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27"/>
  </p:notesMasterIdLst>
  <p:sldIdLst>
    <p:sldId id="257" r:id="rId3"/>
    <p:sldId id="258" r:id="rId4"/>
    <p:sldId id="264" r:id="rId5"/>
    <p:sldId id="287" r:id="rId6"/>
    <p:sldId id="265" r:id="rId7"/>
    <p:sldId id="266" r:id="rId8"/>
    <p:sldId id="292" r:id="rId9"/>
    <p:sldId id="288" r:id="rId10"/>
    <p:sldId id="283" r:id="rId11"/>
    <p:sldId id="269" r:id="rId12"/>
    <p:sldId id="270" r:id="rId13"/>
    <p:sldId id="271" r:id="rId14"/>
    <p:sldId id="289" r:id="rId15"/>
    <p:sldId id="293" r:id="rId16"/>
    <p:sldId id="284" r:id="rId17"/>
    <p:sldId id="273" r:id="rId18"/>
    <p:sldId id="274" r:id="rId19"/>
    <p:sldId id="275" r:id="rId20"/>
    <p:sldId id="285" r:id="rId21"/>
    <p:sldId id="277" r:id="rId22"/>
    <p:sldId id="278" r:id="rId23"/>
    <p:sldId id="290"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58" autoAdjust="0"/>
    <p:restoredTop sz="94660"/>
  </p:normalViewPr>
  <p:slideViewPr>
    <p:cSldViewPr snapToGrid="0">
      <p:cViewPr varScale="1">
        <p:scale>
          <a:sx n="81" d="100"/>
          <a:sy n="81" d="100"/>
        </p:scale>
        <p:origin x="-29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183B9F-5B86-4146-9123-0D7AA8B41FC8}"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29AAA7-7C15-494E-80F2-9E4601F373D8}" type="slidenum">
              <a:rPr lang="zh-CN" altLang="en-US" smtClean="0"/>
              <a:pPr/>
              <a:t>‹#›</a:t>
            </a:fld>
            <a:endParaRPr lang="zh-CN" altLang="en-US"/>
          </a:p>
        </p:txBody>
      </p:sp>
    </p:spTree>
    <p:extLst>
      <p:ext uri="{BB962C8B-B14F-4D97-AF65-F5344CB8AC3E}">
        <p14:creationId xmlns:p14="http://schemas.microsoft.com/office/powerpoint/2010/main" xmlns="" val="3965532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a:t>
            </a:fld>
            <a:endParaRPr lang="zh-CN" altLang="en-US"/>
          </a:p>
        </p:txBody>
      </p:sp>
    </p:spTree>
    <p:extLst>
      <p:ext uri="{BB962C8B-B14F-4D97-AF65-F5344CB8AC3E}">
        <p14:creationId xmlns:p14="http://schemas.microsoft.com/office/powerpoint/2010/main" xmlns="" val="14231207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10</a:t>
            </a:fld>
            <a:endParaRPr lang="zh-CN" altLang="en-US"/>
          </a:p>
        </p:txBody>
      </p:sp>
    </p:spTree>
    <p:extLst>
      <p:ext uri="{BB962C8B-B14F-4D97-AF65-F5344CB8AC3E}">
        <p14:creationId xmlns:p14="http://schemas.microsoft.com/office/powerpoint/2010/main" xmlns="" val="1853330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11</a:t>
            </a:fld>
            <a:endParaRPr lang="zh-CN" altLang="en-US"/>
          </a:p>
        </p:txBody>
      </p:sp>
    </p:spTree>
    <p:extLst>
      <p:ext uri="{BB962C8B-B14F-4D97-AF65-F5344CB8AC3E}">
        <p14:creationId xmlns:p14="http://schemas.microsoft.com/office/powerpoint/2010/main" xmlns="" val="3823087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12</a:t>
            </a:fld>
            <a:endParaRPr lang="zh-CN" altLang="en-US"/>
          </a:p>
        </p:txBody>
      </p:sp>
    </p:spTree>
    <p:extLst>
      <p:ext uri="{BB962C8B-B14F-4D97-AF65-F5344CB8AC3E}">
        <p14:creationId xmlns:p14="http://schemas.microsoft.com/office/powerpoint/2010/main" xmlns="" val="4092339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13</a:t>
            </a:fld>
            <a:endParaRPr lang="zh-CN" altLang="en-US"/>
          </a:p>
        </p:txBody>
      </p:sp>
    </p:spTree>
    <p:extLst>
      <p:ext uri="{BB962C8B-B14F-4D97-AF65-F5344CB8AC3E}">
        <p14:creationId xmlns:p14="http://schemas.microsoft.com/office/powerpoint/2010/main" xmlns="" val="2847070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14</a:t>
            </a:fld>
            <a:endParaRPr lang="zh-CN" altLang="en-US"/>
          </a:p>
        </p:txBody>
      </p:sp>
    </p:spTree>
    <p:extLst>
      <p:ext uri="{BB962C8B-B14F-4D97-AF65-F5344CB8AC3E}">
        <p14:creationId xmlns:p14="http://schemas.microsoft.com/office/powerpoint/2010/main" xmlns="" val="4215399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15</a:t>
            </a:fld>
            <a:endParaRPr lang="zh-CN" altLang="en-US"/>
          </a:p>
        </p:txBody>
      </p:sp>
    </p:spTree>
    <p:extLst>
      <p:ext uri="{BB962C8B-B14F-4D97-AF65-F5344CB8AC3E}">
        <p14:creationId xmlns:p14="http://schemas.microsoft.com/office/powerpoint/2010/main" xmlns="" val="3092450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16</a:t>
            </a:fld>
            <a:endParaRPr lang="zh-CN" altLang="en-US"/>
          </a:p>
        </p:txBody>
      </p:sp>
    </p:spTree>
    <p:extLst>
      <p:ext uri="{BB962C8B-B14F-4D97-AF65-F5344CB8AC3E}">
        <p14:creationId xmlns:p14="http://schemas.microsoft.com/office/powerpoint/2010/main" xmlns="" val="1266213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17</a:t>
            </a:fld>
            <a:endParaRPr lang="zh-CN" altLang="en-US"/>
          </a:p>
        </p:txBody>
      </p:sp>
    </p:spTree>
    <p:extLst>
      <p:ext uri="{BB962C8B-B14F-4D97-AF65-F5344CB8AC3E}">
        <p14:creationId xmlns:p14="http://schemas.microsoft.com/office/powerpoint/2010/main" xmlns="" val="2702466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18</a:t>
            </a:fld>
            <a:endParaRPr lang="zh-CN" altLang="en-US"/>
          </a:p>
        </p:txBody>
      </p:sp>
    </p:spTree>
    <p:extLst>
      <p:ext uri="{BB962C8B-B14F-4D97-AF65-F5344CB8AC3E}">
        <p14:creationId xmlns:p14="http://schemas.microsoft.com/office/powerpoint/2010/main" xmlns="" val="3818666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19</a:t>
            </a:fld>
            <a:endParaRPr lang="zh-CN" altLang="en-US"/>
          </a:p>
        </p:txBody>
      </p:sp>
    </p:spTree>
    <p:extLst>
      <p:ext uri="{BB962C8B-B14F-4D97-AF65-F5344CB8AC3E}">
        <p14:creationId xmlns:p14="http://schemas.microsoft.com/office/powerpoint/2010/main" xmlns="" val="7148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2</a:t>
            </a:fld>
            <a:endParaRPr lang="zh-CN" altLang="en-US"/>
          </a:p>
        </p:txBody>
      </p:sp>
    </p:spTree>
    <p:extLst>
      <p:ext uri="{BB962C8B-B14F-4D97-AF65-F5344CB8AC3E}">
        <p14:creationId xmlns:p14="http://schemas.microsoft.com/office/powerpoint/2010/main" xmlns="" val="1235773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20</a:t>
            </a:fld>
            <a:endParaRPr lang="zh-CN" altLang="en-US"/>
          </a:p>
        </p:txBody>
      </p:sp>
    </p:spTree>
    <p:extLst>
      <p:ext uri="{BB962C8B-B14F-4D97-AF65-F5344CB8AC3E}">
        <p14:creationId xmlns:p14="http://schemas.microsoft.com/office/powerpoint/2010/main" xmlns="" val="1401138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21</a:t>
            </a:fld>
            <a:endParaRPr lang="zh-CN" altLang="en-US"/>
          </a:p>
        </p:txBody>
      </p:sp>
    </p:spTree>
    <p:extLst>
      <p:ext uri="{BB962C8B-B14F-4D97-AF65-F5344CB8AC3E}">
        <p14:creationId xmlns:p14="http://schemas.microsoft.com/office/powerpoint/2010/main" xmlns="" val="2681635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22</a:t>
            </a:fld>
            <a:endParaRPr lang="zh-CN" altLang="en-US"/>
          </a:p>
        </p:txBody>
      </p:sp>
    </p:spTree>
    <p:extLst>
      <p:ext uri="{BB962C8B-B14F-4D97-AF65-F5344CB8AC3E}">
        <p14:creationId xmlns:p14="http://schemas.microsoft.com/office/powerpoint/2010/main" xmlns="" val="4089292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23</a:t>
            </a:fld>
            <a:endParaRPr lang="zh-CN" altLang="en-US"/>
          </a:p>
        </p:txBody>
      </p:sp>
    </p:spTree>
    <p:extLst>
      <p:ext uri="{BB962C8B-B14F-4D97-AF65-F5344CB8AC3E}">
        <p14:creationId xmlns:p14="http://schemas.microsoft.com/office/powerpoint/2010/main" xmlns="" val="1239415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24</a:t>
            </a:fld>
            <a:endParaRPr lang="zh-CN" altLang="en-US"/>
          </a:p>
        </p:txBody>
      </p:sp>
    </p:spTree>
    <p:extLst>
      <p:ext uri="{BB962C8B-B14F-4D97-AF65-F5344CB8AC3E}">
        <p14:creationId xmlns:p14="http://schemas.microsoft.com/office/powerpoint/2010/main" xmlns="" val="123251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3</a:t>
            </a:fld>
            <a:endParaRPr lang="zh-CN" altLang="en-US"/>
          </a:p>
        </p:txBody>
      </p:sp>
    </p:spTree>
    <p:extLst>
      <p:ext uri="{BB962C8B-B14F-4D97-AF65-F5344CB8AC3E}">
        <p14:creationId xmlns:p14="http://schemas.microsoft.com/office/powerpoint/2010/main" xmlns="" val="3507990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D9BCB-5B0A-4A3D-BD16-C8934BD5899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65796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5</a:t>
            </a:fld>
            <a:endParaRPr lang="zh-CN" altLang="en-US"/>
          </a:p>
        </p:txBody>
      </p:sp>
    </p:spTree>
    <p:extLst>
      <p:ext uri="{BB962C8B-B14F-4D97-AF65-F5344CB8AC3E}">
        <p14:creationId xmlns:p14="http://schemas.microsoft.com/office/powerpoint/2010/main" xmlns="" val="2597334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6</a:t>
            </a:fld>
            <a:endParaRPr lang="zh-CN" altLang="en-US"/>
          </a:p>
        </p:txBody>
      </p:sp>
    </p:spTree>
    <p:extLst>
      <p:ext uri="{BB962C8B-B14F-4D97-AF65-F5344CB8AC3E}">
        <p14:creationId xmlns:p14="http://schemas.microsoft.com/office/powerpoint/2010/main" xmlns="" val="3624430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7</a:t>
            </a:fld>
            <a:endParaRPr lang="zh-CN" altLang="en-US"/>
          </a:p>
        </p:txBody>
      </p:sp>
    </p:spTree>
    <p:extLst>
      <p:ext uri="{BB962C8B-B14F-4D97-AF65-F5344CB8AC3E}">
        <p14:creationId xmlns:p14="http://schemas.microsoft.com/office/powerpoint/2010/main" xmlns="" val="628564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8</a:t>
            </a:fld>
            <a:endParaRPr lang="zh-CN" altLang="en-US"/>
          </a:p>
        </p:txBody>
      </p:sp>
    </p:spTree>
    <p:extLst>
      <p:ext uri="{BB962C8B-B14F-4D97-AF65-F5344CB8AC3E}">
        <p14:creationId xmlns:p14="http://schemas.microsoft.com/office/powerpoint/2010/main" xmlns="" val="3878692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29AAA7-7C15-494E-80F2-9E4601F373D8}" type="slidenum">
              <a:rPr lang="zh-CN" altLang="en-US" smtClean="0"/>
              <a:pPr/>
              <a:t>9</a:t>
            </a:fld>
            <a:endParaRPr lang="zh-CN" altLang="en-US"/>
          </a:p>
        </p:txBody>
      </p:sp>
    </p:spTree>
    <p:extLst>
      <p:ext uri="{BB962C8B-B14F-4D97-AF65-F5344CB8AC3E}">
        <p14:creationId xmlns:p14="http://schemas.microsoft.com/office/powerpoint/2010/main" xmlns="" val="3025045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3693863922"/>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1342610184"/>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673487995"/>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79231306"/>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126067662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134794964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1263109406"/>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345784673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272729656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318271157"/>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244164241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4253562537"/>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2679795610"/>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1587144306"/>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BDAFBBE-B893-4C03-AF10-D4807AE8E13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223947456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smtClean="0"/>
              <a:t>Ultimate</a:t>
            </a:r>
            <a:r>
              <a:rPr lang="es-ES_tradnl" dirty="0" smtClean="0"/>
              <a:t> </a:t>
            </a:r>
            <a:r>
              <a:rPr lang="es-ES_tradnl" dirty="0" err="1" smtClean="0"/>
              <a:t>Powerpoint</a:t>
            </a:r>
            <a:r>
              <a:rPr lang="es-ES_tradnl" dirty="0" smtClean="0"/>
              <a:t> </a:t>
            </a:r>
            <a:r>
              <a:rPr lang="es-ES_tradnl" dirty="0" err="1" smtClean="0"/>
              <a:t>Template</a:t>
            </a:r>
            <a:endParaRPr lang="es-ES_tradnl" dirty="0" smtClean="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93498930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1114142192"/>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232151054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710087855"/>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4011288646"/>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156089934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496332174"/>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94C36D2-3A9B-491B-90FE-DDC4786F5CCF}"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4114570537"/>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C36D2-3A9B-491B-90FE-DDC4786F5CCF}"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4FBC75-CEF0-4AA0-9D9B-CB2A2CBE3186}" type="slidenum">
              <a:rPr lang="zh-CN" altLang="en-US" smtClean="0"/>
              <a:pPr/>
              <a:t>‹#›</a:t>
            </a:fld>
            <a:endParaRPr lang="zh-CN" altLang="en-US"/>
          </a:p>
        </p:txBody>
      </p:sp>
    </p:spTree>
    <p:extLst>
      <p:ext uri="{BB962C8B-B14F-4D97-AF65-F5344CB8AC3E}">
        <p14:creationId xmlns:p14="http://schemas.microsoft.com/office/powerpoint/2010/main" xmlns="" val="3238026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DAFBBE-B893-4C03-AF10-D4807AE8E132}"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FEA9A3-A24A-4EED-83BC-941E59BBA85F}" type="slidenum">
              <a:rPr lang="zh-CN" altLang="en-US" smtClean="0"/>
              <a:pPr/>
              <a:t>‹#›</a:t>
            </a:fld>
            <a:endParaRPr lang="zh-CN" altLang="en-US"/>
          </a:p>
        </p:txBody>
      </p:sp>
    </p:spTree>
    <p:extLst>
      <p:ext uri="{BB962C8B-B14F-4D97-AF65-F5344CB8AC3E}">
        <p14:creationId xmlns:p14="http://schemas.microsoft.com/office/powerpoint/2010/main" xmlns="" val="16132776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10.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4.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5.pn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5" name="文本框 4"/>
          <p:cNvSpPr txBox="1"/>
          <p:nvPr/>
        </p:nvSpPr>
        <p:spPr>
          <a:xfrm>
            <a:off x="5477691" y="5550262"/>
            <a:ext cx="4319451" cy="369332"/>
          </a:xfrm>
          <a:prstGeom prst="rect">
            <a:avLst/>
          </a:prstGeom>
          <a:noFill/>
        </p:spPr>
        <p:txBody>
          <a:bodyPr wrap="square" rtlCol="0">
            <a:spAutoFit/>
          </a:bodyPr>
          <a:lstStyle/>
          <a:p>
            <a:r>
              <a:rPr lang="zh-CN" altLang="zh-CN" dirty="0"/>
              <a:t>汇报人</a:t>
            </a:r>
            <a:r>
              <a:rPr lang="zh-CN" altLang="zh-CN" dirty="0" smtClean="0"/>
              <a:t>：</a:t>
            </a:r>
            <a:r>
              <a:rPr lang="en-US" altLang="zh-CN" dirty="0" smtClean="0"/>
              <a:t>xxx</a:t>
            </a:r>
            <a:r>
              <a:rPr lang="zh-CN" altLang="zh-CN" dirty="0" smtClean="0"/>
              <a:t>；</a:t>
            </a:r>
            <a:r>
              <a:rPr lang="zh-CN" altLang="zh-CN" dirty="0"/>
              <a:t>汇报时间：</a:t>
            </a:r>
            <a:r>
              <a:rPr lang="en-US" altLang="zh-CN" dirty="0"/>
              <a:t>XX</a:t>
            </a:r>
            <a:r>
              <a:rPr lang="zh-CN" altLang="zh-CN" dirty="0"/>
              <a:t>年</a:t>
            </a:r>
            <a:r>
              <a:rPr lang="en-US" altLang="zh-CN" dirty="0"/>
              <a:t>XX</a:t>
            </a:r>
            <a:r>
              <a:rPr lang="zh-CN" altLang="zh-CN" dirty="0"/>
              <a:t>月</a:t>
            </a:r>
            <a:endParaRPr lang="zh-CN" altLang="en-US"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5">
            <a:extLst>
              <a:ext uri="{28A0092B-C50C-407E-A947-70E740481C1C}">
                <a14:useLocalDpi xmlns:a14="http://schemas.microsoft.com/office/drawing/2010/main" xmlns="" val="0"/>
              </a:ext>
            </a:extLst>
          </a:blip>
          <a:srcRect t="31694" b="22992"/>
          <a:stretch/>
        </p:blipFill>
        <p:spPr>
          <a:xfrm>
            <a:off x="3539716" y="1316544"/>
            <a:ext cx="6041481" cy="2737680"/>
          </a:xfrm>
          <a:prstGeom prst="rect">
            <a:avLst/>
          </a:prstGeom>
        </p:spPr>
      </p:pic>
      <p:pic>
        <p:nvPicPr>
          <p:cNvPr id="3" name="中国人民解放军军乐团 - 光荣的凯旋">
            <a:hlinkClick r:id="" action="ppaction://media"/>
          </p:cNvPr>
          <p:cNvPicPr>
            <a:picLocks noChangeAspect="1"/>
          </p:cNvPicPr>
          <p:nvPr>
            <a:videoFile r:link="rId1"/>
            <p:extLst>
              <p:ext uri="{DAA4B4D4-6D71-4841-9C94-3DE7FCFB9230}">
                <p14:media xmlns:p14="http://schemas.microsoft.com/office/powerpoint/2010/main" xmlns="" r:embed="rId6">
                  <p14:fade in="5000" out="5000"/>
                </p14:media>
              </p:ext>
            </p:extLst>
          </p:nvPr>
        </p:nvPicPr>
        <p:blipFill>
          <a:blip r:embed="rId7" cstate="print"/>
          <a:stretch>
            <a:fillRect/>
          </a:stretch>
        </p:blipFill>
        <p:spPr>
          <a:xfrm>
            <a:off x="12356123" y="906236"/>
            <a:ext cx="609600" cy="609600"/>
          </a:xfrm>
          <a:prstGeom prst="rect">
            <a:avLst/>
          </a:prstGeom>
        </p:spPr>
      </p:pic>
    </p:spTree>
    <p:extLst>
      <p:ext uri="{BB962C8B-B14F-4D97-AF65-F5344CB8AC3E}">
        <p14:creationId xmlns:p14="http://schemas.microsoft.com/office/powerpoint/2010/main" xmlns="" val="3406938565"/>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remove" display="0">
                  <p:stCondLst>
                    <p:cond delay="indefinite"/>
                  </p:stCondLst>
                  <p:endCondLst>
                    <p:cond evt="onStopAudio" delay="0">
                      <p:tgtEl>
                        <p:sldTgt/>
                      </p:tgtEl>
                    </p:cond>
                  </p:endCondLst>
                </p:cTn>
                <p:tgtEl>
                  <p:spTgt spid="3"/>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Rectangle 2"/>
          <p:cNvSpPr txBox="1">
            <a:spLocks noChangeArrowheads="1"/>
          </p:cNvSpPr>
          <p:nvPr/>
        </p:nvSpPr>
        <p:spPr>
          <a:xfrm>
            <a:off x="1603209" y="1915127"/>
            <a:ext cx="1451195" cy="3524729"/>
          </a:xfrm>
          <a:prstGeom prst="rect">
            <a:avLst/>
          </a:prstGeom>
          <a:solidFill>
            <a:srgbClr val="C00000"/>
          </a:solidFill>
        </p:spPr>
        <p:txBody>
          <a:bodyPr vert="horz" lIns="91440" tIns="45720" rIns="91440" bIns="45720" rtlCol="0" anchor="ctr" anchorCtr="1">
            <a:noAutofit/>
          </a:bodyPr>
          <a:lstStyle>
            <a:defPPr>
              <a:defRPr lang="zh-CN"/>
            </a:defPPr>
            <a:lvl1pPr indent="0" algn="ctr">
              <a:lnSpc>
                <a:spcPct val="100000"/>
              </a:lnSpc>
              <a:spcBef>
                <a:spcPts val="1000"/>
              </a:spcBef>
              <a:buFont typeface="Arial" panose="020B0604020202020204" pitchFamily="34" charset="0"/>
              <a:buNone/>
              <a:defRPr sz="2400" b="1">
                <a:solidFill>
                  <a:schemeClr val="bg1"/>
                </a:solidFill>
                <a:latin typeface="微软雅黑" panose="020B0503020204020204" pitchFamily="82" charset="2"/>
                <a:ea typeface="微软雅黑" panose="020B0503020204020204" pitchFamily="82" charset="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听党指挥</a:t>
            </a:r>
          </a:p>
        </p:txBody>
      </p:sp>
      <p:sp>
        <p:nvSpPr>
          <p:cNvPr id="7" name="Rectangle 2"/>
          <p:cNvSpPr txBox="1">
            <a:spLocks noChangeArrowheads="1"/>
          </p:cNvSpPr>
          <p:nvPr/>
        </p:nvSpPr>
        <p:spPr>
          <a:xfrm>
            <a:off x="3585548" y="1255909"/>
            <a:ext cx="7708216" cy="4688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b="1" dirty="0">
                <a:solidFill>
                  <a:srgbClr val="C00000"/>
                </a:solidFill>
                <a:latin typeface="微软雅黑" panose="020B0503020204020204" pitchFamily="82" charset="2"/>
                <a:ea typeface="微软雅黑" panose="020B0503020204020204" pitchFamily="82" charset="2"/>
              </a:rPr>
              <a:t>政治上绝对可靠是共产党员最显著的标志</a:t>
            </a:r>
          </a:p>
        </p:txBody>
      </p:sp>
      <p:sp>
        <p:nvSpPr>
          <p:cNvPr id="8" name="矩形 7"/>
          <p:cNvSpPr/>
          <p:nvPr/>
        </p:nvSpPr>
        <p:spPr>
          <a:xfrm>
            <a:off x="3910293" y="2628922"/>
            <a:ext cx="425303" cy="4253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82" charset="2"/>
                <a:ea typeface="微软雅黑" panose="020B0503020204020204" pitchFamily="82" charset="2"/>
              </a:rPr>
              <a:t>1</a:t>
            </a:r>
            <a:endParaRPr lang="zh-CN" altLang="en-US" sz="2400" dirty="0">
              <a:latin typeface="微软雅黑" panose="020B0503020204020204" pitchFamily="82" charset="2"/>
              <a:ea typeface="微软雅黑" panose="020B0503020204020204" pitchFamily="82" charset="2"/>
            </a:endParaRPr>
          </a:p>
        </p:txBody>
      </p:sp>
      <p:sp>
        <p:nvSpPr>
          <p:cNvPr id="9" name="矩形 8"/>
          <p:cNvSpPr/>
          <p:nvPr/>
        </p:nvSpPr>
        <p:spPr>
          <a:xfrm>
            <a:off x="3910293" y="4440244"/>
            <a:ext cx="425303" cy="4253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82" charset="2"/>
                <a:ea typeface="微软雅黑" panose="020B0503020204020204" pitchFamily="82" charset="2"/>
              </a:rPr>
              <a:t>2</a:t>
            </a:r>
            <a:endParaRPr lang="zh-CN" altLang="en-US" sz="2400" dirty="0">
              <a:latin typeface="微软雅黑" panose="020B0503020204020204" pitchFamily="82" charset="2"/>
              <a:ea typeface="微软雅黑" panose="020B0503020204020204" pitchFamily="82" charset="2"/>
            </a:endParaRPr>
          </a:p>
        </p:txBody>
      </p:sp>
      <p:sp>
        <p:nvSpPr>
          <p:cNvPr id="10" name="矩形 9"/>
          <p:cNvSpPr/>
          <p:nvPr/>
        </p:nvSpPr>
        <p:spPr>
          <a:xfrm>
            <a:off x="3585548" y="1915127"/>
            <a:ext cx="7563173" cy="185289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85548" y="3958412"/>
            <a:ext cx="7563173" cy="1481445"/>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燕尾形 8"/>
          <p:cNvSpPr/>
          <p:nvPr/>
        </p:nvSpPr>
        <p:spPr>
          <a:xfrm>
            <a:off x="3159294" y="3202109"/>
            <a:ext cx="342287" cy="565912"/>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Rectangle 2"/>
          <p:cNvSpPr txBox="1">
            <a:spLocks noChangeArrowheads="1"/>
          </p:cNvSpPr>
          <p:nvPr/>
        </p:nvSpPr>
        <p:spPr>
          <a:xfrm>
            <a:off x="4557533" y="2278173"/>
            <a:ext cx="6369249" cy="1345757"/>
          </a:xfrm>
          <a:prstGeom prst="rect">
            <a:avLst/>
          </a:prstGeom>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任何一个政党都具有阶级性，无一例外都强调忠诚可靠。我们党从建党之初开始，就要党员对党忠诚，我军从古田会议开始，就把“听党指挥”写在军旗上，党员核心价值观第一条，就是“忠诚于党”。</a:t>
            </a:r>
          </a:p>
        </p:txBody>
      </p:sp>
      <p:sp>
        <p:nvSpPr>
          <p:cNvPr id="14" name="Rectangle 2"/>
          <p:cNvSpPr txBox="1">
            <a:spLocks noChangeArrowheads="1"/>
          </p:cNvSpPr>
          <p:nvPr/>
        </p:nvSpPr>
        <p:spPr>
          <a:xfrm>
            <a:off x="4557533" y="4026255"/>
            <a:ext cx="6369249" cy="1345757"/>
          </a:xfrm>
          <a:prstGeom prst="rect">
            <a:avLst/>
          </a:prstGeom>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dirty="0">
                <a:latin typeface="Arial" panose="020B0604020202020204" pitchFamily="34" charset="0"/>
                <a:ea typeface="微软雅黑" panose="020B0503020204020204" pitchFamily="34" charset="-122"/>
                <a:cs typeface="+mn-ea"/>
                <a:sym typeface="Arial" panose="020B0604020202020204" pitchFamily="34" charset="0"/>
              </a:rPr>
              <a:t>忠诚于党首先是忠诚于党的组织。对党的组织忠诚不忠诚，根本的是要看言行是否一致、表里是否如一，有没有阳奉阴违的现象。我们党历来坚决反对言行不一、表里不一、阳奉阴违的现象。党章明确要求党员必须坚决“反对阳奉阴违的两面派行为和一切阴谋诡计”。</a:t>
            </a:r>
            <a:endParaRPr lang="zh-CN" altLang="en-US" sz="1600" dirty="0">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168049567"/>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childTnLst>
                          </p:cTn>
                        </p:par>
                        <p:par>
                          <p:cTn id="26" fill="hold">
                            <p:stCondLst>
                              <p:cond delay="3500"/>
                            </p:stCondLst>
                            <p:childTnLst>
                              <p:par>
                                <p:cTn id="27" presetID="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1"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childTnLst>
                          </p:cTn>
                        </p:par>
                        <p:par>
                          <p:cTn id="41" fill="hold">
                            <p:stCondLst>
                              <p:cond delay="7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par>
                          <p:cTn id="46" fill="hold">
                            <p:stCondLst>
                              <p:cond delay="7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7"/>
                                        </p:tgtEl>
                                        <p:attrNameLst>
                                          <p:attrName>style.visibility</p:attrName>
                                        </p:attrNameLst>
                                      </p:cBhvr>
                                      <p:to>
                                        <p:strVal val="visible"/>
                                      </p:to>
                                    </p:set>
                                    <p:animEffect transition="in" filter="barn(inVertical)">
                                      <p:cBhvr>
                                        <p:cTn id="49" dur="500"/>
                                        <p:tgtEl>
                                          <p:spTgt spid="7"/>
                                        </p:tgtEl>
                                      </p:cBhvr>
                                    </p:animEffect>
                                  </p:childTnLst>
                                </p:cTn>
                              </p:par>
                            </p:childTnLst>
                          </p:cTn>
                        </p:par>
                        <p:par>
                          <p:cTn id="50" fill="hold">
                            <p:stCondLst>
                              <p:cond delay="885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animBg="1"/>
      <p:bldP spid="11" grpId="0" animBg="1"/>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7" name="文本框 6"/>
          <p:cNvSpPr txBox="1"/>
          <p:nvPr/>
        </p:nvSpPr>
        <p:spPr>
          <a:xfrm>
            <a:off x="1483195" y="4182949"/>
            <a:ext cx="9568815" cy="1290225"/>
          </a:xfrm>
          <a:prstGeom prst="rect">
            <a:avLst/>
          </a:prstGeom>
          <a:noFill/>
        </p:spPr>
        <p:txBody>
          <a:bodyPr wrap="square" rtlCol="0">
            <a:spAutoFit/>
          </a:bodyPr>
          <a:lstStyle/>
          <a:p>
            <a:pPr lvl="0">
              <a:lnSpc>
                <a:spcPct val="150000"/>
              </a:lnSpc>
            </a:pPr>
            <a:r>
              <a:rPr lang="zh-CN" altLang="en-US" dirty="0">
                <a:solidFill>
                  <a:srgbClr val="523824"/>
                </a:solidFill>
                <a:latin typeface="方正正准黑简体" panose="02000000000000000000" pitchFamily="2" charset="-122"/>
                <a:ea typeface="方正正准黑简体" panose="02000000000000000000" pitchFamily="2" charset="-122"/>
              </a:rPr>
              <a:t>党的十八大首次将保持党的纯洁性纳入党的建设的主线，既充分反映了保持纯洁性的极端重要性，也从中折射出当前加强党的先进性纯洁性建设的紧迫性。共产党员的纯洁性体现在思想、政治、组织和作风等各个方面，但管根本的是思想纯洁，信仰信念要纯洁。</a:t>
            </a:r>
          </a:p>
        </p:txBody>
      </p:sp>
      <p:sp>
        <p:nvSpPr>
          <p:cNvPr id="8" name="矩形 7"/>
          <p:cNvSpPr/>
          <p:nvPr/>
        </p:nvSpPr>
        <p:spPr>
          <a:xfrm>
            <a:off x="1603209" y="3279662"/>
            <a:ext cx="9178925" cy="7067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dirty="0">
                <a:solidFill>
                  <a:prstClr val="white"/>
                </a:solidFill>
                <a:latin typeface="方正兰亭粗黑简体" panose="02000000000000000000" pitchFamily="2" charset="-122"/>
                <a:ea typeface="方正兰亭粗黑简体" panose="02000000000000000000" pitchFamily="2" charset="-122"/>
              </a:rPr>
              <a:t>思想上绝对纯洁是共产党员最优秀的品质</a:t>
            </a:r>
          </a:p>
        </p:txBody>
      </p:sp>
      <p:sp>
        <p:nvSpPr>
          <p:cNvPr id="9" name="矩形 8"/>
          <p:cNvSpPr/>
          <p:nvPr/>
        </p:nvSpPr>
        <p:spPr>
          <a:xfrm>
            <a:off x="4790590" y="1222592"/>
            <a:ext cx="2804161" cy="1958804"/>
          </a:xfrm>
          <a:prstGeom prst="rect">
            <a:avLst/>
          </a:prstGeom>
          <a:blipFill>
            <a:blip r:embed="rId5"/>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29923032"/>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par>
                          <p:cTn id="28" fill="hold">
                            <p:stCondLst>
                              <p:cond delay="77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矩形 5"/>
          <p:cNvSpPr/>
          <p:nvPr/>
        </p:nvSpPr>
        <p:spPr>
          <a:xfrm>
            <a:off x="1596027" y="1573439"/>
            <a:ext cx="9749246" cy="74458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4000" dirty="0" smtClean="0">
                <a:solidFill>
                  <a:srgbClr val="FFFDFB"/>
                </a:solidFill>
                <a:latin typeface="微软雅黑" panose="020B0503020204020204" pitchFamily="34" charset="-122"/>
                <a:ea typeface="微软雅黑" panose="020B0503020204020204" pitchFamily="34" charset="-122"/>
              </a:rPr>
              <a:t>能力上非常过硬是共产党员最应有的素质</a:t>
            </a:r>
            <a:endParaRPr lang="zh-CN" altLang="en-US" sz="4000" dirty="0">
              <a:solidFill>
                <a:srgbClr val="FFFDFB"/>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552950" y="2855598"/>
            <a:ext cx="6938010" cy="2790187"/>
          </a:xfrm>
          <a:prstGeom prst="rect">
            <a:avLst/>
          </a:prstGeom>
          <a:noFill/>
        </p:spPr>
        <p:txBody>
          <a:bodyPr wrap="square" rtlCol="0">
            <a:spAutoFit/>
          </a:bodyPr>
          <a:lstStyle/>
          <a:p>
            <a:pPr>
              <a:lnSpc>
                <a:spcPct val="150000"/>
              </a:lnSpc>
            </a:pPr>
            <a:r>
              <a:rPr lang="zh-CN" altLang="en-US" sz="2000" dirty="0" smtClean="0">
                <a:solidFill>
                  <a:srgbClr val="C00000"/>
                </a:solidFill>
                <a:latin typeface="方正兰亭中黑_GBK" pitchFamily="2" charset="-122"/>
                <a:ea typeface="方正兰亭中黑_GBK" pitchFamily="2" charset="-122"/>
              </a:rPr>
              <a:t>党肩负的使命任务、党员的地位作用决定了党员要保持先进性，必须提高履职尽责的能力。党章开篇就讲，中国共产党是中国工人阶级的先锋队，同时是中国人民和中华民族的先锋队，是中国特色社会主义事业的领导核心。党员义务的第一条中就写道：要努力提高为人民服务的本领。共产党员必须要有本领恐慌意识，永葆自身能力上的先进性。</a:t>
            </a:r>
          </a:p>
        </p:txBody>
      </p:sp>
      <p:sp>
        <p:nvSpPr>
          <p:cNvPr id="8" name="矩形 7"/>
          <p:cNvSpPr/>
          <p:nvPr/>
        </p:nvSpPr>
        <p:spPr>
          <a:xfrm>
            <a:off x="1596027" y="2977790"/>
            <a:ext cx="2284040" cy="2667995"/>
          </a:xfrm>
          <a:prstGeom prst="rect">
            <a:avLst/>
          </a:prstGeom>
          <a:blipFill>
            <a:blip r:embed="rId5"/>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xmlns="" val="961954913"/>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2000"/>
                                        <p:tgtEl>
                                          <p:spTgt spid="7"/>
                                        </p:tgtEl>
                                      </p:cBhvr>
                                    </p:animEffect>
                                  </p:childTnLst>
                                </p:cTn>
                              </p:par>
                            </p:childTnLst>
                          </p:cTn>
                        </p:par>
                        <p:par>
                          <p:cTn id="19" fill="hold">
                            <p:stCondLst>
                              <p:cond delay="30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文本框 5"/>
          <p:cNvSpPr txBox="1"/>
          <p:nvPr/>
        </p:nvSpPr>
        <p:spPr>
          <a:xfrm>
            <a:off x="1603209" y="1768475"/>
            <a:ext cx="9621520" cy="584775"/>
          </a:xfrm>
          <a:prstGeom prst="rect">
            <a:avLst/>
          </a:prstGeom>
          <a:noFill/>
        </p:spPr>
        <p:txBody>
          <a:bodyPr wrap="square" rtlCol="0">
            <a:sp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作风上非常优良是共产党员最直观的表现。</a:t>
            </a:r>
          </a:p>
        </p:txBody>
      </p:sp>
      <p:sp>
        <p:nvSpPr>
          <p:cNvPr id="7" name="圆角矩形 6"/>
          <p:cNvSpPr/>
          <p:nvPr/>
        </p:nvSpPr>
        <p:spPr>
          <a:xfrm>
            <a:off x="4865930" y="3043804"/>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156351" y="3144163"/>
            <a:ext cx="5596784" cy="276999"/>
          </a:xfrm>
          <a:prstGeom prst="rect">
            <a:avLst/>
          </a:prstGeom>
          <a:noFill/>
        </p:spPr>
        <p:txBody>
          <a:bodyPr wrap="square" rtlCol="0">
            <a:spAutoFit/>
          </a:bodyP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sym typeface="+mn-ea"/>
              </a:rPr>
              <a:t>党章既是全党必须共同遵守的根本行为规范，也是党的优良作风的最大集成。</a:t>
            </a:r>
            <a:endParaRPr lang="zh-CN" altLang="en-US" sz="1200" dirty="0">
              <a:solidFill>
                <a:srgbClr val="C00000"/>
              </a:solidFill>
              <a:latin typeface="微软雅黑" panose="020B0503020204020204" pitchFamily="34" charset="-122"/>
              <a:ea typeface="微软雅黑" panose="020B0503020204020204" pitchFamily="34" charset="-122"/>
              <a:sym typeface="+mn-ea"/>
            </a:endParaRPr>
          </a:p>
        </p:txBody>
      </p:sp>
      <p:sp>
        <p:nvSpPr>
          <p:cNvPr id="9" name="圆角矩形 8"/>
          <p:cNvSpPr/>
          <p:nvPr/>
        </p:nvSpPr>
        <p:spPr>
          <a:xfrm>
            <a:off x="4865930" y="3840729"/>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156351" y="3932621"/>
            <a:ext cx="5076371" cy="276999"/>
          </a:xfrm>
          <a:prstGeom prst="rect">
            <a:avLst/>
          </a:prstGeom>
          <a:noFill/>
        </p:spPr>
        <p:txBody>
          <a:bodyPr wrap="square" rtlCol="0">
            <a:spAutoFit/>
          </a:bodyP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sym typeface="+mn-ea"/>
              </a:rPr>
              <a:t>理论联系实际、密切联系群众、批评与自我批评</a:t>
            </a:r>
            <a:endParaRPr lang="zh-CN" altLang="en-US" sz="1200" dirty="0">
              <a:solidFill>
                <a:srgbClr val="C00000"/>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4918000" y="4720065"/>
            <a:ext cx="5738495" cy="276999"/>
          </a:xfrm>
          <a:prstGeom prst="rect">
            <a:avLst/>
          </a:prstGeom>
          <a:noFill/>
        </p:spPr>
        <p:txBody>
          <a:bodyPr wrap="square" rtlCol="0">
            <a:spAutoFit/>
          </a:bodyP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sym typeface="+mn-ea"/>
              </a:rPr>
              <a:t>“为共产主义奋斗终生，随时准备为党和人民牺牲一切”</a:t>
            </a:r>
            <a:endParaRPr lang="zh-CN" altLang="en-US" sz="1200" dirty="0">
              <a:solidFill>
                <a:srgbClr val="C00000"/>
              </a:solidFill>
              <a:latin typeface="微软雅黑" panose="020B0503020204020204" pitchFamily="34" charset="-122"/>
              <a:ea typeface="微软雅黑" panose="020B0503020204020204" pitchFamily="34" charset="-122"/>
              <a:sym typeface="+mn-ea"/>
            </a:endParaRPr>
          </a:p>
        </p:txBody>
      </p:sp>
      <p:sp>
        <p:nvSpPr>
          <p:cNvPr id="12" name="圆角矩形 11"/>
          <p:cNvSpPr/>
          <p:nvPr/>
        </p:nvSpPr>
        <p:spPr>
          <a:xfrm>
            <a:off x="4865930" y="4631304"/>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866565" y="3043804"/>
            <a:ext cx="429260" cy="429260"/>
            <a:chOff x="7808" y="5472"/>
            <a:chExt cx="676" cy="676"/>
          </a:xfrm>
        </p:grpSpPr>
        <p:sp>
          <p:nvSpPr>
            <p:cNvPr id="14" name="圆角矩形 13"/>
            <p:cNvSpPr/>
            <p:nvPr/>
          </p:nvSpPr>
          <p:spPr>
            <a:xfrm>
              <a:off x="7808" y="5472"/>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902" y="5503"/>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1</a:t>
              </a:r>
            </a:p>
          </p:txBody>
        </p:sp>
      </p:grpSp>
      <p:grpSp>
        <p:nvGrpSpPr>
          <p:cNvPr id="16" name="组合 15"/>
          <p:cNvGrpSpPr/>
          <p:nvPr/>
        </p:nvGrpSpPr>
        <p:grpSpPr>
          <a:xfrm>
            <a:off x="4858310" y="3821044"/>
            <a:ext cx="429260" cy="429260"/>
            <a:chOff x="7795" y="6696"/>
            <a:chExt cx="676" cy="676"/>
          </a:xfrm>
        </p:grpSpPr>
        <p:sp>
          <p:nvSpPr>
            <p:cNvPr id="17" name="圆角矩形 16"/>
            <p:cNvSpPr/>
            <p:nvPr/>
          </p:nvSpPr>
          <p:spPr>
            <a:xfrm>
              <a:off x="7795" y="6696"/>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889" y="6727"/>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2</a:t>
              </a:r>
            </a:p>
          </p:txBody>
        </p:sp>
      </p:grpSp>
      <p:grpSp>
        <p:nvGrpSpPr>
          <p:cNvPr id="19" name="组合 18"/>
          <p:cNvGrpSpPr/>
          <p:nvPr/>
        </p:nvGrpSpPr>
        <p:grpSpPr>
          <a:xfrm>
            <a:off x="4858310" y="4611619"/>
            <a:ext cx="429260" cy="429260"/>
            <a:chOff x="7795" y="7941"/>
            <a:chExt cx="676" cy="676"/>
          </a:xfrm>
        </p:grpSpPr>
        <p:sp>
          <p:nvSpPr>
            <p:cNvPr id="20" name="圆角矩形 19"/>
            <p:cNvSpPr/>
            <p:nvPr/>
          </p:nvSpPr>
          <p:spPr>
            <a:xfrm>
              <a:off x="7795" y="7941"/>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889" y="7972"/>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3</a:t>
              </a:r>
            </a:p>
          </p:txBody>
        </p:sp>
      </p:grpSp>
      <p:sp>
        <p:nvSpPr>
          <p:cNvPr id="22" name="矩形 21"/>
          <p:cNvSpPr/>
          <p:nvPr/>
        </p:nvSpPr>
        <p:spPr>
          <a:xfrm>
            <a:off x="1603209" y="2874783"/>
            <a:ext cx="2746466" cy="2334718"/>
          </a:xfrm>
          <a:prstGeom prst="rect">
            <a:avLst/>
          </a:prstGeom>
          <a:blipFill>
            <a:blip r:embed="rId5"/>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xmlns="" val="366719029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0-#ppt_h/2"/>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1+#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2500"/>
                            </p:stCondLst>
                            <p:childTnLst>
                              <p:par>
                                <p:cTn id="44" presetID="2" presetClass="entr" presetSubtype="1"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0-#ppt_h/2"/>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2" presetClass="entr" presetSubtype="8"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p:bldP spid="11" grpId="0"/>
      <p:bldP spid="12"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Text Box 7"/>
          <p:cNvSpPr txBox="1">
            <a:spLocks noChangeArrowheads="1"/>
          </p:cNvSpPr>
          <p:nvPr/>
        </p:nvSpPr>
        <p:spPr bwMode="auto">
          <a:xfrm>
            <a:off x="4238288" y="1282523"/>
            <a:ext cx="7155827" cy="766573"/>
          </a:xfrm>
          <a:prstGeom prst="rect">
            <a:avLst/>
          </a:prstGeom>
          <a:noFill/>
          <a:ln w="25400" cmpd="sng">
            <a:noFill/>
            <a:round/>
          </a:ln>
        </p:spPr>
        <p:txBody>
          <a:bodyPr anchor="ctr"/>
          <a:lstStyle>
            <a:defPPr>
              <a:defRPr lang="zh-CN"/>
            </a:defPPr>
            <a:lvl1pPr>
              <a:defRPr>
                <a:latin typeface="微软雅黑" pitchFamily="82" charset="2"/>
                <a:ea typeface="微软雅黑" pitchFamily="82" charset="2"/>
              </a:defRPr>
            </a:lvl1pPr>
          </a:lstStyle>
          <a:p>
            <a:pPr algn="ctr">
              <a:lnSpc>
                <a:spcPct val="150000"/>
              </a:lnSpc>
            </a:pPr>
            <a:r>
              <a:rPr lang="zh-CN" altLang="en-US" sz="2800" b="1" dirty="0">
                <a:solidFill>
                  <a:srgbClr val="C00000"/>
                </a:solidFill>
                <a:latin typeface="Arial" panose="020B0604020202020204" pitchFamily="34" charset="0"/>
                <a:cs typeface="+mn-ea"/>
                <a:sym typeface="Arial" panose="020B0604020202020204" pitchFamily="34" charset="0"/>
              </a:rPr>
              <a:t>自律上非常严格是共产党员最鲜明的特点</a:t>
            </a:r>
          </a:p>
        </p:txBody>
      </p:sp>
      <p:sp>
        <p:nvSpPr>
          <p:cNvPr id="7" name="圆角矩形 6"/>
          <p:cNvSpPr/>
          <p:nvPr/>
        </p:nvSpPr>
        <p:spPr>
          <a:xfrm>
            <a:off x="4238289" y="2322581"/>
            <a:ext cx="7237108" cy="681741"/>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354285" y="2393200"/>
            <a:ext cx="7039829" cy="536131"/>
          </a:xfrm>
          <a:prstGeom prst="roundRect">
            <a:avLst>
              <a:gd name="adj" fmla="val 50000"/>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239994"/>
            <a:r>
              <a:rPr lang="zh-CN" altLang="en-US" sz="1600" dirty="0" smtClean="0">
                <a:solidFill>
                  <a:schemeClr val="tx1"/>
                </a:solidFill>
                <a:latin typeface="微软雅黑" panose="020B0503020204020204" pitchFamily="34" charset="-122"/>
                <a:ea typeface="微软雅黑" panose="020B0503020204020204" pitchFamily="34" charset="-122"/>
              </a:rPr>
              <a:t>严格自律是人的一种美德，也是对共产党员的基本要求。</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38289" y="3429478"/>
            <a:ext cx="7237108" cy="681741"/>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354286" y="3500098"/>
            <a:ext cx="7039830" cy="536131"/>
          </a:xfrm>
          <a:prstGeom prst="roundRect">
            <a:avLst>
              <a:gd name="adj" fmla="val 50000"/>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239994"/>
            <a:r>
              <a:rPr lang="zh-CN" altLang="en-US" sz="1600" dirty="0" smtClean="0">
                <a:solidFill>
                  <a:schemeClr val="tx1"/>
                </a:solidFill>
                <a:latin typeface="微软雅黑" panose="020B0503020204020204" pitchFamily="34" charset="-122"/>
                <a:ea typeface="微软雅黑" panose="020B0503020204020204" pitchFamily="34" charset="-122"/>
              </a:rPr>
              <a:t>领导干部要过好思想、政治、社会、亲属、生活这“五关”。</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8289" y="4571011"/>
            <a:ext cx="7237108" cy="681741"/>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4354286" y="4641631"/>
            <a:ext cx="7039830" cy="536131"/>
          </a:xfrm>
          <a:prstGeom prst="roundRect">
            <a:avLst>
              <a:gd name="adj" fmla="val 50000"/>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239994"/>
            <a:r>
              <a:rPr lang="zh-CN" altLang="en-US" sz="1600" dirty="0" smtClean="0">
                <a:solidFill>
                  <a:schemeClr val="tx1"/>
                </a:solidFill>
                <a:latin typeface="微软雅黑" panose="020B0503020204020204" pitchFamily="34" charset="-122"/>
                <a:ea typeface="微软雅黑" panose="020B0503020204020204" pitchFamily="34" charset="-122"/>
              </a:rPr>
              <a:t>党要管党、从严治党，理应从我们共产党员的个体开始，个体的形象好了，集体的形象才能好。</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3" name="矩形 12"/>
          <p:cNvSpPr/>
          <p:nvPr/>
        </p:nvSpPr>
        <p:spPr>
          <a:xfrm>
            <a:off x="805377" y="2335556"/>
            <a:ext cx="3069937" cy="2842206"/>
          </a:xfrm>
          <a:prstGeom prst="rect">
            <a:avLst/>
          </a:prstGeom>
          <a:blipFill>
            <a:blip r:embed="rId5"/>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xmlns="" val="3826443281"/>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2" accel="20000"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10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accel="20000" fill="hold" grpId="0"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10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10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accel="20000" fill="hold" grpId="0" nodeType="afterEffect" p14:presetBounceEnd="20000">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14:bounceEnd="20000">
                                          <p:cBhvr additive="base">
                                            <p:cTn id="33" dur="1000" fill="hold"/>
                                            <p:tgtEl>
                                              <p:spTgt spid="9"/>
                                            </p:tgtEl>
                                            <p:attrNameLst>
                                              <p:attrName>ppt_x</p:attrName>
                                            </p:attrNameLst>
                                          </p:cBhvr>
                                          <p:tavLst>
                                            <p:tav tm="0">
                                              <p:val>
                                                <p:strVal val="1+#ppt_w/2"/>
                                              </p:val>
                                            </p:tav>
                                            <p:tav tm="100000">
                                              <p:val>
                                                <p:strVal val="#ppt_x"/>
                                              </p:val>
                                            </p:tav>
                                          </p:tavLst>
                                        </p:anim>
                                        <p:anim calcmode="lin" valueType="num" p14:bounceEnd="20000">
                                          <p:cBhvr additive="base">
                                            <p:cTn id="34" dur="10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accel="20000" fill="hold" grpId="0" nodeType="withEffect" p14:presetBounceEnd="2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20000">
                                          <p:cBhvr additive="base">
                                            <p:cTn id="37" dur="10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accel="20000" fill="hold" grpId="0" nodeType="afterEffect" p14:presetBounceEnd="20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20000">
                                          <p:cBhvr additive="base">
                                            <p:cTn id="42" dur="1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43" dur="100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2" accel="20000" fill="hold" grpId="0" nodeType="withEffect" p14:presetBounceEnd="20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20000">
                                          <p:cBhvr additive="base">
                                            <p:cTn id="46" dur="1000" fill="hold"/>
                                            <p:tgtEl>
                                              <p:spTgt spid="12"/>
                                            </p:tgtEl>
                                            <p:attrNameLst>
                                              <p:attrName>ppt_x</p:attrName>
                                            </p:attrNameLst>
                                          </p:cBhvr>
                                          <p:tavLst>
                                            <p:tav tm="0">
                                              <p:val>
                                                <p:strVal val="1+#ppt_w/2"/>
                                              </p:val>
                                            </p:tav>
                                            <p:tav tm="100000">
                                              <p:val>
                                                <p:strVal val="#ppt_x"/>
                                              </p:val>
                                            </p:tav>
                                          </p:tavLst>
                                        </p:anim>
                                        <p:anim calcmode="lin" valueType="num" p14:bounceEnd="20000">
                                          <p:cBhvr additive="base">
                                            <p:cTn id="47" dur="10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2" accel="200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accel="2000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accel="2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000" fill="hold"/>
                                            <p:tgtEl>
                                              <p:spTgt spid="9"/>
                                            </p:tgtEl>
                                            <p:attrNameLst>
                                              <p:attrName>ppt_x</p:attrName>
                                            </p:attrNameLst>
                                          </p:cBhvr>
                                          <p:tavLst>
                                            <p:tav tm="0">
                                              <p:val>
                                                <p:strVal val="1+#ppt_w/2"/>
                                              </p:val>
                                            </p:tav>
                                            <p:tav tm="100000">
                                              <p:val>
                                                <p:strVal val="#ppt_x"/>
                                              </p:val>
                                            </p:tav>
                                          </p:tavLst>
                                        </p:anim>
                                        <p:anim calcmode="lin" valueType="num">
                                          <p:cBhvr additive="base">
                                            <p:cTn id="34" dur="10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accel="2000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1+#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accel="2000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1000" fill="hold"/>
                                            <p:tgtEl>
                                              <p:spTgt spid="11"/>
                                            </p:tgtEl>
                                            <p:attrNameLst>
                                              <p:attrName>ppt_x</p:attrName>
                                            </p:attrNameLst>
                                          </p:cBhvr>
                                          <p:tavLst>
                                            <p:tav tm="0">
                                              <p:val>
                                                <p:strVal val="1+#ppt_w/2"/>
                                              </p:val>
                                            </p:tav>
                                            <p:tav tm="100000">
                                              <p:val>
                                                <p:strVal val="#ppt_x"/>
                                              </p:val>
                                            </p:tav>
                                          </p:tavLst>
                                        </p:anim>
                                        <p:anim calcmode="lin" valueType="num">
                                          <p:cBhvr additive="base">
                                            <p:cTn id="43" dur="1000" fill="hold"/>
                                            <p:tgtEl>
                                              <p:spTgt spid="11"/>
                                            </p:tgtEl>
                                            <p:attrNameLst>
                                              <p:attrName>ppt_y</p:attrName>
                                            </p:attrNameLst>
                                          </p:cBhvr>
                                          <p:tavLst>
                                            <p:tav tm="0">
                                              <p:val>
                                                <p:strVal val="#ppt_y"/>
                                              </p:val>
                                            </p:tav>
                                            <p:tav tm="100000">
                                              <p:val>
                                                <p:strVal val="#ppt_y"/>
                                              </p:val>
                                            </p:tav>
                                          </p:tavLst>
                                        </p:anim>
                                      </p:childTnLst>
                                    </p:cTn>
                                  </p:par>
                                  <p:par>
                                    <p:cTn id="44" presetID="2" presetClass="entr" presetSubtype="2" accel="2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0" fill="hold"/>
                                            <p:tgtEl>
                                              <p:spTgt spid="12"/>
                                            </p:tgtEl>
                                            <p:attrNameLst>
                                              <p:attrName>ppt_x</p:attrName>
                                            </p:attrNameLst>
                                          </p:cBhvr>
                                          <p:tavLst>
                                            <p:tav tm="0">
                                              <p:val>
                                                <p:strVal val="1+#ppt_w/2"/>
                                              </p:val>
                                            </p:tav>
                                            <p:tav tm="100000">
                                              <p:val>
                                                <p:strVal val="#ppt_x"/>
                                              </p:val>
                                            </p:tav>
                                          </p:tavLst>
                                        </p:anim>
                                        <p:anim calcmode="lin" valueType="num">
                                          <p:cBhvr additive="base">
                                            <p:cTn id="47" dur="10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cxnSp>
        <p:nvCxnSpPr>
          <p:cNvPr id="6" name="直接连接符 5"/>
          <p:cNvCxnSpPr/>
          <p:nvPr/>
        </p:nvCxnSpPr>
        <p:spPr>
          <a:xfrm flipV="1">
            <a:off x="2689225" y="24695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 219"/>
          <p:cNvSpPr/>
          <p:nvPr/>
        </p:nvSpPr>
        <p:spPr>
          <a:xfrm>
            <a:off x="4349750" y="22561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8" name="直接连接符 7"/>
          <p:cNvCxnSpPr/>
          <p:nvPr/>
        </p:nvCxnSpPr>
        <p:spPr>
          <a:xfrm flipV="1">
            <a:off x="2717483" y="36410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942489" y="2746717"/>
            <a:ext cx="8192721" cy="861774"/>
          </a:xfrm>
          <a:prstGeom prst="rect">
            <a:avLst/>
          </a:prstGeom>
        </p:spPr>
        <p:txBody>
          <a:bodyPr wrap="square">
            <a:spAutoFit/>
          </a:bodyPr>
          <a:lstStyle/>
          <a:p>
            <a:pPr algn="dist"/>
            <a:r>
              <a:rPr lang="zh-CN" altLang="en-US" sz="5000" b="1" dirty="0" smtClean="0">
                <a:solidFill>
                  <a:srgbClr val="C00000"/>
                </a:solidFill>
                <a:latin typeface="微软雅黑" pitchFamily="34" charset="-122"/>
                <a:ea typeface="微软雅黑" pitchFamily="34" charset="-122"/>
              </a:rPr>
              <a:t>牢记党员身份 尽好党员义务</a:t>
            </a:r>
          </a:p>
        </p:txBody>
      </p:sp>
      <p:sp>
        <p:nvSpPr>
          <p:cNvPr id="10" name="TextBox 47"/>
          <p:cNvSpPr txBox="1"/>
          <p:nvPr/>
        </p:nvSpPr>
        <p:spPr>
          <a:xfrm>
            <a:off x="220276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学党章党规</a:t>
            </a:r>
          </a:p>
        </p:txBody>
      </p:sp>
      <p:sp>
        <p:nvSpPr>
          <p:cNvPr id="11" name="TextBox 47"/>
          <p:cNvSpPr txBox="1"/>
          <p:nvPr/>
        </p:nvSpPr>
        <p:spPr>
          <a:xfrm>
            <a:off x="4818698" y="2291080"/>
            <a:ext cx="2468880" cy="39878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关于推进</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两学一做</a:t>
            </a:r>
            <a:r>
              <a:rPr lang="en-US" altLang="zh-CN" sz="2000" b="1" dirty="0">
                <a:solidFill>
                  <a:schemeClr val="bg1"/>
                </a:solidFill>
                <a:latin typeface="微软雅黑" pitchFamily="34" charset="-122"/>
                <a:ea typeface="微软雅黑" pitchFamily="34" charset="-122"/>
              </a:rPr>
              <a:t>”</a:t>
            </a:r>
          </a:p>
        </p:txBody>
      </p:sp>
      <p:pic>
        <p:nvPicPr>
          <p:cNvPr id="13" name="图片 12"/>
          <p:cNvPicPr>
            <a:picLocks noChangeAspect="1"/>
          </p:cNvPicPr>
          <p:nvPr/>
        </p:nvPicPr>
        <p:blipFill>
          <a:blip r:embed="rId5" cstate="print">
            <a:extLst>
              <a:ext uri="{BEBA8EAE-BF5A-486C-A8C5-ECC9F3942E4B}">
                <a14:imgProps xmlns:a14="http://schemas.microsoft.com/office/drawing/2010/main" xmlns="">
                  <a14:imgLayer r:embed="rId6">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5377815" y="770255"/>
            <a:ext cx="1341120" cy="1302385"/>
          </a:xfrm>
          <a:prstGeom prst="rect">
            <a:avLst/>
          </a:prstGeom>
        </p:spPr>
      </p:pic>
      <p:sp>
        <p:nvSpPr>
          <p:cNvPr id="14" name="TextBox 47"/>
          <p:cNvSpPr txBox="1"/>
          <p:nvPr/>
        </p:nvSpPr>
        <p:spPr>
          <a:xfrm>
            <a:off x="480440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学系列讲话</a:t>
            </a:r>
          </a:p>
        </p:txBody>
      </p:sp>
      <p:sp>
        <p:nvSpPr>
          <p:cNvPr id="15" name="TextBox 47"/>
          <p:cNvSpPr txBox="1"/>
          <p:nvPr/>
        </p:nvSpPr>
        <p:spPr>
          <a:xfrm>
            <a:off x="7287578"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做合格党员</a:t>
            </a:r>
          </a:p>
        </p:txBody>
      </p:sp>
    </p:spTree>
    <p:extLst>
      <p:ext uri="{BB962C8B-B14F-4D97-AF65-F5344CB8AC3E}">
        <p14:creationId xmlns:p14="http://schemas.microsoft.com/office/powerpoint/2010/main" xmlns="" val="2924002360"/>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500"/>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ppt_x"/>
                                          </p:val>
                                        </p:tav>
                                        <p:tav tm="100000">
                                          <p:val>
                                            <p:strVal val="#ppt_x"/>
                                          </p:val>
                                        </p:tav>
                                      </p:tavLst>
                                    </p:anim>
                                    <p:anim calcmode="lin" valueType="num">
                                      <p:cBhvr additive="base">
                                        <p:cTn id="37" dur="7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3925"/>
                            </p:stCondLst>
                            <p:childTnLst>
                              <p:par>
                                <p:cTn id="39" presetID="23" presetClass="entr" presetSubtype="528"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1250" fill="hold"/>
                                        <p:tgtEl>
                                          <p:spTgt spid="9"/>
                                        </p:tgtEl>
                                        <p:attrNameLst>
                                          <p:attrName>ppt_w</p:attrName>
                                        </p:attrNameLst>
                                      </p:cBhvr>
                                      <p:tavLst>
                                        <p:tav tm="0">
                                          <p:val>
                                            <p:fltVal val="0"/>
                                          </p:val>
                                        </p:tav>
                                        <p:tav tm="100000">
                                          <p:val>
                                            <p:strVal val="#ppt_w"/>
                                          </p:val>
                                        </p:tav>
                                      </p:tavLst>
                                    </p:anim>
                                    <p:anim calcmode="lin" valueType="num">
                                      <p:cBhvr>
                                        <p:cTn id="42" dur="1250" fill="hold"/>
                                        <p:tgtEl>
                                          <p:spTgt spid="9"/>
                                        </p:tgtEl>
                                        <p:attrNameLst>
                                          <p:attrName>ppt_h</p:attrName>
                                        </p:attrNameLst>
                                      </p:cBhvr>
                                      <p:tavLst>
                                        <p:tav tm="0">
                                          <p:val>
                                            <p:fltVal val="0"/>
                                          </p:val>
                                        </p:tav>
                                        <p:tav tm="100000">
                                          <p:val>
                                            <p:strVal val="#ppt_h"/>
                                          </p:val>
                                        </p:tav>
                                      </p:tavLst>
                                    </p:anim>
                                    <p:anim calcmode="lin" valueType="num">
                                      <p:cBhvr>
                                        <p:cTn id="43" dur="1250" fill="hold"/>
                                        <p:tgtEl>
                                          <p:spTgt spid="9"/>
                                        </p:tgtEl>
                                        <p:attrNameLst>
                                          <p:attrName>ppt_x</p:attrName>
                                        </p:attrNameLst>
                                      </p:cBhvr>
                                      <p:tavLst>
                                        <p:tav tm="0">
                                          <p:val>
                                            <p:fltVal val="0.5"/>
                                          </p:val>
                                        </p:tav>
                                        <p:tav tm="100000">
                                          <p:val>
                                            <p:strVal val="#ppt_x"/>
                                          </p:val>
                                        </p:tav>
                                      </p:tavLst>
                                    </p:anim>
                                    <p:anim calcmode="lin" valueType="num">
                                      <p:cBhvr>
                                        <p:cTn id="44" dur="1250" fill="hold"/>
                                        <p:tgtEl>
                                          <p:spTgt spid="9"/>
                                        </p:tgtEl>
                                        <p:attrNameLst>
                                          <p:attrName>ppt_y</p:attrName>
                                        </p:attrNameLst>
                                      </p:cBhvr>
                                      <p:tavLst>
                                        <p:tav tm="0">
                                          <p:val>
                                            <p:fltVal val="0.5"/>
                                          </p:val>
                                        </p:tav>
                                        <p:tav tm="100000">
                                          <p:val>
                                            <p:strVal val="#ppt_y"/>
                                          </p:val>
                                        </p:tav>
                                      </p:tavLst>
                                    </p:anim>
                                  </p:childTnLst>
                                </p:cTn>
                              </p:par>
                            </p:childTnLst>
                          </p:cTn>
                        </p:par>
                        <p:par>
                          <p:cTn id="45" fill="hold">
                            <p:stCondLst>
                              <p:cond delay="6550"/>
                            </p:stCondLst>
                            <p:childTnLst>
                              <p:par>
                                <p:cTn id="46" presetID="47"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755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750" fill="hold"/>
                                        <p:tgtEl>
                                          <p:spTgt spid="10"/>
                                        </p:tgtEl>
                                        <p:attrNameLst>
                                          <p:attrName>ppt_x</p:attrName>
                                        </p:attrNameLst>
                                      </p:cBhvr>
                                      <p:tavLst>
                                        <p:tav tm="0">
                                          <p:val>
                                            <p:strVal val="#ppt_x"/>
                                          </p:val>
                                        </p:tav>
                                        <p:tav tm="100000">
                                          <p:val>
                                            <p:strVal val="#ppt_x"/>
                                          </p:val>
                                        </p:tav>
                                      </p:tavLst>
                                    </p:anim>
                                    <p:anim calcmode="lin" valueType="num">
                                      <p:cBhvr additive="base">
                                        <p:cTn id="55" dur="75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8600"/>
                            </p:stCondLst>
                            <p:childTnLst>
                              <p:par>
                                <p:cTn id="57" presetID="2" presetClass="entr" presetSubtype="4"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750" fill="hold"/>
                                        <p:tgtEl>
                                          <p:spTgt spid="14"/>
                                        </p:tgtEl>
                                        <p:attrNameLst>
                                          <p:attrName>ppt_x</p:attrName>
                                        </p:attrNameLst>
                                      </p:cBhvr>
                                      <p:tavLst>
                                        <p:tav tm="0">
                                          <p:val>
                                            <p:strVal val="#ppt_x"/>
                                          </p:val>
                                        </p:tav>
                                        <p:tav tm="100000">
                                          <p:val>
                                            <p:strVal val="#ppt_x"/>
                                          </p:val>
                                        </p:tav>
                                      </p:tavLst>
                                    </p:anim>
                                    <p:anim calcmode="lin" valueType="num">
                                      <p:cBhvr additive="base">
                                        <p:cTn id="60" dur="75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9650"/>
                            </p:stCondLst>
                            <p:childTnLst>
                              <p:par>
                                <p:cTn id="62" presetID="2" presetClass="entr" presetSubtype="4"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0" grpId="0" bldLvl="0" animBg="1"/>
      <p:bldP spid="11" grpId="0" bldLvl="0" animBg="1"/>
      <p:bldP spid="14" grpId="0" bldLvl="0" animBg="1"/>
      <p:bldP spid="1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矩形 5"/>
          <p:cNvSpPr/>
          <p:nvPr/>
        </p:nvSpPr>
        <p:spPr>
          <a:xfrm>
            <a:off x="6703682" y="1282523"/>
            <a:ext cx="3003507" cy="3885311"/>
          </a:xfrm>
          <a:prstGeom prst="rect">
            <a:avLst/>
          </a:prstGeom>
          <a:blipFill>
            <a:blip r:embed="rId5"/>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7" name="组合 6"/>
          <p:cNvGrpSpPr/>
          <p:nvPr/>
        </p:nvGrpSpPr>
        <p:grpSpPr>
          <a:xfrm>
            <a:off x="5305869" y="2463277"/>
            <a:ext cx="1904647" cy="1904647"/>
            <a:chOff x="3448029" y="2281272"/>
            <a:chExt cx="1428485" cy="1428485"/>
          </a:xfrm>
          <a:solidFill>
            <a:srgbClr val="C00000"/>
          </a:solidFill>
        </p:grpSpPr>
        <p:sp>
          <p:nvSpPr>
            <p:cNvPr id="8" name="椭圆 7"/>
            <p:cNvSpPr/>
            <p:nvPr/>
          </p:nvSpPr>
          <p:spPr bwMode="auto">
            <a:xfrm>
              <a:off x="3448029" y="2281272"/>
              <a:ext cx="1428485" cy="1428485"/>
            </a:xfrm>
            <a:prstGeom prst="ellipse">
              <a:avLst/>
            </a:prstGeom>
            <a:grpFill/>
            <a:ln w="9525" cmpd="sng">
              <a:noFill/>
              <a:round/>
            </a:ln>
            <a:effectLst>
              <a:outerShdw dist="20000" dir="5400000" algn="ctr" rotWithShape="0">
                <a:srgbClr val="000000">
                  <a:alpha val="37000"/>
                </a:srgbClr>
              </a:outerShdw>
            </a:effectLst>
          </p:spPr>
          <p:txBody>
            <a:bodyPr anchor="ctr"/>
            <a:lstStyle/>
            <a:p>
              <a:pPr algn="ctr"/>
              <a:endParaRPr lang="zh-CN" altLang="en-US" sz="3200" b="1">
                <a:solidFill>
                  <a:schemeClr val="bg1"/>
                </a:solidFill>
                <a:latin typeface="微软雅黑" pitchFamily="82" charset="2"/>
                <a:ea typeface="微软雅黑" pitchFamily="82" charset="2"/>
              </a:endParaRPr>
            </a:p>
          </p:txBody>
        </p:sp>
        <p:sp>
          <p:nvSpPr>
            <p:cNvPr id="9" name="圆角矩形 9"/>
            <p:cNvSpPr>
              <a:spLocks noChangeArrowheads="1"/>
            </p:cNvSpPr>
            <p:nvPr/>
          </p:nvSpPr>
          <p:spPr bwMode="auto">
            <a:xfrm>
              <a:off x="3554575" y="2511955"/>
              <a:ext cx="1268254" cy="1049708"/>
            </a:xfrm>
            <a:prstGeom prst="roundRect">
              <a:avLst>
                <a:gd name="adj" fmla="val 16667"/>
              </a:avLst>
            </a:prstGeom>
            <a:noFill/>
            <a:ln w="9525" cmpd="sng">
              <a:noFill/>
              <a:round/>
            </a:ln>
            <a:effectLst/>
          </p:spPr>
          <p:txBody>
            <a:bodyPr anchor="ctr"/>
            <a:lstStyle/>
            <a:p>
              <a:pPr algn="ctr"/>
              <a:r>
                <a:rPr lang="zh-CN" altLang="en-US" sz="3200" b="1" dirty="0">
                  <a:solidFill>
                    <a:schemeClr val="bg1"/>
                  </a:solidFill>
                  <a:latin typeface="微软雅黑" pitchFamily="82" charset="2"/>
                  <a:ea typeface="微软雅黑" pitchFamily="82" charset="2"/>
                </a:rPr>
                <a:t>在政治上讲忠诚</a:t>
              </a:r>
            </a:p>
          </p:txBody>
        </p:sp>
      </p:grpSp>
      <p:sp>
        <p:nvSpPr>
          <p:cNvPr id="10" name="圆角矩形 3"/>
          <p:cNvSpPr/>
          <p:nvPr/>
        </p:nvSpPr>
        <p:spPr bwMode="auto">
          <a:xfrm>
            <a:off x="1603209" y="1630929"/>
            <a:ext cx="3264363" cy="908651"/>
          </a:xfrm>
          <a:prstGeom prst="roundRect">
            <a:avLst>
              <a:gd name="adj" fmla="val 24171"/>
            </a:avLst>
          </a:prstGeom>
          <a:solidFill>
            <a:srgbClr val="C00000"/>
          </a:solidFill>
          <a:ln w="50800" cap="flat" cmpd="sng" algn="ctr">
            <a:noFill/>
            <a:prstDash val="solid"/>
            <a:round/>
            <a:headEnd type="none" w="med" len="med"/>
            <a:tailEnd type="none" w="med" len="med"/>
          </a:ln>
          <a:effectLst/>
        </p:spPr>
        <p:txBody>
          <a:bodyPr vert="horz" wrap="square" lIns="121920" tIns="60960" rIns="121920" bIns="60960" numCol="1" rtlCol="0" anchor="ctr" anchorCtr="0" compatLnSpc="1"/>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天</a:t>
            </a:r>
            <a:r>
              <a:rPr lang="zh-CN" altLang="en-US" sz="2000" b="1" dirty="0">
                <a:solidFill>
                  <a:schemeClr val="bg1"/>
                </a:solidFill>
                <a:latin typeface="微软雅黑" panose="020B0503020204020204" pitchFamily="34" charset="-122"/>
                <a:ea typeface="微软雅黑" panose="020B0503020204020204" pitchFamily="34" charset="-122"/>
              </a:rPr>
              <a:t>下至德，莫大于忠</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bwMode="auto">
          <a:xfrm>
            <a:off x="1603209" y="2770854"/>
            <a:ext cx="3264363" cy="908651"/>
          </a:xfrm>
          <a:prstGeom prst="roundRect">
            <a:avLst>
              <a:gd name="adj" fmla="val 25499"/>
            </a:avLst>
          </a:prstGeom>
          <a:solidFill>
            <a:srgbClr val="C00000"/>
          </a:solidFill>
          <a:ln w="50800" cap="flat" cmpd="sng" algn="ctr">
            <a:noFill/>
            <a:prstDash val="solid"/>
            <a:round/>
            <a:headEnd type="none" w="med" len="med"/>
            <a:tailEnd type="none" w="med" len="med"/>
          </a:ln>
          <a:effectLst/>
        </p:spPr>
        <p:txBody>
          <a:bodyPr vert="horz" wrap="square" lIns="121920" tIns="60960" rIns="121920" bIns="60960" numCol="1" rtlCol="0" anchor="ctr" anchorCtr="0" compatLnSpc="1"/>
          <a:lstStyle/>
          <a:p>
            <a:pPr algn="ctr"/>
            <a:r>
              <a:rPr lang="zh-CN" altLang="en-US" sz="2000" b="1" dirty="0">
                <a:solidFill>
                  <a:schemeClr val="bg1"/>
                </a:solidFill>
                <a:latin typeface="微软雅黑" panose="020B0503020204020204" pitchFamily="34" charset="-122"/>
                <a:ea typeface="微软雅黑" panose="020B0503020204020204" pitchFamily="34" charset="-122"/>
              </a:rPr>
              <a:t>首先要学透党的理</a:t>
            </a:r>
            <a:r>
              <a:rPr lang="zh-CN" altLang="en-US" sz="2000" b="1" dirty="0" smtClean="0">
                <a:solidFill>
                  <a:schemeClr val="bg1"/>
                </a:solidFill>
                <a:latin typeface="微软雅黑" panose="020B0503020204020204" pitchFamily="34" charset="-122"/>
                <a:ea typeface="微软雅黑" panose="020B0503020204020204" pitchFamily="34" charset="-122"/>
              </a:rPr>
              <a:t>论</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bwMode="auto">
          <a:xfrm>
            <a:off x="1603209" y="3978536"/>
            <a:ext cx="3264363" cy="908651"/>
          </a:xfrm>
          <a:prstGeom prst="roundRect">
            <a:avLst>
              <a:gd name="adj" fmla="val 21516"/>
            </a:avLst>
          </a:prstGeom>
          <a:solidFill>
            <a:srgbClr val="C00000"/>
          </a:solidFill>
          <a:ln w="50800" cap="flat" cmpd="sng" algn="ctr">
            <a:noFill/>
            <a:prstDash val="solid"/>
            <a:round/>
            <a:headEnd type="none" w="med" len="med"/>
            <a:tailEnd type="none" w="med" len="med"/>
          </a:ln>
          <a:effectLst/>
        </p:spPr>
        <p:txBody>
          <a:bodyPr vert="horz" wrap="square" lIns="121920" tIns="60960" rIns="121920" bIns="60960" numCol="1" rtlCol="0" anchor="ctr" anchorCtr="0" compatLnSpc="1"/>
          <a:lstStyle/>
          <a:p>
            <a:pPr algn="ctr"/>
            <a:r>
              <a:rPr lang="zh-CN" altLang="en-US" sz="2000" b="1" dirty="0">
                <a:solidFill>
                  <a:schemeClr val="bg1"/>
                </a:solidFill>
                <a:latin typeface="微软雅黑" panose="020B0503020204020204" pitchFamily="34" charset="-122"/>
                <a:ea typeface="微软雅黑" panose="020B0503020204020204" pitchFamily="34" charset="-122"/>
              </a:rPr>
              <a:t>其次要维护党的荣</a:t>
            </a:r>
            <a:r>
              <a:rPr lang="zh-CN" altLang="en-US" sz="2000" b="1" dirty="0" smtClean="0">
                <a:solidFill>
                  <a:schemeClr val="bg1"/>
                </a:solidFill>
                <a:latin typeface="微软雅黑" panose="020B0503020204020204" pitchFamily="34" charset="-122"/>
                <a:ea typeface="微软雅黑" panose="020B0503020204020204" pitchFamily="34" charset="-122"/>
              </a:rPr>
              <a:t>誉</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867572" y="1918874"/>
            <a:ext cx="1160717" cy="2849188"/>
            <a:chOff x="3125398" y="1913611"/>
            <a:chExt cx="870538" cy="2136891"/>
          </a:xfrm>
          <a:solidFill>
            <a:srgbClr val="660704"/>
          </a:solidFill>
        </p:grpSpPr>
        <p:cxnSp>
          <p:nvCxnSpPr>
            <p:cNvPr id="14" name="直接连接符 13"/>
            <p:cNvCxnSpPr/>
            <p:nvPr/>
          </p:nvCxnSpPr>
          <p:spPr bwMode="auto">
            <a:xfrm>
              <a:off x="3125398" y="1913611"/>
              <a:ext cx="726522" cy="638986"/>
            </a:xfrm>
            <a:prstGeom prst="line">
              <a:avLst/>
            </a:prstGeom>
            <a:grp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5" name="直接连接符 14"/>
            <p:cNvCxnSpPr/>
            <p:nvPr/>
          </p:nvCxnSpPr>
          <p:spPr bwMode="auto">
            <a:xfrm flipV="1">
              <a:off x="3125398" y="3234085"/>
              <a:ext cx="870538" cy="816417"/>
            </a:xfrm>
            <a:prstGeom prst="line">
              <a:avLst/>
            </a:prstGeom>
            <a:grp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6" name="直接连接符 15"/>
            <p:cNvCxnSpPr/>
            <p:nvPr/>
          </p:nvCxnSpPr>
          <p:spPr bwMode="auto">
            <a:xfrm>
              <a:off x="3125398" y="2933504"/>
              <a:ext cx="366735" cy="0"/>
            </a:xfrm>
            <a:prstGeom prst="line">
              <a:avLst/>
            </a:prstGeom>
            <a:grpFill/>
            <a:ln w="1905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xmlns="" val="1599939377"/>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矩形 14"/>
          <p:cNvSpPr/>
          <p:nvPr/>
        </p:nvSpPr>
        <p:spPr>
          <a:xfrm flipV="1">
            <a:off x="-9989" y="3342928"/>
            <a:ext cx="3992614" cy="240589"/>
          </a:xfrm>
          <a:custGeom>
            <a:avLst/>
            <a:gdLst/>
            <a:ahLst/>
            <a:cxnLst/>
            <a:rect l="l" t="t" r="r" b="b"/>
            <a:pathLst>
              <a:path w="4571707" h="242218">
                <a:moveTo>
                  <a:pt x="0" y="242218"/>
                </a:moveTo>
                <a:lnTo>
                  <a:pt x="4571707" y="242218"/>
                </a:lnTo>
                <a:lnTo>
                  <a:pt x="4571707" y="0"/>
                </a:lnTo>
                <a:lnTo>
                  <a:pt x="0" y="0"/>
                </a:lnTo>
                <a:close/>
              </a:path>
            </a:pathLst>
          </a:cu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99220" tIns="49610" rIns="99220" bIns="49610" rtlCol="0" anchor="ctr"/>
          <a:lstStyle/>
          <a:p>
            <a:pPr algn="ctr">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p:nvPr/>
        </p:nvGrpSpPr>
        <p:grpSpPr>
          <a:xfrm>
            <a:off x="3160236" y="3330897"/>
            <a:ext cx="1686151" cy="1698119"/>
            <a:chOff x="3225639" y="4543565"/>
            <a:chExt cx="1735762" cy="1734334"/>
          </a:xfrm>
          <a:solidFill>
            <a:schemeClr val="tx1">
              <a:lumMod val="85000"/>
              <a:lumOff val="15000"/>
            </a:schemeClr>
          </a:solidFill>
        </p:grpSpPr>
        <p:sp>
          <p:nvSpPr>
            <p:cNvPr id="8" name="椭圆 7"/>
            <p:cNvSpPr/>
            <p:nvPr/>
          </p:nvSpPr>
          <p:spPr>
            <a:xfrm flipV="1">
              <a:off x="3225639" y="4543565"/>
              <a:ext cx="1735762" cy="173433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椭圆 8"/>
            <p:cNvSpPr/>
            <p:nvPr/>
          </p:nvSpPr>
          <p:spPr>
            <a:xfrm rot="10800000" flipV="1">
              <a:off x="3450403" y="4786205"/>
              <a:ext cx="1284515" cy="1284516"/>
            </a:xfrm>
            <a:prstGeom prst="ellipse">
              <a:avLst/>
            </a:prstGeom>
            <a:solidFill>
              <a:schemeClr val="bg1"/>
            </a:solidFill>
            <a:ln w="25400" cap="flat" cmpd="sng" algn="ctr">
              <a:noFill/>
              <a:prstDash val="solid"/>
            </a:ln>
            <a:effectLst/>
          </p:spPr>
          <p:txBody>
            <a:bodyPr tIns="50619" anchor="ctr" anchorCtr="1"/>
            <a:lstStyle/>
            <a:p>
              <a:pPr lvl="0" algn="ctr">
                <a:lnSpc>
                  <a:spcPct val="120000"/>
                </a:lnSpc>
                <a:defRPr/>
              </a:pPr>
              <a:r>
                <a:rPr lang="en-US" altLang="zh-CN" sz="4359" b="1" kern="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4359" b="1" kern="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 name="矩形 14"/>
          <p:cNvSpPr/>
          <p:nvPr/>
        </p:nvSpPr>
        <p:spPr>
          <a:xfrm>
            <a:off x="-9988" y="2769573"/>
            <a:ext cx="6798858" cy="240589"/>
          </a:xfrm>
          <a:custGeom>
            <a:avLst/>
            <a:gdLst/>
            <a:ahLst/>
            <a:cxnLst/>
            <a:rect l="l" t="t" r="r" b="b"/>
            <a:pathLst>
              <a:path w="4571707" h="242218">
                <a:moveTo>
                  <a:pt x="0" y="0"/>
                </a:moveTo>
                <a:lnTo>
                  <a:pt x="4571707" y="0"/>
                </a:lnTo>
                <a:lnTo>
                  <a:pt x="4571707" y="242218"/>
                </a:lnTo>
                <a:lnTo>
                  <a:pt x="0" y="242218"/>
                </a:lnTo>
                <a:close/>
              </a:path>
            </a:pathLst>
          </a:custGeom>
          <a:solidFill>
            <a:srgbClr val="C00000"/>
          </a:solidFill>
          <a:ln>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lIns="99220" tIns="49610" rIns="99220" bIns="49610" rtlCol="0" anchor="ctr"/>
          <a:lstStyle/>
          <a:p>
            <a:pPr algn="ctr">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p:nvPr/>
        </p:nvGrpSpPr>
        <p:grpSpPr>
          <a:xfrm>
            <a:off x="6081280" y="1310643"/>
            <a:ext cx="1686151" cy="1699519"/>
            <a:chOff x="6131016" y="674750"/>
            <a:chExt cx="1735762" cy="1735763"/>
          </a:xfrm>
        </p:grpSpPr>
        <p:sp>
          <p:nvSpPr>
            <p:cNvPr id="12" name="椭圆 11"/>
            <p:cNvSpPr/>
            <p:nvPr/>
          </p:nvSpPr>
          <p:spPr>
            <a:xfrm>
              <a:off x="6131016" y="674750"/>
              <a:ext cx="1735762" cy="1735763"/>
            </a:xfrm>
            <a:prstGeom prst="ellipse">
              <a:avLst/>
            </a:prstGeom>
            <a:solidFill>
              <a:srgbClr val="C00000"/>
            </a:solidFill>
            <a:ln>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椭圆 12"/>
            <p:cNvSpPr/>
            <p:nvPr/>
          </p:nvSpPr>
          <p:spPr>
            <a:xfrm>
              <a:off x="6355778" y="899818"/>
              <a:ext cx="1284515" cy="1284516"/>
            </a:xfrm>
            <a:prstGeom prst="ellipse">
              <a:avLst/>
            </a:prstGeom>
            <a:solidFill>
              <a:schemeClr val="bg1"/>
            </a:solidFill>
            <a:ln w="25400" cap="flat" cmpd="sng" algn="ctr">
              <a:solidFill>
                <a:srgbClr val="C00000"/>
              </a:solidFill>
              <a:prstDash val="solid"/>
            </a:ln>
            <a:effectLst/>
          </p:spPr>
          <p:txBody>
            <a:bodyPr tIns="50619" anchor="ctr"/>
            <a:lstStyle/>
            <a:p>
              <a:pPr lvl="0" algn="ctr">
                <a:lnSpc>
                  <a:spcPct val="120000"/>
                </a:lnSpc>
                <a:defRPr/>
              </a:pPr>
              <a:r>
                <a:rPr lang="en-US" altLang="zh-CN" sz="4359" b="1" kern="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4359" b="1" kern="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 name="矩形 14"/>
          <p:cNvSpPr/>
          <p:nvPr/>
        </p:nvSpPr>
        <p:spPr>
          <a:xfrm flipV="1">
            <a:off x="6603952" y="3342928"/>
            <a:ext cx="5588048" cy="240589"/>
          </a:xfrm>
          <a:custGeom>
            <a:avLst/>
            <a:gdLst/>
            <a:ahLst/>
            <a:cxnLst/>
            <a:rect l="l" t="t" r="r" b="b"/>
            <a:pathLst>
              <a:path w="4571707" h="242218">
                <a:moveTo>
                  <a:pt x="0" y="242218"/>
                </a:moveTo>
                <a:lnTo>
                  <a:pt x="4571707" y="242218"/>
                </a:lnTo>
                <a:lnTo>
                  <a:pt x="4571707" y="0"/>
                </a:lnTo>
                <a:lnTo>
                  <a:pt x="0" y="0"/>
                </a:lnTo>
                <a:close/>
              </a:path>
            </a:pathLst>
          </a:cu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9220" tIns="49610" rIns="99220" bIns="49610" rtlCol="0" anchor="ctr"/>
          <a:lstStyle/>
          <a:p>
            <a:pPr algn="ctr">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5662208" y="3344479"/>
            <a:ext cx="1686151" cy="1698119"/>
            <a:chOff x="5227325" y="4543565"/>
            <a:chExt cx="1735762" cy="1734334"/>
          </a:xfrm>
        </p:grpSpPr>
        <p:sp>
          <p:nvSpPr>
            <p:cNvPr id="16" name="椭圆 15"/>
            <p:cNvSpPr/>
            <p:nvPr/>
          </p:nvSpPr>
          <p:spPr>
            <a:xfrm flipV="1">
              <a:off x="5227325" y="4543565"/>
              <a:ext cx="1735762" cy="1734334"/>
            </a:xfrm>
            <a:prstGeom prst="ellipse">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椭圆 16"/>
            <p:cNvSpPr/>
            <p:nvPr/>
          </p:nvSpPr>
          <p:spPr>
            <a:xfrm rot="10800000" flipV="1">
              <a:off x="5460802" y="4768780"/>
              <a:ext cx="1284515" cy="1284516"/>
            </a:xfrm>
            <a:prstGeom prst="ellipse">
              <a:avLst/>
            </a:prstGeom>
            <a:solidFill>
              <a:schemeClr val="bg1"/>
            </a:solidFill>
            <a:ln w="25400" cap="flat" cmpd="sng" algn="ctr">
              <a:noFill/>
              <a:prstDash val="solid"/>
            </a:ln>
            <a:effectLst/>
          </p:spPr>
          <p:txBody>
            <a:bodyPr tIns="50619" anchor="ctr"/>
            <a:lstStyle/>
            <a:p>
              <a:pPr lvl="0" algn="ctr">
                <a:lnSpc>
                  <a:spcPct val="120000"/>
                </a:lnSpc>
                <a:defRPr/>
              </a:pPr>
              <a:r>
                <a:rPr lang="en-US" altLang="zh-CN" sz="4359" b="1" ker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4359" b="1" ker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TextBox 15"/>
          <p:cNvSpPr txBox="1"/>
          <p:nvPr/>
        </p:nvSpPr>
        <p:spPr>
          <a:xfrm>
            <a:off x="2639572" y="1502905"/>
            <a:ext cx="3041170" cy="764986"/>
          </a:xfrm>
          <a:prstGeom prst="rect">
            <a:avLst/>
          </a:prstGeom>
          <a:noFill/>
        </p:spPr>
        <p:txBody>
          <a:bodyPr wrap="square" lIns="99220" tIns="49610" rIns="99220" bIns="49610" rtlCol="0">
            <a:spAutoFit/>
          </a:bodyPr>
          <a:lstStyle/>
          <a:p>
            <a:pPr algn="just">
              <a:lnSpc>
                <a:spcPct val="120000"/>
              </a:lnSpc>
            </a:pPr>
            <a:r>
              <a:rPr lang="zh-CN" altLang="en-US" sz="1200"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每个党员，不论职务高低，都必须编入党的一个支部、小组或其他特定组织，参加党的组织生活，接受党内外群众的监督。</a:t>
            </a:r>
          </a:p>
        </p:txBody>
      </p:sp>
      <p:sp>
        <p:nvSpPr>
          <p:cNvPr id="19" name="TextBox 17"/>
          <p:cNvSpPr txBox="1"/>
          <p:nvPr/>
        </p:nvSpPr>
        <p:spPr>
          <a:xfrm>
            <a:off x="126683" y="3838928"/>
            <a:ext cx="3089416" cy="1853874"/>
          </a:xfrm>
          <a:prstGeom prst="rect">
            <a:avLst/>
          </a:prstGeom>
          <a:noFill/>
        </p:spPr>
        <p:txBody>
          <a:bodyPr wrap="square" lIns="99220" tIns="49610" rIns="99220" bIns="49610" rtlCol="0">
            <a:spAutoFit/>
          </a:bodyPr>
          <a:lstStyle/>
          <a:p>
            <a:pPr algn="just">
              <a:lnSpc>
                <a:spcPct val="120000"/>
              </a:lnSpc>
            </a:pPr>
            <a:r>
              <a:rPr lang="zh-CN" altLang="en-US" sz="1200"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当前，有些党员的所作所为与党章规定还有一定差距，对组织决定搞选择性服从，符合自己意愿的就服从，不符合意愿的就消极应付、甚至直接拒绝。特别是在涉及个人利益的时候，无视组织、不信任组织，不听组织招呼，跟组织讨价还价，事前不请示、事后不报告，自以为是、自行其是的现象不同程度地存在。</a:t>
            </a:r>
          </a:p>
        </p:txBody>
      </p:sp>
      <p:sp>
        <p:nvSpPr>
          <p:cNvPr id="20" name="TextBox 19"/>
          <p:cNvSpPr txBox="1"/>
          <p:nvPr/>
        </p:nvSpPr>
        <p:spPr>
          <a:xfrm>
            <a:off x="7363615" y="3674149"/>
            <a:ext cx="4214491" cy="1651383"/>
          </a:xfrm>
          <a:prstGeom prst="rect">
            <a:avLst/>
          </a:prstGeom>
          <a:noFill/>
        </p:spPr>
        <p:txBody>
          <a:bodyPr wrap="square" lIns="99220" tIns="49610" rIns="99220" bIns="49610" rtlCol="0">
            <a:spAutoFit/>
          </a:bodyPr>
          <a:lstStyle/>
          <a:p>
            <a:pPr algn="just">
              <a:lnSpc>
                <a:spcPct val="120000"/>
              </a:lnSpc>
            </a:pPr>
            <a:r>
              <a:rPr lang="zh-CN" altLang="en-US" sz="1200"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要认真学习党章、严格遵守党章，严肃党内组织生活制度，不搞团团伙伙、不拉帮结派，不搞变通、不阳奉阴违，加强请示报告，不犯个人主义，绝不能想干什么干什么。讲服从不是指不讲原则地服从某一两个领导，而是要服从党组织、执行党的政策和方针。如果对组织决定不满、有意见，可通过正当途径向上级组织反映，但在上级组织给出明确答复前，要坚决服从并执行本级组织的决定。</a:t>
            </a:r>
          </a:p>
        </p:txBody>
      </p:sp>
    </p:spTree>
    <p:extLst>
      <p:ext uri="{BB962C8B-B14F-4D97-AF65-F5344CB8AC3E}">
        <p14:creationId xmlns:p14="http://schemas.microsoft.com/office/powerpoint/2010/main" xmlns="" val="76466567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30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childTnLst>
                          </p:cTn>
                        </p:par>
                        <p:par>
                          <p:cTn id="43" fill="hold">
                            <p:stCondLst>
                              <p:cond delay="4500"/>
                            </p:stCondLst>
                            <p:childTnLst>
                              <p:par>
                                <p:cTn id="44" presetID="22" presetClass="entr" presetSubtype="1"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grpSp>
        <p:nvGrpSpPr>
          <p:cNvPr id="23" name="组合 2"/>
          <p:cNvGrpSpPr>
            <a:grpSpLocks/>
          </p:cNvGrpSpPr>
          <p:nvPr/>
        </p:nvGrpSpPr>
        <p:grpSpPr bwMode="auto">
          <a:xfrm>
            <a:off x="4418808" y="1985548"/>
            <a:ext cx="6871671" cy="1333885"/>
            <a:chOff x="686426" y="2855839"/>
            <a:chExt cx="4886790" cy="949351"/>
          </a:xfrm>
        </p:grpSpPr>
        <p:grpSp>
          <p:nvGrpSpPr>
            <p:cNvPr id="24" name="组合 67"/>
            <p:cNvGrpSpPr/>
            <p:nvPr/>
          </p:nvGrpSpPr>
          <p:grpSpPr bwMode="auto">
            <a:xfrm>
              <a:off x="686426" y="3068726"/>
              <a:ext cx="412052" cy="346452"/>
              <a:chOff x="7321551" y="763588"/>
              <a:chExt cx="1050925" cy="882650"/>
            </a:xfrm>
            <a:solidFill>
              <a:schemeClr val="bg1"/>
            </a:solidFill>
          </p:grpSpPr>
          <p:sp>
            <p:nvSpPr>
              <p:cNvPr id="28"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p:spPr>
            <p:txBody>
              <a:bodyPr/>
              <a:lstStyle/>
              <a:p>
                <a:pPr fontAlgn="auto">
                  <a:spcBef>
                    <a:spcPts val="0"/>
                  </a:spcBef>
                  <a:spcAft>
                    <a:spcPts val="0"/>
                  </a:spcAft>
                  <a:defRPr/>
                </a:pPr>
                <a:endParaRPr lang="zh-CN" altLang="en-US" sz="1898">
                  <a:solidFill>
                    <a:srgbClr val="C00000"/>
                  </a:solidFill>
                  <a:latin typeface="+mn-lt"/>
                  <a:ea typeface="+mn-ea"/>
                </a:endParaRPr>
              </a:p>
            </p:txBody>
          </p:sp>
          <p:sp>
            <p:nvSpPr>
              <p:cNvPr id="29"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p:spPr>
            <p:txBody>
              <a:bodyPr/>
              <a:lstStyle/>
              <a:p>
                <a:pPr fontAlgn="auto">
                  <a:spcBef>
                    <a:spcPts val="0"/>
                  </a:spcBef>
                  <a:spcAft>
                    <a:spcPts val="0"/>
                  </a:spcAft>
                  <a:defRPr/>
                </a:pPr>
                <a:endParaRPr lang="zh-CN" altLang="en-US" sz="1898">
                  <a:solidFill>
                    <a:srgbClr val="C00000"/>
                  </a:solidFill>
                  <a:latin typeface="+mn-lt"/>
                  <a:ea typeface="+mn-ea"/>
                </a:endParaRPr>
              </a:p>
            </p:txBody>
          </p:sp>
        </p:grpSp>
        <p:grpSp>
          <p:nvGrpSpPr>
            <p:cNvPr id="25" name="组合 71"/>
            <p:cNvGrpSpPr>
              <a:grpSpLocks/>
            </p:cNvGrpSpPr>
            <p:nvPr/>
          </p:nvGrpSpPr>
          <p:grpSpPr bwMode="auto">
            <a:xfrm>
              <a:off x="1427410" y="2855839"/>
              <a:ext cx="4145806" cy="949351"/>
              <a:chOff x="5135810" y="3138414"/>
              <a:chExt cx="4145806" cy="949351"/>
            </a:xfrm>
          </p:grpSpPr>
          <p:sp>
            <p:nvSpPr>
              <p:cNvPr id="26" name="文本框 66"/>
              <p:cNvSpPr txBox="1">
                <a:spLocks noChangeArrowheads="1"/>
              </p:cNvSpPr>
              <p:nvPr/>
            </p:nvSpPr>
            <p:spPr bwMode="auto">
              <a:xfrm>
                <a:off x="5162550" y="3430614"/>
                <a:ext cx="4119066" cy="657151"/>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在井冈山时期，就制定了“三大纪律、六项注意”（后改为八项注意）。毛泽东也说过，路线是“王道”，纪律是“霸道”。“霸道”的意思是有权威，就是说纪律面前人人平等，任何人没有特权、没有例外。自觉遵守纪律，是对党员的基本要求。</a:t>
                </a:r>
              </a:p>
            </p:txBody>
          </p:sp>
          <p:sp>
            <p:nvSpPr>
              <p:cNvPr id="27" name="文本框 66"/>
              <p:cNvSpPr txBox="1">
                <a:spLocks noChangeArrowheads="1"/>
              </p:cNvSpPr>
              <p:nvPr/>
            </p:nvSpPr>
            <p:spPr bwMode="auto">
              <a:xfrm>
                <a:off x="5135810" y="3138414"/>
                <a:ext cx="1280421" cy="326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在行动上讲纪律</a:t>
                </a:r>
              </a:p>
            </p:txBody>
          </p:sp>
        </p:grpSp>
      </p:grpSp>
      <p:pic>
        <p:nvPicPr>
          <p:cNvPr id="39" name="图片 3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355780" y="2063794"/>
            <a:ext cx="1177395" cy="1177395"/>
          </a:xfrm>
          <a:prstGeom prst="rect">
            <a:avLst/>
          </a:prstGeom>
        </p:spPr>
      </p:pic>
      <p:sp>
        <p:nvSpPr>
          <p:cNvPr id="40" name="五角星 39"/>
          <p:cNvSpPr/>
          <p:nvPr/>
        </p:nvSpPr>
        <p:spPr bwMode="auto">
          <a:xfrm>
            <a:off x="4696469" y="2440631"/>
            <a:ext cx="557436" cy="564447"/>
          </a:xfrm>
          <a:prstGeom prst="star5">
            <a:avLst/>
          </a:prstGeom>
          <a:solidFill>
            <a:srgbClr val="F905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rgbClr val="EB0F03"/>
              </a:solidFill>
            </a:endParaRPr>
          </a:p>
        </p:txBody>
      </p:sp>
      <p:grpSp>
        <p:nvGrpSpPr>
          <p:cNvPr id="43" name="组合 2"/>
          <p:cNvGrpSpPr>
            <a:grpSpLocks/>
          </p:cNvGrpSpPr>
          <p:nvPr/>
        </p:nvGrpSpPr>
        <p:grpSpPr bwMode="auto">
          <a:xfrm>
            <a:off x="4418808" y="3433032"/>
            <a:ext cx="7773192" cy="1610884"/>
            <a:chOff x="686426" y="2855839"/>
            <a:chExt cx="5527907" cy="1146496"/>
          </a:xfrm>
        </p:grpSpPr>
        <p:grpSp>
          <p:nvGrpSpPr>
            <p:cNvPr id="44" name="组合 67"/>
            <p:cNvGrpSpPr/>
            <p:nvPr/>
          </p:nvGrpSpPr>
          <p:grpSpPr bwMode="auto">
            <a:xfrm>
              <a:off x="686426" y="3068726"/>
              <a:ext cx="412052" cy="346452"/>
              <a:chOff x="7321551" y="763588"/>
              <a:chExt cx="1050925" cy="882650"/>
            </a:xfrm>
            <a:solidFill>
              <a:schemeClr val="bg1"/>
            </a:solidFill>
          </p:grpSpPr>
          <p:sp>
            <p:nvSpPr>
              <p:cNvPr id="48"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p:spPr>
            <p:txBody>
              <a:bodyPr/>
              <a:lstStyle/>
              <a:p>
                <a:pPr fontAlgn="auto">
                  <a:spcBef>
                    <a:spcPts val="0"/>
                  </a:spcBef>
                  <a:spcAft>
                    <a:spcPts val="0"/>
                  </a:spcAft>
                  <a:defRPr/>
                </a:pPr>
                <a:endParaRPr lang="zh-CN" altLang="en-US" sz="1898">
                  <a:solidFill>
                    <a:srgbClr val="C00000"/>
                  </a:solidFill>
                  <a:latin typeface="+mn-lt"/>
                  <a:ea typeface="+mn-ea"/>
                </a:endParaRPr>
              </a:p>
            </p:txBody>
          </p:sp>
          <p:sp>
            <p:nvSpPr>
              <p:cNvPr id="49"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p:spPr>
            <p:txBody>
              <a:bodyPr/>
              <a:lstStyle/>
              <a:p>
                <a:pPr fontAlgn="auto">
                  <a:spcBef>
                    <a:spcPts val="0"/>
                  </a:spcBef>
                  <a:spcAft>
                    <a:spcPts val="0"/>
                  </a:spcAft>
                  <a:defRPr/>
                </a:pPr>
                <a:endParaRPr lang="zh-CN" altLang="en-US" sz="1898">
                  <a:solidFill>
                    <a:srgbClr val="C00000"/>
                  </a:solidFill>
                  <a:latin typeface="+mn-lt"/>
                  <a:ea typeface="+mn-ea"/>
                </a:endParaRPr>
              </a:p>
            </p:txBody>
          </p:sp>
        </p:grpSp>
        <p:grpSp>
          <p:nvGrpSpPr>
            <p:cNvPr id="45" name="组合 71"/>
            <p:cNvGrpSpPr>
              <a:grpSpLocks/>
            </p:cNvGrpSpPr>
            <p:nvPr/>
          </p:nvGrpSpPr>
          <p:grpSpPr bwMode="auto">
            <a:xfrm>
              <a:off x="1427410" y="2855839"/>
              <a:ext cx="4786923" cy="1146496"/>
              <a:chOff x="5135810" y="3138414"/>
              <a:chExt cx="4786923" cy="1146496"/>
            </a:xfrm>
          </p:grpSpPr>
          <p:sp>
            <p:nvSpPr>
              <p:cNvPr id="46" name="文本框 66"/>
              <p:cNvSpPr txBox="1">
                <a:spLocks noChangeArrowheads="1"/>
              </p:cNvSpPr>
              <p:nvPr/>
            </p:nvSpPr>
            <p:spPr bwMode="auto">
              <a:xfrm>
                <a:off x="5162550" y="3430614"/>
                <a:ext cx="4760183" cy="854296"/>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党员守纪律守的是党员形象，要像珍视眼睛一样珍惜名节，注重自己的细微言行，维护共产党员的良好形象。要对照党纪法规，“吾日三省吾身”，经常反思自己的言行和过失，勤于自省。要以史为鉴、以人为镜，经常用正反两方面的人和事来警示自己，弄清楚什么事情该做、什么事情做不得，保持自警。</a:t>
                </a:r>
              </a:p>
            </p:txBody>
          </p:sp>
          <p:sp>
            <p:nvSpPr>
              <p:cNvPr id="47" name="文本框 66"/>
              <p:cNvSpPr txBox="1">
                <a:spLocks noChangeArrowheads="1"/>
              </p:cNvSpPr>
              <p:nvPr/>
            </p:nvSpPr>
            <p:spPr bwMode="auto">
              <a:xfrm>
                <a:off x="5135810" y="3138414"/>
                <a:ext cx="1937047" cy="326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加强纪律性，革命无不胜</a:t>
                </a:r>
              </a:p>
            </p:txBody>
          </p:sp>
        </p:grpSp>
      </p:grpSp>
      <p:pic>
        <p:nvPicPr>
          <p:cNvPr id="50" name="图片 4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283365" y="3531064"/>
            <a:ext cx="1177395" cy="1177395"/>
          </a:xfrm>
          <a:prstGeom prst="rect">
            <a:avLst/>
          </a:prstGeom>
        </p:spPr>
      </p:pic>
      <p:sp>
        <p:nvSpPr>
          <p:cNvPr id="51" name="五角星 50"/>
          <p:cNvSpPr/>
          <p:nvPr/>
        </p:nvSpPr>
        <p:spPr bwMode="auto">
          <a:xfrm>
            <a:off x="4624054" y="3907901"/>
            <a:ext cx="557436" cy="564447"/>
          </a:xfrm>
          <a:prstGeom prst="star5">
            <a:avLst/>
          </a:prstGeom>
          <a:solidFill>
            <a:srgbClr val="F905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rgbClr val="EB0F03"/>
              </a:solidFill>
            </a:endParaRPr>
          </a:p>
        </p:txBody>
      </p:sp>
      <p:pic>
        <p:nvPicPr>
          <p:cNvPr id="52" name="图片 51"/>
          <p:cNvPicPr>
            <a:picLocks noChangeAspect="1"/>
          </p:cNvPicPr>
          <p:nvPr/>
        </p:nvPicPr>
        <p:blipFill rotWithShape="1">
          <a:blip r:embed="rId6" cstate="print">
            <a:extLst>
              <a:ext uri="{28A0092B-C50C-407E-A947-70E740481C1C}">
                <a14:useLocalDpi xmlns:a14="http://schemas.microsoft.com/office/drawing/2010/main" xmlns="" val="0"/>
              </a:ext>
            </a:extLst>
          </a:blip>
          <a:srcRect l="39112" r="19286"/>
          <a:stretch/>
        </p:blipFill>
        <p:spPr>
          <a:xfrm>
            <a:off x="689051" y="2040932"/>
            <a:ext cx="3261977" cy="2887239"/>
          </a:xfrm>
          <a:prstGeom prst="rect">
            <a:avLst/>
          </a:prstGeom>
        </p:spPr>
      </p:pic>
    </p:spTree>
    <p:extLst>
      <p:ext uri="{BB962C8B-B14F-4D97-AF65-F5344CB8AC3E}">
        <p14:creationId xmlns:p14="http://schemas.microsoft.com/office/powerpoint/2010/main" xmlns="" val="215233892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 presetClass="entr" presetSubtype="8" fill="hold" nodeType="withEffect">
                                  <p:stCondLst>
                                    <p:cond delay="11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0-#ppt_w/2"/>
                                          </p:val>
                                        </p:tav>
                                        <p:tav tm="100000">
                                          <p:val>
                                            <p:strVal val="#ppt_x"/>
                                          </p:val>
                                        </p:tav>
                                      </p:tavLst>
                                    </p:anim>
                                    <p:anim calcmode="lin" valueType="num">
                                      <p:cBhvr additive="base">
                                        <p:cTn id="18" dur="750" fill="hold"/>
                                        <p:tgtEl>
                                          <p:spTgt spid="2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10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750" fill="hold"/>
                                        <p:tgtEl>
                                          <p:spTgt spid="43"/>
                                        </p:tgtEl>
                                        <p:attrNameLst>
                                          <p:attrName>ppt_x</p:attrName>
                                        </p:attrNameLst>
                                      </p:cBhvr>
                                      <p:tavLst>
                                        <p:tav tm="0">
                                          <p:val>
                                            <p:strVal val="0-#ppt_w/2"/>
                                          </p:val>
                                        </p:tav>
                                        <p:tav tm="100000">
                                          <p:val>
                                            <p:strVal val="#ppt_x"/>
                                          </p:val>
                                        </p:tav>
                                      </p:tavLst>
                                    </p:anim>
                                    <p:anim calcmode="lin" valueType="num">
                                      <p:cBhvr additive="base">
                                        <p:cTn id="22" dur="7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cxnSp>
        <p:nvCxnSpPr>
          <p:cNvPr id="6" name="直接连接符 5"/>
          <p:cNvCxnSpPr/>
          <p:nvPr/>
        </p:nvCxnSpPr>
        <p:spPr>
          <a:xfrm flipV="1">
            <a:off x="2689225" y="24695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 219"/>
          <p:cNvSpPr/>
          <p:nvPr/>
        </p:nvSpPr>
        <p:spPr>
          <a:xfrm>
            <a:off x="4349750" y="22561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8" name="直接连接符 7"/>
          <p:cNvCxnSpPr/>
          <p:nvPr/>
        </p:nvCxnSpPr>
        <p:spPr>
          <a:xfrm flipV="1">
            <a:off x="2717483" y="36410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008846" y="2770896"/>
            <a:ext cx="8192721" cy="861774"/>
          </a:xfrm>
          <a:prstGeom prst="rect">
            <a:avLst/>
          </a:prstGeom>
        </p:spPr>
        <p:txBody>
          <a:bodyPr wrap="square">
            <a:spAutoFit/>
          </a:bodyPr>
          <a:lstStyle/>
          <a:p>
            <a:pPr algn="dist"/>
            <a:r>
              <a:rPr lang="zh-CN" altLang="en-US" sz="5000" b="1" dirty="0" smtClean="0">
                <a:solidFill>
                  <a:srgbClr val="C00000"/>
                </a:solidFill>
                <a:latin typeface="微软雅黑" pitchFamily="34" charset="-122"/>
                <a:ea typeface="微软雅黑" pitchFamily="34" charset="-122"/>
              </a:rPr>
              <a:t>习近平论</a:t>
            </a:r>
            <a:r>
              <a:rPr lang="en-US" altLang="zh-CN" sz="5000" b="1" dirty="0" smtClean="0">
                <a:solidFill>
                  <a:srgbClr val="C00000"/>
                </a:solidFill>
                <a:latin typeface="微软雅黑" pitchFamily="34" charset="-122"/>
                <a:ea typeface="微软雅黑" pitchFamily="34" charset="-122"/>
              </a:rPr>
              <a:t>:</a:t>
            </a:r>
            <a:r>
              <a:rPr lang="zh-CN" altLang="en-US" sz="5000" b="1" dirty="0" smtClean="0">
                <a:solidFill>
                  <a:srgbClr val="C00000"/>
                </a:solidFill>
                <a:latin typeface="微软雅黑" pitchFamily="34" charset="-122"/>
                <a:ea typeface="微软雅黑" pitchFamily="34" charset="-122"/>
              </a:rPr>
              <a:t>做合格共产党员</a:t>
            </a:r>
          </a:p>
        </p:txBody>
      </p:sp>
      <p:sp>
        <p:nvSpPr>
          <p:cNvPr id="10" name="TextBox 47"/>
          <p:cNvSpPr txBox="1"/>
          <p:nvPr/>
        </p:nvSpPr>
        <p:spPr>
          <a:xfrm>
            <a:off x="220276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学党章党规</a:t>
            </a:r>
          </a:p>
        </p:txBody>
      </p:sp>
      <p:sp>
        <p:nvSpPr>
          <p:cNvPr id="11" name="TextBox 47"/>
          <p:cNvSpPr txBox="1"/>
          <p:nvPr/>
        </p:nvSpPr>
        <p:spPr>
          <a:xfrm>
            <a:off x="4818698" y="2291080"/>
            <a:ext cx="2468880" cy="39878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关于推进</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两学一做</a:t>
            </a:r>
            <a:r>
              <a:rPr lang="en-US" altLang="zh-CN" sz="2000" b="1" dirty="0">
                <a:solidFill>
                  <a:schemeClr val="bg1"/>
                </a:solidFill>
                <a:latin typeface="微软雅黑" pitchFamily="34" charset="-122"/>
                <a:ea typeface="微软雅黑" pitchFamily="34" charset="-122"/>
              </a:rPr>
              <a:t>”</a:t>
            </a:r>
          </a:p>
        </p:txBody>
      </p:sp>
      <p:pic>
        <p:nvPicPr>
          <p:cNvPr id="13" name="图片 12"/>
          <p:cNvPicPr>
            <a:picLocks noChangeAspect="1"/>
          </p:cNvPicPr>
          <p:nvPr/>
        </p:nvPicPr>
        <p:blipFill>
          <a:blip r:embed="rId5" cstate="print">
            <a:extLst>
              <a:ext uri="{BEBA8EAE-BF5A-486C-A8C5-ECC9F3942E4B}">
                <a14:imgProps xmlns:a14="http://schemas.microsoft.com/office/drawing/2010/main" xmlns="">
                  <a14:imgLayer r:embed="rId6">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5377815" y="770255"/>
            <a:ext cx="1341120" cy="1302385"/>
          </a:xfrm>
          <a:prstGeom prst="rect">
            <a:avLst/>
          </a:prstGeom>
        </p:spPr>
      </p:pic>
      <p:sp>
        <p:nvSpPr>
          <p:cNvPr id="14" name="TextBox 47"/>
          <p:cNvSpPr txBox="1"/>
          <p:nvPr/>
        </p:nvSpPr>
        <p:spPr>
          <a:xfrm>
            <a:off x="480440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学系列讲话</a:t>
            </a:r>
          </a:p>
        </p:txBody>
      </p:sp>
      <p:sp>
        <p:nvSpPr>
          <p:cNvPr id="15" name="TextBox 47"/>
          <p:cNvSpPr txBox="1"/>
          <p:nvPr/>
        </p:nvSpPr>
        <p:spPr>
          <a:xfrm>
            <a:off x="7287578"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做合格党员</a:t>
            </a:r>
          </a:p>
        </p:txBody>
      </p:sp>
    </p:spTree>
    <p:extLst>
      <p:ext uri="{BB962C8B-B14F-4D97-AF65-F5344CB8AC3E}">
        <p14:creationId xmlns:p14="http://schemas.microsoft.com/office/powerpoint/2010/main" xmlns="" val="172600325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500"/>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ppt_x"/>
                                          </p:val>
                                        </p:tav>
                                        <p:tav tm="100000">
                                          <p:val>
                                            <p:strVal val="#ppt_x"/>
                                          </p:val>
                                        </p:tav>
                                      </p:tavLst>
                                    </p:anim>
                                    <p:anim calcmode="lin" valueType="num">
                                      <p:cBhvr additive="base">
                                        <p:cTn id="37" dur="7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3925"/>
                            </p:stCondLst>
                            <p:childTnLst>
                              <p:par>
                                <p:cTn id="39" presetID="23" presetClass="entr" presetSubtype="528"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1250" fill="hold"/>
                                        <p:tgtEl>
                                          <p:spTgt spid="9"/>
                                        </p:tgtEl>
                                        <p:attrNameLst>
                                          <p:attrName>ppt_w</p:attrName>
                                        </p:attrNameLst>
                                      </p:cBhvr>
                                      <p:tavLst>
                                        <p:tav tm="0">
                                          <p:val>
                                            <p:fltVal val="0"/>
                                          </p:val>
                                        </p:tav>
                                        <p:tav tm="100000">
                                          <p:val>
                                            <p:strVal val="#ppt_w"/>
                                          </p:val>
                                        </p:tav>
                                      </p:tavLst>
                                    </p:anim>
                                    <p:anim calcmode="lin" valueType="num">
                                      <p:cBhvr>
                                        <p:cTn id="42" dur="1250" fill="hold"/>
                                        <p:tgtEl>
                                          <p:spTgt spid="9"/>
                                        </p:tgtEl>
                                        <p:attrNameLst>
                                          <p:attrName>ppt_h</p:attrName>
                                        </p:attrNameLst>
                                      </p:cBhvr>
                                      <p:tavLst>
                                        <p:tav tm="0">
                                          <p:val>
                                            <p:fltVal val="0"/>
                                          </p:val>
                                        </p:tav>
                                        <p:tav tm="100000">
                                          <p:val>
                                            <p:strVal val="#ppt_h"/>
                                          </p:val>
                                        </p:tav>
                                      </p:tavLst>
                                    </p:anim>
                                    <p:anim calcmode="lin" valueType="num">
                                      <p:cBhvr>
                                        <p:cTn id="43" dur="1250" fill="hold"/>
                                        <p:tgtEl>
                                          <p:spTgt spid="9"/>
                                        </p:tgtEl>
                                        <p:attrNameLst>
                                          <p:attrName>ppt_x</p:attrName>
                                        </p:attrNameLst>
                                      </p:cBhvr>
                                      <p:tavLst>
                                        <p:tav tm="0">
                                          <p:val>
                                            <p:fltVal val="0.5"/>
                                          </p:val>
                                        </p:tav>
                                        <p:tav tm="100000">
                                          <p:val>
                                            <p:strVal val="#ppt_x"/>
                                          </p:val>
                                        </p:tav>
                                      </p:tavLst>
                                    </p:anim>
                                    <p:anim calcmode="lin" valueType="num">
                                      <p:cBhvr>
                                        <p:cTn id="44" dur="1250" fill="hold"/>
                                        <p:tgtEl>
                                          <p:spTgt spid="9"/>
                                        </p:tgtEl>
                                        <p:attrNameLst>
                                          <p:attrName>ppt_y</p:attrName>
                                        </p:attrNameLst>
                                      </p:cBhvr>
                                      <p:tavLst>
                                        <p:tav tm="0">
                                          <p:val>
                                            <p:fltVal val="0.5"/>
                                          </p:val>
                                        </p:tav>
                                        <p:tav tm="100000">
                                          <p:val>
                                            <p:strVal val="#ppt_y"/>
                                          </p:val>
                                        </p:tav>
                                      </p:tavLst>
                                    </p:anim>
                                  </p:childTnLst>
                                </p:cTn>
                              </p:par>
                            </p:childTnLst>
                          </p:cTn>
                        </p:par>
                        <p:par>
                          <p:cTn id="45" fill="hold">
                            <p:stCondLst>
                              <p:cond delay="6550"/>
                            </p:stCondLst>
                            <p:childTnLst>
                              <p:par>
                                <p:cTn id="46" presetID="47"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755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750" fill="hold"/>
                                        <p:tgtEl>
                                          <p:spTgt spid="10"/>
                                        </p:tgtEl>
                                        <p:attrNameLst>
                                          <p:attrName>ppt_x</p:attrName>
                                        </p:attrNameLst>
                                      </p:cBhvr>
                                      <p:tavLst>
                                        <p:tav tm="0">
                                          <p:val>
                                            <p:strVal val="#ppt_x"/>
                                          </p:val>
                                        </p:tav>
                                        <p:tav tm="100000">
                                          <p:val>
                                            <p:strVal val="#ppt_x"/>
                                          </p:val>
                                        </p:tav>
                                      </p:tavLst>
                                    </p:anim>
                                    <p:anim calcmode="lin" valueType="num">
                                      <p:cBhvr additive="base">
                                        <p:cTn id="55" dur="75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8600"/>
                            </p:stCondLst>
                            <p:childTnLst>
                              <p:par>
                                <p:cTn id="57" presetID="2" presetClass="entr" presetSubtype="4"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750" fill="hold"/>
                                        <p:tgtEl>
                                          <p:spTgt spid="14"/>
                                        </p:tgtEl>
                                        <p:attrNameLst>
                                          <p:attrName>ppt_x</p:attrName>
                                        </p:attrNameLst>
                                      </p:cBhvr>
                                      <p:tavLst>
                                        <p:tav tm="0">
                                          <p:val>
                                            <p:strVal val="#ppt_x"/>
                                          </p:val>
                                        </p:tav>
                                        <p:tav tm="100000">
                                          <p:val>
                                            <p:strVal val="#ppt_x"/>
                                          </p:val>
                                        </p:tav>
                                      </p:tavLst>
                                    </p:anim>
                                    <p:anim calcmode="lin" valueType="num">
                                      <p:cBhvr additive="base">
                                        <p:cTn id="60" dur="75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9650"/>
                            </p:stCondLst>
                            <p:childTnLst>
                              <p:par>
                                <p:cTn id="62" presetID="2" presetClass="entr" presetSubtype="4"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0" grpId="0" bldLvl="0" animBg="1"/>
      <p:bldP spid="11" grpId="0" bldLvl="0" animBg="1"/>
      <p:bldP spid="14" grpId="0" bldLvl="0" animBg="1"/>
      <p:bldP spid="1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37" name="TextBox 44"/>
          <p:cNvSpPr txBox="1"/>
          <p:nvPr/>
        </p:nvSpPr>
        <p:spPr>
          <a:xfrm>
            <a:off x="1342834" y="2066541"/>
            <a:ext cx="719858" cy="2308324"/>
          </a:xfrm>
          <a:prstGeom prst="rect">
            <a:avLst/>
          </a:prstGeom>
          <a:noFill/>
        </p:spPr>
        <p:txBody>
          <a:bodyPr wrap="square" rtlCol="0">
            <a:spAutoFit/>
          </a:bodyPr>
          <a:lstStyle/>
          <a:p>
            <a:pPr defTabSz="1218804"/>
            <a:r>
              <a:rPr lang="zh-CN" altLang="en-US" sz="4800" b="1" dirty="0">
                <a:solidFill>
                  <a:prstClr val="black">
                    <a:lumMod val="95000"/>
                    <a:lumOff val="5000"/>
                  </a:prstClr>
                </a:solidFill>
                <a:latin typeface="微软雅黑" pitchFamily="34" charset="-122"/>
                <a:ea typeface="微软雅黑" pitchFamily="34" charset="-122"/>
              </a:rPr>
              <a:t>目</a:t>
            </a:r>
            <a:endParaRPr lang="en-US" altLang="zh-CN" sz="4800" b="1" dirty="0">
              <a:solidFill>
                <a:prstClr val="black">
                  <a:lumMod val="95000"/>
                  <a:lumOff val="5000"/>
                </a:prstClr>
              </a:solidFill>
              <a:latin typeface="微软雅黑" pitchFamily="34" charset="-122"/>
              <a:ea typeface="微软雅黑" pitchFamily="34" charset="-122"/>
            </a:endParaRPr>
          </a:p>
          <a:p>
            <a:pPr defTabSz="1218804"/>
            <a:r>
              <a:rPr lang="zh-CN" altLang="en-US" sz="4800" b="1" dirty="0">
                <a:solidFill>
                  <a:prstClr val="black">
                    <a:lumMod val="95000"/>
                    <a:lumOff val="5000"/>
                  </a:prstClr>
                </a:solidFill>
                <a:latin typeface="微软雅黑" pitchFamily="34" charset="-122"/>
                <a:ea typeface="微软雅黑" pitchFamily="34" charset="-122"/>
              </a:rPr>
              <a:t>  录</a:t>
            </a:r>
          </a:p>
        </p:txBody>
      </p:sp>
      <p:sp>
        <p:nvSpPr>
          <p:cNvPr id="50" name="Text Box 5"/>
          <p:cNvSpPr txBox="1">
            <a:spLocks noChangeArrowheads="1"/>
          </p:cNvSpPr>
          <p:nvPr/>
        </p:nvSpPr>
        <p:spPr bwMode="auto">
          <a:xfrm rot="5400000">
            <a:off x="1550351" y="3008296"/>
            <a:ext cx="1691093" cy="523168"/>
          </a:xfrm>
          <a:prstGeom prst="rect">
            <a:avLst/>
          </a:prstGeom>
          <a:solidFill>
            <a:srgbClr val="C00000"/>
          </a:solidFill>
          <a:ln w="9525">
            <a:noFill/>
            <a:miter lim="800000"/>
            <a:headEnd/>
            <a:tailEnd/>
          </a:ln>
          <a:effectLst/>
        </p:spPr>
        <p:txBody>
          <a:bodyPr wrap="square" lIns="91388" tIns="45694" rIns="91388" bIns="45694">
            <a:spAutoFit/>
          </a:bodyPr>
          <a:lstStyle/>
          <a:p>
            <a:pPr marL="0" marR="0" lvl="0" indent="0" algn="dist" defTabSz="1218804"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prstClr val="white"/>
                </a:solidFill>
                <a:effectLst/>
                <a:uLnTx/>
                <a:uFillTx/>
                <a:latin typeface="Calibri"/>
                <a:ea typeface="微软雅黑" pitchFamily="34" charset="-122"/>
              </a:rPr>
              <a:t>C</a:t>
            </a:r>
            <a:r>
              <a:rPr kumimoji="0" lang="zh-CN" altLang="en-US" sz="2800" b="0" i="0" u="none" strike="noStrike" kern="0" cap="none" spc="0" normalizeH="0" baseline="0" noProof="0" dirty="0">
                <a:ln>
                  <a:noFill/>
                </a:ln>
                <a:solidFill>
                  <a:prstClr val="white"/>
                </a:solidFill>
                <a:effectLst/>
                <a:uLnTx/>
                <a:uFillTx/>
                <a:latin typeface="Calibri"/>
                <a:ea typeface="微软雅黑" pitchFamily="34" charset="-122"/>
              </a:rPr>
              <a:t>ontents</a:t>
            </a:r>
          </a:p>
        </p:txBody>
      </p:sp>
      <p:grpSp>
        <p:nvGrpSpPr>
          <p:cNvPr id="73" name="组合 72"/>
          <p:cNvGrpSpPr/>
          <p:nvPr/>
        </p:nvGrpSpPr>
        <p:grpSpPr>
          <a:xfrm>
            <a:off x="3864369" y="1367949"/>
            <a:ext cx="5396901" cy="576262"/>
            <a:chOff x="3530540" y="1771994"/>
            <a:chExt cx="5396901" cy="576262"/>
          </a:xfrm>
        </p:grpSpPr>
        <p:grpSp>
          <p:nvGrpSpPr>
            <p:cNvPr id="71" name="组合 70"/>
            <p:cNvGrpSpPr/>
            <p:nvPr/>
          </p:nvGrpSpPr>
          <p:grpSpPr>
            <a:xfrm>
              <a:off x="3530540" y="1771994"/>
              <a:ext cx="5396901" cy="576262"/>
              <a:chOff x="3530540" y="1771994"/>
              <a:chExt cx="5396901" cy="576262"/>
            </a:xfrm>
          </p:grpSpPr>
          <p:sp>
            <p:nvSpPr>
              <p:cNvPr id="48" name="圆角矩形 10"/>
              <p:cNvSpPr>
                <a:spLocks noChangeArrowheads="1"/>
              </p:cNvSpPr>
              <p:nvPr/>
            </p:nvSpPr>
            <p:spPr bwMode="auto">
              <a:xfrm>
                <a:off x="3530540" y="1771994"/>
                <a:ext cx="575860" cy="576262"/>
              </a:xfrm>
              <a:prstGeom prst="roundRect">
                <a:avLst>
                  <a:gd name="adj" fmla="val 16667"/>
                </a:avLst>
              </a:prstGeom>
              <a:solidFill>
                <a:srgbClr val="C00000"/>
              </a:solidFill>
              <a:ln w="9525" algn="ctr">
                <a:noFill/>
                <a:round/>
                <a:headEnd/>
                <a:tailEnd/>
              </a:ln>
            </p:spPr>
            <p:txBody>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1" name="矩形 27"/>
              <p:cNvSpPr>
                <a:spLocks noChangeArrowheads="1"/>
              </p:cNvSpPr>
              <p:nvPr/>
            </p:nvSpPr>
            <p:spPr bwMode="auto">
              <a:xfrm>
                <a:off x="4249176" y="1771994"/>
                <a:ext cx="4678265" cy="576262"/>
              </a:xfrm>
              <a:prstGeom prst="rect">
                <a:avLst/>
              </a:prstGeom>
              <a:solidFill>
                <a:srgbClr val="C00000"/>
              </a:solidFill>
              <a:ln w="9525" algn="ctr">
                <a:noFill/>
                <a:round/>
                <a:headEnd/>
                <a:tailEnd/>
              </a:ln>
            </p:spPr>
            <p:txBody>
              <a:bodyPr lIns="91388" tIns="45694" rIns="91388" bIns="45694"/>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0" name="Rectangle 14"/>
              <p:cNvSpPr>
                <a:spLocks noChangeArrowheads="1"/>
              </p:cNvSpPr>
              <p:nvPr/>
            </p:nvSpPr>
            <p:spPr bwMode="auto">
              <a:xfrm>
                <a:off x="3654386" y="1940657"/>
                <a:ext cx="317395" cy="307777"/>
              </a:xfrm>
              <a:prstGeom prst="rect">
                <a:avLst/>
              </a:prstGeom>
              <a:noFill/>
              <a:ln w="9525">
                <a:noFill/>
                <a:miter lim="800000"/>
                <a:headEnd/>
                <a:tailEnd/>
              </a:ln>
            </p:spPr>
            <p:txBody>
              <a:bodyPr wrap="none" lIns="0" tIns="0" rIns="0" bIns="0">
                <a:spAutoFit/>
              </a:bodyPr>
              <a:lstStyle/>
              <a:p>
                <a:pPr defTabSz="1218804"/>
                <a:r>
                  <a:rPr lang="en-US" altLang="zh-CN" sz="2000" b="1" dirty="0" smtClean="0">
                    <a:solidFill>
                      <a:prstClr val="white"/>
                    </a:solidFill>
                    <a:latin typeface="微软雅黑" pitchFamily="34" charset="-122"/>
                    <a:ea typeface="微软雅黑" pitchFamily="34" charset="-122"/>
                  </a:rPr>
                  <a:t>0</a:t>
                </a:r>
                <a:r>
                  <a:rPr lang="zh-CN" altLang="en-US" sz="2000" b="1" dirty="0" smtClean="0">
                    <a:solidFill>
                      <a:prstClr val="white"/>
                    </a:solidFill>
                    <a:latin typeface="微软雅黑" pitchFamily="34" charset="-122"/>
                    <a:ea typeface="微软雅黑" pitchFamily="34" charset="-122"/>
                  </a:rPr>
                  <a:t>1</a:t>
                </a:r>
                <a:endParaRPr lang="zh-CN" altLang="en-US" sz="3200" b="1" dirty="0">
                  <a:solidFill>
                    <a:prstClr val="white"/>
                  </a:solidFill>
                  <a:latin typeface="微软雅黑" pitchFamily="34" charset="-122"/>
                  <a:ea typeface="微软雅黑" pitchFamily="34" charset="-122"/>
                </a:endParaRPr>
              </a:p>
            </p:txBody>
          </p:sp>
        </p:grpSp>
        <p:sp>
          <p:nvSpPr>
            <p:cNvPr id="64" name="TextBox 73"/>
            <p:cNvSpPr txBox="1">
              <a:spLocks noChangeArrowheads="1"/>
            </p:cNvSpPr>
            <p:nvPr/>
          </p:nvSpPr>
          <p:spPr bwMode="auto">
            <a:xfrm>
              <a:off x="4767922" y="1867082"/>
              <a:ext cx="3728020" cy="420512"/>
            </a:xfrm>
            <a:prstGeom prst="rect">
              <a:avLst/>
            </a:prstGeom>
            <a:noFill/>
            <a:ln w="9525">
              <a:noFill/>
              <a:miter lim="800000"/>
              <a:headEnd/>
              <a:tailEnd/>
            </a:ln>
          </p:spPr>
          <p:txBody>
            <a:bodyPr wrap="square" lIns="91388" tIns="45694" rIns="91388" bIns="45694">
              <a:spAutoFit/>
            </a:bodyPr>
            <a:lstStyle/>
            <a:p>
              <a:pPr defTabSz="1218804"/>
              <a:r>
                <a:rPr lang="zh-CN" altLang="en-US" sz="2133" b="1" dirty="0" smtClean="0">
                  <a:solidFill>
                    <a:prstClr val="white"/>
                  </a:solidFill>
                  <a:latin typeface="微软雅黑" pitchFamily="34" charset="-122"/>
                  <a:ea typeface="微软雅黑" pitchFamily="34" charset="-122"/>
                </a:rPr>
                <a:t>为什么要时刻牢记党员身份</a:t>
              </a:r>
            </a:p>
          </p:txBody>
        </p:sp>
      </p:grpSp>
      <p:grpSp>
        <p:nvGrpSpPr>
          <p:cNvPr id="72" name="组合 71"/>
          <p:cNvGrpSpPr/>
          <p:nvPr/>
        </p:nvGrpSpPr>
        <p:grpSpPr>
          <a:xfrm>
            <a:off x="3864369" y="2476360"/>
            <a:ext cx="5396901" cy="600577"/>
            <a:chOff x="3530540" y="2539843"/>
            <a:chExt cx="5396901" cy="600577"/>
          </a:xfrm>
        </p:grpSpPr>
        <p:sp>
          <p:nvSpPr>
            <p:cNvPr id="45" name="圆角矩形 11"/>
            <p:cNvSpPr>
              <a:spLocks noChangeArrowheads="1"/>
            </p:cNvSpPr>
            <p:nvPr/>
          </p:nvSpPr>
          <p:spPr bwMode="auto">
            <a:xfrm>
              <a:off x="3530540" y="2564157"/>
              <a:ext cx="575860" cy="576263"/>
            </a:xfrm>
            <a:prstGeom prst="roundRect">
              <a:avLst>
                <a:gd name="adj" fmla="val 16667"/>
              </a:avLst>
            </a:prstGeom>
            <a:solidFill>
              <a:srgbClr val="C00000"/>
            </a:solidFill>
            <a:ln w="9525" algn="ctr">
              <a:noFill/>
              <a:round/>
              <a:headEnd/>
              <a:tailEnd/>
            </a:ln>
          </p:spPr>
          <p:txBody>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2" name="矩形 28"/>
            <p:cNvSpPr>
              <a:spLocks noChangeArrowheads="1"/>
            </p:cNvSpPr>
            <p:nvPr/>
          </p:nvSpPr>
          <p:spPr bwMode="auto">
            <a:xfrm>
              <a:off x="4249176" y="2539843"/>
              <a:ext cx="4678265" cy="576262"/>
            </a:xfrm>
            <a:prstGeom prst="rect">
              <a:avLst/>
            </a:prstGeom>
            <a:solidFill>
              <a:srgbClr val="C00000"/>
            </a:solidFill>
            <a:ln w="9525" algn="ctr">
              <a:solidFill>
                <a:srgbClr val="CD6D01"/>
              </a:solidFill>
              <a:round/>
              <a:headEnd/>
              <a:tailEnd/>
            </a:ln>
          </p:spPr>
          <p:txBody>
            <a:bodyPr lIns="91388" tIns="45694" rIns="91388" bIns="45694"/>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5" name="TextBox 59"/>
            <p:cNvSpPr txBox="1">
              <a:spLocks noChangeArrowheads="1"/>
            </p:cNvSpPr>
            <p:nvPr/>
          </p:nvSpPr>
          <p:spPr bwMode="auto">
            <a:xfrm>
              <a:off x="4666267" y="2662388"/>
              <a:ext cx="3874373" cy="420512"/>
            </a:xfrm>
            <a:prstGeom prst="rect">
              <a:avLst/>
            </a:prstGeom>
            <a:noFill/>
            <a:ln w="9525">
              <a:noFill/>
              <a:miter lim="800000"/>
              <a:headEnd/>
              <a:tailEnd/>
            </a:ln>
          </p:spPr>
          <p:txBody>
            <a:bodyPr wrap="square" lIns="91388" tIns="45694" rIns="91388" bIns="45694">
              <a:spAutoFit/>
            </a:bodyPr>
            <a:lstStyle/>
            <a:p>
              <a:pPr defTabSz="1218804"/>
              <a:r>
                <a:rPr lang="zh-CN" altLang="en-US" sz="2133" b="1" dirty="0" smtClean="0">
                  <a:solidFill>
                    <a:prstClr val="white"/>
                  </a:solidFill>
                  <a:latin typeface="微软雅黑" pitchFamily="34" charset="-122"/>
                  <a:ea typeface="微软雅黑" pitchFamily="34" charset="-122"/>
                </a:rPr>
                <a:t>牢记党员身份，把握党员特征</a:t>
              </a:r>
            </a:p>
          </p:txBody>
        </p:sp>
        <p:sp>
          <p:nvSpPr>
            <p:cNvPr id="68" name="Rectangle 14"/>
            <p:cNvSpPr>
              <a:spLocks noChangeArrowheads="1"/>
            </p:cNvSpPr>
            <p:nvPr/>
          </p:nvSpPr>
          <p:spPr bwMode="auto">
            <a:xfrm>
              <a:off x="3666122" y="2698207"/>
              <a:ext cx="317395" cy="307777"/>
            </a:xfrm>
            <a:prstGeom prst="rect">
              <a:avLst/>
            </a:prstGeom>
            <a:noFill/>
            <a:ln w="9525">
              <a:noFill/>
              <a:miter lim="800000"/>
              <a:headEnd/>
              <a:tailEnd/>
            </a:ln>
          </p:spPr>
          <p:txBody>
            <a:bodyPr wrap="none" lIns="0" tIns="0" rIns="0" bIns="0">
              <a:spAutoFit/>
            </a:bodyPr>
            <a:lstStyle/>
            <a:p>
              <a:pPr defTabSz="1218804"/>
              <a:r>
                <a:rPr lang="en-US" altLang="zh-CN" sz="2000" b="1" dirty="0" smtClean="0">
                  <a:solidFill>
                    <a:prstClr val="white"/>
                  </a:solidFill>
                  <a:latin typeface="微软雅黑" pitchFamily="34" charset="-122"/>
                  <a:ea typeface="微软雅黑" pitchFamily="34" charset="-122"/>
                </a:rPr>
                <a:t>02</a:t>
              </a:r>
              <a:endParaRPr lang="zh-CN" altLang="en-US" sz="3200" b="1" dirty="0">
                <a:solidFill>
                  <a:prstClr val="white"/>
                </a:solidFill>
                <a:latin typeface="微软雅黑" pitchFamily="34" charset="-122"/>
                <a:ea typeface="微软雅黑" pitchFamily="34" charset="-122"/>
              </a:endParaRPr>
            </a:p>
          </p:txBody>
        </p:sp>
      </p:grpSp>
      <p:grpSp>
        <p:nvGrpSpPr>
          <p:cNvPr id="74" name="组合 73"/>
          <p:cNvGrpSpPr/>
          <p:nvPr/>
        </p:nvGrpSpPr>
        <p:grpSpPr>
          <a:xfrm>
            <a:off x="3864369" y="3582717"/>
            <a:ext cx="5396901" cy="576899"/>
            <a:chOff x="3530540" y="3355682"/>
            <a:chExt cx="5396901" cy="576899"/>
          </a:xfrm>
        </p:grpSpPr>
        <p:sp>
          <p:nvSpPr>
            <p:cNvPr id="42" name="圆角矩形 12"/>
            <p:cNvSpPr>
              <a:spLocks noChangeArrowheads="1"/>
            </p:cNvSpPr>
            <p:nvPr/>
          </p:nvSpPr>
          <p:spPr bwMode="auto">
            <a:xfrm>
              <a:off x="3530540" y="3356319"/>
              <a:ext cx="575860" cy="576262"/>
            </a:xfrm>
            <a:prstGeom prst="roundRect">
              <a:avLst>
                <a:gd name="adj" fmla="val 16667"/>
              </a:avLst>
            </a:prstGeom>
            <a:solidFill>
              <a:srgbClr val="C00000"/>
            </a:solidFill>
            <a:ln w="9525" algn="ctr">
              <a:noFill/>
              <a:round/>
              <a:headEnd/>
              <a:tailEnd/>
            </a:ln>
          </p:spPr>
          <p:txBody>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3" name="矩形 29"/>
            <p:cNvSpPr>
              <a:spLocks noChangeArrowheads="1"/>
            </p:cNvSpPr>
            <p:nvPr/>
          </p:nvSpPr>
          <p:spPr bwMode="auto">
            <a:xfrm>
              <a:off x="4249176" y="3355682"/>
              <a:ext cx="4678265" cy="574675"/>
            </a:xfrm>
            <a:prstGeom prst="rect">
              <a:avLst/>
            </a:prstGeom>
            <a:solidFill>
              <a:srgbClr val="C00000"/>
            </a:solidFill>
            <a:ln w="9525" algn="ctr">
              <a:solidFill>
                <a:srgbClr val="CD6D01"/>
              </a:solidFill>
              <a:round/>
              <a:headEnd/>
              <a:tailEnd/>
            </a:ln>
          </p:spPr>
          <p:txBody>
            <a:bodyPr lIns="91388" tIns="45694" rIns="91388" bIns="45694"/>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6" name="TextBox 59"/>
            <p:cNvSpPr txBox="1">
              <a:spLocks noChangeArrowheads="1"/>
            </p:cNvSpPr>
            <p:nvPr/>
          </p:nvSpPr>
          <p:spPr bwMode="auto">
            <a:xfrm>
              <a:off x="4666267" y="3446807"/>
              <a:ext cx="3829675" cy="420512"/>
            </a:xfrm>
            <a:prstGeom prst="rect">
              <a:avLst/>
            </a:prstGeom>
            <a:noFill/>
            <a:ln w="9525">
              <a:noFill/>
              <a:miter lim="800000"/>
              <a:headEnd/>
              <a:tailEnd/>
            </a:ln>
          </p:spPr>
          <p:txBody>
            <a:bodyPr wrap="square" lIns="91388" tIns="45694" rIns="91388" bIns="45694">
              <a:spAutoFit/>
            </a:bodyPr>
            <a:lstStyle/>
            <a:p>
              <a:pPr defTabSz="1218804"/>
              <a:r>
                <a:rPr lang="zh-CN" altLang="en-US" sz="2133" b="1" dirty="0" smtClean="0">
                  <a:solidFill>
                    <a:prstClr val="white"/>
                  </a:solidFill>
                  <a:latin typeface="微软雅黑" pitchFamily="34" charset="-122"/>
                  <a:ea typeface="微软雅黑" pitchFamily="34" charset="-122"/>
                </a:rPr>
                <a:t>牢记党员身份，尽好党员义务</a:t>
              </a:r>
            </a:p>
          </p:txBody>
        </p:sp>
        <p:sp>
          <p:nvSpPr>
            <p:cNvPr id="69" name="Rectangle 14"/>
            <p:cNvSpPr>
              <a:spLocks noChangeArrowheads="1"/>
            </p:cNvSpPr>
            <p:nvPr/>
          </p:nvSpPr>
          <p:spPr bwMode="auto">
            <a:xfrm>
              <a:off x="3654386" y="3504671"/>
              <a:ext cx="317395" cy="307777"/>
            </a:xfrm>
            <a:prstGeom prst="rect">
              <a:avLst/>
            </a:prstGeom>
            <a:noFill/>
            <a:ln w="9525">
              <a:noFill/>
              <a:miter lim="800000"/>
              <a:headEnd/>
              <a:tailEnd/>
            </a:ln>
          </p:spPr>
          <p:txBody>
            <a:bodyPr wrap="none" lIns="0" tIns="0" rIns="0" bIns="0">
              <a:spAutoFit/>
            </a:bodyPr>
            <a:lstStyle/>
            <a:p>
              <a:pPr defTabSz="1218804"/>
              <a:r>
                <a:rPr lang="en-US" altLang="zh-CN" sz="2000" b="1" dirty="0" smtClean="0">
                  <a:solidFill>
                    <a:prstClr val="white"/>
                  </a:solidFill>
                  <a:latin typeface="微软雅黑" pitchFamily="34" charset="-122"/>
                  <a:ea typeface="微软雅黑" pitchFamily="34" charset="-122"/>
                </a:rPr>
                <a:t>03</a:t>
              </a:r>
              <a:endParaRPr lang="zh-CN" altLang="en-US" sz="3200" b="1" dirty="0">
                <a:solidFill>
                  <a:prstClr val="white"/>
                </a:solidFill>
                <a:latin typeface="微软雅黑" pitchFamily="34" charset="-122"/>
                <a:ea typeface="微软雅黑" pitchFamily="34" charset="-122"/>
              </a:endParaRPr>
            </a:p>
          </p:txBody>
        </p:sp>
      </p:grpSp>
      <p:grpSp>
        <p:nvGrpSpPr>
          <p:cNvPr id="75" name="组合 74"/>
          <p:cNvGrpSpPr/>
          <p:nvPr/>
        </p:nvGrpSpPr>
        <p:grpSpPr>
          <a:xfrm>
            <a:off x="3864369" y="4663809"/>
            <a:ext cx="5396901" cy="585150"/>
            <a:chOff x="3530540" y="4139595"/>
            <a:chExt cx="5396901" cy="585150"/>
          </a:xfrm>
        </p:grpSpPr>
        <p:sp>
          <p:nvSpPr>
            <p:cNvPr id="39" name="圆角矩形 13"/>
            <p:cNvSpPr>
              <a:spLocks noChangeArrowheads="1"/>
            </p:cNvSpPr>
            <p:nvPr/>
          </p:nvSpPr>
          <p:spPr bwMode="auto">
            <a:xfrm>
              <a:off x="3530540" y="4148482"/>
              <a:ext cx="575860" cy="576263"/>
            </a:xfrm>
            <a:prstGeom prst="roundRect">
              <a:avLst>
                <a:gd name="adj" fmla="val 16667"/>
              </a:avLst>
            </a:prstGeom>
            <a:solidFill>
              <a:srgbClr val="C00000"/>
            </a:solidFill>
            <a:ln w="9525" algn="ctr">
              <a:noFill/>
              <a:round/>
              <a:headEnd/>
              <a:tailEnd/>
            </a:ln>
          </p:spPr>
          <p:txBody>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4" name="矩形 30"/>
            <p:cNvSpPr>
              <a:spLocks noChangeArrowheads="1"/>
            </p:cNvSpPr>
            <p:nvPr/>
          </p:nvSpPr>
          <p:spPr bwMode="auto">
            <a:xfrm>
              <a:off x="4249176" y="4139595"/>
              <a:ext cx="4678265" cy="576263"/>
            </a:xfrm>
            <a:prstGeom prst="rect">
              <a:avLst/>
            </a:prstGeom>
            <a:solidFill>
              <a:srgbClr val="C00000"/>
            </a:solidFill>
            <a:ln w="9525" algn="ctr">
              <a:solidFill>
                <a:srgbClr val="CD6D01"/>
              </a:solidFill>
              <a:round/>
              <a:headEnd/>
              <a:tailEnd/>
            </a:ln>
          </p:spPr>
          <p:txBody>
            <a:bodyPr lIns="91388" tIns="45694" rIns="91388" bIns="45694"/>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7" name="TextBox 59"/>
            <p:cNvSpPr txBox="1">
              <a:spLocks noChangeArrowheads="1"/>
            </p:cNvSpPr>
            <p:nvPr/>
          </p:nvSpPr>
          <p:spPr bwMode="auto">
            <a:xfrm>
              <a:off x="4942093" y="4229056"/>
              <a:ext cx="3728019" cy="420512"/>
            </a:xfrm>
            <a:prstGeom prst="rect">
              <a:avLst/>
            </a:prstGeom>
            <a:noFill/>
            <a:ln w="9525">
              <a:noFill/>
              <a:miter lim="800000"/>
              <a:headEnd/>
              <a:tailEnd/>
            </a:ln>
          </p:spPr>
          <p:txBody>
            <a:bodyPr wrap="square" lIns="91388" tIns="45694" rIns="91388" bIns="45694">
              <a:spAutoFit/>
            </a:bodyPr>
            <a:lstStyle/>
            <a:p>
              <a:pPr defTabSz="1218804"/>
              <a:r>
                <a:rPr lang="zh-CN" altLang="en-US" sz="2133" b="1" dirty="0" smtClean="0">
                  <a:solidFill>
                    <a:prstClr val="white"/>
                  </a:solidFill>
                  <a:latin typeface="微软雅黑" pitchFamily="34" charset="-122"/>
                  <a:ea typeface="微软雅黑" pitchFamily="34" charset="-122"/>
                </a:rPr>
                <a:t>习近平论</a:t>
              </a:r>
              <a:r>
                <a:rPr lang="en-US" altLang="zh-CN" sz="2133" b="1" dirty="0" smtClean="0">
                  <a:solidFill>
                    <a:prstClr val="white"/>
                  </a:solidFill>
                  <a:latin typeface="微软雅黑" pitchFamily="34" charset="-122"/>
                  <a:ea typeface="微软雅黑" pitchFamily="34" charset="-122"/>
                </a:rPr>
                <a:t>:</a:t>
              </a:r>
              <a:r>
                <a:rPr lang="zh-CN" altLang="en-US" sz="2133" b="1" dirty="0" smtClean="0">
                  <a:solidFill>
                    <a:prstClr val="white"/>
                  </a:solidFill>
                  <a:latin typeface="微软雅黑" pitchFamily="34" charset="-122"/>
                  <a:ea typeface="微软雅黑" pitchFamily="34" charset="-122"/>
                </a:rPr>
                <a:t>做合格共产党员</a:t>
              </a:r>
            </a:p>
          </p:txBody>
        </p:sp>
        <p:sp>
          <p:nvSpPr>
            <p:cNvPr id="70" name="Rectangle 14"/>
            <p:cNvSpPr>
              <a:spLocks noChangeArrowheads="1"/>
            </p:cNvSpPr>
            <p:nvPr/>
          </p:nvSpPr>
          <p:spPr bwMode="auto">
            <a:xfrm>
              <a:off x="3654386" y="4282724"/>
              <a:ext cx="317395" cy="307777"/>
            </a:xfrm>
            <a:prstGeom prst="rect">
              <a:avLst/>
            </a:prstGeom>
            <a:noFill/>
            <a:ln w="9525">
              <a:noFill/>
              <a:miter lim="800000"/>
              <a:headEnd/>
              <a:tailEnd/>
            </a:ln>
          </p:spPr>
          <p:txBody>
            <a:bodyPr wrap="none" lIns="0" tIns="0" rIns="0" bIns="0">
              <a:spAutoFit/>
            </a:bodyPr>
            <a:lstStyle/>
            <a:p>
              <a:pPr defTabSz="1218804"/>
              <a:r>
                <a:rPr lang="en-US" altLang="zh-CN" sz="2000" b="1" dirty="0" smtClean="0">
                  <a:solidFill>
                    <a:prstClr val="white"/>
                  </a:solidFill>
                  <a:latin typeface="微软雅黑" pitchFamily="34" charset="-122"/>
                  <a:ea typeface="微软雅黑" pitchFamily="34" charset="-122"/>
                </a:rPr>
                <a:t>04</a:t>
              </a:r>
              <a:endParaRPr lang="zh-CN" altLang="en-US" sz="3200" b="1"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781667169"/>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12" presetClass="entr" presetSubtype="8" fill="hold" grpId="0" nodeType="withEffect">
                                  <p:stCondLst>
                                    <p:cond delay="400"/>
                                  </p:stCondLst>
                                  <p:childTnLst>
                                    <p:set>
                                      <p:cBhvr>
                                        <p:cTn id="16" dur="1" fill="hold">
                                          <p:stCondLst>
                                            <p:cond delay="0"/>
                                          </p:stCondLst>
                                        </p:cTn>
                                        <p:tgtEl>
                                          <p:spTgt spid="37"/>
                                        </p:tgtEl>
                                        <p:attrNameLst>
                                          <p:attrName>style.visibility</p:attrName>
                                        </p:attrNameLst>
                                      </p:cBhvr>
                                      <p:to>
                                        <p:strVal val="visible"/>
                                      </p:to>
                                    </p:set>
                                    <p:animEffect transition="in" filter="slide(fromLeft)">
                                      <p:cBhvr>
                                        <p:cTn id="17" dur="500"/>
                                        <p:tgtEl>
                                          <p:spTgt spid="37"/>
                                        </p:tgtEl>
                                      </p:cBhvr>
                                    </p:animEffect>
                                  </p:childTnLst>
                                </p:cTn>
                              </p:par>
                              <p:par>
                                <p:cTn id="18" presetID="12" presetClass="entr" presetSubtype="2" fill="hold" grpId="0" nodeType="withEffect">
                                  <p:stCondLst>
                                    <p:cond delay="400"/>
                                  </p:stCondLst>
                                  <p:childTnLst>
                                    <p:set>
                                      <p:cBhvr>
                                        <p:cTn id="19" dur="1" fill="hold">
                                          <p:stCondLst>
                                            <p:cond delay="0"/>
                                          </p:stCondLst>
                                        </p:cTn>
                                        <p:tgtEl>
                                          <p:spTgt spid="50"/>
                                        </p:tgtEl>
                                        <p:attrNameLst>
                                          <p:attrName>style.visibility</p:attrName>
                                        </p:attrNameLst>
                                      </p:cBhvr>
                                      <p:to>
                                        <p:strVal val="visible"/>
                                      </p:to>
                                    </p:set>
                                    <p:animEffect transition="in" filter="slide(fromRight)">
                                      <p:cBhvr>
                                        <p:cTn id="2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0"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91809" y="1077921"/>
            <a:ext cx="3212107" cy="4067045"/>
          </a:xfrm>
          <a:prstGeom prst="rect">
            <a:avLst/>
          </a:prstGeom>
        </p:spPr>
      </p:pic>
      <p:grpSp>
        <p:nvGrpSpPr>
          <p:cNvPr id="19" name="组合 18"/>
          <p:cNvGrpSpPr/>
          <p:nvPr/>
        </p:nvGrpSpPr>
        <p:grpSpPr>
          <a:xfrm>
            <a:off x="1312992" y="4353831"/>
            <a:ext cx="3130220" cy="1344152"/>
            <a:chOff x="4861809" y="2256579"/>
            <a:chExt cx="4950393" cy="336037"/>
          </a:xfrm>
        </p:grpSpPr>
        <p:sp>
          <p:nvSpPr>
            <p:cNvPr id="20" name="矩形 19"/>
            <p:cNvSpPr/>
            <p:nvPr/>
          </p:nvSpPr>
          <p:spPr>
            <a:xfrm>
              <a:off x="4911765" y="2256579"/>
              <a:ext cx="4900437" cy="336037"/>
            </a:xfrm>
            <a:prstGeom prst="rect">
              <a:avLst/>
            </a:prstGeom>
            <a:gradFill>
              <a:gsLst>
                <a:gs pos="0">
                  <a:srgbClr val="FF0000"/>
                </a:gs>
                <a:gs pos="100000">
                  <a:srgbClr val="C00000"/>
                </a:gs>
              </a:gsLst>
              <a:lin ang="18900000" scaled="1"/>
            </a:gradFill>
            <a:ln w="25400" cap="flat" cmpd="sng" algn="ctr">
              <a:noFill/>
              <a:prstDash val="solid"/>
            </a:ln>
            <a:effectLst/>
          </p:spPr>
          <p:txBody>
            <a:bodyPr rtlCol="0" anchor="ctr"/>
            <a:lstStyle/>
            <a:p>
              <a:pPr algn="ctr" defTabSz="1219170">
                <a:defRPr/>
              </a:pPr>
              <a:endParaRPr lang="zh-CN" altLang="en-US" sz="2667" kern="0">
                <a:solidFill>
                  <a:sysClr val="window" lastClr="FFFFFF"/>
                </a:solidFill>
                <a:latin typeface="Calibri"/>
                <a:ea typeface="宋体"/>
              </a:endParaRPr>
            </a:p>
          </p:txBody>
        </p:sp>
        <p:sp>
          <p:nvSpPr>
            <p:cNvPr id="21" name="Text Placeholder 59"/>
            <p:cNvSpPr txBox="1">
              <a:spLocks/>
            </p:cNvSpPr>
            <p:nvPr/>
          </p:nvSpPr>
          <p:spPr>
            <a:xfrm>
              <a:off x="4861809" y="2263411"/>
              <a:ext cx="4858861" cy="329203"/>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defRPr/>
              </a:pPr>
              <a:r>
                <a:rPr lang="zh-CN" altLang="en-US" sz="3733" b="1" spc="400" dirty="0">
                  <a:gradFill>
                    <a:gsLst>
                      <a:gs pos="100000">
                        <a:schemeClr val="bg1"/>
                      </a:gs>
                      <a:gs pos="0">
                        <a:schemeClr val="bg1">
                          <a:lumMod val="95000"/>
                        </a:schemeClr>
                      </a:gs>
                    </a:gsLst>
                    <a:path path="circle">
                      <a:fillToRect l="100000" b="100000"/>
                    </a:path>
                  </a:gradFill>
                  <a:latin typeface="Impact" pitchFamily="34" charset="0"/>
                  <a:ea typeface="微软雅黑" panose="020B0503020204020204" pitchFamily="34" charset="-122"/>
                </a:rPr>
                <a:t>做合格</a:t>
              </a:r>
              <a:endParaRPr lang="en-US" altLang="zh-CN" sz="3733" b="1" spc="400" dirty="0">
                <a:gradFill>
                  <a:gsLst>
                    <a:gs pos="100000">
                      <a:schemeClr val="bg1"/>
                    </a:gs>
                    <a:gs pos="0">
                      <a:schemeClr val="bg1">
                        <a:lumMod val="95000"/>
                      </a:schemeClr>
                    </a:gs>
                  </a:gsLst>
                  <a:path path="circle">
                    <a:fillToRect l="100000" b="100000"/>
                  </a:path>
                </a:gradFill>
                <a:latin typeface="Impact" pitchFamily="34" charset="0"/>
                <a:ea typeface="微软雅黑" panose="020B0503020204020204" pitchFamily="34" charset="-122"/>
              </a:endParaRPr>
            </a:p>
            <a:p>
              <a:pPr lvl="0">
                <a:defRPr/>
              </a:pPr>
              <a:r>
                <a:rPr lang="zh-CN" altLang="en-US" sz="3733" b="1" spc="400" dirty="0">
                  <a:gradFill>
                    <a:gsLst>
                      <a:gs pos="100000">
                        <a:schemeClr val="bg1"/>
                      </a:gs>
                      <a:gs pos="0">
                        <a:schemeClr val="bg1">
                          <a:lumMod val="95000"/>
                        </a:schemeClr>
                      </a:gs>
                    </a:gsLst>
                    <a:path path="circle">
                      <a:fillToRect l="100000" b="100000"/>
                    </a:path>
                  </a:gradFill>
                  <a:latin typeface="Impact" pitchFamily="34" charset="0"/>
                  <a:ea typeface="微软雅黑" panose="020B0503020204020204" pitchFamily="34" charset="-122"/>
                </a:rPr>
                <a:t>共产党员</a:t>
              </a:r>
            </a:p>
          </p:txBody>
        </p:sp>
      </p:grpSp>
      <p:sp>
        <p:nvSpPr>
          <p:cNvPr id="22" name="矩形 21"/>
          <p:cNvSpPr/>
          <p:nvPr/>
        </p:nvSpPr>
        <p:spPr>
          <a:xfrm>
            <a:off x="5672932" y="2001128"/>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lvl="0" algn="ctr"/>
            <a:r>
              <a:rPr lang="zh-CN" altLang="en-US" sz="2400" b="1" kern="0" dirty="0">
                <a:gradFill>
                  <a:gsLst>
                    <a:gs pos="100000">
                      <a:schemeClr val="bg1"/>
                    </a:gs>
                    <a:gs pos="0">
                      <a:schemeClr val="bg1">
                        <a:lumMod val="95000"/>
                      </a:schemeClr>
                    </a:gs>
                  </a:gsLst>
                  <a:path path="circle">
                    <a:fillToRect l="100000" b="100000"/>
                  </a:path>
                </a:gradFill>
                <a:ea typeface="微软雅黑"/>
              </a:rPr>
              <a:t>党员要遵守党章、加强党性</a:t>
            </a:r>
          </a:p>
        </p:txBody>
      </p:sp>
      <p:sp>
        <p:nvSpPr>
          <p:cNvPr id="23" name="矩形 22"/>
          <p:cNvSpPr/>
          <p:nvPr/>
        </p:nvSpPr>
        <p:spPr>
          <a:xfrm>
            <a:off x="5680236" y="2922100"/>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lvl="0" algn="ctr"/>
            <a:r>
              <a:rPr lang="zh-CN" altLang="en-US" sz="2400" b="1" kern="0" dirty="0">
                <a:gradFill>
                  <a:gsLst>
                    <a:gs pos="100000">
                      <a:schemeClr val="bg1"/>
                    </a:gs>
                    <a:gs pos="0">
                      <a:schemeClr val="bg1">
                        <a:lumMod val="95000"/>
                      </a:schemeClr>
                    </a:gs>
                  </a:gsLst>
                  <a:path path="circle">
                    <a:fillToRect l="100000" b="100000"/>
                  </a:path>
                </a:gradFill>
                <a:ea typeface="微软雅黑"/>
              </a:rPr>
              <a:t>党员要坚定信念、加强学习</a:t>
            </a:r>
          </a:p>
        </p:txBody>
      </p:sp>
      <p:sp>
        <p:nvSpPr>
          <p:cNvPr id="24" name="矩形 23"/>
          <p:cNvSpPr/>
          <p:nvPr/>
        </p:nvSpPr>
        <p:spPr>
          <a:xfrm>
            <a:off x="5680236" y="3865344"/>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lvl="0" algn="ctr"/>
            <a:r>
              <a:rPr lang="zh-CN" altLang="en-US" sz="2400" b="1" kern="0" dirty="0">
                <a:gradFill>
                  <a:gsLst>
                    <a:gs pos="100000">
                      <a:schemeClr val="bg1"/>
                    </a:gs>
                    <a:gs pos="0">
                      <a:schemeClr val="bg1">
                        <a:lumMod val="95000"/>
                      </a:schemeClr>
                    </a:gs>
                  </a:gsLst>
                  <a:path path="circle">
                    <a:fillToRect l="100000" b="100000"/>
                  </a:path>
                </a:gradFill>
                <a:ea typeface="微软雅黑"/>
              </a:rPr>
              <a:t>党员要遵纪守法、廉洁正派</a:t>
            </a:r>
          </a:p>
        </p:txBody>
      </p:sp>
      <p:pic>
        <p:nvPicPr>
          <p:cNvPr id="25" name="图片 2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52686" y="1963755"/>
            <a:ext cx="890992" cy="686544"/>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41718" y="2884727"/>
            <a:ext cx="890992" cy="686544"/>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105838" y="3844834"/>
            <a:ext cx="890992" cy="686544"/>
          </a:xfrm>
          <a:prstGeom prst="rect">
            <a:avLst/>
          </a:prstGeom>
        </p:spPr>
      </p:pic>
      <p:sp>
        <p:nvSpPr>
          <p:cNvPr id="28" name="矩形 27"/>
          <p:cNvSpPr/>
          <p:nvPr/>
        </p:nvSpPr>
        <p:spPr>
          <a:xfrm>
            <a:off x="5672931" y="4760772"/>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lvl="0" algn="ctr"/>
            <a:r>
              <a:rPr lang="zh-CN" altLang="en-US" sz="2400" b="1" kern="0" dirty="0">
                <a:gradFill>
                  <a:gsLst>
                    <a:gs pos="100000">
                      <a:schemeClr val="bg1"/>
                    </a:gs>
                    <a:gs pos="0">
                      <a:schemeClr val="bg1">
                        <a:lumMod val="95000"/>
                      </a:schemeClr>
                    </a:gs>
                  </a:gsLst>
                  <a:path path="circle">
                    <a:fillToRect l="100000" b="100000"/>
                  </a:path>
                </a:gradFill>
                <a:ea typeface="微软雅黑"/>
              </a:rPr>
              <a:t>党员要向榜样学习、向群众学习</a:t>
            </a:r>
          </a:p>
        </p:txBody>
      </p:sp>
      <p:pic>
        <p:nvPicPr>
          <p:cNvPr id="29" name="图片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34412" y="4723399"/>
            <a:ext cx="890992" cy="686544"/>
          </a:xfrm>
          <a:prstGeom prst="rect">
            <a:avLst/>
          </a:prstGeom>
        </p:spPr>
      </p:pic>
    </p:spTree>
    <p:extLst>
      <p:ext uri="{BB962C8B-B14F-4D97-AF65-F5344CB8AC3E}">
        <p14:creationId xmlns:p14="http://schemas.microsoft.com/office/powerpoint/2010/main" xmlns="" val="3794976831"/>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双大括号 5"/>
          <p:cNvSpPr/>
          <p:nvPr/>
        </p:nvSpPr>
        <p:spPr>
          <a:xfrm>
            <a:off x="1332724" y="2033417"/>
            <a:ext cx="9591152" cy="2647950"/>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1894428" y="1629906"/>
            <a:ext cx="8434428" cy="1569660"/>
          </a:xfrm>
          <a:prstGeom prst="rect">
            <a:avLst/>
          </a:prstGeom>
        </p:spPr>
        <p:txBody>
          <a:bodyPr wrap="square">
            <a:spAutoFit/>
          </a:bodyPr>
          <a:lstStyle/>
          <a:p>
            <a:pPr>
              <a:lnSpc>
                <a:spcPct val="150000"/>
              </a:lnSpc>
            </a:pPr>
            <a:r>
              <a:rPr lang="zh-CN" altLang="en-US" sz="1600" b="1" dirty="0">
                <a:solidFill>
                  <a:schemeClr val="tx1">
                    <a:lumMod val="75000"/>
                    <a:lumOff val="25000"/>
                  </a:schemeClr>
                </a:solidFill>
                <a:latin typeface="微软雅黑" pitchFamily="34" charset="-122"/>
                <a:ea typeface="微软雅黑" pitchFamily="34" charset="-122"/>
              </a:rPr>
              <a:t>打铁还需自身硬</a:t>
            </a:r>
            <a:r>
              <a:rPr lang="zh-CN" altLang="en-US" sz="1600" dirty="0">
                <a:solidFill>
                  <a:schemeClr val="tx1">
                    <a:lumMod val="75000"/>
                    <a:lumOff val="25000"/>
                  </a:schemeClr>
                </a:solidFill>
                <a:latin typeface="微软雅黑" pitchFamily="34" charset="-122"/>
                <a:ea typeface="微软雅黑" pitchFamily="34" charset="-122"/>
              </a:rPr>
              <a:t>。我们的责任，就是同全党同志一道，坚持党要管党、从严治党，切实解决自身存在的突出问题，切实改进工作作风，密切联系群众，使我们的党始终成为中国特色社会主义事业的坚强领导核心。</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50000"/>
              </a:lnSpc>
            </a:pPr>
            <a:r>
              <a:rPr lang="en-US" altLang="zh-CN" sz="1600" b="1" dirty="0">
                <a:solidFill>
                  <a:srgbClr val="C00000"/>
                </a:solidFill>
                <a:latin typeface="微软雅黑" pitchFamily="34" charset="-122"/>
                <a:ea typeface="微软雅黑" pitchFamily="34" charset="-122"/>
              </a:rPr>
              <a:t>——2012</a:t>
            </a:r>
            <a:r>
              <a:rPr lang="zh-CN" altLang="en-US" sz="1600" b="1" dirty="0">
                <a:solidFill>
                  <a:srgbClr val="C00000"/>
                </a:solidFill>
                <a:latin typeface="微软雅黑" pitchFamily="34" charset="-122"/>
                <a:ea typeface="微软雅黑" pitchFamily="34" charset="-122"/>
              </a:rPr>
              <a:t>年</a:t>
            </a:r>
            <a:r>
              <a:rPr lang="en-US" altLang="zh-CN" sz="1600" b="1" dirty="0">
                <a:solidFill>
                  <a:srgbClr val="C00000"/>
                </a:solidFill>
                <a:latin typeface="微软雅黑" pitchFamily="34" charset="-122"/>
                <a:ea typeface="微软雅黑" pitchFamily="34" charset="-122"/>
              </a:rPr>
              <a:t>11</a:t>
            </a:r>
            <a:r>
              <a:rPr lang="zh-CN" altLang="en-US" sz="1600" b="1" dirty="0">
                <a:solidFill>
                  <a:srgbClr val="C00000"/>
                </a:solidFill>
                <a:latin typeface="微软雅黑" pitchFamily="34" charset="-122"/>
                <a:ea typeface="微软雅黑" pitchFamily="34" charset="-122"/>
              </a:rPr>
              <a:t>月</a:t>
            </a:r>
            <a:r>
              <a:rPr lang="en-US" altLang="zh-CN" sz="1600" b="1" dirty="0">
                <a:solidFill>
                  <a:srgbClr val="C00000"/>
                </a:solidFill>
                <a:latin typeface="微软雅黑" pitchFamily="34" charset="-122"/>
                <a:ea typeface="微软雅黑" pitchFamily="34" charset="-122"/>
              </a:rPr>
              <a:t>15</a:t>
            </a:r>
            <a:r>
              <a:rPr lang="zh-CN" altLang="en-US" sz="1600" b="1" dirty="0">
                <a:solidFill>
                  <a:srgbClr val="C00000"/>
                </a:solidFill>
                <a:latin typeface="微软雅黑" pitchFamily="34" charset="-122"/>
                <a:ea typeface="微软雅黑" pitchFamily="34" charset="-122"/>
              </a:rPr>
              <a:t>日在十八届中央政治局常委与中外记者见面时的讲话</a:t>
            </a:r>
            <a:endParaRPr lang="en-US" altLang="zh-CN" sz="1600" b="1" dirty="0">
              <a:solidFill>
                <a:srgbClr val="C00000"/>
              </a:solidFill>
              <a:latin typeface="微软雅黑" pitchFamily="34" charset="-122"/>
              <a:ea typeface="微软雅黑" pitchFamily="34" charset="-122"/>
            </a:endParaRPr>
          </a:p>
        </p:txBody>
      </p:sp>
      <p:sp>
        <p:nvSpPr>
          <p:cNvPr id="8" name="矩形 7"/>
          <p:cNvSpPr/>
          <p:nvPr/>
        </p:nvSpPr>
        <p:spPr>
          <a:xfrm>
            <a:off x="1894428" y="3321924"/>
            <a:ext cx="8029468" cy="1938992"/>
          </a:xfrm>
          <a:prstGeom prst="rect">
            <a:avLst/>
          </a:prstGeom>
        </p:spPr>
        <p:txBody>
          <a:bodyPr wrap="square">
            <a:spAutoFit/>
          </a:bodyPr>
          <a:lstStyle/>
          <a:p>
            <a:pPr lvl="0">
              <a:lnSpc>
                <a:spcPct val="150000"/>
              </a:lnSpc>
            </a:pPr>
            <a:r>
              <a:rPr lang="zh-CN" altLang="en-US" sz="1600" b="1" dirty="0">
                <a:solidFill>
                  <a:schemeClr val="tx1">
                    <a:lumMod val="75000"/>
                    <a:lumOff val="25000"/>
                  </a:schemeClr>
                </a:solidFill>
                <a:latin typeface="微软雅黑" pitchFamily="34" charset="-122"/>
                <a:ea typeface="微软雅黑" pitchFamily="34" charset="-122"/>
              </a:rPr>
              <a:t>党员领导干部要做学习党章、遵守党章的模范</a:t>
            </a:r>
            <a:r>
              <a:rPr lang="zh-CN" altLang="en-US" sz="1600" dirty="0">
                <a:solidFill>
                  <a:schemeClr val="tx1">
                    <a:lumMod val="75000"/>
                    <a:lumOff val="25000"/>
                  </a:schemeClr>
                </a:solidFill>
                <a:latin typeface="微软雅黑" pitchFamily="34" charset="-122"/>
                <a:ea typeface="微软雅黑" pitchFamily="34" charset="-122"/>
              </a:rPr>
              <a:t>。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endParaRPr lang="en-US" altLang="zh-CN" sz="1600" dirty="0">
              <a:solidFill>
                <a:schemeClr val="tx1">
                  <a:lumMod val="75000"/>
                  <a:lumOff val="25000"/>
                </a:schemeClr>
              </a:solidFill>
              <a:latin typeface="微软雅黑" pitchFamily="34" charset="-122"/>
              <a:ea typeface="微软雅黑" pitchFamily="34" charset="-122"/>
            </a:endParaRPr>
          </a:p>
          <a:p>
            <a:pPr lvl="0">
              <a:lnSpc>
                <a:spcPct val="150000"/>
              </a:lnSpc>
            </a:pPr>
            <a:r>
              <a:rPr lang="en-US" altLang="zh-CN" sz="1600" b="1" dirty="0">
                <a:solidFill>
                  <a:srgbClr val="C00000"/>
                </a:solidFill>
                <a:latin typeface="微软雅黑" pitchFamily="34" charset="-122"/>
                <a:ea typeface="微软雅黑" pitchFamily="34" charset="-122"/>
              </a:rPr>
              <a:t>——2012</a:t>
            </a:r>
            <a:r>
              <a:rPr lang="zh-CN" altLang="en-US" sz="1600" b="1" dirty="0">
                <a:solidFill>
                  <a:srgbClr val="C00000"/>
                </a:solidFill>
                <a:latin typeface="微软雅黑" pitchFamily="34" charset="-122"/>
                <a:ea typeface="微软雅黑" pitchFamily="34" charset="-122"/>
              </a:rPr>
              <a:t>年</a:t>
            </a:r>
            <a:r>
              <a:rPr lang="en-US" altLang="zh-CN" sz="1600" b="1" dirty="0">
                <a:solidFill>
                  <a:srgbClr val="C00000"/>
                </a:solidFill>
                <a:latin typeface="微软雅黑" pitchFamily="34" charset="-122"/>
                <a:ea typeface="微软雅黑" pitchFamily="34" charset="-122"/>
              </a:rPr>
              <a:t>11</a:t>
            </a:r>
            <a:r>
              <a:rPr lang="zh-CN" altLang="en-US" sz="1600" b="1" dirty="0">
                <a:solidFill>
                  <a:srgbClr val="C00000"/>
                </a:solidFill>
                <a:latin typeface="微软雅黑" pitchFamily="34" charset="-122"/>
                <a:ea typeface="微软雅黑" pitchFamily="34" charset="-122"/>
              </a:rPr>
              <a:t>月</a:t>
            </a:r>
            <a:r>
              <a:rPr lang="en-US" altLang="zh-CN" sz="1600" b="1" dirty="0">
                <a:solidFill>
                  <a:srgbClr val="C00000"/>
                </a:solidFill>
                <a:latin typeface="微软雅黑" pitchFamily="34" charset="-122"/>
                <a:ea typeface="微软雅黑" pitchFamily="34" charset="-122"/>
              </a:rPr>
              <a:t>16</a:t>
            </a:r>
            <a:r>
              <a:rPr lang="zh-CN" altLang="en-US" sz="1600" b="1" dirty="0">
                <a:solidFill>
                  <a:srgbClr val="C00000"/>
                </a:solidFill>
                <a:latin typeface="微软雅黑" pitchFamily="34" charset="-122"/>
                <a:ea typeface="微软雅黑" pitchFamily="34" charset="-122"/>
              </a:rPr>
              <a:t>日</a:t>
            </a:r>
            <a:r>
              <a:rPr lang="en-US" altLang="zh-CN" sz="1600" b="1" dirty="0">
                <a:solidFill>
                  <a:srgbClr val="C00000"/>
                </a:solidFill>
                <a:latin typeface="微软雅黑" pitchFamily="34" charset="-122"/>
                <a:ea typeface="微软雅黑" pitchFamily="34" charset="-122"/>
              </a:rPr>
              <a:t>《</a:t>
            </a:r>
            <a:r>
              <a:rPr lang="zh-CN" altLang="en-US" sz="1600" b="1" dirty="0">
                <a:solidFill>
                  <a:srgbClr val="C00000"/>
                </a:solidFill>
                <a:latin typeface="微软雅黑" pitchFamily="34" charset="-122"/>
                <a:ea typeface="微软雅黑" pitchFamily="34" charset="-122"/>
              </a:rPr>
              <a:t>认真学习党章　严格遵守党章</a:t>
            </a:r>
            <a:r>
              <a:rPr lang="en-US" altLang="zh-CN" sz="1600" b="1" dirty="0">
                <a:solidFill>
                  <a:srgbClr val="C00000"/>
                </a:solidFill>
                <a:latin typeface="微软雅黑" pitchFamily="34" charset="-122"/>
                <a:ea typeface="微软雅黑" pitchFamily="34" charset="-122"/>
              </a:rPr>
              <a:t>》</a:t>
            </a:r>
            <a:endParaRPr lang="zh-CN" altLang="en-US" sz="16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3988912"/>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2000"/>
                                        <p:tgtEl>
                                          <p:spTgt spid="7"/>
                                        </p:tgtEl>
                                      </p:cBhvr>
                                    </p:animEffect>
                                  </p:childTnLst>
                                </p:cTn>
                              </p:par>
                            </p:childTnLst>
                          </p:cTn>
                        </p:par>
                        <p:par>
                          <p:cTn id="22" fill="hold">
                            <p:stCondLst>
                              <p:cond delay="375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2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pic>
        <p:nvPicPr>
          <p:cNvPr id="6" name="图片 5"/>
          <p:cNvPicPr>
            <a:picLocks noChangeAspect="1"/>
          </p:cNvPicPr>
          <p:nvPr/>
        </p:nvPicPr>
        <p:blipFill rotWithShape="1">
          <a:blip r:embed="rId5" cstate="print">
            <a:extLst>
              <a:ext uri="{28A0092B-C50C-407E-A947-70E740481C1C}">
                <a14:useLocalDpi xmlns:a14="http://schemas.microsoft.com/office/drawing/2010/main" xmlns="" val="0"/>
              </a:ext>
            </a:extLst>
          </a:blip>
          <a:srcRect r="18804" b="13268"/>
          <a:stretch/>
        </p:blipFill>
        <p:spPr>
          <a:xfrm>
            <a:off x="725146" y="2044200"/>
            <a:ext cx="2822751" cy="2010137"/>
          </a:xfrm>
          <a:prstGeom prst="rect">
            <a:avLst/>
          </a:prstGeom>
        </p:spPr>
      </p:pic>
      <p:sp>
        <p:nvSpPr>
          <p:cNvPr id="7" name="矩形 6"/>
          <p:cNvSpPr/>
          <p:nvPr/>
        </p:nvSpPr>
        <p:spPr>
          <a:xfrm>
            <a:off x="3253218" y="1068201"/>
            <a:ext cx="858621" cy="8227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华文细黑" panose="02010600040101010101" pitchFamily="2" charset="-122"/>
                <a:ea typeface="华文细黑" panose="02010600040101010101" pitchFamily="2" charset="-122"/>
              </a:rPr>
              <a:t>01</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8" name="矩形 7"/>
          <p:cNvSpPr/>
          <p:nvPr/>
        </p:nvSpPr>
        <p:spPr>
          <a:xfrm>
            <a:off x="4286378" y="400813"/>
            <a:ext cx="7394761" cy="201300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b="1" dirty="0">
                <a:solidFill>
                  <a:schemeClr val="tx1">
                    <a:lumMod val="75000"/>
                    <a:lumOff val="25000"/>
                  </a:schemeClr>
                </a:solidFill>
                <a:latin typeface="微软雅黑" pitchFamily="34" charset="-122"/>
                <a:ea typeface="微软雅黑" pitchFamily="34" charset="-122"/>
              </a:rPr>
              <a:t>共产党员永远是劳动人民的普通一员，</a:t>
            </a:r>
            <a:r>
              <a:rPr lang="zh-CN" altLang="en-US" sz="1600" dirty="0">
                <a:solidFill>
                  <a:schemeClr val="tx1">
                    <a:lumMod val="75000"/>
                    <a:lumOff val="25000"/>
                  </a:schemeClr>
                </a:solidFill>
                <a:latin typeface="微软雅黑" pitchFamily="34" charset="-122"/>
                <a:ea typeface="微软雅黑" pitchFamily="34" charset="-122"/>
              </a:rPr>
              <a:t>除了法律和政策规定范围内的个人利益和工作职权以外，所有共产党员都不得谋求任何私利和特权。这个问题不仅是党风廉政建设的重要内容，而且是涉及党和国家能不能永葆生机活力的大问题。要采取得力措施，坚决反对和克服特权思想、特权现象。</a:t>
            </a:r>
          </a:p>
          <a:p>
            <a:pPr>
              <a:lnSpc>
                <a:spcPct val="150000"/>
              </a:lnSpc>
            </a:pPr>
            <a:r>
              <a:rPr lang="en-US" altLang="zh-CN" sz="1600" b="1" dirty="0">
                <a:solidFill>
                  <a:srgbClr val="C00000"/>
                </a:solidFill>
                <a:latin typeface="微软雅黑" pitchFamily="34" charset="-122"/>
                <a:ea typeface="微软雅黑" pitchFamily="34" charset="-122"/>
              </a:rPr>
              <a:t>——2013</a:t>
            </a:r>
            <a:r>
              <a:rPr lang="zh-CN" altLang="en-US" sz="1600" b="1" dirty="0">
                <a:solidFill>
                  <a:srgbClr val="C00000"/>
                </a:solidFill>
                <a:latin typeface="微软雅黑" pitchFamily="34" charset="-122"/>
                <a:ea typeface="微软雅黑" pitchFamily="34" charset="-122"/>
              </a:rPr>
              <a:t>年</a:t>
            </a:r>
            <a:r>
              <a:rPr lang="en-US" altLang="zh-CN" sz="1600" b="1" dirty="0">
                <a:solidFill>
                  <a:srgbClr val="C00000"/>
                </a:solidFill>
                <a:latin typeface="微软雅黑" pitchFamily="34" charset="-122"/>
                <a:ea typeface="微软雅黑" pitchFamily="34" charset="-122"/>
              </a:rPr>
              <a:t>1</a:t>
            </a:r>
            <a:r>
              <a:rPr lang="zh-CN" altLang="en-US" sz="1600" b="1" dirty="0">
                <a:solidFill>
                  <a:srgbClr val="C00000"/>
                </a:solidFill>
                <a:latin typeface="微软雅黑" pitchFamily="34" charset="-122"/>
                <a:ea typeface="微软雅黑" pitchFamily="34" charset="-122"/>
              </a:rPr>
              <a:t>月</a:t>
            </a:r>
            <a:r>
              <a:rPr lang="en-US" altLang="zh-CN" sz="1600" b="1" dirty="0">
                <a:solidFill>
                  <a:srgbClr val="C00000"/>
                </a:solidFill>
                <a:latin typeface="微软雅黑" pitchFamily="34" charset="-122"/>
                <a:ea typeface="微软雅黑" pitchFamily="34" charset="-122"/>
              </a:rPr>
              <a:t>22</a:t>
            </a:r>
            <a:r>
              <a:rPr lang="zh-CN" altLang="en-US" sz="1600" b="1" dirty="0">
                <a:solidFill>
                  <a:srgbClr val="C00000"/>
                </a:solidFill>
                <a:latin typeface="微软雅黑" pitchFamily="34" charset="-122"/>
                <a:ea typeface="微软雅黑" pitchFamily="34" charset="-122"/>
              </a:rPr>
              <a:t>日在十八届中央纪委二次全会上的讲话</a:t>
            </a:r>
          </a:p>
        </p:txBody>
      </p:sp>
      <p:sp>
        <p:nvSpPr>
          <p:cNvPr id="9" name="矩形 8"/>
          <p:cNvSpPr/>
          <p:nvPr/>
        </p:nvSpPr>
        <p:spPr>
          <a:xfrm>
            <a:off x="3253219" y="4370518"/>
            <a:ext cx="858621" cy="8227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bg1"/>
                </a:solidFill>
                <a:latin typeface="华文细黑" panose="02010600040101010101" pitchFamily="2" charset="-122"/>
                <a:ea typeface="华文细黑" panose="02010600040101010101" pitchFamily="2" charset="-122"/>
              </a:rPr>
              <a:t>02</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10" name="矩形 9"/>
          <p:cNvSpPr/>
          <p:nvPr/>
        </p:nvSpPr>
        <p:spPr>
          <a:xfrm>
            <a:off x="4286378" y="3597423"/>
            <a:ext cx="7394761" cy="212593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1600" b="1" dirty="0" smtClean="0">
                <a:solidFill>
                  <a:schemeClr val="tx1">
                    <a:lumMod val="75000"/>
                    <a:lumOff val="25000"/>
                  </a:schemeClr>
                </a:solidFill>
                <a:latin typeface="微软雅黑" pitchFamily="34" charset="-122"/>
                <a:ea typeface="微软雅黑" pitchFamily="34" charset="-122"/>
              </a:rPr>
              <a:t>作风</a:t>
            </a:r>
            <a:r>
              <a:rPr lang="zh-CN" altLang="en-US" sz="1600" b="1" dirty="0">
                <a:solidFill>
                  <a:schemeClr val="tx1">
                    <a:lumMod val="75000"/>
                    <a:lumOff val="25000"/>
                  </a:schemeClr>
                </a:solidFill>
                <a:latin typeface="微软雅黑" pitchFamily="34" charset="-122"/>
                <a:ea typeface="微软雅黑" pitchFamily="34" charset="-122"/>
              </a:rPr>
              <a:t>问题根本上是党性问题。</a:t>
            </a:r>
            <a:r>
              <a:rPr lang="zh-CN" altLang="en-US" sz="1600" dirty="0">
                <a:solidFill>
                  <a:schemeClr val="tx1">
                    <a:lumMod val="75000"/>
                    <a:lumOff val="25000"/>
                  </a:schemeClr>
                </a:solidFill>
                <a:latin typeface="微软雅黑" pitchFamily="34" charset="-122"/>
                <a:ea typeface="微软雅黑" pitchFamily="34" charset="-122"/>
              </a:rPr>
              <a:t>改进作风要举一反三，透过作风看党性，在解决作风问题的基础上解决好党性问题。领导干部要把深入改进作风与加强党性修养结合起来，自觉讲诚信、懂规矩、守纪律，襟怀坦白、言行一致，心存敬畏、手握戒尺，对党忠诚老实，对群众忠诚老实，做到台上台下一种表现，任何时候、任何情况下都不越界、越轨。</a:t>
            </a:r>
          </a:p>
          <a:p>
            <a:pPr lvl="0">
              <a:lnSpc>
                <a:spcPct val="150000"/>
              </a:lnSpc>
            </a:pPr>
            <a:r>
              <a:rPr lang="en-US" altLang="zh-CN" sz="1600" b="1" dirty="0">
                <a:solidFill>
                  <a:srgbClr val="C00000"/>
                </a:solidFill>
                <a:latin typeface="微软雅黑" pitchFamily="34" charset="-122"/>
                <a:ea typeface="微软雅黑" pitchFamily="34" charset="-122"/>
              </a:rPr>
              <a:t>——2013</a:t>
            </a:r>
            <a:r>
              <a:rPr lang="zh-CN" altLang="en-US" sz="1600" b="1" dirty="0">
                <a:solidFill>
                  <a:srgbClr val="C00000"/>
                </a:solidFill>
                <a:latin typeface="微软雅黑" pitchFamily="34" charset="-122"/>
                <a:ea typeface="微软雅黑" pitchFamily="34" charset="-122"/>
              </a:rPr>
              <a:t>年</a:t>
            </a:r>
            <a:r>
              <a:rPr lang="en-US" altLang="zh-CN" sz="1600" b="1" dirty="0">
                <a:solidFill>
                  <a:srgbClr val="C00000"/>
                </a:solidFill>
                <a:latin typeface="微软雅黑" pitchFamily="34" charset="-122"/>
                <a:ea typeface="微软雅黑" pitchFamily="34" charset="-122"/>
              </a:rPr>
              <a:t>8</a:t>
            </a:r>
            <a:r>
              <a:rPr lang="zh-CN" altLang="en-US" sz="1600" b="1" dirty="0">
                <a:solidFill>
                  <a:srgbClr val="C00000"/>
                </a:solidFill>
                <a:latin typeface="微软雅黑" pitchFamily="34" charset="-122"/>
                <a:ea typeface="微软雅黑" pitchFamily="34" charset="-122"/>
              </a:rPr>
              <a:t>月</a:t>
            </a:r>
            <a:r>
              <a:rPr lang="en-US" altLang="zh-CN" sz="1600" b="1" dirty="0">
                <a:solidFill>
                  <a:srgbClr val="C00000"/>
                </a:solidFill>
                <a:latin typeface="微软雅黑" pitchFamily="34" charset="-122"/>
                <a:ea typeface="微软雅黑" pitchFamily="34" charset="-122"/>
              </a:rPr>
              <a:t>28</a:t>
            </a:r>
            <a:r>
              <a:rPr lang="zh-CN" altLang="en-US" sz="1600" b="1" dirty="0">
                <a:solidFill>
                  <a:srgbClr val="C00000"/>
                </a:solidFill>
                <a:latin typeface="微软雅黑" pitchFamily="34" charset="-122"/>
                <a:ea typeface="微软雅黑" pitchFamily="34" charset="-122"/>
              </a:rPr>
              <a:t>日至</a:t>
            </a:r>
            <a:r>
              <a:rPr lang="en-US" altLang="zh-CN" sz="1600" b="1" dirty="0">
                <a:solidFill>
                  <a:srgbClr val="C00000"/>
                </a:solidFill>
                <a:latin typeface="微软雅黑" pitchFamily="34" charset="-122"/>
                <a:ea typeface="微软雅黑" pitchFamily="34" charset="-122"/>
              </a:rPr>
              <a:t>31</a:t>
            </a:r>
            <a:r>
              <a:rPr lang="zh-CN" altLang="en-US" sz="1600" b="1" dirty="0">
                <a:solidFill>
                  <a:srgbClr val="C00000"/>
                </a:solidFill>
                <a:latin typeface="微软雅黑" pitchFamily="34" charset="-122"/>
                <a:ea typeface="微软雅黑" pitchFamily="34" charset="-122"/>
              </a:rPr>
              <a:t>日在辽宁考察时的讲话</a:t>
            </a:r>
          </a:p>
        </p:txBody>
      </p:sp>
    </p:spTree>
    <p:extLst>
      <p:ext uri="{BB962C8B-B14F-4D97-AF65-F5344CB8AC3E}">
        <p14:creationId xmlns:p14="http://schemas.microsoft.com/office/powerpoint/2010/main" xmlns="" val="3235903117"/>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14" presetClass="entr" presetSubtype="1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randombar(horizontal)">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矩形 5"/>
          <p:cNvSpPr/>
          <p:nvPr/>
        </p:nvSpPr>
        <p:spPr bwMode="auto">
          <a:xfrm>
            <a:off x="932614" y="1467676"/>
            <a:ext cx="10013356" cy="3042407"/>
          </a:xfrm>
          <a:prstGeom prst="rect">
            <a:avLst/>
          </a:prstGeom>
          <a:solidFill>
            <a:srgbClr val="FFFFFF"/>
          </a:solidFill>
          <a:ln w="9525" cap="flat" cmpd="sng" algn="ctr">
            <a:solidFill>
              <a:srgbClr val="7F7F7F">
                <a:lumMod val="40000"/>
                <a:lumOff val="6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600" b="0" i="0" u="none" strike="noStrike" kern="0" cap="none" spc="0" normalizeH="0" baseline="0" noProof="0">
              <a:ln>
                <a:noFill/>
              </a:ln>
              <a:solidFill>
                <a:srgbClr val="C00000"/>
              </a:solidFill>
              <a:effectLst/>
              <a:uLnTx/>
              <a:uFillTx/>
              <a:latin typeface="Arial" pitchFamily="34" charset="0"/>
              <a:ea typeface="宋体" pitchFamily="2" charset="-122"/>
            </a:endParaRPr>
          </a:p>
        </p:txBody>
      </p:sp>
      <p:sp>
        <p:nvSpPr>
          <p:cNvPr id="7" name="矩形 6"/>
          <p:cNvSpPr/>
          <p:nvPr/>
        </p:nvSpPr>
        <p:spPr>
          <a:xfrm>
            <a:off x="1150280" y="2081285"/>
            <a:ext cx="9480987" cy="3367397"/>
          </a:xfrm>
          <a:prstGeom prst="rect">
            <a:avLst/>
          </a:prstGeom>
          <a:noFill/>
        </p:spPr>
        <p:txBody>
          <a:bodyPr wrap="square" rtlCol="0">
            <a:spAutoFit/>
          </a:bodyPr>
          <a:lstStyle/>
          <a:p>
            <a:pPr>
              <a:lnSpc>
                <a:spcPct val="150000"/>
              </a:lnSpc>
            </a:pPr>
            <a:r>
              <a:rPr lang="zh-CN" altLang="en-US" b="1" dirty="0">
                <a:solidFill>
                  <a:schemeClr val="tx1">
                    <a:lumMod val="75000"/>
                    <a:lumOff val="25000"/>
                  </a:schemeClr>
                </a:solidFill>
                <a:latin typeface="微软雅黑" pitchFamily="34" charset="-122"/>
                <a:ea typeface="微软雅黑" pitchFamily="34" charset="-122"/>
              </a:rPr>
              <a:t>面对纷繁复杂的社会现实，党员干部特别是领导干部务必把加强道德修养作为十分重要的人生必修课，</a:t>
            </a:r>
            <a:r>
              <a:rPr lang="zh-CN" altLang="en-US" dirty="0">
                <a:solidFill>
                  <a:schemeClr val="tx1">
                    <a:lumMod val="75000"/>
                    <a:lumOff val="25000"/>
                  </a:schemeClr>
                </a:solidFill>
                <a:latin typeface="微软雅黑" pitchFamily="34" charset="-122"/>
                <a:ea typeface="微软雅黑" pitchFamily="34" charset="-122"/>
              </a:rPr>
              <a:t>自觉从中华优秀传统文化中汲取营养，老老实实向人民群众学习，时时处处见贤思齐，以严格标准加强自律、接受他律，努力以道德的力量去赢得人心、赢得事业成就。</a:t>
            </a:r>
          </a:p>
          <a:p>
            <a:pPr>
              <a:lnSpc>
                <a:spcPct val="150000"/>
              </a:lnSpc>
            </a:pPr>
            <a:r>
              <a:rPr lang="en-US" altLang="zh-CN" b="1" dirty="0">
                <a:solidFill>
                  <a:srgbClr val="C00000"/>
                </a:solidFill>
                <a:latin typeface="微软雅黑" pitchFamily="34" charset="-122"/>
                <a:ea typeface="微软雅黑" pitchFamily="34" charset="-122"/>
              </a:rPr>
              <a:t>——2014</a:t>
            </a:r>
            <a:r>
              <a:rPr lang="zh-CN" altLang="en-US" b="1" dirty="0">
                <a:solidFill>
                  <a:srgbClr val="C00000"/>
                </a:solidFill>
                <a:latin typeface="微软雅黑" pitchFamily="34" charset="-122"/>
                <a:ea typeface="微软雅黑" pitchFamily="34" charset="-122"/>
              </a:rPr>
              <a:t>年</a:t>
            </a:r>
            <a:r>
              <a:rPr lang="en-US" altLang="zh-CN" b="1" dirty="0">
                <a:solidFill>
                  <a:srgbClr val="C00000"/>
                </a:solidFill>
                <a:latin typeface="微软雅黑" pitchFamily="34" charset="-122"/>
                <a:ea typeface="微软雅黑" pitchFamily="34" charset="-122"/>
              </a:rPr>
              <a:t>5</a:t>
            </a:r>
            <a:r>
              <a:rPr lang="zh-CN" altLang="en-US" b="1" dirty="0">
                <a:solidFill>
                  <a:srgbClr val="C00000"/>
                </a:solidFill>
                <a:latin typeface="微软雅黑" pitchFamily="34" charset="-122"/>
                <a:ea typeface="微软雅黑" pitchFamily="34" charset="-122"/>
              </a:rPr>
              <a:t>月</a:t>
            </a:r>
            <a:r>
              <a:rPr lang="en-US" altLang="zh-CN" b="1" dirty="0">
                <a:solidFill>
                  <a:srgbClr val="C00000"/>
                </a:solidFill>
                <a:latin typeface="微软雅黑" pitchFamily="34" charset="-122"/>
                <a:ea typeface="微软雅黑" pitchFamily="34" charset="-122"/>
              </a:rPr>
              <a:t>9</a:t>
            </a:r>
            <a:r>
              <a:rPr lang="zh-CN" altLang="en-US" b="1" dirty="0">
                <a:solidFill>
                  <a:srgbClr val="C00000"/>
                </a:solidFill>
                <a:latin typeface="微软雅黑" pitchFamily="34" charset="-122"/>
                <a:ea typeface="微软雅黑" pitchFamily="34" charset="-122"/>
              </a:rPr>
              <a:t>日至</a:t>
            </a:r>
            <a:r>
              <a:rPr lang="en-US" altLang="zh-CN" b="1" dirty="0">
                <a:solidFill>
                  <a:srgbClr val="C00000"/>
                </a:solidFill>
                <a:latin typeface="微软雅黑" pitchFamily="34" charset="-122"/>
                <a:ea typeface="微软雅黑" pitchFamily="34" charset="-122"/>
              </a:rPr>
              <a:t>10</a:t>
            </a:r>
            <a:r>
              <a:rPr lang="zh-CN" altLang="en-US" b="1" dirty="0">
                <a:solidFill>
                  <a:srgbClr val="C00000"/>
                </a:solidFill>
                <a:latin typeface="微软雅黑" pitchFamily="34" charset="-122"/>
                <a:ea typeface="微软雅黑" pitchFamily="34" charset="-122"/>
              </a:rPr>
              <a:t>日在河南省考察调研时的讲话</a:t>
            </a:r>
          </a:p>
          <a:p>
            <a:pPr lvl="0">
              <a:lnSpc>
                <a:spcPct val="150000"/>
              </a:lnSpc>
            </a:pPr>
            <a:r>
              <a:rPr lang="zh-CN" altLang="en-US" b="1" dirty="0">
                <a:solidFill>
                  <a:schemeClr val="tx1">
                    <a:lumMod val="75000"/>
                    <a:lumOff val="25000"/>
                  </a:schemeClr>
                </a:solidFill>
                <a:latin typeface="微软雅黑" pitchFamily="34" charset="-122"/>
                <a:ea typeface="微软雅黑" pitchFamily="34" charset="-122"/>
              </a:rPr>
              <a:t>做好基层基础工作十分重要，</a:t>
            </a:r>
            <a:r>
              <a:rPr lang="zh-CN" altLang="en-US" dirty="0">
                <a:solidFill>
                  <a:schemeClr val="tx1">
                    <a:lumMod val="75000"/>
                    <a:lumOff val="25000"/>
                  </a:schemeClr>
                </a:solidFill>
                <a:latin typeface="微软雅黑" pitchFamily="34" charset="-122"/>
                <a:ea typeface="微软雅黑" pitchFamily="34" charset="-122"/>
              </a:rPr>
              <a:t>只要每个基层党组织和每个共产党员都有强烈的宗旨意识和责任意识，都能发挥战斗堡垒作用、先锋模范作用，我们党就会很有力量，我们国家就会很有力量，我们人民就会很有力量，党的执政基础就能坚如磐石。</a:t>
            </a:r>
          </a:p>
          <a:p>
            <a:pPr lvl="0">
              <a:lnSpc>
                <a:spcPct val="150000"/>
              </a:lnSpc>
            </a:pPr>
            <a:r>
              <a:rPr lang="en-US" altLang="zh-CN" b="1" dirty="0">
                <a:solidFill>
                  <a:srgbClr val="C00000"/>
                </a:solidFill>
                <a:latin typeface="微软雅黑" pitchFamily="34" charset="-122"/>
                <a:ea typeface="微软雅黑" pitchFamily="34" charset="-122"/>
              </a:rPr>
              <a:t>——2013</a:t>
            </a:r>
            <a:r>
              <a:rPr lang="zh-CN" altLang="en-US" b="1" dirty="0">
                <a:solidFill>
                  <a:srgbClr val="C00000"/>
                </a:solidFill>
                <a:latin typeface="微软雅黑" pitchFamily="34" charset="-122"/>
                <a:ea typeface="微软雅黑" pitchFamily="34" charset="-122"/>
              </a:rPr>
              <a:t>年</a:t>
            </a:r>
            <a:r>
              <a:rPr lang="en-US" altLang="zh-CN" b="1" dirty="0">
                <a:solidFill>
                  <a:srgbClr val="C00000"/>
                </a:solidFill>
                <a:latin typeface="微软雅黑" pitchFamily="34" charset="-122"/>
                <a:ea typeface="微软雅黑" pitchFamily="34" charset="-122"/>
              </a:rPr>
              <a:t>7</a:t>
            </a:r>
            <a:r>
              <a:rPr lang="zh-CN" altLang="en-US" b="1" dirty="0">
                <a:solidFill>
                  <a:srgbClr val="C00000"/>
                </a:solidFill>
                <a:latin typeface="微软雅黑" pitchFamily="34" charset="-122"/>
                <a:ea typeface="微软雅黑" pitchFamily="34" charset="-122"/>
              </a:rPr>
              <a:t>月</a:t>
            </a:r>
            <a:r>
              <a:rPr lang="en-US" altLang="zh-CN" b="1" dirty="0">
                <a:solidFill>
                  <a:srgbClr val="C00000"/>
                </a:solidFill>
                <a:latin typeface="微软雅黑" pitchFamily="34" charset="-122"/>
                <a:ea typeface="微软雅黑" pitchFamily="34" charset="-122"/>
              </a:rPr>
              <a:t>11</a:t>
            </a:r>
            <a:r>
              <a:rPr lang="zh-CN" altLang="en-US" b="1" dirty="0">
                <a:solidFill>
                  <a:srgbClr val="C00000"/>
                </a:solidFill>
                <a:latin typeface="微软雅黑" pitchFamily="34" charset="-122"/>
                <a:ea typeface="微软雅黑" pitchFamily="34" charset="-122"/>
              </a:rPr>
              <a:t>日至</a:t>
            </a:r>
            <a:r>
              <a:rPr lang="en-US" altLang="zh-CN" b="1" dirty="0">
                <a:solidFill>
                  <a:srgbClr val="C00000"/>
                </a:solidFill>
                <a:latin typeface="微软雅黑" pitchFamily="34" charset="-122"/>
                <a:ea typeface="微软雅黑" pitchFamily="34" charset="-122"/>
              </a:rPr>
              <a:t>12</a:t>
            </a:r>
            <a:r>
              <a:rPr lang="zh-CN" altLang="en-US" b="1" dirty="0">
                <a:solidFill>
                  <a:srgbClr val="C00000"/>
                </a:solidFill>
                <a:latin typeface="微软雅黑" pitchFamily="34" charset="-122"/>
                <a:ea typeface="微软雅黑" pitchFamily="34" charset="-122"/>
              </a:rPr>
              <a:t>日在河北调研指导党的群众路线教育实践活动时的讲话</a:t>
            </a:r>
          </a:p>
        </p:txBody>
      </p:sp>
      <p:sp>
        <p:nvSpPr>
          <p:cNvPr id="8" name="Freeform 7"/>
          <p:cNvSpPr>
            <a:spLocks/>
          </p:cNvSpPr>
          <p:nvPr/>
        </p:nvSpPr>
        <p:spPr bwMode="auto">
          <a:xfrm>
            <a:off x="4010051" y="1162001"/>
            <a:ext cx="4386973" cy="764737"/>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zh-CN" altLang="en-US">
              <a:solidFill>
                <a:srgbClr val="C00000"/>
              </a:solidFill>
              <a:latin typeface="Arial" panose="020B0604020202020204" pitchFamily="34" charset="0"/>
              <a:ea typeface="宋体" panose="02010600030101010101" pitchFamily="2" charset="-122"/>
            </a:endParaRPr>
          </a:p>
        </p:txBody>
      </p:sp>
      <p:sp>
        <p:nvSpPr>
          <p:cNvPr id="9" name="矩形 8"/>
          <p:cNvSpPr/>
          <p:nvPr/>
        </p:nvSpPr>
        <p:spPr>
          <a:xfrm>
            <a:off x="4010051" y="1175288"/>
            <a:ext cx="4399071" cy="584775"/>
          </a:xfrm>
          <a:prstGeom prst="rect">
            <a:avLst/>
          </a:prstGeom>
        </p:spPr>
        <p:txBody>
          <a:bodyPr wrap="square">
            <a:spAutoFit/>
          </a:bodyPr>
          <a:lstStyle/>
          <a:p>
            <a:pPr algn="ctr" eaLnBrk="0" fontAlgn="base" hangingPunct="0">
              <a:spcBef>
                <a:spcPct val="0"/>
              </a:spcBef>
              <a:spcAft>
                <a:spcPct val="0"/>
              </a:spcAft>
            </a:pPr>
            <a:r>
              <a:rPr lang="zh-CN" altLang="en-US" sz="3200" b="1" dirty="0">
                <a:solidFill>
                  <a:srgbClr val="FFFFFF"/>
                </a:solidFill>
                <a:latin typeface="微软雅黑"/>
                <a:ea typeface="微软雅黑"/>
              </a:rPr>
              <a:t>党员身</a:t>
            </a:r>
            <a:r>
              <a:rPr lang="zh-CN" altLang="en-US" sz="3200" b="1" dirty="0" smtClean="0">
                <a:solidFill>
                  <a:srgbClr val="FFFFFF"/>
                </a:solidFill>
                <a:latin typeface="微软雅黑"/>
                <a:ea typeface="微软雅黑"/>
              </a:rPr>
              <a:t>份永</a:t>
            </a:r>
            <a:r>
              <a:rPr lang="zh-CN" altLang="en-US" sz="3200" b="1" dirty="0">
                <a:solidFill>
                  <a:srgbClr val="FFFFFF"/>
                </a:solidFill>
                <a:latin typeface="微软雅黑"/>
                <a:ea typeface="微软雅黑"/>
              </a:rPr>
              <a:t>远不能忘</a:t>
            </a:r>
          </a:p>
        </p:txBody>
      </p:sp>
    </p:spTree>
    <p:extLst>
      <p:ext uri="{BB962C8B-B14F-4D97-AF65-F5344CB8AC3E}">
        <p14:creationId xmlns:p14="http://schemas.microsoft.com/office/powerpoint/2010/main" xmlns="" val="2244486504"/>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53" presetClass="entr" presetSubtype="16" fill="hold" grpId="1"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400"/>
                                        <p:tgtEl>
                                          <p:spTgt spid="8"/>
                                        </p:tgtEl>
                                      </p:cBhvr>
                                    </p:animEffect>
                                  </p:childTnLst>
                                </p:cTn>
                              </p:par>
                            </p:childTnLst>
                          </p:cTn>
                        </p:par>
                        <p:par>
                          <p:cTn id="29" fill="hold">
                            <p:stCondLst>
                              <p:cond delay="19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 by="(-#ppt_w*2)" calcmode="lin" valueType="num">
                                      <p:cBhvr rctx="PPT">
                                        <p:cTn id="32" dur="150" autoRev="1" fill="hold">
                                          <p:stCondLst>
                                            <p:cond delay="0"/>
                                          </p:stCondLst>
                                        </p:cTn>
                                        <p:tgtEl>
                                          <p:spTgt spid="9"/>
                                        </p:tgtEl>
                                        <p:attrNameLst>
                                          <p:attrName>ppt_w</p:attrName>
                                        </p:attrNameLst>
                                      </p:cBhvr>
                                    </p:anim>
                                    <p:anim by="(#ppt_w*0.50)" calcmode="lin" valueType="num">
                                      <p:cBhvr>
                                        <p:cTn id="33" dur="150" decel="50000" autoRev="1" fill="hold">
                                          <p:stCondLst>
                                            <p:cond delay="0"/>
                                          </p:stCondLst>
                                        </p:cTn>
                                        <p:tgtEl>
                                          <p:spTgt spid="9"/>
                                        </p:tgtEl>
                                        <p:attrNameLst>
                                          <p:attrName>ppt_x</p:attrName>
                                        </p:attrNameLst>
                                      </p:cBhvr>
                                    </p:anim>
                                    <p:anim from="(-#ppt_h/2)" to="(#ppt_y)" calcmode="lin" valueType="num">
                                      <p:cBhvr>
                                        <p:cTn id="34" dur="300" fill="hold">
                                          <p:stCondLst>
                                            <p:cond delay="0"/>
                                          </p:stCondLst>
                                        </p:cTn>
                                        <p:tgtEl>
                                          <p:spTgt spid="9"/>
                                        </p:tgtEl>
                                        <p:attrNameLst>
                                          <p:attrName>ppt_y</p:attrName>
                                        </p:attrNameLst>
                                      </p:cBhvr>
                                    </p:anim>
                                    <p:animRot by="21600000">
                                      <p:cBhvr>
                                        <p:cTn id="35" dur="300" fill="hold">
                                          <p:stCondLst>
                                            <p:cond delay="0"/>
                                          </p:stCondLst>
                                        </p:cTn>
                                        <p:tgtEl>
                                          <p:spTgt spid="9"/>
                                        </p:tgtEl>
                                        <p:attrNameLst>
                                          <p:attrName>r</p:attrName>
                                        </p:attrNameLst>
                                      </p:cBhvr>
                                    </p:animRot>
                                  </p:childTnLst>
                                </p:cTn>
                              </p:par>
                            </p:childTnLst>
                          </p:cTn>
                        </p:par>
                        <p:par>
                          <p:cTn id="36" fill="hold">
                            <p:stCondLst>
                              <p:cond delay="244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8"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文本框 2"/>
          <p:cNvSpPr txBox="1"/>
          <p:nvPr/>
        </p:nvSpPr>
        <p:spPr>
          <a:xfrm>
            <a:off x="3915178" y="1958581"/>
            <a:ext cx="5628068" cy="1569660"/>
          </a:xfrm>
          <a:prstGeom prst="rect">
            <a:avLst/>
          </a:prstGeom>
          <a:noFill/>
        </p:spPr>
        <p:txBody>
          <a:bodyPr wrap="square" rtlCol="0">
            <a:spAutoFit/>
          </a:bodyPr>
          <a:lstStyle/>
          <a:p>
            <a:r>
              <a:rPr lang="zh-CN" altLang="en-US" sz="9600" b="1" dirty="0">
                <a:gradFill flip="none" rotWithShape="1">
                  <a:gsLst>
                    <a:gs pos="28000">
                      <a:schemeClr val="accent4">
                        <a:lumMod val="0"/>
                        <a:lumOff val="100000"/>
                      </a:schemeClr>
                    </a:gs>
                    <a:gs pos="66000">
                      <a:schemeClr val="accent4"/>
                    </a:gs>
                    <a:gs pos="100000">
                      <a:schemeClr val="accent4">
                        <a:lumMod val="100000"/>
                      </a:schemeClr>
                    </a:gs>
                  </a:gsLst>
                  <a:path path="circle">
                    <a:fillToRect l="50000" t="-80000" r="50000" b="180000"/>
                  </a:path>
                  <a:tileRect/>
                </a:gradFill>
                <a:effectLst>
                  <a:outerShdw blurRad="165100" dist="50800" dir="10800000" sx="101000" sy="101000" algn="r" rotWithShape="0">
                    <a:prstClr val="black">
                      <a:alpha val="50000"/>
                    </a:prstClr>
                  </a:outerShdw>
                </a:effectLst>
                <a:latin typeface="方正黄草简体" panose="03000509000000000000" pitchFamily="65" charset="-122"/>
                <a:ea typeface="方正黄草简体" panose="03000509000000000000" pitchFamily="65" charset="-122"/>
              </a:rPr>
              <a:t>谢</a:t>
            </a:r>
            <a:r>
              <a:rPr lang="zh-CN" altLang="en-US" sz="9600" b="1" dirty="0" smtClean="0">
                <a:gradFill flip="none" rotWithShape="1">
                  <a:gsLst>
                    <a:gs pos="28000">
                      <a:schemeClr val="accent4">
                        <a:lumMod val="0"/>
                        <a:lumOff val="100000"/>
                      </a:schemeClr>
                    </a:gs>
                    <a:gs pos="66000">
                      <a:schemeClr val="accent4"/>
                    </a:gs>
                    <a:gs pos="100000">
                      <a:schemeClr val="accent4">
                        <a:lumMod val="100000"/>
                      </a:schemeClr>
                    </a:gs>
                  </a:gsLst>
                  <a:path path="circle">
                    <a:fillToRect l="50000" t="-80000" r="50000" b="180000"/>
                  </a:path>
                  <a:tileRect/>
                </a:gradFill>
                <a:effectLst>
                  <a:outerShdw blurRad="165100" dist="50800" dir="10800000" sx="101000" sy="101000" algn="r" rotWithShape="0">
                    <a:prstClr val="black">
                      <a:alpha val="50000"/>
                    </a:prstClr>
                  </a:outerShdw>
                </a:effectLst>
                <a:latin typeface="方正黄草简体" panose="03000509000000000000" pitchFamily="65" charset="-122"/>
                <a:ea typeface="方正黄草简体" panose="03000509000000000000" pitchFamily="65" charset="-122"/>
              </a:rPr>
              <a:t>谢</a:t>
            </a:r>
            <a:r>
              <a:rPr lang="zh-CN" altLang="en-US" sz="9600" b="1" dirty="0">
                <a:gradFill flip="none" rotWithShape="1">
                  <a:gsLst>
                    <a:gs pos="28000">
                      <a:schemeClr val="accent4">
                        <a:lumMod val="0"/>
                        <a:lumOff val="100000"/>
                      </a:schemeClr>
                    </a:gs>
                    <a:gs pos="66000">
                      <a:schemeClr val="accent4"/>
                    </a:gs>
                    <a:gs pos="100000">
                      <a:schemeClr val="accent4">
                        <a:lumMod val="100000"/>
                      </a:schemeClr>
                    </a:gs>
                  </a:gsLst>
                  <a:path path="circle">
                    <a:fillToRect l="50000" t="-80000" r="50000" b="180000"/>
                  </a:path>
                  <a:tileRect/>
                </a:gradFill>
                <a:effectLst>
                  <a:outerShdw blurRad="165100" dist="50800" dir="10800000" sx="101000" sy="101000" algn="r" rotWithShape="0">
                    <a:prstClr val="black">
                      <a:alpha val="50000"/>
                    </a:prstClr>
                  </a:outerShdw>
                </a:effectLst>
                <a:latin typeface="方正黄草简体" panose="03000509000000000000" pitchFamily="65" charset="-122"/>
                <a:ea typeface="方正黄草简体" panose="03000509000000000000" pitchFamily="65" charset="-122"/>
              </a:rPr>
              <a:t>观</a:t>
            </a:r>
            <a:r>
              <a:rPr lang="zh-CN" altLang="en-US" sz="9600" b="1" dirty="0" smtClean="0">
                <a:gradFill flip="none" rotWithShape="1">
                  <a:gsLst>
                    <a:gs pos="28000">
                      <a:schemeClr val="accent4">
                        <a:lumMod val="0"/>
                        <a:lumOff val="100000"/>
                      </a:schemeClr>
                    </a:gs>
                    <a:gs pos="66000">
                      <a:schemeClr val="accent4"/>
                    </a:gs>
                    <a:gs pos="100000">
                      <a:schemeClr val="accent4">
                        <a:lumMod val="100000"/>
                      </a:schemeClr>
                    </a:gs>
                  </a:gsLst>
                  <a:path path="circle">
                    <a:fillToRect l="50000" t="-80000" r="50000" b="180000"/>
                  </a:path>
                  <a:tileRect/>
                </a:gradFill>
                <a:effectLst>
                  <a:outerShdw blurRad="165100" dist="50800" dir="10800000" sx="101000" sy="101000" algn="r" rotWithShape="0">
                    <a:prstClr val="black">
                      <a:alpha val="50000"/>
                    </a:prstClr>
                  </a:outerShdw>
                </a:effectLst>
                <a:latin typeface="方正黄草简体" panose="03000509000000000000" pitchFamily="65" charset="-122"/>
                <a:ea typeface="方正黄草简体" panose="03000509000000000000" pitchFamily="65" charset="-122"/>
              </a:rPr>
              <a:t>看！</a:t>
            </a:r>
            <a:endParaRPr lang="zh-CN" altLang="en-US" sz="9600" b="1" dirty="0">
              <a:gradFill flip="none" rotWithShape="1">
                <a:gsLst>
                  <a:gs pos="28000">
                    <a:schemeClr val="accent4">
                      <a:lumMod val="0"/>
                      <a:lumOff val="100000"/>
                    </a:schemeClr>
                  </a:gs>
                  <a:gs pos="66000">
                    <a:schemeClr val="accent4"/>
                  </a:gs>
                  <a:gs pos="100000">
                    <a:schemeClr val="accent4">
                      <a:lumMod val="100000"/>
                    </a:schemeClr>
                  </a:gs>
                </a:gsLst>
                <a:path path="circle">
                  <a:fillToRect l="50000" t="-80000" r="50000" b="180000"/>
                </a:path>
                <a:tileRect/>
              </a:gradFill>
              <a:effectLst>
                <a:outerShdw blurRad="165100" dist="50800" dir="10800000" sx="101000" sy="101000" algn="r" rotWithShape="0">
                  <a:prstClr val="black">
                    <a:alpha val="50000"/>
                  </a:prstClr>
                </a:outerShdw>
              </a:effectLst>
              <a:latin typeface="方正黄草简体" panose="03000509000000000000" pitchFamily="65" charset="-122"/>
              <a:ea typeface="方正黄草简体" panose="03000509000000000000" pitchFamily="65" charset="-122"/>
            </a:endParaRPr>
          </a:p>
        </p:txBody>
      </p:sp>
    </p:spTree>
    <p:extLst>
      <p:ext uri="{BB962C8B-B14F-4D97-AF65-F5344CB8AC3E}">
        <p14:creationId xmlns:p14="http://schemas.microsoft.com/office/powerpoint/2010/main" xmlns="" val="1189157036"/>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cxnSp>
        <p:nvCxnSpPr>
          <p:cNvPr id="6" name="直接连接符 5"/>
          <p:cNvCxnSpPr/>
          <p:nvPr/>
        </p:nvCxnSpPr>
        <p:spPr>
          <a:xfrm flipV="1">
            <a:off x="2689225" y="24695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 219"/>
          <p:cNvSpPr/>
          <p:nvPr/>
        </p:nvSpPr>
        <p:spPr>
          <a:xfrm>
            <a:off x="4349750" y="22561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8" name="直接连接符 7"/>
          <p:cNvCxnSpPr/>
          <p:nvPr/>
        </p:nvCxnSpPr>
        <p:spPr>
          <a:xfrm flipV="1">
            <a:off x="2717483" y="36410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942489" y="2746717"/>
            <a:ext cx="8192721" cy="861774"/>
          </a:xfrm>
          <a:prstGeom prst="rect">
            <a:avLst/>
          </a:prstGeom>
        </p:spPr>
        <p:txBody>
          <a:bodyPr wrap="square">
            <a:spAutoFit/>
          </a:bodyPr>
          <a:lstStyle/>
          <a:p>
            <a:pPr algn="dist"/>
            <a:r>
              <a:rPr lang="zh-CN" altLang="en-US" sz="5000" b="1" dirty="0" smtClean="0">
                <a:solidFill>
                  <a:srgbClr val="C00000"/>
                </a:solidFill>
                <a:latin typeface="微软雅黑" pitchFamily="34" charset="-122"/>
                <a:ea typeface="微软雅黑" pitchFamily="34" charset="-122"/>
              </a:rPr>
              <a:t>为什么要时刻牢记党员身份</a:t>
            </a:r>
          </a:p>
        </p:txBody>
      </p:sp>
      <p:sp>
        <p:nvSpPr>
          <p:cNvPr id="10" name="TextBox 47"/>
          <p:cNvSpPr txBox="1"/>
          <p:nvPr/>
        </p:nvSpPr>
        <p:spPr>
          <a:xfrm>
            <a:off x="220276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学党章党规</a:t>
            </a:r>
          </a:p>
        </p:txBody>
      </p:sp>
      <p:sp>
        <p:nvSpPr>
          <p:cNvPr id="11" name="TextBox 47"/>
          <p:cNvSpPr txBox="1"/>
          <p:nvPr/>
        </p:nvSpPr>
        <p:spPr>
          <a:xfrm>
            <a:off x="4818698" y="2291080"/>
            <a:ext cx="2468880" cy="39878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关于推进</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两学一做</a:t>
            </a:r>
            <a:r>
              <a:rPr lang="en-US" altLang="zh-CN" sz="2000" b="1" dirty="0">
                <a:solidFill>
                  <a:schemeClr val="bg1"/>
                </a:solidFill>
                <a:latin typeface="微软雅黑" pitchFamily="34" charset="-122"/>
                <a:ea typeface="微软雅黑" pitchFamily="34" charset="-122"/>
              </a:rPr>
              <a:t>”</a:t>
            </a:r>
          </a:p>
        </p:txBody>
      </p:sp>
      <p:pic>
        <p:nvPicPr>
          <p:cNvPr id="13" name="图片 12"/>
          <p:cNvPicPr>
            <a:picLocks noChangeAspect="1"/>
          </p:cNvPicPr>
          <p:nvPr/>
        </p:nvPicPr>
        <p:blipFill>
          <a:blip r:embed="rId5" cstate="print">
            <a:extLst>
              <a:ext uri="{BEBA8EAE-BF5A-486C-A8C5-ECC9F3942E4B}">
                <a14:imgProps xmlns:a14="http://schemas.microsoft.com/office/drawing/2010/main" xmlns="">
                  <a14:imgLayer r:embed="rId6">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5377815" y="770255"/>
            <a:ext cx="1341120" cy="1302385"/>
          </a:xfrm>
          <a:prstGeom prst="rect">
            <a:avLst/>
          </a:prstGeom>
        </p:spPr>
      </p:pic>
      <p:sp>
        <p:nvSpPr>
          <p:cNvPr id="14" name="TextBox 47"/>
          <p:cNvSpPr txBox="1"/>
          <p:nvPr/>
        </p:nvSpPr>
        <p:spPr>
          <a:xfrm>
            <a:off x="480440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学系列讲话</a:t>
            </a:r>
          </a:p>
        </p:txBody>
      </p:sp>
      <p:sp>
        <p:nvSpPr>
          <p:cNvPr id="15" name="TextBox 47"/>
          <p:cNvSpPr txBox="1"/>
          <p:nvPr/>
        </p:nvSpPr>
        <p:spPr>
          <a:xfrm>
            <a:off x="7287578"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做合格党员</a:t>
            </a:r>
          </a:p>
        </p:txBody>
      </p:sp>
    </p:spTree>
    <p:extLst>
      <p:ext uri="{BB962C8B-B14F-4D97-AF65-F5344CB8AC3E}">
        <p14:creationId xmlns:p14="http://schemas.microsoft.com/office/powerpoint/2010/main" xmlns="" val="3632956046"/>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500"/>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ppt_x"/>
                                          </p:val>
                                        </p:tav>
                                        <p:tav tm="100000">
                                          <p:val>
                                            <p:strVal val="#ppt_x"/>
                                          </p:val>
                                        </p:tav>
                                      </p:tavLst>
                                    </p:anim>
                                    <p:anim calcmode="lin" valueType="num">
                                      <p:cBhvr additive="base">
                                        <p:cTn id="37" dur="7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3925"/>
                            </p:stCondLst>
                            <p:childTnLst>
                              <p:par>
                                <p:cTn id="39" presetID="23" presetClass="entr" presetSubtype="528"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1250" fill="hold"/>
                                        <p:tgtEl>
                                          <p:spTgt spid="9"/>
                                        </p:tgtEl>
                                        <p:attrNameLst>
                                          <p:attrName>ppt_w</p:attrName>
                                        </p:attrNameLst>
                                      </p:cBhvr>
                                      <p:tavLst>
                                        <p:tav tm="0">
                                          <p:val>
                                            <p:fltVal val="0"/>
                                          </p:val>
                                        </p:tav>
                                        <p:tav tm="100000">
                                          <p:val>
                                            <p:strVal val="#ppt_w"/>
                                          </p:val>
                                        </p:tav>
                                      </p:tavLst>
                                    </p:anim>
                                    <p:anim calcmode="lin" valueType="num">
                                      <p:cBhvr>
                                        <p:cTn id="42" dur="1250" fill="hold"/>
                                        <p:tgtEl>
                                          <p:spTgt spid="9"/>
                                        </p:tgtEl>
                                        <p:attrNameLst>
                                          <p:attrName>ppt_h</p:attrName>
                                        </p:attrNameLst>
                                      </p:cBhvr>
                                      <p:tavLst>
                                        <p:tav tm="0">
                                          <p:val>
                                            <p:fltVal val="0"/>
                                          </p:val>
                                        </p:tav>
                                        <p:tav tm="100000">
                                          <p:val>
                                            <p:strVal val="#ppt_h"/>
                                          </p:val>
                                        </p:tav>
                                      </p:tavLst>
                                    </p:anim>
                                    <p:anim calcmode="lin" valueType="num">
                                      <p:cBhvr>
                                        <p:cTn id="43" dur="1250" fill="hold"/>
                                        <p:tgtEl>
                                          <p:spTgt spid="9"/>
                                        </p:tgtEl>
                                        <p:attrNameLst>
                                          <p:attrName>ppt_x</p:attrName>
                                        </p:attrNameLst>
                                      </p:cBhvr>
                                      <p:tavLst>
                                        <p:tav tm="0">
                                          <p:val>
                                            <p:fltVal val="0.5"/>
                                          </p:val>
                                        </p:tav>
                                        <p:tav tm="100000">
                                          <p:val>
                                            <p:strVal val="#ppt_x"/>
                                          </p:val>
                                        </p:tav>
                                      </p:tavLst>
                                    </p:anim>
                                    <p:anim calcmode="lin" valueType="num">
                                      <p:cBhvr>
                                        <p:cTn id="44" dur="1250" fill="hold"/>
                                        <p:tgtEl>
                                          <p:spTgt spid="9"/>
                                        </p:tgtEl>
                                        <p:attrNameLst>
                                          <p:attrName>ppt_y</p:attrName>
                                        </p:attrNameLst>
                                      </p:cBhvr>
                                      <p:tavLst>
                                        <p:tav tm="0">
                                          <p:val>
                                            <p:fltVal val="0.5"/>
                                          </p:val>
                                        </p:tav>
                                        <p:tav tm="100000">
                                          <p:val>
                                            <p:strVal val="#ppt_y"/>
                                          </p:val>
                                        </p:tav>
                                      </p:tavLst>
                                    </p:anim>
                                  </p:childTnLst>
                                </p:cTn>
                              </p:par>
                            </p:childTnLst>
                          </p:cTn>
                        </p:par>
                        <p:par>
                          <p:cTn id="45" fill="hold">
                            <p:stCondLst>
                              <p:cond delay="6550"/>
                            </p:stCondLst>
                            <p:childTnLst>
                              <p:par>
                                <p:cTn id="46" presetID="47"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755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750" fill="hold"/>
                                        <p:tgtEl>
                                          <p:spTgt spid="10"/>
                                        </p:tgtEl>
                                        <p:attrNameLst>
                                          <p:attrName>ppt_x</p:attrName>
                                        </p:attrNameLst>
                                      </p:cBhvr>
                                      <p:tavLst>
                                        <p:tav tm="0">
                                          <p:val>
                                            <p:strVal val="#ppt_x"/>
                                          </p:val>
                                        </p:tav>
                                        <p:tav tm="100000">
                                          <p:val>
                                            <p:strVal val="#ppt_x"/>
                                          </p:val>
                                        </p:tav>
                                      </p:tavLst>
                                    </p:anim>
                                    <p:anim calcmode="lin" valueType="num">
                                      <p:cBhvr additive="base">
                                        <p:cTn id="55" dur="75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8600"/>
                            </p:stCondLst>
                            <p:childTnLst>
                              <p:par>
                                <p:cTn id="57" presetID="2" presetClass="entr" presetSubtype="4"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750" fill="hold"/>
                                        <p:tgtEl>
                                          <p:spTgt spid="14"/>
                                        </p:tgtEl>
                                        <p:attrNameLst>
                                          <p:attrName>ppt_x</p:attrName>
                                        </p:attrNameLst>
                                      </p:cBhvr>
                                      <p:tavLst>
                                        <p:tav tm="0">
                                          <p:val>
                                            <p:strVal val="#ppt_x"/>
                                          </p:val>
                                        </p:tav>
                                        <p:tav tm="100000">
                                          <p:val>
                                            <p:strVal val="#ppt_x"/>
                                          </p:val>
                                        </p:tav>
                                      </p:tavLst>
                                    </p:anim>
                                    <p:anim calcmode="lin" valueType="num">
                                      <p:cBhvr additive="base">
                                        <p:cTn id="60" dur="75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9650"/>
                            </p:stCondLst>
                            <p:childTnLst>
                              <p:par>
                                <p:cTn id="62" presetID="2" presetClass="entr" presetSubtype="4"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0" grpId="0" bldLvl="0" animBg="1"/>
      <p:bldP spid="11" grpId="0" bldLvl="0" animBg="1"/>
      <p:bldP spid="14" grpId="0" bldLvl="0" animBg="1"/>
      <p:bldP spid="1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294870" y="2622156"/>
            <a:ext cx="5155530" cy="13959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buNone/>
            </a:pPr>
            <a:r>
              <a:rPr lang="zh-CN" altLang="en-US" sz="1400"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我志愿加入中国共产党，拥护党的纲领，遵守党的章程，履行党员义务，执行党的决定，严守党的纪律，保守党的秘密，对党忠诚，积极工作，为共产主义奋斗终身，随时准备为党和人民牺牲一切，永不叛党。</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zh-CN" altLang="en-US" sz="1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endParaRPr>
          </a:p>
        </p:txBody>
      </p:sp>
      <p:sp>
        <p:nvSpPr>
          <p:cNvPr id="5" name="Rectangle 2"/>
          <p:cNvSpPr txBox="1">
            <a:spLocks noChangeArrowheads="1"/>
          </p:cNvSpPr>
          <p:nvPr/>
        </p:nvSpPr>
        <p:spPr>
          <a:xfrm>
            <a:off x="1337401" y="4462828"/>
            <a:ext cx="1451195" cy="1429573"/>
          </a:xfrm>
          <a:prstGeom prst="rect">
            <a:avLst/>
          </a:prstGeom>
          <a:solidFill>
            <a:srgbClr val="C00000"/>
          </a:solidFill>
        </p:spPr>
        <p:txBody>
          <a:bodyPr vert="horz" lIns="91440" tIns="45720" rIns="91440" bIns="45720" rtlCol="0" anchor="ctr" anchorCtr="1">
            <a:noAutofit/>
          </a:bodyPr>
          <a:lstStyle>
            <a:defPPr>
              <a:defRPr lang="zh-CN"/>
            </a:defPPr>
            <a:lvl1pPr indent="0" algn="ctr">
              <a:lnSpc>
                <a:spcPct val="100000"/>
              </a:lnSpc>
              <a:spcBef>
                <a:spcPts val="1000"/>
              </a:spcBef>
              <a:buFont typeface="Arial" panose="020B0604020202020204" pitchFamily="34" charset="0"/>
              <a:buNone/>
              <a:defRPr sz="2400" b="1">
                <a:solidFill>
                  <a:schemeClr val="bg1"/>
                </a:solidFill>
                <a:latin typeface="微软雅黑" panose="020B0503020204020204" pitchFamily="82" charset="2"/>
                <a:ea typeface="微软雅黑" panose="020B0503020204020204" pitchFamily="82" charset="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solidFill>
                  <a:prstClr val="white"/>
                </a:solidFill>
              </a:rPr>
              <a:t>精讲解读</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sp>
        <p:nvSpPr>
          <p:cNvPr id="6" name="Rectangle 2"/>
          <p:cNvSpPr txBox="1">
            <a:spLocks noChangeArrowheads="1"/>
          </p:cNvSpPr>
          <p:nvPr/>
        </p:nvSpPr>
        <p:spPr>
          <a:xfrm>
            <a:off x="4219196" y="5214011"/>
            <a:ext cx="6369249" cy="6201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buNone/>
            </a:pPr>
            <a:r>
              <a:rPr lang="zh-CN" altLang="en-US" sz="1300"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服从中国共产党的领导，就意味着付出，时时刻刻、事事处处要为团员青年树好榜样、当好样板。</a:t>
            </a:r>
            <a:endParaRPr kumimoji="0" lang="zh-CN" altLang="en-US" sz="13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endParaRPr>
          </a:p>
        </p:txBody>
      </p:sp>
      <p:sp>
        <p:nvSpPr>
          <p:cNvPr id="7" name="Rectangle 2"/>
          <p:cNvSpPr txBox="1">
            <a:spLocks noChangeArrowheads="1"/>
          </p:cNvSpPr>
          <p:nvPr/>
        </p:nvSpPr>
        <p:spPr>
          <a:xfrm>
            <a:off x="4219196" y="4404564"/>
            <a:ext cx="5361860" cy="5923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buNone/>
            </a:pPr>
            <a:r>
              <a:rPr lang="zh-CN" altLang="en-US" sz="1300"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当我们举起右手，站在鲜红的党旗面前庄严承诺，就注定要为党的事业拼搏努力，从思想上、组织上、行动上与上级党组织保持一致，</a:t>
            </a:r>
            <a:endParaRPr kumimoji="0" lang="zh-CN" altLang="en-US" sz="13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endParaRPr>
          </a:p>
        </p:txBody>
      </p:sp>
      <p:sp>
        <p:nvSpPr>
          <p:cNvPr id="8" name="Rectangle 2"/>
          <p:cNvSpPr txBox="1">
            <a:spLocks noChangeArrowheads="1"/>
          </p:cNvSpPr>
          <p:nvPr/>
        </p:nvSpPr>
        <p:spPr>
          <a:xfrm>
            <a:off x="1337401" y="1989587"/>
            <a:ext cx="4901610" cy="505374"/>
          </a:xfrm>
          <a:prstGeom prst="rect">
            <a:avLst/>
          </a:prstGeom>
          <a:solidFill>
            <a:srgbClr val="C00000"/>
          </a:solidFill>
        </p:spPr>
        <p:txBody>
          <a:bodyPr vert="horz" lIns="91440" tIns="45720" rIns="91440" bIns="45720" rtlCol="0" anchor="ctr" anchorCtr="1">
            <a:noAutofit/>
          </a:bodyPr>
          <a:lstStyle>
            <a:defPPr>
              <a:defRPr lang="zh-CN"/>
            </a:defPPr>
            <a:lvl1pPr indent="0" algn="ctr">
              <a:lnSpc>
                <a:spcPct val="100000"/>
              </a:lnSpc>
              <a:spcBef>
                <a:spcPts val="1000"/>
              </a:spcBef>
              <a:buFont typeface="Arial" panose="020B0604020202020204" pitchFamily="34" charset="0"/>
              <a:buNone/>
              <a:defRPr sz="2400" b="1">
                <a:solidFill>
                  <a:schemeClr val="bg1"/>
                </a:solidFill>
                <a:latin typeface="微软雅黑" panose="020B0503020204020204" pitchFamily="82" charset="2"/>
                <a:ea typeface="微软雅黑" panose="020B0503020204020204" pitchFamily="82" charset="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smtClean="0">
                <a:ln>
                  <a:noFill/>
                </a:ln>
                <a:solidFill>
                  <a:prstClr val="white"/>
                </a:solidFill>
                <a:effectLst/>
                <a:uLnTx/>
                <a:uFillTx/>
                <a:latin typeface="微软雅黑" panose="020B0503020204020204" pitchFamily="82" charset="2"/>
                <a:ea typeface="微软雅黑" panose="020B0503020204020204" pitchFamily="82" charset="2"/>
                <a:cs typeface="+mn-cs"/>
              </a:rPr>
              <a:t>入党誓词</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sp>
        <p:nvSpPr>
          <p:cNvPr id="9" name="矩形 8"/>
          <p:cNvSpPr/>
          <p:nvPr/>
        </p:nvSpPr>
        <p:spPr>
          <a:xfrm>
            <a:off x="3644485" y="4549384"/>
            <a:ext cx="425303" cy="4253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1</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sp>
        <p:nvSpPr>
          <p:cNvPr id="10" name="矩形 9"/>
          <p:cNvSpPr/>
          <p:nvPr/>
        </p:nvSpPr>
        <p:spPr>
          <a:xfrm>
            <a:off x="3644485" y="5337995"/>
            <a:ext cx="425303" cy="4253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2</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p:txBody>
      </p:sp>
      <p:sp>
        <p:nvSpPr>
          <p:cNvPr id="11" name="矩形 10"/>
          <p:cNvSpPr/>
          <p:nvPr/>
        </p:nvSpPr>
        <p:spPr>
          <a:xfrm>
            <a:off x="3319740" y="4462828"/>
            <a:ext cx="7563173" cy="55835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p:cNvSpPr/>
          <p:nvPr/>
        </p:nvSpPr>
        <p:spPr>
          <a:xfrm>
            <a:off x="3319740" y="5175750"/>
            <a:ext cx="7563173" cy="716651"/>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箭头: 燕尾形 39"/>
          <p:cNvSpPr/>
          <p:nvPr/>
        </p:nvSpPr>
        <p:spPr>
          <a:xfrm>
            <a:off x="2893486" y="4837033"/>
            <a:ext cx="342287" cy="565912"/>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6554806" y="1406380"/>
            <a:ext cx="3838959" cy="2611739"/>
          </a:xfrm>
          <a:prstGeom prst="rect">
            <a:avLst/>
          </a:prstGeom>
          <a:blipFill>
            <a:blip r:embed="rId3"/>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pic>
        <p:nvPicPr>
          <p:cNvPr id="15" name="图片 14" descr="5de1409504a9c2a68615785262168eca"/>
          <p:cNvPicPr>
            <a:picLocks noChangeAspect="1"/>
          </p:cNvPicPr>
          <p:nvPr/>
        </p:nvPicPr>
        <p:blipFill>
          <a:blip r:embed="rId4" cstate="print"/>
          <a:srcRect t="37875"/>
          <a:stretch>
            <a:fillRect/>
          </a:stretch>
        </p:blipFill>
        <p:spPr>
          <a:xfrm>
            <a:off x="-13335" y="5617845"/>
            <a:ext cx="12237085" cy="1238250"/>
          </a:xfrm>
          <a:prstGeom prst="rect">
            <a:avLst/>
          </a:prstGeom>
        </p:spPr>
      </p:pic>
      <p:grpSp>
        <p:nvGrpSpPr>
          <p:cNvPr id="16" name="组合 15"/>
          <p:cNvGrpSpPr/>
          <p:nvPr/>
        </p:nvGrpSpPr>
        <p:grpSpPr>
          <a:xfrm>
            <a:off x="159311" y="196211"/>
            <a:ext cx="3093907" cy="881710"/>
            <a:chOff x="5729778" y="244084"/>
            <a:chExt cx="3093907" cy="881710"/>
          </a:xfrm>
        </p:grpSpPr>
        <p:sp>
          <p:nvSpPr>
            <p:cNvPr id="17" name="文本框 16"/>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Tree>
    <p:extLst>
      <p:ext uri="{BB962C8B-B14F-4D97-AF65-F5344CB8AC3E}">
        <p14:creationId xmlns:p14="http://schemas.microsoft.com/office/powerpoint/2010/main" xmlns="" val="336118799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500"/>
                            </p:stCondLst>
                            <p:childTnLst>
                              <p:par>
                                <p:cTn id="51" presetID="42"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7000"/>
                            </p:stCondLst>
                            <p:childTnLst>
                              <p:par>
                                <p:cTn id="63" presetID="42" presetClass="entr" presetSubtype="0"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53" presetClass="entr" presetSubtype="16"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7" grpId="0"/>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矩形 5"/>
          <p:cNvSpPr/>
          <p:nvPr/>
        </p:nvSpPr>
        <p:spPr>
          <a:xfrm>
            <a:off x="5704205" y="2303780"/>
            <a:ext cx="1265555" cy="3352165"/>
          </a:xfrm>
          <a:prstGeom prst="rect">
            <a:avLst/>
          </a:prstGeom>
          <a:noFill/>
          <a:ln w="28575">
            <a:solidFill>
              <a:srgbClr val="5238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1400" dirty="0">
                <a:solidFill>
                  <a:schemeClr val="tx1"/>
                </a:solidFill>
                <a:latin typeface="微软雅黑" panose="020B0503020204020204" pitchFamily="34" charset="-122"/>
                <a:ea typeface="微软雅黑" panose="020B0503020204020204" pitchFamily="34" charset="-122"/>
              </a:rPr>
              <a:t>实际工作中，少部分党员认为各级对党员要求高、党员平时付出多，得到回报少，产生埋怨情绪，想不通为什么党员就应多干一些，干好一些，答案很简单，因为你是一名共产党员，</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7539990" y="2277745"/>
            <a:ext cx="1205230" cy="3378835"/>
          </a:xfrm>
          <a:prstGeom prst="rect">
            <a:avLst/>
          </a:prstGeom>
          <a:noFill/>
          <a:ln w="28575">
            <a:solidFill>
              <a:srgbClr val="5238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党员义务规定：“要坚持党和人民的利益高于一切，个人利益服从党和人民的利益，吃苦在前，享受在后，克己奉公，多做贡献。</a:t>
            </a:r>
            <a:endParaRPr kumimoji="0" lang="zh-CN" altLang="en-US" sz="1400" b="0" i="0" u="none" strike="noStrike" kern="1200" cap="none" spc="0" normalizeH="0" baseline="0" noProof="0" dirty="0">
              <a:ln>
                <a:noFill/>
              </a:ln>
              <a:solidFill>
                <a:schemeClr val="tx1"/>
              </a:solidFill>
              <a:effectLst/>
              <a:uLnTx/>
              <a:uFillTx/>
              <a:latin typeface="方正正准黑简体" panose="02000000000000000000" pitchFamily="2" charset="-122"/>
              <a:ea typeface="方正正准黑简体" panose="02000000000000000000" pitchFamily="2" charset="-122"/>
            </a:endParaRPr>
          </a:p>
        </p:txBody>
      </p:sp>
      <p:sp>
        <p:nvSpPr>
          <p:cNvPr id="8" name="矩形 7"/>
          <p:cNvSpPr/>
          <p:nvPr/>
        </p:nvSpPr>
        <p:spPr>
          <a:xfrm>
            <a:off x="9244330" y="2277745"/>
            <a:ext cx="1314450" cy="3378200"/>
          </a:xfrm>
          <a:prstGeom prst="rect">
            <a:avLst/>
          </a:prstGeom>
          <a:noFill/>
          <a:ln w="28575">
            <a:solidFill>
              <a:srgbClr val="5238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a:solidFill>
                  <a:schemeClr val="tx1"/>
                </a:solidFill>
                <a:latin typeface="微软雅黑" panose="020B0503020204020204" pitchFamily="34" charset="-122"/>
                <a:ea typeface="微软雅黑" panose="020B0503020204020204" pitchFamily="34" charset="-122"/>
              </a:rPr>
              <a:t>要自觉遵守党的纪律，模范遵守国家的法律法规，严格保守党和国家的秘密，执行党的决定，服从组织分配，积极完成党的任务。</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grpSp>
        <p:nvGrpSpPr>
          <p:cNvPr id="9" name="组合 8"/>
          <p:cNvGrpSpPr/>
          <p:nvPr/>
        </p:nvGrpSpPr>
        <p:grpSpPr>
          <a:xfrm>
            <a:off x="5975985" y="1397635"/>
            <a:ext cx="4186555" cy="791210"/>
            <a:chOff x="8979" y="2476"/>
            <a:chExt cx="6593" cy="1246"/>
          </a:xfrm>
        </p:grpSpPr>
        <p:grpSp>
          <p:nvGrpSpPr>
            <p:cNvPr id="10" name="组合 9"/>
            <p:cNvGrpSpPr/>
            <p:nvPr/>
          </p:nvGrpSpPr>
          <p:grpSpPr>
            <a:xfrm rot="16200000">
              <a:off x="11652" y="-198"/>
              <a:ext cx="1246" cy="6593"/>
              <a:chOff x="4676620" y="1932111"/>
              <a:chExt cx="790945" cy="4186265"/>
            </a:xfrm>
          </p:grpSpPr>
          <p:sp>
            <p:nvSpPr>
              <p:cNvPr id="12" name="矩形 11"/>
              <p:cNvSpPr/>
              <p:nvPr/>
            </p:nvSpPr>
            <p:spPr>
              <a:xfrm>
                <a:off x="4830429" y="1932111"/>
                <a:ext cx="483326" cy="1224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p:cNvSpPr/>
              <p:nvPr/>
            </p:nvSpPr>
            <p:spPr>
              <a:xfrm flipV="1">
                <a:off x="4676620" y="2040491"/>
                <a:ext cx="790945" cy="94242"/>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矩形 13"/>
              <p:cNvSpPr/>
              <p:nvPr/>
            </p:nvSpPr>
            <p:spPr>
              <a:xfrm>
                <a:off x="4767907" y="2134733"/>
                <a:ext cx="608370" cy="37669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5" name="矩形 14"/>
              <p:cNvSpPr/>
              <p:nvPr/>
            </p:nvSpPr>
            <p:spPr>
              <a:xfrm>
                <a:off x="4830429" y="5995927"/>
                <a:ext cx="483326" cy="1224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15"/>
              <p:cNvSpPr/>
              <p:nvPr/>
            </p:nvSpPr>
            <p:spPr>
              <a:xfrm flipV="1">
                <a:off x="4676620" y="5901685"/>
                <a:ext cx="790945" cy="94242"/>
              </a:xfrm>
              <a:prstGeom prst="rect">
                <a:avLst/>
              </a:pr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 name="文本框 10"/>
            <p:cNvSpPr txBox="1"/>
            <p:nvPr/>
          </p:nvSpPr>
          <p:spPr>
            <a:xfrm>
              <a:off x="9437" y="2707"/>
              <a:ext cx="5592" cy="816"/>
            </a:xfrm>
            <a:prstGeom prst="rect">
              <a:avLst/>
            </a:prstGeom>
            <a:solidFill>
              <a:srgbClr val="C0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方正兰亭粗黑简体" panose="02000000000000000000" pitchFamily="2" charset="-122"/>
                  <a:ea typeface="方正兰亭粗黑简体" panose="02000000000000000000" pitchFamily="2" charset="-122"/>
                  <a:sym typeface="+mn-ea"/>
                </a:rPr>
                <a:t>一</a:t>
              </a:r>
              <a:r>
                <a:rPr lang="zh-CN" altLang="en-US" sz="2800" dirty="0" smtClean="0">
                  <a:solidFill>
                    <a:prstClr val="white"/>
                  </a:solidFill>
                  <a:latin typeface="方正兰亭粗黑简体" panose="02000000000000000000" pitchFamily="2" charset="-122"/>
                  <a:ea typeface="方正兰亭粗黑简体" panose="02000000000000000000" pitchFamily="2" charset="-122"/>
                  <a:sym typeface="+mn-ea"/>
                </a:rPr>
                <a:t>个党员一面旗</a:t>
              </a:r>
              <a:endPar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sym typeface="+mn-ea"/>
              </a:endParaRPr>
            </a:p>
          </p:txBody>
        </p:sp>
      </p:grpSp>
      <p:sp>
        <p:nvSpPr>
          <p:cNvPr id="17" name="矩形 16"/>
          <p:cNvSpPr/>
          <p:nvPr/>
        </p:nvSpPr>
        <p:spPr>
          <a:xfrm>
            <a:off x="874914" y="2658795"/>
            <a:ext cx="4198581" cy="2319054"/>
          </a:xfrm>
          <a:prstGeom prst="rect">
            <a:avLst/>
          </a:prstGeom>
          <a:blipFill>
            <a:blip r:embed="rId5"/>
            <a:srcRect/>
            <a:stretch>
              <a:fillRect l="-25702"/>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45587098"/>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down)">
                                      <p:cBhvr>
                                        <p:cTn id="25" dur="500"/>
                                        <p:tgtEl>
                                          <p:spTgt spid="6"/>
                                        </p:tgtEl>
                                      </p:cBhvr>
                                    </p:animEffect>
                                  </p:childTnLst>
                                </p:cTn>
                              </p:par>
                            </p:childTnLst>
                          </p:cTn>
                        </p:par>
                        <p:par>
                          <p:cTn id="26" fill="hold">
                            <p:stCondLst>
                              <p:cond delay="2000"/>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2500"/>
                            </p:stCondLst>
                            <p:childTnLst>
                              <p:par>
                                <p:cTn id="32" presetID="12"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ppt_y</p:attrName>
                                        </p:attrNameLst>
                                      </p:cBhvr>
                                      <p:tavLst>
                                        <p:tav tm="0">
                                          <p:val>
                                            <p:strVal val="#ppt_y-#ppt_h*1.125000"/>
                                          </p:val>
                                        </p:tav>
                                        <p:tav tm="100000">
                                          <p:val>
                                            <p:strVal val="#ppt_y"/>
                                          </p:val>
                                        </p:tav>
                                      </p:tavLst>
                                    </p:anim>
                                    <p:animEffect transition="in" filter="wipe(down)">
                                      <p:cBhvr>
                                        <p:cTn id="35" dur="500"/>
                                        <p:tgtEl>
                                          <p:spTgt spid="8"/>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6" name="文本框 66"/>
          <p:cNvSpPr txBox="1">
            <a:spLocks noChangeArrowheads="1"/>
          </p:cNvSpPr>
          <p:nvPr/>
        </p:nvSpPr>
        <p:spPr bwMode="auto">
          <a:xfrm>
            <a:off x="7890360" y="1381353"/>
            <a:ext cx="3707043" cy="1884106"/>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2000" b="1" dirty="0">
                <a:solidFill>
                  <a:srgbClr val="C00000"/>
                </a:solidFill>
                <a:latin typeface="Arial" panose="020B0604020202020204" pitchFamily="34" charset="0"/>
                <a:ea typeface="微软雅黑" panose="020B0503020204020204" pitchFamily="34" charset="-122"/>
                <a:sym typeface="Arial" panose="020B0604020202020204" pitchFamily="34" charset="0"/>
              </a:rPr>
              <a:t>革命战争年代，无数共产党员为了中华民族的解放和人民的根本利益，抛头颅，洒热血，在所不惜，死而后已。</a:t>
            </a:r>
          </a:p>
        </p:txBody>
      </p:sp>
      <p:grpSp>
        <p:nvGrpSpPr>
          <p:cNvPr id="7" name="组合 2"/>
          <p:cNvGrpSpPr>
            <a:grpSpLocks/>
          </p:cNvGrpSpPr>
          <p:nvPr/>
        </p:nvGrpSpPr>
        <p:grpSpPr bwMode="auto">
          <a:xfrm>
            <a:off x="732255" y="3626443"/>
            <a:ext cx="5790947" cy="2346283"/>
            <a:chOff x="686426" y="2203326"/>
            <a:chExt cx="4118233" cy="1669894"/>
          </a:xfrm>
        </p:grpSpPr>
        <p:grpSp>
          <p:nvGrpSpPr>
            <p:cNvPr id="8" name="组合 67"/>
            <p:cNvGrpSpPr/>
            <p:nvPr/>
          </p:nvGrpSpPr>
          <p:grpSpPr bwMode="auto">
            <a:xfrm>
              <a:off x="686426" y="3068726"/>
              <a:ext cx="412052" cy="346452"/>
              <a:chOff x="7321551" y="763588"/>
              <a:chExt cx="1050925" cy="882650"/>
            </a:xfrm>
            <a:solidFill>
              <a:schemeClr val="bg1"/>
            </a:solidFill>
          </p:grpSpPr>
          <p:sp>
            <p:nvSpPr>
              <p:cNvPr id="10"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1"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9" name="文本框 66"/>
            <p:cNvSpPr txBox="1">
              <a:spLocks noChangeArrowheads="1"/>
            </p:cNvSpPr>
            <p:nvPr/>
          </p:nvSpPr>
          <p:spPr bwMode="auto">
            <a:xfrm>
              <a:off x="1550284" y="2203326"/>
              <a:ext cx="3254375" cy="1669894"/>
            </a:xfrm>
            <a:prstGeom prst="rect">
              <a:avLst/>
            </a:prstGeom>
            <a:noFill/>
            <a:ln>
              <a:noFill/>
            </a:ln>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和平建设时期，千千万万的共产党员为了中国的繁荣富强和人民的幸福生活，艰苦奋斗，开拓进取，呕心沥血，无私奉献，谱写了一曲曲革命赞歌，矗立了一座座历史丰碑。</a:t>
              </a:r>
            </a:p>
          </p:txBody>
        </p:sp>
      </p:grpSp>
      <p:pic>
        <p:nvPicPr>
          <p:cNvPr id="12" name="图片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27128" y="4151759"/>
            <a:ext cx="1177395" cy="1177395"/>
          </a:xfrm>
          <a:prstGeom prst="rect">
            <a:avLst/>
          </a:prstGeom>
        </p:spPr>
      </p:pic>
      <p:sp>
        <p:nvSpPr>
          <p:cNvPr id="13" name="五角星 12"/>
          <p:cNvSpPr/>
          <p:nvPr/>
        </p:nvSpPr>
        <p:spPr bwMode="auto">
          <a:xfrm>
            <a:off x="967817" y="4528596"/>
            <a:ext cx="557436" cy="56444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B0F03"/>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7576850" y="3452521"/>
            <a:ext cx="3593251" cy="2337523"/>
          </a:xfrm>
          <a:prstGeom prst="rect">
            <a:avLst/>
          </a:prstGeom>
          <a:blipFill>
            <a:blip r:embed="rId6"/>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26257" y="1557016"/>
            <a:ext cx="1567043" cy="1958804"/>
          </a:xfrm>
          <a:prstGeom prst="rect">
            <a:avLst/>
          </a:prstGeom>
          <a:blipFill>
            <a:blip r:embed="rId7"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764694" y="1551066"/>
            <a:ext cx="1567043" cy="1958804"/>
          </a:xfrm>
          <a:prstGeom prst="rect">
            <a:avLst/>
          </a:prstGeom>
          <a:blipFill>
            <a:blip r:embed="rId8"/>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03132" y="1551066"/>
            <a:ext cx="1567043" cy="1958804"/>
          </a:xfrm>
          <a:prstGeom prst="rect">
            <a:avLst/>
          </a:prstGeom>
          <a:blipFill>
            <a:blip r:embed="rId9"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78725" y="1734708"/>
            <a:ext cx="1177395" cy="1177395"/>
          </a:xfrm>
          <a:prstGeom prst="rect">
            <a:avLst/>
          </a:prstGeom>
        </p:spPr>
      </p:pic>
      <p:sp>
        <p:nvSpPr>
          <p:cNvPr id="19" name="五角星 18"/>
          <p:cNvSpPr/>
          <p:nvPr/>
        </p:nvSpPr>
        <p:spPr bwMode="auto">
          <a:xfrm>
            <a:off x="7019414" y="2111545"/>
            <a:ext cx="557436" cy="56444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B0F03"/>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765521492"/>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 presetClass="entr" presetSubtype="8" fill="hold" nodeType="withEffect">
                                  <p:stCondLst>
                                    <p:cond delay="11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0-#ppt_w/2"/>
                                          </p:val>
                                        </p:tav>
                                        <p:tav tm="100000">
                                          <p:val>
                                            <p:strVal val="#ppt_x"/>
                                          </p:val>
                                        </p:tav>
                                      </p:tavLst>
                                    </p:anim>
                                    <p:anim calcmode="lin" valueType="num">
                                      <p:cBhvr additive="base">
                                        <p:cTn id="18" dur="7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85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2350"/>
                            </p:stCondLst>
                            <p:childTnLst>
                              <p:par>
                                <p:cTn id="26" presetID="53" presetClass="entr" presetSubtype="16"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85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350"/>
                            </p:stCondLst>
                            <p:childTnLst>
                              <p:par>
                                <p:cTn id="38" presetID="53" presetClass="entr" presetSubtype="16"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sp>
        <p:nvSpPr>
          <p:cNvPr id="14" name="矩形 13"/>
          <p:cNvSpPr/>
          <p:nvPr/>
        </p:nvSpPr>
        <p:spPr>
          <a:xfrm>
            <a:off x="572408" y="1554776"/>
            <a:ext cx="11087542" cy="393589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89200" y="2529990"/>
            <a:ext cx="5597247" cy="2378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smtClean="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我军在作战中，共产党员发挥了战斗骨干的作用，作战勇猛顽强，始终冲锋一线，上至元帅大将，下至普通一名党员，很好的发挥了模范作率作用，激励了战士们的士气和斗志。</a:t>
            </a:r>
            <a:endParaRPr lang="zh-CN" altLang="en-US" dirty="0">
              <a:solidFill>
                <a:schemeClr val="tx1"/>
              </a:solidFill>
              <a:latin typeface="微软雅黑" panose="020B0503020204020204" pitchFamily="82" charset="2"/>
              <a:ea typeface="微软雅黑" panose="020B0503020204020204" pitchFamily="82" charset="2"/>
            </a:endParaRPr>
          </a:p>
        </p:txBody>
      </p:sp>
      <p:grpSp>
        <p:nvGrpSpPr>
          <p:cNvPr id="17" name="组合 16"/>
          <p:cNvGrpSpPr/>
          <p:nvPr/>
        </p:nvGrpSpPr>
        <p:grpSpPr>
          <a:xfrm>
            <a:off x="6352525" y="1178350"/>
            <a:ext cx="4594882" cy="661549"/>
            <a:chOff x="6808818" y="1403140"/>
            <a:chExt cx="4594882" cy="661549"/>
          </a:xfrm>
          <a:solidFill>
            <a:srgbClr val="660704"/>
          </a:solidFill>
        </p:grpSpPr>
        <p:sp>
          <p:nvSpPr>
            <p:cNvPr id="18" name="矩形 17"/>
            <p:cNvSpPr/>
            <p:nvPr/>
          </p:nvSpPr>
          <p:spPr>
            <a:xfrm>
              <a:off x="7798491" y="1403140"/>
              <a:ext cx="2031325" cy="647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7276428" y="1403140"/>
              <a:ext cx="3641061" cy="646331"/>
            </a:xfrm>
            <a:prstGeom prst="rect">
              <a:avLst/>
            </a:prstGeom>
            <a:solidFill>
              <a:srgbClr val="C00000"/>
            </a:solidFill>
          </p:spPr>
          <p:txBody>
            <a:bodyPr wrap="square" rtlCol="0">
              <a:spAutoFit/>
            </a:bodyPr>
            <a:lstStyle/>
            <a:p>
              <a:pPr algn="ctr"/>
              <a:r>
                <a:rPr lang="zh-CN" altLang="en-US" sz="3600" b="1" dirty="0" smtClean="0">
                  <a:solidFill>
                    <a:schemeClr val="bg1"/>
                  </a:solidFill>
                  <a:latin typeface="微软雅黑" panose="020B0503020204020204" pitchFamily="82" charset="2"/>
                  <a:ea typeface="微软雅黑" panose="020B0503020204020204" pitchFamily="82" charset="2"/>
                </a:rPr>
                <a:t>牢记党员身份</a:t>
              </a:r>
            </a:p>
          </p:txBody>
        </p:sp>
        <p:sp>
          <p:nvSpPr>
            <p:cNvPr id="20" name="自由: 形状 14"/>
            <p:cNvSpPr/>
            <p:nvPr/>
          </p:nvSpPr>
          <p:spPr>
            <a:xfrm>
              <a:off x="6808818" y="1418358"/>
              <a:ext cx="503462" cy="646331"/>
            </a:xfrm>
            <a:custGeom>
              <a:avLst/>
              <a:gdLst>
                <a:gd name="connsiteX0" fmla="*/ 0 w 656115"/>
                <a:gd name="connsiteY0" fmla="*/ 0 h 646331"/>
                <a:gd name="connsiteX1" fmla="*/ 656115 w 656115"/>
                <a:gd name="connsiteY1" fmla="*/ 0 h 646331"/>
                <a:gd name="connsiteX2" fmla="*/ 656115 w 656115"/>
                <a:gd name="connsiteY2" fmla="*/ 646331 h 646331"/>
                <a:gd name="connsiteX3" fmla="*/ 0 w 656115"/>
                <a:gd name="connsiteY3" fmla="*/ 646331 h 646331"/>
                <a:gd name="connsiteX4" fmla="*/ 323166 w 656115"/>
                <a:gd name="connsiteY4" fmla="*/ 323166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115" h="646331">
                  <a:moveTo>
                    <a:pt x="0" y="0"/>
                  </a:moveTo>
                  <a:lnTo>
                    <a:pt x="656115" y="0"/>
                  </a:lnTo>
                  <a:lnTo>
                    <a:pt x="656115" y="646331"/>
                  </a:lnTo>
                  <a:lnTo>
                    <a:pt x="0" y="646331"/>
                  </a:lnTo>
                  <a:lnTo>
                    <a:pt x="323166" y="32316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自由: 形状 15"/>
            <p:cNvSpPr/>
            <p:nvPr/>
          </p:nvSpPr>
          <p:spPr>
            <a:xfrm flipH="1">
              <a:off x="10900238" y="1418358"/>
              <a:ext cx="503462" cy="646331"/>
            </a:xfrm>
            <a:custGeom>
              <a:avLst/>
              <a:gdLst>
                <a:gd name="connsiteX0" fmla="*/ 0 w 656115"/>
                <a:gd name="connsiteY0" fmla="*/ 0 h 646331"/>
                <a:gd name="connsiteX1" fmla="*/ 656115 w 656115"/>
                <a:gd name="connsiteY1" fmla="*/ 0 h 646331"/>
                <a:gd name="connsiteX2" fmla="*/ 656115 w 656115"/>
                <a:gd name="connsiteY2" fmla="*/ 646331 h 646331"/>
                <a:gd name="connsiteX3" fmla="*/ 0 w 656115"/>
                <a:gd name="connsiteY3" fmla="*/ 646331 h 646331"/>
                <a:gd name="connsiteX4" fmla="*/ 323166 w 656115"/>
                <a:gd name="connsiteY4" fmla="*/ 323166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115" h="646331">
                  <a:moveTo>
                    <a:pt x="0" y="0"/>
                  </a:moveTo>
                  <a:lnTo>
                    <a:pt x="656115" y="0"/>
                  </a:lnTo>
                  <a:lnTo>
                    <a:pt x="656115" y="646331"/>
                  </a:lnTo>
                  <a:lnTo>
                    <a:pt x="0" y="646331"/>
                  </a:lnTo>
                  <a:lnTo>
                    <a:pt x="323166" y="32316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矩形 21"/>
          <p:cNvSpPr/>
          <p:nvPr/>
        </p:nvSpPr>
        <p:spPr>
          <a:xfrm>
            <a:off x="957968" y="2529991"/>
            <a:ext cx="4445672" cy="2378929"/>
          </a:xfrm>
          <a:prstGeom prst="rect">
            <a:avLst/>
          </a:prstGeom>
          <a:blipFill>
            <a:blip r:embed="rId5"/>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2593501"/>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par>
                          <p:cTn id="24" fill="hold">
                            <p:stCondLst>
                              <p:cond delay="20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6350"/>
                            </p:stCondLst>
                            <p:childTnLst>
                              <p:par>
                                <p:cTn id="30" presetID="53" presetClass="entr" presetSubtype="16"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grpSp>
        <p:nvGrpSpPr>
          <p:cNvPr id="6" name="组合 5"/>
          <p:cNvGrpSpPr/>
          <p:nvPr/>
        </p:nvGrpSpPr>
        <p:grpSpPr>
          <a:xfrm>
            <a:off x="1308431" y="3868396"/>
            <a:ext cx="3130220" cy="1728192"/>
            <a:chOff x="4861809" y="2256579"/>
            <a:chExt cx="4950393" cy="432047"/>
          </a:xfrm>
        </p:grpSpPr>
        <p:sp>
          <p:nvSpPr>
            <p:cNvPr id="7" name="矩形 6"/>
            <p:cNvSpPr/>
            <p:nvPr/>
          </p:nvSpPr>
          <p:spPr>
            <a:xfrm>
              <a:off x="4911765" y="2256579"/>
              <a:ext cx="4900437" cy="432047"/>
            </a:xfrm>
            <a:prstGeom prst="rect">
              <a:avLst/>
            </a:prstGeom>
            <a:gradFill>
              <a:gsLst>
                <a:gs pos="0">
                  <a:srgbClr val="FF0000"/>
                </a:gs>
                <a:gs pos="100000">
                  <a:srgbClr val="C00000"/>
                </a:gs>
              </a:gsLst>
              <a:lin ang="18900000" scaled="1"/>
            </a:gradFill>
            <a:ln w="25400" cap="flat" cmpd="sng" algn="ctr">
              <a:noFill/>
              <a:prstDash val="solid"/>
            </a:ln>
            <a:effectLst/>
          </p:spPr>
          <p:txBody>
            <a:bodyPr rtlCol="0" anchor="ctr"/>
            <a:lstStyle/>
            <a:p>
              <a:pPr algn="ctr" defTabSz="1219170">
                <a:defRPr/>
              </a:pPr>
              <a:endParaRPr lang="zh-CN" altLang="en-US" sz="2667" kern="0">
                <a:solidFill>
                  <a:sysClr val="window" lastClr="FFFFFF"/>
                </a:solidFill>
                <a:latin typeface="Calibri"/>
                <a:ea typeface="宋体"/>
              </a:endParaRPr>
            </a:p>
          </p:txBody>
        </p:sp>
        <p:sp>
          <p:nvSpPr>
            <p:cNvPr id="8" name="Text Placeholder 59"/>
            <p:cNvSpPr txBox="1">
              <a:spLocks/>
            </p:cNvSpPr>
            <p:nvPr/>
          </p:nvSpPr>
          <p:spPr>
            <a:xfrm>
              <a:off x="4861809" y="2359422"/>
              <a:ext cx="4858861" cy="329203"/>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defRPr/>
              </a:pPr>
              <a:r>
                <a:rPr lang="zh-CN" altLang="en-US" sz="1867" b="1" spc="400" dirty="0">
                  <a:gradFill>
                    <a:gsLst>
                      <a:gs pos="100000">
                        <a:prstClr val="white"/>
                      </a:gs>
                      <a:gs pos="0">
                        <a:prstClr val="white">
                          <a:lumMod val="95000"/>
                        </a:prstClr>
                      </a:gs>
                    </a:gsLst>
                    <a:path path="circle">
                      <a:fillToRect l="100000" b="100000"/>
                    </a:path>
                  </a:gradFill>
                  <a:latin typeface="Impact" pitchFamily="34" charset="0"/>
                  <a:ea typeface="微软雅黑" panose="020B0503020204020204" pitchFamily="34" charset="-122"/>
                </a:rPr>
                <a:t>新的历史时期：共产党员的先锋模范作用主要表现在我党倡导的“五个带头”</a:t>
              </a:r>
            </a:p>
            <a:p>
              <a:pPr defTabSz="1219170">
                <a:defRPr/>
              </a:pPr>
              <a:endParaRPr lang="zh-CN" altLang="en-US" sz="2133" b="1" spc="400" dirty="0">
                <a:gradFill>
                  <a:gsLst>
                    <a:gs pos="100000">
                      <a:prstClr val="white"/>
                    </a:gs>
                    <a:gs pos="0">
                      <a:prstClr val="white">
                        <a:lumMod val="95000"/>
                      </a:prstClr>
                    </a:gs>
                  </a:gsLst>
                  <a:path path="circle">
                    <a:fillToRect l="100000" b="100000"/>
                  </a:path>
                </a:gradFill>
                <a:latin typeface="Impact" pitchFamily="34" charset="0"/>
                <a:ea typeface="微软雅黑" panose="020B0503020204020204" pitchFamily="34" charset="-122"/>
              </a:endParaRPr>
            </a:p>
          </p:txBody>
        </p:sp>
      </p:grpSp>
      <p:sp>
        <p:nvSpPr>
          <p:cNvPr id="9" name="矩形 8"/>
          <p:cNvSpPr/>
          <p:nvPr/>
        </p:nvSpPr>
        <p:spPr>
          <a:xfrm>
            <a:off x="5668371" y="1409489"/>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algn="ctr" defTabSz="1219170"/>
            <a:r>
              <a:rPr lang="zh-CN" altLang="en-US" sz="2400" b="1" kern="0" dirty="0">
                <a:gradFill>
                  <a:gsLst>
                    <a:gs pos="100000">
                      <a:prstClr val="white"/>
                    </a:gs>
                    <a:gs pos="0">
                      <a:prstClr val="white">
                        <a:lumMod val="95000"/>
                      </a:prstClr>
                    </a:gs>
                  </a:gsLst>
                  <a:path path="circle">
                    <a:fillToRect l="100000" b="100000"/>
                  </a:path>
                </a:gradFill>
                <a:latin typeface="Calibri"/>
                <a:ea typeface="微软雅黑"/>
              </a:rPr>
              <a:t>一是带头学习提高</a:t>
            </a:r>
          </a:p>
        </p:txBody>
      </p:sp>
      <p:sp>
        <p:nvSpPr>
          <p:cNvPr id="10" name="矩形 9"/>
          <p:cNvSpPr/>
          <p:nvPr/>
        </p:nvSpPr>
        <p:spPr>
          <a:xfrm>
            <a:off x="5675675" y="2330461"/>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algn="ctr" defTabSz="1219170"/>
            <a:r>
              <a:rPr lang="zh-CN" altLang="en-US" sz="2400" b="1" kern="0" dirty="0">
                <a:gradFill>
                  <a:gsLst>
                    <a:gs pos="100000">
                      <a:prstClr val="white"/>
                    </a:gs>
                    <a:gs pos="0">
                      <a:prstClr val="white">
                        <a:lumMod val="95000"/>
                      </a:prstClr>
                    </a:gs>
                  </a:gsLst>
                  <a:path path="circle">
                    <a:fillToRect l="100000" b="100000"/>
                  </a:path>
                </a:gradFill>
                <a:latin typeface="Calibri"/>
                <a:ea typeface="微软雅黑"/>
              </a:rPr>
              <a:t>二是带头践行宗旨</a:t>
            </a:r>
          </a:p>
        </p:txBody>
      </p:sp>
      <p:sp>
        <p:nvSpPr>
          <p:cNvPr id="11" name="矩形 10"/>
          <p:cNvSpPr/>
          <p:nvPr/>
        </p:nvSpPr>
        <p:spPr>
          <a:xfrm>
            <a:off x="5675675" y="3273705"/>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algn="ctr" defTabSz="1219170"/>
            <a:r>
              <a:rPr lang="zh-CN" altLang="en-US" sz="2400" b="1" kern="0" dirty="0">
                <a:gradFill>
                  <a:gsLst>
                    <a:gs pos="100000">
                      <a:prstClr val="white"/>
                    </a:gs>
                    <a:gs pos="0">
                      <a:prstClr val="white">
                        <a:lumMod val="95000"/>
                      </a:prstClr>
                    </a:gs>
                  </a:gsLst>
                  <a:path path="circle">
                    <a:fillToRect l="100000" b="100000"/>
                  </a:path>
                </a:gradFill>
                <a:latin typeface="Calibri"/>
                <a:ea typeface="微软雅黑"/>
              </a:rPr>
              <a:t>三是带头爱岗敬业</a:t>
            </a:r>
          </a:p>
        </p:txBody>
      </p:sp>
      <p:pic>
        <p:nvPicPr>
          <p:cNvPr id="12" name="图片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48125" y="1372116"/>
            <a:ext cx="890992" cy="686544"/>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37157" y="2293088"/>
            <a:ext cx="890992" cy="686544"/>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101277" y="3253194"/>
            <a:ext cx="890992" cy="686544"/>
          </a:xfrm>
          <a:prstGeom prst="rect">
            <a:avLst/>
          </a:prstGeom>
        </p:spPr>
      </p:pic>
      <p:sp>
        <p:nvSpPr>
          <p:cNvPr id="15" name="矩形 14"/>
          <p:cNvSpPr/>
          <p:nvPr/>
        </p:nvSpPr>
        <p:spPr>
          <a:xfrm>
            <a:off x="5668370" y="4169133"/>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algn="ctr" defTabSz="1219170"/>
            <a:r>
              <a:rPr lang="zh-CN" altLang="en-US" sz="2400" b="1" kern="0" dirty="0">
                <a:gradFill>
                  <a:gsLst>
                    <a:gs pos="100000">
                      <a:prstClr val="white"/>
                    </a:gs>
                    <a:gs pos="0">
                      <a:prstClr val="white">
                        <a:lumMod val="95000"/>
                      </a:prstClr>
                    </a:gs>
                  </a:gsLst>
                  <a:path path="circle">
                    <a:fillToRect l="100000" b="100000"/>
                  </a:path>
                </a:gradFill>
                <a:latin typeface="Calibri"/>
                <a:ea typeface="微软雅黑"/>
              </a:rPr>
              <a:t>四是带头遵纪守法</a:t>
            </a:r>
          </a:p>
        </p:txBody>
      </p:sp>
      <p:sp>
        <p:nvSpPr>
          <p:cNvPr id="16" name="矩形 15"/>
          <p:cNvSpPr/>
          <p:nvPr/>
        </p:nvSpPr>
        <p:spPr>
          <a:xfrm>
            <a:off x="5668370" y="5016366"/>
            <a:ext cx="5337137" cy="611801"/>
          </a:xfrm>
          <a:prstGeom prst="rect">
            <a:avLst/>
          </a:prstGeom>
          <a:gradFill>
            <a:gsLst>
              <a:gs pos="0">
                <a:srgbClr val="FF0000"/>
              </a:gs>
              <a:gs pos="100000">
                <a:srgbClr val="C00000"/>
              </a:gs>
            </a:gsLst>
            <a:lin ang="18900000" scaled="1"/>
          </a:gradFill>
          <a:ln w="12700" cap="flat" cmpd="sng" algn="ctr">
            <a:noFill/>
            <a:prstDash val="solid"/>
          </a:ln>
          <a:effectLst/>
        </p:spPr>
        <p:txBody>
          <a:bodyPr rtlCol="0" anchor="ctr"/>
          <a:lstStyle/>
          <a:p>
            <a:pPr algn="ctr" defTabSz="1219170"/>
            <a:r>
              <a:rPr lang="zh-CN" altLang="en-US" sz="2400" b="1" kern="0" dirty="0">
                <a:gradFill>
                  <a:gsLst>
                    <a:gs pos="100000">
                      <a:prstClr val="white"/>
                    </a:gs>
                    <a:gs pos="0">
                      <a:prstClr val="white">
                        <a:lumMod val="95000"/>
                      </a:prstClr>
                    </a:gs>
                  </a:gsLst>
                  <a:path path="circle">
                    <a:fillToRect l="100000" b="100000"/>
                  </a:path>
                </a:gradFill>
                <a:latin typeface="Calibri"/>
                <a:ea typeface="微软雅黑"/>
              </a:rPr>
              <a:t>五是带头弘扬正气</a:t>
            </a:r>
          </a:p>
        </p:txBody>
      </p:sp>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29851" y="4131760"/>
            <a:ext cx="890992" cy="686544"/>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93971" y="4995856"/>
            <a:ext cx="890992" cy="686544"/>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flipH="1">
            <a:off x="1556492" y="558153"/>
            <a:ext cx="2859677" cy="3310240"/>
          </a:xfrm>
          <a:prstGeom prst="rect">
            <a:avLst/>
          </a:prstGeom>
        </p:spPr>
      </p:pic>
    </p:spTree>
    <p:extLst>
      <p:ext uri="{BB962C8B-B14F-4D97-AF65-F5344CB8AC3E}">
        <p14:creationId xmlns:p14="http://schemas.microsoft.com/office/powerpoint/2010/main" xmlns="" val="2334694323"/>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55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par>
                          <p:cTn id="70" fill="hold">
                            <p:stCondLst>
                              <p:cond delay="6500"/>
                            </p:stCondLst>
                            <p:childTnLst>
                              <p:par>
                                <p:cTn id="71" presetID="42"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de1409504a9c2a68615785262168eca"/>
          <p:cNvPicPr>
            <a:picLocks noChangeAspect="1"/>
          </p:cNvPicPr>
          <p:nvPr/>
        </p:nvPicPr>
        <p:blipFill>
          <a:blip r:embed="rId3" cstate="print"/>
          <a:srcRect t="37875"/>
          <a:stretch>
            <a:fillRect/>
          </a:stretch>
        </p:blipFill>
        <p:spPr>
          <a:xfrm>
            <a:off x="-13335" y="5617845"/>
            <a:ext cx="12237085" cy="1238250"/>
          </a:xfrm>
          <a:prstGeom prst="rect">
            <a:avLst/>
          </a:prstGeom>
        </p:spPr>
      </p:pic>
      <p:grpSp>
        <p:nvGrpSpPr>
          <p:cNvPr id="3" name="组合 2"/>
          <p:cNvGrpSpPr/>
          <p:nvPr/>
        </p:nvGrpSpPr>
        <p:grpSpPr>
          <a:xfrm>
            <a:off x="159311" y="196211"/>
            <a:ext cx="3093907" cy="881710"/>
            <a:chOff x="5729778" y="244084"/>
            <a:chExt cx="3093907" cy="881710"/>
          </a:xfrm>
        </p:grpSpPr>
        <p:sp>
          <p:nvSpPr>
            <p:cNvPr id="4" name="文本框 3"/>
            <p:cNvSpPr txBox="1"/>
            <p:nvPr/>
          </p:nvSpPr>
          <p:spPr>
            <a:xfrm>
              <a:off x="5729778" y="448686"/>
              <a:ext cx="3093907" cy="677108"/>
            </a:xfrm>
            <a:prstGeom prst="rect">
              <a:avLst/>
            </a:prstGeom>
            <a:noFill/>
          </p:spPr>
          <p:txBody>
            <a:bodyPr wrap="square" rtlCol="0">
              <a:spAutoFit/>
            </a:bodyPr>
            <a:lstStyle/>
            <a:p>
              <a:pPr algn="r"/>
              <a:r>
                <a:rPr lang="zh-CN" altLang="en-US" sz="2400" dirty="0">
                  <a:solidFill>
                    <a:srgbClr val="930000"/>
                  </a:solidFill>
                  <a:latin typeface="方正兰亭中黑_GBK" pitchFamily="2" charset="-122"/>
                  <a:ea typeface="方正兰亭中黑_GBK" pitchFamily="2" charset="-122"/>
                </a:rPr>
                <a:t>中国共产党</a:t>
              </a:r>
              <a:endParaRPr lang="en-US" altLang="zh-CN" sz="2400" dirty="0">
                <a:solidFill>
                  <a:srgbClr val="930000"/>
                </a:solidFill>
                <a:latin typeface="方正兰亭中黑_GBK" pitchFamily="2" charset="-122"/>
                <a:ea typeface="方正兰亭中黑_GBK" pitchFamily="2" charset="-122"/>
              </a:endParaRPr>
            </a:p>
            <a:p>
              <a:pPr algn="r"/>
              <a:r>
                <a:rPr lang="en-US" altLang="zh-CN" sz="1400" dirty="0">
                  <a:solidFill>
                    <a:srgbClr val="930000"/>
                  </a:solidFill>
                  <a:latin typeface="方正兰亭中黑_GBK" pitchFamily="2" charset="-122"/>
                  <a:ea typeface="方正兰亭中黑_GBK" pitchFamily="2" charset="-122"/>
                </a:rPr>
                <a:t>The Communist Party of China</a:t>
              </a:r>
              <a:endParaRPr lang="zh-CN" altLang="en-US" sz="1400" dirty="0">
                <a:solidFill>
                  <a:srgbClr val="930000"/>
                </a:solidFill>
                <a:latin typeface="方正兰亭中黑_GBK" pitchFamily="2" charset="-122"/>
                <a:ea typeface="方正兰亭中黑_GBK"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cxnSp>
        <p:nvCxnSpPr>
          <p:cNvPr id="6" name="直接连接符 5"/>
          <p:cNvCxnSpPr/>
          <p:nvPr/>
        </p:nvCxnSpPr>
        <p:spPr>
          <a:xfrm flipV="1">
            <a:off x="2689225" y="24695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 219"/>
          <p:cNvSpPr/>
          <p:nvPr/>
        </p:nvSpPr>
        <p:spPr>
          <a:xfrm>
            <a:off x="4349750" y="22561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8" name="直接连接符 7"/>
          <p:cNvCxnSpPr/>
          <p:nvPr/>
        </p:nvCxnSpPr>
        <p:spPr>
          <a:xfrm flipV="1">
            <a:off x="2717483" y="36410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942489" y="2746717"/>
            <a:ext cx="8192721" cy="861774"/>
          </a:xfrm>
          <a:prstGeom prst="rect">
            <a:avLst/>
          </a:prstGeom>
        </p:spPr>
        <p:txBody>
          <a:bodyPr wrap="square">
            <a:spAutoFit/>
          </a:bodyPr>
          <a:lstStyle/>
          <a:p>
            <a:pPr algn="dist"/>
            <a:r>
              <a:rPr lang="zh-CN" altLang="en-US" sz="5000" b="1" dirty="0" smtClean="0">
                <a:solidFill>
                  <a:srgbClr val="C00000"/>
                </a:solidFill>
                <a:latin typeface="微软雅黑" pitchFamily="34" charset="-122"/>
                <a:ea typeface="微软雅黑" pitchFamily="34" charset="-122"/>
              </a:rPr>
              <a:t>牢记党员身份 把握党员特征</a:t>
            </a:r>
          </a:p>
        </p:txBody>
      </p:sp>
      <p:sp>
        <p:nvSpPr>
          <p:cNvPr id="10" name="TextBox 47"/>
          <p:cNvSpPr txBox="1"/>
          <p:nvPr/>
        </p:nvSpPr>
        <p:spPr>
          <a:xfrm>
            <a:off x="220276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学党章党规</a:t>
            </a:r>
          </a:p>
        </p:txBody>
      </p:sp>
      <p:sp>
        <p:nvSpPr>
          <p:cNvPr id="11" name="TextBox 47"/>
          <p:cNvSpPr txBox="1"/>
          <p:nvPr/>
        </p:nvSpPr>
        <p:spPr>
          <a:xfrm>
            <a:off x="4818698" y="2291080"/>
            <a:ext cx="2468880" cy="39878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关于推进</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两学一做</a:t>
            </a:r>
            <a:r>
              <a:rPr lang="en-US" altLang="zh-CN" sz="2000" b="1" dirty="0">
                <a:solidFill>
                  <a:schemeClr val="bg1"/>
                </a:solidFill>
                <a:latin typeface="微软雅黑" pitchFamily="34" charset="-122"/>
                <a:ea typeface="微软雅黑" pitchFamily="34" charset="-122"/>
              </a:rPr>
              <a:t>”</a:t>
            </a:r>
          </a:p>
        </p:txBody>
      </p:sp>
      <p:pic>
        <p:nvPicPr>
          <p:cNvPr id="13" name="图片 12"/>
          <p:cNvPicPr>
            <a:picLocks noChangeAspect="1"/>
          </p:cNvPicPr>
          <p:nvPr/>
        </p:nvPicPr>
        <p:blipFill>
          <a:blip r:embed="rId5" cstate="print">
            <a:extLst>
              <a:ext uri="{BEBA8EAE-BF5A-486C-A8C5-ECC9F3942E4B}">
                <a14:imgProps xmlns:a14="http://schemas.microsoft.com/office/drawing/2010/main" xmlns="">
                  <a14:imgLayer r:embed="rId6">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5377815" y="770255"/>
            <a:ext cx="1341120" cy="1302385"/>
          </a:xfrm>
          <a:prstGeom prst="rect">
            <a:avLst/>
          </a:prstGeom>
        </p:spPr>
      </p:pic>
      <p:sp>
        <p:nvSpPr>
          <p:cNvPr id="14" name="TextBox 47"/>
          <p:cNvSpPr txBox="1"/>
          <p:nvPr/>
        </p:nvSpPr>
        <p:spPr>
          <a:xfrm>
            <a:off x="4804409"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学系列讲话</a:t>
            </a:r>
          </a:p>
        </p:txBody>
      </p:sp>
      <p:sp>
        <p:nvSpPr>
          <p:cNvPr id="15" name="TextBox 47"/>
          <p:cNvSpPr txBox="1"/>
          <p:nvPr/>
        </p:nvSpPr>
        <p:spPr>
          <a:xfrm>
            <a:off x="7287578" y="4013833"/>
            <a:ext cx="2468880" cy="460375"/>
          </a:xfrm>
          <a:prstGeom prst="rect">
            <a:avLst/>
          </a:prstGeom>
          <a:noFill/>
          <a:effectLst/>
        </p:spPr>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做合格党员</a:t>
            </a:r>
          </a:p>
        </p:txBody>
      </p:sp>
    </p:spTree>
    <p:extLst>
      <p:ext uri="{BB962C8B-B14F-4D97-AF65-F5344CB8AC3E}">
        <p14:creationId xmlns:p14="http://schemas.microsoft.com/office/powerpoint/2010/main" xmlns="" val="1353854731"/>
      </p:ext>
    </p:extLst>
  </p:cSld>
  <p:clrMapOvr>
    <a:masterClrMapping/>
  </p:clrMapOvr>
  <mc:AlternateContent xmlns:mc="http://schemas.openxmlformats.org/markup-compatibility/2006">
    <mc:Choice xmlns:p14="http://schemas.microsoft.com/office/powerpoint/2010/main" xmlns=""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500"/>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ppt_x"/>
                                          </p:val>
                                        </p:tav>
                                        <p:tav tm="100000">
                                          <p:val>
                                            <p:strVal val="#ppt_x"/>
                                          </p:val>
                                        </p:tav>
                                      </p:tavLst>
                                    </p:anim>
                                    <p:anim calcmode="lin" valueType="num">
                                      <p:cBhvr additive="base">
                                        <p:cTn id="37" dur="75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3925"/>
                            </p:stCondLst>
                            <p:childTnLst>
                              <p:par>
                                <p:cTn id="39" presetID="23" presetClass="entr" presetSubtype="528"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1250" fill="hold"/>
                                        <p:tgtEl>
                                          <p:spTgt spid="9"/>
                                        </p:tgtEl>
                                        <p:attrNameLst>
                                          <p:attrName>ppt_w</p:attrName>
                                        </p:attrNameLst>
                                      </p:cBhvr>
                                      <p:tavLst>
                                        <p:tav tm="0">
                                          <p:val>
                                            <p:fltVal val="0"/>
                                          </p:val>
                                        </p:tav>
                                        <p:tav tm="100000">
                                          <p:val>
                                            <p:strVal val="#ppt_w"/>
                                          </p:val>
                                        </p:tav>
                                      </p:tavLst>
                                    </p:anim>
                                    <p:anim calcmode="lin" valueType="num">
                                      <p:cBhvr>
                                        <p:cTn id="42" dur="1250" fill="hold"/>
                                        <p:tgtEl>
                                          <p:spTgt spid="9"/>
                                        </p:tgtEl>
                                        <p:attrNameLst>
                                          <p:attrName>ppt_h</p:attrName>
                                        </p:attrNameLst>
                                      </p:cBhvr>
                                      <p:tavLst>
                                        <p:tav tm="0">
                                          <p:val>
                                            <p:fltVal val="0"/>
                                          </p:val>
                                        </p:tav>
                                        <p:tav tm="100000">
                                          <p:val>
                                            <p:strVal val="#ppt_h"/>
                                          </p:val>
                                        </p:tav>
                                      </p:tavLst>
                                    </p:anim>
                                    <p:anim calcmode="lin" valueType="num">
                                      <p:cBhvr>
                                        <p:cTn id="43" dur="1250" fill="hold"/>
                                        <p:tgtEl>
                                          <p:spTgt spid="9"/>
                                        </p:tgtEl>
                                        <p:attrNameLst>
                                          <p:attrName>ppt_x</p:attrName>
                                        </p:attrNameLst>
                                      </p:cBhvr>
                                      <p:tavLst>
                                        <p:tav tm="0">
                                          <p:val>
                                            <p:fltVal val="0.5"/>
                                          </p:val>
                                        </p:tav>
                                        <p:tav tm="100000">
                                          <p:val>
                                            <p:strVal val="#ppt_x"/>
                                          </p:val>
                                        </p:tav>
                                      </p:tavLst>
                                    </p:anim>
                                    <p:anim calcmode="lin" valueType="num">
                                      <p:cBhvr>
                                        <p:cTn id="44" dur="1250" fill="hold"/>
                                        <p:tgtEl>
                                          <p:spTgt spid="9"/>
                                        </p:tgtEl>
                                        <p:attrNameLst>
                                          <p:attrName>ppt_y</p:attrName>
                                        </p:attrNameLst>
                                      </p:cBhvr>
                                      <p:tavLst>
                                        <p:tav tm="0">
                                          <p:val>
                                            <p:fltVal val="0.5"/>
                                          </p:val>
                                        </p:tav>
                                        <p:tav tm="100000">
                                          <p:val>
                                            <p:strVal val="#ppt_y"/>
                                          </p:val>
                                        </p:tav>
                                      </p:tavLst>
                                    </p:anim>
                                  </p:childTnLst>
                                </p:cTn>
                              </p:par>
                            </p:childTnLst>
                          </p:cTn>
                        </p:par>
                        <p:par>
                          <p:cTn id="45" fill="hold">
                            <p:stCondLst>
                              <p:cond delay="6550"/>
                            </p:stCondLst>
                            <p:childTnLst>
                              <p:par>
                                <p:cTn id="46" presetID="47"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755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750" fill="hold"/>
                                        <p:tgtEl>
                                          <p:spTgt spid="10"/>
                                        </p:tgtEl>
                                        <p:attrNameLst>
                                          <p:attrName>ppt_x</p:attrName>
                                        </p:attrNameLst>
                                      </p:cBhvr>
                                      <p:tavLst>
                                        <p:tav tm="0">
                                          <p:val>
                                            <p:strVal val="#ppt_x"/>
                                          </p:val>
                                        </p:tav>
                                        <p:tav tm="100000">
                                          <p:val>
                                            <p:strVal val="#ppt_x"/>
                                          </p:val>
                                        </p:tav>
                                      </p:tavLst>
                                    </p:anim>
                                    <p:anim calcmode="lin" valueType="num">
                                      <p:cBhvr additive="base">
                                        <p:cTn id="55" dur="75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8600"/>
                            </p:stCondLst>
                            <p:childTnLst>
                              <p:par>
                                <p:cTn id="57" presetID="2" presetClass="entr" presetSubtype="4"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750" fill="hold"/>
                                        <p:tgtEl>
                                          <p:spTgt spid="14"/>
                                        </p:tgtEl>
                                        <p:attrNameLst>
                                          <p:attrName>ppt_x</p:attrName>
                                        </p:attrNameLst>
                                      </p:cBhvr>
                                      <p:tavLst>
                                        <p:tav tm="0">
                                          <p:val>
                                            <p:strVal val="#ppt_x"/>
                                          </p:val>
                                        </p:tav>
                                        <p:tav tm="100000">
                                          <p:val>
                                            <p:strVal val="#ppt_x"/>
                                          </p:val>
                                        </p:tav>
                                      </p:tavLst>
                                    </p:anim>
                                    <p:anim calcmode="lin" valueType="num">
                                      <p:cBhvr additive="base">
                                        <p:cTn id="60" dur="75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9650"/>
                            </p:stCondLst>
                            <p:childTnLst>
                              <p:par>
                                <p:cTn id="62" presetID="2" presetClass="entr" presetSubtype="4"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0" grpId="0" bldLvl="0" animBg="1"/>
      <p:bldP spid="11" grpId="0" bldLvl="0" animBg="1"/>
      <p:bldP spid="14" grpId="0" bldLvl="0" animBg="1"/>
      <p:bldP spid="1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4两学一做十九大党建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734</TotalTime>
  <Words>2131</Words>
  <Application>Microsoft Office PowerPoint</Application>
  <PresentationFormat>自定义</PresentationFormat>
  <Paragraphs>178</Paragraphs>
  <Slides>24</Slides>
  <Notes>24</Notes>
  <HiddenSlides>0</HiddenSlides>
  <MMClips>1</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04两学一做十九大党建模板</dc:title>
  <dc:creator>玩泥巴的破小孩</dc:creator>
  <cp:lastModifiedBy>Sky123.Org</cp:lastModifiedBy>
  <cp:revision>23</cp:revision>
  <dcterms:created xsi:type="dcterms:W3CDTF">2017-10-19T04:05:40Z</dcterms:created>
  <dcterms:modified xsi:type="dcterms:W3CDTF">2017-11-02T03:15:44Z</dcterms:modified>
</cp:coreProperties>
</file>