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7" r:id="rId6"/>
    <p:sldId id="269" r:id="rId7"/>
    <p:sldId id="281" r:id="rId8"/>
    <p:sldId id="260" r:id="rId9"/>
    <p:sldId id="271" r:id="rId10"/>
    <p:sldId id="272" r:id="rId11"/>
    <p:sldId id="283" r:id="rId12"/>
    <p:sldId id="262" r:id="rId13"/>
    <p:sldId id="282" r:id="rId14"/>
    <p:sldId id="284" r:id="rId15"/>
    <p:sldId id="273" r:id="rId16"/>
    <p:sldId id="274" r:id="rId17"/>
    <p:sldId id="263" r:id="rId18"/>
    <p:sldId id="275" r:id="rId19"/>
    <p:sldId id="276" r:id="rId20"/>
    <p:sldId id="277" r:id="rId21"/>
    <p:sldId id="278" r:id="rId22"/>
    <p:sldId id="268" r:id="rId23"/>
    <p:sldId id="270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BE5D6"/>
    <a:srgbClr val="EA2029"/>
    <a:srgbClr val="ED548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67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-438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CE2A2-A46F-40C2-ADC0-D4B358E955D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45837A-4AE8-45C7-B3D8-FDCED4D43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2391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5837A-4AE8-45C7-B3D8-FDCED4D43F4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3754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5837A-4AE8-45C7-B3D8-FDCED4D43F43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8670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243841" y="0"/>
            <a:ext cx="2356709" cy="1238429"/>
            <a:chOff x="3809999" y="1813560"/>
            <a:chExt cx="2356709" cy="1238429"/>
          </a:xfrm>
        </p:grpSpPr>
        <p:grpSp>
          <p:nvGrpSpPr>
            <p:cNvPr id="8" name="组合 7"/>
            <p:cNvGrpSpPr/>
            <p:nvPr/>
          </p:nvGrpSpPr>
          <p:grpSpPr>
            <a:xfrm>
              <a:off x="3809999" y="1813560"/>
              <a:ext cx="2356709" cy="1238429"/>
              <a:chOff x="3810000" y="1802666"/>
              <a:chExt cx="2377440" cy="1249323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3810000" y="1851660"/>
                <a:ext cx="6858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 smtClean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9</a:t>
                </a:r>
                <a:endParaRPr lang="zh-CN" altLang="en-US" sz="7200" b="1" dirty="0">
                  <a:solidFill>
                    <a:srgbClr val="C0000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320541" y="1802666"/>
                <a:ext cx="6858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b="1" dirty="0" smtClean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6</a:t>
                </a:r>
                <a:endParaRPr lang="zh-CN" altLang="en-US" sz="4400" b="1" dirty="0">
                  <a:solidFill>
                    <a:srgbClr val="C0000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297680" y="2035052"/>
                <a:ext cx="1889760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C00000"/>
                    </a:solidFill>
                  </a:rPr>
                  <a:t>       </a:t>
                </a:r>
                <a:r>
                  <a:rPr lang="zh-CN" altLang="en-US" sz="2000" b="1" dirty="0" smtClean="0">
                    <a:solidFill>
                      <a:srgbClr val="C00000"/>
                    </a:solidFill>
                  </a:rPr>
                  <a:t>周年</a:t>
                </a:r>
                <a:endParaRPr lang="en-US" altLang="zh-CN" sz="2000" b="1" dirty="0" smtClean="0">
                  <a:solidFill>
                    <a:srgbClr val="C00000"/>
                  </a:solidFill>
                </a:endParaRPr>
              </a:p>
              <a:p>
                <a:r>
                  <a:rPr lang="zh-CN" altLang="en-US" sz="3200" b="1" dirty="0" smtClean="0">
                    <a:solidFill>
                      <a:srgbClr val="C00000"/>
                    </a:solidFill>
                  </a:rPr>
                  <a:t> 建党</a:t>
                </a:r>
                <a:endParaRPr lang="zh-CN" altLang="en-US" sz="3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4051735" y="2226698"/>
              <a:ext cx="230360" cy="23036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33825" y="2201530"/>
              <a:ext cx="221303" cy="2206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82229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0073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243841" y="0"/>
            <a:ext cx="2356709" cy="1238429"/>
            <a:chOff x="3809999" y="1813560"/>
            <a:chExt cx="2356709" cy="1238429"/>
          </a:xfrm>
        </p:grpSpPr>
        <p:grpSp>
          <p:nvGrpSpPr>
            <p:cNvPr id="8" name="组合 7"/>
            <p:cNvGrpSpPr/>
            <p:nvPr/>
          </p:nvGrpSpPr>
          <p:grpSpPr>
            <a:xfrm>
              <a:off x="3809999" y="1813560"/>
              <a:ext cx="2356709" cy="1238429"/>
              <a:chOff x="3810000" y="1802666"/>
              <a:chExt cx="2377440" cy="1249323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3810000" y="1851660"/>
                <a:ext cx="6858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 smtClean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9</a:t>
                </a:r>
                <a:endParaRPr lang="zh-CN" altLang="en-US" sz="7200" b="1" dirty="0">
                  <a:solidFill>
                    <a:srgbClr val="C0000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320541" y="1802666"/>
                <a:ext cx="6858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b="1" dirty="0" smtClean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6</a:t>
                </a:r>
                <a:endParaRPr lang="zh-CN" altLang="en-US" sz="4400" b="1" dirty="0">
                  <a:solidFill>
                    <a:srgbClr val="C0000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297680" y="2035052"/>
                <a:ext cx="1889760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C00000"/>
                    </a:solidFill>
                  </a:rPr>
                  <a:t>       </a:t>
                </a:r>
                <a:r>
                  <a:rPr lang="zh-CN" altLang="en-US" sz="2000" b="1" dirty="0" smtClean="0">
                    <a:solidFill>
                      <a:srgbClr val="C00000"/>
                    </a:solidFill>
                  </a:rPr>
                  <a:t>周年</a:t>
                </a:r>
                <a:endParaRPr lang="en-US" altLang="zh-CN" sz="2000" b="1" dirty="0" smtClean="0">
                  <a:solidFill>
                    <a:srgbClr val="C00000"/>
                  </a:solidFill>
                </a:endParaRPr>
              </a:p>
              <a:p>
                <a:r>
                  <a:rPr lang="zh-CN" altLang="en-US" sz="3200" b="1" dirty="0" smtClean="0">
                    <a:solidFill>
                      <a:srgbClr val="C00000"/>
                    </a:solidFill>
                  </a:rPr>
                  <a:t> 建党</a:t>
                </a:r>
                <a:endParaRPr lang="zh-CN" altLang="en-US" sz="3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4051735" y="2226698"/>
              <a:ext cx="230360" cy="23036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33825" y="2201530"/>
              <a:ext cx="221303" cy="2206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82428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663" userDrawn="1">
          <p15:clr>
            <a:srgbClr val="F26B43"/>
          </p15:clr>
        </p15:guide>
        <p15:guide id="2" pos="111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303562" y="1825206"/>
            <a:ext cx="4611556" cy="3550384"/>
            <a:chOff x="3025682" y="1794726"/>
            <a:chExt cx="4611556" cy="3550384"/>
          </a:xfrm>
        </p:grpSpPr>
        <p:sp>
          <p:nvSpPr>
            <p:cNvPr id="47" name="矩形 46"/>
            <p:cNvSpPr/>
            <p:nvPr/>
          </p:nvSpPr>
          <p:spPr>
            <a:xfrm rot="18900000">
              <a:off x="5374711" y="2212747"/>
              <a:ext cx="1944817" cy="1944817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227" t="700" r="21844" b="1907"/>
            <a:stretch>
              <a:fillRect/>
            </a:stretch>
          </p:blipFill>
          <p:spPr>
            <a:xfrm>
              <a:off x="4720806" y="1794726"/>
              <a:ext cx="2750387" cy="2750387"/>
            </a:xfrm>
            <a:custGeom>
              <a:avLst/>
              <a:gdLst>
                <a:gd name="connsiteX0" fmla="*/ 1375194 w 2750387"/>
                <a:gd name="connsiteY0" fmla="*/ 0 h 2750387"/>
                <a:gd name="connsiteX1" fmla="*/ 2750387 w 2750387"/>
                <a:gd name="connsiteY1" fmla="*/ 1375194 h 2750387"/>
                <a:gd name="connsiteX2" fmla="*/ 1375194 w 2750387"/>
                <a:gd name="connsiteY2" fmla="*/ 2750387 h 2750387"/>
                <a:gd name="connsiteX3" fmla="*/ 0 w 2750387"/>
                <a:gd name="connsiteY3" fmla="*/ 1375194 h 275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0387" h="2750387">
                  <a:moveTo>
                    <a:pt x="1375194" y="0"/>
                  </a:moveTo>
                  <a:lnTo>
                    <a:pt x="2750387" y="1375194"/>
                  </a:lnTo>
                  <a:lnTo>
                    <a:pt x="1375194" y="2750387"/>
                  </a:lnTo>
                  <a:lnTo>
                    <a:pt x="0" y="1375194"/>
                  </a:lnTo>
                  <a:close/>
                </a:path>
              </a:pathLst>
            </a:custGeom>
          </p:spPr>
        </p:pic>
        <p:sp>
          <p:nvSpPr>
            <p:cNvPr id="48" name="矩形 47"/>
            <p:cNvSpPr/>
            <p:nvPr/>
          </p:nvSpPr>
          <p:spPr>
            <a:xfrm rot="18900000">
              <a:off x="6926965" y="2177859"/>
              <a:ext cx="710273" cy="7102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rot="18900000">
              <a:off x="6754025" y="4634837"/>
              <a:ext cx="710273" cy="71027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rot="18900000">
              <a:off x="3050044" y="2756752"/>
              <a:ext cx="1344497" cy="1344497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18900000">
              <a:off x="6771362" y="2190624"/>
              <a:ext cx="710273" cy="710273"/>
            </a:xfrm>
            <a:prstGeom prst="rect">
              <a:avLst/>
            </a:prstGeom>
            <a:solidFill>
              <a:srgbClr val="C00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18900000">
              <a:off x="3025682" y="2497669"/>
              <a:ext cx="1344497" cy="1344497"/>
            </a:xfrm>
            <a:prstGeom prst="rect">
              <a:avLst/>
            </a:prstGeom>
            <a:solidFill>
              <a:srgbClr val="C00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18900000">
              <a:off x="6613817" y="4619599"/>
              <a:ext cx="710273" cy="710273"/>
            </a:xfrm>
            <a:prstGeom prst="rect">
              <a:avLst/>
            </a:prstGeom>
            <a:solidFill>
              <a:srgbClr val="C00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6385560" y="2574071"/>
            <a:ext cx="5196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cs typeface="+mn-ea"/>
                <a:sym typeface="+mn-lt"/>
              </a:rPr>
              <a:t>学习教育常态化制度化</a:t>
            </a:r>
            <a:endParaRPr lang="zh-CN" altLang="en-US" sz="36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6309360" y="3694567"/>
            <a:ext cx="534924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6140401" y="3777251"/>
            <a:ext cx="57910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Professional custom all kinds of industry </a:t>
            </a:r>
            <a:r>
              <a:rPr lang="en-US" altLang="zh-CN" dirty="0" err="1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ppt</a:t>
            </a:r>
            <a:r>
              <a:rPr lang="en-US" altLang="zh-CN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template, this work belongs to fly impression design original, do not download after the network communication.</a:t>
            </a:r>
            <a:endParaRPr lang="en-US" altLang="zh-CN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73741" y="3248737"/>
            <a:ext cx="22204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两学一做</a:t>
            </a:r>
            <a:r>
              <a:rPr lang="en-US" altLang="zh-CN" sz="2000" b="1" dirty="0" smtClean="0">
                <a:solidFill>
                  <a:srgbClr val="C00000"/>
                </a:solidFill>
                <a:cs typeface="+mn-ea"/>
                <a:sym typeface="+mn-lt"/>
              </a:rPr>
              <a:t>PPT</a:t>
            </a:r>
            <a:r>
              <a:rPr lang="zh-CN" alt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模板</a:t>
            </a:r>
            <a:endParaRPr lang="zh-CN" altLang="en-US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9573" y="1172867"/>
            <a:ext cx="1268814" cy="1265049"/>
          </a:xfrm>
          <a:prstGeom prst="rect">
            <a:avLst/>
          </a:prstGeom>
        </p:spPr>
      </p:pic>
      <p:pic>
        <p:nvPicPr>
          <p:cNvPr id="61" name="中国人民解放军军乐团 - 光荣的凯旋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387041" y="-3429635"/>
            <a:ext cx="487363" cy="4873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74008" y="4844951"/>
            <a:ext cx="353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E60012"/>
                </a:solidFill>
              </a:rPr>
              <a:t>汇报</a:t>
            </a:r>
            <a:r>
              <a:rPr lang="zh-CN" altLang="en-US" dirty="0" smtClean="0">
                <a:solidFill>
                  <a:srgbClr val="E60012"/>
                </a:solidFill>
              </a:rPr>
              <a:t>人</a:t>
            </a:r>
            <a:r>
              <a:rPr lang="zh-CN" altLang="en-US" dirty="0" smtClean="0">
                <a:solidFill>
                  <a:srgbClr val="E60012"/>
                </a:solidFill>
              </a:rPr>
              <a:t>：</a:t>
            </a:r>
            <a:r>
              <a:rPr lang="en-US" altLang="zh-CN" dirty="0" smtClean="0">
                <a:solidFill>
                  <a:srgbClr val="E60012"/>
                </a:solidFill>
              </a:rPr>
              <a:t>XXX   </a:t>
            </a:r>
            <a:r>
              <a:rPr lang="zh-CN" altLang="en-US" dirty="0" smtClean="0">
                <a:solidFill>
                  <a:srgbClr val="E60012"/>
                </a:solidFill>
              </a:rPr>
              <a:t>时间</a:t>
            </a:r>
            <a:r>
              <a:rPr lang="zh-CN" altLang="en-US" dirty="0" smtClean="0">
                <a:solidFill>
                  <a:srgbClr val="E60012"/>
                </a:solidFill>
              </a:rPr>
              <a:t>：</a:t>
            </a:r>
            <a:r>
              <a:rPr lang="en-US" altLang="zh-CN" dirty="0" smtClean="0">
                <a:solidFill>
                  <a:srgbClr val="E60012"/>
                </a:solidFill>
              </a:rPr>
              <a:t>XX</a:t>
            </a:r>
            <a:r>
              <a:rPr lang="zh-CN" altLang="en-US" dirty="0" smtClean="0">
                <a:solidFill>
                  <a:srgbClr val="E60012"/>
                </a:solidFill>
              </a:rPr>
              <a:t>年</a:t>
            </a:r>
            <a:r>
              <a:rPr lang="en-US" altLang="zh-CN" dirty="0" smtClean="0">
                <a:solidFill>
                  <a:srgbClr val="E60012"/>
                </a:solidFill>
              </a:rPr>
              <a:t>XX</a:t>
            </a:r>
            <a:r>
              <a:rPr lang="zh-CN" altLang="en-US" dirty="0" smtClean="0">
                <a:solidFill>
                  <a:srgbClr val="E60012"/>
                </a:solidFill>
              </a:rPr>
              <a:t>月</a:t>
            </a:r>
            <a:endParaRPr lang="zh-CN" altLang="en-US" dirty="0">
              <a:solidFill>
                <a:srgbClr val="E6001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2175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video>
          </p:childTnLst>
        </p:cTn>
      </p:par>
    </p:tnLst>
    <p:bldLst>
      <p:bldP spid="55" grpId="0"/>
      <p:bldP spid="58" grpId="0"/>
      <p:bldP spid="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Communist Party of China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14336" y="1334427"/>
            <a:ext cx="3827663" cy="2953093"/>
            <a:chOff x="2268336" y="1761147"/>
            <a:chExt cx="3827663" cy="295309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669" t="5079" r="14008" b="12381"/>
            <a:stretch>
              <a:fillRect/>
            </a:stretch>
          </p:blipFill>
          <p:spPr>
            <a:xfrm>
              <a:off x="2479040" y="1910080"/>
              <a:ext cx="3423920" cy="2641600"/>
            </a:xfrm>
            <a:custGeom>
              <a:avLst/>
              <a:gdLst>
                <a:gd name="connsiteX0" fmla="*/ 0 w 3423920"/>
                <a:gd name="connsiteY0" fmla="*/ 0 h 2641600"/>
                <a:gd name="connsiteX1" fmla="*/ 3423920 w 3423920"/>
                <a:gd name="connsiteY1" fmla="*/ 0 h 2641600"/>
                <a:gd name="connsiteX2" fmla="*/ 3423920 w 3423920"/>
                <a:gd name="connsiteY2" fmla="*/ 2641600 h 2641600"/>
                <a:gd name="connsiteX3" fmla="*/ 0 w 3423920"/>
                <a:gd name="connsiteY3" fmla="*/ 2641600 h 2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3920" h="2641600">
                  <a:moveTo>
                    <a:pt x="0" y="0"/>
                  </a:moveTo>
                  <a:lnTo>
                    <a:pt x="3423920" y="0"/>
                  </a:lnTo>
                  <a:lnTo>
                    <a:pt x="3423920" y="2641600"/>
                  </a:lnTo>
                  <a:lnTo>
                    <a:pt x="0" y="2641600"/>
                  </a:lnTo>
                  <a:close/>
                </a:path>
              </a:pathLst>
            </a:custGeom>
          </p:spPr>
        </p:pic>
        <p:sp>
          <p:nvSpPr>
            <p:cNvPr id="8" name="矩形 7"/>
            <p:cNvSpPr/>
            <p:nvPr/>
          </p:nvSpPr>
          <p:spPr>
            <a:xfrm>
              <a:off x="2268336" y="1761147"/>
              <a:ext cx="3827663" cy="2953093"/>
            </a:xfrm>
            <a:prstGeom prst="rect">
              <a:avLst/>
            </a:pr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052702" y="1581008"/>
            <a:ext cx="5482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为统筹推进“五位一体”总体布局和协调推进“四个全面”战略布局提供坚强组织保证。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43367" y="1211676"/>
            <a:ext cx="177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</a:rPr>
              <a:t>目标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12063" y="2434828"/>
            <a:ext cx="177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突出问题导向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32383" y="2804160"/>
            <a:ext cx="27560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建立完善及时发现和解决问题的有效机制，推动各级党组织和党员依靠自身力量修正错误、改进提高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1367" y="2434828"/>
            <a:ext cx="177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C00000"/>
                </a:solidFill>
              </a:rPr>
              <a:t>注重以上率下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743350" y="2804160"/>
            <a:ext cx="27560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严格和规范双重组织生活制度，充分发挥领导机关、领导干部带头示范作用，防止“灯下黑”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917583" y="4719819"/>
            <a:ext cx="177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强化分类指导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937903" y="5089151"/>
            <a:ext cx="8272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针对不同层级不同领域不同行业明确工作要求，体现具体化、精准化、差异化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8934" y="3820598"/>
            <a:ext cx="6941550" cy="303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7318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/>
      <p:bldP spid="16" grpId="0"/>
      <p:bldP spid="17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/>
        </p:nvSpPr>
        <p:spPr>
          <a:xfrm>
            <a:off x="1722" y="4732788"/>
            <a:ext cx="12190279" cy="1761828"/>
          </a:xfrm>
          <a:prstGeom prst="trapezoid">
            <a:avLst>
              <a:gd name="adj" fmla="val 99668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6" name="组合 55"/>
          <p:cNvGrpSpPr/>
          <p:nvPr/>
        </p:nvGrpSpPr>
        <p:grpSpPr>
          <a:xfrm>
            <a:off x="1358313" y="2267260"/>
            <a:ext cx="9477095" cy="3161547"/>
            <a:chOff x="1358313" y="2267260"/>
            <a:chExt cx="9477095" cy="3161547"/>
          </a:xfrm>
        </p:grpSpPr>
        <p:sp>
          <p:nvSpPr>
            <p:cNvPr id="28" name="矩形: 剪去单角 444"/>
            <p:cNvSpPr/>
            <p:nvPr/>
          </p:nvSpPr>
          <p:spPr>
            <a:xfrm>
              <a:off x="4670214" y="2267260"/>
              <a:ext cx="2853292" cy="3161547"/>
            </a:xfrm>
            <a:prstGeom prst="snip1Rect">
              <a:avLst>
                <a:gd name="adj" fmla="val 29383"/>
              </a:avLst>
            </a:prstGeom>
            <a:solidFill>
              <a:srgbClr val="C0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矩形 29"/>
            <p:cNvSpPr/>
            <p:nvPr/>
          </p:nvSpPr>
          <p:spPr>
            <a:xfrm>
              <a:off x="4670215" y="5305643"/>
              <a:ext cx="2853292" cy="123164"/>
            </a:xfrm>
            <a:prstGeom prst="rect">
              <a:avLst/>
            </a:pr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445"/>
            <p:cNvSpPr>
              <a:spLocks/>
            </p:cNvSpPr>
            <p:nvPr/>
          </p:nvSpPr>
          <p:spPr bwMode="auto">
            <a:xfrm>
              <a:off x="6803635" y="2267260"/>
              <a:ext cx="719873" cy="719873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00000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zh-CN" sz="2000" b="1">
                  <a:solidFill>
                    <a:schemeClr val="bg1"/>
                  </a:solidFill>
                </a:rPr>
                <a:t>2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矩形: 剪去单角 437"/>
            <p:cNvSpPr/>
            <p:nvPr/>
          </p:nvSpPr>
          <p:spPr>
            <a:xfrm>
              <a:off x="1358313" y="2267260"/>
              <a:ext cx="2853292" cy="3161547"/>
            </a:xfrm>
            <a:prstGeom prst="snip1Rect">
              <a:avLst>
                <a:gd name="adj" fmla="val 29383"/>
              </a:avLst>
            </a:prstGeom>
            <a:solidFill>
              <a:srgbClr val="C0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矩形 25"/>
            <p:cNvSpPr/>
            <p:nvPr/>
          </p:nvSpPr>
          <p:spPr>
            <a:xfrm>
              <a:off x="1358314" y="5305643"/>
              <a:ext cx="2853292" cy="123164"/>
            </a:xfrm>
            <a:prstGeom prst="rect">
              <a:avLst/>
            </a:pr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438"/>
            <p:cNvSpPr>
              <a:spLocks/>
            </p:cNvSpPr>
            <p:nvPr/>
          </p:nvSpPr>
          <p:spPr bwMode="auto">
            <a:xfrm>
              <a:off x="3491734" y="2267260"/>
              <a:ext cx="719873" cy="719873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00000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000" b="1">
                  <a:solidFill>
                    <a:schemeClr val="bg1"/>
                  </a:solidFill>
                </a:rPr>
                <a:t>1</a:t>
              </a:r>
              <a:endParaRPr lang="en-US" altLang="ko-KR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: 剪去单角 455"/>
            <p:cNvSpPr/>
            <p:nvPr/>
          </p:nvSpPr>
          <p:spPr>
            <a:xfrm>
              <a:off x="7982114" y="2267260"/>
              <a:ext cx="2853292" cy="3161547"/>
            </a:xfrm>
            <a:prstGeom prst="snip1Rect">
              <a:avLst>
                <a:gd name="adj" fmla="val 29383"/>
              </a:avLst>
            </a:prstGeom>
            <a:solidFill>
              <a:srgbClr val="C0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矩形 15"/>
            <p:cNvSpPr/>
            <p:nvPr/>
          </p:nvSpPr>
          <p:spPr>
            <a:xfrm>
              <a:off x="7982115" y="5305643"/>
              <a:ext cx="2853292" cy="123164"/>
            </a:xfrm>
            <a:prstGeom prst="rect">
              <a:avLst/>
            </a:pr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456"/>
            <p:cNvSpPr>
              <a:spLocks/>
            </p:cNvSpPr>
            <p:nvPr/>
          </p:nvSpPr>
          <p:spPr bwMode="auto">
            <a:xfrm>
              <a:off x="10115535" y="2267260"/>
              <a:ext cx="719873" cy="719873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00000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000" b="1">
                  <a:solidFill>
                    <a:schemeClr val="bg1"/>
                  </a:solidFill>
                </a:rPr>
                <a:t>1</a:t>
              </a:r>
              <a:endParaRPr lang="en-US" altLang="ko-KR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48490" y="2617801"/>
              <a:ext cx="16729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带头学习提高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442887" y="3205314"/>
              <a:ext cx="268414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就是要时时处处不忘学习、主动学习，在学习中明白道理，在学习中增长知识，在学习中提高素质，当好带头人。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259531" y="2617801"/>
              <a:ext cx="16729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带头践行宗旨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753928" y="3205314"/>
              <a:ext cx="2684141" cy="116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就是要坚信中国共产党的领导，自觉用实际行动拥护党的路线、方针、政策，国家的先锋法律法规、条令条例和规章制度以及上级的命令指示。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555629" y="2617801"/>
              <a:ext cx="16729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带头学习提高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050026" y="3205314"/>
              <a:ext cx="2684141" cy="116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就是要始终保持头脑清醒，不干无原则的事，不说无原则的话，不做规定之外的事，遵章守纪、严于律己、不犯自由主义，自觉维护纪律的严肃性。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00684" y="1040450"/>
            <a:ext cx="3042000" cy="776812"/>
            <a:chOff x="4600684" y="1040450"/>
            <a:chExt cx="3042000" cy="776812"/>
          </a:xfrm>
        </p:grpSpPr>
        <p:grpSp>
          <p:nvGrpSpPr>
            <p:cNvPr id="47" name="Group 65"/>
            <p:cNvGrpSpPr/>
            <p:nvPr/>
          </p:nvGrpSpPr>
          <p:grpSpPr>
            <a:xfrm>
              <a:off x="4600684" y="1040450"/>
              <a:ext cx="3042000" cy="776812"/>
              <a:chOff x="1043884" y="1935419"/>
              <a:chExt cx="628597" cy="1514387"/>
            </a:xfrm>
            <a:solidFill>
              <a:srgbClr val="E20000"/>
            </a:solidFill>
          </p:grpSpPr>
          <p:sp>
            <p:nvSpPr>
              <p:cNvPr id="49" name="Rectangle 25"/>
              <p:cNvSpPr/>
              <p:nvPr/>
            </p:nvSpPr>
            <p:spPr>
              <a:xfrm>
                <a:off x="1043885" y="1935419"/>
                <a:ext cx="628596" cy="87727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Isosceles Triangle 26"/>
              <p:cNvSpPr/>
              <p:nvPr/>
            </p:nvSpPr>
            <p:spPr>
              <a:xfrm rot="10800000">
                <a:off x="1043884" y="2812687"/>
                <a:ext cx="628597" cy="637119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5231437" y="1174173"/>
              <a:ext cx="172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三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个带头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 smtClean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dirty="0" smtClean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200" dirty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Communist Party of China</a:t>
            </a:r>
            <a:endParaRPr lang="zh-CN" altLang="en-US" sz="1200" dirty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565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498222" y="1921397"/>
            <a:ext cx="2592730" cy="2662176"/>
            <a:chOff x="1498222" y="1921397"/>
            <a:chExt cx="2592730" cy="2662176"/>
          </a:xfrm>
        </p:grpSpPr>
        <p:sp>
          <p:nvSpPr>
            <p:cNvPr id="2" name="椭圆 1"/>
            <p:cNvSpPr/>
            <p:nvPr/>
          </p:nvSpPr>
          <p:spPr>
            <a:xfrm>
              <a:off x="1579245" y="2395959"/>
              <a:ext cx="1782502" cy="178250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887185" y="1921397"/>
              <a:ext cx="474562" cy="47456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604816" y="2604304"/>
              <a:ext cx="173619" cy="1736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610602" y="2268639"/>
              <a:ext cx="335665" cy="33566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25139" y="4166884"/>
              <a:ext cx="416689" cy="4166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98222" y="2395959"/>
              <a:ext cx="162046" cy="16204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691625" y="2957330"/>
              <a:ext cx="399327" cy="3993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88656" y="2023274"/>
              <a:ext cx="271619" cy="27080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96021" y="4241350"/>
              <a:ext cx="275635" cy="28785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660268" y="3096755"/>
              <a:ext cx="1600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rPr>
                <a:t>第</a:t>
              </a:r>
              <a:r>
                <a:rPr lang="zh-CN" altLang="en-US" b="1" dirty="0">
                  <a:solidFill>
                    <a:prstClr val="white"/>
                  </a:solidFill>
                  <a:latin typeface="Arial" panose="020F0502020204030204"/>
                  <a:ea typeface="微软雅黑"/>
                </a:rPr>
                <a:t>三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rPr>
                <a:t>部分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66612" y="2395959"/>
            <a:ext cx="6225387" cy="2134800"/>
            <a:chOff x="5966612" y="2395959"/>
            <a:chExt cx="6225387" cy="2134800"/>
          </a:xfrm>
        </p:grpSpPr>
        <p:sp>
          <p:nvSpPr>
            <p:cNvPr id="14" name="任意多边形 13"/>
            <p:cNvSpPr/>
            <p:nvPr/>
          </p:nvSpPr>
          <p:spPr>
            <a:xfrm>
              <a:off x="5966612" y="2395959"/>
              <a:ext cx="6225387" cy="2134800"/>
            </a:xfrm>
            <a:custGeom>
              <a:avLst/>
              <a:gdLst>
                <a:gd name="connsiteX0" fmla="*/ 1067400 w 6225387"/>
                <a:gd name="connsiteY0" fmla="*/ 0 h 2134800"/>
                <a:gd name="connsiteX1" fmla="*/ 1137572 w 6225387"/>
                <a:gd name="connsiteY1" fmla="*/ 3544 h 2134800"/>
                <a:gd name="connsiteX2" fmla="*/ 1137572 w 6225387"/>
                <a:gd name="connsiteY2" fmla="*/ 0 h 2134800"/>
                <a:gd name="connsiteX3" fmla="*/ 6225387 w 6225387"/>
                <a:gd name="connsiteY3" fmla="*/ 0 h 2134800"/>
                <a:gd name="connsiteX4" fmla="*/ 6225387 w 6225387"/>
                <a:gd name="connsiteY4" fmla="*/ 2133246 h 2134800"/>
                <a:gd name="connsiteX5" fmla="*/ 1137572 w 6225387"/>
                <a:gd name="connsiteY5" fmla="*/ 2133246 h 2134800"/>
                <a:gd name="connsiteX6" fmla="*/ 1137572 w 6225387"/>
                <a:gd name="connsiteY6" fmla="*/ 2131257 h 2134800"/>
                <a:gd name="connsiteX7" fmla="*/ 1067400 w 6225387"/>
                <a:gd name="connsiteY7" fmla="*/ 2134800 h 2134800"/>
                <a:gd name="connsiteX8" fmla="*/ 0 w 6225387"/>
                <a:gd name="connsiteY8" fmla="*/ 1067400 h 2134800"/>
                <a:gd name="connsiteX9" fmla="*/ 1067400 w 6225387"/>
                <a:gd name="connsiteY9" fmla="*/ 0 h 213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25387" h="2134800">
                  <a:moveTo>
                    <a:pt x="1067400" y="0"/>
                  </a:moveTo>
                  <a:lnTo>
                    <a:pt x="1137572" y="3544"/>
                  </a:lnTo>
                  <a:lnTo>
                    <a:pt x="1137572" y="0"/>
                  </a:lnTo>
                  <a:lnTo>
                    <a:pt x="6225387" y="0"/>
                  </a:lnTo>
                  <a:lnTo>
                    <a:pt x="6225387" y="2133246"/>
                  </a:lnTo>
                  <a:lnTo>
                    <a:pt x="1137572" y="2133246"/>
                  </a:lnTo>
                  <a:lnTo>
                    <a:pt x="1137572" y="2131257"/>
                  </a:lnTo>
                  <a:lnTo>
                    <a:pt x="1067400" y="2134800"/>
                  </a:lnTo>
                  <a:cubicBezTo>
                    <a:pt x="477891" y="2134800"/>
                    <a:pt x="0" y="1656909"/>
                    <a:pt x="0" y="1067400"/>
                  </a:cubicBezTo>
                  <a:cubicBezTo>
                    <a:pt x="0" y="477891"/>
                    <a:pt x="477891" y="0"/>
                    <a:pt x="106740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15" name="五角星 14"/>
            <p:cNvSpPr/>
            <p:nvPr/>
          </p:nvSpPr>
          <p:spPr>
            <a:xfrm>
              <a:off x="6279129" y="2592371"/>
              <a:ext cx="1741976" cy="1741976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94332" y="3244334"/>
            <a:ext cx="260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prstClr val="white"/>
                </a:solidFill>
              </a:rPr>
              <a:t>精心安排学习内容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1973725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657" b="24016"/>
          <a:stretch>
            <a:fillRect/>
          </a:stretch>
        </p:blipFill>
        <p:spPr>
          <a:xfrm>
            <a:off x="-8124" y="3088758"/>
            <a:ext cx="12200124" cy="1815918"/>
          </a:xfrm>
          <a:custGeom>
            <a:avLst/>
            <a:gdLst>
              <a:gd name="connsiteX0" fmla="*/ 8397078 w 12200124"/>
              <a:gd name="connsiteY0" fmla="*/ 0 h 1815918"/>
              <a:gd name="connsiteX1" fmla="*/ 12200124 w 12200124"/>
              <a:gd name="connsiteY1" fmla="*/ 0 h 1815918"/>
              <a:gd name="connsiteX2" fmla="*/ 12200124 w 12200124"/>
              <a:gd name="connsiteY2" fmla="*/ 1815918 h 1815918"/>
              <a:gd name="connsiteX3" fmla="*/ 8397078 w 12200124"/>
              <a:gd name="connsiteY3" fmla="*/ 1815918 h 1815918"/>
              <a:gd name="connsiteX4" fmla="*/ 0 w 12200124"/>
              <a:gd name="connsiteY4" fmla="*/ 0 h 1815918"/>
              <a:gd name="connsiteX5" fmla="*/ 3667586 w 12200124"/>
              <a:gd name="connsiteY5" fmla="*/ 0 h 1815918"/>
              <a:gd name="connsiteX6" fmla="*/ 3667586 w 12200124"/>
              <a:gd name="connsiteY6" fmla="*/ 1815918 h 1815918"/>
              <a:gd name="connsiteX7" fmla="*/ 0 w 12200124"/>
              <a:gd name="connsiteY7" fmla="*/ 1815918 h 181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00124" h="1815918">
                <a:moveTo>
                  <a:pt x="8397078" y="0"/>
                </a:moveTo>
                <a:lnTo>
                  <a:pt x="12200124" y="0"/>
                </a:lnTo>
                <a:lnTo>
                  <a:pt x="12200124" y="1815918"/>
                </a:lnTo>
                <a:lnTo>
                  <a:pt x="8397078" y="1815918"/>
                </a:lnTo>
                <a:close/>
                <a:moveTo>
                  <a:pt x="0" y="0"/>
                </a:moveTo>
                <a:lnTo>
                  <a:pt x="3667586" y="0"/>
                </a:lnTo>
                <a:lnTo>
                  <a:pt x="3667586" y="1815918"/>
                </a:lnTo>
                <a:lnTo>
                  <a:pt x="0" y="1815918"/>
                </a:lnTo>
                <a:close/>
              </a:path>
            </a:pathLst>
          </a:custGeom>
        </p:spPr>
      </p:pic>
      <p:grpSp>
        <p:nvGrpSpPr>
          <p:cNvPr id="113" name="组合 112"/>
          <p:cNvGrpSpPr/>
          <p:nvPr/>
        </p:nvGrpSpPr>
        <p:grpSpPr>
          <a:xfrm>
            <a:off x="4061082" y="1890928"/>
            <a:ext cx="3727846" cy="3718228"/>
            <a:chOff x="4061082" y="1890928"/>
            <a:chExt cx="3727846" cy="3718228"/>
          </a:xfrm>
        </p:grpSpPr>
        <p:sp>
          <p:nvSpPr>
            <p:cNvPr id="4" name="矩形: 圆角 10"/>
            <p:cNvSpPr/>
            <p:nvPr/>
          </p:nvSpPr>
          <p:spPr>
            <a:xfrm>
              <a:off x="4061082" y="1890928"/>
              <a:ext cx="1878223" cy="1878223"/>
            </a:xfrm>
            <a:prstGeom prst="roundRect">
              <a:avLst>
                <a:gd name="adj" fmla="val 5067"/>
              </a:avLst>
            </a:prstGeom>
            <a:solidFill>
              <a:srgbClr val="C00000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矩形: 圆角 11"/>
            <p:cNvSpPr/>
            <p:nvPr/>
          </p:nvSpPr>
          <p:spPr>
            <a:xfrm>
              <a:off x="4567500" y="2392808"/>
              <a:ext cx="1371805" cy="1371805"/>
            </a:xfrm>
            <a:prstGeom prst="roundRect">
              <a:avLst>
                <a:gd name="adj" fmla="val 506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矩形: 圆角 12"/>
            <p:cNvSpPr/>
            <p:nvPr/>
          </p:nvSpPr>
          <p:spPr>
            <a:xfrm>
              <a:off x="6071947" y="2534644"/>
              <a:ext cx="1234506" cy="1234506"/>
            </a:xfrm>
            <a:prstGeom prst="roundRect">
              <a:avLst>
                <a:gd name="adj" fmla="val 5067"/>
              </a:avLst>
            </a:prstGeom>
            <a:solidFill>
              <a:srgbClr val="C00000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矩形: 圆角 13"/>
            <p:cNvSpPr/>
            <p:nvPr/>
          </p:nvSpPr>
          <p:spPr>
            <a:xfrm>
              <a:off x="6071947" y="3088758"/>
              <a:ext cx="680393" cy="680393"/>
            </a:xfrm>
            <a:prstGeom prst="roundRect">
              <a:avLst>
                <a:gd name="adj" fmla="val 506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矩形: 圆角 14"/>
            <p:cNvSpPr/>
            <p:nvPr/>
          </p:nvSpPr>
          <p:spPr>
            <a:xfrm>
              <a:off x="4422947" y="3892175"/>
              <a:ext cx="1516359" cy="1516359"/>
            </a:xfrm>
            <a:prstGeom prst="roundRect">
              <a:avLst>
                <a:gd name="adj" fmla="val 5067"/>
              </a:avLst>
            </a:prstGeom>
            <a:solidFill>
              <a:srgbClr val="C00000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矩形: 圆角 15"/>
            <p:cNvSpPr/>
            <p:nvPr/>
          </p:nvSpPr>
          <p:spPr>
            <a:xfrm>
              <a:off x="4926805" y="3892175"/>
              <a:ext cx="1012501" cy="1012501"/>
            </a:xfrm>
            <a:prstGeom prst="roundRect">
              <a:avLst>
                <a:gd name="adj" fmla="val 506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矩形: 圆角 16"/>
            <p:cNvSpPr/>
            <p:nvPr/>
          </p:nvSpPr>
          <p:spPr>
            <a:xfrm>
              <a:off x="6071947" y="3892175"/>
              <a:ext cx="1716981" cy="1716981"/>
            </a:xfrm>
            <a:prstGeom prst="roundRect">
              <a:avLst>
                <a:gd name="adj" fmla="val 5067"/>
              </a:avLst>
            </a:prstGeom>
            <a:solidFill>
              <a:srgbClr val="C00000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矩形: 圆角 17"/>
            <p:cNvSpPr/>
            <p:nvPr/>
          </p:nvSpPr>
          <p:spPr>
            <a:xfrm>
              <a:off x="6071947" y="3892175"/>
              <a:ext cx="1283439" cy="1283439"/>
            </a:xfrm>
            <a:prstGeom prst="roundRect">
              <a:avLst>
                <a:gd name="adj" fmla="val 506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377885" y="4158001"/>
              <a:ext cx="748910" cy="746675"/>
            </a:xfrm>
            <a:prstGeom prst="rect">
              <a:avLst/>
            </a:pr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30970" y="2687943"/>
              <a:ext cx="748910" cy="746675"/>
            </a:xfrm>
            <a:prstGeom prst="rect">
              <a:avLst/>
            </a:prstGeom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1786" y="3220951"/>
              <a:ext cx="417251" cy="416006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39063" y="4059748"/>
              <a:ext cx="658871" cy="656905"/>
            </a:xfrm>
            <a:prstGeom prst="rect">
              <a:avLst/>
            </a:prstGeom>
          </p:spPr>
        </p:pic>
      </p:grpSp>
      <p:grpSp>
        <p:nvGrpSpPr>
          <p:cNvPr id="110" name="组合 109"/>
          <p:cNvGrpSpPr/>
          <p:nvPr/>
        </p:nvGrpSpPr>
        <p:grpSpPr>
          <a:xfrm>
            <a:off x="8060629" y="5239824"/>
            <a:ext cx="3427356" cy="1020766"/>
            <a:chOff x="8060629" y="5239824"/>
            <a:chExt cx="3427356" cy="1020766"/>
          </a:xfrm>
        </p:grpSpPr>
        <p:sp>
          <p:nvSpPr>
            <p:cNvPr id="90" name="矩形 89"/>
            <p:cNvSpPr/>
            <p:nvPr/>
          </p:nvSpPr>
          <p:spPr>
            <a:xfrm>
              <a:off x="8060629" y="5262952"/>
              <a:ext cx="291163" cy="29116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351792" y="5239824"/>
              <a:ext cx="2924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</a:rPr>
                <a:t>工作作风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351792" y="5614259"/>
              <a:ext cx="3136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C00000"/>
                  </a:solidFill>
                </a:rPr>
                <a:t>在工作中所表现的比较稳定的做派和风格。比如：大胆泼辣，稳健平实，粗枝大叶，严谨细致，举重若轻等等。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306453" y="1851843"/>
            <a:ext cx="3427356" cy="1020766"/>
            <a:chOff x="7306453" y="1851843"/>
            <a:chExt cx="3427356" cy="1020766"/>
          </a:xfrm>
        </p:grpSpPr>
        <p:sp>
          <p:nvSpPr>
            <p:cNvPr id="87" name="矩形 86"/>
            <p:cNvSpPr/>
            <p:nvPr/>
          </p:nvSpPr>
          <p:spPr>
            <a:xfrm>
              <a:off x="7306453" y="1890928"/>
              <a:ext cx="291163" cy="29116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7597616" y="1851843"/>
              <a:ext cx="2924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</a:rPr>
                <a:t>思想作风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7597616" y="2226278"/>
              <a:ext cx="3136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C00000"/>
                  </a:solidFill>
                </a:rPr>
                <a:t>在思想和意识形态表现中思想风格。比如：实事求是，一厢情愿，崇拜个人，依靠群众，好高骛远，脚踏实地等等。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38774" y="1851843"/>
            <a:ext cx="3320687" cy="1020766"/>
            <a:chOff x="338774" y="1851843"/>
            <a:chExt cx="3320687" cy="1020766"/>
          </a:xfrm>
        </p:grpSpPr>
        <p:sp>
          <p:nvSpPr>
            <p:cNvPr id="88" name="矩形 87"/>
            <p:cNvSpPr/>
            <p:nvPr/>
          </p:nvSpPr>
          <p:spPr>
            <a:xfrm>
              <a:off x="3368298" y="1890928"/>
              <a:ext cx="291163" cy="29116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38774" y="1851843"/>
              <a:ext cx="2924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C00000"/>
                  </a:solidFill>
                </a:rPr>
                <a:t>生活作风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73289" y="2226278"/>
              <a:ext cx="28408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C00000"/>
                  </a:solidFill>
                </a:rPr>
                <a:t>在生活上所表现出的比较稳定的做派和风格。比如：浪漫，踏实，热情，冷淡，亲切，孤僻，打扮时尚，衣着朴实等等。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38774" y="5252561"/>
            <a:ext cx="3320687" cy="1390098"/>
            <a:chOff x="338774" y="5252561"/>
            <a:chExt cx="3320687" cy="1390098"/>
          </a:xfrm>
        </p:grpSpPr>
        <p:sp>
          <p:nvSpPr>
            <p:cNvPr id="89" name="矩形 88"/>
            <p:cNvSpPr/>
            <p:nvPr/>
          </p:nvSpPr>
          <p:spPr>
            <a:xfrm>
              <a:off x="3368298" y="5262952"/>
              <a:ext cx="291163" cy="29116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338774" y="5252561"/>
              <a:ext cx="2924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C00000"/>
                  </a:solidFill>
                </a:rPr>
                <a:t>政党的作风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38774" y="5626996"/>
              <a:ext cx="302952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C00000"/>
                  </a:solidFill>
                </a:rPr>
                <a:t>政 党的作风即党风，是党在工作与生活中的表现，是全党包括党的各级组织和党员个人在政治、思想、组织、工作、生活等方面体现党性原则的一贯的态度和行为，具体体现着党的精神风貌。</a:t>
              </a:r>
            </a:p>
          </p:txBody>
        </p:sp>
      </p:grpSp>
      <p:sp>
        <p:nvSpPr>
          <p:cNvPr id="99" name="矩形 98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 smtClean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dirty="0" smtClean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200" dirty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Communist Party of China</a:t>
            </a:r>
            <a:endParaRPr lang="zh-CN" altLang="en-US" sz="1200" dirty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97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6682769" y="1211521"/>
            <a:ext cx="5173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</a:rPr>
              <a:t>我们的责任，就是同全党同志一道，坚持党要管党，从严治党，切实解决自身存在的突出问题，切实改革工作作风，密切联系群众，使我们党始终成为中国特色社会主义事业的坚强领导核心</a:t>
            </a:r>
            <a:r>
              <a:rPr lang="zh-CN" altLang="en-US" sz="1200" dirty="0" smtClean="0">
                <a:solidFill>
                  <a:srgbClr val="C00000"/>
                </a:solidFill>
              </a:rPr>
              <a:t>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21784" y="2466292"/>
            <a:ext cx="5173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</a:rPr>
              <a:t>领导干部特别是高级干部作风如何，对党风政风乃至整个社会风气的走向具有重要影响。“欲影正者端其表，欲下廉者先己身”，群众对干部总是要听其言、观其行的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682769" y="3839086"/>
            <a:ext cx="5173257" cy="613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</a:rPr>
              <a:t>公款姓公，一分一厘都不能乱花；公权为民，一丝一毫都不能私用。（在十八届中央纪委三次全会上的讲话）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21784" y="4926757"/>
            <a:ext cx="5173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</a:rPr>
              <a:t>以往的经验告诉我们，纠风之难，难在防止反弹。“由俭入奢易，由奢入俭难。”教育活动有限期，但贯彻群众路线没有何止符，作风建设永远在路上。（在教育实践活动第一批总结暨第二批部署会议上的讲话）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0" y="1243679"/>
            <a:ext cx="6633666" cy="1163811"/>
            <a:chOff x="0" y="1243679"/>
            <a:chExt cx="6633666" cy="1163811"/>
          </a:xfrm>
        </p:grpSpPr>
        <p:sp>
          <p:nvSpPr>
            <p:cNvPr id="4" name="Rectangle 3"/>
            <p:cNvSpPr/>
            <p:nvPr/>
          </p:nvSpPr>
          <p:spPr>
            <a:xfrm rot="10800000">
              <a:off x="0" y="1504165"/>
              <a:ext cx="1333819" cy="9033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ight Triangle 5"/>
            <p:cNvSpPr/>
            <p:nvPr/>
          </p:nvSpPr>
          <p:spPr>
            <a:xfrm rot="10800000">
              <a:off x="949774" y="2137955"/>
              <a:ext cx="384044" cy="269535"/>
            </a:xfrm>
            <a:prstGeom prst="rtTriangle">
              <a:avLst/>
            </a:prstGeom>
            <a:solidFill>
              <a:schemeClr val="tx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19"/>
            <p:cNvGrpSpPr/>
            <p:nvPr/>
          </p:nvGrpSpPr>
          <p:grpSpPr>
            <a:xfrm>
              <a:off x="949775" y="1243679"/>
              <a:ext cx="5683891" cy="903324"/>
              <a:chOff x="949775" y="1243679"/>
              <a:chExt cx="5683891" cy="903324"/>
            </a:xfrm>
            <a:solidFill>
              <a:srgbClr val="C00000"/>
            </a:solidFill>
          </p:grpSpPr>
          <p:sp>
            <p:nvSpPr>
              <p:cNvPr id="47" name="Arrow: Pentagon 4"/>
              <p:cNvSpPr/>
              <p:nvPr/>
            </p:nvSpPr>
            <p:spPr>
              <a:xfrm rot="10800000" flipH="1">
                <a:off x="949775" y="1243679"/>
                <a:ext cx="5683891" cy="903324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5"/>
              <p:cNvSpPr>
                <a:spLocks/>
              </p:cNvSpPr>
              <p:nvPr/>
            </p:nvSpPr>
            <p:spPr bwMode="auto">
              <a:xfrm>
                <a:off x="1327664" y="1464287"/>
                <a:ext cx="668739" cy="462107"/>
              </a:xfrm>
              <a:custGeom>
                <a:avLst/>
                <a:gdLst/>
                <a:ahLst/>
                <a:cxnLst>
                  <a:cxn ang="0">
                    <a:pos x="82" y="49"/>
                  </a:cxn>
                  <a:cxn ang="0">
                    <a:pos x="74" y="57"/>
                  </a:cxn>
                  <a:cxn ang="0">
                    <a:pos x="7" y="57"/>
                  </a:cxn>
                  <a:cxn ang="0">
                    <a:pos x="0" y="49"/>
                  </a:cxn>
                  <a:cxn ang="0">
                    <a:pos x="0" y="6"/>
                  </a:cxn>
                  <a:cxn ang="0">
                    <a:pos x="10" y="6"/>
                  </a:cxn>
                  <a:cxn ang="0">
                    <a:pos x="10" y="0"/>
                  </a:cxn>
                  <a:cxn ang="0">
                    <a:pos x="82" y="0"/>
                  </a:cxn>
                  <a:cxn ang="0">
                    <a:pos x="82" y="49"/>
                  </a:cxn>
                  <a:cxn ang="0">
                    <a:pos x="10" y="11"/>
                  </a:cxn>
                  <a:cxn ang="0">
                    <a:pos x="5" y="11"/>
                  </a:cxn>
                  <a:cxn ang="0">
                    <a:pos x="5" y="49"/>
                  </a:cxn>
                  <a:cxn ang="0">
                    <a:pos x="7" y="52"/>
                  </a:cxn>
                  <a:cxn ang="0">
                    <a:pos x="10" y="49"/>
                  </a:cxn>
                  <a:cxn ang="0">
                    <a:pos x="10" y="11"/>
                  </a:cxn>
                  <a:cxn ang="0">
                    <a:pos x="77" y="6"/>
                  </a:cxn>
                  <a:cxn ang="0">
                    <a:pos x="15" y="6"/>
                  </a:cxn>
                  <a:cxn ang="0">
                    <a:pos x="15" y="49"/>
                  </a:cxn>
                  <a:cxn ang="0">
                    <a:pos x="15" y="52"/>
                  </a:cxn>
                  <a:cxn ang="0">
                    <a:pos x="74" y="52"/>
                  </a:cxn>
                  <a:cxn ang="0">
                    <a:pos x="77" y="49"/>
                  </a:cxn>
                  <a:cxn ang="0">
                    <a:pos x="77" y="6"/>
                  </a:cxn>
                  <a:cxn ang="0">
                    <a:pos x="46" y="36"/>
                  </a:cxn>
                  <a:cxn ang="0">
                    <a:pos x="20" y="36"/>
                  </a:cxn>
                  <a:cxn ang="0">
                    <a:pos x="20" y="11"/>
                  </a:cxn>
                  <a:cxn ang="0">
                    <a:pos x="46" y="11"/>
                  </a:cxn>
                  <a:cxn ang="0">
                    <a:pos x="46" y="36"/>
                  </a:cxn>
                  <a:cxn ang="0">
                    <a:pos x="46" y="47"/>
                  </a:cxn>
                  <a:cxn ang="0">
                    <a:pos x="20" y="47"/>
                  </a:cxn>
                  <a:cxn ang="0">
                    <a:pos x="20" y="42"/>
                  </a:cxn>
                  <a:cxn ang="0">
                    <a:pos x="46" y="42"/>
                  </a:cxn>
                  <a:cxn ang="0">
                    <a:pos x="46" y="47"/>
                  </a:cxn>
                  <a:cxn ang="0">
                    <a:pos x="25" y="16"/>
                  </a:cxn>
                  <a:cxn ang="0">
                    <a:pos x="25" y="31"/>
                  </a:cxn>
                  <a:cxn ang="0">
                    <a:pos x="41" y="31"/>
                  </a:cxn>
                  <a:cxn ang="0">
                    <a:pos x="41" y="16"/>
                  </a:cxn>
                  <a:cxn ang="0">
                    <a:pos x="25" y="16"/>
                  </a:cxn>
                  <a:cxn ang="0">
                    <a:pos x="72" y="16"/>
                  </a:cxn>
                  <a:cxn ang="0">
                    <a:pos x="51" y="16"/>
                  </a:cxn>
                  <a:cxn ang="0">
                    <a:pos x="51" y="11"/>
                  </a:cxn>
                  <a:cxn ang="0">
                    <a:pos x="72" y="11"/>
                  </a:cxn>
                  <a:cxn ang="0">
                    <a:pos x="72" y="16"/>
                  </a:cxn>
                  <a:cxn ang="0">
                    <a:pos x="72" y="26"/>
                  </a:cxn>
                  <a:cxn ang="0">
                    <a:pos x="51" y="26"/>
                  </a:cxn>
                  <a:cxn ang="0">
                    <a:pos x="51" y="21"/>
                  </a:cxn>
                  <a:cxn ang="0">
                    <a:pos x="72" y="21"/>
                  </a:cxn>
                  <a:cxn ang="0">
                    <a:pos x="72" y="26"/>
                  </a:cxn>
                  <a:cxn ang="0">
                    <a:pos x="72" y="36"/>
                  </a:cxn>
                  <a:cxn ang="0">
                    <a:pos x="51" y="36"/>
                  </a:cxn>
                  <a:cxn ang="0">
                    <a:pos x="51" y="31"/>
                  </a:cxn>
                  <a:cxn ang="0">
                    <a:pos x="72" y="31"/>
                  </a:cxn>
                  <a:cxn ang="0">
                    <a:pos x="72" y="36"/>
                  </a:cxn>
                  <a:cxn ang="0">
                    <a:pos x="72" y="47"/>
                  </a:cxn>
                  <a:cxn ang="0">
                    <a:pos x="51" y="47"/>
                  </a:cxn>
                  <a:cxn ang="0">
                    <a:pos x="51" y="42"/>
                  </a:cxn>
                  <a:cxn ang="0">
                    <a:pos x="72" y="42"/>
                  </a:cxn>
                  <a:cxn ang="0">
                    <a:pos x="72" y="47"/>
                  </a:cxn>
                </a:cxnLst>
                <a:rect l="0" t="0" r="r" b="b"/>
                <a:pathLst>
                  <a:path w="82" h="57">
                    <a:moveTo>
                      <a:pt x="82" y="49"/>
                    </a:moveTo>
                    <a:cubicBezTo>
                      <a:pt x="82" y="54"/>
                      <a:pt x="79" y="57"/>
                      <a:pt x="74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3" y="57"/>
                      <a:pt x="0" y="54"/>
                      <a:pt x="0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82" y="49"/>
                    </a:lnTo>
                    <a:close/>
                    <a:moveTo>
                      <a:pt x="10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1"/>
                      <a:pt x="6" y="52"/>
                      <a:pt x="7" y="52"/>
                    </a:cubicBezTo>
                    <a:cubicBezTo>
                      <a:pt x="9" y="52"/>
                      <a:pt x="10" y="51"/>
                      <a:pt x="10" y="49"/>
                    </a:cubicBezTo>
                    <a:lnTo>
                      <a:pt x="10" y="11"/>
                    </a:lnTo>
                    <a:close/>
                    <a:moveTo>
                      <a:pt x="77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0"/>
                      <a:pt x="15" y="51"/>
                      <a:pt x="15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6" y="52"/>
                      <a:pt x="77" y="51"/>
                      <a:pt x="77" y="49"/>
                    </a:cubicBezTo>
                    <a:lnTo>
                      <a:pt x="77" y="6"/>
                    </a:lnTo>
                    <a:close/>
                    <a:moveTo>
                      <a:pt x="46" y="36"/>
                    </a:move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36"/>
                    </a:lnTo>
                    <a:close/>
                    <a:moveTo>
                      <a:pt x="46" y="47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46" y="42"/>
                      <a:pt x="46" y="42"/>
                      <a:pt x="46" y="42"/>
                    </a:cubicBezTo>
                    <a:lnTo>
                      <a:pt x="46" y="47"/>
                    </a:lnTo>
                    <a:close/>
                    <a:moveTo>
                      <a:pt x="25" y="16"/>
                    </a:moveTo>
                    <a:cubicBezTo>
                      <a:pt x="25" y="31"/>
                      <a:pt x="25" y="31"/>
                      <a:pt x="25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16"/>
                      <a:pt x="41" y="16"/>
                      <a:pt x="41" y="16"/>
                    </a:cubicBezTo>
                    <a:lnTo>
                      <a:pt x="25" y="16"/>
                    </a:lnTo>
                    <a:close/>
                    <a:moveTo>
                      <a:pt x="72" y="16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72" y="11"/>
                      <a:pt x="72" y="11"/>
                      <a:pt x="72" y="11"/>
                    </a:cubicBezTo>
                    <a:lnTo>
                      <a:pt x="72" y="16"/>
                    </a:lnTo>
                    <a:close/>
                    <a:moveTo>
                      <a:pt x="72" y="26"/>
                    </a:move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72" y="21"/>
                      <a:pt x="72" y="21"/>
                      <a:pt x="72" y="21"/>
                    </a:cubicBezTo>
                    <a:lnTo>
                      <a:pt x="72" y="26"/>
                    </a:lnTo>
                    <a:close/>
                    <a:moveTo>
                      <a:pt x="72" y="36"/>
                    </a:move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72" y="31"/>
                      <a:pt x="72" y="31"/>
                      <a:pt x="72" y="31"/>
                    </a:cubicBezTo>
                    <a:lnTo>
                      <a:pt x="72" y="36"/>
                    </a:lnTo>
                    <a:close/>
                    <a:moveTo>
                      <a:pt x="72" y="47"/>
                    </a:move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72" y="42"/>
                      <a:pt x="72" y="42"/>
                      <a:pt x="72" y="42"/>
                    </a:cubicBezTo>
                    <a:lnTo>
                      <a:pt x="72" y="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Rectangle 21"/>
              <p:cNvSpPr/>
              <p:nvPr/>
            </p:nvSpPr>
            <p:spPr>
              <a:xfrm>
                <a:off x="2776958" y="1504165"/>
                <a:ext cx="1538076" cy="3076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打铁还需自身硬</a:t>
                </a: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28015" y="1576887"/>
              <a:ext cx="8217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01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558335" y="2466293"/>
            <a:ext cx="6633665" cy="1210462"/>
            <a:chOff x="5558335" y="2466293"/>
            <a:chExt cx="6633665" cy="1210462"/>
          </a:xfrm>
        </p:grpSpPr>
        <p:sp>
          <p:nvSpPr>
            <p:cNvPr id="6" name="Rectangle 6"/>
            <p:cNvSpPr/>
            <p:nvPr/>
          </p:nvSpPr>
          <p:spPr>
            <a:xfrm rot="10800000" flipH="1">
              <a:off x="10858181" y="2726780"/>
              <a:ext cx="1333819" cy="9033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ight Triangle 8"/>
            <p:cNvSpPr/>
            <p:nvPr/>
          </p:nvSpPr>
          <p:spPr>
            <a:xfrm rot="10800000" flipH="1">
              <a:off x="10858183" y="3360569"/>
              <a:ext cx="384044" cy="269535"/>
            </a:xfrm>
            <a:prstGeom prst="rtTriangle">
              <a:avLst/>
            </a:prstGeom>
            <a:solidFill>
              <a:schemeClr val="tx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22"/>
            <p:cNvGrpSpPr/>
            <p:nvPr/>
          </p:nvGrpSpPr>
          <p:grpSpPr>
            <a:xfrm>
              <a:off x="5558335" y="2466293"/>
              <a:ext cx="5683891" cy="903324"/>
              <a:chOff x="5558335" y="2466293"/>
              <a:chExt cx="5683891" cy="903324"/>
            </a:xfrm>
            <a:solidFill>
              <a:srgbClr val="C00000"/>
            </a:solidFill>
          </p:grpSpPr>
          <p:sp>
            <p:nvSpPr>
              <p:cNvPr id="29" name="Arrow: Pentagon 7"/>
              <p:cNvSpPr/>
              <p:nvPr/>
            </p:nvSpPr>
            <p:spPr>
              <a:xfrm rot="10800000">
                <a:off x="5558335" y="2466293"/>
                <a:ext cx="5683891" cy="903324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6"/>
              <p:cNvSpPr>
                <a:spLocks/>
              </p:cNvSpPr>
              <p:nvPr/>
            </p:nvSpPr>
            <p:spPr bwMode="auto">
              <a:xfrm>
                <a:off x="10257081" y="2664871"/>
                <a:ext cx="590532" cy="506169"/>
              </a:xfrm>
              <a:custGeom>
                <a:avLst/>
                <a:gdLst/>
                <a:ahLst/>
                <a:cxnLst>
                  <a:cxn ang="0">
                    <a:pos x="11" y="58"/>
                  </a:cxn>
                  <a:cxn ang="0">
                    <a:pos x="9" y="58"/>
                  </a:cxn>
                  <a:cxn ang="0">
                    <a:pos x="0" y="49"/>
                  </a:cxn>
                  <a:cxn ang="0">
                    <a:pos x="0" y="18"/>
                  </a:cxn>
                  <a:cxn ang="0">
                    <a:pos x="9" y="9"/>
                  </a:cxn>
                  <a:cxn ang="0">
                    <a:pos x="11" y="9"/>
                  </a:cxn>
                  <a:cxn ang="0">
                    <a:pos x="11" y="58"/>
                  </a:cxn>
                  <a:cxn ang="0">
                    <a:pos x="54" y="58"/>
                  </a:cxn>
                  <a:cxn ang="0">
                    <a:pos x="15" y="58"/>
                  </a:cxn>
                  <a:cxn ang="0">
                    <a:pos x="15" y="9"/>
                  </a:cxn>
                  <a:cxn ang="0">
                    <a:pos x="20" y="9"/>
                  </a:cxn>
                  <a:cxn ang="0">
                    <a:pos x="20" y="3"/>
                  </a:cxn>
                  <a:cxn ang="0">
                    <a:pos x="2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9"/>
                  </a:cxn>
                  <a:cxn ang="0">
                    <a:pos x="54" y="9"/>
                  </a:cxn>
                  <a:cxn ang="0">
                    <a:pos x="54" y="58"/>
                  </a:cxn>
                  <a:cxn ang="0">
                    <a:pos x="44" y="9"/>
                  </a:cxn>
                  <a:cxn ang="0">
                    <a:pos x="44" y="4"/>
                  </a:cxn>
                  <a:cxn ang="0">
                    <a:pos x="25" y="4"/>
                  </a:cxn>
                  <a:cxn ang="0">
                    <a:pos x="25" y="9"/>
                  </a:cxn>
                  <a:cxn ang="0">
                    <a:pos x="44" y="9"/>
                  </a:cxn>
                  <a:cxn ang="0">
                    <a:pos x="68" y="49"/>
                  </a:cxn>
                  <a:cxn ang="0">
                    <a:pos x="60" y="58"/>
                  </a:cxn>
                  <a:cxn ang="0">
                    <a:pos x="58" y="58"/>
                  </a:cxn>
                  <a:cxn ang="0">
                    <a:pos x="58" y="9"/>
                  </a:cxn>
                  <a:cxn ang="0">
                    <a:pos x="60" y="9"/>
                  </a:cxn>
                  <a:cxn ang="0">
                    <a:pos x="68" y="18"/>
                  </a:cxn>
                  <a:cxn ang="0">
                    <a:pos x="68" y="49"/>
                  </a:cxn>
                </a:cxnLst>
                <a:rect l="0" t="0" r="r" b="b"/>
                <a:pathLst>
                  <a:path w="68" h="58">
                    <a:moveTo>
                      <a:pt x="11" y="58"/>
                    </a:moveTo>
                    <a:cubicBezTo>
                      <a:pt x="9" y="58"/>
                      <a:pt x="9" y="58"/>
                      <a:pt x="9" y="58"/>
                    </a:cubicBezTo>
                    <a:cubicBezTo>
                      <a:pt x="4" y="58"/>
                      <a:pt x="0" y="54"/>
                      <a:pt x="0" y="4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4" y="9"/>
                      <a:pt x="9" y="9"/>
                    </a:cubicBezTo>
                    <a:cubicBezTo>
                      <a:pt x="11" y="9"/>
                      <a:pt x="11" y="9"/>
                      <a:pt x="11" y="9"/>
                    </a:cubicBezTo>
                    <a:lnTo>
                      <a:pt x="11" y="58"/>
                    </a:lnTo>
                    <a:close/>
                    <a:moveTo>
                      <a:pt x="54" y="58"/>
                    </a:move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"/>
                      <a:pt x="22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54" y="9"/>
                      <a:pt x="54" y="9"/>
                      <a:pt x="54" y="9"/>
                    </a:cubicBezTo>
                    <a:lnTo>
                      <a:pt x="54" y="58"/>
                    </a:lnTo>
                    <a:close/>
                    <a:moveTo>
                      <a:pt x="44" y="9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9"/>
                      <a:pt x="25" y="9"/>
                      <a:pt x="25" y="9"/>
                    </a:cubicBezTo>
                    <a:lnTo>
                      <a:pt x="44" y="9"/>
                    </a:lnTo>
                    <a:close/>
                    <a:moveTo>
                      <a:pt x="68" y="49"/>
                    </a:moveTo>
                    <a:cubicBezTo>
                      <a:pt x="68" y="54"/>
                      <a:pt x="65" y="58"/>
                      <a:pt x="60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5" y="9"/>
                      <a:pt x="68" y="13"/>
                      <a:pt x="68" y="18"/>
                    </a:cubicBezTo>
                    <a:lnTo>
                      <a:pt x="68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6121589" y="2588685"/>
              <a:ext cx="49286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党的作风关系党的形象，关系人心向背，关系党的生死存亡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1281352" y="2822334"/>
              <a:ext cx="8217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01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"/>
            <p:cNvSpPr/>
            <p:nvPr/>
          </p:nvSpPr>
          <p:spPr>
            <a:xfrm rot="10800000" flipH="1">
              <a:off x="10858181" y="2773431"/>
              <a:ext cx="1333819" cy="9033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1281352" y="2868985"/>
              <a:ext cx="8217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02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58335" y="4911523"/>
            <a:ext cx="6633665" cy="1163811"/>
            <a:chOff x="5558335" y="4911523"/>
            <a:chExt cx="6633665" cy="1163811"/>
          </a:xfrm>
        </p:grpSpPr>
        <p:sp>
          <p:nvSpPr>
            <p:cNvPr id="10" name="Rectangle 12"/>
            <p:cNvSpPr/>
            <p:nvPr/>
          </p:nvSpPr>
          <p:spPr>
            <a:xfrm rot="10800000" flipH="1">
              <a:off x="10858181" y="5172009"/>
              <a:ext cx="1333819" cy="9033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ight Triangle 14"/>
            <p:cNvSpPr/>
            <p:nvPr/>
          </p:nvSpPr>
          <p:spPr>
            <a:xfrm rot="10800000" flipH="1">
              <a:off x="10858183" y="5805799"/>
              <a:ext cx="384044" cy="269535"/>
            </a:xfrm>
            <a:prstGeom prst="rtTriangle">
              <a:avLst/>
            </a:prstGeom>
            <a:solidFill>
              <a:schemeClr val="tx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24"/>
            <p:cNvGrpSpPr/>
            <p:nvPr/>
          </p:nvGrpSpPr>
          <p:grpSpPr>
            <a:xfrm>
              <a:off x="5558335" y="4911523"/>
              <a:ext cx="5683891" cy="903324"/>
              <a:chOff x="5558335" y="4911523"/>
              <a:chExt cx="5683891" cy="903324"/>
            </a:xfrm>
            <a:solidFill>
              <a:srgbClr val="C00000"/>
            </a:solidFill>
          </p:grpSpPr>
          <p:sp>
            <p:nvSpPr>
              <p:cNvPr id="24" name="Arrow: Pentagon 13"/>
              <p:cNvSpPr/>
              <p:nvPr/>
            </p:nvSpPr>
            <p:spPr>
              <a:xfrm rot="10800000">
                <a:off x="5558335" y="4911523"/>
                <a:ext cx="5683891" cy="903324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8"/>
              <p:cNvSpPr>
                <a:spLocks/>
              </p:cNvSpPr>
              <p:nvPr/>
            </p:nvSpPr>
            <p:spPr bwMode="auto">
              <a:xfrm>
                <a:off x="10293322" y="5172977"/>
                <a:ext cx="564861" cy="380417"/>
              </a:xfrm>
              <a:custGeom>
                <a:avLst/>
                <a:gdLst/>
                <a:ahLst/>
                <a:cxnLst>
                  <a:cxn ang="0">
                    <a:pos x="68" y="43"/>
                  </a:cxn>
                  <a:cxn ang="0">
                    <a:pos x="66" y="46"/>
                  </a:cxn>
                  <a:cxn ang="0">
                    <a:pos x="2" y="46"/>
                  </a:cxn>
                  <a:cxn ang="0">
                    <a:pos x="0" y="4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6" y="0"/>
                  </a:cxn>
                  <a:cxn ang="0">
                    <a:pos x="68" y="2"/>
                  </a:cxn>
                  <a:cxn ang="0">
                    <a:pos x="68" y="43"/>
                  </a:cxn>
                  <a:cxn ang="0">
                    <a:pos x="64" y="14"/>
                  </a:cxn>
                  <a:cxn ang="0">
                    <a:pos x="55" y="4"/>
                  </a:cxn>
                  <a:cxn ang="0">
                    <a:pos x="13" y="4"/>
                  </a:cxn>
                  <a:cxn ang="0">
                    <a:pos x="4" y="14"/>
                  </a:cxn>
                  <a:cxn ang="0">
                    <a:pos x="4" y="32"/>
                  </a:cxn>
                  <a:cxn ang="0">
                    <a:pos x="13" y="41"/>
                  </a:cxn>
                  <a:cxn ang="0">
                    <a:pos x="55" y="41"/>
                  </a:cxn>
                  <a:cxn ang="0">
                    <a:pos x="64" y="32"/>
                  </a:cxn>
                  <a:cxn ang="0">
                    <a:pos x="64" y="14"/>
                  </a:cxn>
                  <a:cxn ang="0">
                    <a:pos x="34" y="38"/>
                  </a:cxn>
                  <a:cxn ang="0">
                    <a:pos x="23" y="23"/>
                  </a:cxn>
                  <a:cxn ang="0">
                    <a:pos x="34" y="8"/>
                  </a:cxn>
                  <a:cxn ang="0">
                    <a:pos x="45" y="23"/>
                  </a:cxn>
                  <a:cxn ang="0">
                    <a:pos x="34" y="38"/>
                  </a:cxn>
                  <a:cxn ang="0">
                    <a:pos x="41" y="32"/>
                  </a:cxn>
                  <a:cxn ang="0">
                    <a:pos x="41" y="28"/>
                  </a:cxn>
                  <a:cxn ang="0">
                    <a:pos x="36" y="28"/>
                  </a:cxn>
                  <a:cxn ang="0">
                    <a:pos x="36" y="12"/>
                  </a:cxn>
                  <a:cxn ang="0">
                    <a:pos x="32" y="12"/>
                  </a:cxn>
                  <a:cxn ang="0">
                    <a:pos x="27" y="17"/>
                  </a:cxn>
                  <a:cxn ang="0">
                    <a:pos x="30" y="20"/>
                  </a:cxn>
                  <a:cxn ang="0">
                    <a:pos x="32" y="18"/>
                  </a:cxn>
                  <a:cxn ang="0">
                    <a:pos x="32" y="18"/>
                  </a:cxn>
                  <a:cxn ang="0">
                    <a:pos x="32" y="28"/>
                  </a:cxn>
                  <a:cxn ang="0">
                    <a:pos x="27" y="28"/>
                  </a:cxn>
                  <a:cxn ang="0">
                    <a:pos x="27" y="32"/>
                  </a:cxn>
                  <a:cxn ang="0">
                    <a:pos x="41" y="32"/>
                  </a:cxn>
                </a:cxnLst>
                <a:rect l="0" t="0" r="r" b="b"/>
                <a:pathLst>
                  <a:path w="68" h="46">
                    <a:moveTo>
                      <a:pt x="68" y="43"/>
                    </a:moveTo>
                    <a:cubicBezTo>
                      <a:pt x="68" y="45"/>
                      <a:pt x="67" y="46"/>
                      <a:pt x="66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1" y="46"/>
                      <a:pt x="0" y="45"/>
                      <a:pt x="0" y="4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8" y="1"/>
                      <a:pt x="68" y="2"/>
                    </a:cubicBezTo>
                    <a:lnTo>
                      <a:pt x="68" y="43"/>
                    </a:lnTo>
                    <a:close/>
                    <a:moveTo>
                      <a:pt x="64" y="14"/>
                    </a:moveTo>
                    <a:cubicBezTo>
                      <a:pt x="59" y="14"/>
                      <a:pt x="55" y="10"/>
                      <a:pt x="55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10"/>
                      <a:pt x="9" y="14"/>
                      <a:pt x="4" y="14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9" y="32"/>
                      <a:pt x="13" y="36"/>
                      <a:pt x="13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5" y="36"/>
                      <a:pt x="59" y="32"/>
                      <a:pt x="64" y="32"/>
                    </a:cubicBezTo>
                    <a:lnTo>
                      <a:pt x="64" y="14"/>
                    </a:lnTo>
                    <a:close/>
                    <a:moveTo>
                      <a:pt x="34" y="38"/>
                    </a:moveTo>
                    <a:cubicBezTo>
                      <a:pt x="27" y="38"/>
                      <a:pt x="23" y="29"/>
                      <a:pt x="23" y="23"/>
                    </a:cubicBezTo>
                    <a:cubicBezTo>
                      <a:pt x="23" y="16"/>
                      <a:pt x="27" y="8"/>
                      <a:pt x="34" y="8"/>
                    </a:cubicBezTo>
                    <a:cubicBezTo>
                      <a:pt x="42" y="8"/>
                      <a:pt x="45" y="16"/>
                      <a:pt x="45" y="23"/>
                    </a:cubicBezTo>
                    <a:cubicBezTo>
                      <a:pt x="45" y="29"/>
                      <a:pt x="42" y="38"/>
                      <a:pt x="34" y="38"/>
                    </a:cubicBezTo>
                    <a:close/>
                    <a:moveTo>
                      <a:pt x="41" y="32"/>
                    </a:moveTo>
                    <a:cubicBezTo>
                      <a:pt x="41" y="28"/>
                      <a:pt x="41" y="28"/>
                      <a:pt x="41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1" y="19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41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6046913" y="5040019"/>
              <a:ext cx="50779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作风问题具有顽固性和反复性，形成优良作风不可能一劳永逸，克服不良作风也不可能一蹴而就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1242226" y="5285531"/>
              <a:ext cx="8217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04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0" y="3688908"/>
            <a:ext cx="6633666" cy="1163811"/>
            <a:chOff x="0" y="3688908"/>
            <a:chExt cx="6633666" cy="1163811"/>
          </a:xfrm>
        </p:grpSpPr>
        <p:sp>
          <p:nvSpPr>
            <p:cNvPr id="8" name="Rectangle 9"/>
            <p:cNvSpPr/>
            <p:nvPr/>
          </p:nvSpPr>
          <p:spPr>
            <a:xfrm rot="10800000">
              <a:off x="0" y="3949395"/>
              <a:ext cx="1333819" cy="9033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ight Triangle 11"/>
            <p:cNvSpPr/>
            <p:nvPr/>
          </p:nvSpPr>
          <p:spPr>
            <a:xfrm rot="10800000">
              <a:off x="949774" y="4583184"/>
              <a:ext cx="384044" cy="269535"/>
            </a:xfrm>
            <a:prstGeom prst="rtTriangle">
              <a:avLst/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23"/>
            <p:cNvGrpSpPr/>
            <p:nvPr/>
          </p:nvGrpSpPr>
          <p:grpSpPr>
            <a:xfrm>
              <a:off x="949775" y="3688908"/>
              <a:ext cx="5683891" cy="903324"/>
              <a:chOff x="949775" y="3688908"/>
              <a:chExt cx="5683891" cy="903324"/>
            </a:xfrm>
            <a:solidFill>
              <a:srgbClr val="C00000"/>
            </a:solidFill>
          </p:grpSpPr>
          <p:sp>
            <p:nvSpPr>
              <p:cNvPr id="34" name="Arrow: Pentagon 10"/>
              <p:cNvSpPr/>
              <p:nvPr/>
            </p:nvSpPr>
            <p:spPr>
              <a:xfrm rot="10800000" flipH="1">
                <a:off x="949775" y="3688908"/>
                <a:ext cx="5683891" cy="903324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7"/>
              <p:cNvSpPr>
                <a:spLocks/>
              </p:cNvSpPr>
              <p:nvPr/>
            </p:nvSpPr>
            <p:spPr bwMode="auto">
              <a:xfrm>
                <a:off x="1321510" y="3914157"/>
                <a:ext cx="681049" cy="452827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1192973" y="3787210"/>
              <a:ext cx="49286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抓作风建设，首先要坚定理想信念，牢记党的性质和宗旨，牢记党对干部的要求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28015" y="4013041"/>
              <a:ext cx="8217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03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Communist Party of China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42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6" grpId="0"/>
      <p:bldP spid="58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223" b="28199"/>
          <a:stretch>
            <a:fillRect/>
          </a:stretch>
        </p:blipFill>
        <p:spPr>
          <a:xfrm>
            <a:off x="8332806" y="2428240"/>
            <a:ext cx="3009847" cy="2092960"/>
          </a:xfrm>
          <a:custGeom>
            <a:avLst/>
            <a:gdLst>
              <a:gd name="connsiteX0" fmla="*/ 0 w 3009847"/>
              <a:gd name="connsiteY0" fmla="*/ 0 h 2092960"/>
              <a:gd name="connsiteX1" fmla="*/ 3009847 w 3009847"/>
              <a:gd name="connsiteY1" fmla="*/ 0 h 2092960"/>
              <a:gd name="connsiteX2" fmla="*/ 3009847 w 3009847"/>
              <a:gd name="connsiteY2" fmla="*/ 2092960 h 2092960"/>
              <a:gd name="connsiteX3" fmla="*/ 0 w 3009847"/>
              <a:gd name="connsiteY3" fmla="*/ 2092960 h 209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9847" h="2092960">
                <a:moveTo>
                  <a:pt x="0" y="0"/>
                </a:moveTo>
                <a:lnTo>
                  <a:pt x="3009847" y="0"/>
                </a:lnTo>
                <a:lnTo>
                  <a:pt x="3009847" y="2092960"/>
                </a:lnTo>
                <a:lnTo>
                  <a:pt x="0" y="209296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630"/>
          <a:stretch>
            <a:fillRect/>
          </a:stretch>
        </p:blipFill>
        <p:spPr>
          <a:xfrm>
            <a:off x="2272210" y="2428240"/>
            <a:ext cx="3030298" cy="2092960"/>
          </a:xfrm>
          <a:custGeom>
            <a:avLst/>
            <a:gdLst>
              <a:gd name="connsiteX0" fmla="*/ 0 w 3030298"/>
              <a:gd name="connsiteY0" fmla="*/ 0 h 2092960"/>
              <a:gd name="connsiteX1" fmla="*/ 3030298 w 3030298"/>
              <a:gd name="connsiteY1" fmla="*/ 0 h 2092960"/>
              <a:gd name="connsiteX2" fmla="*/ 3030298 w 3030298"/>
              <a:gd name="connsiteY2" fmla="*/ 2092960 h 2092960"/>
              <a:gd name="connsiteX3" fmla="*/ 0 w 3030298"/>
              <a:gd name="connsiteY3" fmla="*/ 2092960 h 209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0298" h="2092960">
                <a:moveTo>
                  <a:pt x="0" y="0"/>
                </a:moveTo>
                <a:lnTo>
                  <a:pt x="3030298" y="0"/>
                </a:lnTo>
                <a:lnTo>
                  <a:pt x="3030298" y="2092960"/>
                </a:lnTo>
                <a:lnTo>
                  <a:pt x="0" y="209296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Communist Party of China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5302508" y="2428240"/>
            <a:ext cx="3030298" cy="2092960"/>
          </a:xfrm>
          <a:prstGeom prst="flowChartProces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725391" y="2905760"/>
            <a:ext cx="2164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学习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72211" y="1280160"/>
            <a:ext cx="9070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各级党组织要切实执行</a:t>
            </a:r>
            <a:r>
              <a:rPr lang="en-US" altLang="zh-CN" dirty="0" smtClean="0">
                <a:solidFill>
                  <a:srgbClr val="C00000"/>
                </a:solidFill>
              </a:rPr>
              <a:t>《</a:t>
            </a:r>
            <a:r>
              <a:rPr lang="zh-CN" altLang="en-US" dirty="0" smtClean="0">
                <a:solidFill>
                  <a:srgbClr val="C00000"/>
                </a:solidFill>
              </a:rPr>
              <a:t>关于在全体党员中开展“学党章党规、学系列讲话，做合格党员”学习教育方案</a:t>
            </a:r>
            <a:r>
              <a:rPr lang="en-US" altLang="zh-CN" dirty="0" smtClean="0">
                <a:solidFill>
                  <a:srgbClr val="C00000"/>
                </a:solidFill>
              </a:rPr>
              <a:t>》</a:t>
            </a:r>
            <a:r>
              <a:rPr lang="zh-CN" altLang="en-US" dirty="0" smtClean="0">
                <a:solidFill>
                  <a:srgbClr val="C00000"/>
                </a:solidFill>
              </a:rPr>
              <a:t>等规定要求。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72210" y="5022949"/>
            <a:ext cx="1239520" cy="1239520"/>
            <a:chOff x="2272210" y="5022949"/>
            <a:chExt cx="1239520" cy="1239520"/>
          </a:xfrm>
        </p:grpSpPr>
        <p:sp>
          <p:nvSpPr>
            <p:cNvPr id="14" name="圆角矩形 13"/>
            <p:cNvSpPr/>
            <p:nvPr/>
          </p:nvSpPr>
          <p:spPr>
            <a:xfrm>
              <a:off x="2272210" y="5022949"/>
              <a:ext cx="1239520" cy="123952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07409" y="5191760"/>
              <a:ext cx="908437" cy="905726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3646929" y="5181044"/>
            <a:ext cx="74579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坚持读原著、学原文、悟原理，联系实际学、带着问题学、不断跟进学，领会掌握基本精神、基本内容、基本要求，做到学而信、学而思、学而行。</a:t>
            </a:r>
          </a:p>
        </p:txBody>
      </p:sp>
    </p:spTree>
    <p:extLst>
      <p:ext uri="{BB962C8B-B14F-4D97-AF65-F5344CB8AC3E}">
        <p14:creationId xmlns:p14="http://schemas.microsoft.com/office/powerpoint/2010/main" xmlns="" val="61671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Communist Party of China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8727" y="2203653"/>
            <a:ext cx="4551954" cy="3511893"/>
            <a:chOff x="2268336" y="1761147"/>
            <a:chExt cx="3827663" cy="295309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669" t="5079" r="14008" b="12381"/>
            <a:stretch>
              <a:fillRect/>
            </a:stretch>
          </p:blipFill>
          <p:spPr>
            <a:xfrm>
              <a:off x="2479040" y="1910080"/>
              <a:ext cx="3423920" cy="2641600"/>
            </a:xfrm>
            <a:custGeom>
              <a:avLst/>
              <a:gdLst>
                <a:gd name="connsiteX0" fmla="*/ 0 w 3423920"/>
                <a:gd name="connsiteY0" fmla="*/ 0 h 2641600"/>
                <a:gd name="connsiteX1" fmla="*/ 3423920 w 3423920"/>
                <a:gd name="connsiteY1" fmla="*/ 0 h 2641600"/>
                <a:gd name="connsiteX2" fmla="*/ 3423920 w 3423920"/>
                <a:gd name="connsiteY2" fmla="*/ 2641600 h 2641600"/>
                <a:gd name="connsiteX3" fmla="*/ 0 w 3423920"/>
                <a:gd name="connsiteY3" fmla="*/ 2641600 h 2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3920" h="2641600">
                  <a:moveTo>
                    <a:pt x="0" y="0"/>
                  </a:moveTo>
                  <a:lnTo>
                    <a:pt x="3423920" y="0"/>
                  </a:lnTo>
                  <a:lnTo>
                    <a:pt x="3423920" y="2641600"/>
                  </a:lnTo>
                  <a:lnTo>
                    <a:pt x="0" y="2641600"/>
                  </a:lnTo>
                  <a:close/>
                </a:path>
              </a:pathLst>
            </a:custGeom>
          </p:spPr>
        </p:pic>
        <p:sp>
          <p:nvSpPr>
            <p:cNvPr id="8" name="矩形 7"/>
            <p:cNvSpPr/>
            <p:nvPr/>
          </p:nvSpPr>
          <p:spPr>
            <a:xfrm>
              <a:off x="2268336" y="1761147"/>
              <a:ext cx="3827663" cy="2953093"/>
            </a:xfrm>
            <a:prstGeom prst="rect">
              <a:avLst/>
            </a:pr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481351" y="1167706"/>
            <a:ext cx="23867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学党章常规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60839" y="1445598"/>
            <a:ext cx="925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要深刻认识党章是管党治党的总规矩总遵循，践行党内政治生活准则、党内监督条例和廉洁自律准则等党内法规要求。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460839" y="2201688"/>
            <a:ext cx="5331553" cy="599440"/>
            <a:chOff x="1460839" y="3232666"/>
            <a:chExt cx="5331553" cy="599440"/>
          </a:xfrm>
        </p:grpSpPr>
        <p:sp>
          <p:nvSpPr>
            <p:cNvPr id="12" name="矩形 11"/>
            <p:cNvSpPr/>
            <p:nvPr/>
          </p:nvSpPr>
          <p:spPr>
            <a:xfrm>
              <a:off x="1774825" y="3232666"/>
              <a:ext cx="4951095" cy="59944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153374" y="3335785"/>
              <a:ext cx="4639018" cy="33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要深刻认识讲话的重大理论意义和实践意义</a:t>
              </a:r>
            </a:p>
          </p:txBody>
        </p:sp>
        <p:sp>
          <p:nvSpPr>
            <p:cNvPr id="21" name="椭圆 20"/>
            <p:cNvSpPr/>
            <p:nvPr/>
          </p:nvSpPr>
          <p:spPr>
            <a:xfrm>
              <a:off x="1460839" y="3282992"/>
              <a:ext cx="441960" cy="44196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FBE5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15403" y="3310532"/>
              <a:ext cx="558800" cy="37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60839" y="3192752"/>
            <a:ext cx="5331553" cy="599440"/>
            <a:chOff x="1460839" y="3872925"/>
            <a:chExt cx="5331553" cy="599440"/>
          </a:xfrm>
        </p:grpSpPr>
        <p:sp>
          <p:nvSpPr>
            <p:cNvPr id="13" name="矩形 12"/>
            <p:cNvSpPr/>
            <p:nvPr/>
          </p:nvSpPr>
          <p:spPr>
            <a:xfrm>
              <a:off x="1774825" y="3872925"/>
              <a:ext cx="4951095" cy="59944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53374" y="3958525"/>
              <a:ext cx="4639018" cy="33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深刻理解讲话的时代背景、鲜明主题、科学体系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1460839" y="3933948"/>
              <a:ext cx="441960" cy="44196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FBE5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15403" y="3968024"/>
              <a:ext cx="558800" cy="37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60839" y="4183816"/>
            <a:ext cx="5331553" cy="599440"/>
            <a:chOff x="1460839" y="4513184"/>
            <a:chExt cx="5331553" cy="599440"/>
          </a:xfrm>
        </p:grpSpPr>
        <p:sp>
          <p:nvSpPr>
            <p:cNvPr id="14" name="矩形 13"/>
            <p:cNvSpPr/>
            <p:nvPr/>
          </p:nvSpPr>
          <p:spPr>
            <a:xfrm>
              <a:off x="1774825" y="4513184"/>
              <a:ext cx="4951095" cy="59944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53374" y="4581265"/>
              <a:ext cx="4639018" cy="33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准确把握蕴含其中的治国理政新理念新思想新战略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1460839" y="4591924"/>
              <a:ext cx="441960" cy="44196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FBE5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15403" y="4623201"/>
              <a:ext cx="558800" cy="37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60839" y="5174879"/>
            <a:ext cx="5331553" cy="599440"/>
            <a:chOff x="1460839" y="5153443"/>
            <a:chExt cx="5331553" cy="599440"/>
          </a:xfrm>
        </p:grpSpPr>
        <p:sp>
          <p:nvSpPr>
            <p:cNvPr id="15" name="矩形 14"/>
            <p:cNvSpPr/>
            <p:nvPr/>
          </p:nvSpPr>
          <p:spPr>
            <a:xfrm>
              <a:off x="1774825" y="5153443"/>
              <a:ext cx="4951095" cy="59944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53374" y="5204006"/>
              <a:ext cx="4639018" cy="33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领会掌握贯穿其中的马克思主义立场观点方法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1460839" y="5214383"/>
              <a:ext cx="441960" cy="44196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FBE5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515403" y="5245133"/>
              <a:ext cx="558800" cy="37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66597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498222" y="1921397"/>
            <a:ext cx="2592730" cy="2662176"/>
            <a:chOff x="1498222" y="1921397"/>
            <a:chExt cx="2592730" cy="2662176"/>
          </a:xfrm>
        </p:grpSpPr>
        <p:sp>
          <p:nvSpPr>
            <p:cNvPr id="2" name="椭圆 1"/>
            <p:cNvSpPr/>
            <p:nvPr/>
          </p:nvSpPr>
          <p:spPr>
            <a:xfrm>
              <a:off x="1579245" y="2395959"/>
              <a:ext cx="1782502" cy="178250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887185" y="1921397"/>
              <a:ext cx="474562" cy="47456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604816" y="2604304"/>
              <a:ext cx="173619" cy="1736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610602" y="2268639"/>
              <a:ext cx="335665" cy="33566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25139" y="4166884"/>
              <a:ext cx="416689" cy="4166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98222" y="2395959"/>
              <a:ext cx="162046" cy="16204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691625" y="2957330"/>
              <a:ext cx="399327" cy="3993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88656" y="2023274"/>
              <a:ext cx="271619" cy="27080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96021" y="4241350"/>
              <a:ext cx="275635" cy="28785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660268" y="3096755"/>
              <a:ext cx="1600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rPr>
                <a:t>第四部分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66612" y="2395959"/>
            <a:ext cx="6225387" cy="2134800"/>
            <a:chOff x="5966612" y="2395959"/>
            <a:chExt cx="6225387" cy="2134800"/>
          </a:xfrm>
        </p:grpSpPr>
        <p:sp>
          <p:nvSpPr>
            <p:cNvPr id="14" name="任意多边形 13"/>
            <p:cNvSpPr/>
            <p:nvPr/>
          </p:nvSpPr>
          <p:spPr>
            <a:xfrm>
              <a:off x="5966612" y="2395959"/>
              <a:ext cx="6225387" cy="2134800"/>
            </a:xfrm>
            <a:custGeom>
              <a:avLst/>
              <a:gdLst>
                <a:gd name="connsiteX0" fmla="*/ 1067400 w 6225387"/>
                <a:gd name="connsiteY0" fmla="*/ 0 h 2134800"/>
                <a:gd name="connsiteX1" fmla="*/ 1137572 w 6225387"/>
                <a:gd name="connsiteY1" fmla="*/ 3544 h 2134800"/>
                <a:gd name="connsiteX2" fmla="*/ 1137572 w 6225387"/>
                <a:gd name="connsiteY2" fmla="*/ 0 h 2134800"/>
                <a:gd name="connsiteX3" fmla="*/ 6225387 w 6225387"/>
                <a:gd name="connsiteY3" fmla="*/ 0 h 2134800"/>
                <a:gd name="connsiteX4" fmla="*/ 6225387 w 6225387"/>
                <a:gd name="connsiteY4" fmla="*/ 2133246 h 2134800"/>
                <a:gd name="connsiteX5" fmla="*/ 1137572 w 6225387"/>
                <a:gd name="connsiteY5" fmla="*/ 2133246 h 2134800"/>
                <a:gd name="connsiteX6" fmla="*/ 1137572 w 6225387"/>
                <a:gd name="connsiteY6" fmla="*/ 2131257 h 2134800"/>
                <a:gd name="connsiteX7" fmla="*/ 1067400 w 6225387"/>
                <a:gd name="connsiteY7" fmla="*/ 2134800 h 2134800"/>
                <a:gd name="connsiteX8" fmla="*/ 0 w 6225387"/>
                <a:gd name="connsiteY8" fmla="*/ 1067400 h 2134800"/>
                <a:gd name="connsiteX9" fmla="*/ 1067400 w 6225387"/>
                <a:gd name="connsiteY9" fmla="*/ 0 h 213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25387" h="2134800">
                  <a:moveTo>
                    <a:pt x="1067400" y="0"/>
                  </a:moveTo>
                  <a:lnTo>
                    <a:pt x="1137572" y="3544"/>
                  </a:lnTo>
                  <a:lnTo>
                    <a:pt x="1137572" y="0"/>
                  </a:lnTo>
                  <a:lnTo>
                    <a:pt x="6225387" y="0"/>
                  </a:lnTo>
                  <a:lnTo>
                    <a:pt x="6225387" y="2133246"/>
                  </a:lnTo>
                  <a:lnTo>
                    <a:pt x="1137572" y="2133246"/>
                  </a:lnTo>
                  <a:lnTo>
                    <a:pt x="1137572" y="2131257"/>
                  </a:lnTo>
                  <a:lnTo>
                    <a:pt x="1067400" y="2134800"/>
                  </a:lnTo>
                  <a:cubicBezTo>
                    <a:pt x="477891" y="2134800"/>
                    <a:pt x="0" y="1656909"/>
                    <a:pt x="0" y="1067400"/>
                  </a:cubicBezTo>
                  <a:cubicBezTo>
                    <a:pt x="0" y="477891"/>
                    <a:pt x="477891" y="0"/>
                    <a:pt x="106740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15" name="五角星 14"/>
            <p:cNvSpPr/>
            <p:nvPr/>
          </p:nvSpPr>
          <p:spPr>
            <a:xfrm>
              <a:off x="6279129" y="2592371"/>
              <a:ext cx="1741976" cy="1741976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94332" y="3096755"/>
            <a:ext cx="2604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prstClr val="white"/>
                </a:solidFill>
              </a:rPr>
              <a:t>引导党员做到“四个合格”</a:t>
            </a:r>
          </a:p>
        </p:txBody>
      </p:sp>
    </p:spTree>
    <p:extLst>
      <p:ext uri="{BB962C8B-B14F-4D97-AF65-F5344CB8AC3E}">
        <p14:creationId xmlns:p14="http://schemas.microsoft.com/office/powerpoint/2010/main" xmlns="" val="796888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Communist Party of China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258600" y="2522135"/>
            <a:ext cx="1577591" cy="1577591"/>
            <a:chOff x="9258600" y="2522135"/>
            <a:chExt cx="1577591" cy="1577591"/>
          </a:xfrm>
        </p:grpSpPr>
        <p:sp>
          <p:nvSpPr>
            <p:cNvPr id="8" name="椭圆 7"/>
            <p:cNvSpPr/>
            <p:nvPr/>
          </p:nvSpPr>
          <p:spPr>
            <a:xfrm>
              <a:off x="9258600" y="2522135"/>
              <a:ext cx="1577591" cy="1577591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web-link_3665"/>
            <p:cNvSpPr>
              <a:spLocks noChangeAspect="1"/>
            </p:cNvSpPr>
            <p:nvPr/>
          </p:nvSpPr>
          <p:spPr bwMode="auto">
            <a:xfrm>
              <a:off x="9642068" y="2899077"/>
              <a:ext cx="842148" cy="841508"/>
            </a:xfrm>
            <a:custGeom>
              <a:avLst/>
              <a:gdLst>
                <a:gd name="connsiteX0" fmla="*/ 145025 w 331788"/>
                <a:gd name="connsiteY0" fmla="*/ 104594 h 331536"/>
                <a:gd name="connsiteX1" fmla="*/ 198438 w 331788"/>
                <a:gd name="connsiteY1" fmla="*/ 123670 h 331536"/>
                <a:gd name="connsiteX2" fmla="*/ 198438 w 331788"/>
                <a:gd name="connsiteY2" fmla="*/ 152614 h 331536"/>
                <a:gd name="connsiteX3" fmla="*/ 169334 w 331788"/>
                <a:gd name="connsiteY3" fmla="*/ 152614 h 331536"/>
                <a:gd name="connsiteX4" fmla="*/ 113771 w 331788"/>
                <a:gd name="connsiteY4" fmla="*/ 167085 h 331536"/>
                <a:gd name="connsiteX5" fmla="*/ 51594 w 331788"/>
                <a:gd name="connsiteY5" fmla="*/ 227603 h 331536"/>
                <a:gd name="connsiteX6" fmla="*/ 41010 w 331788"/>
                <a:gd name="connsiteY6" fmla="*/ 253915 h 331536"/>
                <a:gd name="connsiteX7" fmla="*/ 51594 w 331788"/>
                <a:gd name="connsiteY7" fmla="*/ 280228 h 331536"/>
                <a:gd name="connsiteX8" fmla="*/ 105833 w 331788"/>
                <a:gd name="connsiteY8" fmla="*/ 280228 h 331536"/>
                <a:gd name="connsiteX9" fmla="*/ 121708 w 331788"/>
                <a:gd name="connsiteY9" fmla="*/ 263125 h 331536"/>
                <a:gd name="connsiteX10" fmla="*/ 150813 w 331788"/>
                <a:gd name="connsiteY10" fmla="*/ 263125 h 331536"/>
                <a:gd name="connsiteX11" fmla="*/ 150813 w 331788"/>
                <a:gd name="connsiteY11" fmla="*/ 292068 h 331536"/>
                <a:gd name="connsiteX12" fmla="*/ 134938 w 331788"/>
                <a:gd name="connsiteY12" fmla="*/ 309171 h 331536"/>
                <a:gd name="connsiteX13" fmla="*/ 78052 w 331788"/>
                <a:gd name="connsiteY13" fmla="*/ 331536 h 331536"/>
                <a:gd name="connsiteX14" fmla="*/ 22489 w 331788"/>
                <a:gd name="connsiteY14" fmla="*/ 309171 h 331536"/>
                <a:gd name="connsiteX15" fmla="*/ 0 w 331788"/>
                <a:gd name="connsiteY15" fmla="*/ 253915 h 331536"/>
                <a:gd name="connsiteX16" fmla="*/ 22489 w 331788"/>
                <a:gd name="connsiteY16" fmla="*/ 198660 h 331536"/>
                <a:gd name="connsiteX17" fmla="*/ 84666 w 331788"/>
                <a:gd name="connsiteY17" fmla="*/ 136826 h 331536"/>
                <a:gd name="connsiteX18" fmla="*/ 145025 w 331788"/>
                <a:gd name="connsiteY18" fmla="*/ 104594 h 331536"/>
                <a:gd name="connsiteX19" fmla="*/ 254829 w 331788"/>
                <a:gd name="connsiteY19" fmla="*/ 43 h 331536"/>
                <a:gd name="connsiteX20" fmla="*/ 309472 w 331788"/>
                <a:gd name="connsiteY20" fmla="*/ 24739 h 331536"/>
                <a:gd name="connsiteX21" fmla="*/ 331788 w 331788"/>
                <a:gd name="connsiteY21" fmla="*/ 80057 h 331536"/>
                <a:gd name="connsiteX22" fmla="*/ 309472 w 331788"/>
                <a:gd name="connsiteY22" fmla="*/ 135376 h 331536"/>
                <a:gd name="connsiteX23" fmla="*/ 242522 w 331788"/>
                <a:gd name="connsiteY23" fmla="*/ 199914 h 331536"/>
                <a:gd name="connsiteX24" fmla="*/ 180823 w 331788"/>
                <a:gd name="connsiteY24" fmla="*/ 231524 h 331536"/>
                <a:gd name="connsiteX25" fmla="*/ 134877 w 331788"/>
                <a:gd name="connsiteY25" fmla="*/ 210451 h 331536"/>
                <a:gd name="connsiteX26" fmla="*/ 134877 w 331788"/>
                <a:gd name="connsiteY26" fmla="*/ 181474 h 331536"/>
                <a:gd name="connsiteX27" fmla="*/ 163757 w 331788"/>
                <a:gd name="connsiteY27" fmla="*/ 181474 h 331536"/>
                <a:gd name="connsiteX28" fmla="*/ 213641 w 331788"/>
                <a:gd name="connsiteY28" fmla="*/ 170937 h 331536"/>
                <a:gd name="connsiteX29" fmla="*/ 280591 w 331788"/>
                <a:gd name="connsiteY29" fmla="*/ 106399 h 331536"/>
                <a:gd name="connsiteX30" fmla="*/ 291093 w 331788"/>
                <a:gd name="connsiteY30" fmla="*/ 80057 h 331536"/>
                <a:gd name="connsiteX31" fmla="*/ 280591 w 331788"/>
                <a:gd name="connsiteY31" fmla="*/ 53715 h 331536"/>
                <a:gd name="connsiteX32" fmla="*/ 232020 w 331788"/>
                <a:gd name="connsiteY32" fmla="*/ 49764 h 331536"/>
                <a:gd name="connsiteX33" fmla="*/ 211016 w 331788"/>
                <a:gd name="connsiteY33" fmla="*/ 70838 h 331536"/>
                <a:gd name="connsiteX34" fmla="*/ 182135 w 331788"/>
                <a:gd name="connsiteY34" fmla="*/ 70838 h 331536"/>
                <a:gd name="connsiteX35" fmla="*/ 182135 w 331788"/>
                <a:gd name="connsiteY35" fmla="*/ 41861 h 331536"/>
                <a:gd name="connsiteX36" fmla="*/ 203139 w 331788"/>
                <a:gd name="connsiteY36" fmla="*/ 20788 h 331536"/>
                <a:gd name="connsiteX37" fmla="*/ 254829 w 331788"/>
                <a:gd name="connsiteY37" fmla="*/ 43 h 33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31788" h="331536">
                  <a:moveTo>
                    <a:pt x="145025" y="104594"/>
                  </a:moveTo>
                  <a:cubicBezTo>
                    <a:pt x="164703" y="102292"/>
                    <a:pt x="183224" y="108541"/>
                    <a:pt x="198438" y="123670"/>
                  </a:cubicBezTo>
                  <a:cubicBezTo>
                    <a:pt x="206375" y="131564"/>
                    <a:pt x="206375" y="144720"/>
                    <a:pt x="198438" y="152614"/>
                  </a:cubicBezTo>
                  <a:cubicBezTo>
                    <a:pt x="190500" y="160507"/>
                    <a:pt x="177271" y="160507"/>
                    <a:pt x="169334" y="152614"/>
                  </a:cubicBezTo>
                  <a:cubicBezTo>
                    <a:pt x="150813" y="135511"/>
                    <a:pt x="127000" y="153929"/>
                    <a:pt x="113771" y="167085"/>
                  </a:cubicBezTo>
                  <a:cubicBezTo>
                    <a:pt x="113771" y="167085"/>
                    <a:pt x="113771" y="167085"/>
                    <a:pt x="51594" y="227603"/>
                  </a:cubicBezTo>
                  <a:cubicBezTo>
                    <a:pt x="44979" y="234181"/>
                    <a:pt x="41010" y="243391"/>
                    <a:pt x="41010" y="253915"/>
                  </a:cubicBezTo>
                  <a:cubicBezTo>
                    <a:pt x="41010" y="263125"/>
                    <a:pt x="44979" y="272334"/>
                    <a:pt x="51594" y="280228"/>
                  </a:cubicBezTo>
                  <a:cubicBezTo>
                    <a:pt x="66146" y="294699"/>
                    <a:pt x="89958" y="294699"/>
                    <a:pt x="105833" y="280228"/>
                  </a:cubicBezTo>
                  <a:cubicBezTo>
                    <a:pt x="105833" y="280228"/>
                    <a:pt x="105833" y="280228"/>
                    <a:pt x="121708" y="263125"/>
                  </a:cubicBezTo>
                  <a:cubicBezTo>
                    <a:pt x="129646" y="255231"/>
                    <a:pt x="142875" y="255231"/>
                    <a:pt x="150813" y="263125"/>
                  </a:cubicBezTo>
                  <a:cubicBezTo>
                    <a:pt x="158750" y="271018"/>
                    <a:pt x="158750" y="284174"/>
                    <a:pt x="150813" y="292068"/>
                  </a:cubicBezTo>
                  <a:cubicBezTo>
                    <a:pt x="150813" y="292068"/>
                    <a:pt x="150813" y="292068"/>
                    <a:pt x="134938" y="309171"/>
                  </a:cubicBezTo>
                  <a:cubicBezTo>
                    <a:pt x="119062" y="323643"/>
                    <a:pt x="99219" y="331536"/>
                    <a:pt x="78052" y="331536"/>
                  </a:cubicBezTo>
                  <a:cubicBezTo>
                    <a:pt x="58208" y="331536"/>
                    <a:pt x="38364" y="323643"/>
                    <a:pt x="22489" y="309171"/>
                  </a:cubicBezTo>
                  <a:cubicBezTo>
                    <a:pt x="7937" y="294699"/>
                    <a:pt x="0" y="274965"/>
                    <a:pt x="0" y="253915"/>
                  </a:cubicBezTo>
                  <a:cubicBezTo>
                    <a:pt x="0" y="232866"/>
                    <a:pt x="7937" y="213132"/>
                    <a:pt x="22489" y="198660"/>
                  </a:cubicBezTo>
                  <a:cubicBezTo>
                    <a:pt x="22489" y="198660"/>
                    <a:pt x="22489" y="198660"/>
                    <a:pt x="84666" y="136826"/>
                  </a:cubicBezTo>
                  <a:cubicBezTo>
                    <a:pt x="104510" y="117750"/>
                    <a:pt x="125346" y="106896"/>
                    <a:pt x="145025" y="104594"/>
                  </a:cubicBezTo>
                  <a:close/>
                  <a:moveTo>
                    <a:pt x="254829" y="43"/>
                  </a:moveTo>
                  <a:cubicBezTo>
                    <a:pt x="273700" y="702"/>
                    <a:pt x="293063" y="8934"/>
                    <a:pt x="309472" y="24739"/>
                  </a:cubicBezTo>
                  <a:cubicBezTo>
                    <a:pt x="323912" y="39227"/>
                    <a:pt x="331788" y="58984"/>
                    <a:pt x="331788" y="80057"/>
                  </a:cubicBezTo>
                  <a:cubicBezTo>
                    <a:pt x="331788" y="101131"/>
                    <a:pt x="323912" y="120887"/>
                    <a:pt x="309472" y="135376"/>
                  </a:cubicBezTo>
                  <a:cubicBezTo>
                    <a:pt x="309472" y="135376"/>
                    <a:pt x="309472" y="135376"/>
                    <a:pt x="242522" y="199914"/>
                  </a:cubicBezTo>
                  <a:cubicBezTo>
                    <a:pt x="222831" y="220987"/>
                    <a:pt x="201827" y="231524"/>
                    <a:pt x="180823" y="231524"/>
                  </a:cubicBezTo>
                  <a:cubicBezTo>
                    <a:pt x="165070" y="231524"/>
                    <a:pt x="149317" y="223622"/>
                    <a:pt x="134877" y="210451"/>
                  </a:cubicBezTo>
                  <a:cubicBezTo>
                    <a:pt x="127000" y="202548"/>
                    <a:pt x="127000" y="189377"/>
                    <a:pt x="134877" y="181474"/>
                  </a:cubicBezTo>
                  <a:cubicBezTo>
                    <a:pt x="142753" y="173572"/>
                    <a:pt x="155881" y="173572"/>
                    <a:pt x="163757" y="181474"/>
                  </a:cubicBezTo>
                  <a:cubicBezTo>
                    <a:pt x="170321" y="186743"/>
                    <a:pt x="184761" y="201231"/>
                    <a:pt x="213641" y="170937"/>
                  </a:cubicBezTo>
                  <a:cubicBezTo>
                    <a:pt x="213641" y="170937"/>
                    <a:pt x="213641" y="170937"/>
                    <a:pt x="280591" y="106399"/>
                  </a:cubicBezTo>
                  <a:cubicBezTo>
                    <a:pt x="287155" y="98497"/>
                    <a:pt x="291093" y="89277"/>
                    <a:pt x="291093" y="80057"/>
                  </a:cubicBezTo>
                  <a:cubicBezTo>
                    <a:pt x="291093" y="69520"/>
                    <a:pt x="287155" y="60301"/>
                    <a:pt x="280591" y="53715"/>
                  </a:cubicBezTo>
                  <a:cubicBezTo>
                    <a:pt x="267464" y="40544"/>
                    <a:pt x="246460" y="33959"/>
                    <a:pt x="232020" y="49764"/>
                  </a:cubicBezTo>
                  <a:cubicBezTo>
                    <a:pt x="232020" y="49764"/>
                    <a:pt x="232020" y="49764"/>
                    <a:pt x="211016" y="70838"/>
                  </a:cubicBezTo>
                  <a:cubicBezTo>
                    <a:pt x="203139" y="78740"/>
                    <a:pt x="190012" y="78740"/>
                    <a:pt x="182135" y="70838"/>
                  </a:cubicBezTo>
                  <a:cubicBezTo>
                    <a:pt x="174259" y="62935"/>
                    <a:pt x="174259" y="49764"/>
                    <a:pt x="182135" y="41861"/>
                  </a:cubicBezTo>
                  <a:cubicBezTo>
                    <a:pt x="182135" y="41861"/>
                    <a:pt x="182135" y="41861"/>
                    <a:pt x="203139" y="20788"/>
                  </a:cubicBezTo>
                  <a:cubicBezTo>
                    <a:pt x="217579" y="6300"/>
                    <a:pt x="235958" y="-615"/>
                    <a:pt x="254829" y="4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6624337" y="2522135"/>
            <a:ext cx="1577591" cy="1577591"/>
            <a:chOff x="6624337" y="2522135"/>
            <a:chExt cx="1577591" cy="1577591"/>
          </a:xfrm>
        </p:grpSpPr>
        <p:sp>
          <p:nvSpPr>
            <p:cNvPr id="7" name="椭圆 6"/>
            <p:cNvSpPr/>
            <p:nvPr/>
          </p:nvSpPr>
          <p:spPr>
            <a:xfrm>
              <a:off x="6624337" y="2522135"/>
              <a:ext cx="1577591" cy="1577591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man-talking_68124"/>
            <p:cNvSpPr>
              <a:spLocks noChangeAspect="1"/>
            </p:cNvSpPr>
            <p:nvPr/>
          </p:nvSpPr>
          <p:spPr bwMode="auto">
            <a:xfrm>
              <a:off x="7037154" y="2866565"/>
              <a:ext cx="921996" cy="874020"/>
            </a:xfrm>
            <a:custGeom>
              <a:avLst/>
              <a:gdLst>
                <a:gd name="connsiteX0" fmla="*/ 92640 w 338277"/>
                <a:gd name="connsiteY0" fmla="*/ 182562 h 320675"/>
                <a:gd name="connsiteX1" fmla="*/ 120394 w 338277"/>
                <a:gd name="connsiteY1" fmla="*/ 210185 h 320675"/>
                <a:gd name="connsiteX2" fmla="*/ 108499 w 338277"/>
                <a:gd name="connsiteY2" fmla="*/ 291737 h 320675"/>
                <a:gd name="connsiteX3" fmla="*/ 108499 w 338277"/>
                <a:gd name="connsiteY3" fmla="*/ 293052 h 320675"/>
                <a:gd name="connsiteX4" fmla="*/ 121716 w 338277"/>
                <a:gd name="connsiteY4" fmla="*/ 310152 h 320675"/>
                <a:gd name="connsiteX5" fmla="*/ 123038 w 338277"/>
                <a:gd name="connsiteY5" fmla="*/ 310152 h 320675"/>
                <a:gd name="connsiteX6" fmla="*/ 136254 w 338277"/>
                <a:gd name="connsiteY6" fmla="*/ 293052 h 320675"/>
                <a:gd name="connsiteX7" fmla="*/ 136254 w 338277"/>
                <a:gd name="connsiteY7" fmla="*/ 291737 h 320675"/>
                <a:gd name="connsiteX8" fmla="*/ 124359 w 338277"/>
                <a:gd name="connsiteY8" fmla="*/ 210185 h 320675"/>
                <a:gd name="connsiteX9" fmla="*/ 152114 w 338277"/>
                <a:gd name="connsiteY9" fmla="*/ 182562 h 320675"/>
                <a:gd name="connsiteX10" fmla="*/ 170617 w 338277"/>
                <a:gd name="connsiteY10" fmla="*/ 197031 h 320675"/>
                <a:gd name="connsiteX11" fmla="*/ 206302 w 338277"/>
                <a:gd name="connsiteY11" fmla="*/ 214131 h 320675"/>
                <a:gd name="connsiteX12" fmla="*/ 220840 w 338277"/>
                <a:gd name="connsiteY12" fmla="*/ 225969 h 320675"/>
                <a:gd name="connsiteX13" fmla="*/ 238021 w 338277"/>
                <a:gd name="connsiteY13" fmla="*/ 320675 h 320675"/>
                <a:gd name="connsiteX14" fmla="*/ 6732 w 338277"/>
                <a:gd name="connsiteY14" fmla="*/ 320675 h 320675"/>
                <a:gd name="connsiteX15" fmla="*/ 25235 w 338277"/>
                <a:gd name="connsiteY15" fmla="*/ 225969 h 320675"/>
                <a:gd name="connsiteX16" fmla="*/ 38451 w 338277"/>
                <a:gd name="connsiteY16" fmla="*/ 214131 h 320675"/>
                <a:gd name="connsiteX17" fmla="*/ 75458 w 338277"/>
                <a:gd name="connsiteY17" fmla="*/ 197031 h 320675"/>
                <a:gd name="connsiteX18" fmla="*/ 92640 w 338277"/>
                <a:gd name="connsiteY18" fmla="*/ 182562 h 320675"/>
                <a:gd name="connsiteX19" fmla="*/ 97227 w 338277"/>
                <a:gd name="connsiteY19" fmla="*/ 88086 h 320675"/>
                <a:gd name="connsiteX20" fmla="*/ 72132 w 338277"/>
                <a:gd name="connsiteY20" fmla="*/ 110909 h 320675"/>
                <a:gd name="connsiteX21" fmla="*/ 122655 w 338277"/>
                <a:gd name="connsiteY21" fmla="*/ 176212 h 320675"/>
                <a:gd name="connsiteX22" fmla="*/ 173177 w 338277"/>
                <a:gd name="connsiteY22" fmla="*/ 110909 h 320675"/>
                <a:gd name="connsiteX23" fmla="*/ 109359 w 338277"/>
                <a:gd name="connsiteY23" fmla="*/ 112242 h 320675"/>
                <a:gd name="connsiteX24" fmla="*/ 97227 w 338277"/>
                <a:gd name="connsiteY24" fmla="*/ 88086 h 320675"/>
                <a:gd name="connsiteX25" fmla="*/ 123036 w 338277"/>
                <a:gd name="connsiteY25" fmla="*/ 31750 h 320675"/>
                <a:gd name="connsiteX26" fmla="*/ 189051 w 338277"/>
                <a:gd name="connsiteY26" fmla="*/ 96573 h 320675"/>
                <a:gd name="connsiteX27" fmla="*/ 123036 w 338277"/>
                <a:gd name="connsiteY27" fmla="*/ 190500 h 320675"/>
                <a:gd name="connsiteX28" fmla="*/ 57021 w 338277"/>
                <a:gd name="connsiteY28" fmla="*/ 96573 h 320675"/>
                <a:gd name="connsiteX29" fmla="*/ 123036 w 338277"/>
                <a:gd name="connsiteY29" fmla="*/ 31750 h 320675"/>
                <a:gd name="connsiteX30" fmla="*/ 266709 w 338277"/>
                <a:gd name="connsiteY30" fmla="*/ 15875 h 320675"/>
                <a:gd name="connsiteX31" fmla="*/ 225602 w 338277"/>
                <a:gd name="connsiteY31" fmla="*/ 27713 h 320675"/>
                <a:gd name="connsiteX32" fmla="*/ 209689 w 338277"/>
                <a:gd name="connsiteY32" fmla="*/ 55336 h 320675"/>
                <a:gd name="connsiteX33" fmla="*/ 221624 w 338277"/>
                <a:gd name="connsiteY33" fmla="*/ 79012 h 320675"/>
                <a:gd name="connsiteX34" fmla="*/ 225602 w 338277"/>
                <a:gd name="connsiteY34" fmla="*/ 82958 h 320675"/>
                <a:gd name="connsiteX35" fmla="*/ 225602 w 338277"/>
                <a:gd name="connsiteY35" fmla="*/ 107950 h 320675"/>
                <a:gd name="connsiteX36" fmla="*/ 244166 w 338277"/>
                <a:gd name="connsiteY36" fmla="*/ 96112 h 320675"/>
                <a:gd name="connsiteX37" fmla="*/ 248144 w 338277"/>
                <a:gd name="connsiteY37" fmla="*/ 93481 h 320675"/>
                <a:gd name="connsiteX38" fmla="*/ 254774 w 338277"/>
                <a:gd name="connsiteY38" fmla="*/ 93481 h 320675"/>
                <a:gd name="connsiteX39" fmla="*/ 266709 w 338277"/>
                <a:gd name="connsiteY39" fmla="*/ 94796 h 320675"/>
                <a:gd name="connsiteX40" fmla="*/ 307816 w 338277"/>
                <a:gd name="connsiteY40" fmla="*/ 82958 h 320675"/>
                <a:gd name="connsiteX41" fmla="*/ 322402 w 338277"/>
                <a:gd name="connsiteY41" fmla="*/ 55336 h 320675"/>
                <a:gd name="connsiteX42" fmla="*/ 307816 w 338277"/>
                <a:gd name="connsiteY42" fmla="*/ 27713 h 320675"/>
                <a:gd name="connsiteX43" fmla="*/ 266709 w 338277"/>
                <a:gd name="connsiteY43" fmla="*/ 15875 h 320675"/>
                <a:gd name="connsiteX44" fmla="*/ 266708 w 338277"/>
                <a:gd name="connsiteY44" fmla="*/ 0 h 320675"/>
                <a:gd name="connsiteX45" fmla="*/ 317072 w 338277"/>
                <a:gd name="connsiteY45" fmla="*/ 15621 h 320675"/>
                <a:gd name="connsiteX46" fmla="*/ 338277 w 338277"/>
                <a:gd name="connsiteY46" fmla="*/ 54673 h 320675"/>
                <a:gd name="connsiteX47" fmla="*/ 317072 w 338277"/>
                <a:gd name="connsiteY47" fmla="*/ 93726 h 320675"/>
                <a:gd name="connsiteX48" fmla="*/ 266708 w 338277"/>
                <a:gd name="connsiteY48" fmla="*/ 109347 h 320675"/>
                <a:gd name="connsiteX49" fmla="*/ 252130 w 338277"/>
                <a:gd name="connsiteY49" fmla="*/ 108045 h 320675"/>
                <a:gd name="connsiteX50" fmla="*/ 217671 w 338277"/>
                <a:gd name="connsiteY50" fmla="*/ 130175 h 320675"/>
                <a:gd name="connsiteX51" fmla="*/ 215020 w 338277"/>
                <a:gd name="connsiteY51" fmla="*/ 130175 h 320675"/>
                <a:gd name="connsiteX52" fmla="*/ 212369 w 338277"/>
                <a:gd name="connsiteY52" fmla="*/ 130175 h 320675"/>
                <a:gd name="connsiteX53" fmla="*/ 211044 w 338277"/>
                <a:gd name="connsiteY53" fmla="*/ 126270 h 320675"/>
                <a:gd name="connsiteX54" fmla="*/ 211044 w 338277"/>
                <a:gd name="connsiteY54" fmla="*/ 88519 h 320675"/>
                <a:gd name="connsiteX55" fmla="*/ 193814 w 338277"/>
                <a:gd name="connsiteY55" fmla="*/ 54673 h 320675"/>
                <a:gd name="connsiteX56" fmla="*/ 216345 w 338277"/>
                <a:gd name="connsiteY56" fmla="*/ 15621 h 320675"/>
                <a:gd name="connsiteX57" fmla="*/ 266708 w 338277"/>
                <a:gd name="connsiteY5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8277" h="320675">
                  <a:moveTo>
                    <a:pt x="92640" y="182562"/>
                  </a:moveTo>
                  <a:cubicBezTo>
                    <a:pt x="92640" y="182562"/>
                    <a:pt x="92640" y="182562"/>
                    <a:pt x="120394" y="210185"/>
                  </a:cubicBezTo>
                  <a:cubicBezTo>
                    <a:pt x="120394" y="210185"/>
                    <a:pt x="120394" y="210185"/>
                    <a:pt x="108499" y="291737"/>
                  </a:cubicBezTo>
                  <a:cubicBezTo>
                    <a:pt x="108499" y="291737"/>
                    <a:pt x="108499" y="293052"/>
                    <a:pt x="108499" y="293052"/>
                  </a:cubicBezTo>
                  <a:cubicBezTo>
                    <a:pt x="108499" y="293052"/>
                    <a:pt x="108499" y="293052"/>
                    <a:pt x="121716" y="310152"/>
                  </a:cubicBezTo>
                  <a:cubicBezTo>
                    <a:pt x="121716" y="310152"/>
                    <a:pt x="121716" y="310152"/>
                    <a:pt x="123038" y="310152"/>
                  </a:cubicBezTo>
                  <a:cubicBezTo>
                    <a:pt x="123038" y="310152"/>
                    <a:pt x="123038" y="310152"/>
                    <a:pt x="136254" y="293052"/>
                  </a:cubicBezTo>
                  <a:cubicBezTo>
                    <a:pt x="136254" y="293052"/>
                    <a:pt x="136254" y="291737"/>
                    <a:pt x="136254" y="291737"/>
                  </a:cubicBezTo>
                  <a:cubicBezTo>
                    <a:pt x="136254" y="291737"/>
                    <a:pt x="136254" y="291737"/>
                    <a:pt x="124359" y="210185"/>
                  </a:cubicBezTo>
                  <a:cubicBezTo>
                    <a:pt x="124359" y="210185"/>
                    <a:pt x="124359" y="210185"/>
                    <a:pt x="152114" y="182562"/>
                  </a:cubicBezTo>
                  <a:cubicBezTo>
                    <a:pt x="152114" y="182562"/>
                    <a:pt x="152114" y="182562"/>
                    <a:pt x="170617" y="197031"/>
                  </a:cubicBezTo>
                  <a:cubicBezTo>
                    <a:pt x="170617" y="197031"/>
                    <a:pt x="170617" y="197031"/>
                    <a:pt x="206302" y="214131"/>
                  </a:cubicBezTo>
                  <a:cubicBezTo>
                    <a:pt x="212910" y="216761"/>
                    <a:pt x="218196" y="219392"/>
                    <a:pt x="220840" y="225969"/>
                  </a:cubicBezTo>
                  <a:cubicBezTo>
                    <a:pt x="220840" y="225969"/>
                    <a:pt x="260489" y="320675"/>
                    <a:pt x="238021" y="320675"/>
                  </a:cubicBezTo>
                  <a:cubicBezTo>
                    <a:pt x="238021" y="320675"/>
                    <a:pt x="238021" y="320675"/>
                    <a:pt x="6732" y="320675"/>
                  </a:cubicBezTo>
                  <a:cubicBezTo>
                    <a:pt x="-15736" y="320675"/>
                    <a:pt x="25235" y="225969"/>
                    <a:pt x="25235" y="225969"/>
                  </a:cubicBezTo>
                  <a:cubicBezTo>
                    <a:pt x="27878" y="219392"/>
                    <a:pt x="33165" y="216761"/>
                    <a:pt x="38451" y="214131"/>
                  </a:cubicBezTo>
                  <a:cubicBezTo>
                    <a:pt x="38451" y="214131"/>
                    <a:pt x="38451" y="214131"/>
                    <a:pt x="75458" y="197031"/>
                  </a:cubicBezTo>
                  <a:cubicBezTo>
                    <a:pt x="75458" y="197031"/>
                    <a:pt x="75458" y="197031"/>
                    <a:pt x="92640" y="182562"/>
                  </a:cubicBezTo>
                  <a:close/>
                  <a:moveTo>
                    <a:pt x="97227" y="88086"/>
                  </a:moveTo>
                  <a:cubicBezTo>
                    <a:pt x="84431" y="86920"/>
                    <a:pt x="69473" y="93584"/>
                    <a:pt x="72132" y="110909"/>
                  </a:cubicBezTo>
                  <a:cubicBezTo>
                    <a:pt x="76121" y="144227"/>
                    <a:pt x="94735" y="176212"/>
                    <a:pt x="122655" y="176212"/>
                  </a:cubicBezTo>
                  <a:cubicBezTo>
                    <a:pt x="147916" y="176212"/>
                    <a:pt x="171848" y="137563"/>
                    <a:pt x="173177" y="110909"/>
                  </a:cubicBezTo>
                  <a:cubicBezTo>
                    <a:pt x="173177" y="68262"/>
                    <a:pt x="142598" y="116240"/>
                    <a:pt x="109359" y="112242"/>
                  </a:cubicBezTo>
                  <a:cubicBezTo>
                    <a:pt x="120661" y="98248"/>
                    <a:pt x="110024" y="89252"/>
                    <a:pt x="97227" y="88086"/>
                  </a:cubicBezTo>
                  <a:close/>
                  <a:moveTo>
                    <a:pt x="123036" y="31750"/>
                  </a:moveTo>
                  <a:cubicBezTo>
                    <a:pt x="169247" y="31750"/>
                    <a:pt x="189051" y="55562"/>
                    <a:pt x="189051" y="96573"/>
                  </a:cubicBezTo>
                  <a:cubicBezTo>
                    <a:pt x="187731" y="154781"/>
                    <a:pt x="150763" y="190500"/>
                    <a:pt x="123036" y="190500"/>
                  </a:cubicBezTo>
                  <a:cubicBezTo>
                    <a:pt x="90029" y="190500"/>
                    <a:pt x="57021" y="154781"/>
                    <a:pt x="57021" y="96573"/>
                  </a:cubicBezTo>
                  <a:cubicBezTo>
                    <a:pt x="55701" y="55562"/>
                    <a:pt x="75506" y="31750"/>
                    <a:pt x="123036" y="31750"/>
                  </a:cubicBezTo>
                  <a:close/>
                  <a:moveTo>
                    <a:pt x="266709" y="15875"/>
                  </a:moveTo>
                  <a:cubicBezTo>
                    <a:pt x="250796" y="15875"/>
                    <a:pt x="236210" y="19821"/>
                    <a:pt x="225602" y="27713"/>
                  </a:cubicBezTo>
                  <a:cubicBezTo>
                    <a:pt x="214993" y="35605"/>
                    <a:pt x="209689" y="44813"/>
                    <a:pt x="209689" y="55336"/>
                  </a:cubicBezTo>
                  <a:cubicBezTo>
                    <a:pt x="209689" y="63228"/>
                    <a:pt x="213667" y="72435"/>
                    <a:pt x="221624" y="79012"/>
                  </a:cubicBezTo>
                  <a:cubicBezTo>
                    <a:pt x="221624" y="79012"/>
                    <a:pt x="221624" y="79012"/>
                    <a:pt x="225602" y="82958"/>
                  </a:cubicBezTo>
                  <a:cubicBezTo>
                    <a:pt x="225602" y="82958"/>
                    <a:pt x="225602" y="82958"/>
                    <a:pt x="225602" y="107950"/>
                  </a:cubicBezTo>
                  <a:cubicBezTo>
                    <a:pt x="225602" y="107950"/>
                    <a:pt x="225602" y="107950"/>
                    <a:pt x="244166" y="96112"/>
                  </a:cubicBezTo>
                  <a:cubicBezTo>
                    <a:pt x="244166" y="96112"/>
                    <a:pt x="244166" y="96112"/>
                    <a:pt x="248144" y="93481"/>
                  </a:cubicBezTo>
                  <a:cubicBezTo>
                    <a:pt x="248144" y="93481"/>
                    <a:pt x="248144" y="93481"/>
                    <a:pt x="254774" y="93481"/>
                  </a:cubicBezTo>
                  <a:cubicBezTo>
                    <a:pt x="258753" y="94796"/>
                    <a:pt x="262731" y="94796"/>
                    <a:pt x="266709" y="94796"/>
                  </a:cubicBezTo>
                  <a:cubicBezTo>
                    <a:pt x="282621" y="94796"/>
                    <a:pt x="297208" y="90850"/>
                    <a:pt x="307816" y="82958"/>
                  </a:cubicBezTo>
                  <a:cubicBezTo>
                    <a:pt x="317098" y="75066"/>
                    <a:pt x="322402" y="65859"/>
                    <a:pt x="322402" y="55336"/>
                  </a:cubicBezTo>
                  <a:cubicBezTo>
                    <a:pt x="322402" y="44813"/>
                    <a:pt x="317098" y="35605"/>
                    <a:pt x="307816" y="27713"/>
                  </a:cubicBezTo>
                  <a:cubicBezTo>
                    <a:pt x="297208" y="19821"/>
                    <a:pt x="282621" y="15875"/>
                    <a:pt x="266709" y="15875"/>
                  </a:cubicBezTo>
                  <a:close/>
                  <a:moveTo>
                    <a:pt x="266708" y="0"/>
                  </a:moveTo>
                  <a:cubicBezTo>
                    <a:pt x="285263" y="0"/>
                    <a:pt x="303818" y="5207"/>
                    <a:pt x="317072" y="15621"/>
                  </a:cubicBezTo>
                  <a:cubicBezTo>
                    <a:pt x="330325" y="26035"/>
                    <a:pt x="338277" y="40354"/>
                    <a:pt x="338277" y="54673"/>
                  </a:cubicBezTo>
                  <a:cubicBezTo>
                    <a:pt x="338277" y="68993"/>
                    <a:pt x="330325" y="83312"/>
                    <a:pt x="317072" y="93726"/>
                  </a:cubicBezTo>
                  <a:cubicBezTo>
                    <a:pt x="303818" y="104140"/>
                    <a:pt x="285263" y="109347"/>
                    <a:pt x="266708" y="109347"/>
                  </a:cubicBezTo>
                  <a:cubicBezTo>
                    <a:pt x="261407" y="109347"/>
                    <a:pt x="256106" y="108045"/>
                    <a:pt x="252130" y="108045"/>
                  </a:cubicBezTo>
                  <a:cubicBezTo>
                    <a:pt x="252130" y="108045"/>
                    <a:pt x="252130" y="108045"/>
                    <a:pt x="217671" y="130175"/>
                  </a:cubicBezTo>
                  <a:cubicBezTo>
                    <a:pt x="216345" y="130175"/>
                    <a:pt x="215020" y="130175"/>
                    <a:pt x="215020" y="130175"/>
                  </a:cubicBezTo>
                  <a:cubicBezTo>
                    <a:pt x="213694" y="130175"/>
                    <a:pt x="213694" y="130175"/>
                    <a:pt x="212369" y="130175"/>
                  </a:cubicBezTo>
                  <a:cubicBezTo>
                    <a:pt x="211044" y="128873"/>
                    <a:pt x="211044" y="127572"/>
                    <a:pt x="211044" y="126270"/>
                  </a:cubicBezTo>
                  <a:cubicBezTo>
                    <a:pt x="211044" y="126270"/>
                    <a:pt x="211044" y="126270"/>
                    <a:pt x="211044" y="88519"/>
                  </a:cubicBezTo>
                  <a:cubicBezTo>
                    <a:pt x="200441" y="79407"/>
                    <a:pt x="193814" y="67691"/>
                    <a:pt x="193814" y="54673"/>
                  </a:cubicBezTo>
                  <a:cubicBezTo>
                    <a:pt x="193814" y="40354"/>
                    <a:pt x="201766" y="26035"/>
                    <a:pt x="216345" y="15621"/>
                  </a:cubicBezTo>
                  <a:cubicBezTo>
                    <a:pt x="229599" y="5207"/>
                    <a:pt x="246828" y="0"/>
                    <a:pt x="26670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</p:sp>
      </p:grpSp>
      <p:grpSp>
        <p:nvGrpSpPr>
          <p:cNvPr id="24" name="组合 23"/>
          <p:cNvGrpSpPr/>
          <p:nvPr/>
        </p:nvGrpSpPr>
        <p:grpSpPr>
          <a:xfrm>
            <a:off x="1355809" y="2522135"/>
            <a:ext cx="1577591" cy="1577591"/>
            <a:chOff x="1355809" y="2522135"/>
            <a:chExt cx="1577591" cy="1577591"/>
          </a:xfrm>
        </p:grpSpPr>
        <p:sp>
          <p:nvSpPr>
            <p:cNvPr id="5" name="椭圆 4"/>
            <p:cNvSpPr/>
            <p:nvPr/>
          </p:nvSpPr>
          <p:spPr>
            <a:xfrm>
              <a:off x="1355809" y="2522135"/>
              <a:ext cx="1577591" cy="1577591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happy_163542"/>
            <p:cNvSpPr>
              <a:spLocks noChangeAspect="1"/>
            </p:cNvSpPr>
            <p:nvPr/>
          </p:nvSpPr>
          <p:spPr bwMode="auto">
            <a:xfrm>
              <a:off x="1597784" y="2766678"/>
              <a:ext cx="1093639" cy="1088503"/>
            </a:xfrm>
            <a:custGeom>
              <a:avLst/>
              <a:gdLst>
                <a:gd name="connsiteX0" fmla="*/ 227235 w 338138"/>
                <a:gd name="connsiteY0" fmla="*/ 193733 h 336550"/>
                <a:gd name="connsiteX1" fmla="*/ 237615 w 338138"/>
                <a:gd name="connsiteY1" fmla="*/ 198670 h 336550"/>
                <a:gd name="connsiteX2" fmla="*/ 237615 w 338138"/>
                <a:gd name="connsiteY2" fmla="*/ 218417 h 336550"/>
                <a:gd name="connsiteX3" fmla="*/ 169069 w 338138"/>
                <a:gd name="connsiteY3" fmla="*/ 246062 h 336550"/>
                <a:gd name="connsiteX4" fmla="*/ 101841 w 338138"/>
                <a:gd name="connsiteY4" fmla="*/ 218417 h 336550"/>
                <a:gd name="connsiteX5" fmla="*/ 101841 w 338138"/>
                <a:gd name="connsiteY5" fmla="*/ 198670 h 336550"/>
                <a:gd name="connsiteX6" fmla="*/ 121614 w 338138"/>
                <a:gd name="connsiteY6" fmla="*/ 198670 h 336550"/>
                <a:gd name="connsiteX7" fmla="*/ 217843 w 338138"/>
                <a:gd name="connsiteY7" fmla="*/ 198670 h 336550"/>
                <a:gd name="connsiteX8" fmla="*/ 227235 w 338138"/>
                <a:gd name="connsiteY8" fmla="*/ 193733 h 336550"/>
                <a:gd name="connsiteX9" fmla="*/ 231775 w 338138"/>
                <a:gd name="connsiteY9" fmla="*/ 115887 h 336550"/>
                <a:gd name="connsiteX10" fmla="*/ 246063 w 338138"/>
                <a:gd name="connsiteY10" fmla="*/ 130175 h 336550"/>
                <a:gd name="connsiteX11" fmla="*/ 231775 w 338138"/>
                <a:gd name="connsiteY11" fmla="*/ 144463 h 336550"/>
                <a:gd name="connsiteX12" fmla="*/ 217487 w 338138"/>
                <a:gd name="connsiteY12" fmla="*/ 130175 h 336550"/>
                <a:gd name="connsiteX13" fmla="*/ 231775 w 338138"/>
                <a:gd name="connsiteY13" fmla="*/ 115887 h 336550"/>
                <a:gd name="connsiteX14" fmla="*/ 107157 w 338138"/>
                <a:gd name="connsiteY14" fmla="*/ 115887 h 336550"/>
                <a:gd name="connsiteX15" fmla="*/ 122239 w 338138"/>
                <a:gd name="connsiteY15" fmla="*/ 130175 h 336550"/>
                <a:gd name="connsiteX16" fmla="*/ 107157 w 338138"/>
                <a:gd name="connsiteY16" fmla="*/ 144463 h 336550"/>
                <a:gd name="connsiteX17" fmla="*/ 92075 w 338138"/>
                <a:gd name="connsiteY17" fmla="*/ 130175 h 336550"/>
                <a:gd name="connsiteX18" fmla="*/ 107157 w 338138"/>
                <a:gd name="connsiteY18" fmla="*/ 115887 h 336550"/>
                <a:gd name="connsiteX19" fmla="*/ 169069 w 338138"/>
                <a:gd name="connsiteY19" fmla="*/ 26987 h 336550"/>
                <a:gd name="connsiteX20" fmla="*/ 28575 w 338138"/>
                <a:gd name="connsiteY20" fmla="*/ 167481 h 336550"/>
                <a:gd name="connsiteX21" fmla="*/ 169069 w 338138"/>
                <a:gd name="connsiteY21" fmla="*/ 307975 h 336550"/>
                <a:gd name="connsiteX22" fmla="*/ 309563 w 338138"/>
                <a:gd name="connsiteY22" fmla="*/ 167481 h 336550"/>
                <a:gd name="connsiteX23" fmla="*/ 169069 w 338138"/>
                <a:gd name="connsiteY23" fmla="*/ 26987 h 336550"/>
                <a:gd name="connsiteX24" fmla="*/ 169069 w 338138"/>
                <a:gd name="connsiteY24" fmla="*/ 0 h 336550"/>
                <a:gd name="connsiteX25" fmla="*/ 338138 w 338138"/>
                <a:gd name="connsiteY25" fmla="*/ 168275 h 336550"/>
                <a:gd name="connsiteX26" fmla="*/ 169069 w 338138"/>
                <a:gd name="connsiteY26" fmla="*/ 336550 h 336550"/>
                <a:gd name="connsiteX27" fmla="*/ 0 w 338138"/>
                <a:gd name="connsiteY27" fmla="*/ 168275 h 336550"/>
                <a:gd name="connsiteX28" fmla="*/ 169069 w 338138"/>
                <a:gd name="connsiteY2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8138" h="336550">
                  <a:moveTo>
                    <a:pt x="227235" y="193733"/>
                  </a:moveTo>
                  <a:cubicBezTo>
                    <a:pt x="230695" y="193733"/>
                    <a:pt x="234320" y="195378"/>
                    <a:pt x="237615" y="198670"/>
                  </a:cubicBezTo>
                  <a:cubicBezTo>
                    <a:pt x="242888" y="203935"/>
                    <a:pt x="242888" y="213151"/>
                    <a:pt x="237615" y="218417"/>
                  </a:cubicBezTo>
                  <a:cubicBezTo>
                    <a:pt x="217843" y="236847"/>
                    <a:pt x="192796" y="246062"/>
                    <a:pt x="169069" y="246062"/>
                  </a:cubicBezTo>
                  <a:cubicBezTo>
                    <a:pt x="145341" y="246062"/>
                    <a:pt x="120295" y="236847"/>
                    <a:pt x="101841" y="218417"/>
                  </a:cubicBezTo>
                  <a:cubicBezTo>
                    <a:pt x="95250" y="213151"/>
                    <a:pt x="95250" y="203935"/>
                    <a:pt x="101841" y="198670"/>
                  </a:cubicBezTo>
                  <a:cubicBezTo>
                    <a:pt x="107114" y="193404"/>
                    <a:pt x="116341" y="193404"/>
                    <a:pt x="121614" y="198670"/>
                  </a:cubicBezTo>
                  <a:cubicBezTo>
                    <a:pt x="147978" y="224999"/>
                    <a:pt x="190160" y="224999"/>
                    <a:pt x="217843" y="198670"/>
                  </a:cubicBezTo>
                  <a:cubicBezTo>
                    <a:pt x="220479" y="195378"/>
                    <a:pt x="223774" y="193733"/>
                    <a:pt x="227235" y="193733"/>
                  </a:cubicBezTo>
                  <a:close/>
                  <a:moveTo>
                    <a:pt x="231775" y="115887"/>
                  </a:moveTo>
                  <a:cubicBezTo>
                    <a:pt x="239666" y="115887"/>
                    <a:pt x="246063" y="122284"/>
                    <a:pt x="246063" y="130175"/>
                  </a:cubicBezTo>
                  <a:cubicBezTo>
                    <a:pt x="246063" y="138066"/>
                    <a:pt x="239666" y="144463"/>
                    <a:pt x="231775" y="144463"/>
                  </a:cubicBezTo>
                  <a:cubicBezTo>
                    <a:pt x="223884" y="144463"/>
                    <a:pt x="217487" y="138066"/>
                    <a:pt x="217487" y="130175"/>
                  </a:cubicBezTo>
                  <a:cubicBezTo>
                    <a:pt x="217487" y="122284"/>
                    <a:pt x="223884" y="115887"/>
                    <a:pt x="231775" y="115887"/>
                  </a:cubicBezTo>
                  <a:close/>
                  <a:moveTo>
                    <a:pt x="107157" y="115887"/>
                  </a:moveTo>
                  <a:cubicBezTo>
                    <a:pt x="115487" y="115887"/>
                    <a:pt x="122239" y="122284"/>
                    <a:pt x="122239" y="130175"/>
                  </a:cubicBezTo>
                  <a:cubicBezTo>
                    <a:pt x="122239" y="138066"/>
                    <a:pt x="115487" y="144463"/>
                    <a:pt x="107157" y="144463"/>
                  </a:cubicBezTo>
                  <a:cubicBezTo>
                    <a:pt x="98827" y="144463"/>
                    <a:pt x="92075" y="138066"/>
                    <a:pt x="92075" y="130175"/>
                  </a:cubicBezTo>
                  <a:cubicBezTo>
                    <a:pt x="92075" y="122284"/>
                    <a:pt x="98827" y="115887"/>
                    <a:pt x="107157" y="115887"/>
                  </a:cubicBezTo>
                  <a:close/>
                  <a:moveTo>
                    <a:pt x="169069" y="26987"/>
                  </a:moveTo>
                  <a:cubicBezTo>
                    <a:pt x="91476" y="26987"/>
                    <a:pt x="28575" y="89888"/>
                    <a:pt x="28575" y="167481"/>
                  </a:cubicBezTo>
                  <a:cubicBezTo>
                    <a:pt x="28575" y="245074"/>
                    <a:pt x="91476" y="307975"/>
                    <a:pt x="169069" y="307975"/>
                  </a:cubicBezTo>
                  <a:cubicBezTo>
                    <a:pt x="246662" y="307975"/>
                    <a:pt x="309563" y="245074"/>
                    <a:pt x="309563" y="167481"/>
                  </a:cubicBezTo>
                  <a:cubicBezTo>
                    <a:pt x="309563" y="89888"/>
                    <a:pt x="246662" y="26987"/>
                    <a:pt x="169069" y="26987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</p:sp>
      </p:grpSp>
      <p:grpSp>
        <p:nvGrpSpPr>
          <p:cNvPr id="25" name="组合 24"/>
          <p:cNvGrpSpPr/>
          <p:nvPr/>
        </p:nvGrpSpPr>
        <p:grpSpPr>
          <a:xfrm>
            <a:off x="3990073" y="2522135"/>
            <a:ext cx="1577591" cy="1577591"/>
            <a:chOff x="3990073" y="2522135"/>
            <a:chExt cx="1577591" cy="1577591"/>
          </a:xfrm>
        </p:grpSpPr>
        <p:sp>
          <p:nvSpPr>
            <p:cNvPr id="6" name="椭圆 5"/>
            <p:cNvSpPr/>
            <p:nvPr/>
          </p:nvSpPr>
          <p:spPr>
            <a:xfrm>
              <a:off x="3990073" y="2522135"/>
              <a:ext cx="1577591" cy="1577591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question-mark-inside-a-circle_827"/>
            <p:cNvSpPr>
              <a:spLocks noChangeAspect="1"/>
            </p:cNvSpPr>
            <p:nvPr/>
          </p:nvSpPr>
          <p:spPr bwMode="auto">
            <a:xfrm>
              <a:off x="4191067" y="2725888"/>
              <a:ext cx="1175601" cy="1170081"/>
            </a:xfrm>
            <a:custGeom>
              <a:avLst/>
              <a:gdLst>
                <a:gd name="connsiteX0" fmla="*/ 165100 w 338138"/>
                <a:gd name="connsiteY0" fmla="*/ 220663 h 336550"/>
                <a:gd name="connsiteX1" fmla="*/ 192087 w 338138"/>
                <a:gd name="connsiteY1" fmla="*/ 246857 h 336550"/>
                <a:gd name="connsiteX2" fmla="*/ 165100 w 338138"/>
                <a:gd name="connsiteY2" fmla="*/ 273051 h 336550"/>
                <a:gd name="connsiteX3" fmla="*/ 138112 w 338138"/>
                <a:gd name="connsiteY3" fmla="*/ 246857 h 336550"/>
                <a:gd name="connsiteX4" fmla="*/ 165100 w 338138"/>
                <a:gd name="connsiteY4" fmla="*/ 220663 h 336550"/>
                <a:gd name="connsiteX5" fmla="*/ 169109 w 338138"/>
                <a:gd name="connsiteY5" fmla="*/ 69850 h 336550"/>
                <a:gd name="connsiteX6" fmla="*/ 225425 w 338138"/>
                <a:gd name="connsiteY6" fmla="*/ 115796 h 336550"/>
                <a:gd name="connsiteX7" fmla="*/ 200541 w 338138"/>
                <a:gd name="connsiteY7" fmla="*/ 164368 h 336550"/>
                <a:gd name="connsiteX8" fmla="*/ 184825 w 338138"/>
                <a:gd name="connsiteY8" fmla="*/ 201124 h 336550"/>
                <a:gd name="connsiteX9" fmla="*/ 184825 w 338138"/>
                <a:gd name="connsiteY9" fmla="*/ 206375 h 336550"/>
                <a:gd name="connsiteX10" fmla="*/ 146844 w 338138"/>
                <a:gd name="connsiteY10" fmla="*/ 206375 h 336550"/>
                <a:gd name="connsiteX11" fmla="*/ 145534 w 338138"/>
                <a:gd name="connsiteY11" fmla="*/ 198499 h 336550"/>
                <a:gd name="connsiteX12" fmla="*/ 163870 w 338138"/>
                <a:gd name="connsiteY12" fmla="*/ 152553 h 336550"/>
                <a:gd name="connsiteX13" fmla="*/ 179586 w 338138"/>
                <a:gd name="connsiteY13" fmla="*/ 122360 h 336550"/>
                <a:gd name="connsiteX14" fmla="*/ 158631 w 338138"/>
                <a:gd name="connsiteY14" fmla="*/ 105294 h 336550"/>
                <a:gd name="connsiteX15" fmla="*/ 129818 w 338138"/>
                <a:gd name="connsiteY15" fmla="*/ 113171 h 336550"/>
                <a:gd name="connsiteX16" fmla="*/ 120650 w 338138"/>
                <a:gd name="connsiteY16" fmla="*/ 81665 h 336550"/>
                <a:gd name="connsiteX17" fmla="*/ 169109 w 338138"/>
                <a:gd name="connsiteY17" fmla="*/ 69850 h 336550"/>
                <a:gd name="connsiteX18" fmla="*/ 169069 w 338138"/>
                <a:gd name="connsiteY18" fmla="*/ 26988 h 336550"/>
                <a:gd name="connsiteX19" fmla="*/ 28575 w 338138"/>
                <a:gd name="connsiteY19" fmla="*/ 168276 h 336550"/>
                <a:gd name="connsiteX20" fmla="*/ 169069 w 338138"/>
                <a:gd name="connsiteY20" fmla="*/ 309564 h 336550"/>
                <a:gd name="connsiteX21" fmla="*/ 309563 w 338138"/>
                <a:gd name="connsiteY21" fmla="*/ 168276 h 336550"/>
                <a:gd name="connsiteX22" fmla="*/ 169069 w 338138"/>
                <a:gd name="connsiteY22" fmla="*/ 26988 h 336550"/>
                <a:gd name="connsiteX23" fmla="*/ 169069 w 338138"/>
                <a:gd name="connsiteY23" fmla="*/ 0 h 336550"/>
                <a:gd name="connsiteX24" fmla="*/ 338138 w 338138"/>
                <a:gd name="connsiteY24" fmla="*/ 168275 h 336550"/>
                <a:gd name="connsiteX25" fmla="*/ 169069 w 338138"/>
                <a:gd name="connsiteY25" fmla="*/ 336550 h 336550"/>
                <a:gd name="connsiteX26" fmla="*/ 0 w 338138"/>
                <a:gd name="connsiteY26" fmla="*/ 168275 h 336550"/>
                <a:gd name="connsiteX27" fmla="*/ 169069 w 338138"/>
                <a:gd name="connsiteY2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8138" h="336550">
                  <a:moveTo>
                    <a:pt x="165100" y="220663"/>
                  </a:moveTo>
                  <a:cubicBezTo>
                    <a:pt x="181292" y="220663"/>
                    <a:pt x="190738" y="231141"/>
                    <a:pt x="192087" y="246857"/>
                  </a:cubicBezTo>
                  <a:cubicBezTo>
                    <a:pt x="192087" y="261264"/>
                    <a:pt x="181292" y="273051"/>
                    <a:pt x="165100" y="273051"/>
                  </a:cubicBezTo>
                  <a:cubicBezTo>
                    <a:pt x="148907" y="273051"/>
                    <a:pt x="138112" y="261264"/>
                    <a:pt x="138112" y="246857"/>
                  </a:cubicBezTo>
                  <a:cubicBezTo>
                    <a:pt x="138112" y="231141"/>
                    <a:pt x="148907" y="220663"/>
                    <a:pt x="165100" y="220663"/>
                  </a:cubicBezTo>
                  <a:close/>
                  <a:moveTo>
                    <a:pt x="169109" y="69850"/>
                  </a:moveTo>
                  <a:cubicBezTo>
                    <a:pt x="207090" y="69850"/>
                    <a:pt x="225425" y="90854"/>
                    <a:pt x="225425" y="115796"/>
                  </a:cubicBezTo>
                  <a:cubicBezTo>
                    <a:pt x="225425" y="136800"/>
                    <a:pt x="211019" y="152553"/>
                    <a:pt x="200541" y="164368"/>
                  </a:cubicBezTo>
                  <a:cubicBezTo>
                    <a:pt x="190064" y="176182"/>
                    <a:pt x="184825" y="187997"/>
                    <a:pt x="184825" y="201124"/>
                  </a:cubicBezTo>
                  <a:cubicBezTo>
                    <a:pt x="184825" y="201124"/>
                    <a:pt x="184825" y="201124"/>
                    <a:pt x="184825" y="206375"/>
                  </a:cubicBezTo>
                  <a:cubicBezTo>
                    <a:pt x="184825" y="206375"/>
                    <a:pt x="184825" y="206375"/>
                    <a:pt x="146844" y="206375"/>
                  </a:cubicBezTo>
                  <a:cubicBezTo>
                    <a:pt x="146844" y="206375"/>
                    <a:pt x="146844" y="206375"/>
                    <a:pt x="145534" y="198499"/>
                  </a:cubicBezTo>
                  <a:cubicBezTo>
                    <a:pt x="145534" y="184059"/>
                    <a:pt x="150773" y="168306"/>
                    <a:pt x="163870" y="152553"/>
                  </a:cubicBezTo>
                  <a:cubicBezTo>
                    <a:pt x="173038" y="142051"/>
                    <a:pt x="179586" y="131549"/>
                    <a:pt x="179586" y="122360"/>
                  </a:cubicBezTo>
                  <a:cubicBezTo>
                    <a:pt x="179586" y="111858"/>
                    <a:pt x="173038" y="105294"/>
                    <a:pt x="158631" y="105294"/>
                  </a:cubicBezTo>
                  <a:cubicBezTo>
                    <a:pt x="149463" y="105294"/>
                    <a:pt x="137676" y="107920"/>
                    <a:pt x="129818" y="113171"/>
                  </a:cubicBezTo>
                  <a:cubicBezTo>
                    <a:pt x="129818" y="113171"/>
                    <a:pt x="129818" y="113171"/>
                    <a:pt x="120650" y="81665"/>
                  </a:cubicBezTo>
                  <a:cubicBezTo>
                    <a:pt x="131128" y="75101"/>
                    <a:pt x="148154" y="69850"/>
                    <a:pt x="169109" y="69850"/>
                  </a:cubicBezTo>
                  <a:close/>
                  <a:moveTo>
                    <a:pt x="169069" y="26988"/>
                  </a:moveTo>
                  <a:cubicBezTo>
                    <a:pt x="91476" y="26988"/>
                    <a:pt x="28575" y="90245"/>
                    <a:pt x="28575" y="168276"/>
                  </a:cubicBezTo>
                  <a:cubicBezTo>
                    <a:pt x="28575" y="246307"/>
                    <a:pt x="91476" y="309564"/>
                    <a:pt x="169069" y="309564"/>
                  </a:cubicBezTo>
                  <a:cubicBezTo>
                    <a:pt x="246662" y="309564"/>
                    <a:pt x="309563" y="246307"/>
                    <a:pt x="309563" y="168276"/>
                  </a:cubicBezTo>
                  <a:cubicBezTo>
                    <a:pt x="309563" y="90245"/>
                    <a:pt x="246662" y="26988"/>
                    <a:pt x="169069" y="26988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</p:sp>
      </p:grpSp>
      <p:sp>
        <p:nvSpPr>
          <p:cNvPr id="14" name="文本框 13"/>
          <p:cNvSpPr txBox="1"/>
          <p:nvPr/>
        </p:nvSpPr>
        <p:spPr>
          <a:xfrm>
            <a:off x="953514" y="4290645"/>
            <a:ext cx="238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</a:rPr>
              <a:t>政治改革合格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3293" y="4659977"/>
            <a:ext cx="2622620" cy="172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在政治合格方面，重点是坚定理想信念，正确把握政治方向，坚定站稳政治立场，坚决维护以习近平同志为核心的党中央权威，不断增强中国特色社会主义道路自信、理论自信、制度自信、文化自信。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76134" y="4290645"/>
            <a:ext cx="238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</a:rPr>
              <a:t>执行纪律合格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55913" y="4659977"/>
            <a:ext cx="2622620" cy="116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在执行纪律合格方面，重点是增强组织纪律性，执行党的决定，服从组织分配，严守党的纪律特别是政治纪律和政治规矩。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36121" y="4290645"/>
            <a:ext cx="238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</a:rPr>
              <a:t>品德合格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15900" y="4659977"/>
            <a:ext cx="2622620" cy="144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在品德合格方面，重点是继承发扬党的优良传统和作风，大力弘扬忠诚老实、光明坦荡、公道正派、实事求是、艰苦奋斗、清正廉洁等共产党人价值观，带头践行社会主义核心价值观。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896109" y="4290645"/>
            <a:ext cx="238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</a:rPr>
              <a:t>发挥作用合格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775888" y="4659977"/>
            <a:ext cx="2622620" cy="144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在发挥作用合格方面，重点是牢记党的根本宗旨，爱岗敬业、履职尽责，服务群众、奉献社会，敢担当、敢负责、敢作为，在促进改革发展稳定中作表率、当先锋。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96109" y="1220665"/>
            <a:ext cx="3050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C00000"/>
                </a:solidFill>
              </a:rPr>
              <a:t>引导党员做到“四个合格”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81943" y="1629857"/>
            <a:ext cx="9355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C00000"/>
                </a:solidFill>
              </a:rPr>
              <a:t>各级党组织要教育引导广大党员按照“四讲四有”标准，做到政治合格、执行纪律合格、品德合格、发挥作用合格。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4131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6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Communist Party of China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001297" y="1469572"/>
            <a:ext cx="8189406" cy="447905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男人"/>
          <p:cNvSpPr/>
          <p:nvPr/>
        </p:nvSpPr>
        <p:spPr bwMode="auto">
          <a:xfrm>
            <a:off x="3233392" y="2227977"/>
            <a:ext cx="825500" cy="825500"/>
          </a:xfrm>
          <a:custGeom>
            <a:avLst/>
            <a:gdLst>
              <a:gd name="T0" fmla="*/ 416334317 w 5965"/>
              <a:gd name="T1" fmla="*/ 75815881 h 5525"/>
              <a:gd name="T2" fmla="*/ 416538070 w 5965"/>
              <a:gd name="T3" fmla="*/ 102142015 h 5525"/>
              <a:gd name="T4" fmla="*/ 412968551 w 5965"/>
              <a:gd name="T5" fmla="*/ 149998739 h 5525"/>
              <a:gd name="T6" fmla="*/ 415008322 w 5965"/>
              <a:gd name="T7" fmla="*/ 163264210 h 5525"/>
              <a:gd name="T8" fmla="*/ 420413859 w 5965"/>
              <a:gd name="T9" fmla="*/ 173672291 h 5525"/>
              <a:gd name="T10" fmla="*/ 424493721 w 5965"/>
              <a:gd name="T11" fmla="*/ 190712788 h 5525"/>
              <a:gd name="T12" fmla="*/ 423983698 w 5965"/>
              <a:gd name="T13" fmla="*/ 209080215 h 5525"/>
              <a:gd name="T14" fmla="*/ 420107909 w 5965"/>
              <a:gd name="T15" fmla="*/ 229590285 h 5525"/>
              <a:gd name="T16" fmla="*/ 413478254 w 5965"/>
              <a:gd name="T17" fmla="*/ 244691987 h 5525"/>
              <a:gd name="T18" fmla="*/ 407766767 w 5965"/>
              <a:gd name="T19" fmla="*/ 249590096 h 5525"/>
              <a:gd name="T20" fmla="*/ 397465396 w 5965"/>
              <a:gd name="T21" fmla="*/ 255814496 h 5525"/>
              <a:gd name="T22" fmla="*/ 392671758 w 5965"/>
              <a:gd name="T23" fmla="*/ 263977690 h 5525"/>
              <a:gd name="T24" fmla="*/ 390020087 w 5965"/>
              <a:gd name="T25" fmla="*/ 284385517 h 5525"/>
              <a:gd name="T26" fmla="*/ 387878120 w 5965"/>
              <a:gd name="T27" fmla="*/ 299385614 h 5525"/>
              <a:gd name="T28" fmla="*/ 380840638 w 5965"/>
              <a:gd name="T29" fmla="*/ 311222230 h 5525"/>
              <a:gd name="T30" fmla="*/ 372681234 w 5965"/>
              <a:gd name="T31" fmla="*/ 324079365 h 5525"/>
              <a:gd name="T32" fmla="*/ 387878120 w 5965"/>
              <a:gd name="T33" fmla="*/ 335099630 h 5525"/>
              <a:gd name="T34" fmla="*/ 404502878 w 5965"/>
              <a:gd name="T35" fmla="*/ 367242149 h 5525"/>
              <a:gd name="T36" fmla="*/ 414090473 w 5965"/>
              <a:gd name="T37" fmla="*/ 377956321 h 5525"/>
              <a:gd name="T38" fmla="*/ 487932935 w 5965"/>
              <a:gd name="T39" fmla="*/ 405201051 h 5525"/>
              <a:gd name="T40" fmla="*/ 557083956 w 5965"/>
              <a:gd name="T41" fmla="*/ 433568224 h 5525"/>
              <a:gd name="T42" fmla="*/ 582786287 w 5965"/>
              <a:gd name="T43" fmla="*/ 444180473 h 5525"/>
              <a:gd name="T44" fmla="*/ 595535256 w 5965"/>
              <a:gd name="T45" fmla="*/ 453160019 h 5525"/>
              <a:gd name="T46" fmla="*/ 604816582 w 5965"/>
              <a:gd name="T47" fmla="*/ 465710742 h 5525"/>
              <a:gd name="T48" fmla="*/ 607774521 w 5965"/>
              <a:gd name="T49" fmla="*/ 515098245 h 5525"/>
              <a:gd name="T50" fmla="*/ 204073 w 5965"/>
              <a:gd name="T51" fmla="*/ 563771320 h 5525"/>
              <a:gd name="T52" fmla="*/ 1427872 w 5965"/>
              <a:gd name="T53" fmla="*/ 479588397 h 5525"/>
              <a:gd name="T54" fmla="*/ 6323706 w 5965"/>
              <a:gd name="T55" fmla="*/ 461017121 h 5525"/>
              <a:gd name="T56" fmla="*/ 16930707 w 5965"/>
              <a:gd name="T57" fmla="*/ 449792689 h 5525"/>
              <a:gd name="T58" fmla="*/ 30495968 w 5965"/>
              <a:gd name="T59" fmla="*/ 441629494 h 5525"/>
              <a:gd name="T60" fmla="*/ 67621272 w 5965"/>
              <a:gd name="T61" fmla="*/ 427751840 h 5525"/>
              <a:gd name="T62" fmla="*/ 156558744 w 5965"/>
              <a:gd name="T63" fmla="*/ 389895181 h 5525"/>
              <a:gd name="T64" fmla="*/ 196336039 w 5965"/>
              <a:gd name="T65" fmla="*/ 376425862 h 5525"/>
              <a:gd name="T66" fmla="*/ 207555259 w 5965"/>
              <a:gd name="T67" fmla="*/ 361425765 h 5525"/>
              <a:gd name="T68" fmla="*/ 232951320 w 5965"/>
              <a:gd name="T69" fmla="*/ 332038392 h 5525"/>
              <a:gd name="T70" fmla="*/ 227545783 w 5965"/>
              <a:gd name="T71" fmla="*/ 319283501 h 5525"/>
              <a:gd name="T72" fmla="*/ 219284183 w 5965"/>
              <a:gd name="T73" fmla="*/ 309487603 h 5525"/>
              <a:gd name="T74" fmla="*/ 211634801 w 5965"/>
              <a:gd name="T75" fmla="*/ 254079869 h 5525"/>
              <a:gd name="T76" fmla="*/ 201435626 w 5965"/>
              <a:gd name="T77" fmla="*/ 252038830 h 5525"/>
              <a:gd name="T78" fmla="*/ 194602217 w 5965"/>
              <a:gd name="T79" fmla="*/ 247549057 h 5525"/>
              <a:gd name="T80" fmla="*/ 188584461 w 5965"/>
              <a:gd name="T81" fmla="*/ 236324625 h 5525"/>
              <a:gd name="T82" fmla="*/ 183484873 w 5965"/>
              <a:gd name="T83" fmla="*/ 214284096 h 5525"/>
              <a:gd name="T84" fmla="*/ 180731007 w 5965"/>
              <a:gd name="T85" fmla="*/ 182651837 h 5525"/>
              <a:gd name="T86" fmla="*/ 183484873 w 5965"/>
              <a:gd name="T87" fmla="*/ 173978383 h 5525"/>
              <a:gd name="T88" fmla="*/ 188380388 w 5965"/>
              <a:gd name="T89" fmla="*/ 161325415 h 5525"/>
              <a:gd name="T90" fmla="*/ 186442494 w 5965"/>
              <a:gd name="T91" fmla="*/ 146325318 h 5525"/>
              <a:gd name="T92" fmla="*/ 182158878 w 5965"/>
              <a:gd name="T93" fmla="*/ 105101329 h 5525"/>
              <a:gd name="T94" fmla="*/ 185728718 w 5965"/>
              <a:gd name="T95" fmla="*/ 72550475 h 5525"/>
              <a:gd name="T96" fmla="*/ 195927893 w 5965"/>
              <a:gd name="T97" fmla="*/ 47856724 h 5525"/>
              <a:gd name="T98" fmla="*/ 211736678 w 5965"/>
              <a:gd name="T99" fmla="*/ 30203724 h 5525"/>
              <a:gd name="T100" fmla="*/ 231931275 w 5965"/>
              <a:gd name="T101" fmla="*/ 18979291 h 5525"/>
              <a:gd name="T102" fmla="*/ 260693422 w 5965"/>
              <a:gd name="T103" fmla="*/ 8367362 h 5525"/>
              <a:gd name="T104" fmla="*/ 283845639 w 5965"/>
              <a:gd name="T105" fmla="*/ 2346811 h 5525"/>
              <a:gd name="T106" fmla="*/ 309547969 w 5965"/>
              <a:gd name="T107" fmla="*/ 0 h 5525"/>
              <a:gd name="T108" fmla="*/ 336575975 w 5965"/>
              <a:gd name="T109" fmla="*/ 3469254 h 5525"/>
              <a:gd name="T110" fmla="*/ 364114003 w 5965"/>
              <a:gd name="T111" fmla="*/ 15305870 h 5525"/>
              <a:gd name="T112" fmla="*/ 399199536 w 5965"/>
              <a:gd name="T113" fmla="*/ 32550854 h 5525"/>
              <a:gd name="T114" fmla="*/ 407256744 w 5965"/>
              <a:gd name="T115" fmla="*/ 44081378 h 552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965" h="5525">
                <a:moveTo>
                  <a:pt x="4036" y="532"/>
                </a:moveTo>
                <a:lnTo>
                  <a:pt x="4036" y="532"/>
                </a:lnTo>
                <a:lnTo>
                  <a:pt x="4053" y="600"/>
                </a:lnTo>
                <a:lnTo>
                  <a:pt x="4065" y="654"/>
                </a:lnTo>
                <a:lnTo>
                  <a:pt x="4075" y="700"/>
                </a:lnTo>
                <a:lnTo>
                  <a:pt x="4082" y="743"/>
                </a:lnTo>
                <a:lnTo>
                  <a:pt x="4085" y="785"/>
                </a:lnTo>
                <a:lnTo>
                  <a:pt x="4088" y="833"/>
                </a:lnTo>
                <a:lnTo>
                  <a:pt x="4088" y="889"/>
                </a:lnTo>
                <a:lnTo>
                  <a:pt x="4087" y="959"/>
                </a:lnTo>
                <a:lnTo>
                  <a:pt x="4084" y="1001"/>
                </a:lnTo>
                <a:lnTo>
                  <a:pt x="4079" y="1065"/>
                </a:lnTo>
                <a:lnTo>
                  <a:pt x="4063" y="1229"/>
                </a:lnTo>
                <a:lnTo>
                  <a:pt x="4056" y="1316"/>
                </a:lnTo>
                <a:lnTo>
                  <a:pt x="4051" y="1398"/>
                </a:lnTo>
                <a:lnTo>
                  <a:pt x="4050" y="1436"/>
                </a:lnTo>
                <a:lnTo>
                  <a:pt x="4049" y="1470"/>
                </a:lnTo>
                <a:lnTo>
                  <a:pt x="4050" y="1499"/>
                </a:lnTo>
                <a:lnTo>
                  <a:pt x="4051" y="1523"/>
                </a:lnTo>
                <a:lnTo>
                  <a:pt x="4055" y="1555"/>
                </a:lnTo>
                <a:lnTo>
                  <a:pt x="4061" y="1580"/>
                </a:lnTo>
                <a:lnTo>
                  <a:pt x="4069" y="1600"/>
                </a:lnTo>
                <a:lnTo>
                  <a:pt x="4076" y="1619"/>
                </a:lnTo>
                <a:lnTo>
                  <a:pt x="4085" y="1636"/>
                </a:lnTo>
                <a:lnTo>
                  <a:pt x="4097" y="1655"/>
                </a:lnTo>
                <a:lnTo>
                  <a:pt x="4109" y="1676"/>
                </a:lnTo>
                <a:lnTo>
                  <a:pt x="4122" y="1702"/>
                </a:lnTo>
                <a:lnTo>
                  <a:pt x="4133" y="1727"/>
                </a:lnTo>
                <a:lnTo>
                  <a:pt x="4142" y="1754"/>
                </a:lnTo>
                <a:lnTo>
                  <a:pt x="4149" y="1782"/>
                </a:lnTo>
                <a:lnTo>
                  <a:pt x="4156" y="1811"/>
                </a:lnTo>
                <a:lnTo>
                  <a:pt x="4159" y="1840"/>
                </a:lnTo>
                <a:lnTo>
                  <a:pt x="4162" y="1869"/>
                </a:lnTo>
                <a:lnTo>
                  <a:pt x="4163" y="1899"/>
                </a:lnTo>
                <a:lnTo>
                  <a:pt x="4165" y="1929"/>
                </a:lnTo>
                <a:lnTo>
                  <a:pt x="4163" y="1959"/>
                </a:lnTo>
                <a:lnTo>
                  <a:pt x="4162" y="1989"/>
                </a:lnTo>
                <a:lnTo>
                  <a:pt x="4160" y="2018"/>
                </a:lnTo>
                <a:lnTo>
                  <a:pt x="4157" y="2049"/>
                </a:lnTo>
                <a:lnTo>
                  <a:pt x="4149" y="2104"/>
                </a:lnTo>
                <a:lnTo>
                  <a:pt x="4140" y="2158"/>
                </a:lnTo>
                <a:lnTo>
                  <a:pt x="4134" y="2187"/>
                </a:lnTo>
                <a:lnTo>
                  <a:pt x="4127" y="2218"/>
                </a:lnTo>
                <a:lnTo>
                  <a:pt x="4119" y="2250"/>
                </a:lnTo>
                <a:lnTo>
                  <a:pt x="4109" y="2283"/>
                </a:lnTo>
                <a:lnTo>
                  <a:pt x="4097" y="2315"/>
                </a:lnTo>
                <a:lnTo>
                  <a:pt x="4084" y="2345"/>
                </a:lnTo>
                <a:lnTo>
                  <a:pt x="4070" y="2373"/>
                </a:lnTo>
                <a:lnTo>
                  <a:pt x="4062" y="2387"/>
                </a:lnTo>
                <a:lnTo>
                  <a:pt x="4054" y="2398"/>
                </a:lnTo>
                <a:lnTo>
                  <a:pt x="4045" y="2410"/>
                </a:lnTo>
                <a:lnTo>
                  <a:pt x="4034" y="2420"/>
                </a:lnTo>
                <a:lnTo>
                  <a:pt x="4023" y="2430"/>
                </a:lnTo>
                <a:lnTo>
                  <a:pt x="4011" y="2438"/>
                </a:lnTo>
                <a:lnTo>
                  <a:pt x="3998" y="2446"/>
                </a:lnTo>
                <a:lnTo>
                  <a:pt x="3986" y="2452"/>
                </a:lnTo>
                <a:lnTo>
                  <a:pt x="3959" y="2467"/>
                </a:lnTo>
                <a:lnTo>
                  <a:pt x="3933" y="2480"/>
                </a:lnTo>
                <a:lnTo>
                  <a:pt x="3920" y="2488"/>
                </a:lnTo>
                <a:lnTo>
                  <a:pt x="3908" y="2497"/>
                </a:lnTo>
                <a:lnTo>
                  <a:pt x="3897" y="2507"/>
                </a:lnTo>
                <a:lnTo>
                  <a:pt x="3887" y="2517"/>
                </a:lnTo>
                <a:lnTo>
                  <a:pt x="3877" y="2529"/>
                </a:lnTo>
                <a:lnTo>
                  <a:pt x="3868" y="2544"/>
                </a:lnTo>
                <a:lnTo>
                  <a:pt x="3858" y="2565"/>
                </a:lnTo>
                <a:lnTo>
                  <a:pt x="3850" y="2587"/>
                </a:lnTo>
                <a:lnTo>
                  <a:pt x="3843" y="2611"/>
                </a:lnTo>
                <a:lnTo>
                  <a:pt x="3838" y="2634"/>
                </a:lnTo>
                <a:lnTo>
                  <a:pt x="3834" y="2659"/>
                </a:lnTo>
                <a:lnTo>
                  <a:pt x="3831" y="2684"/>
                </a:lnTo>
                <a:lnTo>
                  <a:pt x="3828" y="2736"/>
                </a:lnTo>
                <a:lnTo>
                  <a:pt x="3824" y="2787"/>
                </a:lnTo>
                <a:lnTo>
                  <a:pt x="3821" y="2837"/>
                </a:lnTo>
                <a:lnTo>
                  <a:pt x="3819" y="2863"/>
                </a:lnTo>
                <a:lnTo>
                  <a:pt x="3814" y="2887"/>
                </a:lnTo>
                <a:lnTo>
                  <a:pt x="3810" y="2911"/>
                </a:lnTo>
                <a:lnTo>
                  <a:pt x="3803" y="2934"/>
                </a:lnTo>
                <a:lnTo>
                  <a:pt x="3794" y="2959"/>
                </a:lnTo>
                <a:lnTo>
                  <a:pt x="3784" y="2980"/>
                </a:lnTo>
                <a:lnTo>
                  <a:pt x="3773" y="3000"/>
                </a:lnTo>
                <a:lnTo>
                  <a:pt x="3761" y="3018"/>
                </a:lnTo>
                <a:lnTo>
                  <a:pt x="3747" y="3035"/>
                </a:lnTo>
                <a:lnTo>
                  <a:pt x="3734" y="3050"/>
                </a:lnTo>
                <a:lnTo>
                  <a:pt x="3708" y="3081"/>
                </a:lnTo>
                <a:lnTo>
                  <a:pt x="3696" y="3098"/>
                </a:lnTo>
                <a:lnTo>
                  <a:pt x="3684" y="3115"/>
                </a:lnTo>
                <a:lnTo>
                  <a:pt x="3673" y="3133"/>
                </a:lnTo>
                <a:lnTo>
                  <a:pt x="3663" y="3153"/>
                </a:lnTo>
                <a:lnTo>
                  <a:pt x="3654" y="3176"/>
                </a:lnTo>
                <a:lnTo>
                  <a:pt x="3647" y="3201"/>
                </a:lnTo>
                <a:lnTo>
                  <a:pt x="3643" y="3229"/>
                </a:lnTo>
                <a:lnTo>
                  <a:pt x="3640" y="3261"/>
                </a:lnTo>
                <a:lnTo>
                  <a:pt x="3803" y="3284"/>
                </a:lnTo>
                <a:lnTo>
                  <a:pt x="3852" y="3389"/>
                </a:lnTo>
                <a:lnTo>
                  <a:pt x="3881" y="3449"/>
                </a:lnTo>
                <a:lnTo>
                  <a:pt x="3914" y="3511"/>
                </a:lnTo>
                <a:lnTo>
                  <a:pt x="3930" y="3542"/>
                </a:lnTo>
                <a:lnTo>
                  <a:pt x="3948" y="3571"/>
                </a:lnTo>
                <a:lnTo>
                  <a:pt x="3966" y="3599"/>
                </a:lnTo>
                <a:lnTo>
                  <a:pt x="3985" y="3626"/>
                </a:lnTo>
                <a:lnTo>
                  <a:pt x="4003" y="3649"/>
                </a:lnTo>
                <a:lnTo>
                  <a:pt x="4022" y="3670"/>
                </a:lnTo>
                <a:lnTo>
                  <a:pt x="4041" y="3689"/>
                </a:lnTo>
                <a:lnTo>
                  <a:pt x="4051" y="3697"/>
                </a:lnTo>
                <a:lnTo>
                  <a:pt x="4060" y="3704"/>
                </a:lnTo>
                <a:lnTo>
                  <a:pt x="4316" y="3774"/>
                </a:lnTo>
                <a:lnTo>
                  <a:pt x="4431" y="3821"/>
                </a:lnTo>
                <a:lnTo>
                  <a:pt x="4547" y="3870"/>
                </a:lnTo>
                <a:lnTo>
                  <a:pt x="4784" y="3971"/>
                </a:lnTo>
                <a:lnTo>
                  <a:pt x="5020" y="4073"/>
                </a:lnTo>
                <a:lnTo>
                  <a:pt x="5251" y="4171"/>
                </a:lnTo>
                <a:lnTo>
                  <a:pt x="5302" y="4192"/>
                </a:lnTo>
                <a:lnTo>
                  <a:pt x="5356" y="4211"/>
                </a:lnTo>
                <a:lnTo>
                  <a:pt x="5462" y="4249"/>
                </a:lnTo>
                <a:lnTo>
                  <a:pt x="5514" y="4267"/>
                </a:lnTo>
                <a:lnTo>
                  <a:pt x="5567" y="4287"/>
                </a:lnTo>
                <a:lnTo>
                  <a:pt x="5617" y="4307"/>
                </a:lnTo>
                <a:lnTo>
                  <a:pt x="5666" y="4328"/>
                </a:lnTo>
                <a:lnTo>
                  <a:pt x="5691" y="4341"/>
                </a:lnTo>
                <a:lnTo>
                  <a:pt x="5714" y="4353"/>
                </a:lnTo>
                <a:lnTo>
                  <a:pt x="5736" y="4365"/>
                </a:lnTo>
                <a:lnTo>
                  <a:pt x="5759" y="4379"/>
                </a:lnTo>
                <a:lnTo>
                  <a:pt x="5780" y="4393"/>
                </a:lnTo>
                <a:lnTo>
                  <a:pt x="5800" y="4408"/>
                </a:lnTo>
                <a:lnTo>
                  <a:pt x="5820" y="4424"/>
                </a:lnTo>
                <a:lnTo>
                  <a:pt x="5839" y="4441"/>
                </a:lnTo>
                <a:lnTo>
                  <a:pt x="5857" y="4459"/>
                </a:lnTo>
                <a:lnTo>
                  <a:pt x="5874" y="4477"/>
                </a:lnTo>
                <a:lnTo>
                  <a:pt x="5889" y="4497"/>
                </a:lnTo>
                <a:lnTo>
                  <a:pt x="5904" y="4518"/>
                </a:lnTo>
                <a:lnTo>
                  <a:pt x="5917" y="4540"/>
                </a:lnTo>
                <a:lnTo>
                  <a:pt x="5930" y="4564"/>
                </a:lnTo>
                <a:lnTo>
                  <a:pt x="5942" y="4588"/>
                </a:lnTo>
                <a:lnTo>
                  <a:pt x="5952" y="4615"/>
                </a:lnTo>
                <a:lnTo>
                  <a:pt x="5952" y="4700"/>
                </a:lnTo>
                <a:lnTo>
                  <a:pt x="5954" y="4804"/>
                </a:lnTo>
                <a:lnTo>
                  <a:pt x="5959" y="5048"/>
                </a:lnTo>
                <a:lnTo>
                  <a:pt x="5963" y="5176"/>
                </a:lnTo>
                <a:lnTo>
                  <a:pt x="5965" y="5302"/>
                </a:lnTo>
                <a:lnTo>
                  <a:pt x="5965" y="5420"/>
                </a:lnTo>
                <a:lnTo>
                  <a:pt x="5965" y="5525"/>
                </a:lnTo>
                <a:lnTo>
                  <a:pt x="2" y="5525"/>
                </a:lnTo>
                <a:lnTo>
                  <a:pt x="0" y="5420"/>
                </a:lnTo>
                <a:lnTo>
                  <a:pt x="2" y="5302"/>
                </a:lnTo>
                <a:lnTo>
                  <a:pt x="4" y="5176"/>
                </a:lnTo>
                <a:lnTo>
                  <a:pt x="6" y="5048"/>
                </a:lnTo>
                <a:lnTo>
                  <a:pt x="12" y="4804"/>
                </a:lnTo>
                <a:lnTo>
                  <a:pt x="14" y="4700"/>
                </a:lnTo>
                <a:lnTo>
                  <a:pt x="15" y="4615"/>
                </a:lnTo>
                <a:lnTo>
                  <a:pt x="25" y="4588"/>
                </a:lnTo>
                <a:lnTo>
                  <a:pt x="36" y="4564"/>
                </a:lnTo>
                <a:lnTo>
                  <a:pt x="48" y="4540"/>
                </a:lnTo>
                <a:lnTo>
                  <a:pt x="62" y="4518"/>
                </a:lnTo>
                <a:lnTo>
                  <a:pt x="77" y="4497"/>
                </a:lnTo>
                <a:lnTo>
                  <a:pt x="93" y="4477"/>
                </a:lnTo>
                <a:lnTo>
                  <a:pt x="110" y="4459"/>
                </a:lnTo>
                <a:lnTo>
                  <a:pt x="128" y="4441"/>
                </a:lnTo>
                <a:lnTo>
                  <a:pt x="147" y="4424"/>
                </a:lnTo>
                <a:lnTo>
                  <a:pt x="166" y="4408"/>
                </a:lnTo>
                <a:lnTo>
                  <a:pt x="187" y="4393"/>
                </a:lnTo>
                <a:lnTo>
                  <a:pt x="208" y="4379"/>
                </a:lnTo>
                <a:lnTo>
                  <a:pt x="230" y="4365"/>
                </a:lnTo>
                <a:lnTo>
                  <a:pt x="253" y="4353"/>
                </a:lnTo>
                <a:lnTo>
                  <a:pt x="276" y="4341"/>
                </a:lnTo>
                <a:lnTo>
                  <a:pt x="299" y="4328"/>
                </a:lnTo>
                <a:lnTo>
                  <a:pt x="349" y="4307"/>
                </a:lnTo>
                <a:lnTo>
                  <a:pt x="400" y="4287"/>
                </a:lnTo>
                <a:lnTo>
                  <a:pt x="451" y="4267"/>
                </a:lnTo>
                <a:lnTo>
                  <a:pt x="505" y="4249"/>
                </a:lnTo>
                <a:lnTo>
                  <a:pt x="611" y="4211"/>
                </a:lnTo>
                <a:lnTo>
                  <a:pt x="663" y="4192"/>
                </a:lnTo>
                <a:lnTo>
                  <a:pt x="716" y="4171"/>
                </a:lnTo>
                <a:lnTo>
                  <a:pt x="945" y="4073"/>
                </a:lnTo>
                <a:lnTo>
                  <a:pt x="1183" y="3971"/>
                </a:lnTo>
                <a:lnTo>
                  <a:pt x="1419" y="3870"/>
                </a:lnTo>
                <a:lnTo>
                  <a:pt x="1535" y="3821"/>
                </a:lnTo>
                <a:lnTo>
                  <a:pt x="1649" y="3774"/>
                </a:lnTo>
                <a:lnTo>
                  <a:pt x="1906" y="3704"/>
                </a:lnTo>
                <a:lnTo>
                  <a:pt x="1916" y="3697"/>
                </a:lnTo>
                <a:lnTo>
                  <a:pt x="1925" y="3689"/>
                </a:lnTo>
                <a:lnTo>
                  <a:pt x="1944" y="3670"/>
                </a:lnTo>
                <a:lnTo>
                  <a:pt x="1963" y="3649"/>
                </a:lnTo>
                <a:lnTo>
                  <a:pt x="1982" y="3626"/>
                </a:lnTo>
                <a:lnTo>
                  <a:pt x="1999" y="3599"/>
                </a:lnTo>
                <a:lnTo>
                  <a:pt x="2017" y="3571"/>
                </a:lnTo>
                <a:lnTo>
                  <a:pt x="2035" y="3542"/>
                </a:lnTo>
                <a:lnTo>
                  <a:pt x="2052" y="3511"/>
                </a:lnTo>
                <a:lnTo>
                  <a:pt x="2084" y="3449"/>
                </a:lnTo>
                <a:lnTo>
                  <a:pt x="2114" y="3389"/>
                </a:lnTo>
                <a:lnTo>
                  <a:pt x="2162" y="3284"/>
                </a:lnTo>
                <a:lnTo>
                  <a:pt x="2284" y="3254"/>
                </a:lnTo>
                <a:lnTo>
                  <a:pt x="2278" y="3228"/>
                </a:lnTo>
                <a:lnTo>
                  <a:pt x="2272" y="3203"/>
                </a:lnTo>
                <a:lnTo>
                  <a:pt x="2263" y="3182"/>
                </a:lnTo>
                <a:lnTo>
                  <a:pt x="2253" y="3162"/>
                </a:lnTo>
                <a:lnTo>
                  <a:pt x="2243" y="3145"/>
                </a:lnTo>
                <a:lnTo>
                  <a:pt x="2231" y="3129"/>
                </a:lnTo>
                <a:lnTo>
                  <a:pt x="2220" y="3115"/>
                </a:lnTo>
                <a:lnTo>
                  <a:pt x="2208" y="3100"/>
                </a:lnTo>
                <a:lnTo>
                  <a:pt x="2183" y="3075"/>
                </a:lnTo>
                <a:lnTo>
                  <a:pt x="2172" y="3061"/>
                </a:lnTo>
                <a:lnTo>
                  <a:pt x="2160" y="3048"/>
                </a:lnTo>
                <a:lnTo>
                  <a:pt x="2150" y="3033"/>
                </a:lnTo>
                <a:lnTo>
                  <a:pt x="2139" y="3017"/>
                </a:lnTo>
                <a:lnTo>
                  <a:pt x="2130" y="3000"/>
                </a:lnTo>
                <a:lnTo>
                  <a:pt x="2122" y="2981"/>
                </a:lnTo>
                <a:lnTo>
                  <a:pt x="2075" y="2490"/>
                </a:lnTo>
                <a:lnTo>
                  <a:pt x="2074" y="2491"/>
                </a:lnTo>
                <a:lnTo>
                  <a:pt x="2071" y="2491"/>
                </a:lnTo>
                <a:lnTo>
                  <a:pt x="2059" y="2490"/>
                </a:lnTo>
                <a:lnTo>
                  <a:pt x="2040" y="2487"/>
                </a:lnTo>
                <a:lnTo>
                  <a:pt x="2018" y="2481"/>
                </a:lnTo>
                <a:lnTo>
                  <a:pt x="1975" y="2470"/>
                </a:lnTo>
                <a:lnTo>
                  <a:pt x="1959" y="2465"/>
                </a:lnTo>
                <a:lnTo>
                  <a:pt x="1949" y="2460"/>
                </a:lnTo>
                <a:lnTo>
                  <a:pt x="1935" y="2450"/>
                </a:lnTo>
                <a:lnTo>
                  <a:pt x="1921" y="2439"/>
                </a:lnTo>
                <a:lnTo>
                  <a:pt x="1908" y="2426"/>
                </a:lnTo>
                <a:lnTo>
                  <a:pt x="1897" y="2410"/>
                </a:lnTo>
                <a:lnTo>
                  <a:pt x="1886" y="2394"/>
                </a:lnTo>
                <a:lnTo>
                  <a:pt x="1876" y="2377"/>
                </a:lnTo>
                <a:lnTo>
                  <a:pt x="1866" y="2358"/>
                </a:lnTo>
                <a:lnTo>
                  <a:pt x="1857" y="2337"/>
                </a:lnTo>
                <a:lnTo>
                  <a:pt x="1849" y="2316"/>
                </a:lnTo>
                <a:lnTo>
                  <a:pt x="1841" y="2295"/>
                </a:lnTo>
                <a:lnTo>
                  <a:pt x="1834" y="2273"/>
                </a:lnTo>
                <a:lnTo>
                  <a:pt x="1828" y="2249"/>
                </a:lnTo>
                <a:lnTo>
                  <a:pt x="1817" y="2200"/>
                </a:lnTo>
                <a:lnTo>
                  <a:pt x="1806" y="2151"/>
                </a:lnTo>
                <a:lnTo>
                  <a:pt x="1799" y="2100"/>
                </a:lnTo>
                <a:lnTo>
                  <a:pt x="1793" y="2050"/>
                </a:lnTo>
                <a:lnTo>
                  <a:pt x="1787" y="2000"/>
                </a:lnTo>
                <a:lnTo>
                  <a:pt x="1784" y="1952"/>
                </a:lnTo>
                <a:lnTo>
                  <a:pt x="1777" y="1863"/>
                </a:lnTo>
                <a:lnTo>
                  <a:pt x="1772" y="1790"/>
                </a:lnTo>
                <a:lnTo>
                  <a:pt x="1772" y="1775"/>
                </a:lnTo>
                <a:lnTo>
                  <a:pt x="1774" y="1762"/>
                </a:lnTo>
                <a:lnTo>
                  <a:pt x="1779" y="1747"/>
                </a:lnTo>
                <a:lnTo>
                  <a:pt x="1784" y="1734"/>
                </a:lnTo>
                <a:lnTo>
                  <a:pt x="1791" y="1720"/>
                </a:lnTo>
                <a:lnTo>
                  <a:pt x="1799" y="1705"/>
                </a:lnTo>
                <a:lnTo>
                  <a:pt x="1815" y="1674"/>
                </a:lnTo>
                <a:lnTo>
                  <a:pt x="1823" y="1657"/>
                </a:lnTo>
                <a:lnTo>
                  <a:pt x="1831" y="1640"/>
                </a:lnTo>
                <a:lnTo>
                  <a:pt x="1838" y="1621"/>
                </a:lnTo>
                <a:lnTo>
                  <a:pt x="1842" y="1602"/>
                </a:lnTo>
                <a:lnTo>
                  <a:pt x="1847" y="1581"/>
                </a:lnTo>
                <a:lnTo>
                  <a:pt x="1848" y="1559"/>
                </a:lnTo>
                <a:lnTo>
                  <a:pt x="1847" y="1536"/>
                </a:lnTo>
                <a:lnTo>
                  <a:pt x="1844" y="1523"/>
                </a:lnTo>
                <a:lnTo>
                  <a:pt x="1842" y="1510"/>
                </a:lnTo>
                <a:lnTo>
                  <a:pt x="1828" y="1434"/>
                </a:lnTo>
                <a:lnTo>
                  <a:pt x="1814" y="1360"/>
                </a:lnTo>
                <a:lnTo>
                  <a:pt x="1804" y="1290"/>
                </a:lnTo>
                <a:lnTo>
                  <a:pt x="1796" y="1221"/>
                </a:lnTo>
                <a:lnTo>
                  <a:pt x="1791" y="1155"/>
                </a:lnTo>
                <a:lnTo>
                  <a:pt x="1787" y="1092"/>
                </a:lnTo>
                <a:lnTo>
                  <a:pt x="1786" y="1030"/>
                </a:lnTo>
                <a:lnTo>
                  <a:pt x="1786" y="971"/>
                </a:lnTo>
                <a:lnTo>
                  <a:pt x="1790" y="915"/>
                </a:lnTo>
                <a:lnTo>
                  <a:pt x="1794" y="861"/>
                </a:lnTo>
                <a:lnTo>
                  <a:pt x="1802" y="808"/>
                </a:lnTo>
                <a:lnTo>
                  <a:pt x="1810" y="759"/>
                </a:lnTo>
                <a:lnTo>
                  <a:pt x="1821" y="711"/>
                </a:lnTo>
                <a:lnTo>
                  <a:pt x="1833" y="666"/>
                </a:lnTo>
                <a:lnTo>
                  <a:pt x="1848" y="622"/>
                </a:lnTo>
                <a:lnTo>
                  <a:pt x="1863" y="581"/>
                </a:lnTo>
                <a:lnTo>
                  <a:pt x="1881" y="542"/>
                </a:lnTo>
                <a:lnTo>
                  <a:pt x="1900" y="504"/>
                </a:lnTo>
                <a:lnTo>
                  <a:pt x="1921" y="469"/>
                </a:lnTo>
                <a:lnTo>
                  <a:pt x="1944" y="436"/>
                </a:lnTo>
                <a:lnTo>
                  <a:pt x="1967" y="403"/>
                </a:lnTo>
                <a:lnTo>
                  <a:pt x="1993" y="374"/>
                </a:lnTo>
                <a:lnTo>
                  <a:pt x="2020" y="347"/>
                </a:lnTo>
                <a:lnTo>
                  <a:pt x="2047" y="320"/>
                </a:lnTo>
                <a:lnTo>
                  <a:pt x="2076" y="296"/>
                </a:lnTo>
                <a:lnTo>
                  <a:pt x="2107" y="274"/>
                </a:lnTo>
                <a:lnTo>
                  <a:pt x="2138" y="253"/>
                </a:lnTo>
                <a:lnTo>
                  <a:pt x="2170" y="234"/>
                </a:lnTo>
                <a:lnTo>
                  <a:pt x="2204" y="216"/>
                </a:lnTo>
                <a:lnTo>
                  <a:pt x="2239" y="200"/>
                </a:lnTo>
                <a:lnTo>
                  <a:pt x="2274" y="186"/>
                </a:lnTo>
                <a:lnTo>
                  <a:pt x="2311" y="174"/>
                </a:lnTo>
                <a:lnTo>
                  <a:pt x="2364" y="151"/>
                </a:lnTo>
                <a:lnTo>
                  <a:pt x="2423" y="129"/>
                </a:lnTo>
                <a:lnTo>
                  <a:pt x="2488" y="105"/>
                </a:lnTo>
                <a:lnTo>
                  <a:pt x="2556" y="82"/>
                </a:lnTo>
                <a:lnTo>
                  <a:pt x="2592" y="71"/>
                </a:lnTo>
                <a:lnTo>
                  <a:pt x="2627" y="60"/>
                </a:lnTo>
                <a:lnTo>
                  <a:pt x="2665" y="50"/>
                </a:lnTo>
                <a:lnTo>
                  <a:pt x="2703" y="40"/>
                </a:lnTo>
                <a:lnTo>
                  <a:pt x="2742" y="31"/>
                </a:lnTo>
                <a:lnTo>
                  <a:pt x="2783" y="23"/>
                </a:lnTo>
                <a:lnTo>
                  <a:pt x="2823" y="16"/>
                </a:lnTo>
                <a:lnTo>
                  <a:pt x="2864" y="11"/>
                </a:lnTo>
                <a:lnTo>
                  <a:pt x="2906" y="5"/>
                </a:lnTo>
                <a:lnTo>
                  <a:pt x="2949" y="2"/>
                </a:lnTo>
                <a:lnTo>
                  <a:pt x="2991" y="0"/>
                </a:lnTo>
                <a:lnTo>
                  <a:pt x="3035" y="0"/>
                </a:lnTo>
                <a:lnTo>
                  <a:pt x="3078" y="1"/>
                </a:lnTo>
                <a:lnTo>
                  <a:pt x="3122" y="3"/>
                </a:lnTo>
                <a:lnTo>
                  <a:pt x="3166" y="9"/>
                </a:lnTo>
                <a:lnTo>
                  <a:pt x="3211" y="14"/>
                </a:lnTo>
                <a:lnTo>
                  <a:pt x="3255" y="23"/>
                </a:lnTo>
                <a:lnTo>
                  <a:pt x="3300" y="34"/>
                </a:lnTo>
                <a:lnTo>
                  <a:pt x="3346" y="47"/>
                </a:lnTo>
                <a:lnTo>
                  <a:pt x="3390" y="62"/>
                </a:lnTo>
                <a:lnTo>
                  <a:pt x="3435" y="80"/>
                </a:lnTo>
                <a:lnTo>
                  <a:pt x="3481" y="101"/>
                </a:lnTo>
                <a:lnTo>
                  <a:pt x="3525" y="123"/>
                </a:lnTo>
                <a:lnTo>
                  <a:pt x="3570" y="150"/>
                </a:lnTo>
                <a:lnTo>
                  <a:pt x="3688" y="260"/>
                </a:lnTo>
                <a:lnTo>
                  <a:pt x="3879" y="292"/>
                </a:lnTo>
                <a:lnTo>
                  <a:pt x="3888" y="297"/>
                </a:lnTo>
                <a:lnTo>
                  <a:pt x="3897" y="304"/>
                </a:lnTo>
                <a:lnTo>
                  <a:pt x="3914" y="319"/>
                </a:lnTo>
                <a:lnTo>
                  <a:pt x="3929" y="335"/>
                </a:lnTo>
                <a:lnTo>
                  <a:pt x="3944" y="353"/>
                </a:lnTo>
                <a:lnTo>
                  <a:pt x="3958" y="372"/>
                </a:lnTo>
                <a:lnTo>
                  <a:pt x="3971" y="392"/>
                </a:lnTo>
                <a:lnTo>
                  <a:pt x="3983" y="412"/>
                </a:lnTo>
                <a:lnTo>
                  <a:pt x="3993" y="432"/>
                </a:lnTo>
                <a:lnTo>
                  <a:pt x="4012" y="470"/>
                </a:lnTo>
                <a:lnTo>
                  <a:pt x="4025" y="502"/>
                </a:lnTo>
                <a:lnTo>
                  <a:pt x="4036" y="53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宋体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38752" y="1975247"/>
            <a:ext cx="1414780" cy="1414780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41689" y="3526370"/>
            <a:ext cx="280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党员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439824" y="4271048"/>
            <a:ext cx="4322968" cy="276999"/>
            <a:chOff x="2439824" y="4271048"/>
            <a:chExt cx="4322968" cy="276999"/>
          </a:xfrm>
        </p:grpSpPr>
        <p:sp>
          <p:nvSpPr>
            <p:cNvPr id="9" name="五角星 8"/>
            <p:cNvSpPr/>
            <p:nvPr/>
          </p:nvSpPr>
          <p:spPr>
            <a:xfrm>
              <a:off x="2439824" y="4271048"/>
              <a:ext cx="241160" cy="24116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80984" y="4271048"/>
              <a:ext cx="40818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经常自省修身，打扫思想灰尘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39824" y="4702149"/>
            <a:ext cx="4322968" cy="276999"/>
            <a:chOff x="2439824" y="4702149"/>
            <a:chExt cx="4322968" cy="276999"/>
          </a:xfrm>
        </p:grpSpPr>
        <p:sp>
          <p:nvSpPr>
            <p:cNvPr id="11" name="五角星 10"/>
            <p:cNvSpPr/>
            <p:nvPr/>
          </p:nvSpPr>
          <p:spPr>
            <a:xfrm>
              <a:off x="2439824" y="4702149"/>
              <a:ext cx="241160" cy="24116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80984" y="4702149"/>
              <a:ext cx="40818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进行“党性体检”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9824" y="5167889"/>
            <a:ext cx="5257212" cy="276999"/>
            <a:chOff x="2439824" y="5167889"/>
            <a:chExt cx="5257212" cy="276999"/>
          </a:xfrm>
        </p:grpSpPr>
        <p:sp>
          <p:nvSpPr>
            <p:cNvPr id="13" name="五角星 12"/>
            <p:cNvSpPr/>
            <p:nvPr/>
          </p:nvSpPr>
          <p:spPr>
            <a:xfrm>
              <a:off x="2439824" y="5167889"/>
              <a:ext cx="241160" cy="24116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680983" y="5167889"/>
              <a:ext cx="50160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着力解决（党的意识不强、组织观念不强、发挥作用不够等问题）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481187" y="2227977"/>
            <a:ext cx="3285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</a:rPr>
              <a:t>联系思想工作实际经常查找</a:t>
            </a:r>
          </a:p>
          <a:p>
            <a:pPr algn="r"/>
            <a:r>
              <a:rPr lang="zh-CN" altLang="en-US" b="1" dirty="0" smtClean="0">
                <a:solidFill>
                  <a:schemeClr val="bg1"/>
                </a:solidFill>
              </a:rPr>
              <a:t>解决问题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50594" y="3021195"/>
            <a:ext cx="4716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</a:rPr>
              <a:t>各级党组织和广大党员要坚持学做结合，突出针对性，敢于直面问题，勇于自我革命，把查找解决问题作为“两学一做”学习教育的规定要求。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50594" y="3741921"/>
            <a:ext cx="4716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</a:rPr>
              <a:t>存在错误的应当作出深刻检查，受到提醒的应当作出整改表态，没有问题的说明谈话函询情况即可。</a:t>
            </a:r>
          </a:p>
        </p:txBody>
      </p:sp>
    </p:spTree>
    <p:extLst>
      <p:ext uri="{BB962C8B-B14F-4D97-AF65-F5344CB8AC3E}">
        <p14:creationId xmlns:p14="http://schemas.microsoft.com/office/powerpoint/2010/main" xmlns="" val="4054371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3159312" y="2017123"/>
            <a:ext cx="5135760" cy="655320"/>
            <a:chOff x="663000" y="2017123"/>
            <a:chExt cx="5135760" cy="655320"/>
          </a:xfrm>
        </p:grpSpPr>
        <p:grpSp>
          <p:nvGrpSpPr>
            <p:cNvPr id="44" name="组合 43"/>
            <p:cNvGrpSpPr/>
            <p:nvPr/>
          </p:nvGrpSpPr>
          <p:grpSpPr>
            <a:xfrm>
              <a:off x="663000" y="2017123"/>
              <a:ext cx="5135760" cy="655320"/>
              <a:chOff x="663000" y="2017123"/>
              <a:chExt cx="5135760" cy="655320"/>
            </a:xfrm>
            <a:solidFill>
              <a:srgbClr val="C00000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990600" y="2017123"/>
                <a:ext cx="4480560" cy="6553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63000" y="2017123"/>
                <a:ext cx="655200" cy="655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143560" y="2017123"/>
                <a:ext cx="655200" cy="655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716899" y="2070901"/>
              <a:ext cx="547401" cy="5474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5152" y="2151159"/>
              <a:ext cx="350896" cy="349854"/>
            </a:xfrm>
            <a:prstGeom prst="rect">
              <a:avLst/>
            </a:prstGeom>
          </p:spPr>
        </p:pic>
        <p:sp>
          <p:nvSpPr>
            <p:cNvPr id="60" name="五角星 59"/>
            <p:cNvSpPr/>
            <p:nvPr/>
          </p:nvSpPr>
          <p:spPr>
            <a:xfrm>
              <a:off x="5113436" y="2065324"/>
              <a:ext cx="521524" cy="52152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标题 4"/>
            <p:cNvSpPr txBox="1"/>
            <p:nvPr/>
          </p:nvSpPr>
          <p:spPr>
            <a:xfrm>
              <a:off x="5171315" y="2136222"/>
              <a:ext cx="405765" cy="3556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cs typeface="+mn-ea"/>
                </a:defRPr>
              </a:lvl1pPr>
            </a:lstStyle>
            <a:p>
              <a:r>
                <a:rPr lang="en-US" altLang="zh-CN" sz="1800" dirty="0">
                  <a:solidFill>
                    <a:srgbClr val="FFFFFF"/>
                  </a:solidFill>
                  <a:latin typeface="+mn-lt"/>
                  <a:ea typeface="+mn-ea"/>
                  <a:sym typeface="+mn-lt"/>
                </a:rPr>
                <a:t>   </a:t>
              </a:r>
              <a:r>
                <a:rPr lang="en-US" altLang="zh-CN" sz="1400" dirty="0" smtClean="0">
                  <a:solidFill>
                    <a:srgbClr val="C00000"/>
                  </a:solidFill>
                  <a:latin typeface="+mn-lt"/>
                  <a:ea typeface="+mn-ea"/>
                  <a:sym typeface="+mn-lt"/>
                </a:rPr>
                <a:t>01</a:t>
              </a:r>
              <a:endParaRPr lang="zh-CN" altLang="en-US" sz="900" dirty="0" smtClean="0">
                <a:solidFill>
                  <a:srgbClr val="C00000"/>
                </a:solidFill>
                <a:latin typeface="+mn-lt"/>
                <a:ea typeface="+mn-ea"/>
                <a:sym typeface="+mn-lt"/>
              </a:endParaRPr>
            </a:p>
            <a:p>
              <a:endParaRPr lang="en-US" altLang="zh-CN" sz="1100" b="1" dirty="0">
                <a:solidFill>
                  <a:srgbClr val="FFFFFF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271777" y="2175324"/>
              <a:ext cx="38995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推进“两学一做”常态化制度化重大意义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159312" y="2773560"/>
            <a:ext cx="5135760" cy="655440"/>
            <a:chOff x="663000" y="2773560"/>
            <a:chExt cx="5135760" cy="655440"/>
          </a:xfrm>
        </p:grpSpPr>
        <p:grpSp>
          <p:nvGrpSpPr>
            <p:cNvPr id="42" name="组合 41"/>
            <p:cNvGrpSpPr/>
            <p:nvPr/>
          </p:nvGrpSpPr>
          <p:grpSpPr>
            <a:xfrm>
              <a:off x="663000" y="2773560"/>
              <a:ext cx="5135760" cy="655440"/>
              <a:chOff x="663000" y="2773560"/>
              <a:chExt cx="5135760" cy="655440"/>
            </a:xfrm>
            <a:solidFill>
              <a:srgbClr val="C00000"/>
            </a:solidFill>
          </p:grpSpPr>
          <p:sp>
            <p:nvSpPr>
              <p:cNvPr id="9" name="矩形 8"/>
              <p:cNvSpPr/>
              <p:nvPr/>
            </p:nvSpPr>
            <p:spPr>
              <a:xfrm>
                <a:off x="990600" y="2773680"/>
                <a:ext cx="4480560" cy="6553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663000" y="2773560"/>
                <a:ext cx="655200" cy="655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143560" y="2773560"/>
                <a:ext cx="655200" cy="655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716899" y="2827459"/>
              <a:ext cx="547401" cy="5474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5152" y="2906232"/>
              <a:ext cx="350896" cy="349854"/>
            </a:xfrm>
            <a:prstGeom prst="rect">
              <a:avLst/>
            </a:prstGeom>
          </p:spPr>
        </p:pic>
        <p:sp>
          <p:nvSpPr>
            <p:cNvPr id="61" name="五角星 60"/>
            <p:cNvSpPr/>
            <p:nvPr/>
          </p:nvSpPr>
          <p:spPr>
            <a:xfrm>
              <a:off x="5113436" y="2827459"/>
              <a:ext cx="521524" cy="52152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标题 4"/>
            <p:cNvSpPr txBox="1"/>
            <p:nvPr/>
          </p:nvSpPr>
          <p:spPr>
            <a:xfrm>
              <a:off x="5171315" y="2893921"/>
              <a:ext cx="405765" cy="3556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cs typeface="+mn-ea"/>
                </a:defRPr>
              </a:lvl1pPr>
            </a:lstStyle>
            <a:p>
              <a:r>
                <a:rPr lang="en-US" altLang="zh-CN" sz="1800" dirty="0">
                  <a:solidFill>
                    <a:srgbClr val="FFFFFF"/>
                  </a:solidFill>
                  <a:latin typeface="+mn-lt"/>
                  <a:ea typeface="+mn-ea"/>
                  <a:sym typeface="+mn-lt"/>
                </a:rPr>
                <a:t>   </a:t>
              </a:r>
              <a:r>
                <a:rPr lang="en-US" altLang="zh-CN" sz="1400" dirty="0" smtClean="0">
                  <a:solidFill>
                    <a:srgbClr val="C00000"/>
                  </a:solidFill>
                  <a:latin typeface="+mn-lt"/>
                  <a:ea typeface="+mn-ea"/>
                  <a:sym typeface="+mn-lt"/>
                </a:rPr>
                <a:t>02</a:t>
              </a:r>
              <a:endParaRPr lang="zh-CN" altLang="en-US" sz="900" dirty="0" smtClean="0">
                <a:solidFill>
                  <a:srgbClr val="C00000"/>
                </a:solidFill>
                <a:latin typeface="+mn-lt"/>
                <a:ea typeface="+mn-ea"/>
                <a:sym typeface="+mn-lt"/>
              </a:endParaRPr>
            </a:p>
            <a:p>
              <a:endParaRPr lang="en-US" altLang="zh-CN" sz="1100" b="1" dirty="0">
                <a:solidFill>
                  <a:srgbClr val="FFFFFF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271778" y="2931882"/>
              <a:ext cx="37952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明确基本目标要求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159312" y="3530237"/>
            <a:ext cx="5135760" cy="655320"/>
            <a:chOff x="663000" y="3530237"/>
            <a:chExt cx="5135760" cy="655320"/>
          </a:xfrm>
        </p:grpSpPr>
        <p:grpSp>
          <p:nvGrpSpPr>
            <p:cNvPr id="41" name="组合 40"/>
            <p:cNvGrpSpPr/>
            <p:nvPr/>
          </p:nvGrpSpPr>
          <p:grpSpPr>
            <a:xfrm>
              <a:off x="663000" y="3530237"/>
              <a:ext cx="5135760" cy="655320"/>
              <a:chOff x="663000" y="3530237"/>
              <a:chExt cx="5135760" cy="655320"/>
            </a:xfrm>
            <a:solidFill>
              <a:srgbClr val="C00000"/>
            </a:solidFill>
          </p:grpSpPr>
          <p:sp>
            <p:nvSpPr>
              <p:cNvPr id="10" name="矩形 9"/>
              <p:cNvSpPr/>
              <p:nvPr/>
            </p:nvSpPr>
            <p:spPr>
              <a:xfrm>
                <a:off x="990600" y="3530237"/>
                <a:ext cx="4480560" cy="6553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63000" y="3530357"/>
                <a:ext cx="655200" cy="655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143560" y="3530357"/>
                <a:ext cx="655200" cy="655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716899" y="3584196"/>
              <a:ext cx="547401" cy="5474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5152" y="3645372"/>
              <a:ext cx="350896" cy="349854"/>
            </a:xfrm>
            <a:prstGeom prst="rect">
              <a:avLst/>
            </a:prstGeom>
          </p:spPr>
        </p:pic>
        <p:sp>
          <p:nvSpPr>
            <p:cNvPr id="62" name="五角星 61"/>
            <p:cNvSpPr/>
            <p:nvPr/>
          </p:nvSpPr>
          <p:spPr>
            <a:xfrm>
              <a:off x="5113436" y="3584196"/>
              <a:ext cx="521524" cy="52152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标题 4"/>
            <p:cNvSpPr txBox="1"/>
            <p:nvPr/>
          </p:nvSpPr>
          <p:spPr>
            <a:xfrm>
              <a:off x="5171315" y="3645372"/>
              <a:ext cx="405765" cy="3556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cs typeface="+mn-ea"/>
                </a:defRPr>
              </a:lvl1pPr>
            </a:lstStyle>
            <a:p>
              <a:r>
                <a:rPr lang="en-US" altLang="zh-CN" sz="1800" dirty="0">
                  <a:solidFill>
                    <a:srgbClr val="FFFFFF"/>
                  </a:solidFill>
                  <a:latin typeface="+mn-lt"/>
                  <a:ea typeface="+mn-ea"/>
                  <a:sym typeface="+mn-lt"/>
                </a:rPr>
                <a:t>   </a:t>
              </a:r>
              <a:r>
                <a:rPr lang="en-US" altLang="zh-CN" sz="1400" dirty="0" smtClean="0">
                  <a:solidFill>
                    <a:srgbClr val="C00000"/>
                  </a:solidFill>
                  <a:latin typeface="+mn-lt"/>
                  <a:ea typeface="+mn-ea"/>
                  <a:sym typeface="+mn-lt"/>
                </a:rPr>
                <a:t>03</a:t>
              </a:r>
              <a:endParaRPr lang="zh-CN" altLang="en-US" sz="900" dirty="0" smtClean="0">
                <a:solidFill>
                  <a:srgbClr val="C00000"/>
                </a:solidFill>
                <a:latin typeface="+mn-lt"/>
                <a:ea typeface="+mn-ea"/>
                <a:sym typeface="+mn-lt"/>
              </a:endParaRPr>
            </a:p>
            <a:p>
              <a:endParaRPr lang="en-US" altLang="zh-CN" sz="1100" b="1" dirty="0">
                <a:solidFill>
                  <a:srgbClr val="FFFFFF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271778" y="3681601"/>
              <a:ext cx="37952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精心安排学习内容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159312" y="4286795"/>
            <a:ext cx="5135760" cy="655320"/>
            <a:chOff x="663000" y="4286795"/>
            <a:chExt cx="5135760" cy="655320"/>
          </a:xfrm>
        </p:grpSpPr>
        <p:grpSp>
          <p:nvGrpSpPr>
            <p:cNvPr id="40" name="组合 39"/>
            <p:cNvGrpSpPr/>
            <p:nvPr/>
          </p:nvGrpSpPr>
          <p:grpSpPr>
            <a:xfrm>
              <a:off x="663000" y="4286795"/>
              <a:ext cx="5135760" cy="655320"/>
              <a:chOff x="663000" y="4286795"/>
              <a:chExt cx="5135760" cy="655320"/>
            </a:xfrm>
            <a:solidFill>
              <a:srgbClr val="C00000"/>
            </a:solidFill>
          </p:grpSpPr>
          <p:sp>
            <p:nvSpPr>
              <p:cNvPr id="11" name="矩形 10"/>
              <p:cNvSpPr/>
              <p:nvPr/>
            </p:nvSpPr>
            <p:spPr>
              <a:xfrm>
                <a:off x="990600" y="4286795"/>
                <a:ext cx="4480560" cy="6553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663000" y="4286915"/>
                <a:ext cx="655200" cy="655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143560" y="4286915"/>
                <a:ext cx="655200" cy="655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716899" y="4344850"/>
              <a:ext cx="4918061" cy="547401"/>
              <a:chOff x="716899" y="4344850"/>
              <a:chExt cx="4918061" cy="54740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716899" y="4344850"/>
                <a:ext cx="547401" cy="5474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15152" y="4400445"/>
                <a:ext cx="350896" cy="349854"/>
              </a:xfrm>
              <a:prstGeom prst="rect">
                <a:avLst/>
              </a:prstGeom>
            </p:spPr>
          </p:pic>
          <p:sp>
            <p:nvSpPr>
              <p:cNvPr id="63" name="五角星 62"/>
              <p:cNvSpPr/>
              <p:nvPr/>
            </p:nvSpPr>
            <p:spPr>
              <a:xfrm>
                <a:off x="5113436" y="4344850"/>
                <a:ext cx="521524" cy="521524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标题 4"/>
              <p:cNvSpPr txBox="1"/>
              <p:nvPr/>
            </p:nvSpPr>
            <p:spPr>
              <a:xfrm>
                <a:off x="5171315" y="4403071"/>
                <a:ext cx="405765" cy="35560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rgbClr val="000000"/>
                    </a:solidFill>
                    <a:latin typeface="Impact" pitchFamily="34" charset="0"/>
                    <a:ea typeface="微软雅黑" pitchFamily="34" charset="-122"/>
                    <a:cs typeface="+mn-ea"/>
                  </a:defRPr>
                </a:lvl1pPr>
              </a:lstStyle>
              <a:p>
                <a:r>
                  <a:rPr lang="en-US" altLang="zh-CN" sz="1800" dirty="0">
                    <a:solidFill>
                      <a:srgbClr val="FFFFFF"/>
                    </a:solidFill>
                    <a:latin typeface="+mn-lt"/>
                    <a:ea typeface="+mn-ea"/>
                    <a:sym typeface="+mn-lt"/>
                  </a:rPr>
                  <a:t>   </a:t>
                </a:r>
                <a:r>
                  <a:rPr lang="en-US" altLang="zh-CN" sz="1400" dirty="0" smtClean="0">
                    <a:solidFill>
                      <a:srgbClr val="C00000"/>
                    </a:solidFill>
                    <a:latin typeface="+mn-lt"/>
                    <a:ea typeface="+mn-ea"/>
                    <a:sym typeface="+mn-lt"/>
                  </a:rPr>
                  <a:t>04</a:t>
                </a:r>
                <a:endParaRPr lang="zh-CN" altLang="en-US" sz="900" dirty="0" smtClean="0">
                  <a:solidFill>
                    <a:srgbClr val="C00000"/>
                  </a:solidFill>
                  <a:latin typeface="+mn-lt"/>
                  <a:ea typeface="+mn-ea"/>
                  <a:sym typeface="+mn-lt"/>
                </a:endParaRPr>
              </a:p>
              <a:p>
                <a:endParaRPr lang="en-US" altLang="zh-CN" sz="1100" b="1" dirty="0">
                  <a:solidFill>
                    <a:srgbClr val="FFFFFF"/>
                  </a:solidFill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271778" y="4438159"/>
                <a:ext cx="379523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引导党员做到“四个合格”</a:t>
                </a:r>
              </a:p>
            </p:txBody>
          </p:sp>
        </p:grpSp>
      </p:grpSp>
      <p:pic>
        <p:nvPicPr>
          <p:cNvPr id="84" name="图片 83" hidden="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111980"/>
            <a:ext cx="12192000" cy="1193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5249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Communist Party of China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40455" y="2421654"/>
            <a:ext cx="9311089" cy="3014505"/>
            <a:chOff x="1356528" y="2059913"/>
            <a:chExt cx="9311089" cy="30145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6" t="30766" r="240" b="20873"/>
            <a:stretch>
              <a:fillRect/>
            </a:stretch>
          </p:blipFill>
          <p:spPr>
            <a:xfrm>
              <a:off x="1356528" y="2059913"/>
              <a:ext cx="9311089" cy="3014505"/>
            </a:xfrm>
            <a:custGeom>
              <a:avLst/>
              <a:gdLst>
                <a:gd name="connsiteX0" fmla="*/ 0 w 9311089"/>
                <a:gd name="connsiteY0" fmla="*/ 0 h 3014505"/>
                <a:gd name="connsiteX1" fmla="*/ 9311089 w 9311089"/>
                <a:gd name="connsiteY1" fmla="*/ 0 h 3014505"/>
                <a:gd name="connsiteX2" fmla="*/ 9311089 w 9311089"/>
                <a:gd name="connsiteY2" fmla="*/ 3014505 h 3014505"/>
                <a:gd name="connsiteX3" fmla="*/ 0 w 9311089"/>
                <a:gd name="connsiteY3" fmla="*/ 3014505 h 301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1089" h="3014505">
                  <a:moveTo>
                    <a:pt x="0" y="0"/>
                  </a:moveTo>
                  <a:lnTo>
                    <a:pt x="9311089" y="0"/>
                  </a:lnTo>
                  <a:lnTo>
                    <a:pt x="9311089" y="3014505"/>
                  </a:lnTo>
                  <a:lnTo>
                    <a:pt x="0" y="3014505"/>
                  </a:lnTo>
                  <a:close/>
                </a:path>
              </a:pathLst>
            </a:custGeom>
          </p:spPr>
        </p:pic>
        <p:sp>
          <p:nvSpPr>
            <p:cNvPr id="8" name="流程图: 过程 7"/>
            <p:cNvSpPr/>
            <p:nvPr/>
          </p:nvSpPr>
          <p:spPr>
            <a:xfrm>
              <a:off x="1356528" y="2059913"/>
              <a:ext cx="9311089" cy="3014505"/>
            </a:xfrm>
            <a:prstGeom prst="flowChartProcess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rgbClr val="C00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662057" y="2316145"/>
              <a:ext cx="3737987" cy="2502039"/>
              <a:chOff x="6662057" y="2381459"/>
              <a:chExt cx="3737987" cy="2502039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662057" y="2381459"/>
                <a:ext cx="373798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662057" y="4883498"/>
                <a:ext cx="373798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0400044" y="2381459"/>
                <a:ext cx="0" cy="250203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8299692" y="2572378"/>
              <a:ext cx="1808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各级党委（党组）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714490" y="2912792"/>
              <a:ext cx="4685554" cy="33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履行主体责任，每年要专门研究部署，一级抓一级，层层抓落实。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445516" y="3339301"/>
              <a:ext cx="1808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组织部门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622242" y="3667648"/>
              <a:ext cx="563197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要作出具体工作安排，加强督促指导。要发挥“两学一做”学习教育常态化制度化的带动效应，加强基层党建工作薄弱环节，每年梳理分析工作短板，研究确定若干重点任务，集中力量攻坚克难。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16334" y="1427652"/>
            <a:ext cx="9555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各级党组织要把推进“两学一做”学习教育常态化制度化作为全面从严治党的战略性、基础性工程，高度重视，精心组织，抓常抓细抓长。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248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377" b="36183"/>
          <a:stretch>
            <a:fillRect/>
          </a:stretch>
        </p:blipFill>
        <p:spPr>
          <a:xfrm>
            <a:off x="0" y="1140966"/>
            <a:ext cx="12192000" cy="1661368"/>
          </a:xfrm>
          <a:custGeom>
            <a:avLst/>
            <a:gdLst>
              <a:gd name="connsiteX0" fmla="*/ 0 w 12192000"/>
              <a:gd name="connsiteY0" fmla="*/ 0 h 1661368"/>
              <a:gd name="connsiteX1" fmla="*/ 12192000 w 12192000"/>
              <a:gd name="connsiteY1" fmla="*/ 0 h 1661368"/>
              <a:gd name="connsiteX2" fmla="*/ 12192000 w 12192000"/>
              <a:gd name="connsiteY2" fmla="*/ 1661368 h 1661368"/>
              <a:gd name="connsiteX3" fmla="*/ 0 w 12192000"/>
              <a:gd name="connsiteY3" fmla="*/ 1661368 h 166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661368">
                <a:moveTo>
                  <a:pt x="0" y="0"/>
                </a:moveTo>
                <a:lnTo>
                  <a:pt x="12192000" y="0"/>
                </a:lnTo>
                <a:lnTo>
                  <a:pt x="12192000" y="1661368"/>
                </a:lnTo>
                <a:lnTo>
                  <a:pt x="0" y="1661368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3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Communist Party of China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3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85153" y="2592800"/>
            <a:ext cx="1890765" cy="2998841"/>
            <a:chOff x="785153" y="2592800"/>
            <a:chExt cx="1890765" cy="2998841"/>
          </a:xfrm>
        </p:grpSpPr>
        <p:grpSp>
          <p:nvGrpSpPr>
            <p:cNvPr id="36" name="组合 35"/>
            <p:cNvGrpSpPr/>
            <p:nvPr/>
          </p:nvGrpSpPr>
          <p:grpSpPr>
            <a:xfrm>
              <a:off x="785153" y="2592800"/>
              <a:ext cx="1890765" cy="2998841"/>
              <a:chOff x="719136" y="2592800"/>
              <a:chExt cx="1890765" cy="2998841"/>
            </a:xfrm>
          </p:grpSpPr>
          <p:sp>
            <p:nvSpPr>
              <p:cNvPr id="7" name="矩形 6"/>
              <p:cNvSpPr/>
              <p:nvPr/>
            </p:nvSpPr>
            <p:spPr bwMode="auto">
              <a:xfrm rot="5400000">
                <a:off x="619398" y="3287436"/>
                <a:ext cx="2090241" cy="1890765"/>
              </a:xfrm>
              <a:prstGeom prst="rect">
                <a:avLst/>
              </a:prstGeom>
              <a:solidFill>
                <a:srgbClr val="C00000">
                  <a:alpha val="53000"/>
                </a:srgb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720779" y="2592800"/>
                <a:ext cx="1887483" cy="546905"/>
              </a:xfrm>
              <a:prstGeom prst="rect">
                <a:avLst/>
              </a:prstGeom>
              <a:solidFill>
                <a:srgbClr val="C0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1"/>
                    </a:solidFill>
                  </a:rPr>
                  <a:t>要树立党的</a:t>
                </a:r>
              </a:p>
              <a:p>
                <a:pPr algn="ctr"/>
                <a:r>
                  <a:rPr lang="zh-CN" altLang="en-US" sz="1600" b="1" dirty="0" smtClean="0">
                    <a:solidFill>
                      <a:schemeClr val="bg1"/>
                    </a:solidFill>
                  </a:rPr>
                  <a:t>一切工作到</a:t>
                </a:r>
              </a:p>
            </p:txBody>
          </p:sp>
          <p:sp>
            <p:nvSpPr>
              <p:cNvPr id="23" name="椭圆 22"/>
              <p:cNvSpPr/>
              <p:nvPr/>
            </p:nvSpPr>
            <p:spPr bwMode="auto">
              <a:xfrm>
                <a:off x="1323168" y="4908939"/>
                <a:ext cx="682702" cy="682702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任意多边形: 形状 22"/>
              <p:cNvSpPr/>
              <p:nvPr/>
            </p:nvSpPr>
            <p:spPr bwMode="auto">
              <a:xfrm>
                <a:off x="1491627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889026" y="3355821"/>
              <a:ext cx="17715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注重把思想政治工作落到支部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873732" y="3452550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89026" y="3824766"/>
              <a:ext cx="17715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把从严教育管理党员落到支部</a:t>
              </a:r>
            </a:p>
          </p:txBody>
        </p:sp>
        <p:sp>
          <p:nvSpPr>
            <p:cNvPr id="47" name="椭圆 46"/>
            <p:cNvSpPr/>
            <p:nvPr/>
          </p:nvSpPr>
          <p:spPr>
            <a:xfrm>
              <a:off x="873732" y="3921495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89026" y="4320519"/>
              <a:ext cx="1771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把群众工作落到支部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873732" y="4417248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695463" y="2592801"/>
            <a:ext cx="1890765" cy="2998840"/>
            <a:chOff x="3695463" y="2592801"/>
            <a:chExt cx="1890765" cy="2998840"/>
          </a:xfrm>
        </p:grpSpPr>
        <p:grpSp>
          <p:nvGrpSpPr>
            <p:cNvPr id="37" name="组合 36"/>
            <p:cNvGrpSpPr/>
            <p:nvPr/>
          </p:nvGrpSpPr>
          <p:grpSpPr>
            <a:xfrm>
              <a:off x="3695463" y="2592801"/>
              <a:ext cx="1890765" cy="2998840"/>
              <a:chOff x="2934877" y="2592801"/>
              <a:chExt cx="1890765" cy="2998840"/>
            </a:xfrm>
          </p:grpSpPr>
          <p:sp>
            <p:nvSpPr>
              <p:cNvPr id="10" name="矩形 9"/>
              <p:cNvSpPr/>
              <p:nvPr/>
            </p:nvSpPr>
            <p:spPr bwMode="auto">
              <a:xfrm rot="5400000">
                <a:off x="2835139" y="3287438"/>
                <a:ext cx="2090241" cy="1890765"/>
              </a:xfrm>
              <a:prstGeom prst="rect">
                <a:avLst/>
              </a:prstGeom>
              <a:solidFill>
                <a:srgbClr val="C00000">
                  <a:alpha val="53000"/>
                </a:srgb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>
                <a:off x="2936520" y="2592801"/>
                <a:ext cx="1887483" cy="546905"/>
              </a:xfrm>
              <a:prstGeom prst="rect">
                <a:avLst/>
              </a:prstGeom>
              <a:solidFill>
                <a:srgbClr val="C0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lvl="0" algn="ctr"/>
                <a:r>
                  <a:rPr lang="zh-CN" altLang="en-US" sz="1600" b="1" dirty="0" smtClean="0">
                    <a:solidFill>
                      <a:prstClr val="white"/>
                    </a:solidFill>
                  </a:rPr>
                  <a:t>各领域各行业党</a:t>
                </a:r>
                <a:endParaRPr lang="en-US" altLang="zh-CN" sz="1600" b="1" dirty="0" smtClean="0">
                  <a:solidFill>
                    <a:prstClr val="white"/>
                  </a:solidFill>
                </a:endParaRPr>
              </a:p>
              <a:p>
                <a:pPr lvl="0" algn="ctr"/>
                <a:r>
                  <a:rPr lang="zh-CN" altLang="en-US" sz="1600" b="1" dirty="0" smtClean="0">
                    <a:solidFill>
                      <a:prstClr val="white"/>
                    </a:solidFill>
                  </a:rPr>
                  <a:t>支部要真正成为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 bwMode="auto">
              <a:xfrm>
                <a:off x="3538909" y="4908939"/>
                <a:ext cx="682702" cy="682702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任意多边形: 形状 23"/>
              <p:cNvSpPr/>
              <p:nvPr/>
            </p:nvSpPr>
            <p:spPr bwMode="auto">
              <a:xfrm>
                <a:off x="3707369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3812991" y="3355821"/>
              <a:ext cx="1771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教育党员的学校</a:t>
              </a:r>
            </a:p>
          </p:txBody>
        </p:sp>
        <p:sp>
          <p:nvSpPr>
            <p:cNvPr id="51" name="椭圆 50"/>
            <p:cNvSpPr/>
            <p:nvPr/>
          </p:nvSpPr>
          <p:spPr>
            <a:xfrm>
              <a:off x="3797697" y="3452550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812991" y="3824766"/>
              <a:ext cx="1771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团结群众的核心</a:t>
              </a:r>
            </a:p>
          </p:txBody>
        </p:sp>
        <p:sp>
          <p:nvSpPr>
            <p:cNvPr id="53" name="椭圆 52"/>
            <p:cNvSpPr/>
            <p:nvPr/>
          </p:nvSpPr>
          <p:spPr>
            <a:xfrm>
              <a:off x="3797697" y="3921495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812991" y="4320519"/>
              <a:ext cx="1771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攻坚克难的堡垒</a:t>
              </a:r>
            </a:p>
          </p:txBody>
        </p:sp>
        <p:sp>
          <p:nvSpPr>
            <p:cNvPr id="55" name="椭圆 54"/>
            <p:cNvSpPr/>
            <p:nvPr/>
          </p:nvSpPr>
          <p:spPr>
            <a:xfrm>
              <a:off x="3797697" y="4417248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5773" y="2592803"/>
            <a:ext cx="1890765" cy="2998838"/>
            <a:chOff x="6605773" y="2592803"/>
            <a:chExt cx="1890765" cy="2998838"/>
          </a:xfrm>
        </p:grpSpPr>
        <p:grpSp>
          <p:nvGrpSpPr>
            <p:cNvPr id="38" name="组合 37"/>
            <p:cNvGrpSpPr/>
            <p:nvPr/>
          </p:nvGrpSpPr>
          <p:grpSpPr>
            <a:xfrm>
              <a:off x="6605773" y="2592803"/>
              <a:ext cx="1890765" cy="2998838"/>
              <a:chOff x="5150617" y="2592803"/>
              <a:chExt cx="1890765" cy="2998838"/>
            </a:xfrm>
          </p:grpSpPr>
          <p:sp>
            <p:nvSpPr>
              <p:cNvPr id="13" name="矩形 12"/>
              <p:cNvSpPr/>
              <p:nvPr/>
            </p:nvSpPr>
            <p:spPr bwMode="auto">
              <a:xfrm rot="5400000">
                <a:off x="5050879" y="3287439"/>
                <a:ext cx="2090241" cy="1890765"/>
              </a:xfrm>
              <a:prstGeom prst="rect">
                <a:avLst/>
              </a:prstGeom>
              <a:solidFill>
                <a:srgbClr val="C00000">
                  <a:alpha val="53000"/>
                </a:srgb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 bwMode="auto">
              <a:xfrm>
                <a:off x="5152260" y="2592803"/>
                <a:ext cx="1887483" cy="546905"/>
              </a:xfrm>
              <a:prstGeom prst="rect">
                <a:avLst/>
              </a:prstGeom>
              <a:solidFill>
                <a:srgbClr val="C0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lvl="0" algn="ctr"/>
                <a:r>
                  <a:rPr lang="zh-CN" altLang="en-US" sz="1600" b="1" dirty="0" smtClean="0">
                    <a:solidFill>
                      <a:prstClr val="white"/>
                    </a:solidFill>
                  </a:rPr>
                  <a:t>确定“三会一课”</a:t>
                </a:r>
              </a:p>
              <a:p>
                <a:pPr lvl="0" algn="ctr"/>
                <a:r>
                  <a:rPr lang="zh-CN" altLang="en-US" sz="1600" b="1" dirty="0" smtClean="0">
                    <a:solidFill>
                      <a:prstClr val="white"/>
                    </a:solidFill>
                  </a:rPr>
                  <a:t>的主题和具体方式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 bwMode="auto">
              <a:xfrm>
                <a:off x="5754649" y="4908939"/>
                <a:ext cx="682702" cy="682702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任意多边形: 形状 26"/>
              <p:cNvSpPr/>
              <p:nvPr/>
            </p:nvSpPr>
            <p:spPr bwMode="auto">
              <a:xfrm>
                <a:off x="5923109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723301" y="3355821"/>
              <a:ext cx="1771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突出政治学习和教育</a:t>
              </a:r>
            </a:p>
          </p:txBody>
        </p:sp>
        <p:sp>
          <p:nvSpPr>
            <p:cNvPr id="57" name="椭圆 56"/>
            <p:cNvSpPr/>
            <p:nvPr/>
          </p:nvSpPr>
          <p:spPr>
            <a:xfrm>
              <a:off x="6708007" y="3452550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723301" y="3824766"/>
              <a:ext cx="17715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突出党性锻炼</a:t>
              </a:r>
            </a:p>
            <a:p>
              <a:endParaRPr lang="zh-CN" altLang="en-US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708007" y="3921495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723301" y="4320519"/>
              <a:ext cx="17715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坚决防止表面化、形式化、娱乐化、庸俗化</a:t>
              </a:r>
            </a:p>
          </p:txBody>
        </p:sp>
        <p:sp>
          <p:nvSpPr>
            <p:cNvPr id="61" name="椭圆 60"/>
            <p:cNvSpPr/>
            <p:nvPr/>
          </p:nvSpPr>
          <p:spPr>
            <a:xfrm>
              <a:off x="6708007" y="4417248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516082" y="2592804"/>
            <a:ext cx="1890765" cy="2998837"/>
            <a:chOff x="9516082" y="2592804"/>
            <a:chExt cx="1890765" cy="2998837"/>
          </a:xfrm>
        </p:grpSpPr>
        <p:grpSp>
          <p:nvGrpSpPr>
            <p:cNvPr id="35" name="组合 34"/>
            <p:cNvGrpSpPr/>
            <p:nvPr/>
          </p:nvGrpSpPr>
          <p:grpSpPr>
            <a:xfrm>
              <a:off x="9516082" y="2592804"/>
              <a:ext cx="1890765" cy="2998837"/>
              <a:chOff x="7366357" y="2592804"/>
              <a:chExt cx="1890765" cy="2998837"/>
            </a:xfrm>
          </p:grpSpPr>
          <p:sp>
            <p:nvSpPr>
              <p:cNvPr id="16" name="矩形 15"/>
              <p:cNvSpPr/>
              <p:nvPr/>
            </p:nvSpPr>
            <p:spPr bwMode="auto">
              <a:xfrm rot="5400000">
                <a:off x="7266619" y="3287440"/>
                <a:ext cx="2090241" cy="1890765"/>
              </a:xfrm>
              <a:prstGeom prst="rect">
                <a:avLst/>
              </a:prstGeom>
              <a:solidFill>
                <a:srgbClr val="C00000">
                  <a:alpha val="53000"/>
                </a:srgb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 bwMode="auto">
              <a:xfrm>
                <a:off x="7368000" y="2592804"/>
                <a:ext cx="1887483" cy="546905"/>
              </a:xfrm>
              <a:prstGeom prst="rect">
                <a:avLst/>
              </a:prstGeom>
              <a:solidFill>
                <a:srgbClr val="C0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lvl="0" algn="ctr"/>
                <a:r>
                  <a:rPr lang="zh-CN" altLang="en-US" sz="1600" b="1" dirty="0" smtClean="0">
                    <a:solidFill>
                      <a:prstClr val="white"/>
                    </a:solidFill>
                  </a:rPr>
                  <a:t>“三会一课”</a:t>
                </a:r>
              </a:p>
              <a:p>
                <a:pPr lvl="0" algn="ctr"/>
                <a:r>
                  <a:rPr lang="zh-CN" altLang="en-US" sz="1600" b="1" dirty="0" smtClean="0">
                    <a:solidFill>
                      <a:prstClr val="white"/>
                    </a:solidFill>
                  </a:rPr>
                  <a:t>要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 bwMode="auto">
              <a:xfrm>
                <a:off x="7970389" y="4908939"/>
                <a:ext cx="682702" cy="682702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任意多边形: 形状 24"/>
              <p:cNvSpPr/>
              <p:nvPr/>
            </p:nvSpPr>
            <p:spPr bwMode="auto">
              <a:xfrm>
                <a:off x="8138848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9633610" y="3355821"/>
              <a:ext cx="1771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推广党支部主题党日</a:t>
              </a:r>
            </a:p>
          </p:txBody>
        </p:sp>
        <p:sp>
          <p:nvSpPr>
            <p:cNvPr id="63" name="椭圆 62"/>
            <p:cNvSpPr/>
            <p:nvPr/>
          </p:nvSpPr>
          <p:spPr>
            <a:xfrm>
              <a:off x="9618316" y="3452550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633610" y="3824766"/>
              <a:ext cx="17715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开展“三会一课”</a:t>
              </a:r>
            </a:p>
            <a:p>
              <a:endParaRPr lang="zh-CN" altLang="en-US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9618316" y="3921495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9633610" y="4320519"/>
              <a:ext cx="1771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参加服务群众等活动</a:t>
              </a:r>
            </a:p>
          </p:txBody>
        </p:sp>
        <p:sp>
          <p:nvSpPr>
            <p:cNvPr id="67" name="椭圆 66"/>
            <p:cNvSpPr/>
            <p:nvPr/>
          </p:nvSpPr>
          <p:spPr>
            <a:xfrm>
              <a:off x="9618316" y="4417248"/>
              <a:ext cx="80010" cy="80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56457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 smtClean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dirty="0" smtClean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200" dirty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Communist Party of China</a:t>
            </a:r>
            <a:endParaRPr lang="zh-CN" altLang="en-US" sz="1200" dirty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4824" y="1974228"/>
            <a:ext cx="9678823" cy="116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各级党组织要从讲政治的高度，充分认识推进“两学一做”学习教育常态化制度化的重大意义，始终把思想教育作为第一位的任务，坚持用党章党规规范党组织和党员行为，用习近平总书记系列重要讲话精神武装头脑、指导实践、推动工作，教育引导广大党员学思践悟、知行合一，不断增强政治意识、大局意识、核心意识、看齐意识，做到政治合格、执行纪律合格、品德合格、发挥作用合格，确保党的组织充分履行职能、发挥核心作用，确保党员领导干部忠诚干净担当、发挥表率作用，确保广大党员党性坚强、发挥先锋模范作用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4824" y="1592263"/>
            <a:ext cx="595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</a:rPr>
              <a:t>始终把思想教育作为第一位的任务</a:t>
            </a:r>
            <a:endParaRPr lang="zh-CN" altLang="en-US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774825" y="3280040"/>
            <a:ext cx="4388057" cy="920057"/>
            <a:chOff x="1774825" y="3280040"/>
            <a:chExt cx="4388057" cy="920057"/>
          </a:xfrm>
        </p:grpSpPr>
        <p:grpSp>
          <p:nvGrpSpPr>
            <p:cNvPr id="13" name="组合 12"/>
            <p:cNvGrpSpPr/>
            <p:nvPr/>
          </p:nvGrpSpPr>
          <p:grpSpPr>
            <a:xfrm>
              <a:off x="1774825" y="3280040"/>
              <a:ext cx="2853603" cy="920057"/>
              <a:chOff x="1774825" y="3280040"/>
              <a:chExt cx="2853603" cy="920057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234854" y="3429000"/>
                <a:ext cx="2082503" cy="622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774825" y="3280040"/>
                <a:ext cx="920057" cy="920057"/>
              </a:xfrm>
              <a:prstGeom prst="ellipse">
                <a:avLst/>
              </a:prstGeom>
              <a:solidFill>
                <a:srgbClr val="C00000"/>
              </a:solidFill>
              <a:ln w="76200">
                <a:solidFill>
                  <a:srgbClr val="FBE5D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五角星 10"/>
              <p:cNvSpPr/>
              <p:nvPr/>
            </p:nvSpPr>
            <p:spPr>
              <a:xfrm>
                <a:off x="1923783" y="3400158"/>
                <a:ext cx="622139" cy="622139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005628" y="3429000"/>
                <a:ext cx="622800" cy="6228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005951" y="3555402"/>
              <a:ext cx="3156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通知强调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777413" y="4228939"/>
            <a:ext cx="9621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</a:rPr>
              <a:t>要</a:t>
            </a:r>
            <a:r>
              <a:rPr lang="zh-CN" altLang="en-US" sz="1200" dirty="0" smtClean="0">
                <a:solidFill>
                  <a:srgbClr val="C00000"/>
                </a:solidFill>
              </a:rPr>
              <a:t>坚持全覆盖、常态化、重创新、求实效，坚持学做结合，依托党委（党组）理论学习中心组学习、党支部“三会一课”等基本制度，融入日常、抓在经常，防止形式主义，防止“两张皮”。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77413" y="4980750"/>
            <a:ext cx="9709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</a:rPr>
              <a:t>要紧密联系本地区本部门本单位实际，联系党员思想工作实际，突出分类指导，组织党员、干部经常自省修身、打扫思想灰尘，有什么问题解决什么问题，什么问题突出重点解决什么问题。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77413" y="5831245"/>
            <a:ext cx="9709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要领导</a:t>
            </a:r>
            <a:r>
              <a:rPr lang="zh-CN" altLang="en-US" sz="1200" dirty="0">
                <a:solidFill>
                  <a:srgbClr val="C00000"/>
                </a:solidFill>
              </a:rPr>
              <a:t>机关要带头学、带头做，党委（党组）理论学习中心组学习要把学党章党规、学系列讲话作为主要内容，党员领导干部要把自己摆进去，不断改造自己，提高思想政治觉悟。</a:t>
            </a:r>
          </a:p>
        </p:txBody>
      </p:sp>
    </p:spTree>
    <p:extLst>
      <p:ext uri="{BB962C8B-B14F-4D97-AF65-F5344CB8AC3E}">
        <p14:creationId xmlns:p14="http://schemas.microsoft.com/office/powerpoint/2010/main" xmlns="" val="2120112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53578" y="1056089"/>
            <a:ext cx="3084844" cy="557003"/>
            <a:chOff x="4553578" y="1718267"/>
            <a:chExt cx="3084844" cy="557003"/>
          </a:xfrm>
        </p:grpSpPr>
        <p:sp>
          <p:nvSpPr>
            <p:cNvPr id="2" name="剪去对角的矩形 1"/>
            <p:cNvSpPr/>
            <p:nvPr/>
          </p:nvSpPr>
          <p:spPr>
            <a:xfrm>
              <a:off x="4553578" y="1718267"/>
              <a:ext cx="3084844" cy="557003"/>
            </a:xfrm>
            <a:prstGeom prst="snip2Diag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045947" y="1765935"/>
              <a:ext cx="21001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重大意义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 smtClean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dirty="0" smtClean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200" dirty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Communist Party of China</a:t>
            </a:r>
            <a:endParaRPr lang="zh-CN" altLang="en-US" sz="1200" dirty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762125" y="1815890"/>
            <a:ext cx="9364606" cy="1256044"/>
            <a:chOff x="1762125" y="1815890"/>
            <a:chExt cx="9364606" cy="1256044"/>
          </a:xfrm>
        </p:grpSpPr>
        <p:sp>
          <p:nvSpPr>
            <p:cNvPr id="6" name="流程图: 过程 5"/>
            <p:cNvSpPr/>
            <p:nvPr/>
          </p:nvSpPr>
          <p:spPr>
            <a:xfrm>
              <a:off x="1774825" y="2087196"/>
              <a:ext cx="9224387" cy="984738"/>
            </a:xfrm>
            <a:prstGeom prst="flowChartProcess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剪去对角的矩形 10"/>
            <p:cNvSpPr/>
            <p:nvPr/>
          </p:nvSpPr>
          <p:spPr>
            <a:xfrm>
              <a:off x="1762125" y="1815890"/>
              <a:ext cx="3131422" cy="542611"/>
            </a:xfrm>
            <a:prstGeom prst="snip2Diag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38780" y="1909467"/>
              <a:ext cx="33461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习近平总书记系列重要讲话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893538" y="2375037"/>
              <a:ext cx="8986960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rgbClr val="C00000"/>
                  </a:solidFill>
                </a:rPr>
                <a:t>是中国特色社会主义理论体系最新成果，做合格党员是对每名党员的基本要求。实践证明，开展“两学一做”学习教育，是坚持思想建党、组织建党、制度治党紧密结合的有力抓手，是不断加强党的思想政治建设的有效途径。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24" name="流程图: 过程 23"/>
            <p:cNvSpPr/>
            <p:nvPr/>
          </p:nvSpPr>
          <p:spPr>
            <a:xfrm>
              <a:off x="10897092" y="2284059"/>
              <a:ext cx="229639" cy="613373"/>
            </a:xfrm>
            <a:prstGeom prst="flowChartProcess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62125" y="3260741"/>
            <a:ext cx="9364606" cy="1256044"/>
            <a:chOff x="1762125" y="3260741"/>
            <a:chExt cx="9364606" cy="1256044"/>
          </a:xfrm>
        </p:grpSpPr>
        <p:sp>
          <p:nvSpPr>
            <p:cNvPr id="7" name="流程图: 过程 6"/>
            <p:cNvSpPr/>
            <p:nvPr/>
          </p:nvSpPr>
          <p:spPr>
            <a:xfrm>
              <a:off x="1774825" y="3532047"/>
              <a:ext cx="9224387" cy="984738"/>
            </a:xfrm>
            <a:prstGeom prst="flowChartProcess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剪去对角的矩形 11"/>
            <p:cNvSpPr/>
            <p:nvPr/>
          </p:nvSpPr>
          <p:spPr>
            <a:xfrm>
              <a:off x="1762125" y="3260741"/>
              <a:ext cx="3131422" cy="542611"/>
            </a:xfrm>
            <a:prstGeom prst="snip2Diag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38780" y="3347380"/>
              <a:ext cx="33461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习近平总书记系列重要讲话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93538" y="3949419"/>
              <a:ext cx="8986960" cy="336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rgbClr val="C00000"/>
                  </a:solidFill>
                </a:rPr>
                <a:t>是我们党推进具有许多新的历史特点的伟大斗争、党的建设新的伟大工程、中国特色社会主义伟大事业的强大思想武器</a:t>
              </a:r>
            </a:p>
          </p:txBody>
        </p:sp>
        <p:sp>
          <p:nvSpPr>
            <p:cNvPr id="25" name="流程图: 过程 24"/>
            <p:cNvSpPr/>
            <p:nvPr/>
          </p:nvSpPr>
          <p:spPr>
            <a:xfrm>
              <a:off x="10897092" y="3728910"/>
              <a:ext cx="229639" cy="613373"/>
            </a:xfrm>
            <a:prstGeom prst="flowChartProcess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74825" y="4694514"/>
            <a:ext cx="9351906" cy="1267123"/>
            <a:chOff x="1774825" y="4694514"/>
            <a:chExt cx="9351906" cy="1267123"/>
          </a:xfrm>
        </p:grpSpPr>
        <p:sp>
          <p:nvSpPr>
            <p:cNvPr id="8" name="流程图: 过程 7"/>
            <p:cNvSpPr/>
            <p:nvPr/>
          </p:nvSpPr>
          <p:spPr>
            <a:xfrm>
              <a:off x="1774825" y="4976899"/>
              <a:ext cx="9224387" cy="984738"/>
            </a:xfrm>
            <a:prstGeom prst="flowChartProcess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剪去对角的矩形 12"/>
            <p:cNvSpPr/>
            <p:nvPr/>
          </p:nvSpPr>
          <p:spPr>
            <a:xfrm>
              <a:off x="1775837" y="4694514"/>
              <a:ext cx="3117709" cy="542611"/>
            </a:xfrm>
            <a:prstGeom prst="snip2Diag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38780" y="4781153"/>
              <a:ext cx="33461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习近平总书记系列重要讲话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93538" y="5346231"/>
              <a:ext cx="8986960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rgbClr val="C00000"/>
                  </a:solidFill>
                </a:rPr>
                <a:t>是当代中国马克思主义最新发展，是各级党组织和全体党员必须始终坚持的行动指南</a:t>
              </a:r>
            </a:p>
            <a:p>
              <a:pPr>
                <a:lnSpc>
                  <a:spcPct val="150000"/>
                </a:lnSpc>
              </a:pPr>
              <a:endParaRPr lang="zh-CN" altLang="en-US" sz="1200" dirty="0" smtClean="0">
                <a:solidFill>
                  <a:srgbClr val="C00000"/>
                </a:solidFill>
              </a:endParaRPr>
            </a:p>
          </p:txBody>
        </p:sp>
        <p:sp>
          <p:nvSpPr>
            <p:cNvPr id="26" name="流程图: 过程 25"/>
            <p:cNvSpPr/>
            <p:nvPr/>
          </p:nvSpPr>
          <p:spPr>
            <a:xfrm>
              <a:off x="10897092" y="5185705"/>
              <a:ext cx="229639" cy="613373"/>
            </a:xfrm>
            <a:prstGeom prst="flowChartProcess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870430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9127" y="3194297"/>
            <a:ext cx="8372873" cy="36637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844" b="42005"/>
          <a:stretch>
            <a:fillRect/>
          </a:stretch>
        </p:blipFill>
        <p:spPr>
          <a:xfrm>
            <a:off x="7731705" y="274167"/>
            <a:ext cx="4050322" cy="3084437"/>
          </a:xfrm>
          <a:custGeom>
            <a:avLst/>
            <a:gdLst>
              <a:gd name="connsiteX0" fmla="*/ 0 w 3188211"/>
              <a:gd name="connsiteY0" fmla="*/ 0 h 2427915"/>
              <a:gd name="connsiteX1" fmla="*/ 3062827 w 3188211"/>
              <a:gd name="connsiteY1" fmla="*/ 0 h 2427915"/>
              <a:gd name="connsiteX2" fmla="*/ 3108390 w 3188211"/>
              <a:gd name="connsiteY2" fmla="*/ 124488 h 2427915"/>
              <a:gd name="connsiteX3" fmla="*/ 3188211 w 3188211"/>
              <a:gd name="connsiteY3" fmla="*/ 652455 h 2427915"/>
              <a:gd name="connsiteX4" fmla="*/ 1412751 w 3188211"/>
              <a:gd name="connsiteY4" fmla="*/ 2427915 h 2427915"/>
              <a:gd name="connsiteX5" fmla="*/ 42720 w 3188211"/>
              <a:gd name="connsiteY5" fmla="*/ 1781812 h 2427915"/>
              <a:gd name="connsiteX6" fmla="*/ 0 w 3188211"/>
              <a:gd name="connsiteY6" fmla="*/ 1724684 h 2427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88211" h="2427915">
                <a:moveTo>
                  <a:pt x="0" y="0"/>
                </a:moveTo>
                <a:lnTo>
                  <a:pt x="3062827" y="0"/>
                </a:lnTo>
                <a:lnTo>
                  <a:pt x="3108390" y="124488"/>
                </a:lnTo>
                <a:cubicBezTo>
                  <a:pt x="3160265" y="291273"/>
                  <a:pt x="3188211" y="468600"/>
                  <a:pt x="3188211" y="652455"/>
                </a:cubicBezTo>
                <a:cubicBezTo>
                  <a:pt x="3188211" y="1633014"/>
                  <a:pt x="2393310" y="2427915"/>
                  <a:pt x="1412751" y="2427915"/>
                </a:cubicBezTo>
                <a:cubicBezTo>
                  <a:pt x="861187" y="2427915"/>
                  <a:pt x="368366" y="2176403"/>
                  <a:pt x="42720" y="1781812"/>
                </a:cubicBezTo>
                <a:lnTo>
                  <a:pt x="0" y="1724684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/>
        </p:nvGrpSpPr>
        <p:grpSpPr>
          <a:xfrm>
            <a:off x="1839845" y="2578379"/>
            <a:ext cx="8870449" cy="1920406"/>
            <a:chOff x="1839845" y="2578379"/>
            <a:chExt cx="8870449" cy="1920406"/>
          </a:xfrm>
        </p:grpSpPr>
        <p:sp>
          <p:nvSpPr>
            <p:cNvPr id="6" name="矩形 5"/>
            <p:cNvSpPr/>
            <p:nvPr/>
          </p:nvSpPr>
          <p:spPr>
            <a:xfrm>
              <a:off x="2293620" y="2758440"/>
              <a:ext cx="7962900" cy="1356360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39845" y="2578379"/>
              <a:ext cx="8870449" cy="1920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945632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2061" y="2144211"/>
            <a:ext cx="7187878" cy="256957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13448" y="2144212"/>
            <a:ext cx="476491" cy="2569578"/>
          </a:xfrm>
          <a:prstGeom prst="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13450" y="1715947"/>
            <a:ext cx="492443" cy="34261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</a:rPr>
              <a:t>前言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56091" y="3316147"/>
            <a:ext cx="6203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推进“两学一做”学习教育常态化制度化，对于进一步用习近平总书记系列重要讲话精神武装全党，确保全党更加紧密地团结在以习近平同志为核心的党中央周围，不断开创中国特色社会主义事业新局面，具有重大而深远的意义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56091" y="2639319"/>
            <a:ext cx="6203326" cy="613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近日，中共中央办公厅印发了</a:t>
            </a:r>
            <a:r>
              <a:rPr lang="en-US" altLang="zh-CN" sz="1200" dirty="0" smtClean="0">
                <a:solidFill>
                  <a:schemeClr val="bg1"/>
                </a:solidFill>
              </a:rPr>
              <a:t>《</a:t>
            </a:r>
            <a:r>
              <a:rPr lang="zh-CN" altLang="en-US" sz="1200" dirty="0" smtClean="0">
                <a:solidFill>
                  <a:schemeClr val="bg1"/>
                </a:solidFill>
              </a:rPr>
              <a:t>关于推进“两学一做”学习教育常态化制度化的意见</a:t>
            </a:r>
            <a:r>
              <a:rPr lang="en-US" altLang="zh-CN" sz="1200" dirty="0" smtClean="0">
                <a:solidFill>
                  <a:schemeClr val="bg1"/>
                </a:solidFill>
              </a:rPr>
              <a:t>》</a:t>
            </a:r>
            <a:r>
              <a:rPr lang="zh-CN" altLang="en-US" sz="1200" dirty="0" smtClean="0">
                <a:solidFill>
                  <a:schemeClr val="bg1"/>
                </a:solidFill>
              </a:rPr>
              <a:t>，并发出通知，要求各地区各部门认真贯彻落实。</a:t>
            </a:r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9127" y="3194297"/>
            <a:ext cx="8372873" cy="366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9760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498222" y="1921397"/>
            <a:ext cx="2592730" cy="2662176"/>
            <a:chOff x="1498222" y="1921397"/>
            <a:chExt cx="2592730" cy="2662176"/>
          </a:xfrm>
        </p:grpSpPr>
        <p:sp>
          <p:nvSpPr>
            <p:cNvPr id="2" name="椭圆 1"/>
            <p:cNvSpPr/>
            <p:nvPr/>
          </p:nvSpPr>
          <p:spPr>
            <a:xfrm>
              <a:off x="1579245" y="2395959"/>
              <a:ext cx="1782502" cy="178250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2887185" y="1921397"/>
              <a:ext cx="474562" cy="47456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604816" y="2604304"/>
              <a:ext cx="173619" cy="1736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610602" y="2268639"/>
              <a:ext cx="335665" cy="33566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725139" y="4166884"/>
              <a:ext cx="416689" cy="4166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98222" y="2395959"/>
              <a:ext cx="162046" cy="16204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691625" y="2957330"/>
              <a:ext cx="399327" cy="3993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88656" y="2023274"/>
              <a:ext cx="271619" cy="27080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96021" y="4241350"/>
              <a:ext cx="275635" cy="28785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660268" y="3096755"/>
              <a:ext cx="1600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第一部分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66612" y="2395959"/>
            <a:ext cx="6225387" cy="2134800"/>
            <a:chOff x="5966612" y="2395959"/>
            <a:chExt cx="6225387" cy="2134800"/>
          </a:xfrm>
        </p:grpSpPr>
        <p:sp>
          <p:nvSpPr>
            <p:cNvPr id="14" name="任意多边形 13"/>
            <p:cNvSpPr/>
            <p:nvPr/>
          </p:nvSpPr>
          <p:spPr>
            <a:xfrm>
              <a:off x="5966612" y="2395959"/>
              <a:ext cx="6225387" cy="2134800"/>
            </a:xfrm>
            <a:custGeom>
              <a:avLst/>
              <a:gdLst>
                <a:gd name="connsiteX0" fmla="*/ 1067400 w 6225387"/>
                <a:gd name="connsiteY0" fmla="*/ 0 h 2134800"/>
                <a:gd name="connsiteX1" fmla="*/ 1137572 w 6225387"/>
                <a:gd name="connsiteY1" fmla="*/ 3544 h 2134800"/>
                <a:gd name="connsiteX2" fmla="*/ 1137572 w 6225387"/>
                <a:gd name="connsiteY2" fmla="*/ 0 h 2134800"/>
                <a:gd name="connsiteX3" fmla="*/ 6225387 w 6225387"/>
                <a:gd name="connsiteY3" fmla="*/ 0 h 2134800"/>
                <a:gd name="connsiteX4" fmla="*/ 6225387 w 6225387"/>
                <a:gd name="connsiteY4" fmla="*/ 2133246 h 2134800"/>
                <a:gd name="connsiteX5" fmla="*/ 1137572 w 6225387"/>
                <a:gd name="connsiteY5" fmla="*/ 2133246 h 2134800"/>
                <a:gd name="connsiteX6" fmla="*/ 1137572 w 6225387"/>
                <a:gd name="connsiteY6" fmla="*/ 2131257 h 2134800"/>
                <a:gd name="connsiteX7" fmla="*/ 1067400 w 6225387"/>
                <a:gd name="connsiteY7" fmla="*/ 2134800 h 2134800"/>
                <a:gd name="connsiteX8" fmla="*/ 0 w 6225387"/>
                <a:gd name="connsiteY8" fmla="*/ 1067400 h 2134800"/>
                <a:gd name="connsiteX9" fmla="*/ 1067400 w 6225387"/>
                <a:gd name="connsiteY9" fmla="*/ 0 h 213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25387" h="2134800">
                  <a:moveTo>
                    <a:pt x="1067400" y="0"/>
                  </a:moveTo>
                  <a:lnTo>
                    <a:pt x="1137572" y="3544"/>
                  </a:lnTo>
                  <a:lnTo>
                    <a:pt x="1137572" y="0"/>
                  </a:lnTo>
                  <a:lnTo>
                    <a:pt x="6225387" y="0"/>
                  </a:lnTo>
                  <a:lnTo>
                    <a:pt x="6225387" y="2133246"/>
                  </a:lnTo>
                  <a:lnTo>
                    <a:pt x="1137572" y="2133246"/>
                  </a:lnTo>
                  <a:lnTo>
                    <a:pt x="1137572" y="2131257"/>
                  </a:lnTo>
                  <a:lnTo>
                    <a:pt x="1067400" y="2134800"/>
                  </a:lnTo>
                  <a:cubicBezTo>
                    <a:pt x="477891" y="2134800"/>
                    <a:pt x="0" y="1656909"/>
                    <a:pt x="0" y="1067400"/>
                  </a:cubicBezTo>
                  <a:cubicBezTo>
                    <a:pt x="0" y="477891"/>
                    <a:pt x="477891" y="0"/>
                    <a:pt x="106740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五角星 14"/>
            <p:cNvSpPr/>
            <p:nvPr/>
          </p:nvSpPr>
          <p:spPr>
            <a:xfrm>
              <a:off x="6279129" y="2592371"/>
              <a:ext cx="1741976" cy="1741976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94332" y="3096755"/>
            <a:ext cx="2604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推进“两学一做”常态化制度化重大意义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453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 smtClean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dirty="0" smtClean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200" dirty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Communist Party of China</a:t>
            </a:r>
            <a:endParaRPr lang="zh-CN" altLang="en-US" sz="1200" dirty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74825" y="1592263"/>
            <a:ext cx="2870521" cy="4178461"/>
            <a:chOff x="1774825" y="1592263"/>
            <a:chExt cx="2870521" cy="4178461"/>
          </a:xfrm>
        </p:grpSpPr>
        <p:sp>
          <p:nvSpPr>
            <p:cNvPr id="5" name="矩形 4"/>
            <p:cNvSpPr/>
            <p:nvPr/>
          </p:nvSpPr>
          <p:spPr>
            <a:xfrm>
              <a:off x="1774825" y="1592263"/>
              <a:ext cx="2870521" cy="417846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654500" y="2673752"/>
              <a:ext cx="1990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通知指出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13995" y="3136738"/>
              <a:ext cx="2442258" cy="2275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推进“两学一做”学习教育常态化制度化，对于进一步用习近平总书记系列重要讲话精神武装全党，确保全党更加紧密地团结在以习近平同志为核心的党中央周围，不断开创中国特色社会主义事业新局面，具有重大而深远的意义。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02304" y="1784536"/>
              <a:ext cx="623803" cy="621941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5023412" y="1592263"/>
            <a:ext cx="6742751" cy="814214"/>
            <a:chOff x="5023412" y="1592263"/>
            <a:chExt cx="6742751" cy="814214"/>
          </a:xfrm>
        </p:grpSpPr>
        <p:sp>
          <p:nvSpPr>
            <p:cNvPr id="12" name="矩形 11"/>
            <p:cNvSpPr/>
            <p:nvPr/>
          </p:nvSpPr>
          <p:spPr>
            <a:xfrm>
              <a:off x="5023412" y="1592263"/>
              <a:ext cx="6742751" cy="8142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02508" y="1815192"/>
              <a:ext cx="6463655" cy="368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推进“两学一做”学习教育常态化制度化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23412" y="2802562"/>
            <a:ext cx="2145175" cy="2968162"/>
            <a:chOff x="5023412" y="2802562"/>
            <a:chExt cx="2145175" cy="2968162"/>
          </a:xfrm>
        </p:grpSpPr>
        <p:sp>
          <p:nvSpPr>
            <p:cNvPr id="9" name="矩形 8"/>
            <p:cNvSpPr/>
            <p:nvPr/>
          </p:nvSpPr>
          <p:spPr>
            <a:xfrm>
              <a:off x="5023412" y="2802562"/>
              <a:ext cx="2145175" cy="296816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02508" y="3245173"/>
              <a:ext cx="1746474" cy="2169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</a:rPr>
                <a:t>是坚持思想建党、组织建党、制度治党紧密结合的有力抓手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22200" y="2802562"/>
            <a:ext cx="2145175" cy="2968162"/>
            <a:chOff x="7322200" y="2802562"/>
            <a:chExt cx="2145175" cy="2968162"/>
          </a:xfrm>
        </p:grpSpPr>
        <p:sp>
          <p:nvSpPr>
            <p:cNvPr id="10" name="矩形 9"/>
            <p:cNvSpPr/>
            <p:nvPr/>
          </p:nvSpPr>
          <p:spPr>
            <a:xfrm>
              <a:off x="7322200" y="2802562"/>
              <a:ext cx="2145175" cy="296816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661098" y="3245173"/>
              <a:ext cx="1746474" cy="1289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</a:rPr>
                <a:t>是不断加强党的思想政治建设的有效途径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20988" y="2802562"/>
            <a:ext cx="2145175" cy="2968162"/>
            <a:chOff x="9620988" y="2802562"/>
            <a:chExt cx="2145175" cy="2968162"/>
          </a:xfrm>
        </p:grpSpPr>
        <p:sp>
          <p:nvSpPr>
            <p:cNvPr id="11" name="矩形 10"/>
            <p:cNvSpPr/>
            <p:nvPr/>
          </p:nvSpPr>
          <p:spPr>
            <a:xfrm>
              <a:off x="9620988" y="2802562"/>
              <a:ext cx="2145175" cy="296816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959618" y="3272584"/>
              <a:ext cx="1746474" cy="1289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</a:rPr>
                <a:t>是全面从严治党的战略性、基础性工程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130" y="4251956"/>
            <a:ext cx="1732445" cy="173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6376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4826" y="1592263"/>
            <a:ext cx="4252224" cy="2834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03704" y="5221727"/>
            <a:ext cx="93910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C00000"/>
                </a:solidFill>
              </a:rPr>
              <a:t>2016</a:t>
            </a:r>
            <a:r>
              <a:rPr lang="zh-CN" altLang="en-US" sz="1200" dirty="0" smtClean="0">
                <a:solidFill>
                  <a:srgbClr val="C00000"/>
                </a:solidFill>
              </a:rPr>
              <a:t>年在全体党员中开展的“学党章党规、学系列讲话，做合格党员”学习教育，以尊崇党章、遵守党规为基本要求，以用习近平总书记系列重要讲话精神武装全党为根本任务，坚持基础在学、关键在做，着力解决突出问题，推动党内教育从“关键少数”向广大党员拓展、从集中性教育向经常性教育延伸，取得显著成效，受到各级党组织和广大党员欢迎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3704" y="4852395"/>
            <a:ext cx="5235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坚持基础在学、关键在做，着力解决突出问题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096000" y="1592263"/>
            <a:ext cx="477051" cy="411251"/>
            <a:chOff x="6096000" y="1592263"/>
            <a:chExt cx="477051" cy="411251"/>
          </a:xfrm>
        </p:grpSpPr>
        <p:grpSp>
          <p:nvGrpSpPr>
            <p:cNvPr id="10" name="组合 9"/>
            <p:cNvGrpSpPr/>
            <p:nvPr/>
          </p:nvGrpSpPr>
          <p:grpSpPr>
            <a:xfrm>
              <a:off x="6096000" y="1592263"/>
              <a:ext cx="477051" cy="411251"/>
              <a:chOff x="6143548" y="1493115"/>
              <a:chExt cx="795732" cy="685976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6258560" y="1592263"/>
                <a:ext cx="565709" cy="487680"/>
              </a:xfrm>
              <a:prstGeom prst="hexagon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六边形 6"/>
              <p:cNvSpPr/>
              <p:nvPr/>
            </p:nvSpPr>
            <p:spPr>
              <a:xfrm>
                <a:off x="6143548" y="1493115"/>
                <a:ext cx="795732" cy="685976"/>
              </a:xfrm>
              <a:prstGeom prst="hexagon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40730" y="1698136"/>
              <a:ext cx="187589" cy="195906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6096000" y="3210549"/>
            <a:ext cx="477051" cy="411251"/>
            <a:chOff x="6096000" y="3210549"/>
            <a:chExt cx="477051" cy="411251"/>
          </a:xfrm>
        </p:grpSpPr>
        <p:grpSp>
          <p:nvGrpSpPr>
            <p:cNvPr id="11" name="组合 10"/>
            <p:cNvGrpSpPr/>
            <p:nvPr/>
          </p:nvGrpSpPr>
          <p:grpSpPr>
            <a:xfrm>
              <a:off x="6096000" y="3210549"/>
              <a:ext cx="477051" cy="411251"/>
              <a:chOff x="6143548" y="1493115"/>
              <a:chExt cx="795732" cy="685976"/>
            </a:xfrm>
          </p:grpSpPr>
          <p:sp>
            <p:nvSpPr>
              <p:cNvPr id="12" name="六边形 11"/>
              <p:cNvSpPr/>
              <p:nvPr/>
            </p:nvSpPr>
            <p:spPr>
              <a:xfrm>
                <a:off x="6258560" y="1592263"/>
                <a:ext cx="565709" cy="487680"/>
              </a:xfrm>
              <a:prstGeom prst="hexagon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六边形 12"/>
              <p:cNvSpPr/>
              <p:nvPr/>
            </p:nvSpPr>
            <p:spPr>
              <a:xfrm>
                <a:off x="6143548" y="1493115"/>
                <a:ext cx="795732" cy="685976"/>
              </a:xfrm>
              <a:prstGeom prst="hexagon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40730" y="3318221"/>
              <a:ext cx="187589" cy="195906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6722347" y="1465995"/>
            <a:ext cx="4923692" cy="613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</a:rPr>
              <a:t>要</a:t>
            </a:r>
            <a:r>
              <a:rPr lang="zh-CN" altLang="en-US" sz="1200" dirty="0" smtClean="0">
                <a:solidFill>
                  <a:srgbClr val="C00000"/>
                </a:solidFill>
              </a:rPr>
              <a:t>把党支部建设作为最重要的基本建设，充分发挥党支部教育管理党员的主体作用，树立党的一切工作到支部的鲜明导向。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22346" y="3079677"/>
            <a:ext cx="500407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C00000"/>
                </a:solidFill>
              </a:rPr>
              <a:t>各级党委（党组）要认真履行主体责任，每年要对开展“两学一做”学习教育情况进行评估总结，一级抓一级，层层抓落实，带动基层党组织和广大党员奋发有为、敢于担当、建功立业，更加紧密地团结在以习近平同志为核心的党中央周围，为统筹推进“五位一体”总体布局和协调推进“四个全面”战略布局提供坚强组织保证。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 smtClean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dirty="0" smtClean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200" dirty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Communist Party of China</a:t>
            </a:r>
            <a:endParaRPr lang="zh-CN" altLang="en-US" sz="1200" dirty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91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901537" y="1350818"/>
            <a:ext cx="5548744" cy="654627"/>
            <a:chOff x="1901537" y="1350818"/>
            <a:chExt cx="5548744" cy="654627"/>
          </a:xfrm>
        </p:grpSpPr>
        <p:sp>
          <p:nvSpPr>
            <p:cNvPr id="4" name="矩形 3"/>
            <p:cNvSpPr/>
            <p:nvPr/>
          </p:nvSpPr>
          <p:spPr>
            <a:xfrm>
              <a:off x="1901537" y="1350818"/>
              <a:ext cx="5122718" cy="65462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995054" y="1517073"/>
              <a:ext cx="54552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当我们举起右手，站在鲜红的党旗面前庄严承诺</a:t>
              </a:r>
            </a:p>
          </p:txBody>
        </p:sp>
      </p:grpSp>
      <p:sp>
        <p:nvSpPr>
          <p:cNvPr id="5" name="右箭头 4"/>
          <p:cNvSpPr/>
          <p:nvPr/>
        </p:nvSpPr>
        <p:spPr>
          <a:xfrm>
            <a:off x="1901537" y="2400300"/>
            <a:ext cx="691619" cy="270164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53590" y="2304549"/>
            <a:ext cx="4405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C00000"/>
                </a:solidFill>
              </a:rPr>
              <a:t>就注定要为党的事业拼搏努力，从思想上、组织上、行动上与上级党组织保持一致，服从中国共产党的</a:t>
            </a:r>
            <a:r>
              <a:rPr lang="zh-CN" altLang="en-US" sz="1200" dirty="0" smtClean="0">
                <a:solidFill>
                  <a:srgbClr val="C00000"/>
                </a:solidFill>
              </a:rPr>
              <a:t>领导</a:t>
            </a:r>
            <a:r>
              <a:rPr lang="zh-CN" altLang="en-US" sz="1200" dirty="0">
                <a:solidFill>
                  <a:srgbClr val="C00000"/>
                </a:solidFill>
              </a:rPr>
              <a:t>。</a:t>
            </a:r>
          </a:p>
        </p:txBody>
      </p:sp>
      <p:sp>
        <p:nvSpPr>
          <p:cNvPr id="7" name="右箭头 6"/>
          <p:cNvSpPr/>
          <p:nvPr/>
        </p:nvSpPr>
        <p:spPr>
          <a:xfrm>
            <a:off x="1901537" y="3161069"/>
            <a:ext cx="691619" cy="270164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53590" y="3065318"/>
            <a:ext cx="4405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C00000"/>
                </a:solidFill>
              </a:rPr>
              <a:t>就意味着付出，时时刻刻、事事处处要为团员青年树好榜样、当好模范。</a:t>
            </a:r>
          </a:p>
        </p:txBody>
      </p:sp>
      <p:sp>
        <p:nvSpPr>
          <p:cNvPr id="9" name="矩形 8"/>
          <p:cNvSpPr/>
          <p:nvPr/>
        </p:nvSpPr>
        <p:spPr>
          <a:xfrm>
            <a:off x="1901536" y="3526982"/>
            <a:ext cx="7055427" cy="230231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47346" y="3826087"/>
            <a:ext cx="6366718" cy="613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实际工作中，少部分党员认为各级对党员要求高、党员平时付出多，得到回报少，产生埋怨情绪，想不通为什么党员就应多干一些，干好一些，答案很简单，因为你是</a:t>
            </a:r>
            <a:r>
              <a:rPr lang="zh-CN" altLang="en-US" sz="1200" dirty="0" smtClean="0">
                <a:solidFill>
                  <a:schemeClr val="bg1"/>
                </a:solidFill>
              </a:rPr>
              <a:t>一名共产党员。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47346" y="4603334"/>
            <a:ext cx="6421582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党员义务规定：“要坚持党和人民的利益高于一切，个人利益服从党和人民的利益，吃苦在前，享受在后，克己奉公，多做贡献。要自觉遵守党的纪律，模范遵守国家的法律法规，严格保守党和国家的秘密，执行党的决定，服从组织分配，积极完成党的任务。”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0307782" y="1350818"/>
            <a:ext cx="976745" cy="4524315"/>
            <a:chOff x="10307782" y="1350818"/>
            <a:chExt cx="976745" cy="4524315"/>
          </a:xfrm>
        </p:grpSpPr>
        <p:sp>
          <p:nvSpPr>
            <p:cNvPr id="13" name="矩形 12"/>
            <p:cNvSpPr/>
            <p:nvPr/>
          </p:nvSpPr>
          <p:spPr>
            <a:xfrm>
              <a:off x="10307782" y="1350818"/>
              <a:ext cx="976745" cy="44784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24993" y="1350818"/>
              <a:ext cx="682890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禹卫书法隶书繁体" panose="02000603000000000000" pitchFamily="2" charset="-122"/>
                  <a:ea typeface="禹卫书法隶书繁体" panose="02000603000000000000" pitchFamily="2" charset="-122"/>
                </a:rPr>
                <a:t>牢记党员</a:t>
              </a:r>
              <a:endParaRPr lang="en-US" altLang="zh-CN" sz="4800" dirty="0" smtClean="0">
                <a:solidFill>
                  <a:schemeClr val="bg1"/>
                </a:solidFill>
                <a:latin typeface="禹卫书法隶书繁体" panose="02000603000000000000" pitchFamily="2" charset="-122"/>
                <a:ea typeface="禹卫书法隶书繁体" panose="02000603000000000000" pitchFamily="2" charset="-122"/>
              </a:endParaRPr>
            </a:p>
            <a:p>
              <a:r>
                <a:rPr lang="zh-CN" altLang="en-US" sz="4800" dirty="0" smtClean="0">
                  <a:solidFill>
                    <a:schemeClr val="bg1"/>
                  </a:solidFill>
                  <a:latin typeface="禹卫书法隶书繁体" panose="02000603000000000000" pitchFamily="2" charset="-122"/>
                  <a:ea typeface="禹卫书法隶书繁体" panose="02000603000000000000" pitchFamily="2" charset="-122"/>
                </a:rPr>
                <a:t>身份</a:t>
              </a:r>
              <a:endParaRPr lang="zh-CN" altLang="en-US" sz="4800" dirty="0">
                <a:solidFill>
                  <a:schemeClr val="bg1"/>
                </a:solidFill>
                <a:latin typeface="禹卫书法隶书繁体" panose="02000603000000000000" pitchFamily="2" charset="-122"/>
                <a:ea typeface="禹卫书法隶书繁体" panose="02000603000000000000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 smtClean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dirty="0" smtClean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200" dirty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Communist Party of China</a:t>
            </a:r>
            <a:endParaRPr lang="zh-CN" altLang="en-US" sz="1200" dirty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26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498222" y="1921397"/>
            <a:ext cx="2592730" cy="2662176"/>
            <a:chOff x="1498222" y="1921397"/>
            <a:chExt cx="2592730" cy="2662176"/>
          </a:xfrm>
        </p:grpSpPr>
        <p:sp>
          <p:nvSpPr>
            <p:cNvPr id="2" name="椭圆 1"/>
            <p:cNvSpPr/>
            <p:nvPr/>
          </p:nvSpPr>
          <p:spPr>
            <a:xfrm>
              <a:off x="1579245" y="2395959"/>
              <a:ext cx="1782502" cy="178250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887185" y="1921397"/>
              <a:ext cx="474562" cy="47456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604816" y="2604304"/>
              <a:ext cx="173619" cy="1736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610602" y="2268639"/>
              <a:ext cx="335665" cy="33566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25139" y="4166884"/>
              <a:ext cx="416689" cy="4166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98222" y="2395959"/>
              <a:ext cx="162046" cy="16204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691625" y="2957330"/>
              <a:ext cx="399327" cy="3993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88656" y="2023274"/>
              <a:ext cx="271619" cy="27080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96021" y="4241350"/>
              <a:ext cx="275635" cy="28785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660268" y="3096755"/>
              <a:ext cx="1600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rPr>
                <a:t>第二部分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66612" y="2395959"/>
            <a:ext cx="6225387" cy="2134800"/>
            <a:chOff x="5966612" y="2395959"/>
            <a:chExt cx="6225387" cy="2134800"/>
          </a:xfrm>
        </p:grpSpPr>
        <p:sp>
          <p:nvSpPr>
            <p:cNvPr id="14" name="任意多边形 13"/>
            <p:cNvSpPr/>
            <p:nvPr/>
          </p:nvSpPr>
          <p:spPr>
            <a:xfrm>
              <a:off x="5966612" y="2395959"/>
              <a:ext cx="6225387" cy="2134800"/>
            </a:xfrm>
            <a:custGeom>
              <a:avLst/>
              <a:gdLst>
                <a:gd name="connsiteX0" fmla="*/ 1067400 w 6225387"/>
                <a:gd name="connsiteY0" fmla="*/ 0 h 2134800"/>
                <a:gd name="connsiteX1" fmla="*/ 1137572 w 6225387"/>
                <a:gd name="connsiteY1" fmla="*/ 3544 h 2134800"/>
                <a:gd name="connsiteX2" fmla="*/ 1137572 w 6225387"/>
                <a:gd name="connsiteY2" fmla="*/ 0 h 2134800"/>
                <a:gd name="connsiteX3" fmla="*/ 6225387 w 6225387"/>
                <a:gd name="connsiteY3" fmla="*/ 0 h 2134800"/>
                <a:gd name="connsiteX4" fmla="*/ 6225387 w 6225387"/>
                <a:gd name="connsiteY4" fmla="*/ 2133246 h 2134800"/>
                <a:gd name="connsiteX5" fmla="*/ 1137572 w 6225387"/>
                <a:gd name="connsiteY5" fmla="*/ 2133246 h 2134800"/>
                <a:gd name="connsiteX6" fmla="*/ 1137572 w 6225387"/>
                <a:gd name="connsiteY6" fmla="*/ 2131257 h 2134800"/>
                <a:gd name="connsiteX7" fmla="*/ 1067400 w 6225387"/>
                <a:gd name="connsiteY7" fmla="*/ 2134800 h 2134800"/>
                <a:gd name="connsiteX8" fmla="*/ 0 w 6225387"/>
                <a:gd name="connsiteY8" fmla="*/ 1067400 h 2134800"/>
                <a:gd name="connsiteX9" fmla="*/ 1067400 w 6225387"/>
                <a:gd name="connsiteY9" fmla="*/ 0 h 213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25387" h="2134800">
                  <a:moveTo>
                    <a:pt x="1067400" y="0"/>
                  </a:moveTo>
                  <a:lnTo>
                    <a:pt x="1137572" y="3544"/>
                  </a:lnTo>
                  <a:lnTo>
                    <a:pt x="1137572" y="0"/>
                  </a:lnTo>
                  <a:lnTo>
                    <a:pt x="6225387" y="0"/>
                  </a:lnTo>
                  <a:lnTo>
                    <a:pt x="6225387" y="2133246"/>
                  </a:lnTo>
                  <a:lnTo>
                    <a:pt x="1137572" y="2133246"/>
                  </a:lnTo>
                  <a:lnTo>
                    <a:pt x="1137572" y="2131257"/>
                  </a:lnTo>
                  <a:lnTo>
                    <a:pt x="1067400" y="2134800"/>
                  </a:lnTo>
                  <a:cubicBezTo>
                    <a:pt x="477891" y="2134800"/>
                    <a:pt x="0" y="1656909"/>
                    <a:pt x="0" y="1067400"/>
                  </a:cubicBezTo>
                  <a:cubicBezTo>
                    <a:pt x="0" y="477891"/>
                    <a:pt x="477891" y="0"/>
                    <a:pt x="106740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15" name="五角星 14"/>
            <p:cNvSpPr/>
            <p:nvPr/>
          </p:nvSpPr>
          <p:spPr>
            <a:xfrm>
              <a:off x="6279129" y="2592371"/>
              <a:ext cx="1741976" cy="1741976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94332" y="3244334"/>
            <a:ext cx="260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prstClr val="white"/>
                </a:solidFill>
              </a:rPr>
              <a:t>明确基本目标要求</a:t>
            </a:r>
          </a:p>
        </p:txBody>
      </p:sp>
    </p:spTree>
    <p:extLst>
      <p:ext uri="{BB962C8B-B14F-4D97-AF65-F5344CB8AC3E}">
        <p14:creationId xmlns:p14="http://schemas.microsoft.com/office/powerpoint/2010/main" xmlns="" val="229640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35270" y="420667"/>
            <a:ext cx="170822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53648" y="420667"/>
            <a:ext cx="45719" cy="4076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2508" y="348130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 smtClean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en-US" altLang="zh-CN" dirty="0" smtClean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200" dirty="0">
                <a:solidFill>
                  <a:srgbClr val="93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Communist Party of China</a:t>
            </a:r>
            <a:endParaRPr lang="zh-CN" altLang="en-US" sz="1200" dirty="0">
              <a:solidFill>
                <a:srgbClr val="93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718620" y="1052513"/>
            <a:ext cx="2291025" cy="229102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718620" y="4220308"/>
            <a:ext cx="2291025" cy="229102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633774" y="4220308"/>
            <a:ext cx="2291025" cy="229102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633774" y="1052513"/>
            <a:ext cx="2291025" cy="229102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583156" y="3074796"/>
            <a:ext cx="1487156" cy="1487156"/>
            <a:chOff x="7583156" y="3074796"/>
            <a:chExt cx="1487156" cy="1487156"/>
          </a:xfrm>
        </p:grpSpPr>
        <p:sp>
          <p:nvSpPr>
            <p:cNvPr id="5" name="圆角矩形 4"/>
            <p:cNvSpPr/>
            <p:nvPr/>
          </p:nvSpPr>
          <p:spPr>
            <a:xfrm>
              <a:off x="7583156" y="3074796"/>
              <a:ext cx="1487156" cy="1487156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866184" y="3341320"/>
              <a:ext cx="9210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首要</a:t>
              </a:r>
              <a:endParaRPr lang="en-US" altLang="zh-CN" sz="2800" b="1" dirty="0" smtClean="0">
                <a:solidFill>
                  <a:schemeClr val="bg1"/>
                </a:solidFill>
              </a:endParaRPr>
            </a:p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任务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880796" y="1713081"/>
            <a:ext cx="17969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</a:rPr>
              <a:t>要坚持党章党规规范党组织和党员行为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70312" y="1713081"/>
            <a:ext cx="1796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</a:rPr>
              <a:t>坚持学思践悟、知行合一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70312" y="4904155"/>
            <a:ext cx="17969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</a:rPr>
              <a:t>坚持全覆盖、常态化、重创新、求实效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880796" y="4658694"/>
            <a:ext cx="17969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</a:rPr>
              <a:t>用习近平总书记系列重要讲话精神武装头脑、指导实践、推动工作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1774825" y="1052513"/>
            <a:ext cx="3621140" cy="54588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920919" y="1658721"/>
            <a:ext cx="2919034" cy="369332"/>
            <a:chOff x="1920919" y="1658721"/>
            <a:chExt cx="2919034" cy="369332"/>
          </a:xfrm>
        </p:grpSpPr>
        <p:sp>
          <p:nvSpPr>
            <p:cNvPr id="19" name="文本框 18"/>
            <p:cNvSpPr txBox="1"/>
            <p:nvPr/>
          </p:nvSpPr>
          <p:spPr>
            <a:xfrm>
              <a:off x="1966125" y="1658721"/>
              <a:ext cx="28738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党组织和党员四个意识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920919" y="1798181"/>
              <a:ext cx="90411" cy="9041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172304" y="1970099"/>
            <a:ext cx="2454812" cy="416677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正准黑简体" panose="02000000000000000000" pitchFamily="2" charset="-122"/>
                <a:ea typeface="方正正准黑简体" panose="02000000000000000000" pitchFamily="2" charset="-122"/>
                <a:cs typeface="+mn-cs"/>
              </a:rPr>
              <a:t>政治意识</a:t>
            </a:r>
          </a:p>
        </p:txBody>
      </p:sp>
      <p:sp>
        <p:nvSpPr>
          <p:cNvPr id="22" name="矩形 21"/>
          <p:cNvSpPr/>
          <p:nvPr/>
        </p:nvSpPr>
        <p:spPr>
          <a:xfrm>
            <a:off x="2265900" y="1970098"/>
            <a:ext cx="2454812" cy="416677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zh-CN" altLang="en-US" sz="1400" kern="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大局意识</a:t>
            </a:r>
          </a:p>
        </p:txBody>
      </p:sp>
      <p:sp>
        <p:nvSpPr>
          <p:cNvPr id="23" name="矩形 22"/>
          <p:cNvSpPr/>
          <p:nvPr/>
        </p:nvSpPr>
        <p:spPr>
          <a:xfrm>
            <a:off x="1172304" y="2328822"/>
            <a:ext cx="2454812" cy="416677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zh-CN" altLang="en-US" sz="1400" kern="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核心意识</a:t>
            </a:r>
          </a:p>
        </p:txBody>
      </p:sp>
      <p:sp>
        <p:nvSpPr>
          <p:cNvPr id="24" name="矩形 23"/>
          <p:cNvSpPr/>
          <p:nvPr/>
        </p:nvSpPr>
        <p:spPr>
          <a:xfrm>
            <a:off x="2265900" y="2319289"/>
            <a:ext cx="2454812" cy="416677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zh-CN" altLang="en-US" sz="1400" kern="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看齐意识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920919" y="3141303"/>
            <a:ext cx="2919034" cy="369332"/>
            <a:chOff x="1920919" y="3141303"/>
            <a:chExt cx="2919034" cy="369332"/>
          </a:xfrm>
        </p:grpSpPr>
        <p:sp>
          <p:nvSpPr>
            <p:cNvPr id="25" name="文本框 24"/>
            <p:cNvSpPr txBox="1"/>
            <p:nvPr/>
          </p:nvSpPr>
          <p:spPr>
            <a:xfrm>
              <a:off x="1966125" y="3141303"/>
              <a:ext cx="28738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党内政治生活的“四性”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1920919" y="3280763"/>
              <a:ext cx="90411" cy="9041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115030" y="3452681"/>
            <a:ext cx="2454812" cy="41667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政治性</a:t>
            </a:r>
          </a:p>
        </p:txBody>
      </p:sp>
      <p:sp>
        <p:nvSpPr>
          <p:cNvPr id="28" name="矩形 27"/>
          <p:cNvSpPr/>
          <p:nvPr/>
        </p:nvSpPr>
        <p:spPr>
          <a:xfrm>
            <a:off x="2251331" y="3452681"/>
            <a:ext cx="2454812" cy="41667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时代性</a:t>
            </a:r>
          </a:p>
        </p:txBody>
      </p:sp>
      <p:sp>
        <p:nvSpPr>
          <p:cNvPr id="29" name="矩形 28"/>
          <p:cNvSpPr/>
          <p:nvPr/>
        </p:nvSpPr>
        <p:spPr>
          <a:xfrm>
            <a:off x="1115030" y="3815031"/>
            <a:ext cx="2454812" cy="41667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原则性</a:t>
            </a:r>
          </a:p>
        </p:txBody>
      </p:sp>
      <p:sp>
        <p:nvSpPr>
          <p:cNvPr id="30" name="矩形 29"/>
          <p:cNvSpPr/>
          <p:nvPr/>
        </p:nvSpPr>
        <p:spPr>
          <a:xfrm>
            <a:off x="2249373" y="3815031"/>
            <a:ext cx="2454812" cy="41667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战斗性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920919" y="4655384"/>
            <a:ext cx="2919034" cy="369332"/>
            <a:chOff x="1920919" y="4655384"/>
            <a:chExt cx="2919034" cy="369332"/>
          </a:xfrm>
        </p:grpSpPr>
        <p:sp>
          <p:nvSpPr>
            <p:cNvPr id="31" name="文本框 30"/>
            <p:cNvSpPr txBox="1"/>
            <p:nvPr/>
          </p:nvSpPr>
          <p:spPr>
            <a:xfrm>
              <a:off x="1966125" y="4655384"/>
              <a:ext cx="28738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四个能力</a:t>
              </a:r>
            </a:p>
          </p:txBody>
        </p:sp>
        <p:sp>
          <p:nvSpPr>
            <p:cNvPr id="32" name="椭圆 31"/>
            <p:cNvSpPr/>
            <p:nvPr/>
          </p:nvSpPr>
          <p:spPr>
            <a:xfrm>
              <a:off x="1920919" y="4794844"/>
              <a:ext cx="90411" cy="9041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181105" y="4967871"/>
            <a:ext cx="2454812" cy="41667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自我净化</a:t>
            </a:r>
          </a:p>
        </p:txBody>
      </p:sp>
      <p:sp>
        <p:nvSpPr>
          <p:cNvPr id="34" name="矩形 33"/>
          <p:cNvSpPr/>
          <p:nvPr/>
        </p:nvSpPr>
        <p:spPr>
          <a:xfrm>
            <a:off x="2331551" y="4959780"/>
            <a:ext cx="2454812" cy="41667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自我完善</a:t>
            </a:r>
          </a:p>
        </p:txBody>
      </p:sp>
      <p:sp>
        <p:nvSpPr>
          <p:cNvPr id="35" name="矩形 34"/>
          <p:cNvSpPr/>
          <p:nvPr/>
        </p:nvSpPr>
        <p:spPr>
          <a:xfrm>
            <a:off x="1181105" y="5337203"/>
            <a:ext cx="2454812" cy="41667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自我革新</a:t>
            </a:r>
          </a:p>
        </p:txBody>
      </p:sp>
      <p:sp>
        <p:nvSpPr>
          <p:cNvPr id="36" name="矩形 35"/>
          <p:cNvSpPr/>
          <p:nvPr/>
        </p:nvSpPr>
        <p:spPr>
          <a:xfrm>
            <a:off x="2331551" y="5318879"/>
            <a:ext cx="2454812" cy="41667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自我提高</a:t>
            </a:r>
          </a:p>
        </p:txBody>
      </p:sp>
    </p:spTree>
    <p:extLst>
      <p:ext uri="{BB962C8B-B14F-4D97-AF65-F5344CB8AC3E}">
        <p14:creationId xmlns:p14="http://schemas.microsoft.com/office/powerpoint/2010/main" xmlns="" val="231961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4" grpId="0"/>
      <p:bldP spid="15" grpId="0"/>
      <p:bldP spid="16" grpId="0"/>
      <p:bldP spid="17" grpId="0"/>
      <p:bldP spid="18" grpId="0" animBg="1"/>
      <p:bldP spid="21" grpId="0" bldLvl="0"/>
      <p:bldP spid="22" grpId="0" bldLvl="0"/>
      <p:bldP spid="23" grpId="0" bldLvl="0"/>
      <p:bldP spid="24" grpId="0" bldLvl="0"/>
      <p:bldP spid="27" grpId="0" bldLvl="0"/>
      <p:bldP spid="28" grpId="0" bldLvl="0"/>
      <p:bldP spid="29" grpId="0" bldLvl="0"/>
      <p:bldP spid="30" grpId="0" bldLvl="0"/>
      <p:bldP spid="33" grpId="0" bldLvl="0"/>
      <p:bldP spid="34" grpId="0" bldLvl="0"/>
      <p:bldP spid="35" grpId="0" bldLvl="0"/>
      <p:bldP spid="36" grpId="0" bldLvl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2659</Words>
  <Application>Microsoft Office PowerPoint</Application>
  <PresentationFormat>自定义</PresentationFormat>
  <Paragraphs>204</Paragraphs>
  <Slides>24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谢健</dc:creator>
  <cp:lastModifiedBy>Sky123.Org</cp:lastModifiedBy>
  <cp:revision>40</cp:revision>
  <dcterms:created xsi:type="dcterms:W3CDTF">2017-06-30T00:08:40Z</dcterms:created>
  <dcterms:modified xsi:type="dcterms:W3CDTF">2017-11-02T02:18:15Z</dcterms:modified>
</cp:coreProperties>
</file>