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A9DAB-E4B2-4534-844C-84927682C5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554BB-DBE4-4D1D-9530-185B10BEE0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png"/><Relationship Id="rId7" Type="http://schemas.openxmlformats.org/officeDocument/2006/relationships/slide" Target="slide5.xml"/><Relationship Id="rId6" Type="http://schemas.openxmlformats.org/officeDocument/2006/relationships/slide" Target="slide7.xml"/><Relationship Id="rId5" Type="http://schemas.openxmlformats.org/officeDocument/2006/relationships/slide" Target="slide3.xml"/><Relationship Id="rId4" Type="http://schemas.openxmlformats.org/officeDocument/2006/relationships/audio" Target="../media/audio1.wav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79935" cy="685165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483" y="1358900"/>
            <a:ext cx="8947150" cy="30168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0" y="3907790"/>
            <a:ext cx="3435350" cy="2956560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4512628" y="4775200"/>
            <a:ext cx="332422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anose="020B0604020202020204" charset="0"/>
              </a:rPr>
              <a:t>SPECIAL WISHES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anose="020B0604020202020204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3209925" y="4197033"/>
            <a:ext cx="5850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可爱卡通圣诞节介绍幼儿园课件PPT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纯音乐 - 圣诞歌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09600" y="127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23"/>
    </mc:Choice>
    <mc:Fallback>
      <p:transition spd="slow" advTm="63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99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99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152" grpId="0"/>
      <p:bldP spid="61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79935" cy="6851650"/>
          </a:xfrm>
          <a:prstGeom prst="rect">
            <a:avLst/>
          </a:prstGeom>
        </p:spPr>
      </p:pic>
      <p:pic>
        <p:nvPicPr>
          <p:cNvPr id="7171" name="图片 7170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183" y="1417955"/>
            <a:ext cx="4953000" cy="20859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2" name="文本框 7171"/>
          <p:cNvSpPr txBox="1"/>
          <p:nvPr/>
        </p:nvSpPr>
        <p:spPr>
          <a:xfrm>
            <a:off x="5776913" y="2767330"/>
            <a:ext cx="637540" cy="5835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方正综艺简体" panose="03000509000000000000" charset="-122"/>
                <a:ea typeface="方正综艺简体" panose="03000509000000000000" charset="-122"/>
              </a:rPr>
              <a:t>03</a:t>
            </a:r>
            <a:endParaRPr lang="en-US" sz="3200" b="1" dirty="0">
              <a:solidFill>
                <a:schemeClr val="bg1"/>
              </a:solidFill>
              <a:latin typeface="方正综艺简体" panose="03000509000000000000" charset="-122"/>
              <a:ea typeface="方正综艺简体" panose="03000509000000000000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4526440" y="3997960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  <a:endParaRPr lang="zh-CN" altLang="en-US" sz="3600" dirty="0">
              <a:solidFill>
                <a:schemeClr val="bg1"/>
              </a:solidFill>
              <a:latin typeface="Aparajita" panose="020B0604020202020204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4988243" y="3348038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圣诞老人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0" y="3907790"/>
            <a:ext cx="3435350" cy="2956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95">
        <p15:prstTrans prst="wind"/>
      </p:transition>
    </mc:Choice>
    <mc:Fallback>
      <p:transition spd="slow" advTm="50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99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99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6152" grpId="0"/>
      <p:bldP spid="61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39432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圣诞老人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E:\素材\卡通\d63f9b9dd2d979f7ec59cf3fbeacf6a8.pngd63f9b9dd2d979f7ec59cf3fbeacf6a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1155" y="1852930"/>
            <a:ext cx="4530090" cy="3813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160093" y="2658142"/>
            <a:ext cx="5719915" cy="2062708"/>
            <a:chOff x="5979243" y="2502567"/>
            <a:chExt cx="5719915" cy="2062708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719915" cy="2062708"/>
              <a:chOff x="945743" y="2655425"/>
              <a:chExt cx="5719915" cy="2062708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圣诞老人</a:t>
                </a:r>
                <a:endParaRPr lang="zh-CN" altLang="en-US" sz="2800" dirty="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388486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圣诞老人的传说在数千年前的斯堪的纳维亚半岛即出现。北欧神话中司智慧，艺术，诗词，战争的奥丁神，寒冬时节，骑上他那八脚马坐骑驰骋于天涯海角，惩恶扬善，分发礼物。</a:t>
                </a:r>
                <a:endParaRPr sz="1900" spc="300" dirty="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178">
        <p15:prstTrans prst="wind"/>
      </p:transition>
    </mc:Choice>
    <mc:Fallback>
      <p:transition spd="slow" advTm="21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39432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圣诞老人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8555" y="3460750"/>
            <a:ext cx="6614795" cy="1407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与此同时，其子雷神着红衣以闪电为武器与冰雪诸神昏天黑地恶战一场，最终战胜寒冷。据异教传说，圣诞老人为奥丁神后裔。</a:t>
            </a:r>
            <a:endParaRPr lang="zh-CN" altLang="en-US" sz="1900" spc="600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8" name="图片 7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4" name="文本框 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圣诞老人</a:t>
              </a:r>
              <a:endParaRPr lang="zh-CN" altLang="en-US" sz="2800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2" name="图片 11" descr="E:\素材\卡通\29b3e4a5c2e932382e4480a437643a76.png29b3e4a5c2e932382e4480a437643a7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753350" y="-432435"/>
            <a:ext cx="3298190" cy="7064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64">
        <p15:prstTrans prst="wind"/>
      </p:transition>
    </mc:Choice>
    <mc:Fallback>
      <p:transition spd="slow" advTm="20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39432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圣诞老人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E:\素材\卡通\84870d117e5258937ced1d3826292fe7.png84870d117e5258937ced1d3826292fe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4845" y="514350"/>
            <a:ext cx="4729480" cy="57175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493468" y="2478437"/>
            <a:ext cx="5012690" cy="1901825"/>
            <a:chOff x="5979243" y="2502567"/>
            <a:chExt cx="5012690" cy="1901825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012690" cy="1901825"/>
              <a:chOff x="945743" y="2655425"/>
              <a:chExt cx="5012690" cy="1901825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  <a:sym typeface="+mn-ea"/>
                  </a:rPr>
                  <a:t>圣诞老人</a:t>
                </a:r>
                <a:endParaRPr lang="zh-CN" altLang="en-US" sz="2800" dirty="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227560"/>
                <a:ext cx="5012690" cy="1329690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zh-CN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lang="zh-CN" alt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也有传说称圣诞老人由圣·尼古拉而来，所以圣诞老人也称St.Nicholas.因这些故事大多弘扬基督精神，其出处、故事情节大多被淡忘，然而圣诞老人却永驻人们精神世界。 </a:t>
                </a:r>
                <a:endParaRPr lang="zh-CN" altLang="en-US" sz="1900" spc="300" dirty="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81483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239">
        <p15:prstTrans prst="wind"/>
      </p:transition>
    </mc:Choice>
    <mc:Fallback>
      <p:transition spd="slow" advTm="22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31050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圣诞祝福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8555" y="3460750"/>
            <a:ext cx="6614795" cy="254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皑皑白雪铺满地，雪花飘飞圣诞日。小鹿蹦跑送安康，雪橇满载幸福溢。圣诞老人着盛装，吉祥如意满身上。佳节分身好理念，街口家户都有影。笑颜无声送吉祥，启门迎纳福绿寿。祝你圣诞心里美，生意兴隆纳四海。和气生财迎八方，善行济世名望传。</a:t>
            </a:r>
            <a:endParaRPr lang="zh-CN" altLang="en-US" sz="1900" spc="600" dirty="0">
              <a:latin typeface="隶书" panose="02010509060101010101" charset="-122"/>
              <a:ea typeface="隶书" panose="02010509060101010101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1900" spc="600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12" name="图片 11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14" name="文本框 1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圣诞祝福</a:t>
              </a:r>
              <a:endParaRPr lang="zh-CN" altLang="en-US" sz="2800" dirty="0">
                <a:latin typeface="隶书" panose="02010509060101010101" charset="-122"/>
                <a:ea typeface="隶书" panose="02010509060101010101" charset="-122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6" name="图片 15" descr="E:\素材\卡通\72cbb0575b7a2b18746fefa4c0c3a8a0.png72cbb0575b7a2b18746fefa4c0c3a8a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849870" y="58420"/>
            <a:ext cx="3947795" cy="73939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985">
        <p15:prstTrans prst="wind"/>
      </p:transition>
    </mc:Choice>
    <mc:Fallback>
      <p:transition spd="slow" advTm="19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79935" cy="6851650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" y="3907790"/>
            <a:ext cx="3435350" cy="2956560"/>
          </a:xfrm>
          <a:prstGeom prst="rect">
            <a:avLst/>
          </a:prstGeom>
        </p:spPr>
      </p:pic>
      <p:pic>
        <p:nvPicPr>
          <p:cNvPr id="7171" name="图片 7170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183" y="1417955"/>
            <a:ext cx="4953000" cy="20859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2" name="文本框 7171"/>
          <p:cNvSpPr txBox="1"/>
          <p:nvPr/>
        </p:nvSpPr>
        <p:spPr>
          <a:xfrm>
            <a:off x="5776913" y="2767330"/>
            <a:ext cx="637540" cy="5835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方正综艺简体" panose="03000509000000000000" charset="-122"/>
                <a:ea typeface="方正综艺简体" panose="03000509000000000000" charset="-122"/>
              </a:rPr>
              <a:t>04</a:t>
            </a:r>
            <a:endParaRPr lang="en-US" sz="3200" b="1" dirty="0">
              <a:solidFill>
                <a:schemeClr val="bg1"/>
              </a:solidFill>
              <a:latin typeface="方正综艺简体" panose="03000509000000000000" charset="-122"/>
              <a:ea typeface="方正综艺简体" panose="03000509000000000000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4526440" y="3997960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  <a:endParaRPr lang="zh-CN" altLang="en-US" sz="3600" dirty="0">
              <a:solidFill>
                <a:schemeClr val="bg1"/>
              </a:solidFill>
              <a:latin typeface="Aparajita" panose="020B0604020202020204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5242243" y="3348038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圣诞树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4663">
        <p15:prstTrans prst="wind"/>
      </p:transition>
    </mc:Choice>
    <mc:Fallback>
      <p:transition spd="slow" advTm="46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6152" grpId="0"/>
      <p:bldP spid="61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546725" y="61372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圣诞树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E:\素材\卡通\b257ec5f52ee493957462719c09444de.pngb257ec5f52ee493957462719c09444d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430530" y="316865"/>
            <a:ext cx="5590540" cy="55905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160093" y="2658142"/>
            <a:ext cx="5719915" cy="2119223"/>
            <a:chOff x="5979243" y="2502567"/>
            <a:chExt cx="5719915" cy="2119223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719915" cy="2119223"/>
              <a:chOff x="945743" y="2655425"/>
              <a:chExt cx="5719915" cy="211922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圣诞树</a:t>
                </a:r>
                <a:endParaRPr lang="zh-CN" altLang="en-US" sz="2800" dirty="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圣诞树（Christmas tree）是用灯烛和装饰品把枞树或洋松装点起来的常青树，作为圣诞节庆祝活动的一部分。近代圣诞树起源于德国。</a:t>
                </a:r>
                <a:endParaRPr sz="1900" spc="300" dirty="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36715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146">
        <p15:prstTrans prst="wind"/>
      </p:transition>
    </mc:Choice>
    <mc:Fallback>
      <p:transition spd="slow" advTm="21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546725" y="61372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圣诞树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8555" y="3460750"/>
            <a:ext cx="6614795" cy="228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德国人于每年12月24日，即亚当和夏娃节，在家里布置一株枞树(伊甸园之树)，将薄饼干挂在上面，象征圣饼(基督徒赎罪的标记)。近代改用各式小甜饼代替圣饼，还常加上象征基督的蜡烛。</a:t>
            </a:r>
            <a:endParaRPr lang="zh-CN" altLang="en-US" sz="1900" spc="600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12" name="图片 11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14" name="文本框 1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圣诞树</a:t>
              </a:r>
              <a:endParaRPr lang="zh-CN" altLang="en-US" sz="2800" dirty="0">
                <a:latin typeface="隶书" panose="02010509060101010101" charset="-122"/>
                <a:ea typeface="隶书" panose="02010509060101010101" charset="-122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6" name="图片 15" descr="E:\素材\卡通\31cdfe53903ae76995d6046a669cae24.png31cdfe53903ae76995d6046a669cae2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665720" y="713740"/>
            <a:ext cx="4088765" cy="5918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97">
        <p15:prstTrans prst="wind"/>
      </p:transition>
    </mc:Choice>
    <mc:Fallback>
      <p:transition spd="slow" advTm="20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546725" y="61372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圣诞树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E:\素材\卡通\72c1ac0e270b57da66cae4abc4ce847c.png72c1ac0e270b57da66cae4abc4ce847c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4640" y="426085"/>
            <a:ext cx="5690235" cy="56908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4794415" y="2369852"/>
            <a:ext cx="6242685" cy="2118995"/>
            <a:chOff x="5075085" y="2502567"/>
            <a:chExt cx="6242685" cy="2118995"/>
          </a:xfrm>
        </p:grpSpPr>
        <p:grpSp>
          <p:nvGrpSpPr>
            <p:cNvPr id="6" name="组合 5"/>
            <p:cNvGrpSpPr/>
            <p:nvPr/>
          </p:nvGrpSpPr>
          <p:grpSpPr>
            <a:xfrm>
              <a:off x="5075085" y="2502567"/>
              <a:ext cx="6242685" cy="2118995"/>
              <a:chOff x="41585" y="2655425"/>
              <a:chExt cx="6242685" cy="2118995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415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圣诞树</a:t>
                </a:r>
                <a:endParaRPr lang="zh-CN" altLang="en-US" sz="2800" dirty="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825" y="3444730"/>
                <a:ext cx="5338445" cy="1329690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此外，室内还设有圣诞塔，是一木质的三角形结构，上有许多小架格放置基督雕像，塔身饰以常青树枝叶、蜡烛和一颗星。到16世纪，圣诞塔和伊甸园树合并为圣诞树。</a:t>
                </a:r>
                <a:endParaRPr sz="1900" spc="300" dirty="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56">
        <p15:prstTrans prst="wind"/>
      </p:transition>
    </mc:Choice>
    <mc:Fallback>
      <p:transition spd="slow" advTm="20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31050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圣诞祝福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8555" y="3460750"/>
            <a:ext cx="661479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因为有了圣诞，雪花倍加浪漫；因为有了许愿，生活更加灿烂；因为有了挂念，幸福爬上笑脸；因为有了祝愿，寒冬倍感温暖；愿你体会我的思念，感受我的祝愿，圣诞快乐！</a:t>
            </a:r>
            <a:endParaRPr lang="zh-CN" altLang="en-US" sz="1900" spc="600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12" name="图片 11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14" name="文本框 1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圣诞祝福</a:t>
              </a:r>
              <a:endParaRPr lang="zh-CN" altLang="en-US" sz="2800" dirty="0">
                <a:latin typeface="隶书" panose="02010509060101010101" charset="-122"/>
                <a:ea typeface="隶书" panose="02010509060101010101" charset="-122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6" name="图片 15" descr="E:\素材\卡通\dfbf32670090e3722a87a9c3ca68087c.pngdfbf32670090e3722a87a9c3ca68087c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752715" y="-13335"/>
            <a:ext cx="4034155" cy="5747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029">
        <p15:prstTrans prst="wind"/>
      </p:transition>
    </mc:Choice>
    <mc:Fallback>
      <p:transition spd="slow" advTm="20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79935" cy="6851650"/>
          </a:xfrm>
          <a:prstGeom prst="rect">
            <a:avLst/>
          </a:prstGeom>
        </p:spPr>
      </p:pic>
      <p:pic>
        <p:nvPicPr>
          <p:cNvPr id="7171" name="图片 7170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183" y="875665"/>
            <a:ext cx="4953000" cy="20859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2" name="文本框 7171"/>
          <p:cNvSpPr txBox="1"/>
          <p:nvPr/>
        </p:nvSpPr>
        <p:spPr>
          <a:xfrm>
            <a:off x="5724208" y="2225040"/>
            <a:ext cx="863600" cy="4603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方正综艺简体" panose="03000509000000000000" charset="-122"/>
                <a:ea typeface="方正综艺简体" panose="03000509000000000000" charset="-122"/>
              </a:rPr>
              <a:t>2018</a:t>
            </a:r>
            <a:endParaRPr lang="en-US" sz="2400" b="1" dirty="0">
              <a:solidFill>
                <a:schemeClr val="bg1"/>
              </a:solidFill>
              <a:latin typeface="方正综艺简体" panose="03000509000000000000" charset="-122"/>
              <a:ea typeface="方正综艺简体" panose="03000509000000000000" charset="-122"/>
            </a:endParaRPr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555" y="2961640"/>
            <a:ext cx="3707130" cy="976630"/>
          </a:xfrm>
          <a:prstGeom prst="rect">
            <a:avLst/>
          </a:prstGeom>
        </p:spPr>
      </p:pic>
      <p:pic>
        <p:nvPicPr>
          <p:cNvPr id="8" name="图片 7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555" y="3867785"/>
            <a:ext cx="3707130" cy="976630"/>
          </a:xfrm>
          <a:prstGeom prst="rect">
            <a:avLst/>
          </a:prstGeom>
        </p:spPr>
      </p:pic>
      <p:pic>
        <p:nvPicPr>
          <p:cNvPr id="9" name="图片 8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0780" y="2961640"/>
            <a:ext cx="3660775" cy="976630"/>
          </a:xfrm>
          <a:prstGeom prst="rect">
            <a:avLst/>
          </a:prstGeom>
        </p:spPr>
      </p:pic>
      <p:pic>
        <p:nvPicPr>
          <p:cNvPr id="10" name="图片 9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30780" y="3867785"/>
            <a:ext cx="3660775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3128963" y="3219768"/>
            <a:ext cx="22637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1.圣诞节的由来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>
            <a:hlinkClick r:id="rId5" action="ppaction://hlinksldjump">
              <a:snd r:embed="rId4" name="音效.wav"/>
            </a:hlinkClick>
          </p:cNvPr>
          <p:cNvSpPr txBox="1"/>
          <p:nvPr/>
        </p:nvSpPr>
        <p:spPr>
          <a:xfrm>
            <a:off x="3128963" y="4127500"/>
            <a:ext cx="2382837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2.圣诞节的习俗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>
            <a:hlinkClick r:id="rId6" action="ppaction://hlinksldjump">
              <a:snd r:embed="rId4" name="音效.wav"/>
            </a:hlinkClick>
          </p:cNvPr>
          <p:cNvSpPr txBox="1"/>
          <p:nvPr/>
        </p:nvSpPr>
        <p:spPr>
          <a:xfrm>
            <a:off x="6990080" y="3265170"/>
            <a:ext cx="16510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3.圣诞老人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>
            <a:hlinkClick r:id="rId7" action="ppaction://hlinksldjump">
              <a:snd r:embed="rId4" name="音效.wav"/>
            </a:hlinkClick>
          </p:cNvPr>
          <p:cNvSpPr txBox="1"/>
          <p:nvPr/>
        </p:nvSpPr>
        <p:spPr>
          <a:xfrm>
            <a:off x="7142480" y="4118928"/>
            <a:ext cx="13462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4.圣诞树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5360" y="3907790"/>
            <a:ext cx="3435350" cy="2956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256">
        <p14:vortex dir="r"/>
      </p:transition>
    </mc:Choice>
    <mc:Fallback>
      <p:transition spd="slow" advTm="32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394325" y="57499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圣诞祝福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 descr="E:\素材\卡通\1df5d13e477d56494dc269022d8848f9.png1df5d13e477d56494dc269022d8848f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65760" y="1035685"/>
            <a:ext cx="5335270" cy="53352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4255935" y="2658142"/>
            <a:ext cx="6624073" cy="2119223"/>
            <a:chOff x="5075085" y="2502567"/>
            <a:chExt cx="6624073" cy="2119223"/>
          </a:xfrm>
        </p:grpSpPr>
        <p:grpSp>
          <p:nvGrpSpPr>
            <p:cNvPr id="6" name="组合 5"/>
            <p:cNvGrpSpPr/>
            <p:nvPr/>
          </p:nvGrpSpPr>
          <p:grpSpPr>
            <a:xfrm>
              <a:off x="5075085" y="2502567"/>
              <a:ext cx="6624073" cy="2119223"/>
              <a:chOff x="41585" y="2655425"/>
              <a:chExt cx="6624073" cy="211922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415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圣诞祝福</a:t>
                </a:r>
                <a:endParaRPr lang="zh-CN" altLang="en-US" sz="2800" dirty="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圣诞节到了，我将一只超大号袜子挂在你床头，圣诞老人只有将一万份开心，一万份健康和一万份幸福统统放进去，才能将它装满。圣诞快乐！</a:t>
                </a:r>
                <a:endParaRPr sz="1900" spc="300" dirty="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847">
        <p15:prstTrans prst="wind"/>
      </p:transition>
    </mc:Choice>
    <mc:Fallback>
      <p:transition spd="slow" advTm="28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79935" cy="685165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968" y="1358900"/>
            <a:ext cx="8947150" cy="30168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0" y="3907790"/>
            <a:ext cx="3435350" cy="2956560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4583430" y="5057775"/>
            <a:ext cx="332422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anose="020B0604020202020204" charset="0"/>
              </a:rPr>
              <a:t>SPECIAL WISHES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anose="020B0604020202020204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4249103" y="4197033"/>
            <a:ext cx="3992880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谢谢您的观看</a:t>
            </a:r>
            <a:endParaRPr lang="zh-CN" altLang="en-US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5092">
        <p14:vortex dir="r"/>
      </p:transition>
    </mc:Choice>
    <mc:Fallback>
      <p:transition spd="slow" advTm="50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79935" cy="6851650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" y="3907790"/>
            <a:ext cx="3435350" cy="2956560"/>
          </a:xfrm>
          <a:prstGeom prst="rect">
            <a:avLst/>
          </a:prstGeom>
        </p:spPr>
      </p:pic>
      <p:pic>
        <p:nvPicPr>
          <p:cNvPr id="7171" name="图片 7170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183" y="1417955"/>
            <a:ext cx="4953000" cy="20859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2" name="文本框 7171"/>
          <p:cNvSpPr txBox="1"/>
          <p:nvPr/>
        </p:nvSpPr>
        <p:spPr>
          <a:xfrm>
            <a:off x="5776913" y="2767330"/>
            <a:ext cx="637540" cy="5835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方正综艺简体" panose="03000509000000000000" charset="-122"/>
                <a:ea typeface="方正综艺简体" panose="03000509000000000000" charset="-122"/>
              </a:rPr>
              <a:t>01</a:t>
            </a:r>
            <a:endParaRPr lang="en-US" sz="3200" b="1" dirty="0">
              <a:solidFill>
                <a:schemeClr val="bg1"/>
              </a:solidFill>
              <a:latin typeface="方正综艺简体" panose="03000509000000000000" charset="-122"/>
              <a:ea typeface="方正综艺简体" panose="03000509000000000000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4526440" y="3997960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  <a:endParaRPr lang="zh-CN" altLang="en-US" sz="3600" dirty="0">
              <a:solidFill>
                <a:schemeClr val="bg1"/>
              </a:solidFill>
              <a:latin typeface="Aparajita" panose="020B0604020202020204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4480243" y="3348038"/>
            <a:ext cx="323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圣诞节的由来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5169">
        <p15:prstTrans prst="airplane"/>
      </p:transition>
    </mc:Choice>
    <mc:Fallback>
      <p:transition spd="slow" advTm="51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6152" grpId="0"/>
      <p:bldP spid="61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0970" y="1172845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圣诞节的由来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8555" y="3460750"/>
            <a:ext cx="6614795" cy="228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圣诞节这个名称是“基督悒撒”的缩写。很长时间以来圣诞节的日期都是没有确定的，直到西元3世纪中期，基督教在罗马合法化以后，西元354年罗马主教指定儒略历12月25日为耶稣诞生日。</a:t>
            </a:r>
            <a:endParaRPr lang="zh-CN" altLang="en-US" sz="1900" spc="600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8" name="图片 7" descr="E:\素材\卡通\b837356bc46561f4f8e8b4d644f312a2.pngb837356bc46561f4f8e8b4d644f312a2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82345" y="182880"/>
            <a:ext cx="1465580" cy="29184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2695886" y="2316336"/>
            <a:ext cx="2634615" cy="523240"/>
            <a:chOff x="1882793" y="1773421"/>
            <a:chExt cx="2634615" cy="523240"/>
          </a:xfrm>
        </p:grpSpPr>
        <p:sp>
          <p:nvSpPr>
            <p:cNvPr id="4" name="文本框 3"/>
            <p:cNvSpPr txBox="1"/>
            <p:nvPr/>
          </p:nvSpPr>
          <p:spPr>
            <a:xfrm>
              <a:off x="1882793" y="1773421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</a:rPr>
                <a:t>圣诞节的由来</a:t>
              </a:r>
              <a:endParaRPr lang="zh-CN" altLang="en-US" sz="2800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882793" y="1773421"/>
              <a:ext cx="263461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2" name="图片 11" descr="E:\素材\卡通\2e21e83a3ca17f4fb0ba205e37b8330e.png2e21e83a3ca17f4fb0ba205e37b8330e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flipH="1">
            <a:off x="7949243" y="2571596"/>
            <a:ext cx="3841115" cy="28486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239">
        <p15:prstTrans prst="wind"/>
      </p:transition>
    </mc:Choice>
    <mc:Fallback>
      <p:transition spd="slow" advTm="22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圣诞节的由来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 descr="E:\素材\卡通\da3560e4df79f34a03f28a94479f5db9.pngda3560e4df79f34a03f28a94479f5db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9270" y="1158240"/>
            <a:ext cx="5153025" cy="5152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5232819" y="2115986"/>
            <a:ext cx="6184900" cy="3297555"/>
            <a:chOff x="1822869" y="2430001"/>
            <a:chExt cx="6184900" cy="3297555"/>
          </a:xfrm>
        </p:grpSpPr>
        <p:sp>
          <p:nvSpPr>
            <p:cNvPr id="4" name="文本框 3"/>
            <p:cNvSpPr txBox="1"/>
            <p:nvPr/>
          </p:nvSpPr>
          <p:spPr>
            <a:xfrm>
              <a:off x="1822869" y="3004676"/>
              <a:ext cx="6184900" cy="2722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900" spc="600" dirty="0">
                  <a:latin typeface="隶书" panose="02010509060101010101" charset="-122"/>
                  <a:ea typeface="隶书" panose="02010509060101010101" charset="-122"/>
                </a:rPr>
                <a:t>   </a:t>
              </a:r>
              <a:r>
                <a:rPr lang="zh-CN" altLang="en-US" sz="1900" spc="600" dirty="0">
                  <a:latin typeface="隶书" panose="02010509060101010101" charset="-122"/>
                  <a:ea typeface="隶书" panose="02010509060101010101" charset="-122"/>
                </a:rPr>
                <a:t>据说：第一个圣诞节是在公元138年，由罗马主教圣克里门倡议举行。而教会史载第一个圣诞节则在公元336年。由于圣经未明记耶稣生于何时，故各地圣诞</a:t>
              </a:r>
              <a:endParaRPr lang="zh-CN" altLang="en-US" sz="1900" spc="600" dirty="0">
                <a:latin typeface="隶书" panose="02010509060101010101" charset="-122"/>
                <a:ea typeface="隶书" panose="02010509060101010101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900" spc="600" dirty="0">
                  <a:latin typeface="隶书" panose="02010509060101010101" charset="-122"/>
                  <a:ea typeface="隶书" panose="02010509060101010101" charset="-122"/>
                </a:rPr>
                <a:t>   节日期各异。直到公元440年，才由罗马教廷定12月25日为圣诞节。</a:t>
              </a:r>
              <a:endParaRPr lang="zh-CN" altLang="en-US" sz="1900" spc="600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417885" y="2430001"/>
              <a:ext cx="2430780" cy="953135"/>
              <a:chOff x="2192802" y="2168391"/>
              <a:chExt cx="2430780" cy="953135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193308" y="2168391"/>
                <a:ext cx="2356485" cy="95313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圣诞节的由来</a:t>
                </a:r>
                <a:endParaRPr lang="zh-CN" altLang="en-US" sz="2800" dirty="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192802" y="2196236"/>
                <a:ext cx="2430780" cy="5232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</p:grpSp>
      <p:pic>
        <p:nvPicPr>
          <p:cNvPr id="16" name="图片 15" descr="E:\素材\卡通\72cbb0575b7a2b18746fefa4c0c3a8a0.png72cbb0575b7a2b18746fefa4c0c3a8a0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781550" y="1176655"/>
            <a:ext cx="1046480" cy="1959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590">
        <p15:prstTrans prst="wind"/>
      </p:transition>
    </mc:Choice>
    <mc:Fallback>
      <p:transition spd="slow" advTm="25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圣诞节的由来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8555" y="3460750"/>
            <a:ext cx="6614795" cy="228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公元1607年，世界各地教会领袖在伯利恒聚会，进一步予以确定，从此世界大多数的基督徒均以12月25日为圣诞节。十九世纪，圣诞卡的流行、圣诞老人的出现，圣诞节也开始流行起来了。  </a:t>
            </a:r>
            <a:endParaRPr lang="zh-CN" altLang="en-US" sz="1900" spc="600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8" name="图片 7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2695886" y="2316336"/>
            <a:ext cx="2634615" cy="523240"/>
            <a:chOff x="1882793" y="1773421"/>
            <a:chExt cx="2634615" cy="523240"/>
          </a:xfrm>
        </p:grpSpPr>
        <p:sp>
          <p:nvSpPr>
            <p:cNvPr id="4" name="文本框 3"/>
            <p:cNvSpPr txBox="1"/>
            <p:nvPr/>
          </p:nvSpPr>
          <p:spPr>
            <a:xfrm>
              <a:off x="1882793" y="1773421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</a:rPr>
                <a:t>圣诞节的由来</a:t>
              </a:r>
              <a:endParaRPr lang="zh-CN" altLang="en-US" sz="2800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882793" y="1773421"/>
              <a:ext cx="263461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2" name="图片 11" descr="E:\素材\卡通\adecc9fa2f87eb51fd1807b6b9b34703.pngadecc9fa2f87eb51fd1807b6b9b3470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753350" y="635"/>
            <a:ext cx="3851275" cy="63849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290">
        <p15:prstTrans prst="wind"/>
      </p:transition>
    </mc:Choice>
    <mc:Fallback>
      <p:transition spd="slow" advTm="22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0"/>
            <a:ext cx="12179935" cy="6851650"/>
          </a:xfrm>
          <a:prstGeom prst="rect">
            <a:avLst/>
          </a:prstGeom>
        </p:spPr>
      </p:pic>
      <p:pic>
        <p:nvPicPr>
          <p:cNvPr id="7171" name="图片 7170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183" y="1417955"/>
            <a:ext cx="4953000" cy="20859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2" name="文本框 7171"/>
          <p:cNvSpPr txBox="1"/>
          <p:nvPr/>
        </p:nvSpPr>
        <p:spPr>
          <a:xfrm>
            <a:off x="5776913" y="2767330"/>
            <a:ext cx="637540" cy="5835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方正综艺简体" panose="03000509000000000000" charset="-122"/>
                <a:ea typeface="方正综艺简体" panose="03000509000000000000" charset="-122"/>
              </a:rPr>
              <a:t>02</a:t>
            </a:r>
            <a:endParaRPr lang="en-US" sz="3200" b="1" dirty="0">
              <a:solidFill>
                <a:schemeClr val="bg1"/>
              </a:solidFill>
              <a:latin typeface="方正综艺简体" panose="03000509000000000000" charset="-122"/>
              <a:ea typeface="方正综艺简体" panose="03000509000000000000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4526440" y="3997960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  <a:endParaRPr lang="zh-CN" altLang="en-US" sz="3600" dirty="0">
              <a:solidFill>
                <a:schemeClr val="bg1"/>
              </a:solidFill>
              <a:latin typeface="Aparajita" panose="020B0604020202020204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4480243" y="3348038"/>
            <a:ext cx="323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圣诞节的习俗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图片 6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0" y="3907790"/>
            <a:ext cx="3435350" cy="2956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7229">
        <p15:prstTrans prst="wind"/>
      </p:transition>
    </mc:Choice>
    <mc:Fallback>
      <p:transition spd="slow" advTm="72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6152" grpId="0"/>
      <p:bldP spid="61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圣诞节的习俗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E:\素材\卡通\ac27766f80604e4a517d8b1c2a3b831e.pngac27766f80604e4a517d8b1c2a3b831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3335" y="1266190"/>
            <a:ext cx="5033010" cy="5033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160093" y="2658142"/>
            <a:ext cx="5719915" cy="2119223"/>
            <a:chOff x="5979243" y="2502567"/>
            <a:chExt cx="5719915" cy="2119223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719915" cy="2119223"/>
              <a:chOff x="945743" y="2655425"/>
              <a:chExt cx="5719915" cy="211922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圣诞节的习俗</a:t>
                </a:r>
                <a:endParaRPr lang="zh-CN" altLang="en-US" sz="2800" dirty="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zh-CN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lang="zh-CN" alt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西方人以红、绿、白三色为圣诞色，圣诞节来临时家家户户都要用圣诞色来装饰。红色的有圣诞花和圣诞蜡烛。绿色的是圣诞树。它是圣诞节的主要装饰品，用砍伐来的杉、柏一类呈塔形的常青树装饰而成。</a:t>
                </a:r>
                <a:endParaRPr lang="zh-CN" altLang="en-US" sz="1900" spc="300" dirty="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249364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2616">
        <p15:prstTrans prst="wind"/>
      </p:transition>
    </mc:Choice>
    <mc:Fallback>
      <p:transition spd="slow" advTm="26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圣诞节的习俗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E:\素材\卡通\35a5935e19ef9eed65fc8c23f210e051.png35a5935e19ef9eed65fc8c23f210e05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850380" y="147320"/>
            <a:ext cx="5356225" cy="6880860"/>
          </a:xfrm>
          <a:prstGeom prst="rect">
            <a:avLst/>
          </a:prstGeom>
        </p:spPr>
      </p:pic>
      <p:sp>
        <p:nvSpPr>
          <p:cNvPr id="6" name="Content Placeholder 2"/>
          <p:cNvSpPr txBox="1"/>
          <p:nvPr/>
        </p:nvSpPr>
        <p:spPr>
          <a:xfrm>
            <a:off x="1144206" y="3133538"/>
            <a:ext cx="6679601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900" spc="3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上面悬挂着五颜六色的彩灯、礼物和纸花，还点燃着圣诞蜡烛。 红色与白色相映成趣的是圣诞老人，他是圣诞节活动中最受欢迎的人物。西方儿童在圣诞夜临睡之前，要在壁炉前或枕头旁放上一只袜子，等候圣诞老人在他们入睡后把礼物放在袜子内。在西方，扮演圣诞老人也是一种习俗。 </a:t>
            </a:r>
            <a:endParaRPr lang="zh-CN" altLang="en-US" sz="1900" spc="300" dirty="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793">
        <p15:prstTrans prst="wind"/>
      </p:transition>
    </mc:Choice>
    <mc:Fallback>
      <p:transition spd="slow" advTm="17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1534</Words>
  <Application>WPS 演示</Application>
  <PresentationFormat>宽屏</PresentationFormat>
  <Paragraphs>126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Aparajita</vt:lpstr>
      <vt:lpstr>微软雅黑</vt:lpstr>
      <vt:lpstr>方正综艺简体</vt:lpstr>
      <vt:lpstr>隶书</vt:lpstr>
      <vt:lpstr>Arial Unicode MS</vt:lpstr>
      <vt:lpstr>Calibri Light</vt:lpstr>
      <vt:lpstr>Calibri</vt:lpstr>
      <vt:lpstr>等线</vt:lpstr>
      <vt:lpstr>Alex Brush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王方方1420520428</cp:lastModifiedBy>
  <cp:revision>7</cp:revision>
  <dcterms:created xsi:type="dcterms:W3CDTF">2017-11-04T11:55:00Z</dcterms:created>
  <dcterms:modified xsi:type="dcterms:W3CDTF">2017-12-01T00:56:28Z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