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>
        <p:scale>
          <a:sx n="66" d="100"/>
          <a:sy n="66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CC77997-145E-46DD-9C05-B795E2CCA0E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4E8D01-F101-4207-AE46-2DED8490C7E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C10CB-D7A1-4477-B3EF-C59FC4D32105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35BF9D4-6235-4E73-B43E-A37E183E87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C9680F7-93D3-4E2E-B723-760434538E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0F2E5-67A6-4E03-B586-6A8F17615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06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2AB49-EFA5-4530-A180-D69BC625B1A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3B14F-B784-4841-99A3-328967B4D9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8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530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646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124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476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3611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547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089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311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970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4531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042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1843F-62B2-4C4E-8F33-BF3AB8661B4B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charset="-122"/>
              </a:rPr>
              <a:pPr/>
              <a:t>2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21794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1840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151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3739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0829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9113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068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485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984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322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991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69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524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3B14F-B784-4841-99A3-328967B4D9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718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15866C-FAA7-49DA-9C26-D69A58249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84FA235-3C5D-42AD-9A12-0816E8620E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EAAEBA-FE44-4300-A8F6-062D22949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D5AFE2-90C4-459B-9D71-C988385A2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0E48D4-FFF7-4AF3-9177-250694D7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88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47D302-E9E0-48D8-8804-FD0C03CE5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0953D23-DD1E-4CA3-84D8-BB950FFEF7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31246F-C273-4FD4-A984-F41DE9C7F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3D2DE2-78A1-4505-8877-CF8790EA7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710038-4D94-465D-860A-33A21192A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6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17F2596-5C71-4982-80F1-5A22CDE7CF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886175-A777-49F8-ABE1-C98795BFDD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DEC3FB-FAAA-4A23-AFE7-DEC3ABE68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F69A48-A976-4349-90A9-D372CAD14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422EFF-FE36-4880-A1A3-4124A017E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46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70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4207D9-DBB2-4214-BD56-D91DF391B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40A38F-EE6D-4E9B-AD3E-830CECF41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FB729B-4831-44D1-862A-FA17F83F7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94C73A-8208-402E-9605-CEA05B8D7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8C38B0-AA9D-4925-BD02-D8E2E8D80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70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3BFC81-2FF1-4C58-BAA6-8D2282CE7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5DB343-E2A4-4A59-B213-3C3E81F82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EB3FE6-6342-46D1-80E8-8D23CC5A8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F1DA99-7773-4121-93A6-240572E3E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BE5583-8394-4164-A19E-EC7E7780F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55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9979D-CD2F-4705-9D0F-6F0C53D8E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2D1623-921B-4ACD-8947-6628EA8B4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EB36974-2182-4207-80BB-FCAE785819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1B274C-FA78-4C25-955D-E87517546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E3216C-F7C3-4132-B2B0-DBDB5F89D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ACC8DB-10F9-4B32-BAA5-B47F52B04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97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D8763F-C34F-4B90-8F0C-FFEAFBAED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0E4609-18F7-4E75-ACE8-2D4C1EF5C1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7A9DE6B-C01F-4B18-A4BD-14062573C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52DE015-3B4A-4928-ADD1-A6E3EF8392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46B76B-DEEB-4A2D-B02F-B632D41F16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A8B612E-11DB-45CF-8F59-B3830A18E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EF59A8E-BF95-4054-8AE7-CD10E3B41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481C563-EBD4-43D5-B5EF-5BBF41A65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10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38DDD7-5731-411B-BBC3-DE8C63458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28E6DFE-4899-4D7C-90AB-3928DCA26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4FF093-F339-44F5-A1F1-BA33C0F96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C76CAF4-C7A2-41A2-AAD9-011B2D74D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94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1180DD4-4FB7-4AF5-8CDE-6868D9521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DF6F0C-C9D1-4A03-8E0E-2AFD150D4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FF474F-0D6A-462F-A789-91BFC17DD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17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3ACEFC-74D6-4AD9-9807-17801D9D6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4BDD58-8C19-4CDE-8604-009050CA9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6632BE9-F2AE-4CA9-96F1-EB75ADE201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86F74E9-6284-4C69-B2C7-BB528504F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F8BA51-56B2-4C99-9F9C-F74EA01DA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5AAAF0-5D75-4082-AA22-78D9330EF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31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2DDEC7-FDD1-4629-A723-3FEA8D7DA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8A31CF6-4A69-4C1B-9367-18877B87B5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31FBE1-3121-4AD5-AC58-31BFF0ED0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A4EF91-2AB6-4740-B87A-B26FC17E2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F96F978-E096-4C78-9AB2-F0E9F089F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DF61496-1092-4F48-8210-9F0300B90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75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FC0F0BE-BC94-4CFE-9E89-1D4EA96CF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932FC3-035B-4069-BA92-FDBDA2787C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9EDC79-3666-4559-BBF5-41CC71EC9D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96715-A288-49E4-83BE-A3863316DB98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5FDE2D-A185-4D47-B8A8-07E0B40830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FAF3E4-0AB6-4957-B95D-EE5F7D712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55000-4ABB-4F0D-8EEB-B5F5ABF3A6F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7F50829-CEB6-4C60-9BDB-F07A192A184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24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6D04102-86E0-4081-85DE-1D21AD10DB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81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0BA333F-8C26-4C82-A85B-9A3581B8D4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964" y="445490"/>
            <a:ext cx="4926168" cy="344985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9DB2179-D3D9-42F2-B897-3F572BCCDE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81" y="1991130"/>
            <a:ext cx="12192000" cy="4959350"/>
          </a:xfrm>
          <a:prstGeom prst="rect">
            <a:avLst/>
          </a:prstGeom>
        </p:spPr>
      </p:pic>
      <p:sp>
        <p:nvSpPr>
          <p:cNvPr id="4" name="TextBox 54">
            <a:extLst>
              <a:ext uri="{FF2B5EF4-FFF2-40B4-BE49-F238E27FC236}">
                <a16:creationId xmlns:a16="http://schemas.microsoft.com/office/drawing/2014/main" id="{A1D67B99-5A09-42D5-BC9B-D392500E0F10}"/>
              </a:ext>
            </a:extLst>
          </p:cNvPr>
          <p:cNvSpPr txBox="1"/>
          <p:nvPr/>
        </p:nvSpPr>
        <p:spPr>
          <a:xfrm>
            <a:off x="1701371" y="2974896"/>
            <a:ext cx="9502598" cy="1323397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algn="ctr" defTabSz="608965">
              <a:defRPr/>
            </a:pPr>
            <a:r>
              <a:rPr lang="zh-CN" altLang="en-US" sz="8000" b="1" dirty="0">
                <a:ln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马克思主义真理力量</a:t>
            </a:r>
            <a:endParaRPr lang="en-US" altLang="zh-CN" sz="8000" dirty="0">
              <a:ln w="28575">
                <a:solidFill>
                  <a:prstClr val="white"/>
                </a:solidFill>
              </a:ln>
              <a:solidFill>
                <a:prstClr val="black"/>
              </a:solidFill>
              <a:effectLst>
                <a:outerShdw blurRad="63500" dist="508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54">
            <a:extLst>
              <a:ext uri="{FF2B5EF4-FFF2-40B4-BE49-F238E27FC236}">
                <a16:creationId xmlns:a16="http://schemas.microsoft.com/office/drawing/2014/main" id="{597C9C97-EEB9-4B57-A770-D38369DE472D}"/>
              </a:ext>
            </a:extLst>
          </p:cNvPr>
          <p:cNvSpPr txBox="1"/>
          <p:nvPr/>
        </p:nvSpPr>
        <p:spPr>
          <a:xfrm>
            <a:off x="1428155" y="4314285"/>
            <a:ext cx="9775814" cy="646288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algn="ctr" defTabSz="608965">
              <a:defRPr/>
            </a:pPr>
            <a:r>
              <a:rPr lang="en-US" altLang="zh-CN" sz="3600" b="1" dirty="0">
                <a:ln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【 </a:t>
            </a:r>
            <a:r>
              <a:rPr lang="zh-CN" altLang="en-US" sz="3600" b="1" dirty="0">
                <a:ln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纪念马克思诞辰</a:t>
            </a:r>
            <a:r>
              <a:rPr lang="en-US" altLang="zh-CN" sz="3600" b="1" dirty="0">
                <a:ln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3600" b="1" dirty="0">
                <a:ln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周年 </a:t>
            </a:r>
            <a:r>
              <a:rPr lang="en-US" altLang="zh-CN" sz="3600" b="1" dirty="0">
                <a:ln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】</a:t>
            </a:r>
            <a:endParaRPr lang="zh-CN" altLang="en-US" sz="3600" b="1" dirty="0">
              <a:ln>
                <a:solidFill>
                  <a:srgbClr val="FFC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" name="小曲 passacaglia">
            <a:hlinkClick r:id="" action="ppaction://media"/>
            <a:extLst>
              <a:ext uri="{FF2B5EF4-FFF2-40B4-BE49-F238E27FC236}">
                <a16:creationId xmlns:a16="http://schemas.microsoft.com/office/drawing/2014/main" id="{AE8F5566-EE5F-4988-8881-1A29C19F50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176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50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942529C-6EDD-4EE2-8CFC-BB1711A458CC}"/>
              </a:ext>
            </a:extLst>
          </p:cNvPr>
          <p:cNvSpPr/>
          <p:nvPr/>
        </p:nvSpPr>
        <p:spPr>
          <a:xfrm>
            <a:off x="4524076" y="3413277"/>
            <a:ext cx="6096000" cy="415498"/>
          </a:xfrm>
          <a:prstGeom prst="rect">
            <a:avLst/>
          </a:prstGeom>
          <a:solidFill>
            <a:srgbClr val="C00000"/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马克思对哲学的最大贡献是将实践概念引入哲学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50729E9-8022-4B6C-9DA6-7B4E171A4CD6}"/>
              </a:ext>
            </a:extLst>
          </p:cNvPr>
          <p:cNvSpPr/>
          <p:nvPr/>
        </p:nvSpPr>
        <p:spPr>
          <a:xfrm>
            <a:off x="4456343" y="4067438"/>
            <a:ext cx="623146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这个哲学彻底运用于社会历史领域导致了唯物史观的产生，在唯物史观的指导下，马克思分析和研究了资本主义社会的经济基础从而发现了剩余价值，指出无产阶级同资产阶级的阶级斗争必然导致无产阶级专政，而这个专政又是从资本主义到共产主义的过渡、演变而来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B64BF75-4A95-4DF7-9225-BC2FC7527326}"/>
              </a:ext>
            </a:extLst>
          </p:cNvPr>
          <p:cNvSpPr/>
          <p:nvPr/>
        </p:nvSpPr>
        <p:spPr>
          <a:xfrm>
            <a:off x="4524076" y="1539089"/>
            <a:ext cx="3775393" cy="345094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马克思主义是近代最复杂和精深的学说之一。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AA7C9F0-88E9-4933-AC27-6334F91B2D3E}"/>
              </a:ext>
            </a:extLst>
          </p:cNvPr>
          <p:cNvSpPr/>
          <p:nvPr/>
        </p:nvSpPr>
        <p:spPr>
          <a:xfrm>
            <a:off x="4456343" y="2196106"/>
            <a:ext cx="6352875" cy="905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学说的范围包括了</a:t>
            </a:r>
            <a:r>
              <a:rPr lang="zh-CN" altLang="en-US" sz="1400" dirty="0">
                <a:solidFill>
                  <a:srgbClr val="D24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政治、哲学、经济、社会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等广泛的领域。而马克思主义的发展也是任何其他主义所不能及的，也因为如此，这世界上存在着许多不一样版本的解释和陈述。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C76F239-8512-4011-AF89-93488BC3F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52" y="1087772"/>
            <a:ext cx="3911662" cy="46510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18763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589F63B-3102-42CA-9141-36B1850D5F93}"/>
              </a:ext>
            </a:extLst>
          </p:cNvPr>
          <p:cNvSpPr/>
          <p:nvPr/>
        </p:nvSpPr>
        <p:spPr>
          <a:xfrm>
            <a:off x="3931442" y="835358"/>
            <a:ext cx="1779953" cy="502373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哲学是人类思想的解放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536AA87-E149-4FBB-BF7F-71B3A099691D}"/>
              </a:ext>
            </a:extLst>
          </p:cNvPr>
          <p:cNvGrpSpPr/>
          <p:nvPr/>
        </p:nvGrpSpPr>
        <p:grpSpPr>
          <a:xfrm>
            <a:off x="3342358" y="1415394"/>
            <a:ext cx="7499218" cy="704532"/>
            <a:chOff x="3225443" y="1885454"/>
            <a:chExt cx="7499218" cy="111245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68951BF-D000-4BE6-86BC-0980F0D1C7A6}"/>
                </a:ext>
              </a:extLst>
            </p:cNvPr>
            <p:cNvSpPr/>
            <p:nvPr/>
          </p:nvSpPr>
          <p:spPr>
            <a:xfrm>
              <a:off x="3225443" y="1885454"/>
              <a:ext cx="7499218" cy="1112454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FFFDFB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C4ABEB8-1B36-4FDE-A94C-07105C43F1A3}"/>
                </a:ext>
              </a:extLst>
            </p:cNvPr>
            <p:cNvSpPr/>
            <p:nvPr/>
          </p:nvSpPr>
          <p:spPr>
            <a:xfrm>
              <a:off x="3331255" y="1907486"/>
              <a:ext cx="705844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它是无产阶级挑战社会制度的精神武器。只有在科学的哲学指导下，无产阶级才能彻底批判资本主义社会，才能建立共产主义新社会，从而获得自己最后的解放。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913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C17F33B5-C1D3-4E45-B85A-1666CCF07771}"/>
              </a:ext>
            </a:extLst>
          </p:cNvPr>
          <p:cNvSpPr/>
          <p:nvPr/>
        </p:nvSpPr>
        <p:spPr>
          <a:xfrm>
            <a:off x="3342358" y="835359"/>
            <a:ext cx="521085" cy="502373"/>
          </a:xfrm>
          <a:prstGeom prst="rect">
            <a:avLst/>
          </a:prstGeom>
          <a:solidFill>
            <a:srgbClr val="C00000"/>
          </a:solidFill>
          <a:ln w="2857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3355E8-A368-4AEE-A5B0-D95C5A7F938B}"/>
              </a:ext>
            </a:extLst>
          </p:cNvPr>
          <p:cNvSpPr/>
          <p:nvPr/>
        </p:nvSpPr>
        <p:spPr>
          <a:xfrm>
            <a:off x="3934859" y="2786154"/>
            <a:ext cx="1779953" cy="502373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哲学追溯到人类的本性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820C238-816C-4A54-970E-8572182F3D33}"/>
              </a:ext>
            </a:extLst>
          </p:cNvPr>
          <p:cNvGrpSpPr/>
          <p:nvPr/>
        </p:nvGrpSpPr>
        <p:grpSpPr>
          <a:xfrm>
            <a:off x="3342358" y="3394349"/>
            <a:ext cx="7499218" cy="687599"/>
            <a:chOff x="3225443" y="1885454"/>
            <a:chExt cx="7499218" cy="111245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2E6F7CF-66C6-4E19-B271-BE073215788E}"/>
                </a:ext>
              </a:extLst>
            </p:cNvPr>
            <p:cNvSpPr/>
            <p:nvPr/>
          </p:nvSpPr>
          <p:spPr>
            <a:xfrm>
              <a:off x="3225443" y="1885454"/>
              <a:ext cx="7499218" cy="1112454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FFFDFB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B5B9C58-E1A5-4A50-B5ED-92D3986152A1}"/>
                </a:ext>
              </a:extLst>
            </p:cNvPr>
            <p:cNvSpPr/>
            <p:nvPr/>
          </p:nvSpPr>
          <p:spPr>
            <a:xfrm>
              <a:off x="3225443" y="1945238"/>
              <a:ext cx="7058448" cy="9928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人区别于动物的地方，就在于人可以有效的计划出他们赖以生存的生活资料和生产资料，因此，人一旦进行了有计划的劳动生产，他就同其它动物根本区别开来了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913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2AADA9B-9EB4-4222-8244-EAEAAEF87C35}"/>
              </a:ext>
            </a:extLst>
          </p:cNvPr>
          <p:cNvSpPr/>
          <p:nvPr/>
        </p:nvSpPr>
        <p:spPr>
          <a:xfrm>
            <a:off x="3342358" y="2786154"/>
            <a:ext cx="521085" cy="502373"/>
          </a:xfrm>
          <a:prstGeom prst="rect">
            <a:avLst/>
          </a:prstGeom>
          <a:solidFill>
            <a:srgbClr val="C00000"/>
          </a:solidFill>
          <a:ln w="2857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033378-8B87-47D2-8DA9-5B2BA5E24B2A}"/>
              </a:ext>
            </a:extLst>
          </p:cNvPr>
          <p:cNvSpPr/>
          <p:nvPr/>
        </p:nvSpPr>
        <p:spPr>
          <a:xfrm>
            <a:off x="3934859" y="4562950"/>
            <a:ext cx="1779953" cy="502373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哲学决定社会关系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10D266A-D7ED-42B9-A5D2-96BE876A7F76}"/>
              </a:ext>
            </a:extLst>
          </p:cNvPr>
          <p:cNvGrpSpPr/>
          <p:nvPr/>
        </p:nvGrpSpPr>
        <p:grpSpPr>
          <a:xfrm>
            <a:off x="3342358" y="5143734"/>
            <a:ext cx="7499218" cy="687599"/>
            <a:chOff x="3225443" y="1885454"/>
            <a:chExt cx="7499218" cy="111245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E0EBCB4-8E41-4429-B4B1-FB37F7FF3115}"/>
                </a:ext>
              </a:extLst>
            </p:cNvPr>
            <p:cNvSpPr/>
            <p:nvPr/>
          </p:nvSpPr>
          <p:spPr>
            <a:xfrm>
              <a:off x="3225443" y="1885454"/>
              <a:ext cx="7499218" cy="1112454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FFFDFB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898E1F5-0B5B-4946-94FC-B77CA6D6D34C}"/>
                </a:ext>
              </a:extLst>
            </p:cNvPr>
            <p:cNvSpPr/>
            <p:nvPr/>
          </p:nvSpPr>
          <p:spPr>
            <a:xfrm>
              <a:off x="3291158" y="1925584"/>
              <a:ext cx="7058448" cy="9928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人们的生产方式、社会关系等构成了社会的基本架构，并决定着人们的社会意识。社会意识一旦形成，便反过来成为制约人的活动的客观力量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913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43659959-212D-4DD4-83E0-F408C3219705}"/>
              </a:ext>
            </a:extLst>
          </p:cNvPr>
          <p:cNvSpPr/>
          <p:nvPr/>
        </p:nvSpPr>
        <p:spPr>
          <a:xfrm>
            <a:off x="3342358" y="4562950"/>
            <a:ext cx="521085" cy="502373"/>
          </a:xfrm>
          <a:prstGeom prst="rect">
            <a:avLst/>
          </a:prstGeom>
          <a:solidFill>
            <a:srgbClr val="C00000"/>
          </a:solidFill>
          <a:ln w="2857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A7E15B1-F96D-4B42-8FF0-2CD8EDBD5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71" y="1561290"/>
            <a:ext cx="2882347" cy="374002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04632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A502682-CA23-48C4-AB47-4F00F7C91665}"/>
              </a:ext>
            </a:extLst>
          </p:cNvPr>
          <p:cNvSpPr/>
          <p:nvPr/>
        </p:nvSpPr>
        <p:spPr>
          <a:xfrm>
            <a:off x="4252995" y="1325548"/>
            <a:ext cx="7211511" cy="4540415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13F4B2-C2FA-4E83-8D49-46305CAC46D4}"/>
              </a:ext>
            </a:extLst>
          </p:cNvPr>
          <p:cNvSpPr txBox="1"/>
          <p:nvPr/>
        </p:nvSpPr>
        <p:spPr>
          <a:xfrm>
            <a:off x="4238881" y="1325548"/>
            <a:ext cx="7225625" cy="584775"/>
          </a:xfrm>
          <a:prstGeom prst="rect">
            <a:avLst/>
          </a:prstGeom>
          <a:solidFill>
            <a:srgbClr val="C00000"/>
          </a:solidFill>
          <a:ln>
            <a:solidFill>
              <a:srgbClr val="D24E5E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ln cmpd="sng">
                  <a:noFill/>
                  <a:prstDash val="solid"/>
                </a:ln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政治经济学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B571404-5F23-4B3C-B490-90548590C84B}"/>
              </a:ext>
            </a:extLst>
          </p:cNvPr>
          <p:cNvSpPr/>
          <p:nvPr/>
        </p:nvSpPr>
        <p:spPr>
          <a:xfrm>
            <a:off x="4575382" y="4640671"/>
            <a:ext cx="664669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马克思的历史唯物论，他意识到此一现象是一种阶段性的演变，资本主义将物极必反，无产阶级必将因为自身的解放，逐渐取代资产阶级就有如当初在封建时代末期，资产阶级推翻王室贵族阶级一般。而劳动阶级也将成为主角，带动国家经济的发展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E400C7D-80A2-4A38-BAB8-D82CE27EB37F}"/>
              </a:ext>
            </a:extLst>
          </p:cNvPr>
          <p:cNvSpPr/>
          <p:nvPr/>
        </p:nvSpPr>
        <p:spPr>
          <a:xfrm>
            <a:off x="4575383" y="2194247"/>
            <a:ext cx="6452439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国家社会的经济，代表着一个国家社会的劳动力。但马克思认为此一观点被资本主义给扭曲，他认为在资本主义的架构下，劳动力已经成为一种消耗性的日用品，传统的商人借由转手买卖赚取商品的差价，而资本家却是靠无偿占有剩余价值的方式，来发财致富的。而财富在私人手中的积累在资本主义的生产方式下便形成资本。</a:t>
            </a:r>
            <a:endParaRPr lang="zh-CN" altLang="en-US" sz="14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E499A47-E2CC-4FA1-AED0-5F89ECEAB12F}"/>
              </a:ext>
            </a:extLst>
          </p:cNvPr>
          <p:cNvSpPr/>
          <p:nvPr/>
        </p:nvSpPr>
        <p:spPr>
          <a:xfrm>
            <a:off x="4574254" y="3686963"/>
            <a:ext cx="656899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劳动市场总是在扩大，需求总是在增加，资本需要增值，就必须吸取活劳动，而使劳动者始终生活在只能维持自身生命的再生产的水平，是吸取活劳动的前提。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F816F1E-4733-4FB6-BC6A-BBF7A069B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48" y="1325548"/>
            <a:ext cx="3368330" cy="44091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8327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346951-80CB-483F-ACAC-81F37C5A0E48}"/>
              </a:ext>
            </a:extLst>
          </p:cNvPr>
          <p:cNvGrpSpPr/>
          <p:nvPr/>
        </p:nvGrpSpPr>
        <p:grpSpPr>
          <a:xfrm>
            <a:off x="2764898" y="1021649"/>
            <a:ext cx="8807136" cy="638628"/>
            <a:chOff x="1788392" y="1292460"/>
            <a:chExt cx="8807136" cy="638628"/>
          </a:xfrm>
        </p:grpSpPr>
        <p:sp>
          <p:nvSpPr>
            <p:cNvPr id="3" name="圆角矩形 8">
              <a:extLst>
                <a:ext uri="{FF2B5EF4-FFF2-40B4-BE49-F238E27FC236}">
                  <a16:creationId xmlns:a16="http://schemas.microsoft.com/office/drawing/2014/main" id="{6DB9A147-C63A-4BA5-A1E0-416798DB7D21}"/>
                </a:ext>
              </a:extLst>
            </p:cNvPr>
            <p:cNvSpPr/>
            <p:nvPr/>
          </p:nvSpPr>
          <p:spPr>
            <a:xfrm>
              <a:off x="1788392" y="1292460"/>
              <a:ext cx="8807136" cy="638628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908685-AECB-4C12-A3C6-698D6AEB1AD4}"/>
                </a:ext>
              </a:extLst>
            </p:cNvPr>
            <p:cNvSpPr/>
            <p:nvPr/>
          </p:nvSpPr>
          <p:spPr>
            <a:xfrm>
              <a:off x="1788392" y="1450945"/>
              <a:ext cx="852028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《德谟克利特的自然哲学和伊壁鸠鲁的自然哲学的差别》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1838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-1841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7179753-AD46-442F-9BE3-2B86DFCEF1F1}"/>
              </a:ext>
            </a:extLst>
          </p:cNvPr>
          <p:cNvGrpSpPr/>
          <p:nvPr/>
        </p:nvGrpSpPr>
        <p:grpSpPr>
          <a:xfrm>
            <a:off x="2764898" y="1779536"/>
            <a:ext cx="8807136" cy="638628"/>
            <a:chOff x="1644964" y="1331686"/>
            <a:chExt cx="8807136" cy="638628"/>
          </a:xfrm>
        </p:grpSpPr>
        <p:sp>
          <p:nvSpPr>
            <p:cNvPr id="6" name="圆角矩形 11">
              <a:extLst>
                <a:ext uri="{FF2B5EF4-FFF2-40B4-BE49-F238E27FC236}">
                  <a16:creationId xmlns:a16="http://schemas.microsoft.com/office/drawing/2014/main" id="{EF18FA19-6E52-4408-8ED0-22C4AE75CE26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A5DF06B-1F08-4EF1-9D7E-10CED7A790BA}"/>
                </a:ext>
              </a:extLst>
            </p:cNvPr>
            <p:cNvSpPr/>
            <p:nvPr/>
          </p:nvSpPr>
          <p:spPr>
            <a:xfrm>
              <a:off x="4112746" y="1450945"/>
              <a:ext cx="387157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黑格尔法哲学批判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1843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D053C5B-3174-4D5E-906B-890A2F2DA98E}"/>
              </a:ext>
            </a:extLst>
          </p:cNvPr>
          <p:cNvGrpSpPr/>
          <p:nvPr/>
        </p:nvGrpSpPr>
        <p:grpSpPr>
          <a:xfrm>
            <a:off x="2764898" y="2498197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9" name="圆角矩形 14">
              <a:extLst>
                <a:ext uri="{FF2B5EF4-FFF2-40B4-BE49-F238E27FC236}">
                  <a16:creationId xmlns:a16="http://schemas.microsoft.com/office/drawing/2014/main" id="{47E6B7DC-FECA-4DB6-B090-7F10EBF451CB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3CF988D-BC2F-4E1B-B83E-521957CF911D}"/>
                </a:ext>
              </a:extLst>
            </p:cNvPr>
            <p:cNvSpPr/>
            <p:nvPr/>
          </p:nvSpPr>
          <p:spPr>
            <a:xfrm>
              <a:off x="3795351" y="1450945"/>
              <a:ext cx="4506362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《1844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年经济学哲学手稿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1844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9A860CA-3B78-40ED-A3BA-87BEA9C61316}"/>
              </a:ext>
            </a:extLst>
          </p:cNvPr>
          <p:cNvGrpSpPr/>
          <p:nvPr/>
        </p:nvGrpSpPr>
        <p:grpSpPr>
          <a:xfrm>
            <a:off x="2764898" y="3216858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12" name="圆角矩形 21">
              <a:extLst>
                <a:ext uri="{FF2B5EF4-FFF2-40B4-BE49-F238E27FC236}">
                  <a16:creationId xmlns:a16="http://schemas.microsoft.com/office/drawing/2014/main" id="{7EF46364-521E-46B9-B2E5-0817CE3BCE5C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7D21191-6121-45E8-BFF0-68C26FC83347}"/>
                </a:ext>
              </a:extLst>
            </p:cNvPr>
            <p:cNvSpPr/>
            <p:nvPr/>
          </p:nvSpPr>
          <p:spPr>
            <a:xfrm>
              <a:off x="3968475" y="1450945"/>
              <a:ext cx="4160113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论犹太人问题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1843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-1844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DF31EBF-7B1D-4B9C-B7A6-F0EE0DC3E6BB}"/>
              </a:ext>
            </a:extLst>
          </p:cNvPr>
          <p:cNvGrpSpPr/>
          <p:nvPr/>
        </p:nvGrpSpPr>
        <p:grpSpPr>
          <a:xfrm>
            <a:off x="2764898" y="3935519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15" name="圆角矩形 24">
              <a:extLst>
                <a:ext uri="{FF2B5EF4-FFF2-40B4-BE49-F238E27FC236}">
                  <a16:creationId xmlns:a16="http://schemas.microsoft.com/office/drawing/2014/main" id="{A7FEFF89-3B1C-42AC-AC32-A5C706191112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DC3B817-6BB1-427F-B0D3-BB956CFCFCF5}"/>
                </a:ext>
              </a:extLst>
            </p:cNvPr>
            <p:cNvSpPr/>
            <p:nvPr/>
          </p:nvSpPr>
          <p:spPr>
            <a:xfrm>
              <a:off x="3404218" y="1450945"/>
              <a:ext cx="5288628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神圣家族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1844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-1845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年）（和恩格斯合著）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00925C1-1667-4744-8A6D-5C297AB99C24}"/>
              </a:ext>
            </a:extLst>
          </p:cNvPr>
          <p:cNvGrpSpPr/>
          <p:nvPr/>
        </p:nvGrpSpPr>
        <p:grpSpPr>
          <a:xfrm>
            <a:off x="2764898" y="4654180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18" name="圆角矩形 27">
              <a:extLst>
                <a:ext uri="{FF2B5EF4-FFF2-40B4-BE49-F238E27FC236}">
                  <a16:creationId xmlns:a16="http://schemas.microsoft.com/office/drawing/2014/main" id="{36F65068-C0A0-44BB-A962-D28875656A98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EA80FF5-BBB4-4021-ADC9-2A62E28EA6B4}"/>
                </a:ext>
              </a:extLst>
            </p:cNvPr>
            <p:cNvSpPr/>
            <p:nvPr/>
          </p:nvSpPr>
          <p:spPr>
            <a:xfrm>
              <a:off x="3984505" y="1450945"/>
              <a:ext cx="4128053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关于费尔巴哈的提纲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1845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181316C-1A44-4D2C-988D-D3F7A9115E6B}"/>
              </a:ext>
            </a:extLst>
          </p:cNvPr>
          <p:cNvGrpSpPr/>
          <p:nvPr/>
        </p:nvGrpSpPr>
        <p:grpSpPr>
          <a:xfrm>
            <a:off x="2764898" y="5372842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21" name="圆角矩形 30">
              <a:extLst>
                <a:ext uri="{FF2B5EF4-FFF2-40B4-BE49-F238E27FC236}">
                  <a16:creationId xmlns:a16="http://schemas.microsoft.com/office/drawing/2014/main" id="{C2D3781E-507D-46F3-8EF4-3A7CC5C58C9D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20CCB4F-AA98-468F-BC20-2C05F32D124E}"/>
                </a:ext>
              </a:extLst>
            </p:cNvPr>
            <p:cNvSpPr/>
            <p:nvPr/>
          </p:nvSpPr>
          <p:spPr>
            <a:xfrm>
              <a:off x="3019497" y="1450945"/>
              <a:ext cx="6058069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德意志意识形态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1845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-1846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年）（和恩格斯合著）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788E3649-0316-412A-8E39-722A61990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93" y="1552450"/>
            <a:ext cx="798001" cy="4080117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198C5C1F-9424-43C4-8E85-67D66D392FEB}"/>
              </a:ext>
            </a:extLst>
          </p:cNvPr>
          <p:cNvSpPr txBox="1"/>
          <p:nvPr/>
        </p:nvSpPr>
        <p:spPr>
          <a:xfrm>
            <a:off x="727206" y="2352416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个人作品</a:t>
            </a:r>
          </a:p>
        </p:txBody>
      </p:sp>
    </p:spTree>
    <p:extLst>
      <p:ext uri="{BB962C8B-B14F-4D97-AF65-F5344CB8AC3E}">
        <p14:creationId xmlns:p14="http://schemas.microsoft.com/office/powerpoint/2010/main" val="104405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FEF1F54-8974-4719-BE14-EFCF91AE2CD5}"/>
              </a:ext>
            </a:extLst>
          </p:cNvPr>
          <p:cNvGrpSpPr/>
          <p:nvPr/>
        </p:nvGrpSpPr>
        <p:grpSpPr>
          <a:xfrm>
            <a:off x="2414260" y="1055546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3" name="圆角矩形 54">
              <a:extLst>
                <a:ext uri="{FF2B5EF4-FFF2-40B4-BE49-F238E27FC236}">
                  <a16:creationId xmlns:a16="http://schemas.microsoft.com/office/drawing/2014/main" id="{F7C8C453-E0B1-4456-8084-7C5A07A58229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C95D6E2-5273-4959-879F-9ED877650073}"/>
                </a:ext>
              </a:extLst>
            </p:cNvPr>
            <p:cNvSpPr/>
            <p:nvPr/>
          </p:nvSpPr>
          <p:spPr>
            <a:xfrm>
              <a:off x="4240986" y="1450945"/>
              <a:ext cx="3615093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罢工和工人同盟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1847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8C7CBAC-BB59-46CF-97F2-F95FB1948E23}"/>
              </a:ext>
            </a:extLst>
          </p:cNvPr>
          <p:cNvGrpSpPr/>
          <p:nvPr/>
        </p:nvGrpSpPr>
        <p:grpSpPr>
          <a:xfrm>
            <a:off x="2414260" y="1774207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6" name="圆角矩形 57">
              <a:extLst>
                <a:ext uri="{FF2B5EF4-FFF2-40B4-BE49-F238E27FC236}">
                  <a16:creationId xmlns:a16="http://schemas.microsoft.com/office/drawing/2014/main" id="{F7EB10C5-13A7-4F58-B5C9-3286380CD3DA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95E2619-614C-4B2F-AF42-9C4BA122031C}"/>
                </a:ext>
              </a:extLst>
            </p:cNvPr>
            <p:cNvSpPr/>
            <p:nvPr/>
          </p:nvSpPr>
          <p:spPr>
            <a:xfrm>
              <a:off x="4600059" y="1450945"/>
              <a:ext cx="2896947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哲学的贫困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1847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3C329B7-9935-499A-8E5C-B4E1362F64D2}"/>
              </a:ext>
            </a:extLst>
          </p:cNvPr>
          <p:cNvGrpSpPr/>
          <p:nvPr/>
        </p:nvGrpSpPr>
        <p:grpSpPr>
          <a:xfrm>
            <a:off x="2414260" y="2492868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9" name="圆角矩形 60">
              <a:extLst>
                <a:ext uri="{FF2B5EF4-FFF2-40B4-BE49-F238E27FC236}">
                  <a16:creationId xmlns:a16="http://schemas.microsoft.com/office/drawing/2014/main" id="{43FC511D-A95F-4336-874E-06082729F6F5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99EE7B3-E547-4CEE-9C08-DD3E435C7062}"/>
                </a:ext>
              </a:extLst>
            </p:cNvPr>
            <p:cNvSpPr/>
            <p:nvPr/>
          </p:nvSpPr>
          <p:spPr>
            <a:xfrm>
              <a:off x="4497466" y="1450945"/>
              <a:ext cx="3102132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工人联合会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1847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6EBA3CD-E48B-49BE-B7BA-DEEED19EDA65}"/>
              </a:ext>
            </a:extLst>
          </p:cNvPr>
          <p:cNvGrpSpPr/>
          <p:nvPr/>
        </p:nvGrpSpPr>
        <p:grpSpPr>
          <a:xfrm>
            <a:off x="2414260" y="3211529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12" name="圆角矩形 63">
              <a:extLst>
                <a:ext uri="{FF2B5EF4-FFF2-40B4-BE49-F238E27FC236}">
                  <a16:creationId xmlns:a16="http://schemas.microsoft.com/office/drawing/2014/main" id="{AC267EFA-FD48-4CDA-8F11-BBB5F508F916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D88907C-715F-45DD-9961-13B684EBD59A}"/>
                </a:ext>
              </a:extLst>
            </p:cNvPr>
            <p:cNvSpPr/>
            <p:nvPr/>
          </p:nvSpPr>
          <p:spPr>
            <a:xfrm>
              <a:off x="3676727" y="1450945"/>
              <a:ext cx="4743607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共产党宣言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1848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年）（和恩格斯合写）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E5DB0A7-098A-4C7C-9A82-C8A10733B654}"/>
              </a:ext>
            </a:extLst>
          </p:cNvPr>
          <p:cNvGrpSpPr/>
          <p:nvPr/>
        </p:nvGrpSpPr>
        <p:grpSpPr>
          <a:xfrm>
            <a:off x="2414260" y="3930190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15" name="圆角矩形 66">
              <a:extLst>
                <a:ext uri="{FF2B5EF4-FFF2-40B4-BE49-F238E27FC236}">
                  <a16:creationId xmlns:a16="http://schemas.microsoft.com/office/drawing/2014/main" id="{40AB9768-AD10-4CB3-B74A-706C12B68013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A7A64C7-48FB-435D-B632-620871F0E3D6}"/>
                </a:ext>
              </a:extLst>
            </p:cNvPr>
            <p:cNvSpPr/>
            <p:nvPr/>
          </p:nvSpPr>
          <p:spPr>
            <a:xfrm>
              <a:off x="4240985" y="1450945"/>
              <a:ext cx="3615093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雇佣劳动与资本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1849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1DA63AF-C257-4AA0-86AC-52FF5DF1AA7C}"/>
              </a:ext>
            </a:extLst>
          </p:cNvPr>
          <p:cNvGrpSpPr/>
          <p:nvPr/>
        </p:nvGrpSpPr>
        <p:grpSpPr>
          <a:xfrm>
            <a:off x="2414260" y="4648851"/>
            <a:ext cx="8807136" cy="638628"/>
            <a:chOff x="1644964" y="1331686"/>
            <a:chExt cx="8807136" cy="638628"/>
          </a:xfrm>
          <a:solidFill>
            <a:srgbClr val="C00000"/>
          </a:solidFill>
        </p:grpSpPr>
        <p:sp>
          <p:nvSpPr>
            <p:cNvPr id="18" name="圆角矩形 69">
              <a:extLst>
                <a:ext uri="{FF2B5EF4-FFF2-40B4-BE49-F238E27FC236}">
                  <a16:creationId xmlns:a16="http://schemas.microsoft.com/office/drawing/2014/main" id="{01DD710B-ECBE-4CC6-BD80-BE2A67282EF1}"/>
                </a:ext>
              </a:extLst>
            </p:cNvPr>
            <p:cNvSpPr/>
            <p:nvPr/>
          </p:nvSpPr>
          <p:spPr>
            <a:xfrm>
              <a:off x="1644964" y="133168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0CCF09D-D512-40D0-937A-F3C51C16AD5F}"/>
                </a:ext>
              </a:extLst>
            </p:cNvPr>
            <p:cNvSpPr/>
            <p:nvPr/>
          </p:nvSpPr>
          <p:spPr>
            <a:xfrm>
              <a:off x="3984505" y="1450945"/>
              <a:ext cx="4128053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中国革命和欧洲革命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1853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2611C31-EAA5-4232-85A5-EC9BFAA6138D}"/>
              </a:ext>
            </a:extLst>
          </p:cNvPr>
          <p:cNvGrpSpPr/>
          <p:nvPr/>
        </p:nvGrpSpPr>
        <p:grpSpPr>
          <a:xfrm>
            <a:off x="2414260" y="5367512"/>
            <a:ext cx="8807136" cy="638628"/>
            <a:chOff x="1644964" y="1305806"/>
            <a:chExt cx="8807136" cy="638628"/>
          </a:xfrm>
          <a:solidFill>
            <a:srgbClr val="C00000"/>
          </a:solidFill>
        </p:grpSpPr>
        <p:sp>
          <p:nvSpPr>
            <p:cNvPr id="21" name="圆角矩形 72">
              <a:extLst>
                <a:ext uri="{FF2B5EF4-FFF2-40B4-BE49-F238E27FC236}">
                  <a16:creationId xmlns:a16="http://schemas.microsoft.com/office/drawing/2014/main" id="{83E96DFD-7C86-49D6-B14E-81646A7D0788}"/>
                </a:ext>
              </a:extLst>
            </p:cNvPr>
            <p:cNvSpPr/>
            <p:nvPr/>
          </p:nvSpPr>
          <p:spPr>
            <a:xfrm>
              <a:off x="1644964" y="1305806"/>
              <a:ext cx="8807136" cy="63862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72B47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308C209-5ADE-455E-80A6-DEAC49F5FC2B}"/>
                </a:ext>
              </a:extLst>
            </p:cNvPr>
            <p:cNvSpPr/>
            <p:nvPr/>
          </p:nvSpPr>
          <p:spPr>
            <a:xfrm>
              <a:off x="3728023" y="1450945"/>
              <a:ext cx="4641014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《〈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政治经济学批判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〉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导言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1857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年）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5B5ACB7F-5FF3-465F-AB28-5311AB71B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93" y="1552450"/>
            <a:ext cx="798001" cy="4080117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31D7E63E-8A5B-47EE-9453-18C3EAE340E0}"/>
              </a:ext>
            </a:extLst>
          </p:cNvPr>
          <p:cNvSpPr txBox="1"/>
          <p:nvPr/>
        </p:nvSpPr>
        <p:spPr>
          <a:xfrm>
            <a:off x="727206" y="2352416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个人作品</a:t>
            </a:r>
          </a:p>
        </p:txBody>
      </p:sp>
    </p:spTree>
    <p:extLst>
      <p:ext uri="{BB962C8B-B14F-4D97-AF65-F5344CB8AC3E}">
        <p14:creationId xmlns:p14="http://schemas.microsoft.com/office/powerpoint/2010/main" val="384716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23C64DE-D9A1-4CB4-9574-B94A0B4F8A4E}"/>
              </a:ext>
            </a:extLst>
          </p:cNvPr>
          <p:cNvSpPr/>
          <p:nvPr/>
        </p:nvSpPr>
        <p:spPr>
          <a:xfrm>
            <a:off x="5372050" y="1256209"/>
            <a:ext cx="1541030" cy="1533173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D24E5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5AAB0A5-0740-4A96-A317-932007721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8650"/>
            <a:ext cx="12192000" cy="49593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42587E-6579-4A08-80C3-4E35B101A4DD}"/>
              </a:ext>
            </a:extLst>
          </p:cNvPr>
          <p:cNvSpPr txBox="1"/>
          <p:nvPr/>
        </p:nvSpPr>
        <p:spPr>
          <a:xfrm>
            <a:off x="3434148" y="3149607"/>
            <a:ext cx="5416835" cy="923316"/>
          </a:xfrm>
          <a:prstGeom prst="rect">
            <a:avLst/>
          </a:prstGeom>
          <a:solidFill>
            <a:srgbClr val="C00000"/>
          </a:solidFill>
          <a:ln>
            <a:solidFill>
              <a:srgbClr val="D24E5E"/>
            </a:solidFill>
          </a:ln>
        </p:spPr>
        <p:txBody>
          <a:bodyPr wrap="none" lIns="91424" tIns="45713" rIns="91424" bIns="45713" rtlCol="0">
            <a:spAutoFit/>
          </a:bodyPr>
          <a:lstStyle/>
          <a:p>
            <a:pPr marL="0" lvl="1" algn="ctr" defTabSz="608965">
              <a:defRPr/>
            </a:pPr>
            <a:r>
              <a:rPr lang="zh-CN" altLang="en-US" sz="5400" b="1" dirty="0">
                <a:solidFill>
                  <a:prstClr val="whit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共产党宣言简介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79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3FC44B1A-D4CD-4662-9A50-514CC1262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9793" y="951947"/>
            <a:ext cx="3416320" cy="523220"/>
          </a:xfrm>
          <a:prstGeom prst="rect">
            <a:avLst/>
          </a:prstGeom>
          <a:solidFill>
            <a:srgbClr val="C00000"/>
          </a:solidFill>
          <a:extLst/>
        </p:spPr>
        <p:txBody>
          <a:bodyPr wrap="none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zh-CN" sz="2800" b="1" dirty="0">
                <a:ln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ln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共产党宣言</a:t>
            </a:r>
            <a:r>
              <a:rPr lang="en-US" altLang="zh-CN" sz="2800" b="1" dirty="0">
                <a:ln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ln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6D0139-FDCF-477C-BD2C-7AEE60CD33F6}"/>
              </a:ext>
            </a:extLst>
          </p:cNvPr>
          <p:cNvSpPr/>
          <p:nvPr/>
        </p:nvSpPr>
        <p:spPr>
          <a:xfrm>
            <a:off x="4880397" y="1727659"/>
            <a:ext cx="5960301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《共产党宣言》，是卡尔·马克思和费里德里希·恩格斯为共产主义者同盟（Communist League）起草的纲领，国际共产主义运动第一个纲领性文献，阐述了阶级矛盾对人类历史的影响 ，马克思主义诞生的重要标志。由马克思执笔写成 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B063F6-43EB-4758-8BAA-84DAE07AA930}"/>
              </a:ext>
            </a:extLst>
          </p:cNvPr>
          <p:cNvSpPr/>
          <p:nvPr/>
        </p:nvSpPr>
        <p:spPr>
          <a:xfrm>
            <a:off x="5009793" y="3944550"/>
            <a:ext cx="4634539" cy="81253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1848年2月21日在伦敦第一次以单行本问世。2月24日，《共产党宣言》正式出版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92CDBC0-A583-46FF-A9A9-CC6208C86D80}"/>
              </a:ext>
            </a:extLst>
          </p:cNvPr>
          <p:cNvSpPr/>
          <p:nvPr/>
        </p:nvSpPr>
        <p:spPr>
          <a:xfrm>
            <a:off x="4880397" y="4913526"/>
            <a:ext cx="6305359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第一次全面系统地阐述了科学社会主义理论，指出共产主义运动将成为不可抗拒的历史潮流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838F95-C0EC-44D4-8AC5-E2EA3326DE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27" y="976410"/>
            <a:ext cx="3773586" cy="47496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6194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82">
            <a:extLst>
              <a:ext uri="{FF2B5EF4-FFF2-40B4-BE49-F238E27FC236}">
                <a16:creationId xmlns:a16="http://schemas.microsoft.com/office/drawing/2014/main" id="{C8FB237A-2DBB-492E-909D-50812647003C}"/>
              </a:ext>
            </a:extLst>
          </p:cNvPr>
          <p:cNvSpPr/>
          <p:nvPr/>
        </p:nvSpPr>
        <p:spPr>
          <a:xfrm>
            <a:off x="4812642" y="1767480"/>
            <a:ext cx="2151530" cy="955683"/>
          </a:xfrm>
          <a:prstGeom prst="roundRect">
            <a:avLst>
              <a:gd name="adj" fmla="val 23150"/>
            </a:avLst>
          </a:prstGeom>
          <a:solidFill>
            <a:srgbClr val="C00000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3" name="Group 699">
            <a:extLst>
              <a:ext uri="{FF2B5EF4-FFF2-40B4-BE49-F238E27FC236}">
                <a16:creationId xmlns:a16="http://schemas.microsoft.com/office/drawing/2014/main" id="{A1EA2DB5-45BC-4AC8-8C25-C5022DDC5FC3}"/>
              </a:ext>
            </a:extLst>
          </p:cNvPr>
          <p:cNvGrpSpPr/>
          <p:nvPr/>
        </p:nvGrpSpPr>
        <p:grpSpPr>
          <a:xfrm>
            <a:off x="2611906" y="3514515"/>
            <a:ext cx="610481" cy="610482"/>
            <a:chOff x="0" y="0"/>
            <a:chExt cx="1555539" cy="1555539"/>
          </a:xfrm>
          <a:solidFill>
            <a:srgbClr val="C00000"/>
          </a:solidFill>
        </p:grpSpPr>
        <p:sp>
          <p:nvSpPr>
            <p:cNvPr id="4" name="Shape 697">
              <a:extLst>
                <a:ext uri="{FF2B5EF4-FFF2-40B4-BE49-F238E27FC236}">
                  <a16:creationId xmlns:a16="http://schemas.microsoft.com/office/drawing/2014/main" id="{3DFBE5D8-1938-4E60-A340-E5D25C68B48D}"/>
                </a:ext>
              </a:extLst>
            </p:cNvPr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5" name="Shape 698">
              <a:extLst>
                <a:ext uri="{FF2B5EF4-FFF2-40B4-BE49-F238E27FC236}">
                  <a16:creationId xmlns:a16="http://schemas.microsoft.com/office/drawing/2014/main" id="{6A3BC55D-79FC-40A1-BDEC-62F4B330619A}"/>
                </a:ext>
              </a:extLst>
            </p:cNvPr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6" name="Group 702">
            <a:extLst>
              <a:ext uri="{FF2B5EF4-FFF2-40B4-BE49-F238E27FC236}">
                <a16:creationId xmlns:a16="http://schemas.microsoft.com/office/drawing/2014/main" id="{222DB098-C1AB-4B48-B925-8719C29C9B5B}"/>
              </a:ext>
            </a:extLst>
          </p:cNvPr>
          <p:cNvGrpSpPr/>
          <p:nvPr/>
        </p:nvGrpSpPr>
        <p:grpSpPr>
          <a:xfrm>
            <a:off x="4723219" y="3349505"/>
            <a:ext cx="610481" cy="610482"/>
            <a:chOff x="0" y="0"/>
            <a:chExt cx="1555539" cy="1555539"/>
          </a:xfrm>
          <a:solidFill>
            <a:srgbClr val="C00000"/>
          </a:solidFill>
        </p:grpSpPr>
        <p:sp>
          <p:nvSpPr>
            <p:cNvPr id="7" name="Shape 700">
              <a:extLst>
                <a:ext uri="{FF2B5EF4-FFF2-40B4-BE49-F238E27FC236}">
                  <a16:creationId xmlns:a16="http://schemas.microsoft.com/office/drawing/2014/main" id="{9E68BE3A-F867-4737-8230-90A9249C497A}"/>
                </a:ext>
              </a:extLst>
            </p:cNvPr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8" name="Shape 701">
              <a:extLst>
                <a:ext uri="{FF2B5EF4-FFF2-40B4-BE49-F238E27FC236}">
                  <a16:creationId xmlns:a16="http://schemas.microsoft.com/office/drawing/2014/main" id="{866FCE3B-6910-4248-AC45-4418B5800EAF}"/>
                </a:ext>
              </a:extLst>
            </p:cNvPr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9" name="Group 705">
            <a:extLst>
              <a:ext uri="{FF2B5EF4-FFF2-40B4-BE49-F238E27FC236}">
                <a16:creationId xmlns:a16="http://schemas.microsoft.com/office/drawing/2014/main" id="{F083944C-F568-4D8C-AE20-79481E3DF79F}"/>
              </a:ext>
            </a:extLst>
          </p:cNvPr>
          <p:cNvGrpSpPr/>
          <p:nvPr/>
        </p:nvGrpSpPr>
        <p:grpSpPr>
          <a:xfrm>
            <a:off x="6441077" y="3319225"/>
            <a:ext cx="610481" cy="610482"/>
            <a:chOff x="0" y="0"/>
            <a:chExt cx="1555539" cy="1555539"/>
          </a:xfrm>
          <a:solidFill>
            <a:srgbClr val="C00000"/>
          </a:solidFill>
        </p:grpSpPr>
        <p:sp>
          <p:nvSpPr>
            <p:cNvPr id="10" name="Shape 703">
              <a:extLst>
                <a:ext uri="{FF2B5EF4-FFF2-40B4-BE49-F238E27FC236}">
                  <a16:creationId xmlns:a16="http://schemas.microsoft.com/office/drawing/2014/main" id="{A3E85C5B-007A-43E5-B0F9-90A918AF9A49}"/>
                </a:ext>
              </a:extLst>
            </p:cNvPr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704">
              <a:extLst>
                <a:ext uri="{FF2B5EF4-FFF2-40B4-BE49-F238E27FC236}">
                  <a16:creationId xmlns:a16="http://schemas.microsoft.com/office/drawing/2014/main" id="{380FC4FB-65E6-4173-8F2C-D140C766ED68}"/>
                </a:ext>
              </a:extLst>
            </p:cNvPr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8">
            <a:extLst>
              <a:ext uri="{FF2B5EF4-FFF2-40B4-BE49-F238E27FC236}">
                <a16:creationId xmlns:a16="http://schemas.microsoft.com/office/drawing/2014/main" id="{425B922D-17D5-4258-AF1A-4E05A4820E66}"/>
              </a:ext>
            </a:extLst>
          </p:cNvPr>
          <p:cNvGrpSpPr/>
          <p:nvPr/>
        </p:nvGrpSpPr>
        <p:grpSpPr>
          <a:xfrm>
            <a:off x="8462696" y="3506712"/>
            <a:ext cx="610481" cy="610482"/>
            <a:chOff x="0" y="0"/>
            <a:chExt cx="1555539" cy="1555539"/>
          </a:xfrm>
          <a:solidFill>
            <a:srgbClr val="C00000"/>
          </a:solidFill>
        </p:grpSpPr>
        <p:sp>
          <p:nvSpPr>
            <p:cNvPr id="13" name="Shape 706">
              <a:extLst>
                <a:ext uri="{FF2B5EF4-FFF2-40B4-BE49-F238E27FC236}">
                  <a16:creationId xmlns:a16="http://schemas.microsoft.com/office/drawing/2014/main" id="{8FA9113F-4966-41B0-B25A-70575ED159C3}"/>
                </a:ext>
              </a:extLst>
            </p:cNvPr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315" tIns="40315" rIns="40315" bIns="40315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254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7">
              <a:extLst>
                <a:ext uri="{FF2B5EF4-FFF2-40B4-BE49-F238E27FC236}">
                  <a16:creationId xmlns:a16="http://schemas.microsoft.com/office/drawing/2014/main" id="{E672BCB6-EAE3-43D6-9F45-BF89453527DA}"/>
                </a:ext>
              </a:extLst>
            </p:cNvPr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0236" tIns="30236" rIns="30236" bIns="30236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46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15" name="Shape 709">
            <a:extLst>
              <a:ext uri="{FF2B5EF4-FFF2-40B4-BE49-F238E27FC236}">
                <a16:creationId xmlns:a16="http://schemas.microsoft.com/office/drawing/2014/main" id="{412DB5B2-E66A-4C11-BBD2-3AB0202F2B2F}"/>
              </a:ext>
            </a:extLst>
          </p:cNvPr>
          <p:cNvSpPr/>
          <p:nvPr/>
        </p:nvSpPr>
        <p:spPr>
          <a:xfrm flipH="1">
            <a:off x="5213511" y="2773773"/>
            <a:ext cx="446648" cy="446648"/>
          </a:xfrm>
          <a:prstGeom prst="line">
            <a:avLst/>
          </a:prstGeom>
          <a:ln w="9525">
            <a:solidFill>
              <a:srgbClr val="C00000"/>
            </a:solidFill>
            <a:miter lim="400000"/>
            <a:tailEnd type="triangle"/>
          </a:ln>
        </p:spPr>
        <p:txBody>
          <a:bodyPr lIns="40315" tIns="40315" rIns="40315" bIns="40315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54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710">
            <a:extLst>
              <a:ext uri="{FF2B5EF4-FFF2-40B4-BE49-F238E27FC236}">
                <a16:creationId xmlns:a16="http://schemas.microsoft.com/office/drawing/2014/main" id="{90D6CC42-E7AC-42A5-9AB5-87D1023711BF}"/>
              </a:ext>
            </a:extLst>
          </p:cNvPr>
          <p:cNvSpPr/>
          <p:nvPr/>
        </p:nvSpPr>
        <p:spPr>
          <a:xfrm flipH="1">
            <a:off x="2917147" y="2750444"/>
            <a:ext cx="2128822" cy="661421"/>
          </a:xfrm>
          <a:prstGeom prst="line">
            <a:avLst/>
          </a:prstGeom>
          <a:ln w="9525">
            <a:solidFill>
              <a:srgbClr val="C00000"/>
            </a:solidFill>
            <a:miter lim="400000"/>
            <a:tailEnd type="triangle"/>
          </a:ln>
        </p:spPr>
        <p:txBody>
          <a:bodyPr lIns="40315" tIns="40315" rIns="40315" bIns="40315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54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711">
            <a:extLst>
              <a:ext uri="{FF2B5EF4-FFF2-40B4-BE49-F238E27FC236}">
                <a16:creationId xmlns:a16="http://schemas.microsoft.com/office/drawing/2014/main" id="{B5DA79A9-5E6F-40E1-9D25-6EF940494360}"/>
              </a:ext>
            </a:extLst>
          </p:cNvPr>
          <p:cNvSpPr/>
          <p:nvPr/>
        </p:nvSpPr>
        <p:spPr>
          <a:xfrm>
            <a:off x="6139664" y="2805330"/>
            <a:ext cx="446648" cy="446648"/>
          </a:xfrm>
          <a:prstGeom prst="line">
            <a:avLst/>
          </a:prstGeom>
          <a:ln w="9525">
            <a:solidFill>
              <a:srgbClr val="C00000"/>
            </a:solidFill>
            <a:miter lim="400000"/>
            <a:tailEnd type="triangle"/>
          </a:ln>
        </p:spPr>
        <p:txBody>
          <a:bodyPr lIns="40315" tIns="40315" rIns="40315" bIns="40315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54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712">
            <a:extLst>
              <a:ext uri="{FF2B5EF4-FFF2-40B4-BE49-F238E27FC236}">
                <a16:creationId xmlns:a16="http://schemas.microsoft.com/office/drawing/2014/main" id="{AFB8E487-CCF8-4CD0-B637-1DE4B22B6187}"/>
              </a:ext>
            </a:extLst>
          </p:cNvPr>
          <p:cNvSpPr/>
          <p:nvPr/>
        </p:nvSpPr>
        <p:spPr>
          <a:xfrm>
            <a:off x="6684092" y="2735908"/>
            <a:ext cx="2128821" cy="661422"/>
          </a:xfrm>
          <a:prstGeom prst="line">
            <a:avLst/>
          </a:prstGeom>
          <a:ln w="9525">
            <a:solidFill>
              <a:srgbClr val="C00000"/>
            </a:solidFill>
            <a:miter lim="400000"/>
            <a:tailEnd type="triangle"/>
          </a:ln>
        </p:spPr>
        <p:txBody>
          <a:bodyPr lIns="40315" tIns="40315" rIns="40315" bIns="40315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54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98FD20F-1B21-4697-A138-0B8BD80C59AB}"/>
              </a:ext>
            </a:extLst>
          </p:cNvPr>
          <p:cNvSpPr txBox="1">
            <a:spLocks/>
          </p:cNvSpPr>
          <p:nvPr/>
        </p:nvSpPr>
        <p:spPr>
          <a:xfrm>
            <a:off x="1562944" y="4239390"/>
            <a:ext cx="2326001" cy="519149"/>
          </a:xfrm>
          <a:prstGeom prst="rect">
            <a:avLst/>
          </a:prstGeom>
          <a:solidFill>
            <a:srgbClr val="C00000"/>
          </a:solidFill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《资产者和无产者》</a:t>
            </a:r>
            <a:endParaRPr lang="en-GB" sz="1800" b="1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20" name="淘宝网Chenying0907出品 47">
            <a:extLst>
              <a:ext uri="{FF2B5EF4-FFF2-40B4-BE49-F238E27FC236}">
                <a16:creationId xmlns:a16="http://schemas.microsoft.com/office/drawing/2014/main" id="{48E11C2F-7649-49EB-8CB8-FD6C8A891530}"/>
              </a:ext>
            </a:extLst>
          </p:cNvPr>
          <p:cNvSpPr/>
          <p:nvPr/>
        </p:nvSpPr>
        <p:spPr>
          <a:xfrm>
            <a:off x="4882623" y="2072971"/>
            <a:ext cx="2003593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 defTabSz="934007"/>
            <a:r>
              <a:rPr lang="zh-CN" altLang="en-US" sz="2000" b="1" dirty="0">
                <a:solidFill>
                  <a:srgbClr val="FFFFFF"/>
                </a:solidFill>
                <a:latin typeface="微软雅黑"/>
                <a:ea typeface="微软雅黑"/>
              </a:rPr>
              <a:t>共产党宣言结构</a:t>
            </a:r>
            <a:endParaRPr lang="en-GB" altLang="zh-CN" sz="2400" b="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F0348C0-B566-48A9-A610-40B33BF63D93}"/>
              </a:ext>
            </a:extLst>
          </p:cNvPr>
          <p:cNvSpPr/>
          <p:nvPr/>
        </p:nvSpPr>
        <p:spPr>
          <a:xfrm>
            <a:off x="3507257" y="4898718"/>
            <a:ext cx="3239060" cy="50488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《无产者和共产党人》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D405A55-F116-4DBA-84E8-836F89625970}"/>
              </a:ext>
            </a:extLst>
          </p:cNvPr>
          <p:cNvSpPr txBox="1"/>
          <p:nvPr/>
        </p:nvSpPr>
        <p:spPr>
          <a:xfrm>
            <a:off x="2725945" y="3571658"/>
            <a:ext cx="273802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3AE129A-55F1-4D70-BE7E-394A31B88ADC}"/>
              </a:ext>
            </a:extLst>
          </p:cNvPr>
          <p:cNvSpPr txBox="1"/>
          <p:nvPr/>
        </p:nvSpPr>
        <p:spPr>
          <a:xfrm>
            <a:off x="4877629" y="3414066"/>
            <a:ext cx="273802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519A8B0-4641-474E-B440-3A4D536DC14C}"/>
              </a:ext>
            </a:extLst>
          </p:cNvPr>
          <p:cNvSpPr txBox="1"/>
          <p:nvPr/>
        </p:nvSpPr>
        <p:spPr>
          <a:xfrm>
            <a:off x="6609417" y="3346818"/>
            <a:ext cx="273802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3FA65BD-CAFB-4FC4-B7B7-88B2BAA6D5BF}"/>
              </a:ext>
            </a:extLst>
          </p:cNvPr>
          <p:cNvSpPr txBox="1"/>
          <p:nvPr/>
        </p:nvSpPr>
        <p:spPr>
          <a:xfrm>
            <a:off x="8631036" y="3558146"/>
            <a:ext cx="273802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CD8D7E5-DDFB-4E3D-97B4-229661866783}"/>
              </a:ext>
            </a:extLst>
          </p:cNvPr>
          <p:cNvSpPr/>
          <p:nvPr/>
        </p:nvSpPr>
        <p:spPr>
          <a:xfrm>
            <a:off x="4989887" y="4201751"/>
            <a:ext cx="3914951" cy="50552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社会主义的和共产主义的文献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D7E22BB-E542-4CC4-BF66-B3013C49887B}"/>
              </a:ext>
            </a:extLst>
          </p:cNvPr>
          <p:cNvSpPr/>
          <p:nvPr/>
        </p:nvSpPr>
        <p:spPr>
          <a:xfrm>
            <a:off x="7748502" y="4833672"/>
            <a:ext cx="4035085" cy="50552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共产党人对各种反对党派的态度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3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19" grpId="0" build="p" animBg="1"/>
      <p:bldP spid="20" grpId="0" animBg="1"/>
      <p:bldP spid="21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8E30557-B751-447E-9696-4E4E543E5E1C}"/>
              </a:ext>
            </a:extLst>
          </p:cNvPr>
          <p:cNvGrpSpPr/>
          <p:nvPr/>
        </p:nvGrpSpPr>
        <p:grpSpPr>
          <a:xfrm>
            <a:off x="3549223" y="638856"/>
            <a:ext cx="4812859" cy="1233514"/>
            <a:chOff x="3169808" y="1431044"/>
            <a:chExt cx="5852384" cy="960077"/>
          </a:xfrm>
          <a:solidFill>
            <a:srgbClr val="C00000"/>
          </a:solidFill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D27F09F-0D5B-4D10-A601-B0234E9F3E15}"/>
                </a:ext>
              </a:extLst>
            </p:cNvPr>
            <p:cNvGrpSpPr/>
            <p:nvPr/>
          </p:nvGrpSpPr>
          <p:grpSpPr>
            <a:xfrm>
              <a:off x="3169808" y="1431044"/>
              <a:ext cx="5852384" cy="960077"/>
              <a:chOff x="2900361" y="1297987"/>
              <a:chExt cx="6831958" cy="1120775"/>
            </a:xfrm>
            <a:grpFill/>
          </p:grpSpPr>
          <p:sp>
            <p:nvSpPr>
              <p:cNvPr id="5" name="Freeform 9">
                <a:extLst>
                  <a:ext uri="{FF2B5EF4-FFF2-40B4-BE49-F238E27FC236}">
                    <a16:creationId xmlns:a16="http://schemas.microsoft.com/office/drawing/2014/main" id="{18AA7FCB-E447-4E25-9157-D9875520E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707" y="1297987"/>
                <a:ext cx="6805612" cy="1120775"/>
              </a:xfrm>
              <a:custGeom>
                <a:avLst/>
                <a:gdLst>
                  <a:gd name="T0" fmla="*/ 318 w 336"/>
                  <a:gd name="T1" fmla="*/ 54 h 54"/>
                  <a:gd name="T2" fmla="*/ 1 w 336"/>
                  <a:gd name="T3" fmla="*/ 54 h 54"/>
                  <a:gd name="T4" fmla="*/ 0 w 336"/>
                  <a:gd name="T5" fmla="*/ 51 h 54"/>
                  <a:gd name="T6" fmla="*/ 4 w 336"/>
                  <a:gd name="T7" fmla="*/ 48 h 54"/>
                  <a:gd name="T8" fmla="*/ 30 w 336"/>
                  <a:gd name="T9" fmla="*/ 47 h 54"/>
                  <a:gd name="T10" fmla="*/ 34 w 336"/>
                  <a:gd name="T11" fmla="*/ 50 h 54"/>
                  <a:gd name="T12" fmla="*/ 44 w 336"/>
                  <a:gd name="T13" fmla="*/ 41 h 54"/>
                  <a:gd name="T14" fmla="*/ 40 w 336"/>
                  <a:gd name="T15" fmla="*/ 37 h 54"/>
                  <a:gd name="T16" fmla="*/ 43 w 336"/>
                  <a:gd name="T17" fmla="*/ 20 h 54"/>
                  <a:gd name="T18" fmla="*/ 70 w 336"/>
                  <a:gd name="T19" fmla="*/ 20 h 54"/>
                  <a:gd name="T20" fmla="*/ 126 w 336"/>
                  <a:gd name="T21" fmla="*/ 20 h 54"/>
                  <a:gd name="T22" fmla="*/ 158 w 336"/>
                  <a:gd name="T23" fmla="*/ 11 h 54"/>
                  <a:gd name="T24" fmla="*/ 201 w 336"/>
                  <a:gd name="T25" fmla="*/ 21 h 54"/>
                  <a:gd name="T26" fmla="*/ 336 w 336"/>
                  <a:gd name="T27" fmla="*/ 0 h 54"/>
                  <a:gd name="T28" fmla="*/ 318 w 336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6" h="54">
                    <a:moveTo>
                      <a:pt x="318" y="54"/>
                    </a:moveTo>
                    <a:lnTo>
                      <a:pt x="1" y="54"/>
                    </a:lnTo>
                    <a:lnTo>
                      <a:pt x="0" y="51"/>
                    </a:lnTo>
                    <a:cubicBezTo>
                      <a:pt x="0" y="51"/>
                      <a:pt x="3" y="51"/>
                      <a:pt x="4" y="48"/>
                    </a:cubicBezTo>
                    <a:cubicBezTo>
                      <a:pt x="14" y="51"/>
                      <a:pt x="24" y="50"/>
                      <a:pt x="30" y="47"/>
                    </a:cubicBezTo>
                    <a:lnTo>
                      <a:pt x="34" y="50"/>
                    </a:lnTo>
                    <a:lnTo>
                      <a:pt x="44" y="41"/>
                    </a:lnTo>
                    <a:lnTo>
                      <a:pt x="40" y="37"/>
                    </a:lnTo>
                    <a:cubicBezTo>
                      <a:pt x="42" y="32"/>
                      <a:pt x="43" y="27"/>
                      <a:pt x="43" y="20"/>
                    </a:cubicBezTo>
                    <a:lnTo>
                      <a:pt x="70" y="20"/>
                    </a:lnTo>
                    <a:cubicBezTo>
                      <a:pt x="70" y="20"/>
                      <a:pt x="98" y="31"/>
                      <a:pt x="126" y="20"/>
                    </a:cubicBezTo>
                    <a:cubicBezTo>
                      <a:pt x="126" y="20"/>
                      <a:pt x="141" y="11"/>
                      <a:pt x="158" y="11"/>
                    </a:cubicBezTo>
                    <a:cubicBezTo>
                      <a:pt x="158" y="11"/>
                      <a:pt x="178" y="10"/>
                      <a:pt x="201" y="21"/>
                    </a:cubicBezTo>
                    <a:cubicBezTo>
                      <a:pt x="201" y="21"/>
                      <a:pt x="253" y="33"/>
                      <a:pt x="336" y="0"/>
                    </a:cubicBezTo>
                    <a:cubicBezTo>
                      <a:pt x="336" y="0"/>
                      <a:pt x="310" y="22"/>
                      <a:pt x="318" y="54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13">
                <a:extLst>
                  <a:ext uri="{FF2B5EF4-FFF2-40B4-BE49-F238E27FC236}">
                    <a16:creationId xmlns:a16="http://schemas.microsoft.com/office/drawing/2014/main" id="{85B3B807-6B39-45A9-B298-A2D1DD0D4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0361" y="1426532"/>
                <a:ext cx="842169" cy="848906"/>
              </a:xfrm>
              <a:custGeom>
                <a:avLst/>
                <a:gdLst>
                  <a:gd name="T0" fmla="*/ 16 w 46"/>
                  <a:gd name="T1" fmla="*/ 7 h 46"/>
                  <a:gd name="T2" fmla="*/ 23 w 46"/>
                  <a:gd name="T3" fmla="*/ 6 h 46"/>
                  <a:gd name="T4" fmla="*/ 27 w 46"/>
                  <a:gd name="T5" fmla="*/ 9 h 46"/>
                  <a:gd name="T6" fmla="*/ 21 w 46"/>
                  <a:gd name="T7" fmla="*/ 15 h 46"/>
                  <a:gd name="T8" fmla="*/ 36 w 46"/>
                  <a:gd name="T9" fmla="*/ 30 h 46"/>
                  <a:gd name="T10" fmla="*/ 38 w 46"/>
                  <a:gd name="T11" fmla="*/ 21 h 46"/>
                  <a:gd name="T12" fmla="*/ 23 w 46"/>
                  <a:gd name="T13" fmla="*/ 0 h 46"/>
                  <a:gd name="T14" fmla="*/ 46 w 46"/>
                  <a:gd name="T15" fmla="*/ 23 h 46"/>
                  <a:gd name="T16" fmla="*/ 42 w 46"/>
                  <a:gd name="T17" fmla="*/ 36 h 46"/>
                  <a:gd name="T18" fmla="*/ 46 w 46"/>
                  <a:gd name="T19" fmla="*/ 40 h 46"/>
                  <a:gd name="T20" fmla="*/ 40 w 46"/>
                  <a:gd name="T21" fmla="*/ 46 h 46"/>
                  <a:gd name="T22" fmla="*/ 36 w 46"/>
                  <a:gd name="T23" fmla="*/ 42 h 46"/>
                  <a:gd name="T24" fmla="*/ 23 w 46"/>
                  <a:gd name="T25" fmla="*/ 46 h 46"/>
                  <a:gd name="T26" fmla="*/ 22 w 46"/>
                  <a:gd name="T27" fmla="*/ 46 h 46"/>
                  <a:gd name="T28" fmla="*/ 15 w 46"/>
                  <a:gd name="T29" fmla="*/ 45 h 46"/>
                  <a:gd name="T30" fmla="*/ 8 w 46"/>
                  <a:gd name="T31" fmla="*/ 41 h 46"/>
                  <a:gd name="T32" fmla="*/ 7 w 46"/>
                  <a:gd name="T33" fmla="*/ 42 h 46"/>
                  <a:gd name="T34" fmla="*/ 7 w 46"/>
                  <a:gd name="T35" fmla="*/ 42 h 46"/>
                  <a:gd name="T36" fmla="*/ 4 w 46"/>
                  <a:gd name="T37" fmla="*/ 46 h 46"/>
                  <a:gd name="T38" fmla="*/ 0 w 46"/>
                  <a:gd name="T39" fmla="*/ 42 h 46"/>
                  <a:gd name="T40" fmla="*/ 4 w 46"/>
                  <a:gd name="T41" fmla="*/ 39 h 46"/>
                  <a:gd name="T42" fmla="*/ 4 w 46"/>
                  <a:gd name="T43" fmla="*/ 39 h 46"/>
                  <a:gd name="T44" fmla="*/ 4 w 46"/>
                  <a:gd name="T45" fmla="*/ 38 h 46"/>
                  <a:gd name="T46" fmla="*/ 4 w 46"/>
                  <a:gd name="T47" fmla="*/ 38 h 46"/>
                  <a:gd name="T48" fmla="*/ 1 w 46"/>
                  <a:gd name="T49" fmla="*/ 34 h 46"/>
                  <a:gd name="T50" fmla="*/ 4 w 46"/>
                  <a:gd name="T51" fmla="*/ 29 h 46"/>
                  <a:gd name="T52" fmla="*/ 22 w 46"/>
                  <a:gd name="T53" fmla="*/ 38 h 46"/>
                  <a:gd name="T54" fmla="*/ 30 w 46"/>
                  <a:gd name="T55" fmla="*/ 36 h 46"/>
                  <a:gd name="T56" fmla="*/ 15 w 46"/>
                  <a:gd name="T57" fmla="*/ 21 h 46"/>
                  <a:gd name="T58" fmla="*/ 11 w 46"/>
                  <a:gd name="T59" fmla="*/ 25 h 46"/>
                  <a:gd name="T60" fmla="*/ 4 w 46"/>
                  <a:gd name="T61" fmla="*/ 19 h 46"/>
                  <a:gd name="T62" fmla="*/ 16 w 46"/>
                  <a:gd name="T63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" h="46">
                    <a:moveTo>
                      <a:pt x="16" y="7"/>
                    </a:moveTo>
                    <a:cubicBezTo>
                      <a:pt x="16" y="7"/>
                      <a:pt x="20" y="9"/>
                      <a:pt x="23" y="6"/>
                    </a:cubicBezTo>
                    <a:lnTo>
                      <a:pt x="27" y="9"/>
                    </a:lnTo>
                    <a:lnTo>
                      <a:pt x="21" y="15"/>
                    </a:lnTo>
                    <a:lnTo>
                      <a:pt x="36" y="30"/>
                    </a:lnTo>
                    <a:cubicBezTo>
                      <a:pt x="38" y="26"/>
                      <a:pt x="38" y="21"/>
                      <a:pt x="38" y="21"/>
                    </a:cubicBezTo>
                    <a:cubicBezTo>
                      <a:pt x="38" y="12"/>
                      <a:pt x="32" y="3"/>
                      <a:pt x="23" y="0"/>
                    </a:cubicBezTo>
                    <a:cubicBezTo>
                      <a:pt x="35" y="0"/>
                      <a:pt x="46" y="10"/>
                      <a:pt x="46" y="23"/>
                    </a:cubicBezTo>
                    <a:cubicBezTo>
                      <a:pt x="46" y="28"/>
                      <a:pt x="44" y="32"/>
                      <a:pt x="42" y="36"/>
                    </a:cubicBezTo>
                    <a:lnTo>
                      <a:pt x="46" y="40"/>
                    </a:lnTo>
                    <a:lnTo>
                      <a:pt x="40" y="46"/>
                    </a:lnTo>
                    <a:lnTo>
                      <a:pt x="36" y="42"/>
                    </a:lnTo>
                    <a:cubicBezTo>
                      <a:pt x="32" y="44"/>
                      <a:pt x="28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19" y="46"/>
                      <a:pt x="15" y="45"/>
                    </a:cubicBezTo>
                    <a:cubicBezTo>
                      <a:pt x="13" y="44"/>
                      <a:pt x="9" y="42"/>
                      <a:pt x="8" y="41"/>
                    </a:cubicBezTo>
                    <a:lnTo>
                      <a:pt x="7" y="42"/>
                    </a:lnTo>
                    <a:cubicBezTo>
                      <a:pt x="7" y="42"/>
                      <a:pt x="7" y="42"/>
                      <a:pt x="7" y="42"/>
                    </a:cubicBezTo>
                    <a:cubicBezTo>
                      <a:pt x="7" y="44"/>
                      <a:pt x="6" y="46"/>
                      <a:pt x="4" y="46"/>
                    </a:cubicBezTo>
                    <a:cubicBezTo>
                      <a:pt x="2" y="46"/>
                      <a:pt x="0" y="44"/>
                      <a:pt x="0" y="42"/>
                    </a:cubicBezTo>
                    <a:cubicBezTo>
                      <a:pt x="0" y="40"/>
                      <a:pt x="2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lnTo>
                      <a:pt x="4" y="38"/>
                    </a:ln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2" y="35"/>
                      <a:pt x="1" y="34"/>
                    </a:cubicBezTo>
                    <a:lnTo>
                      <a:pt x="4" y="29"/>
                    </a:lnTo>
                    <a:cubicBezTo>
                      <a:pt x="8" y="34"/>
                      <a:pt x="12" y="38"/>
                      <a:pt x="22" y="38"/>
                    </a:cubicBezTo>
                    <a:cubicBezTo>
                      <a:pt x="25" y="38"/>
                      <a:pt x="28" y="37"/>
                      <a:pt x="30" y="36"/>
                    </a:cubicBezTo>
                    <a:lnTo>
                      <a:pt x="15" y="21"/>
                    </a:lnTo>
                    <a:lnTo>
                      <a:pt x="11" y="25"/>
                    </a:lnTo>
                    <a:lnTo>
                      <a:pt x="4" y="19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2B784F1-F838-40DC-939C-2563ECEA400D}"/>
                </a:ext>
              </a:extLst>
            </p:cNvPr>
            <p:cNvSpPr/>
            <p:nvPr/>
          </p:nvSpPr>
          <p:spPr>
            <a:xfrm>
              <a:off x="4561606" y="1904565"/>
              <a:ext cx="3068788" cy="474403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《</a:t>
              </a:r>
              <a:r>
                <a: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共产党宣言</a:t>
              </a:r>
              <a:r>
                <a:rPr lang="en-US" altLang="zh-CN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》</a:t>
              </a:r>
              <a:r>
                <a: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意义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325B7E3-DDD3-4E77-A08B-E2DE43C525FE}"/>
              </a:ext>
            </a:extLst>
          </p:cNvPr>
          <p:cNvGrpSpPr/>
          <p:nvPr/>
        </p:nvGrpSpPr>
        <p:grpSpPr>
          <a:xfrm>
            <a:off x="1709756" y="2135157"/>
            <a:ext cx="8779965" cy="3963717"/>
            <a:chOff x="554831" y="3055193"/>
            <a:chExt cx="11082337" cy="211189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48A9507-C31E-483B-B6F7-BAE4B111050C}"/>
                </a:ext>
              </a:extLst>
            </p:cNvPr>
            <p:cNvSpPr/>
            <p:nvPr/>
          </p:nvSpPr>
          <p:spPr>
            <a:xfrm>
              <a:off x="554831" y="3055193"/>
              <a:ext cx="11082337" cy="2111893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CA4B30F-9675-4205-9A56-F2A370E95528}"/>
                </a:ext>
              </a:extLst>
            </p:cNvPr>
            <p:cNvSpPr txBox="1"/>
            <p:nvPr/>
          </p:nvSpPr>
          <p:spPr>
            <a:xfrm>
              <a:off x="667628" y="3335222"/>
              <a:ext cx="10856742" cy="155183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共产党宣言的诞生标志着马克思主义的诞生，对全世界的无产阶级革命运动起了巨大的推动作用。并在百年之后直接影响了中国几代领导人的政治方针，推动了中国的发展。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共产党宣言</a:t>
              </a:r>
              <a:r>
                <a:rPr lang="en-US" altLang="zh-CN" sz="2000" dirty="0">
                  <a:solidFill>
                    <a:schemeClr val="tx1"/>
                  </a:solidFill>
                  <a:cs typeface="+mn-ea"/>
                  <a:sym typeface="+mn-lt"/>
                </a:rPr>
                <a:t>》</a:t>
              </a: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是第一部较为完整而系统地阐述科学社会主义基本原理的伟大著作。开辟了国际工人运动和社会主义运动的新局面，成为世界无产阶级的锐利思想武器。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982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23C64DE-D9A1-4CB4-9574-B94A0B4F8A4E}"/>
              </a:ext>
            </a:extLst>
          </p:cNvPr>
          <p:cNvSpPr/>
          <p:nvPr/>
        </p:nvSpPr>
        <p:spPr>
          <a:xfrm>
            <a:off x="5372050" y="1256209"/>
            <a:ext cx="1541030" cy="1533173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D24E5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04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5AAB0A5-0740-4A96-A317-932007721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8650"/>
            <a:ext cx="12192000" cy="49593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42587E-6579-4A08-80C3-4E35B101A4DD}"/>
              </a:ext>
            </a:extLst>
          </p:cNvPr>
          <p:cNvSpPr txBox="1"/>
          <p:nvPr/>
        </p:nvSpPr>
        <p:spPr>
          <a:xfrm>
            <a:off x="2996687" y="3069379"/>
            <a:ext cx="6291756" cy="1754312"/>
          </a:xfrm>
          <a:prstGeom prst="rect">
            <a:avLst/>
          </a:prstGeom>
          <a:solidFill>
            <a:srgbClr val="C00000"/>
          </a:solidFill>
          <a:ln>
            <a:solidFill>
              <a:srgbClr val="D24E5E"/>
            </a:solidFill>
          </a:ln>
        </p:spPr>
        <p:txBody>
          <a:bodyPr wrap="square" lIns="91424" tIns="45713" rIns="91424" bIns="45713" rtlCol="0">
            <a:spAutoFit/>
          </a:bodyPr>
          <a:lstStyle/>
          <a:p>
            <a:pPr marL="0" lvl="1" algn="ctr" defTabSz="608965">
              <a:defRPr/>
            </a:pPr>
            <a:r>
              <a:rPr lang="zh-CN" altLang="en-US" sz="5400" b="1" dirty="0">
                <a:solidFill>
                  <a:prstClr val="whit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深刻感悟和把握马克思主义真理力量</a:t>
            </a:r>
          </a:p>
        </p:txBody>
      </p:sp>
    </p:spTree>
    <p:extLst>
      <p:ext uri="{BB962C8B-B14F-4D97-AF65-F5344CB8AC3E}">
        <p14:creationId xmlns:p14="http://schemas.microsoft.com/office/powerpoint/2010/main" val="292842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淘宝网Chenying0907出品 4"/>
          <p:cNvGrpSpPr/>
          <p:nvPr/>
        </p:nvGrpSpPr>
        <p:grpSpPr>
          <a:xfrm>
            <a:off x="1229440" y="1007329"/>
            <a:ext cx="2059709" cy="3422507"/>
            <a:chOff x="-17988" y="250325"/>
            <a:chExt cx="3209508" cy="6418849"/>
          </a:xfrm>
          <a:solidFill>
            <a:srgbClr val="005DA2"/>
          </a:solidFill>
        </p:grpSpPr>
        <p:sp>
          <p:nvSpPr>
            <p:cNvPr id="6" name="流程图: 延期 5"/>
            <p:cNvSpPr/>
            <p:nvPr/>
          </p:nvSpPr>
          <p:spPr>
            <a:xfrm>
              <a:off x="-17988" y="250325"/>
              <a:ext cx="3209508" cy="641884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985" tIns="64492" rIns="128985" bIns="64492" anchor="ctr"/>
            <a:lstStyle/>
            <a:p>
              <a:pPr algn="ctr" defTabSz="914377">
                <a:defRPr/>
              </a:pPr>
              <a:endParaRPr lang="zh-CN" altLang="en-US" sz="1428">
                <a:solidFill>
                  <a:prstClr val="white"/>
                </a:solidFill>
              </a:endParaRPr>
            </a:p>
          </p:txBody>
        </p:sp>
        <p:sp>
          <p:nvSpPr>
            <p:cNvPr id="7" name="淘宝网Chenying0907出品 2"/>
            <p:cNvSpPr txBox="1">
              <a:spLocks noChangeArrowheads="1"/>
            </p:cNvSpPr>
            <p:nvPr/>
          </p:nvSpPr>
          <p:spPr bwMode="auto">
            <a:xfrm>
              <a:off x="923277" y="1526446"/>
              <a:ext cx="1326976" cy="2042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8985" tIns="64492" rIns="128985" bIns="64492">
              <a:spAutoFit/>
            </a:bodyPr>
            <a:lstStyle/>
            <a:p>
              <a:pPr algn="ctr" defTabSz="914377"/>
              <a:r>
                <a:rPr lang="zh-CN" altLang="en-US" sz="6667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目</a:t>
              </a:r>
              <a:endParaRPr lang="en-US" altLang="zh-CN" sz="6667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defTabSz="914377"/>
              <a:r>
                <a:rPr lang="zh-CN" altLang="en-US" sz="6667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录</a:t>
              </a:r>
            </a:p>
          </p:txBody>
        </p:sp>
      </p:grpSp>
      <p:grpSp>
        <p:nvGrpSpPr>
          <p:cNvPr id="8" name="淘宝网Chenying0907出品 9"/>
          <p:cNvGrpSpPr>
            <a:grpSpLocks/>
          </p:cNvGrpSpPr>
          <p:nvPr/>
        </p:nvGrpSpPr>
        <p:grpSpPr bwMode="auto">
          <a:xfrm>
            <a:off x="4203905" y="1566460"/>
            <a:ext cx="767377" cy="625508"/>
            <a:chOff x="3050349" y="1844085"/>
            <a:chExt cx="833779" cy="678092"/>
          </a:xfrm>
          <a:solidFill>
            <a:srgbClr val="C00000"/>
          </a:solidFill>
        </p:grpSpPr>
        <p:sp>
          <p:nvSpPr>
            <p:cNvPr id="9" name="淘宝网Chenying0907出品 8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 sz="1481">
                <a:solidFill>
                  <a:prstClr val="white"/>
                </a:solidFill>
              </a:endParaRPr>
            </a:p>
          </p:txBody>
        </p:sp>
        <p:sp>
          <p:nvSpPr>
            <p:cNvPr id="10" name="淘宝网Chenying0907出品 6"/>
            <p:cNvSpPr txBox="1">
              <a:spLocks noChangeArrowheads="1"/>
            </p:cNvSpPr>
            <p:nvPr/>
          </p:nvSpPr>
          <p:spPr bwMode="auto">
            <a:xfrm>
              <a:off x="3146445" y="1890742"/>
              <a:ext cx="611465" cy="541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14377"/>
              <a:r>
                <a:rPr lang="en-US" altLang="zh-CN" sz="2645" dirty="0">
                  <a:solidFill>
                    <a:prstClr val="white"/>
                  </a:solidFill>
                  <a:latin typeface="Impact" pitchFamily="34" charset="0"/>
                </a:rPr>
                <a:t>01</a:t>
              </a:r>
              <a:endParaRPr lang="zh-CN" altLang="en-US" sz="2645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14" name="淘宝网Chenying0907出品 40"/>
          <p:cNvGrpSpPr>
            <a:grpSpLocks/>
          </p:cNvGrpSpPr>
          <p:nvPr/>
        </p:nvGrpSpPr>
        <p:grpSpPr bwMode="auto">
          <a:xfrm>
            <a:off x="4203736" y="4432955"/>
            <a:ext cx="767715" cy="624047"/>
            <a:chOff x="3050167" y="1844084"/>
            <a:chExt cx="834144" cy="678092"/>
          </a:xfrm>
          <a:solidFill>
            <a:srgbClr val="C00000"/>
          </a:solidFill>
        </p:grpSpPr>
        <p:sp>
          <p:nvSpPr>
            <p:cNvPr id="15" name="淘宝网Chenying0907出品 14"/>
            <p:cNvSpPr/>
            <p:nvPr/>
          </p:nvSpPr>
          <p:spPr>
            <a:xfrm rot="8100000" flipV="1">
              <a:off x="3050167" y="1844084"/>
              <a:ext cx="834144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 sz="1481">
                <a:solidFill>
                  <a:prstClr val="white"/>
                </a:solidFill>
              </a:endParaRPr>
            </a:p>
          </p:txBody>
        </p:sp>
        <p:sp>
          <p:nvSpPr>
            <p:cNvPr id="16" name="淘宝网Chenying0907出品 42"/>
            <p:cNvSpPr txBox="1">
              <a:spLocks noChangeArrowheads="1"/>
            </p:cNvSpPr>
            <p:nvPr/>
          </p:nvSpPr>
          <p:spPr bwMode="auto">
            <a:xfrm>
              <a:off x="3123828" y="1901390"/>
              <a:ext cx="726001" cy="542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14377"/>
              <a:r>
                <a:rPr lang="en-US" altLang="zh-CN" sz="2645">
                  <a:solidFill>
                    <a:prstClr val="white"/>
                  </a:solidFill>
                  <a:latin typeface="Impact" pitchFamily="34" charset="0"/>
                </a:rPr>
                <a:t>04</a:t>
              </a:r>
              <a:endParaRPr lang="zh-CN" altLang="en-US" sz="2645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17" name="淘宝网Chenying0907出品 43"/>
          <p:cNvGrpSpPr>
            <a:grpSpLocks/>
          </p:cNvGrpSpPr>
          <p:nvPr/>
        </p:nvGrpSpPr>
        <p:grpSpPr bwMode="auto">
          <a:xfrm>
            <a:off x="4203739" y="3488669"/>
            <a:ext cx="767713" cy="624048"/>
            <a:chOff x="3050167" y="1844084"/>
            <a:chExt cx="834142" cy="678092"/>
          </a:xfrm>
          <a:solidFill>
            <a:srgbClr val="C00000"/>
          </a:solidFill>
        </p:grpSpPr>
        <p:sp>
          <p:nvSpPr>
            <p:cNvPr id="18" name="淘宝网Chenying0907出品 17"/>
            <p:cNvSpPr/>
            <p:nvPr/>
          </p:nvSpPr>
          <p:spPr>
            <a:xfrm rot="8100000" flipV="1">
              <a:off x="3050167" y="1844084"/>
              <a:ext cx="834142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 sz="1481">
                <a:solidFill>
                  <a:prstClr val="white"/>
                </a:solidFill>
              </a:endParaRPr>
            </a:p>
          </p:txBody>
        </p:sp>
        <p:sp>
          <p:nvSpPr>
            <p:cNvPr id="19" name="淘宝网Chenying0907出品 45"/>
            <p:cNvSpPr txBox="1">
              <a:spLocks noChangeArrowheads="1"/>
            </p:cNvSpPr>
            <p:nvPr/>
          </p:nvSpPr>
          <p:spPr bwMode="auto">
            <a:xfrm>
              <a:off x="3123828" y="1885457"/>
              <a:ext cx="726001" cy="542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14377"/>
              <a:r>
                <a:rPr lang="en-US" altLang="zh-CN" sz="2645" dirty="0">
                  <a:solidFill>
                    <a:prstClr val="white"/>
                  </a:solidFill>
                  <a:latin typeface="Impact" pitchFamily="34" charset="0"/>
                </a:rPr>
                <a:t>03</a:t>
              </a:r>
              <a:endParaRPr lang="zh-CN" altLang="en-US" sz="2645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0" name="淘宝网Chenying0907出品 46"/>
          <p:cNvGrpSpPr>
            <a:grpSpLocks/>
          </p:cNvGrpSpPr>
          <p:nvPr/>
        </p:nvGrpSpPr>
        <p:grpSpPr bwMode="auto">
          <a:xfrm>
            <a:off x="4203905" y="2498105"/>
            <a:ext cx="767377" cy="625510"/>
            <a:chOff x="3050349" y="1844085"/>
            <a:chExt cx="833779" cy="678092"/>
          </a:xfrm>
          <a:solidFill>
            <a:srgbClr val="C00000"/>
          </a:solidFill>
        </p:grpSpPr>
        <p:sp>
          <p:nvSpPr>
            <p:cNvPr id="21" name="淘宝网Chenying0907出品 20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 sz="1481">
                <a:solidFill>
                  <a:prstClr val="white"/>
                </a:solidFill>
              </a:endParaRPr>
            </a:p>
          </p:txBody>
        </p:sp>
        <p:sp>
          <p:nvSpPr>
            <p:cNvPr id="22" name="淘宝网Chenying0907出品 48"/>
            <p:cNvSpPr txBox="1">
              <a:spLocks noChangeArrowheads="1"/>
            </p:cNvSpPr>
            <p:nvPr/>
          </p:nvSpPr>
          <p:spPr bwMode="auto">
            <a:xfrm>
              <a:off x="3123827" y="1885460"/>
              <a:ext cx="726001" cy="541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14377"/>
              <a:r>
                <a:rPr lang="en-US" altLang="zh-CN" sz="2645">
                  <a:solidFill>
                    <a:prstClr val="white"/>
                  </a:solidFill>
                  <a:latin typeface="Impact" pitchFamily="34" charset="0"/>
                </a:rPr>
                <a:t>02</a:t>
              </a:r>
              <a:endParaRPr lang="zh-CN" altLang="en-US" sz="2645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3" name="淘宝网Chenying0907出品 22"/>
          <p:cNvGrpSpPr/>
          <p:nvPr/>
        </p:nvGrpSpPr>
        <p:grpSpPr>
          <a:xfrm>
            <a:off x="5322243" y="1561188"/>
            <a:ext cx="3742467" cy="512477"/>
            <a:chOff x="6339097" y="1572555"/>
            <a:chExt cx="3744416" cy="512675"/>
          </a:xfrm>
          <a:solidFill>
            <a:srgbClr val="C00000"/>
          </a:solidFill>
        </p:grpSpPr>
        <p:sp>
          <p:nvSpPr>
            <p:cNvPr id="24" name="圆角淘宝网Chenying0907出品 2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051" tIns="64525" rIns="129051" bIns="64525" anchor="ctr"/>
            <a:lstStyle/>
            <a:p>
              <a:pPr algn="ctr" defTabSz="914377">
                <a:defRPr/>
              </a:pPr>
              <a:endParaRPr lang="zh-CN" altLang="en-US" sz="3597" dirty="0">
                <a:solidFill>
                  <a:prstClr val="white"/>
                </a:solidFill>
                <a:latin typeface="Calibri Light" panose="020F0302020204030204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5" name="淘宝网Chenying0907出品 24"/>
            <p:cNvSpPr/>
            <p:nvPr/>
          </p:nvSpPr>
          <p:spPr>
            <a:xfrm>
              <a:off x="6723349" y="1572555"/>
              <a:ext cx="2653075" cy="499836"/>
            </a:xfrm>
            <a:prstGeom prst="rect">
              <a:avLst/>
            </a:prstGeom>
            <a:noFill/>
          </p:spPr>
          <p:txBody>
            <a:bodyPr wrap="square" lIns="129051" tIns="64525" rIns="129051" bIns="64525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ln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马克思人物生平</a:t>
              </a: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5322242" y="2462930"/>
            <a:ext cx="3742467" cy="523319"/>
            <a:chOff x="6339095" y="2386495"/>
            <a:chExt cx="3744416" cy="523521"/>
          </a:xfrm>
          <a:solidFill>
            <a:srgbClr val="C00000"/>
          </a:solidFill>
        </p:grpSpPr>
        <p:sp>
          <p:nvSpPr>
            <p:cNvPr id="27" name="圆角淘宝网Chenying0907出品 26"/>
            <p:cNvSpPr/>
            <p:nvPr/>
          </p:nvSpPr>
          <p:spPr>
            <a:xfrm>
              <a:off x="6339095" y="2386495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051" tIns="64525" rIns="129051" bIns="64525" anchor="ctr"/>
            <a:lstStyle/>
            <a:p>
              <a:pPr algn="ctr" defTabSz="914377">
                <a:defRPr/>
              </a:pPr>
              <a:endParaRPr lang="zh-CN" altLang="en-US" sz="3597" dirty="0">
                <a:solidFill>
                  <a:prstClr val="white"/>
                </a:solidFill>
                <a:latin typeface="Calibri Light" panose="020F0302020204030204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" name="淘宝网Chenying0907出品 27"/>
            <p:cNvSpPr/>
            <p:nvPr/>
          </p:nvSpPr>
          <p:spPr>
            <a:xfrm>
              <a:off x="6723348" y="2410178"/>
              <a:ext cx="2653075" cy="499838"/>
            </a:xfrm>
            <a:prstGeom prst="rect">
              <a:avLst/>
            </a:prstGeom>
            <a:noFill/>
          </p:spPr>
          <p:txBody>
            <a:bodyPr wrap="square" lIns="129051" tIns="64525" rIns="129051" bIns="64525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ln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马克思主要成就</a:t>
              </a: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5322243" y="3488661"/>
            <a:ext cx="3742467" cy="526361"/>
            <a:chOff x="6339097" y="3296031"/>
            <a:chExt cx="3744416" cy="526565"/>
          </a:xfrm>
          <a:solidFill>
            <a:srgbClr val="C00000"/>
          </a:solidFill>
        </p:grpSpPr>
        <p:sp>
          <p:nvSpPr>
            <p:cNvPr id="30" name="圆角淘宝网Chenying0907出品 29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051" tIns="64525" rIns="129051" bIns="64525" anchor="ctr"/>
            <a:lstStyle/>
            <a:p>
              <a:pPr algn="ctr" defTabSz="914377">
                <a:defRPr/>
              </a:pPr>
              <a:endParaRPr lang="zh-CN" altLang="en-US" sz="3597" dirty="0">
                <a:solidFill>
                  <a:prstClr val="white"/>
                </a:solidFill>
                <a:latin typeface="Calibri Light" panose="020F0302020204030204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1" name="淘宝网Chenying0907出品 30"/>
            <p:cNvSpPr/>
            <p:nvPr/>
          </p:nvSpPr>
          <p:spPr>
            <a:xfrm>
              <a:off x="6561200" y="3322761"/>
              <a:ext cx="3082559" cy="499835"/>
            </a:xfrm>
            <a:prstGeom prst="rect">
              <a:avLst/>
            </a:prstGeom>
            <a:noFill/>
          </p:spPr>
          <p:txBody>
            <a:bodyPr wrap="square" lIns="129051" tIns="64525" rIns="129051" bIns="64525">
              <a:spAutoFit/>
            </a:bodyPr>
            <a:lstStyle/>
            <a:p>
              <a:pPr defTabSz="914377">
                <a:defRPr/>
              </a:pPr>
              <a:r>
                <a:rPr lang="en-US" altLang="zh-CN" sz="2400" b="1" kern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2400" b="1" kern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共产党宣言</a:t>
              </a:r>
              <a:r>
                <a:rPr lang="en-US" altLang="zh-CN" sz="2400" b="1" kern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2400" b="1" kern="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简介</a:t>
              </a:r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5322242" y="4478980"/>
            <a:ext cx="4423755" cy="892800"/>
            <a:chOff x="6346200" y="4225078"/>
            <a:chExt cx="4426059" cy="893146"/>
          </a:xfrm>
          <a:solidFill>
            <a:srgbClr val="C00000"/>
          </a:solidFill>
        </p:grpSpPr>
        <p:sp>
          <p:nvSpPr>
            <p:cNvPr id="33" name="圆角淘宝网Chenying0907出品 32"/>
            <p:cNvSpPr/>
            <p:nvPr/>
          </p:nvSpPr>
          <p:spPr>
            <a:xfrm>
              <a:off x="6346200" y="42250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051" tIns="64525" rIns="129051" bIns="64525" anchor="ctr"/>
            <a:lstStyle/>
            <a:p>
              <a:pPr algn="ctr" defTabSz="914377">
                <a:defRPr/>
              </a:pPr>
              <a:endParaRPr lang="zh-CN" altLang="en-US" sz="3597" dirty="0">
                <a:solidFill>
                  <a:prstClr val="white"/>
                </a:solidFill>
                <a:latin typeface="Calibri Light" panose="020F0302020204030204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4" name="淘宝网Chenying0907出品 33"/>
            <p:cNvSpPr/>
            <p:nvPr/>
          </p:nvSpPr>
          <p:spPr>
            <a:xfrm>
              <a:off x="6667190" y="4248913"/>
              <a:ext cx="4105069" cy="869311"/>
            </a:xfrm>
            <a:prstGeom prst="rect">
              <a:avLst/>
            </a:prstGeom>
            <a:noFill/>
          </p:spPr>
          <p:txBody>
            <a:bodyPr wrap="square" lIns="129051" tIns="64525" rIns="129051" bIns="64525">
              <a:spAutoFit/>
            </a:bodyPr>
            <a:lstStyle/>
            <a:p>
              <a:pPr defTabSz="914377">
                <a:defRPr/>
              </a:pPr>
              <a:r>
                <a:rPr lang="zh-CN" altLang="en-US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马克思主义真理力量</a:t>
              </a:r>
            </a:p>
            <a:p>
              <a:pPr defTabSz="914377">
                <a:defRPr/>
              </a:pPr>
              <a:endParaRPr lang="zh-CN" altLang="zh-CN" sz="24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557AF74F-E504-425F-B958-0BF3E81147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81" y="1991130"/>
            <a:ext cx="12192000" cy="495935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5304522-AA1F-401B-9570-5C0B72724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19" y="2143530"/>
            <a:ext cx="12192000" cy="495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88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BBCDD79-FFE0-44DA-AE60-DF72DAD02D2D}"/>
              </a:ext>
            </a:extLst>
          </p:cNvPr>
          <p:cNvGrpSpPr/>
          <p:nvPr/>
        </p:nvGrpSpPr>
        <p:grpSpPr>
          <a:xfrm>
            <a:off x="1034993" y="2746625"/>
            <a:ext cx="2316594" cy="2316594"/>
            <a:chOff x="990600" y="2904277"/>
            <a:chExt cx="2316594" cy="2316594"/>
          </a:xfrm>
          <a:solidFill>
            <a:srgbClr val="C00000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3A7D1449-C175-45E9-BB1A-943BECB5F91D}"/>
                </a:ext>
              </a:extLst>
            </p:cNvPr>
            <p:cNvSpPr/>
            <p:nvPr/>
          </p:nvSpPr>
          <p:spPr>
            <a:xfrm>
              <a:off x="990600" y="2904277"/>
              <a:ext cx="2316594" cy="2316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D93CA82-1A84-44B7-BDAF-11471799BD36}"/>
                </a:ext>
              </a:extLst>
            </p:cNvPr>
            <p:cNvSpPr/>
            <p:nvPr/>
          </p:nvSpPr>
          <p:spPr>
            <a:xfrm>
              <a:off x="1311607" y="3425477"/>
              <a:ext cx="1674580" cy="127419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E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共产党宣言</a:t>
              </a:r>
              <a:endParaRPr lang="en-US" altLang="zh-CN" sz="3200" b="1" dirty="0">
                <a:solidFill>
                  <a:srgbClr val="FE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F99DD0F-2569-452B-B7FD-5CF874ADD5E5}"/>
              </a:ext>
            </a:extLst>
          </p:cNvPr>
          <p:cNvGrpSpPr/>
          <p:nvPr/>
        </p:nvGrpSpPr>
        <p:grpSpPr>
          <a:xfrm>
            <a:off x="4963186" y="1726187"/>
            <a:ext cx="5993891" cy="540000"/>
            <a:chOff x="1500618" y="2873829"/>
            <a:chExt cx="784574" cy="540000"/>
          </a:xfrm>
          <a:solidFill>
            <a:srgbClr val="C00000"/>
          </a:solidFill>
        </p:grpSpPr>
        <p:sp>
          <p:nvSpPr>
            <p:cNvPr id="7" name="圆角矩形 14">
              <a:extLst>
                <a:ext uri="{FF2B5EF4-FFF2-40B4-BE49-F238E27FC236}">
                  <a16:creationId xmlns:a16="http://schemas.microsoft.com/office/drawing/2014/main" id="{8627FD2C-8B5A-4E40-AC00-B669CCDDD5E6}"/>
                </a:ext>
              </a:extLst>
            </p:cNvPr>
            <p:cNvSpPr/>
            <p:nvPr/>
          </p:nvSpPr>
          <p:spPr>
            <a:xfrm>
              <a:off x="1500618" y="2873829"/>
              <a:ext cx="784574" cy="540000"/>
            </a:xfrm>
            <a:prstGeom prst="roundRect">
              <a:avLst/>
            </a:prstGeom>
            <a:grpFill/>
            <a:ln>
              <a:solidFill>
                <a:srgbClr val="D2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7D5EBF3-462E-4A30-ABFE-15600E11ADC7}"/>
                </a:ext>
              </a:extLst>
            </p:cNvPr>
            <p:cNvSpPr/>
            <p:nvPr/>
          </p:nvSpPr>
          <p:spPr>
            <a:xfrm>
              <a:off x="1514574" y="2897608"/>
              <a:ext cx="674530" cy="492443"/>
            </a:xfrm>
            <a:prstGeom prst="rect">
              <a:avLst/>
            </a:prstGeom>
            <a:grpFill/>
            <a:ln>
              <a:solidFill>
                <a:srgbClr val="D24E5E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000" b="1" kern="0" dirty="0">
                  <a:solidFill>
                    <a:srgbClr val="FEFDF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rPr>
                <a:t>深刻阐述了马克思主义的科学世界观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B7F02A2-BB01-40D5-8462-C1293ED0BF07}"/>
              </a:ext>
            </a:extLst>
          </p:cNvPr>
          <p:cNvGrpSpPr/>
          <p:nvPr/>
        </p:nvGrpSpPr>
        <p:grpSpPr>
          <a:xfrm>
            <a:off x="4963186" y="2425445"/>
            <a:ext cx="5993891" cy="540000"/>
            <a:chOff x="1500618" y="2873829"/>
            <a:chExt cx="784574" cy="540000"/>
          </a:xfrm>
          <a:solidFill>
            <a:srgbClr val="C00000"/>
          </a:solidFill>
        </p:grpSpPr>
        <p:sp>
          <p:nvSpPr>
            <p:cNvPr id="10" name="圆角矩形 17">
              <a:extLst>
                <a:ext uri="{FF2B5EF4-FFF2-40B4-BE49-F238E27FC236}">
                  <a16:creationId xmlns:a16="http://schemas.microsoft.com/office/drawing/2014/main" id="{43A9394F-D592-47DF-B476-CCB268012BD7}"/>
                </a:ext>
              </a:extLst>
            </p:cNvPr>
            <p:cNvSpPr/>
            <p:nvPr/>
          </p:nvSpPr>
          <p:spPr>
            <a:xfrm>
              <a:off x="1500618" y="2873829"/>
              <a:ext cx="784574" cy="540000"/>
            </a:xfrm>
            <a:prstGeom prst="roundRect">
              <a:avLst/>
            </a:prstGeom>
            <a:grpFill/>
            <a:ln>
              <a:solidFill>
                <a:srgbClr val="D2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0620FB5-1874-4369-A9F4-9CAAA472A5CC}"/>
                </a:ext>
              </a:extLst>
            </p:cNvPr>
            <p:cNvSpPr/>
            <p:nvPr/>
          </p:nvSpPr>
          <p:spPr>
            <a:xfrm>
              <a:off x="1514574" y="2897608"/>
              <a:ext cx="674530" cy="492443"/>
            </a:xfrm>
            <a:prstGeom prst="rect">
              <a:avLst/>
            </a:prstGeom>
            <a:grpFill/>
            <a:ln>
              <a:solidFill>
                <a:srgbClr val="D24E5E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000" b="1" kern="0" dirty="0">
                  <a:solidFill>
                    <a:srgbClr val="FEFDF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rPr>
                <a:t>深刻阐述了马克思主义政党的先进品格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6705E8-FEEB-4533-9468-3C60D8C0C59C}"/>
              </a:ext>
            </a:extLst>
          </p:cNvPr>
          <p:cNvGrpSpPr/>
          <p:nvPr/>
        </p:nvGrpSpPr>
        <p:grpSpPr>
          <a:xfrm>
            <a:off x="4963186" y="3124703"/>
            <a:ext cx="5993891" cy="540000"/>
            <a:chOff x="1500618" y="2873829"/>
            <a:chExt cx="784574" cy="540000"/>
          </a:xfrm>
          <a:solidFill>
            <a:srgbClr val="C00000"/>
          </a:solidFill>
        </p:grpSpPr>
        <p:sp>
          <p:nvSpPr>
            <p:cNvPr id="13" name="圆角矩形 20">
              <a:extLst>
                <a:ext uri="{FF2B5EF4-FFF2-40B4-BE49-F238E27FC236}">
                  <a16:creationId xmlns:a16="http://schemas.microsoft.com/office/drawing/2014/main" id="{C5679AF7-5998-4D63-A7E0-BF7FEF4F0D67}"/>
                </a:ext>
              </a:extLst>
            </p:cNvPr>
            <p:cNvSpPr/>
            <p:nvPr/>
          </p:nvSpPr>
          <p:spPr>
            <a:xfrm>
              <a:off x="1500618" y="2873829"/>
              <a:ext cx="784574" cy="540000"/>
            </a:xfrm>
            <a:prstGeom prst="roundRect">
              <a:avLst/>
            </a:prstGeom>
            <a:grpFill/>
            <a:ln>
              <a:solidFill>
                <a:srgbClr val="D2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685449F-4630-44AE-9DAD-857FDD2BB5B3}"/>
                </a:ext>
              </a:extLst>
            </p:cNvPr>
            <p:cNvSpPr/>
            <p:nvPr/>
          </p:nvSpPr>
          <p:spPr>
            <a:xfrm>
              <a:off x="1514574" y="2897608"/>
              <a:ext cx="674530" cy="492443"/>
            </a:xfrm>
            <a:prstGeom prst="rect">
              <a:avLst/>
            </a:prstGeom>
            <a:grpFill/>
            <a:ln>
              <a:solidFill>
                <a:srgbClr val="D24E5E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000" b="1" kern="0" dirty="0">
                  <a:solidFill>
                    <a:srgbClr val="FEFDF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rPr>
                <a:t>深刻阐述了马克思主义政党的政治立场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6C4F16-35ED-4A88-BB8D-E8E7B430AA2B}"/>
              </a:ext>
            </a:extLst>
          </p:cNvPr>
          <p:cNvGrpSpPr/>
          <p:nvPr/>
        </p:nvGrpSpPr>
        <p:grpSpPr>
          <a:xfrm>
            <a:off x="4963186" y="3823961"/>
            <a:ext cx="5993891" cy="540000"/>
            <a:chOff x="1500618" y="2873829"/>
            <a:chExt cx="784574" cy="540000"/>
          </a:xfrm>
          <a:solidFill>
            <a:srgbClr val="C00000"/>
          </a:solidFill>
        </p:grpSpPr>
        <p:sp>
          <p:nvSpPr>
            <p:cNvPr id="16" name="圆角矩形 23">
              <a:extLst>
                <a:ext uri="{FF2B5EF4-FFF2-40B4-BE49-F238E27FC236}">
                  <a16:creationId xmlns:a16="http://schemas.microsoft.com/office/drawing/2014/main" id="{35B99887-7EF1-462B-A137-41F0A3459E68}"/>
                </a:ext>
              </a:extLst>
            </p:cNvPr>
            <p:cNvSpPr/>
            <p:nvPr/>
          </p:nvSpPr>
          <p:spPr>
            <a:xfrm>
              <a:off x="1500618" y="2873829"/>
              <a:ext cx="784574" cy="540000"/>
            </a:xfrm>
            <a:prstGeom prst="roundRect">
              <a:avLst/>
            </a:prstGeom>
            <a:grpFill/>
            <a:ln>
              <a:solidFill>
                <a:srgbClr val="D2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E68B3AF-850B-4F82-9027-07D6A42EEFE7}"/>
                </a:ext>
              </a:extLst>
            </p:cNvPr>
            <p:cNvSpPr/>
            <p:nvPr/>
          </p:nvSpPr>
          <p:spPr>
            <a:xfrm>
              <a:off x="1514574" y="2897608"/>
              <a:ext cx="674530" cy="492443"/>
            </a:xfrm>
            <a:prstGeom prst="rect">
              <a:avLst/>
            </a:prstGeom>
            <a:grpFill/>
            <a:ln>
              <a:solidFill>
                <a:srgbClr val="D24E5E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000" b="1" kern="0" dirty="0">
                  <a:solidFill>
                    <a:srgbClr val="FEFDF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rPr>
                <a:t>深刻阐述了马克思主义政党的崇高理想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59D56D9-DB62-40CC-B8F0-F568D9995EB5}"/>
              </a:ext>
            </a:extLst>
          </p:cNvPr>
          <p:cNvGrpSpPr/>
          <p:nvPr/>
        </p:nvGrpSpPr>
        <p:grpSpPr>
          <a:xfrm>
            <a:off x="4963186" y="4523219"/>
            <a:ext cx="5993891" cy="540000"/>
            <a:chOff x="1500618" y="2873829"/>
            <a:chExt cx="784574" cy="540000"/>
          </a:xfrm>
          <a:solidFill>
            <a:srgbClr val="C00000"/>
          </a:solidFill>
        </p:grpSpPr>
        <p:sp>
          <p:nvSpPr>
            <p:cNvPr id="19" name="圆角矩形 26">
              <a:extLst>
                <a:ext uri="{FF2B5EF4-FFF2-40B4-BE49-F238E27FC236}">
                  <a16:creationId xmlns:a16="http://schemas.microsoft.com/office/drawing/2014/main" id="{8B662253-D3C5-4810-92D1-ABBA7F06F8DE}"/>
                </a:ext>
              </a:extLst>
            </p:cNvPr>
            <p:cNvSpPr/>
            <p:nvPr/>
          </p:nvSpPr>
          <p:spPr>
            <a:xfrm>
              <a:off x="1500618" y="2873829"/>
              <a:ext cx="784574" cy="540000"/>
            </a:xfrm>
            <a:prstGeom prst="roundRect">
              <a:avLst/>
            </a:prstGeom>
            <a:grpFill/>
            <a:ln>
              <a:solidFill>
                <a:srgbClr val="D2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44F39DF-D9BA-44CA-9A8D-C79390214956}"/>
                </a:ext>
              </a:extLst>
            </p:cNvPr>
            <p:cNvSpPr/>
            <p:nvPr/>
          </p:nvSpPr>
          <p:spPr>
            <a:xfrm>
              <a:off x="1514574" y="2897608"/>
              <a:ext cx="674530" cy="492443"/>
            </a:xfrm>
            <a:prstGeom prst="rect">
              <a:avLst/>
            </a:prstGeom>
            <a:grpFill/>
            <a:ln>
              <a:solidFill>
                <a:srgbClr val="D24E5E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000" b="1" kern="0" dirty="0">
                  <a:solidFill>
                    <a:srgbClr val="FEFDF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rPr>
                <a:t>深刻阐述了马克思主义的革命纲领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C122D7E-0CFC-43B7-984F-7F1DE7DE838A}"/>
              </a:ext>
            </a:extLst>
          </p:cNvPr>
          <p:cNvGrpSpPr/>
          <p:nvPr/>
        </p:nvGrpSpPr>
        <p:grpSpPr>
          <a:xfrm>
            <a:off x="4963186" y="5222479"/>
            <a:ext cx="5993891" cy="540000"/>
            <a:chOff x="1500618" y="2873829"/>
            <a:chExt cx="784574" cy="540000"/>
          </a:xfrm>
          <a:solidFill>
            <a:srgbClr val="C00000"/>
          </a:solidFill>
        </p:grpSpPr>
        <p:sp>
          <p:nvSpPr>
            <p:cNvPr id="22" name="圆角矩形 35">
              <a:extLst>
                <a:ext uri="{FF2B5EF4-FFF2-40B4-BE49-F238E27FC236}">
                  <a16:creationId xmlns:a16="http://schemas.microsoft.com/office/drawing/2014/main" id="{8784B3C1-3A26-4DCE-9539-76F56DC5E922}"/>
                </a:ext>
              </a:extLst>
            </p:cNvPr>
            <p:cNvSpPr/>
            <p:nvPr/>
          </p:nvSpPr>
          <p:spPr>
            <a:xfrm>
              <a:off x="1500618" y="2873829"/>
              <a:ext cx="784574" cy="540000"/>
            </a:xfrm>
            <a:prstGeom prst="roundRect">
              <a:avLst/>
            </a:prstGeom>
            <a:grpFill/>
            <a:ln>
              <a:solidFill>
                <a:srgbClr val="D24E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AB6F6D4-B929-4895-982D-7D48AC29E406}"/>
                </a:ext>
              </a:extLst>
            </p:cNvPr>
            <p:cNvSpPr/>
            <p:nvPr/>
          </p:nvSpPr>
          <p:spPr>
            <a:xfrm>
              <a:off x="1514574" y="2897608"/>
              <a:ext cx="674530" cy="492443"/>
            </a:xfrm>
            <a:prstGeom prst="rect">
              <a:avLst/>
            </a:prstGeom>
            <a:grpFill/>
            <a:ln>
              <a:solidFill>
                <a:srgbClr val="D24E5E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000" b="1" kern="0" dirty="0">
                  <a:solidFill>
                    <a:srgbClr val="FEFDF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rPr>
                <a:t>深刻阐述了马克思主义政党的国际主义精神</a:t>
              </a:r>
            </a:p>
          </p:txBody>
        </p:sp>
      </p:grp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D0145A14-CF0C-4AA0-AF1D-B273523DAAE7}"/>
              </a:ext>
            </a:extLst>
          </p:cNvPr>
          <p:cNvCxnSpPr>
            <a:stCxn id="3" idx="6"/>
            <a:endCxn id="7" idx="1"/>
          </p:cNvCxnSpPr>
          <p:nvPr/>
        </p:nvCxnSpPr>
        <p:spPr>
          <a:xfrm flipV="1">
            <a:off x="3351587" y="1996187"/>
            <a:ext cx="1611599" cy="1908735"/>
          </a:xfrm>
          <a:prstGeom prst="straightConnector1">
            <a:avLst/>
          </a:prstGeom>
          <a:ln>
            <a:solidFill>
              <a:srgbClr val="D24E5E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632E2627-425E-4F2F-80C9-1309F345715A}"/>
              </a:ext>
            </a:extLst>
          </p:cNvPr>
          <p:cNvCxnSpPr>
            <a:stCxn id="3" idx="6"/>
            <a:endCxn id="10" idx="1"/>
          </p:cNvCxnSpPr>
          <p:nvPr/>
        </p:nvCxnSpPr>
        <p:spPr>
          <a:xfrm flipV="1">
            <a:off x="3351587" y="2695445"/>
            <a:ext cx="1611599" cy="1209477"/>
          </a:xfrm>
          <a:prstGeom prst="straightConnector1">
            <a:avLst/>
          </a:prstGeom>
          <a:ln>
            <a:solidFill>
              <a:srgbClr val="D24E5E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487626EB-098B-4D9D-9BCA-6A02B36CC199}"/>
              </a:ext>
            </a:extLst>
          </p:cNvPr>
          <p:cNvCxnSpPr>
            <a:stCxn id="3" idx="6"/>
            <a:endCxn id="13" idx="1"/>
          </p:cNvCxnSpPr>
          <p:nvPr/>
        </p:nvCxnSpPr>
        <p:spPr>
          <a:xfrm flipV="1">
            <a:off x="3351587" y="3394703"/>
            <a:ext cx="1611599" cy="510219"/>
          </a:xfrm>
          <a:prstGeom prst="straightConnector1">
            <a:avLst/>
          </a:prstGeom>
          <a:ln>
            <a:solidFill>
              <a:srgbClr val="D24E5E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7FCFDA52-08F3-4CB5-8D11-7FE3B6F64014}"/>
              </a:ext>
            </a:extLst>
          </p:cNvPr>
          <p:cNvCxnSpPr>
            <a:stCxn id="3" idx="6"/>
            <a:endCxn id="16" idx="1"/>
          </p:cNvCxnSpPr>
          <p:nvPr/>
        </p:nvCxnSpPr>
        <p:spPr>
          <a:xfrm>
            <a:off x="3351587" y="3904922"/>
            <a:ext cx="1611599" cy="189039"/>
          </a:xfrm>
          <a:prstGeom prst="straightConnector1">
            <a:avLst/>
          </a:prstGeom>
          <a:ln>
            <a:solidFill>
              <a:srgbClr val="D24E5E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A173DE17-4F9E-4F85-812A-33053B58BD43}"/>
              </a:ext>
            </a:extLst>
          </p:cNvPr>
          <p:cNvCxnSpPr>
            <a:stCxn id="3" idx="6"/>
            <a:endCxn id="19" idx="1"/>
          </p:cNvCxnSpPr>
          <p:nvPr/>
        </p:nvCxnSpPr>
        <p:spPr>
          <a:xfrm>
            <a:off x="3351587" y="3904922"/>
            <a:ext cx="1611599" cy="888297"/>
          </a:xfrm>
          <a:prstGeom prst="straightConnector1">
            <a:avLst/>
          </a:prstGeom>
          <a:ln>
            <a:solidFill>
              <a:srgbClr val="D24E5E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55910FAE-5762-4D02-B565-24BD0E154EEC}"/>
              </a:ext>
            </a:extLst>
          </p:cNvPr>
          <p:cNvCxnSpPr>
            <a:stCxn id="3" idx="6"/>
            <a:endCxn id="22" idx="1"/>
          </p:cNvCxnSpPr>
          <p:nvPr/>
        </p:nvCxnSpPr>
        <p:spPr>
          <a:xfrm>
            <a:off x="3351587" y="3904922"/>
            <a:ext cx="1611599" cy="1587557"/>
          </a:xfrm>
          <a:prstGeom prst="straightConnector1">
            <a:avLst/>
          </a:prstGeom>
          <a:ln>
            <a:solidFill>
              <a:srgbClr val="D24E5E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360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056">
            <a:extLst>
              <a:ext uri="{FF2B5EF4-FFF2-40B4-BE49-F238E27FC236}">
                <a16:creationId xmlns:a16="http://schemas.microsoft.com/office/drawing/2014/main" id="{B9864333-0634-49A3-B278-911C306C3985}"/>
              </a:ext>
            </a:extLst>
          </p:cNvPr>
          <p:cNvSpPr/>
          <p:nvPr/>
        </p:nvSpPr>
        <p:spPr>
          <a:xfrm>
            <a:off x="3022464" y="1535663"/>
            <a:ext cx="6099913" cy="2946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30236" tIns="30236" rIns="30236" bIns="30236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54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" name="Shape 2057">
            <a:extLst>
              <a:ext uri="{FF2B5EF4-FFF2-40B4-BE49-F238E27FC236}">
                <a16:creationId xmlns:a16="http://schemas.microsoft.com/office/drawing/2014/main" id="{02B33031-ED6D-47FE-B8D7-4B55F7BFD5AC}"/>
              </a:ext>
            </a:extLst>
          </p:cNvPr>
          <p:cNvSpPr/>
          <p:nvPr/>
        </p:nvSpPr>
        <p:spPr>
          <a:xfrm>
            <a:off x="3338763" y="3798232"/>
            <a:ext cx="373060" cy="37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" name="Shape 2060">
            <a:extLst>
              <a:ext uri="{FF2B5EF4-FFF2-40B4-BE49-F238E27FC236}">
                <a16:creationId xmlns:a16="http://schemas.microsoft.com/office/drawing/2014/main" id="{1D15451F-5162-4705-8ADC-E6C0DB8CFDD7}"/>
              </a:ext>
            </a:extLst>
          </p:cNvPr>
          <p:cNvSpPr/>
          <p:nvPr/>
        </p:nvSpPr>
        <p:spPr>
          <a:xfrm>
            <a:off x="5161842" y="2611405"/>
            <a:ext cx="373060" cy="37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5" name="Shape 2063">
            <a:extLst>
              <a:ext uri="{FF2B5EF4-FFF2-40B4-BE49-F238E27FC236}">
                <a16:creationId xmlns:a16="http://schemas.microsoft.com/office/drawing/2014/main" id="{157ECDF5-21FD-411E-906C-ECA216B3CE75}"/>
              </a:ext>
            </a:extLst>
          </p:cNvPr>
          <p:cNvSpPr/>
          <p:nvPr/>
        </p:nvSpPr>
        <p:spPr>
          <a:xfrm>
            <a:off x="6253708" y="2962634"/>
            <a:ext cx="373060" cy="37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6" name="Shape 2066">
            <a:extLst>
              <a:ext uri="{FF2B5EF4-FFF2-40B4-BE49-F238E27FC236}">
                <a16:creationId xmlns:a16="http://schemas.microsoft.com/office/drawing/2014/main" id="{FED13E56-7D37-43C1-95A1-2409F4824866}"/>
              </a:ext>
            </a:extLst>
          </p:cNvPr>
          <p:cNvSpPr/>
          <p:nvPr/>
        </p:nvSpPr>
        <p:spPr>
          <a:xfrm>
            <a:off x="8289710" y="1650076"/>
            <a:ext cx="373060" cy="37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0315" tIns="40315" rIns="40315" bIns="40315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46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2880021-A0EA-480F-BD93-C0771D468647}"/>
              </a:ext>
            </a:extLst>
          </p:cNvPr>
          <p:cNvSpPr txBox="1">
            <a:spLocks/>
          </p:cNvSpPr>
          <p:nvPr/>
        </p:nvSpPr>
        <p:spPr>
          <a:xfrm>
            <a:off x="1395442" y="2896598"/>
            <a:ext cx="2864755" cy="131106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新民主主义革命道路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4C71B8B-519B-48F2-8296-AE6CD77F75E9}"/>
              </a:ext>
            </a:extLst>
          </p:cNvPr>
          <p:cNvSpPr txBox="1">
            <a:spLocks/>
          </p:cNvSpPr>
          <p:nvPr/>
        </p:nvSpPr>
        <p:spPr>
          <a:xfrm>
            <a:off x="5839364" y="3563900"/>
            <a:ext cx="1838941" cy="234332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社会主义建设道路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B761280-0A7C-4AA4-8744-DF3152861647}"/>
              </a:ext>
            </a:extLst>
          </p:cNvPr>
          <p:cNvSpPr txBox="1">
            <a:spLocks/>
          </p:cNvSpPr>
          <p:nvPr/>
        </p:nvSpPr>
        <p:spPr>
          <a:xfrm>
            <a:off x="3338763" y="3798232"/>
            <a:ext cx="373060" cy="373060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111" dirty="0">
                <a:solidFill>
                  <a:srgbClr val="C00000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9E312C7-7380-4B76-8A02-7F24B1DB502C}"/>
              </a:ext>
            </a:extLst>
          </p:cNvPr>
          <p:cNvSpPr txBox="1">
            <a:spLocks/>
          </p:cNvSpPr>
          <p:nvPr/>
        </p:nvSpPr>
        <p:spPr>
          <a:xfrm>
            <a:off x="5159629" y="2610289"/>
            <a:ext cx="373060" cy="373060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111">
                <a:solidFill>
                  <a:srgbClr val="C00000"/>
                </a:solidFill>
                <a:latin typeface="微软雅黑"/>
                <a:ea typeface="微软雅黑"/>
              </a:rPr>
              <a:t>02</a:t>
            </a:r>
            <a:endParaRPr lang="en-GB" sz="1111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BDDE863-5A8C-4AF0-B9B9-3A33DD78FB03}"/>
              </a:ext>
            </a:extLst>
          </p:cNvPr>
          <p:cNvSpPr txBox="1">
            <a:spLocks/>
          </p:cNvSpPr>
          <p:nvPr/>
        </p:nvSpPr>
        <p:spPr>
          <a:xfrm>
            <a:off x="6254078" y="2962151"/>
            <a:ext cx="373060" cy="373060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111">
                <a:solidFill>
                  <a:srgbClr val="C00000"/>
                </a:solidFill>
                <a:latin typeface="微软雅黑"/>
                <a:ea typeface="微软雅黑"/>
              </a:rPr>
              <a:t>03</a:t>
            </a:r>
            <a:endParaRPr lang="en-GB" sz="1111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5E4E213-637E-4E9F-989C-D354684F50AE}"/>
              </a:ext>
            </a:extLst>
          </p:cNvPr>
          <p:cNvSpPr txBox="1">
            <a:spLocks/>
          </p:cNvSpPr>
          <p:nvPr/>
        </p:nvSpPr>
        <p:spPr>
          <a:xfrm>
            <a:off x="8289784" y="1650076"/>
            <a:ext cx="373060" cy="373060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111">
                <a:solidFill>
                  <a:srgbClr val="C00000"/>
                </a:solidFill>
                <a:latin typeface="微软雅黑"/>
                <a:ea typeface="微软雅黑"/>
              </a:rPr>
              <a:t>04</a:t>
            </a:r>
            <a:endParaRPr lang="en-GB" sz="1111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3409906-8D02-4E04-8CA8-8E9135B15230}"/>
              </a:ext>
            </a:extLst>
          </p:cNvPr>
          <p:cNvSpPr txBox="1">
            <a:spLocks/>
          </p:cNvSpPr>
          <p:nvPr/>
        </p:nvSpPr>
        <p:spPr>
          <a:xfrm>
            <a:off x="3729903" y="2060517"/>
            <a:ext cx="2864755" cy="131106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社会主义革命道路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B462AE8-1365-4E1F-8A1D-0F4EFB525A89}"/>
              </a:ext>
            </a:extLst>
          </p:cNvPr>
          <p:cNvSpPr txBox="1">
            <a:spLocks/>
          </p:cNvSpPr>
          <p:nvPr/>
        </p:nvSpPr>
        <p:spPr>
          <a:xfrm>
            <a:off x="8249401" y="2637625"/>
            <a:ext cx="2464759" cy="211196"/>
          </a:xfrm>
          <a:prstGeom prst="rect">
            <a:avLst/>
          </a:prstGeom>
          <a:noFill/>
        </p:spPr>
        <p:txBody>
          <a:bodyPr vert="horz" lIns="0" tIns="36284" rIns="0" bIns="36284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中国特色社会主义道路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7866AC6-001E-4EA3-A1DF-8EFC31416271}"/>
              </a:ext>
            </a:extLst>
          </p:cNvPr>
          <p:cNvSpPr/>
          <p:nvPr/>
        </p:nvSpPr>
        <p:spPr>
          <a:xfrm>
            <a:off x="2041510" y="4877058"/>
            <a:ext cx="8797455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习近平指出，《共产党宣言》一经问世，就在实践上推动了世界社会主义发展，深刻改变了人类历史进程。我们党开辟的新民主主义革命道路、社会主义革命道路、社会主义建设道路、中国特色社会主义道路，都是把马克思主义基本原理同中国具体实际相结合的伟大创造。中国共产党是《共产党宣言》精神的忠实传人。</a:t>
            </a:r>
          </a:p>
        </p:txBody>
      </p:sp>
    </p:spTree>
    <p:extLst>
      <p:ext uri="{BB962C8B-B14F-4D97-AF65-F5344CB8AC3E}">
        <p14:creationId xmlns:p14="http://schemas.microsoft.com/office/powerpoint/2010/main" val="412244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543AC1F-E1A3-417A-8469-E30BADD8B15B}"/>
              </a:ext>
            </a:extLst>
          </p:cNvPr>
          <p:cNvSpPr/>
          <p:nvPr/>
        </p:nvSpPr>
        <p:spPr>
          <a:xfrm>
            <a:off x="1754713" y="3333230"/>
            <a:ext cx="881264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习近平强调，《共产党宣言》揭示的人类社会最终走向共产主义的必然趋势，奠定了共产党人坚定理想信念、坚守精神家园的理论基础。我们要把共产主义远大理想同中国特色社会主义共同理想统一起来、同我们正在做的事情统一起来，坚定道路自信、理论自信、制度自信、文化自信，不为任何风险所惧，不为任何干扰所惑，始终坚守共产党人的理想信念，不负共产党人的光荣称号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654250B-90C0-41B7-B5A7-B8A317ED0D1A}"/>
              </a:ext>
            </a:extLst>
          </p:cNvPr>
          <p:cNvGrpSpPr/>
          <p:nvPr/>
        </p:nvGrpSpPr>
        <p:grpSpPr>
          <a:xfrm>
            <a:off x="2115664" y="1286062"/>
            <a:ext cx="1409700" cy="1409700"/>
            <a:chOff x="1800226" y="1990725"/>
            <a:chExt cx="1409700" cy="1409700"/>
          </a:xfrm>
          <a:solidFill>
            <a:srgbClr val="D24E5E"/>
          </a:solidFill>
        </p:grpSpPr>
        <p:sp>
          <p:nvSpPr>
            <p:cNvPr id="4" name="圆角矩形 17">
              <a:extLst>
                <a:ext uri="{FF2B5EF4-FFF2-40B4-BE49-F238E27FC236}">
                  <a16:creationId xmlns:a16="http://schemas.microsoft.com/office/drawing/2014/main" id="{AD0E33B7-48B7-4105-AD91-2EE849F609A6}"/>
                </a:ext>
              </a:extLst>
            </p:cNvPr>
            <p:cNvSpPr/>
            <p:nvPr/>
          </p:nvSpPr>
          <p:spPr>
            <a:xfrm rot="2700000">
              <a:off x="1800226" y="1990725"/>
              <a:ext cx="1409700" cy="1409700"/>
            </a:xfrm>
            <a:prstGeom prst="roundRect">
              <a:avLst>
                <a:gd name="adj" fmla="val 711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EF9A910-6582-4B2E-B93D-7C1BAC7CFF81}"/>
                </a:ext>
              </a:extLst>
            </p:cNvPr>
            <p:cNvSpPr/>
            <p:nvPr/>
          </p:nvSpPr>
          <p:spPr>
            <a:xfrm>
              <a:off x="1896159" y="2169277"/>
              <a:ext cx="1217835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道路自信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E90F957-FFAC-4A15-A240-7F8DBEACF20E}"/>
              </a:ext>
            </a:extLst>
          </p:cNvPr>
          <p:cNvGrpSpPr/>
          <p:nvPr/>
        </p:nvGrpSpPr>
        <p:grpSpPr>
          <a:xfrm>
            <a:off x="4246238" y="1302999"/>
            <a:ext cx="1409700" cy="1409700"/>
            <a:chOff x="1800225" y="1967321"/>
            <a:chExt cx="1409700" cy="1409700"/>
          </a:xfrm>
          <a:solidFill>
            <a:srgbClr val="D24E5E"/>
          </a:solidFill>
        </p:grpSpPr>
        <p:sp>
          <p:nvSpPr>
            <p:cNvPr id="7" name="圆角矩形 20">
              <a:extLst>
                <a:ext uri="{FF2B5EF4-FFF2-40B4-BE49-F238E27FC236}">
                  <a16:creationId xmlns:a16="http://schemas.microsoft.com/office/drawing/2014/main" id="{F5959C6C-2A98-43D7-A43F-835A30F25C32}"/>
                </a:ext>
              </a:extLst>
            </p:cNvPr>
            <p:cNvSpPr/>
            <p:nvPr/>
          </p:nvSpPr>
          <p:spPr>
            <a:xfrm rot="2700000">
              <a:off x="1800225" y="1967321"/>
              <a:ext cx="1409700" cy="1409700"/>
            </a:xfrm>
            <a:prstGeom prst="roundRect">
              <a:avLst>
                <a:gd name="adj" fmla="val 711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57DE4BD-C0FB-40FD-9D27-719E69FBA5AB}"/>
                </a:ext>
              </a:extLst>
            </p:cNvPr>
            <p:cNvSpPr/>
            <p:nvPr/>
          </p:nvSpPr>
          <p:spPr>
            <a:xfrm>
              <a:off x="1896159" y="2169277"/>
              <a:ext cx="1217835" cy="10057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理论自信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A6328C7-06B9-4953-AF22-D91F8CD943B0}"/>
              </a:ext>
            </a:extLst>
          </p:cNvPr>
          <p:cNvGrpSpPr/>
          <p:nvPr/>
        </p:nvGrpSpPr>
        <p:grpSpPr>
          <a:xfrm>
            <a:off x="6375402" y="1286062"/>
            <a:ext cx="1409700" cy="1409700"/>
            <a:chOff x="1800226" y="1990725"/>
            <a:chExt cx="1409700" cy="1409700"/>
          </a:xfrm>
        </p:grpSpPr>
        <p:sp>
          <p:nvSpPr>
            <p:cNvPr id="10" name="圆角矩形 23">
              <a:extLst>
                <a:ext uri="{FF2B5EF4-FFF2-40B4-BE49-F238E27FC236}">
                  <a16:creationId xmlns:a16="http://schemas.microsoft.com/office/drawing/2014/main" id="{E2BA4BD8-F3ED-429D-BC8E-F3F22B81BDEC}"/>
                </a:ext>
              </a:extLst>
            </p:cNvPr>
            <p:cNvSpPr/>
            <p:nvPr/>
          </p:nvSpPr>
          <p:spPr>
            <a:xfrm rot="2700000">
              <a:off x="1800226" y="1990725"/>
              <a:ext cx="1409700" cy="1409700"/>
            </a:xfrm>
            <a:prstGeom prst="roundRect">
              <a:avLst>
                <a:gd name="adj" fmla="val 711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F913FC5-A0DB-4789-BEA4-3D615412CFCE}"/>
                </a:ext>
              </a:extLst>
            </p:cNvPr>
            <p:cNvSpPr/>
            <p:nvPr/>
          </p:nvSpPr>
          <p:spPr>
            <a:xfrm>
              <a:off x="1896159" y="2169277"/>
              <a:ext cx="1217835" cy="1005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制度自信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3EE02FB-BC19-447C-8989-471C67888E18}"/>
              </a:ext>
            </a:extLst>
          </p:cNvPr>
          <p:cNvGrpSpPr/>
          <p:nvPr/>
        </p:nvGrpSpPr>
        <p:grpSpPr>
          <a:xfrm>
            <a:off x="8505272" y="1286062"/>
            <a:ext cx="1409700" cy="1409700"/>
            <a:chOff x="1800226" y="1990725"/>
            <a:chExt cx="1409700" cy="1409700"/>
          </a:xfrm>
          <a:solidFill>
            <a:srgbClr val="D24E5E"/>
          </a:solidFill>
        </p:grpSpPr>
        <p:sp>
          <p:nvSpPr>
            <p:cNvPr id="13" name="圆角矩形 26">
              <a:extLst>
                <a:ext uri="{FF2B5EF4-FFF2-40B4-BE49-F238E27FC236}">
                  <a16:creationId xmlns:a16="http://schemas.microsoft.com/office/drawing/2014/main" id="{4B0BBEF1-4E6C-454F-8644-AEF8769206A7}"/>
                </a:ext>
              </a:extLst>
            </p:cNvPr>
            <p:cNvSpPr/>
            <p:nvPr/>
          </p:nvSpPr>
          <p:spPr>
            <a:xfrm rot="2700000">
              <a:off x="1800226" y="1990725"/>
              <a:ext cx="1409700" cy="1409700"/>
            </a:xfrm>
            <a:prstGeom prst="roundRect">
              <a:avLst>
                <a:gd name="adj" fmla="val 711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F8EB2DB-5DF3-47CB-A69A-049DF5FA8F03}"/>
                </a:ext>
              </a:extLst>
            </p:cNvPr>
            <p:cNvSpPr/>
            <p:nvPr/>
          </p:nvSpPr>
          <p:spPr>
            <a:xfrm>
              <a:off x="1896159" y="2169277"/>
              <a:ext cx="1217835" cy="10057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2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文化自信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937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1">
            <a:extLst>
              <a:ext uri="{FF2B5EF4-FFF2-40B4-BE49-F238E27FC236}">
                <a16:creationId xmlns:a16="http://schemas.microsoft.com/office/drawing/2014/main" id="{3AA1A8DD-D02F-45E0-A570-F1ECD67DE1F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83824" y="2821660"/>
            <a:ext cx="1105214" cy="565931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ys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Line 12">
            <a:extLst>
              <a:ext uri="{FF2B5EF4-FFF2-40B4-BE49-F238E27FC236}">
                <a16:creationId xmlns:a16="http://schemas.microsoft.com/office/drawing/2014/main" id="{E9992D20-4C51-423C-9CD5-76F548BD650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50546" y="3958300"/>
            <a:ext cx="938492" cy="576195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ys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Line 13">
            <a:extLst>
              <a:ext uri="{FF2B5EF4-FFF2-40B4-BE49-F238E27FC236}">
                <a16:creationId xmlns:a16="http://schemas.microsoft.com/office/drawing/2014/main" id="{FA04C5A8-F2AB-4191-B04D-8C555893443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04608" y="3685756"/>
            <a:ext cx="1484430" cy="0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ys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25D458-0D11-4CD0-8151-72CDA330DBDB}"/>
              </a:ext>
            </a:extLst>
          </p:cNvPr>
          <p:cNvSpPr txBox="1"/>
          <p:nvPr/>
        </p:nvSpPr>
        <p:spPr>
          <a:xfrm>
            <a:off x="8168963" y="3016342"/>
            <a:ext cx="2831937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习近平指出，《共产党宣言》为马克思主义建党学说奠定了理论基础。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FD60E7-2F87-40B2-89F9-CE68739C59B3}"/>
              </a:ext>
            </a:extLst>
          </p:cNvPr>
          <p:cNvSpPr txBox="1"/>
          <p:nvPr/>
        </p:nvSpPr>
        <p:spPr>
          <a:xfrm>
            <a:off x="1797335" y="2254389"/>
            <a:ext cx="25562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永葆马克思主义政党本色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216460D-4B51-4932-9C53-004C2A4481D1}"/>
              </a:ext>
            </a:extLst>
          </p:cNvPr>
          <p:cNvGrpSpPr/>
          <p:nvPr/>
        </p:nvGrpSpPr>
        <p:grpSpPr>
          <a:xfrm>
            <a:off x="6645591" y="3189335"/>
            <a:ext cx="1056852" cy="1044555"/>
            <a:chOff x="5315348" y="2380989"/>
            <a:chExt cx="1056852" cy="1044555"/>
          </a:xfrm>
          <a:solidFill>
            <a:srgbClr val="D24E5E"/>
          </a:solidFill>
        </p:grpSpPr>
        <p:sp>
          <p:nvSpPr>
            <p:cNvPr id="8" name="任意多边形 83">
              <a:extLst>
                <a:ext uri="{FF2B5EF4-FFF2-40B4-BE49-F238E27FC236}">
                  <a16:creationId xmlns:a16="http://schemas.microsoft.com/office/drawing/2014/main" id="{5F16A901-7EB6-4084-9329-2802F952AA1C}"/>
                </a:ext>
              </a:extLst>
            </p:cNvPr>
            <p:cNvSpPr/>
            <p:nvPr/>
          </p:nvSpPr>
          <p:spPr bwMode="auto">
            <a:xfrm rot="16377237">
              <a:off x="5314292" y="2382045"/>
              <a:ext cx="1044555" cy="104244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2D28D822-7473-47AA-98FA-F4BE2EA08D55}"/>
                </a:ext>
              </a:extLst>
            </p:cNvPr>
            <p:cNvSpPr txBox="1"/>
            <p:nvPr/>
          </p:nvSpPr>
          <p:spPr>
            <a:xfrm>
              <a:off x="5335333" y="2643758"/>
              <a:ext cx="1036867" cy="6647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确保我们党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B5DD4E4-39CB-4D31-BF94-ED2FED8085C6}"/>
              </a:ext>
            </a:extLst>
          </p:cNvPr>
          <p:cNvGrpSpPr/>
          <p:nvPr/>
        </p:nvGrpSpPr>
        <p:grpSpPr>
          <a:xfrm>
            <a:off x="4399807" y="2074978"/>
            <a:ext cx="1036867" cy="665742"/>
            <a:chOff x="3069564" y="1266632"/>
            <a:chExt cx="1036867" cy="665742"/>
          </a:xfrm>
        </p:grpSpPr>
        <p:sp>
          <p:nvSpPr>
            <p:cNvPr id="11" name="椭圆 80">
              <a:extLst>
                <a:ext uri="{FF2B5EF4-FFF2-40B4-BE49-F238E27FC236}">
                  <a16:creationId xmlns:a16="http://schemas.microsoft.com/office/drawing/2014/main" id="{F0315351-4748-4348-B5A3-1FEA1BCA111B}"/>
                </a:ext>
              </a:extLst>
            </p:cNvPr>
            <p:cNvSpPr/>
            <p:nvPr/>
          </p:nvSpPr>
          <p:spPr bwMode="auto">
            <a:xfrm>
              <a:off x="3255801" y="1266632"/>
              <a:ext cx="664395" cy="665742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8E4FFC20-D5A2-46FE-B580-C2FC80CF4B20}"/>
                </a:ext>
              </a:extLst>
            </p:cNvPr>
            <p:cNvSpPr txBox="1"/>
            <p:nvPr/>
          </p:nvSpPr>
          <p:spPr>
            <a:xfrm>
              <a:off x="3069564" y="1381459"/>
              <a:ext cx="10368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7307529-261C-41F9-BC80-70985FBAD829}"/>
              </a:ext>
            </a:extLst>
          </p:cNvPr>
          <p:cNvGrpSpPr/>
          <p:nvPr/>
        </p:nvGrpSpPr>
        <p:grpSpPr>
          <a:xfrm>
            <a:off x="3902576" y="3412300"/>
            <a:ext cx="1036867" cy="691758"/>
            <a:chOff x="2572333" y="2603954"/>
            <a:chExt cx="1036867" cy="691758"/>
          </a:xfrm>
          <a:solidFill>
            <a:srgbClr val="D24E5E"/>
          </a:solidFill>
        </p:grpSpPr>
        <p:sp>
          <p:nvSpPr>
            <p:cNvPr id="14" name="椭圆 80">
              <a:extLst>
                <a:ext uri="{FF2B5EF4-FFF2-40B4-BE49-F238E27FC236}">
                  <a16:creationId xmlns:a16="http://schemas.microsoft.com/office/drawing/2014/main" id="{3B804F99-911D-4D58-BD59-283F06EFBDF5}"/>
                </a:ext>
              </a:extLst>
            </p:cNvPr>
            <p:cNvSpPr/>
            <p:nvPr/>
          </p:nvSpPr>
          <p:spPr bwMode="auto">
            <a:xfrm>
              <a:off x="2746251" y="2603954"/>
              <a:ext cx="690358" cy="691758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15" name="TextBox 16">
              <a:extLst>
                <a:ext uri="{FF2B5EF4-FFF2-40B4-BE49-F238E27FC236}">
                  <a16:creationId xmlns:a16="http://schemas.microsoft.com/office/drawing/2014/main" id="{3AB09398-B9BE-403C-83CC-C548E0A33303}"/>
                </a:ext>
              </a:extLst>
            </p:cNvPr>
            <p:cNvSpPr txBox="1"/>
            <p:nvPr/>
          </p:nvSpPr>
          <p:spPr>
            <a:xfrm>
              <a:off x="2572333" y="2785537"/>
              <a:ext cx="10368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FE59E8F-F5D5-439E-812C-AAB33EBC1D1C}"/>
              </a:ext>
            </a:extLst>
          </p:cNvPr>
          <p:cNvGrpSpPr/>
          <p:nvPr/>
        </p:nvGrpSpPr>
        <p:grpSpPr>
          <a:xfrm>
            <a:off x="4526158" y="4647488"/>
            <a:ext cx="1036867" cy="665742"/>
            <a:chOff x="3195915" y="3839142"/>
            <a:chExt cx="1036867" cy="665742"/>
          </a:xfrm>
          <a:solidFill>
            <a:srgbClr val="D24E5E"/>
          </a:solidFill>
        </p:grpSpPr>
        <p:sp>
          <p:nvSpPr>
            <p:cNvPr id="17" name="椭圆 80">
              <a:extLst>
                <a:ext uri="{FF2B5EF4-FFF2-40B4-BE49-F238E27FC236}">
                  <a16:creationId xmlns:a16="http://schemas.microsoft.com/office/drawing/2014/main" id="{B6D933DB-99B8-49FF-BD1E-E3BCCC30DA66}"/>
                </a:ext>
              </a:extLst>
            </p:cNvPr>
            <p:cNvSpPr/>
            <p:nvPr/>
          </p:nvSpPr>
          <p:spPr bwMode="auto">
            <a:xfrm>
              <a:off x="3403549" y="3839142"/>
              <a:ext cx="664395" cy="665742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C795D900-8829-40DA-A8B6-9EE2680BA9AB}"/>
                </a:ext>
              </a:extLst>
            </p:cNvPr>
            <p:cNvSpPr txBox="1"/>
            <p:nvPr/>
          </p:nvSpPr>
          <p:spPr>
            <a:xfrm>
              <a:off x="3195915" y="4005431"/>
              <a:ext cx="10368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9" name="TextBox 20">
            <a:extLst>
              <a:ext uri="{FF2B5EF4-FFF2-40B4-BE49-F238E27FC236}">
                <a16:creationId xmlns:a16="http://schemas.microsoft.com/office/drawing/2014/main" id="{36249711-3D7B-4AD0-B287-2DBAE283E4EF}"/>
              </a:ext>
            </a:extLst>
          </p:cNvPr>
          <p:cNvSpPr txBox="1"/>
          <p:nvPr/>
        </p:nvSpPr>
        <p:spPr>
          <a:xfrm>
            <a:off x="1969877" y="3640049"/>
            <a:ext cx="21382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永远走在时代前列</a:t>
            </a: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BC4DB1BE-D39E-4023-A15C-587984171A3D}"/>
              </a:ext>
            </a:extLst>
          </p:cNvPr>
          <p:cNvSpPr txBox="1"/>
          <p:nvPr/>
        </p:nvSpPr>
        <p:spPr>
          <a:xfrm>
            <a:off x="1969877" y="4721317"/>
            <a:ext cx="2556281" cy="782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永远做中国人民和中华民族的主心骨</a:t>
            </a:r>
          </a:p>
        </p:txBody>
      </p:sp>
    </p:spTree>
    <p:extLst>
      <p:ext uri="{BB962C8B-B14F-4D97-AF65-F5344CB8AC3E}">
        <p14:creationId xmlns:p14="http://schemas.microsoft.com/office/powerpoint/2010/main" val="29963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5EC9614-EF23-4DD6-9B89-53259B7B97CF}"/>
              </a:ext>
            </a:extLst>
          </p:cNvPr>
          <p:cNvGrpSpPr/>
          <p:nvPr/>
        </p:nvGrpSpPr>
        <p:grpSpPr>
          <a:xfrm>
            <a:off x="3058532" y="908375"/>
            <a:ext cx="6074936" cy="996586"/>
            <a:chOff x="3169808" y="1431044"/>
            <a:chExt cx="5852384" cy="960077"/>
          </a:xfrm>
          <a:solidFill>
            <a:srgbClr val="C00000"/>
          </a:solidFill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482471F-77EE-4BB3-AC98-F1EBC78B5B3D}"/>
                </a:ext>
              </a:extLst>
            </p:cNvPr>
            <p:cNvGrpSpPr/>
            <p:nvPr/>
          </p:nvGrpSpPr>
          <p:grpSpPr>
            <a:xfrm>
              <a:off x="3169808" y="1431044"/>
              <a:ext cx="5852384" cy="960077"/>
              <a:chOff x="2900361" y="1297987"/>
              <a:chExt cx="6831958" cy="1120775"/>
            </a:xfrm>
            <a:grpFill/>
          </p:grpSpPr>
          <p:sp>
            <p:nvSpPr>
              <p:cNvPr id="5" name="Freeform 9">
                <a:extLst>
                  <a:ext uri="{FF2B5EF4-FFF2-40B4-BE49-F238E27FC236}">
                    <a16:creationId xmlns:a16="http://schemas.microsoft.com/office/drawing/2014/main" id="{24C60486-E434-45B2-8F44-149F5E9D6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707" y="1297987"/>
                <a:ext cx="6805612" cy="1120775"/>
              </a:xfrm>
              <a:custGeom>
                <a:avLst/>
                <a:gdLst>
                  <a:gd name="T0" fmla="*/ 318 w 336"/>
                  <a:gd name="T1" fmla="*/ 54 h 54"/>
                  <a:gd name="T2" fmla="*/ 1 w 336"/>
                  <a:gd name="T3" fmla="*/ 54 h 54"/>
                  <a:gd name="T4" fmla="*/ 0 w 336"/>
                  <a:gd name="T5" fmla="*/ 51 h 54"/>
                  <a:gd name="T6" fmla="*/ 4 w 336"/>
                  <a:gd name="T7" fmla="*/ 48 h 54"/>
                  <a:gd name="T8" fmla="*/ 30 w 336"/>
                  <a:gd name="T9" fmla="*/ 47 h 54"/>
                  <a:gd name="T10" fmla="*/ 34 w 336"/>
                  <a:gd name="T11" fmla="*/ 50 h 54"/>
                  <a:gd name="T12" fmla="*/ 44 w 336"/>
                  <a:gd name="T13" fmla="*/ 41 h 54"/>
                  <a:gd name="T14" fmla="*/ 40 w 336"/>
                  <a:gd name="T15" fmla="*/ 37 h 54"/>
                  <a:gd name="T16" fmla="*/ 43 w 336"/>
                  <a:gd name="T17" fmla="*/ 20 h 54"/>
                  <a:gd name="T18" fmla="*/ 70 w 336"/>
                  <a:gd name="T19" fmla="*/ 20 h 54"/>
                  <a:gd name="T20" fmla="*/ 126 w 336"/>
                  <a:gd name="T21" fmla="*/ 20 h 54"/>
                  <a:gd name="T22" fmla="*/ 158 w 336"/>
                  <a:gd name="T23" fmla="*/ 11 h 54"/>
                  <a:gd name="T24" fmla="*/ 201 w 336"/>
                  <a:gd name="T25" fmla="*/ 21 h 54"/>
                  <a:gd name="T26" fmla="*/ 336 w 336"/>
                  <a:gd name="T27" fmla="*/ 0 h 54"/>
                  <a:gd name="T28" fmla="*/ 318 w 336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6" h="54">
                    <a:moveTo>
                      <a:pt x="318" y="54"/>
                    </a:moveTo>
                    <a:lnTo>
                      <a:pt x="1" y="54"/>
                    </a:lnTo>
                    <a:lnTo>
                      <a:pt x="0" y="51"/>
                    </a:lnTo>
                    <a:cubicBezTo>
                      <a:pt x="0" y="51"/>
                      <a:pt x="3" y="51"/>
                      <a:pt x="4" y="48"/>
                    </a:cubicBezTo>
                    <a:cubicBezTo>
                      <a:pt x="14" y="51"/>
                      <a:pt x="24" y="50"/>
                      <a:pt x="30" y="47"/>
                    </a:cubicBezTo>
                    <a:lnTo>
                      <a:pt x="34" y="50"/>
                    </a:lnTo>
                    <a:lnTo>
                      <a:pt x="44" y="41"/>
                    </a:lnTo>
                    <a:lnTo>
                      <a:pt x="40" y="37"/>
                    </a:lnTo>
                    <a:cubicBezTo>
                      <a:pt x="42" y="32"/>
                      <a:pt x="43" y="27"/>
                      <a:pt x="43" y="20"/>
                    </a:cubicBezTo>
                    <a:lnTo>
                      <a:pt x="70" y="20"/>
                    </a:lnTo>
                    <a:cubicBezTo>
                      <a:pt x="70" y="20"/>
                      <a:pt x="98" y="31"/>
                      <a:pt x="126" y="20"/>
                    </a:cubicBezTo>
                    <a:cubicBezTo>
                      <a:pt x="126" y="20"/>
                      <a:pt x="141" y="11"/>
                      <a:pt x="158" y="11"/>
                    </a:cubicBezTo>
                    <a:cubicBezTo>
                      <a:pt x="158" y="11"/>
                      <a:pt x="178" y="10"/>
                      <a:pt x="201" y="21"/>
                    </a:cubicBezTo>
                    <a:cubicBezTo>
                      <a:pt x="201" y="21"/>
                      <a:pt x="253" y="33"/>
                      <a:pt x="336" y="0"/>
                    </a:cubicBezTo>
                    <a:cubicBezTo>
                      <a:pt x="336" y="0"/>
                      <a:pt x="310" y="22"/>
                      <a:pt x="318" y="54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13">
                <a:extLst>
                  <a:ext uri="{FF2B5EF4-FFF2-40B4-BE49-F238E27FC236}">
                    <a16:creationId xmlns:a16="http://schemas.microsoft.com/office/drawing/2014/main" id="{913A0EA8-55A6-4546-B3E3-A5535F37D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0361" y="1426532"/>
                <a:ext cx="842169" cy="848906"/>
              </a:xfrm>
              <a:custGeom>
                <a:avLst/>
                <a:gdLst>
                  <a:gd name="T0" fmla="*/ 16 w 46"/>
                  <a:gd name="T1" fmla="*/ 7 h 46"/>
                  <a:gd name="T2" fmla="*/ 23 w 46"/>
                  <a:gd name="T3" fmla="*/ 6 h 46"/>
                  <a:gd name="T4" fmla="*/ 27 w 46"/>
                  <a:gd name="T5" fmla="*/ 9 h 46"/>
                  <a:gd name="T6" fmla="*/ 21 w 46"/>
                  <a:gd name="T7" fmla="*/ 15 h 46"/>
                  <a:gd name="T8" fmla="*/ 36 w 46"/>
                  <a:gd name="T9" fmla="*/ 30 h 46"/>
                  <a:gd name="T10" fmla="*/ 38 w 46"/>
                  <a:gd name="T11" fmla="*/ 21 h 46"/>
                  <a:gd name="T12" fmla="*/ 23 w 46"/>
                  <a:gd name="T13" fmla="*/ 0 h 46"/>
                  <a:gd name="T14" fmla="*/ 46 w 46"/>
                  <a:gd name="T15" fmla="*/ 23 h 46"/>
                  <a:gd name="T16" fmla="*/ 42 w 46"/>
                  <a:gd name="T17" fmla="*/ 36 h 46"/>
                  <a:gd name="T18" fmla="*/ 46 w 46"/>
                  <a:gd name="T19" fmla="*/ 40 h 46"/>
                  <a:gd name="T20" fmla="*/ 40 w 46"/>
                  <a:gd name="T21" fmla="*/ 46 h 46"/>
                  <a:gd name="T22" fmla="*/ 36 w 46"/>
                  <a:gd name="T23" fmla="*/ 42 h 46"/>
                  <a:gd name="T24" fmla="*/ 23 w 46"/>
                  <a:gd name="T25" fmla="*/ 46 h 46"/>
                  <a:gd name="T26" fmla="*/ 22 w 46"/>
                  <a:gd name="T27" fmla="*/ 46 h 46"/>
                  <a:gd name="T28" fmla="*/ 15 w 46"/>
                  <a:gd name="T29" fmla="*/ 45 h 46"/>
                  <a:gd name="T30" fmla="*/ 8 w 46"/>
                  <a:gd name="T31" fmla="*/ 41 h 46"/>
                  <a:gd name="T32" fmla="*/ 7 w 46"/>
                  <a:gd name="T33" fmla="*/ 42 h 46"/>
                  <a:gd name="T34" fmla="*/ 7 w 46"/>
                  <a:gd name="T35" fmla="*/ 42 h 46"/>
                  <a:gd name="T36" fmla="*/ 4 w 46"/>
                  <a:gd name="T37" fmla="*/ 46 h 46"/>
                  <a:gd name="T38" fmla="*/ 0 w 46"/>
                  <a:gd name="T39" fmla="*/ 42 h 46"/>
                  <a:gd name="T40" fmla="*/ 4 w 46"/>
                  <a:gd name="T41" fmla="*/ 39 h 46"/>
                  <a:gd name="T42" fmla="*/ 4 w 46"/>
                  <a:gd name="T43" fmla="*/ 39 h 46"/>
                  <a:gd name="T44" fmla="*/ 4 w 46"/>
                  <a:gd name="T45" fmla="*/ 38 h 46"/>
                  <a:gd name="T46" fmla="*/ 4 w 46"/>
                  <a:gd name="T47" fmla="*/ 38 h 46"/>
                  <a:gd name="T48" fmla="*/ 1 w 46"/>
                  <a:gd name="T49" fmla="*/ 34 h 46"/>
                  <a:gd name="T50" fmla="*/ 4 w 46"/>
                  <a:gd name="T51" fmla="*/ 29 h 46"/>
                  <a:gd name="T52" fmla="*/ 22 w 46"/>
                  <a:gd name="T53" fmla="*/ 38 h 46"/>
                  <a:gd name="T54" fmla="*/ 30 w 46"/>
                  <a:gd name="T55" fmla="*/ 36 h 46"/>
                  <a:gd name="T56" fmla="*/ 15 w 46"/>
                  <a:gd name="T57" fmla="*/ 21 h 46"/>
                  <a:gd name="T58" fmla="*/ 11 w 46"/>
                  <a:gd name="T59" fmla="*/ 25 h 46"/>
                  <a:gd name="T60" fmla="*/ 4 w 46"/>
                  <a:gd name="T61" fmla="*/ 19 h 46"/>
                  <a:gd name="T62" fmla="*/ 16 w 46"/>
                  <a:gd name="T63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" h="46">
                    <a:moveTo>
                      <a:pt x="16" y="7"/>
                    </a:moveTo>
                    <a:cubicBezTo>
                      <a:pt x="16" y="7"/>
                      <a:pt x="20" y="9"/>
                      <a:pt x="23" y="6"/>
                    </a:cubicBezTo>
                    <a:lnTo>
                      <a:pt x="27" y="9"/>
                    </a:lnTo>
                    <a:lnTo>
                      <a:pt x="21" y="15"/>
                    </a:lnTo>
                    <a:lnTo>
                      <a:pt x="36" y="30"/>
                    </a:lnTo>
                    <a:cubicBezTo>
                      <a:pt x="38" y="26"/>
                      <a:pt x="38" y="21"/>
                      <a:pt x="38" y="21"/>
                    </a:cubicBezTo>
                    <a:cubicBezTo>
                      <a:pt x="38" y="12"/>
                      <a:pt x="32" y="3"/>
                      <a:pt x="23" y="0"/>
                    </a:cubicBezTo>
                    <a:cubicBezTo>
                      <a:pt x="35" y="0"/>
                      <a:pt x="46" y="10"/>
                      <a:pt x="46" y="23"/>
                    </a:cubicBezTo>
                    <a:cubicBezTo>
                      <a:pt x="46" y="28"/>
                      <a:pt x="44" y="32"/>
                      <a:pt x="42" y="36"/>
                    </a:cubicBezTo>
                    <a:lnTo>
                      <a:pt x="46" y="40"/>
                    </a:lnTo>
                    <a:lnTo>
                      <a:pt x="40" y="46"/>
                    </a:lnTo>
                    <a:lnTo>
                      <a:pt x="36" y="42"/>
                    </a:lnTo>
                    <a:cubicBezTo>
                      <a:pt x="32" y="44"/>
                      <a:pt x="28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19" y="46"/>
                      <a:pt x="15" y="45"/>
                    </a:cubicBezTo>
                    <a:cubicBezTo>
                      <a:pt x="13" y="44"/>
                      <a:pt x="9" y="42"/>
                      <a:pt x="8" y="41"/>
                    </a:cubicBezTo>
                    <a:lnTo>
                      <a:pt x="7" y="42"/>
                    </a:lnTo>
                    <a:cubicBezTo>
                      <a:pt x="7" y="42"/>
                      <a:pt x="7" y="42"/>
                      <a:pt x="7" y="42"/>
                    </a:cubicBezTo>
                    <a:cubicBezTo>
                      <a:pt x="7" y="44"/>
                      <a:pt x="6" y="46"/>
                      <a:pt x="4" y="46"/>
                    </a:cubicBezTo>
                    <a:cubicBezTo>
                      <a:pt x="2" y="46"/>
                      <a:pt x="0" y="44"/>
                      <a:pt x="0" y="42"/>
                    </a:cubicBezTo>
                    <a:cubicBezTo>
                      <a:pt x="0" y="40"/>
                      <a:pt x="2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lnTo>
                      <a:pt x="4" y="38"/>
                    </a:ln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2" y="35"/>
                      <a:pt x="1" y="34"/>
                    </a:cubicBezTo>
                    <a:lnTo>
                      <a:pt x="4" y="29"/>
                    </a:lnTo>
                    <a:cubicBezTo>
                      <a:pt x="8" y="34"/>
                      <a:pt x="12" y="38"/>
                      <a:pt x="22" y="38"/>
                    </a:cubicBezTo>
                    <a:cubicBezTo>
                      <a:pt x="25" y="38"/>
                      <a:pt x="28" y="37"/>
                      <a:pt x="30" y="36"/>
                    </a:cubicBezTo>
                    <a:lnTo>
                      <a:pt x="15" y="21"/>
                    </a:lnTo>
                    <a:lnTo>
                      <a:pt x="11" y="25"/>
                    </a:lnTo>
                    <a:lnTo>
                      <a:pt x="4" y="19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3627CAC-1C7E-4EA4-BE24-A8A5B0BA465E}"/>
                </a:ext>
              </a:extLst>
            </p:cNvPr>
            <p:cNvSpPr/>
            <p:nvPr/>
          </p:nvSpPr>
          <p:spPr>
            <a:xfrm>
              <a:off x="4122135" y="1941271"/>
              <a:ext cx="4131252" cy="38545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党员干部要学好用好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共产党宣言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》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A9C2A37-BCDE-402F-80B1-08ECC0BB4881}"/>
              </a:ext>
            </a:extLst>
          </p:cNvPr>
          <p:cNvGrpSpPr/>
          <p:nvPr/>
        </p:nvGrpSpPr>
        <p:grpSpPr>
          <a:xfrm>
            <a:off x="1943684" y="2464575"/>
            <a:ext cx="8916973" cy="3262439"/>
            <a:chOff x="554831" y="3055192"/>
            <a:chExt cx="11082337" cy="1920534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0A74A98-9CE7-4972-88EA-778D5606C760}"/>
                </a:ext>
              </a:extLst>
            </p:cNvPr>
            <p:cNvSpPr/>
            <p:nvPr/>
          </p:nvSpPr>
          <p:spPr>
            <a:xfrm>
              <a:off x="554831" y="3055192"/>
              <a:ext cx="11082337" cy="1920534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7EC6D75-D6F4-4E9C-8DB0-BFB3FBFA6AD9}"/>
                </a:ext>
              </a:extLst>
            </p:cNvPr>
            <p:cNvSpPr txBox="1"/>
            <p:nvPr/>
          </p:nvSpPr>
          <p:spPr>
            <a:xfrm>
              <a:off x="780426" y="3137190"/>
              <a:ext cx="10631147" cy="1719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spcBef>
                  <a:spcPts val="60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习近平指出，广大党员、干部特别是高级干部要学好用好</a:t>
              </a:r>
              <a:r>
                <a:rPr lang="en-US" altLang="zh-CN" sz="2000" dirty="0">
                  <a:solidFill>
                    <a:schemeClr val="tx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共产党宣言</a:t>
              </a:r>
              <a:r>
                <a:rPr lang="en-US" altLang="zh-CN" sz="2000" dirty="0">
                  <a:solidFill>
                    <a:schemeClr val="tx1"/>
                  </a:solidFill>
                  <a:cs typeface="+mn-ea"/>
                  <a:sym typeface="+mn-lt"/>
                </a:rPr>
                <a:t>》</a:t>
              </a: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等马克思主义经典著作，坚持学以致用、用以促学，原原本本学，熟读精思、学深悟透，熟练掌握马克思主义立场、观点、方法，不断提高马克思主义理论素养。要加大经典著作编译力度，坚持既出成果又出人才，培养一支新时代马克思主义经典著作编译骨干队伍。要深化经典著作研究阐释，推进经典著作宣传普及，让理论为亿万人民所了解所接受，画出最大的思想同心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469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6D04102-86E0-4081-85DE-1D21AD10D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81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0BA333F-8C26-4C82-A85B-9A3581B8D4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535" y="491730"/>
            <a:ext cx="4926168" cy="344985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9DB2179-D3D9-42F2-B897-3F572BCCDE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81" y="1991130"/>
            <a:ext cx="12192000" cy="4959350"/>
          </a:xfrm>
          <a:prstGeom prst="rect">
            <a:avLst/>
          </a:prstGeom>
        </p:spPr>
      </p:pic>
      <p:sp>
        <p:nvSpPr>
          <p:cNvPr id="4" name="TextBox 54">
            <a:extLst>
              <a:ext uri="{FF2B5EF4-FFF2-40B4-BE49-F238E27FC236}">
                <a16:creationId xmlns:a16="http://schemas.microsoft.com/office/drawing/2014/main" id="{A1D67B99-5A09-42D5-BC9B-D392500E0F10}"/>
              </a:ext>
            </a:extLst>
          </p:cNvPr>
          <p:cNvSpPr txBox="1"/>
          <p:nvPr/>
        </p:nvSpPr>
        <p:spPr>
          <a:xfrm>
            <a:off x="1140654" y="3279887"/>
            <a:ext cx="9502598" cy="1323397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algn="ctr" defTabSz="608965">
              <a:defRPr/>
            </a:pPr>
            <a:r>
              <a:rPr lang="zh-CN" altLang="en-US" sz="8000" b="1" dirty="0">
                <a:ln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谢谢观看</a:t>
            </a:r>
            <a:endParaRPr lang="en-US" altLang="zh-CN" sz="8000" dirty="0">
              <a:ln w="28575">
                <a:solidFill>
                  <a:prstClr val="white"/>
                </a:solidFill>
              </a:ln>
              <a:solidFill>
                <a:prstClr val="black"/>
              </a:solidFill>
              <a:effectLst>
                <a:outerShdw blurRad="63500" dist="508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7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42587E-6579-4A08-80C3-4E35B101A4DD}"/>
              </a:ext>
            </a:extLst>
          </p:cNvPr>
          <p:cNvSpPr txBox="1"/>
          <p:nvPr/>
        </p:nvSpPr>
        <p:spPr>
          <a:xfrm>
            <a:off x="3241787" y="3149607"/>
            <a:ext cx="5801557" cy="923316"/>
          </a:xfrm>
          <a:prstGeom prst="rect">
            <a:avLst/>
          </a:prstGeom>
          <a:solidFill>
            <a:srgbClr val="C00000"/>
          </a:solidFill>
          <a:ln>
            <a:solidFill>
              <a:srgbClr val="D24E5E"/>
            </a:solidFill>
          </a:ln>
        </p:spPr>
        <p:txBody>
          <a:bodyPr wrap="none" lIns="91424" tIns="45713" rIns="91424" bIns="45713" rtlCol="0">
            <a:spAutoFit/>
          </a:bodyPr>
          <a:lstStyle/>
          <a:p>
            <a:pPr marL="0" lvl="1" algn="ctr" defTabSz="608965">
              <a:defRPr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马克思人物生平 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23C64DE-D9A1-4CB4-9574-B94A0B4F8A4E}"/>
              </a:ext>
            </a:extLst>
          </p:cNvPr>
          <p:cNvSpPr/>
          <p:nvPr/>
        </p:nvSpPr>
        <p:spPr>
          <a:xfrm>
            <a:off x="5372050" y="1256209"/>
            <a:ext cx="1541030" cy="1533173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D24E5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5AAB0A5-0740-4A96-A317-932007721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81" y="1991130"/>
            <a:ext cx="12192000" cy="495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64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A28DCED-22C6-45E1-B401-BB1E1D89F1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93" y="1552450"/>
            <a:ext cx="798001" cy="408011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9210014-3B96-4DCE-AF5C-3206E73AD11B}"/>
              </a:ext>
            </a:extLst>
          </p:cNvPr>
          <p:cNvGrpSpPr/>
          <p:nvPr/>
        </p:nvGrpSpPr>
        <p:grpSpPr>
          <a:xfrm>
            <a:off x="2270294" y="1755042"/>
            <a:ext cx="10298393" cy="3529195"/>
            <a:chOff x="862800" y="1140022"/>
            <a:chExt cx="10631110" cy="352919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9D5D989-532A-4760-826E-338D1BE8FA7E}"/>
                </a:ext>
              </a:extLst>
            </p:cNvPr>
            <p:cNvGrpSpPr/>
            <p:nvPr/>
          </p:nvGrpSpPr>
          <p:grpSpPr>
            <a:xfrm>
              <a:off x="866662" y="1140022"/>
              <a:ext cx="6717335" cy="423440"/>
              <a:chOff x="866662" y="993388"/>
              <a:chExt cx="6717335" cy="423440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36121D9A-8501-45D8-9091-E511FDEB7C47}"/>
                  </a:ext>
                </a:extLst>
              </p:cNvPr>
              <p:cNvGrpSpPr/>
              <p:nvPr/>
            </p:nvGrpSpPr>
            <p:grpSpPr>
              <a:xfrm>
                <a:off x="866662" y="999470"/>
                <a:ext cx="2726191" cy="417358"/>
                <a:chOff x="587262" y="937563"/>
                <a:chExt cx="2726191" cy="417358"/>
              </a:xfrm>
            </p:grpSpPr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E39E1F74-FE01-4517-A506-5A055E7EDBB2}"/>
                    </a:ext>
                  </a:extLst>
                </p:cNvPr>
                <p:cNvSpPr/>
                <p:nvPr/>
              </p:nvSpPr>
              <p:spPr>
                <a:xfrm>
                  <a:off x="587262" y="982343"/>
                  <a:ext cx="1224355" cy="369332"/>
                </a:xfrm>
                <a:prstGeom prst="rect">
                  <a:avLst/>
                </a:prstGeom>
                <a:solidFill>
                  <a:srgbClr val="C00000"/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姓  名</a:t>
                  </a:r>
                  <a:endParaRPr lang="zh-CN" altLang="en-US" b="1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id="{3498DA0F-7A26-4E8F-86ED-1C498BFD36EC}"/>
                    </a:ext>
                  </a:extLst>
                </p:cNvPr>
                <p:cNvSpPr/>
                <p:nvPr/>
              </p:nvSpPr>
              <p:spPr>
                <a:xfrm>
                  <a:off x="1918519" y="937563"/>
                  <a:ext cx="1394934" cy="4173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卡尔</a:t>
                  </a:r>
                  <a:r>
                    <a:rPr lang="en-US" altLang="zh-CN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·</a:t>
                  </a: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马克思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C23C1D8D-5FE0-4D4A-AEA2-88753229CE72}"/>
                  </a:ext>
                </a:extLst>
              </p:cNvPr>
              <p:cNvGrpSpPr/>
              <p:nvPr/>
            </p:nvGrpSpPr>
            <p:grpSpPr>
              <a:xfrm>
                <a:off x="3931502" y="993388"/>
                <a:ext cx="3652495" cy="420194"/>
                <a:chOff x="241898" y="931481"/>
                <a:chExt cx="3652495" cy="420194"/>
              </a:xfrm>
            </p:grpSpPr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F6832622-0AAC-4B9D-B2BD-7F3E3A44B5CA}"/>
                    </a:ext>
                  </a:extLst>
                </p:cNvPr>
                <p:cNvSpPr/>
                <p:nvPr/>
              </p:nvSpPr>
              <p:spPr>
                <a:xfrm>
                  <a:off x="241898" y="982343"/>
                  <a:ext cx="980557" cy="369332"/>
                </a:xfrm>
                <a:prstGeom prst="rect">
                  <a:avLst/>
                </a:prstGeom>
                <a:solidFill>
                  <a:srgbClr val="C00000"/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国  籍</a:t>
                  </a:r>
                  <a:endParaRPr lang="zh-CN" altLang="en-US" b="1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A6DD9CB0-C44B-4B77-9265-654B7CE5F76A}"/>
                    </a:ext>
                  </a:extLst>
                </p:cNvPr>
                <p:cNvSpPr/>
                <p:nvPr/>
              </p:nvSpPr>
              <p:spPr>
                <a:xfrm>
                  <a:off x="1401403" y="931481"/>
                  <a:ext cx="2492990" cy="4173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德国（后为无国籍人）</a:t>
                  </a: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FCFF71D-AE12-4C5B-B793-7809678020F6}"/>
                </a:ext>
              </a:extLst>
            </p:cNvPr>
            <p:cNvGrpSpPr/>
            <p:nvPr/>
          </p:nvGrpSpPr>
          <p:grpSpPr>
            <a:xfrm>
              <a:off x="866662" y="1148165"/>
              <a:ext cx="9058453" cy="1230563"/>
              <a:chOff x="866662" y="986726"/>
              <a:chExt cx="9058453" cy="123056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CA957B64-C9F7-4EC3-A636-0B48B739459C}"/>
                  </a:ext>
                </a:extLst>
              </p:cNvPr>
              <p:cNvGrpSpPr/>
              <p:nvPr/>
            </p:nvGrpSpPr>
            <p:grpSpPr>
              <a:xfrm>
                <a:off x="7657669" y="986726"/>
                <a:ext cx="2267446" cy="417358"/>
                <a:chOff x="7378269" y="342730"/>
                <a:chExt cx="2267446" cy="417358"/>
              </a:xfrm>
            </p:grpSpPr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96F70A4D-2BE7-4299-B84B-D46F6941182B}"/>
                    </a:ext>
                  </a:extLst>
                </p:cNvPr>
                <p:cNvSpPr/>
                <p:nvPr/>
              </p:nvSpPr>
              <p:spPr>
                <a:xfrm>
                  <a:off x="7378269" y="385449"/>
                  <a:ext cx="1017921" cy="369332"/>
                </a:xfrm>
                <a:prstGeom prst="rect">
                  <a:avLst/>
                </a:prstGeom>
                <a:solidFill>
                  <a:srgbClr val="C00000"/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民  族</a:t>
                  </a:r>
                  <a:endParaRPr lang="zh-CN" altLang="en-US" b="1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8A9B96BE-B7A1-46E1-BA09-E0C1F5862740}"/>
                    </a:ext>
                  </a:extLst>
                </p:cNvPr>
                <p:cNvSpPr/>
                <p:nvPr/>
              </p:nvSpPr>
              <p:spPr>
                <a:xfrm>
                  <a:off x="8537719" y="342730"/>
                  <a:ext cx="1107996" cy="4173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犹太民族</a:t>
                  </a: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51AA72AC-17E5-4398-A789-39FC00B15473}"/>
                  </a:ext>
                </a:extLst>
              </p:cNvPr>
              <p:cNvGrpSpPr/>
              <p:nvPr/>
            </p:nvGrpSpPr>
            <p:grpSpPr>
              <a:xfrm>
                <a:off x="866662" y="1799931"/>
                <a:ext cx="2265705" cy="417358"/>
                <a:chOff x="-2822942" y="1155935"/>
                <a:chExt cx="2265705" cy="417358"/>
              </a:xfrm>
            </p:grpSpPr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F4650BC2-47FE-4F33-9CF6-1F2D29783F8C}"/>
                    </a:ext>
                  </a:extLst>
                </p:cNvPr>
                <p:cNvSpPr/>
                <p:nvPr/>
              </p:nvSpPr>
              <p:spPr>
                <a:xfrm>
                  <a:off x="-2822942" y="1155935"/>
                  <a:ext cx="1224355" cy="369332"/>
                </a:xfrm>
                <a:prstGeom prst="rect">
                  <a:avLst/>
                </a:prstGeom>
                <a:solidFill>
                  <a:srgbClr val="C00000"/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出生地</a:t>
                  </a:r>
                  <a:endParaRPr lang="zh-CN" altLang="en-US" b="1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756430C7-5D50-4347-9CB2-BE80571A9F65}"/>
                    </a:ext>
                  </a:extLst>
                </p:cNvPr>
                <p:cNvSpPr/>
                <p:nvPr/>
              </p:nvSpPr>
              <p:spPr>
                <a:xfrm>
                  <a:off x="-1434400" y="1155935"/>
                  <a:ext cx="877163" cy="4173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普鲁士</a:t>
                  </a:r>
                </a:p>
              </p:txBody>
            </p: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6BB2513-3DBC-4FB1-9279-80E308E7FB0D}"/>
                </a:ext>
              </a:extLst>
            </p:cNvPr>
            <p:cNvGrpSpPr/>
            <p:nvPr/>
          </p:nvGrpSpPr>
          <p:grpSpPr>
            <a:xfrm>
              <a:off x="3931502" y="1947621"/>
              <a:ext cx="6764487" cy="429068"/>
              <a:chOff x="3931502" y="1804685"/>
              <a:chExt cx="6764487" cy="429068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D292A622-CEBA-4F16-A7C0-3C9FBCA08A64}"/>
                  </a:ext>
                </a:extLst>
              </p:cNvPr>
              <p:cNvGrpSpPr/>
              <p:nvPr/>
            </p:nvGrpSpPr>
            <p:grpSpPr>
              <a:xfrm>
                <a:off x="3931502" y="1804685"/>
                <a:ext cx="3029592" cy="417860"/>
                <a:chOff x="3652102" y="545292"/>
                <a:chExt cx="3029592" cy="417860"/>
              </a:xfrm>
            </p:grpSpPr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5A6113BC-2F7E-4663-A79C-4EB9EED6FC78}"/>
                    </a:ext>
                  </a:extLst>
                </p:cNvPr>
                <p:cNvSpPr/>
                <p:nvPr/>
              </p:nvSpPr>
              <p:spPr>
                <a:xfrm>
                  <a:off x="3652102" y="593820"/>
                  <a:ext cx="1240645" cy="369332"/>
                </a:xfrm>
                <a:prstGeom prst="rect">
                  <a:avLst/>
                </a:prstGeom>
                <a:solidFill>
                  <a:srgbClr val="C00000"/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出生日期 </a:t>
                  </a:r>
                  <a:endParaRPr lang="zh-CN" altLang="en-US" b="1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3215536A-9259-4E28-8ECD-4AC253D05991}"/>
                    </a:ext>
                  </a:extLst>
                </p:cNvPr>
                <p:cNvSpPr/>
                <p:nvPr/>
              </p:nvSpPr>
              <p:spPr>
                <a:xfrm>
                  <a:off x="4996617" y="545292"/>
                  <a:ext cx="1685077" cy="4173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1818</a:t>
                  </a: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年</a:t>
                  </a:r>
                  <a:r>
                    <a:rPr lang="en-US" altLang="zh-CN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</a:t>
                  </a: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月</a:t>
                  </a:r>
                  <a:r>
                    <a:rPr lang="en-US" altLang="zh-CN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</a:t>
                  </a: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日</a:t>
                  </a: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E147915C-F9C5-4919-A376-3648E62CA3BE}"/>
                  </a:ext>
                </a:extLst>
              </p:cNvPr>
              <p:cNvGrpSpPr/>
              <p:nvPr/>
            </p:nvGrpSpPr>
            <p:grpSpPr>
              <a:xfrm>
                <a:off x="7640194" y="1816395"/>
                <a:ext cx="3055795" cy="417358"/>
                <a:chOff x="3950590" y="557002"/>
                <a:chExt cx="3055795" cy="417358"/>
              </a:xfrm>
            </p:grpSpPr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C698DD46-2C95-448E-AC51-43CB908ABF8E}"/>
                    </a:ext>
                  </a:extLst>
                </p:cNvPr>
                <p:cNvSpPr/>
                <p:nvPr/>
              </p:nvSpPr>
              <p:spPr>
                <a:xfrm>
                  <a:off x="3950590" y="599129"/>
                  <a:ext cx="1176925" cy="369332"/>
                </a:xfrm>
                <a:prstGeom prst="rect">
                  <a:avLst/>
                </a:prstGeom>
                <a:solidFill>
                  <a:srgbClr val="C00000"/>
                </a:solidFill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逝世日期 </a:t>
                  </a:r>
                  <a:endParaRPr lang="zh-CN" altLang="en-US" b="1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CF11E248-FBE7-45B5-8EDB-3E02666C3376}"/>
                    </a:ext>
                  </a:extLst>
                </p:cNvPr>
                <p:cNvSpPr/>
                <p:nvPr/>
              </p:nvSpPr>
              <p:spPr>
                <a:xfrm>
                  <a:off x="5186656" y="557002"/>
                  <a:ext cx="1819729" cy="4173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1883</a:t>
                  </a: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年</a:t>
                  </a:r>
                  <a:r>
                    <a:rPr lang="en-US" altLang="zh-CN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月</a:t>
                  </a:r>
                  <a:r>
                    <a:rPr lang="en-US" altLang="zh-CN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14</a:t>
                  </a:r>
                  <a:r>
                    <a:rPr lang="zh-CN" altLang="en-US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日</a:t>
                  </a: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CC67A5E-7777-4B49-8DEE-3065F11017E1}"/>
                </a:ext>
              </a:extLst>
            </p:cNvPr>
            <p:cNvGrpSpPr/>
            <p:nvPr/>
          </p:nvGrpSpPr>
          <p:grpSpPr>
            <a:xfrm>
              <a:off x="862800" y="2768810"/>
              <a:ext cx="7347880" cy="417358"/>
              <a:chOff x="583400" y="769587"/>
              <a:chExt cx="7347880" cy="417358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5374EEA9-1972-4729-BEA4-E83C6C74D319}"/>
                  </a:ext>
                </a:extLst>
              </p:cNvPr>
              <p:cNvSpPr/>
              <p:nvPr/>
            </p:nvSpPr>
            <p:spPr>
              <a:xfrm>
                <a:off x="583400" y="776910"/>
                <a:ext cx="1228217" cy="369332"/>
              </a:xfrm>
              <a:prstGeom prst="rect">
                <a:avLst/>
              </a:prstGeom>
              <a:solidFill>
                <a:srgbClr val="C00000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  业</a:t>
                </a:r>
                <a:endParaRPr lang="zh-CN" alt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A459E455-BCF4-4CE9-B44D-207E67C5FA63}"/>
                  </a:ext>
                </a:extLst>
              </p:cNvPr>
              <p:cNvSpPr/>
              <p:nvPr/>
            </p:nvSpPr>
            <p:spPr>
              <a:xfrm>
                <a:off x="1975804" y="769587"/>
                <a:ext cx="5955476" cy="4173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思想家、政治家、哲学家、革命家、经济学家、社会学家</a:t>
                </a: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11D4A8F-F847-4E32-A5D2-1262537BAA92}"/>
                </a:ext>
              </a:extLst>
            </p:cNvPr>
            <p:cNvSpPr/>
            <p:nvPr/>
          </p:nvSpPr>
          <p:spPr>
            <a:xfrm>
              <a:off x="862800" y="3568290"/>
              <a:ext cx="1199223" cy="369332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主要成就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DDC7F89-46F8-41AA-A175-F30460CF0254}"/>
                </a:ext>
              </a:extLst>
            </p:cNvPr>
            <p:cNvSpPr/>
            <p:nvPr/>
          </p:nvSpPr>
          <p:spPr>
            <a:xfrm>
              <a:off x="2197919" y="3513558"/>
              <a:ext cx="8620586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发起科学社会主义 、创立马克思主义、第一国际；发现人类社会历史发展客观规律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E196489-1316-41F6-ADD5-8464F134AE8F}"/>
                </a:ext>
              </a:extLst>
            </p:cNvPr>
            <p:cNvSpPr/>
            <p:nvPr/>
          </p:nvSpPr>
          <p:spPr>
            <a:xfrm>
              <a:off x="862800" y="4258335"/>
              <a:ext cx="1199223" cy="369332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代表作品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70FAD08-80F7-4B02-BD13-E334B725BC44}"/>
                </a:ext>
              </a:extLst>
            </p:cNvPr>
            <p:cNvSpPr/>
            <p:nvPr/>
          </p:nvSpPr>
          <p:spPr>
            <a:xfrm>
              <a:off x="2091017" y="4216785"/>
              <a:ext cx="940289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资本论</a:t>
              </a: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共产党宣言</a:t>
              </a: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关于费尔巴哈的提纲</a:t>
              </a: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、等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3DE1EF70-0A71-4CA0-9C3F-00BDEDAD23C8}"/>
              </a:ext>
            </a:extLst>
          </p:cNvPr>
          <p:cNvSpPr txBox="1"/>
          <p:nvPr/>
        </p:nvSpPr>
        <p:spPr>
          <a:xfrm>
            <a:off x="477885" y="1703283"/>
            <a:ext cx="1077218" cy="39090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dirty="0">
                <a:ln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卡尔</a:t>
            </a:r>
            <a:r>
              <a:rPr lang="en-US" altLang="zh-CN" sz="4000" b="1" dirty="0">
                <a:ln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b="1" dirty="0">
                <a:ln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马克思简介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963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5F93226-5609-420D-B81C-2600227F0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93" y="1552450"/>
            <a:ext cx="798001" cy="408011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4951BB9-AC55-4531-8182-5DCB9232D459}"/>
              </a:ext>
            </a:extLst>
          </p:cNvPr>
          <p:cNvSpPr/>
          <p:nvPr/>
        </p:nvSpPr>
        <p:spPr>
          <a:xfrm>
            <a:off x="2563484" y="1147253"/>
            <a:ext cx="2242922" cy="525657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1818年5月5日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6E2091B-F5C2-43B5-945D-294778D0AE2D}"/>
              </a:ext>
            </a:extLst>
          </p:cNvPr>
          <p:cNvSpPr/>
          <p:nvPr/>
        </p:nvSpPr>
        <p:spPr>
          <a:xfrm>
            <a:off x="2459094" y="1788928"/>
            <a:ext cx="7096860" cy="124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出生于德意志邦联普鲁士王国莱茵省（属于德国莱茵兰-普法尔茨州）特里尔城一个律师家庭。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1830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月，马克思进入特里尔中学。</a:t>
            </a:r>
          </a:p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</a:pPr>
            <a:endParaRPr lang="en-US" altLang="zh-CN" dirty="0">
              <a:solidFill>
                <a:srgbClr val="D24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03E6D06-7209-45CD-B1DF-544075508DA7}"/>
              </a:ext>
            </a:extLst>
          </p:cNvPr>
          <p:cNvSpPr/>
          <p:nvPr/>
        </p:nvSpPr>
        <p:spPr>
          <a:xfrm>
            <a:off x="2491868" y="3330905"/>
            <a:ext cx="6096000" cy="7774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进入波恩大学，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岁后转学到柏林大学学习法律，但他大部分的学习焦点却摆在哲学和历史上。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D9E3DAD-10DF-438F-A406-1B6CBD98B187}"/>
              </a:ext>
            </a:extLst>
          </p:cNvPr>
          <p:cNvSpPr/>
          <p:nvPr/>
        </p:nvSpPr>
        <p:spPr>
          <a:xfrm>
            <a:off x="2491868" y="4901989"/>
            <a:ext cx="8572483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马克思以论文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德谟克利特的自然哲学和伊壁鸠鲁的自然哲学之区别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申请学位，并因得到委员会一致认可，未进一步答辩而顺利获得耶拿大学哲学博士。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4307F4-E8A6-402C-B568-63CA83266E41}"/>
              </a:ext>
            </a:extLst>
          </p:cNvPr>
          <p:cNvSpPr/>
          <p:nvPr/>
        </p:nvSpPr>
        <p:spPr>
          <a:xfrm>
            <a:off x="2563484" y="2743716"/>
            <a:ext cx="1723549" cy="4616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中学毕业后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5DC9181-7D53-46D0-A7F4-08E5DFE71E86}"/>
              </a:ext>
            </a:extLst>
          </p:cNvPr>
          <p:cNvSpPr/>
          <p:nvPr/>
        </p:nvSpPr>
        <p:spPr>
          <a:xfrm>
            <a:off x="2563484" y="4300755"/>
            <a:ext cx="1284176" cy="4616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1841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056B80-7A0C-4654-927F-379C5FF28F83}"/>
              </a:ext>
            </a:extLst>
          </p:cNvPr>
          <p:cNvSpPr txBox="1"/>
          <p:nvPr/>
        </p:nvSpPr>
        <p:spPr>
          <a:xfrm>
            <a:off x="759093" y="1788928"/>
            <a:ext cx="861774" cy="34778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早年求学经历</a:t>
            </a:r>
          </a:p>
        </p:txBody>
      </p:sp>
    </p:spTree>
    <p:extLst>
      <p:ext uri="{BB962C8B-B14F-4D97-AF65-F5344CB8AC3E}">
        <p14:creationId xmlns:p14="http://schemas.microsoft.com/office/powerpoint/2010/main" val="149383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7A235A9-9A06-4A96-946F-62261D0C4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93" y="1552450"/>
            <a:ext cx="798001" cy="408011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2D1B185-1FD2-4758-8E9F-F4296E9F9008}"/>
              </a:ext>
            </a:extLst>
          </p:cNvPr>
          <p:cNvSpPr txBox="1"/>
          <p:nvPr/>
        </p:nvSpPr>
        <p:spPr>
          <a:xfrm>
            <a:off x="727206" y="2352416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革命生涯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CEFEA1-FBF9-446D-BCA0-CCC4AA791FF3}"/>
              </a:ext>
            </a:extLst>
          </p:cNvPr>
          <p:cNvSpPr/>
          <p:nvPr/>
        </p:nvSpPr>
        <p:spPr>
          <a:xfrm>
            <a:off x="1884879" y="2462761"/>
            <a:ext cx="7577400" cy="12186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rgbClr val="5B9BD5"/>
              </a:buClr>
            </a:pPr>
            <a:endParaRPr lang="en-US" altLang="zh-CN" dirty="0">
              <a:solidFill>
                <a:srgbClr val="D24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48EA8225-DF3D-43C0-A342-5DBF776C6918}"/>
              </a:ext>
            </a:extLst>
          </p:cNvPr>
          <p:cNvSpPr/>
          <p:nvPr/>
        </p:nvSpPr>
        <p:spPr>
          <a:xfrm>
            <a:off x="2502282" y="1776243"/>
            <a:ext cx="5776427" cy="827783"/>
          </a:xfrm>
          <a:prstGeom prst="rect">
            <a:avLst/>
          </a:prstGeom>
        </p:spPr>
        <p:txBody>
          <a:bodyPr wrap="square" lIns="121913" tIns="60956" rIns="121913" bIns="6095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19世纪初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，工业革命席卷德国, 推动了该国容克地主经济的发展， 同时也加剧了下层劳动人民生活的赤贫化</a:t>
            </a:r>
            <a:endParaRPr lang="en-US" altLang="zh-CN" sz="1400" dirty="0"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13" name="Rectangle 21">
            <a:extLst>
              <a:ext uri="{FF2B5EF4-FFF2-40B4-BE49-F238E27FC236}">
                <a16:creationId xmlns:a16="http://schemas.microsoft.com/office/drawing/2014/main" id="{8D9E5380-2E33-4108-BDF8-36DC2661324D}"/>
              </a:ext>
            </a:extLst>
          </p:cNvPr>
          <p:cNvSpPr/>
          <p:nvPr/>
        </p:nvSpPr>
        <p:spPr>
          <a:xfrm>
            <a:off x="2342027" y="3527096"/>
            <a:ext cx="7774243" cy="1043354"/>
          </a:xfrm>
          <a:prstGeom prst="rect">
            <a:avLst/>
          </a:prstGeom>
        </p:spPr>
        <p:txBody>
          <a:bodyPr wrap="square" lIns="121913" tIns="60956" rIns="121913" bIns="60956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184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年10月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下《关于林木盗窃法的辩论》一文，谴责立法机关偏袒林木所有者的利益，剥夺贫民捡拾枯枝等习惯权利，系统地提出了自己的森林立法观。普鲁士政府非常气愤，他们立刻派人查封了《莱茵报》，迫使它停止印刷。马克思一气之下，辞去了报纸的主编职务。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6979E43A-0130-439A-8343-8976C1862B43}"/>
              </a:ext>
            </a:extLst>
          </p:cNvPr>
          <p:cNvSpPr/>
          <p:nvPr/>
        </p:nvSpPr>
        <p:spPr>
          <a:xfrm>
            <a:off x="2431768" y="2841326"/>
            <a:ext cx="6483621" cy="448128"/>
          </a:xfrm>
          <a:prstGeom prst="rect">
            <a:avLst/>
          </a:prstGeom>
        </p:spPr>
        <p:txBody>
          <a:bodyPr wrap="square" lIns="121913" tIns="60956" rIns="121913" bIns="60956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1836年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，在普鲁士因此而受到刑事处罚的有15 万人，占全部刑事案件的77%。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57B2859-F029-4660-8A26-9DF86E56A709}"/>
              </a:ext>
            </a:extLst>
          </p:cNvPr>
          <p:cNvSpPr/>
          <p:nvPr/>
        </p:nvSpPr>
        <p:spPr>
          <a:xfrm>
            <a:off x="2426868" y="4900059"/>
            <a:ext cx="788716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1843年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《莱茵报》发行许可被普鲁士国王撤销，马克思因此失业。在此期间内，马克思认识了弗里德里希·恩格斯。</a:t>
            </a:r>
          </a:p>
        </p:txBody>
      </p:sp>
    </p:spTree>
    <p:extLst>
      <p:ext uri="{BB962C8B-B14F-4D97-AF65-F5344CB8AC3E}">
        <p14:creationId xmlns:p14="http://schemas.microsoft.com/office/powerpoint/2010/main" val="409021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EC805FA-0E33-4227-90C8-AD8939752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93" y="1552450"/>
            <a:ext cx="798001" cy="408011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07CC946-9ADE-496E-854B-05677EB379E2}"/>
              </a:ext>
            </a:extLst>
          </p:cNvPr>
          <p:cNvSpPr txBox="1"/>
          <p:nvPr/>
        </p:nvSpPr>
        <p:spPr>
          <a:xfrm>
            <a:off x="727206" y="2352416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婚姻家庭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A144753-9A18-41BF-94D1-492D27099DAE}"/>
              </a:ext>
            </a:extLst>
          </p:cNvPr>
          <p:cNvGrpSpPr/>
          <p:nvPr/>
        </p:nvGrpSpPr>
        <p:grpSpPr>
          <a:xfrm>
            <a:off x="2739138" y="3284027"/>
            <a:ext cx="7452586" cy="1025288"/>
            <a:chOff x="1015699" y="2928875"/>
            <a:chExt cx="9936781" cy="1367050"/>
          </a:xfrm>
        </p:grpSpPr>
        <p:cxnSp>
          <p:nvCxnSpPr>
            <p:cNvPr id="9" name="Straight Connector 31">
              <a:extLst>
                <a:ext uri="{FF2B5EF4-FFF2-40B4-BE49-F238E27FC236}">
                  <a16:creationId xmlns:a16="http://schemas.microsoft.com/office/drawing/2014/main" id="{1D1FB8E9-A613-4B9E-A6A4-B94A861651B1}"/>
                </a:ext>
              </a:extLst>
            </p:cNvPr>
            <p:cNvCxnSpPr/>
            <p:nvPr/>
          </p:nvCxnSpPr>
          <p:spPr>
            <a:xfrm flipV="1">
              <a:off x="1015699" y="3621611"/>
              <a:ext cx="9936781" cy="1"/>
            </a:xfrm>
            <a:prstGeom prst="line">
              <a:avLst/>
            </a:prstGeom>
            <a:ln w="13970">
              <a:solidFill>
                <a:schemeClr val="accent3"/>
              </a:solidFill>
              <a:prstDash val="dash"/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1">
              <a:extLst>
                <a:ext uri="{FF2B5EF4-FFF2-40B4-BE49-F238E27FC236}">
                  <a16:creationId xmlns:a16="http://schemas.microsoft.com/office/drawing/2014/main" id="{D1075A3F-D2E2-400B-BBED-256B1D7E988C}"/>
                </a:ext>
              </a:extLst>
            </p:cNvPr>
            <p:cNvCxnSpPr/>
            <p:nvPr/>
          </p:nvCxnSpPr>
          <p:spPr>
            <a:xfrm flipV="1">
              <a:off x="2311076" y="2928875"/>
              <a:ext cx="7039" cy="696490"/>
            </a:xfrm>
            <a:prstGeom prst="line">
              <a:avLst/>
            </a:prstGeom>
            <a:ln w="13970">
              <a:solidFill>
                <a:schemeClr val="accent3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5">
              <a:extLst>
                <a:ext uri="{FF2B5EF4-FFF2-40B4-BE49-F238E27FC236}">
                  <a16:creationId xmlns:a16="http://schemas.microsoft.com/office/drawing/2014/main" id="{2B26E1AD-656E-45EC-86B5-29C661CBF232}"/>
                </a:ext>
              </a:extLst>
            </p:cNvPr>
            <p:cNvSpPr/>
            <p:nvPr/>
          </p:nvSpPr>
          <p:spPr>
            <a:xfrm>
              <a:off x="2247244" y="3561532"/>
              <a:ext cx="127665" cy="1276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12" name="Straight Connector 31">
              <a:extLst>
                <a:ext uri="{FF2B5EF4-FFF2-40B4-BE49-F238E27FC236}">
                  <a16:creationId xmlns:a16="http://schemas.microsoft.com/office/drawing/2014/main" id="{5AA9FBA1-4E60-49A7-B8E1-75D176487485}"/>
                </a:ext>
              </a:extLst>
            </p:cNvPr>
            <p:cNvCxnSpPr/>
            <p:nvPr/>
          </p:nvCxnSpPr>
          <p:spPr>
            <a:xfrm flipV="1">
              <a:off x="7265810" y="2928875"/>
              <a:ext cx="7039" cy="696490"/>
            </a:xfrm>
            <a:prstGeom prst="line">
              <a:avLst/>
            </a:prstGeom>
            <a:ln w="13970">
              <a:solidFill>
                <a:schemeClr val="accent3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AC6A5D4F-C50D-4854-A533-41E4EB765C40}"/>
                </a:ext>
              </a:extLst>
            </p:cNvPr>
            <p:cNvSpPr/>
            <p:nvPr/>
          </p:nvSpPr>
          <p:spPr>
            <a:xfrm>
              <a:off x="7201978" y="3561532"/>
              <a:ext cx="127665" cy="1276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14" name="Straight Connector 31">
              <a:extLst>
                <a:ext uri="{FF2B5EF4-FFF2-40B4-BE49-F238E27FC236}">
                  <a16:creationId xmlns:a16="http://schemas.microsoft.com/office/drawing/2014/main" id="{6EDD3F39-3F3E-45ED-8549-CCD1DACE3834}"/>
                </a:ext>
              </a:extLst>
            </p:cNvPr>
            <p:cNvCxnSpPr/>
            <p:nvPr/>
          </p:nvCxnSpPr>
          <p:spPr>
            <a:xfrm flipV="1">
              <a:off x="4777173" y="3599435"/>
              <a:ext cx="7039" cy="696490"/>
            </a:xfrm>
            <a:prstGeom prst="line">
              <a:avLst/>
            </a:prstGeom>
            <a:ln w="13970">
              <a:solidFill>
                <a:schemeClr val="accent3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5">
              <a:extLst>
                <a:ext uri="{FF2B5EF4-FFF2-40B4-BE49-F238E27FC236}">
                  <a16:creationId xmlns:a16="http://schemas.microsoft.com/office/drawing/2014/main" id="{90333F7A-E6A2-4447-A41D-73172A989FDE}"/>
                </a:ext>
              </a:extLst>
            </p:cNvPr>
            <p:cNvSpPr/>
            <p:nvPr/>
          </p:nvSpPr>
          <p:spPr>
            <a:xfrm>
              <a:off x="4713341" y="3561532"/>
              <a:ext cx="127665" cy="127665"/>
            </a:xfrm>
            <a:prstGeom prst="ellipse">
              <a:avLst/>
            </a:prstGeom>
            <a:solidFill>
              <a:srgbClr val="D24E5E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16" name="Straight Connector 31">
              <a:extLst>
                <a:ext uri="{FF2B5EF4-FFF2-40B4-BE49-F238E27FC236}">
                  <a16:creationId xmlns:a16="http://schemas.microsoft.com/office/drawing/2014/main" id="{B01CF52E-3F0D-4459-8F8F-7C1A7B48124D}"/>
                </a:ext>
              </a:extLst>
            </p:cNvPr>
            <p:cNvCxnSpPr/>
            <p:nvPr/>
          </p:nvCxnSpPr>
          <p:spPr>
            <a:xfrm flipV="1">
              <a:off x="9743294" y="3599435"/>
              <a:ext cx="7039" cy="696490"/>
            </a:xfrm>
            <a:prstGeom prst="line">
              <a:avLst/>
            </a:prstGeom>
            <a:ln w="13970">
              <a:solidFill>
                <a:schemeClr val="accent3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5">
              <a:extLst>
                <a:ext uri="{FF2B5EF4-FFF2-40B4-BE49-F238E27FC236}">
                  <a16:creationId xmlns:a16="http://schemas.microsoft.com/office/drawing/2014/main" id="{E5EF9155-8CE6-46E9-A068-F639DDC1E780}"/>
                </a:ext>
              </a:extLst>
            </p:cNvPr>
            <p:cNvSpPr/>
            <p:nvPr/>
          </p:nvSpPr>
          <p:spPr>
            <a:xfrm>
              <a:off x="9679462" y="3561532"/>
              <a:ext cx="127665" cy="127665"/>
            </a:xfrm>
            <a:prstGeom prst="ellipse">
              <a:avLst/>
            </a:prstGeom>
            <a:solidFill>
              <a:srgbClr val="D24E5E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D129312B-8D84-4C67-B2FE-6CB098D9BFF9}"/>
              </a:ext>
            </a:extLst>
          </p:cNvPr>
          <p:cNvSpPr/>
          <p:nvPr/>
        </p:nvSpPr>
        <p:spPr>
          <a:xfrm>
            <a:off x="4131387" y="2743762"/>
            <a:ext cx="2773425" cy="6889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马克思到克罗茨纳赫与燕妮举行了婚礼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A9B0CF7-7221-4E59-A0DD-F9F47E67F122}"/>
              </a:ext>
            </a:extLst>
          </p:cNvPr>
          <p:cNvSpPr/>
          <p:nvPr/>
        </p:nvSpPr>
        <p:spPr>
          <a:xfrm>
            <a:off x="8019603" y="2703528"/>
            <a:ext cx="2504854" cy="3136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  <a:spcBef>
                <a:spcPts val="750"/>
              </a:spcBef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马克思安详地与世长辞了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4138F5D-7F6D-4907-B8E3-77AD54BA29EF}"/>
              </a:ext>
            </a:extLst>
          </p:cNvPr>
          <p:cNvSpPr/>
          <p:nvPr/>
        </p:nvSpPr>
        <p:spPr>
          <a:xfrm>
            <a:off x="2014962" y="4452583"/>
            <a:ext cx="288849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  <a:spcBef>
                <a:spcPts val="750"/>
              </a:spcBef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年轻的马克思夫妇一同踏上流亡的征途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76CECAF-EA22-4A2F-891D-D4A937AD7894}"/>
              </a:ext>
            </a:extLst>
          </p:cNvPr>
          <p:cNvSpPr/>
          <p:nvPr/>
        </p:nvSpPr>
        <p:spPr>
          <a:xfrm>
            <a:off x="6193497" y="4479205"/>
            <a:ext cx="2504854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  <a:spcBef>
                <a:spcPts val="750"/>
              </a:spcBef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燕妮长眠不醒了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1918673-209F-494B-ABDC-DF24BF871EDA}"/>
              </a:ext>
            </a:extLst>
          </p:cNvPr>
          <p:cNvGrpSpPr/>
          <p:nvPr/>
        </p:nvGrpSpPr>
        <p:grpSpPr>
          <a:xfrm>
            <a:off x="3208336" y="2445198"/>
            <a:ext cx="954107" cy="940162"/>
            <a:chOff x="1261533" y="1384450"/>
            <a:chExt cx="954107" cy="940162"/>
          </a:xfrm>
          <a:solidFill>
            <a:srgbClr val="D24E5E"/>
          </a:solidFill>
        </p:grpSpPr>
        <p:sp>
          <p:nvSpPr>
            <p:cNvPr id="23" name="任意多边形 82">
              <a:extLst>
                <a:ext uri="{FF2B5EF4-FFF2-40B4-BE49-F238E27FC236}">
                  <a16:creationId xmlns:a16="http://schemas.microsoft.com/office/drawing/2014/main" id="{78463011-5375-44BE-A086-ABB847BFE40C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TextBox 17">
              <a:extLst>
                <a:ext uri="{FF2B5EF4-FFF2-40B4-BE49-F238E27FC236}">
                  <a16:creationId xmlns:a16="http://schemas.microsoft.com/office/drawing/2014/main" id="{CC3D044D-35CF-4478-B39C-C744369CFEDA}"/>
                </a:ext>
              </a:extLst>
            </p:cNvPr>
            <p:cNvSpPr txBox="1"/>
            <p:nvPr/>
          </p:nvSpPr>
          <p:spPr>
            <a:xfrm>
              <a:off x="1261533" y="1670889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1843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FFD9B7F-5DAC-4928-A2B3-D57F73CA286C}"/>
              </a:ext>
            </a:extLst>
          </p:cNvPr>
          <p:cNvGrpSpPr/>
          <p:nvPr/>
        </p:nvGrpSpPr>
        <p:grpSpPr>
          <a:xfrm>
            <a:off x="6927029" y="2445198"/>
            <a:ext cx="965960" cy="940162"/>
            <a:chOff x="1262027" y="1384450"/>
            <a:chExt cx="965960" cy="940162"/>
          </a:xfrm>
          <a:solidFill>
            <a:srgbClr val="D24E5E"/>
          </a:solidFill>
        </p:grpSpPr>
        <p:sp>
          <p:nvSpPr>
            <p:cNvPr id="26" name="任意多边形 82">
              <a:extLst>
                <a:ext uri="{FF2B5EF4-FFF2-40B4-BE49-F238E27FC236}">
                  <a16:creationId xmlns:a16="http://schemas.microsoft.com/office/drawing/2014/main" id="{57E3A019-8536-44F6-9183-57A00E94BB26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TextBox 20">
              <a:extLst>
                <a:ext uri="{FF2B5EF4-FFF2-40B4-BE49-F238E27FC236}">
                  <a16:creationId xmlns:a16="http://schemas.microsoft.com/office/drawing/2014/main" id="{63C6C887-EE87-40A8-9AF5-54D8E97D3C3A}"/>
                </a:ext>
              </a:extLst>
            </p:cNvPr>
            <p:cNvSpPr txBox="1"/>
            <p:nvPr/>
          </p:nvSpPr>
          <p:spPr>
            <a:xfrm>
              <a:off x="1273880" y="1672297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1883年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任意多边形 82">
            <a:extLst>
              <a:ext uri="{FF2B5EF4-FFF2-40B4-BE49-F238E27FC236}">
                <a16:creationId xmlns:a16="http://schemas.microsoft.com/office/drawing/2014/main" id="{05B94853-F9FB-4D6C-8FE2-00977B4836F7}"/>
              </a:ext>
            </a:extLst>
          </p:cNvPr>
          <p:cNvSpPr/>
          <p:nvPr/>
        </p:nvSpPr>
        <p:spPr bwMode="auto">
          <a:xfrm rot="3738964">
            <a:off x="5059603" y="4271994"/>
            <a:ext cx="940162" cy="938264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D24E5E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TextBox 26">
            <a:extLst>
              <a:ext uri="{FF2B5EF4-FFF2-40B4-BE49-F238E27FC236}">
                <a16:creationId xmlns:a16="http://schemas.microsoft.com/office/drawing/2014/main" id="{E2FB2AA4-4117-40BB-BBEA-776769663EEA}"/>
              </a:ext>
            </a:extLst>
          </p:cNvPr>
          <p:cNvSpPr txBox="1"/>
          <p:nvPr/>
        </p:nvSpPr>
        <p:spPr>
          <a:xfrm>
            <a:off x="8313003" y="3940913"/>
            <a:ext cx="1819729" cy="369332"/>
          </a:xfrm>
          <a:prstGeom prst="rect">
            <a:avLst/>
          </a:prstGeom>
          <a:solidFill>
            <a:srgbClr val="D24E5E"/>
          </a:solidFill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1883年3月17日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A35ECF2-4BCA-431C-834F-7B3EB6F350AF}"/>
              </a:ext>
            </a:extLst>
          </p:cNvPr>
          <p:cNvSpPr/>
          <p:nvPr/>
        </p:nvSpPr>
        <p:spPr>
          <a:xfrm>
            <a:off x="5055044" y="4561948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1881年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39E5CF7-1D44-430E-B6FC-111DDADFFBC6}"/>
              </a:ext>
            </a:extLst>
          </p:cNvPr>
          <p:cNvSpPr/>
          <p:nvPr/>
        </p:nvSpPr>
        <p:spPr>
          <a:xfrm>
            <a:off x="7784349" y="4521833"/>
            <a:ext cx="3262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马克思被安葬在海格特公墓燕妮的坟墓的旁边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26557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8" grpId="0" animBg="1"/>
      <p:bldP spid="29" grpId="0" animBg="1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8F3E4D9-DA5F-4985-9C29-C5A97973080E}"/>
              </a:ext>
            </a:extLst>
          </p:cNvPr>
          <p:cNvSpPr/>
          <p:nvPr/>
        </p:nvSpPr>
        <p:spPr>
          <a:xfrm>
            <a:off x="2069409" y="4964024"/>
            <a:ext cx="910485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恩格斯和马克思的崇高友谊，为人类树立了光辉的典范，这两位伟人的伟大友谊告诉世人：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建立在共同信仰和追求基础之上的友谊，是万古长青，牢不可破的。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58BB3D-6413-4C70-B80E-105F0F03368E}"/>
              </a:ext>
            </a:extLst>
          </p:cNvPr>
          <p:cNvSpPr/>
          <p:nvPr/>
        </p:nvSpPr>
        <p:spPr>
          <a:xfrm>
            <a:off x="3524468" y="1440126"/>
            <a:ext cx="6737132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恩格斯到访巴黎，两人并肩开始了对科学社会主义的研究，并结成了深厚的友谊。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60F5AF-8F75-41BC-9FC5-4B8702BFABF3}"/>
              </a:ext>
            </a:extLst>
          </p:cNvPr>
          <p:cNvSpPr/>
          <p:nvPr/>
        </p:nvSpPr>
        <p:spPr>
          <a:xfrm>
            <a:off x="3524468" y="2058657"/>
            <a:ext cx="41344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马克思和恩格斯建立布鲁塞尔共产主义通讯委员会</a:t>
            </a:r>
            <a:endParaRPr lang="zh-CN" altLang="en-US" sz="1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4A372DB-0EF1-4B39-B4E6-21412C1AD02D}"/>
              </a:ext>
            </a:extLst>
          </p:cNvPr>
          <p:cNvSpPr/>
          <p:nvPr/>
        </p:nvSpPr>
        <p:spPr>
          <a:xfrm>
            <a:off x="2204876" y="1439597"/>
            <a:ext cx="1319592" cy="369332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1844年9月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E742877-D52B-459C-BA1C-82A1684597AB}"/>
              </a:ext>
            </a:extLst>
          </p:cNvPr>
          <p:cNvSpPr/>
          <p:nvPr/>
        </p:nvSpPr>
        <p:spPr>
          <a:xfrm>
            <a:off x="2204876" y="2014724"/>
            <a:ext cx="1319592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1846年初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A79AC90-90FF-4CFC-8BA0-981D6A380200}"/>
              </a:ext>
            </a:extLst>
          </p:cNvPr>
          <p:cNvSpPr/>
          <p:nvPr/>
        </p:nvSpPr>
        <p:spPr>
          <a:xfrm>
            <a:off x="2204876" y="2586244"/>
            <a:ext cx="1319592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1847年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55241E9-8663-4CB7-BC9E-F963D3C79E38}"/>
              </a:ext>
            </a:extLst>
          </p:cNvPr>
          <p:cNvSpPr/>
          <p:nvPr/>
        </p:nvSpPr>
        <p:spPr>
          <a:xfrm>
            <a:off x="3524468" y="2565329"/>
            <a:ext cx="3236784" cy="372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马克思和恩格斯应邀参加正义者同盟。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CEC9DFC-93DC-49F9-8033-507A76033A61}"/>
              </a:ext>
            </a:extLst>
          </p:cNvPr>
          <p:cNvSpPr/>
          <p:nvPr/>
        </p:nvSpPr>
        <p:spPr>
          <a:xfrm>
            <a:off x="2204876" y="3157764"/>
            <a:ext cx="1319592" cy="369332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1847年6月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28F24A5-A038-456A-AD09-803E96E295C1}"/>
              </a:ext>
            </a:extLst>
          </p:cNvPr>
          <p:cNvSpPr/>
          <p:nvPr/>
        </p:nvSpPr>
        <p:spPr>
          <a:xfrm>
            <a:off x="3524468" y="3219319"/>
            <a:ext cx="69657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改组同盟并更名为共产主义者同盟，马克思和恩格斯起草了同盟的纲领《共产党宣言》</a:t>
            </a:r>
            <a:endParaRPr lang="zh-CN" altLang="en-US" sz="14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E515D9-0DD2-4428-B227-0B668EF160FA}"/>
              </a:ext>
            </a:extLst>
          </p:cNvPr>
          <p:cNvSpPr/>
          <p:nvPr/>
        </p:nvSpPr>
        <p:spPr>
          <a:xfrm>
            <a:off x="2069409" y="3817377"/>
            <a:ext cx="842079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在伦敦，马克思度过了一生中最困难的日子。在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年时间里，马克思写出了他的最重要著作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资本论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（第一卷）。在颠沛流离的生活中，他常常囊空如洗，衣食无着，在困境的泥沼中挣扎。如果不是恩格斯在经济上长期无私的援助，马克思无法从事领导国际无产阶级运动和专心理论创作。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0F82009-F5D7-43F8-823B-D10A01D2A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93" y="1552450"/>
            <a:ext cx="798001" cy="408011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89E48A3-E764-410B-A1CD-4C9C18A8D0B6}"/>
              </a:ext>
            </a:extLst>
          </p:cNvPr>
          <p:cNvSpPr txBox="1"/>
          <p:nvPr/>
        </p:nvSpPr>
        <p:spPr>
          <a:xfrm>
            <a:off x="727206" y="2352416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伟大友谊</a:t>
            </a:r>
          </a:p>
        </p:txBody>
      </p:sp>
    </p:spTree>
    <p:extLst>
      <p:ext uri="{BB962C8B-B14F-4D97-AF65-F5344CB8AC3E}">
        <p14:creationId xmlns:p14="http://schemas.microsoft.com/office/powerpoint/2010/main" val="24636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8" grpId="0"/>
      <p:bldP spid="9" grpId="0" animBg="1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23C64DE-D9A1-4CB4-9574-B94A0B4F8A4E}"/>
              </a:ext>
            </a:extLst>
          </p:cNvPr>
          <p:cNvSpPr/>
          <p:nvPr/>
        </p:nvSpPr>
        <p:spPr>
          <a:xfrm>
            <a:off x="5372050" y="1256209"/>
            <a:ext cx="1541030" cy="1533173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D24E5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5AAB0A5-0740-4A96-A317-932007721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8650"/>
            <a:ext cx="12192000" cy="49593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42587E-6579-4A08-80C3-4E35B101A4DD}"/>
              </a:ext>
            </a:extLst>
          </p:cNvPr>
          <p:cNvSpPr txBox="1"/>
          <p:nvPr/>
        </p:nvSpPr>
        <p:spPr>
          <a:xfrm>
            <a:off x="3434148" y="3149607"/>
            <a:ext cx="5416835" cy="923316"/>
          </a:xfrm>
          <a:prstGeom prst="rect">
            <a:avLst/>
          </a:prstGeom>
          <a:solidFill>
            <a:srgbClr val="C00000"/>
          </a:solidFill>
          <a:ln>
            <a:solidFill>
              <a:srgbClr val="D24E5E"/>
            </a:solidFill>
          </a:ln>
        </p:spPr>
        <p:txBody>
          <a:bodyPr wrap="none" lIns="91424" tIns="45713" rIns="91424" bIns="45713" rtlCol="0">
            <a:spAutoFit/>
          </a:bodyPr>
          <a:lstStyle/>
          <a:p>
            <a:pPr marL="0" lvl="1" algn="ctr" defTabSz="608965">
              <a:defRPr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马克思主要成就</a:t>
            </a:r>
          </a:p>
        </p:txBody>
      </p:sp>
    </p:spTree>
    <p:extLst>
      <p:ext uri="{BB962C8B-B14F-4D97-AF65-F5344CB8AC3E}">
        <p14:creationId xmlns:p14="http://schemas.microsoft.com/office/powerpoint/2010/main" val="85732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纪念马克思诞辰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1782</Words>
  <Application>Microsoft Office PowerPoint</Application>
  <PresentationFormat>宽屏</PresentationFormat>
  <Paragraphs>180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 Unicode MS</vt:lpstr>
      <vt:lpstr>Helvetica Light</vt:lpstr>
      <vt:lpstr>Kontrapunkt Bob Bold</vt:lpstr>
      <vt:lpstr>等线</vt:lpstr>
      <vt:lpstr>等线 Light</vt:lpstr>
      <vt:lpstr>方正粗宋简体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纪念马克思诞辰PPT模板</dc:title>
  <dc:creator>Administrator</dc:creator>
  <cp:lastModifiedBy>小芥末素材</cp:lastModifiedBy>
  <cp:revision>15</cp:revision>
  <dcterms:created xsi:type="dcterms:W3CDTF">2018-05-04T05:39:11Z</dcterms:created>
  <dcterms:modified xsi:type="dcterms:W3CDTF">2018-05-06T01:35:17Z</dcterms:modified>
</cp:coreProperties>
</file>