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mpe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3"/>
  </p:notesMasterIdLst>
  <p:handoutMasterIdLst>
    <p:handoutMasterId r:id="rId34"/>
  </p:handoutMasterIdLst>
  <p:sldIdLst>
    <p:sldId id="749" r:id="rId2"/>
    <p:sldId id="745" r:id="rId3"/>
    <p:sldId id="712" r:id="rId4"/>
    <p:sldId id="696" r:id="rId5"/>
    <p:sldId id="694" r:id="rId6"/>
    <p:sldId id="731" r:id="rId7"/>
    <p:sldId id="697" r:id="rId8"/>
    <p:sldId id="698" r:id="rId9"/>
    <p:sldId id="699" r:id="rId10"/>
    <p:sldId id="700" r:id="rId11"/>
    <p:sldId id="701" r:id="rId12"/>
    <p:sldId id="725" r:id="rId13"/>
    <p:sldId id="724" r:id="rId14"/>
    <p:sldId id="702" r:id="rId15"/>
    <p:sldId id="703" r:id="rId16"/>
    <p:sldId id="717" r:id="rId17"/>
    <p:sldId id="733" r:id="rId18"/>
    <p:sldId id="734" r:id="rId19"/>
    <p:sldId id="704" r:id="rId20"/>
    <p:sldId id="735" r:id="rId21"/>
    <p:sldId id="726" r:id="rId22"/>
    <p:sldId id="705" r:id="rId23"/>
    <p:sldId id="706" r:id="rId24"/>
    <p:sldId id="727" r:id="rId25"/>
    <p:sldId id="736" r:id="rId26"/>
    <p:sldId id="737" r:id="rId27"/>
    <p:sldId id="708" r:id="rId28"/>
    <p:sldId id="709" r:id="rId29"/>
    <p:sldId id="720" r:id="rId30"/>
    <p:sldId id="748" r:id="rId31"/>
    <p:sldId id="744" r:id="rId32"/>
  </p:sldIdLst>
  <p:sldSz cx="9145588" cy="6858000"/>
  <p:notesSz cx="6858000" cy="9144000"/>
  <p:custDataLst>
    <p:tags r:id="rId35"/>
  </p:custDataLst>
  <p:kinsoku lang="zh-CN" invalStChars="!),.:;?]}、。—ˇ¨〃々～‖…’”〕〉》」』〗】∶！＂＇），．：；？］｀｜｝·、、，" invalEndChars="([{‘“〔〈《「『〖【（［｛．·"/>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 xmlns:p15="http://schemas.microsoft.com/office/powerpoint/2012/main">
        <p15:guide id="1" orient="horz" pos="2142">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8F8F8"/>
    <a:srgbClr val="1F98C3"/>
    <a:srgbClr val="1C89B0"/>
    <a:srgbClr val="781E19"/>
    <a:srgbClr val="A9BECB"/>
    <a:srgbClr val="DDDDDD"/>
    <a:srgbClr val="21A3D0"/>
    <a:srgbClr val="AF1D5C"/>
    <a:srgbClr val="D01C63"/>
    <a:srgbClr val="0067A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50" autoAdjust="0"/>
    <p:restoredTop sz="49691" autoAdjust="0"/>
  </p:normalViewPr>
  <p:slideViewPr>
    <p:cSldViewPr snapToObjects="1">
      <p:cViewPr varScale="1">
        <p:scale>
          <a:sx n="70" d="100"/>
          <a:sy n="70" d="100"/>
        </p:scale>
        <p:origin x="-1380" y="-96"/>
      </p:cViewPr>
      <p:guideLst>
        <p:guide orient="horz" pos="2142"/>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90" d="100"/>
        <a:sy n="90" d="100"/>
      </p:scale>
      <p:origin x="0" y="0"/>
    </p:cViewPr>
  </p:sorterViewPr>
  <p:notesViewPr>
    <p:cSldViewPr snapToObjects="1">
      <p:cViewPr varScale="1">
        <p:scale>
          <a:sx n="81" d="100"/>
          <a:sy n="81" d="100"/>
        </p:scale>
        <p:origin x="-2088"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A66804-583B-42BE-962B-441699487C40}" type="datetimeFigureOut">
              <a:rPr lang="zh-CN" altLang="en-US" smtClean="0"/>
              <a:pPr/>
              <a:t>2018/2/27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20FDFD-A5D4-42F3-BCC8-12887DAA73C1}" type="slidenum">
              <a:rPr lang="zh-CN" altLang="en-US" smtClean="0"/>
              <a:pPr/>
              <a:t>‹#›</a:t>
            </a:fld>
            <a:endParaRPr lang="zh-CN" altLang="en-US"/>
          </a:p>
        </p:txBody>
      </p:sp>
    </p:spTree>
    <p:extLst>
      <p:ext uri="{BB962C8B-B14F-4D97-AF65-F5344CB8AC3E}">
        <p14:creationId xmlns="" xmlns:p14="http://schemas.microsoft.com/office/powerpoint/2010/main" val="37968219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fld id="{B9EEDA17-7CE7-49CA-897E-A1888A19DA62}" type="datetimeFigureOut">
              <a:rPr lang="zh-CN" altLang="en-US"/>
              <a:pPr/>
              <a:t>2018/2/27</a:t>
            </a:fld>
            <a:endParaRPr lang="en-US"/>
          </a:p>
        </p:txBody>
      </p:sp>
      <p:sp>
        <p:nvSpPr>
          <p:cNvPr id="3076"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CE1689F0-D8FB-450F-A36F-553F26501FEE}" type="slidenum">
              <a:rPr lang="zh-CN" altLang="en-US"/>
              <a:pPr/>
              <a:t>‹#›</a:t>
            </a:fld>
            <a:endParaRPr lang="en-US"/>
          </a:p>
        </p:txBody>
      </p:sp>
    </p:spTree>
    <p:extLst>
      <p:ext uri="{BB962C8B-B14F-4D97-AF65-F5344CB8AC3E}">
        <p14:creationId xmlns="" xmlns:p14="http://schemas.microsoft.com/office/powerpoint/2010/main" val="2176161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a:t>
            </a:fld>
            <a:endParaRPr lang="en-US">
              <a:solidFill>
                <a:prstClr val="black"/>
              </a:solidFill>
            </a:endParaRPr>
          </a:p>
        </p:txBody>
      </p:sp>
    </p:spTree>
    <p:extLst>
      <p:ext uri="{BB962C8B-B14F-4D97-AF65-F5344CB8AC3E}">
        <p14:creationId xmlns="" xmlns:p14="http://schemas.microsoft.com/office/powerpoint/2010/main" val="3362210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10</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11</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12</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13</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14</a:t>
            </a:fld>
            <a:endParaRPr lang="en-US"/>
          </a:p>
        </p:txBody>
      </p:sp>
    </p:spTree>
    <p:extLst>
      <p:ext uri="{BB962C8B-B14F-4D97-AF65-F5344CB8AC3E}">
        <p14:creationId xmlns="" xmlns:p14="http://schemas.microsoft.com/office/powerpoint/2010/main" val="1490692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15</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16</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17</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18</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19</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a:t>
            </a:fld>
            <a:endParaRPr lang="en-US"/>
          </a:p>
        </p:txBody>
      </p:sp>
    </p:spTree>
    <p:extLst>
      <p:ext uri="{BB962C8B-B14F-4D97-AF65-F5344CB8AC3E}">
        <p14:creationId xmlns="" xmlns:p14="http://schemas.microsoft.com/office/powerpoint/2010/main" val="22023689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20</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21</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22</a:t>
            </a:fld>
            <a:endParaRPr lang="en-US"/>
          </a:p>
        </p:txBody>
      </p:sp>
    </p:spTree>
    <p:extLst>
      <p:ext uri="{BB962C8B-B14F-4D97-AF65-F5344CB8AC3E}">
        <p14:creationId xmlns="" xmlns:p14="http://schemas.microsoft.com/office/powerpoint/2010/main" val="1490692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23</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24</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25</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26</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27</a:t>
            </a:fld>
            <a:endParaRPr lang="en-US"/>
          </a:p>
        </p:txBody>
      </p:sp>
    </p:spTree>
    <p:extLst>
      <p:ext uri="{BB962C8B-B14F-4D97-AF65-F5344CB8AC3E}">
        <p14:creationId xmlns="" xmlns:p14="http://schemas.microsoft.com/office/powerpoint/2010/main" val="1490692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28</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29</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3</a:t>
            </a:fld>
            <a:endParaRPr lang="en-US"/>
          </a:p>
        </p:txBody>
      </p:sp>
    </p:spTree>
    <p:extLst>
      <p:ext uri="{BB962C8B-B14F-4D97-AF65-F5344CB8AC3E}">
        <p14:creationId xmlns="" xmlns:p14="http://schemas.microsoft.com/office/powerpoint/2010/main" val="22023689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30</a:t>
            </a:fld>
            <a:endParaRPr lang="en-US">
              <a:solidFill>
                <a:prstClr val="black"/>
              </a:solidFill>
            </a:endParaRPr>
          </a:p>
        </p:txBody>
      </p:sp>
    </p:spTree>
    <p:extLst>
      <p:ext uri="{BB962C8B-B14F-4D97-AF65-F5344CB8AC3E}">
        <p14:creationId xmlns="" xmlns:p14="http://schemas.microsoft.com/office/powerpoint/2010/main" val="33622106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31</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4</a:t>
            </a:fld>
            <a:endParaRPr lang="en-US"/>
          </a:p>
        </p:txBody>
      </p:sp>
    </p:spTree>
    <p:extLst>
      <p:ext uri="{BB962C8B-B14F-4D97-AF65-F5344CB8AC3E}">
        <p14:creationId xmlns="" xmlns:p14="http://schemas.microsoft.com/office/powerpoint/2010/main" val="149069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5</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6</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7</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8</a:t>
            </a:fld>
            <a:endParaRPr lang="en-US"/>
          </a:p>
        </p:txBody>
      </p:sp>
    </p:spTree>
    <p:extLst>
      <p:ext uri="{BB962C8B-B14F-4D97-AF65-F5344CB8AC3E}">
        <p14:creationId xmlns="" xmlns:p14="http://schemas.microsoft.com/office/powerpoint/2010/main" val="22923243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9</a:t>
            </a:fld>
            <a:endParaRPr lang="en-US"/>
          </a:p>
        </p:txBody>
      </p:sp>
    </p:spTree>
    <p:extLst>
      <p:ext uri="{BB962C8B-B14F-4D97-AF65-F5344CB8AC3E}">
        <p14:creationId xmlns="" xmlns:p14="http://schemas.microsoft.com/office/powerpoint/2010/main" val="149069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8F8F8"/>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035063" y="2420888"/>
            <a:ext cx="4749563" cy="863600"/>
          </a:xfrm>
        </p:spPr>
        <p:txBody>
          <a:bodyPr/>
          <a:lstStyle>
            <a:lvl1pPr algn="ctr">
              <a:defRPr sz="3600"/>
            </a:lvl1pPr>
          </a:lstStyle>
          <a:p>
            <a:pPr lvl="0"/>
            <a:r>
              <a:rPr lang="zh-CN" noProof="0"/>
              <a:t>单击此处编辑母版标题样式</a:t>
            </a:r>
          </a:p>
        </p:txBody>
      </p:sp>
      <p:sp>
        <p:nvSpPr>
          <p:cNvPr id="2051" name="Rectangle 3"/>
          <p:cNvSpPr>
            <a:spLocks noGrp="1" noChangeArrowheads="1"/>
          </p:cNvSpPr>
          <p:nvPr>
            <p:ph type="subTitle" idx="1"/>
          </p:nvPr>
        </p:nvSpPr>
        <p:spPr>
          <a:xfrm>
            <a:off x="2036253" y="3500388"/>
            <a:ext cx="4750753" cy="647700"/>
          </a:xfrm>
        </p:spPr>
        <p:txBody>
          <a:bodyPr/>
          <a:lstStyle>
            <a:lvl1pPr marL="0" indent="0" algn="ctr">
              <a:buFontTx/>
              <a:buNone/>
              <a:defRPr sz="2400"/>
            </a:lvl1pPr>
          </a:lstStyle>
          <a:p>
            <a:pPr lvl="0"/>
            <a:r>
              <a:rPr lang="zh-CN" noProof="0"/>
              <a:t>单击此处编辑母版副标题样式</a:t>
            </a:r>
          </a:p>
        </p:txBody>
      </p:sp>
    </p:spTree>
    <p:extLst>
      <p:ext uri="{BB962C8B-B14F-4D97-AF65-F5344CB8AC3E}">
        <p14:creationId xmlns="" xmlns:p14="http://schemas.microsoft.com/office/powerpoint/2010/main" val="1705112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 xmlns:p14="http://schemas.microsoft.com/office/powerpoint/2010/main" val="3459371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1533" y="908050"/>
            <a:ext cx="2056954"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101" y="908050"/>
            <a:ext cx="6060157"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 xmlns:p14="http://schemas.microsoft.com/office/powerpoint/2010/main" val="32280799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extLst>
              <a:ext uri="{28A0092B-C50C-407E-A947-70E740481C1C}">
                <a14:useLocalDpi xmlns="" xmlns:a14="http://schemas.microsoft.com/office/drawing/2010/main"/>
              </a:ext>
            </a:extLst>
          </a:blip>
          <a:srcRect/>
          <a:stretch>
            <a:fillRect/>
          </a:stretch>
        </p:blipFill>
        <p:spPr bwMode="auto">
          <a:xfrm>
            <a:off x="3109511" y="2886610"/>
            <a:ext cx="795089" cy="798789"/>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screen">
            <a:extLst>
              <a:ext uri="{28A0092B-C50C-407E-A947-70E740481C1C}">
                <a14:useLocalDpi xmlns="" xmlns:a14="http://schemas.microsoft.com/office/drawing/2010/main"/>
              </a:ext>
            </a:extLst>
          </a:blip>
          <a:srcRect/>
          <a:stretch>
            <a:fillRect/>
          </a:stretch>
        </p:blipFill>
        <p:spPr bwMode="auto">
          <a:xfrm>
            <a:off x="6321475" y="2758266"/>
            <a:ext cx="822432" cy="838939"/>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cstate="print">
            <a:extLst>
              <a:ext uri="{28A0092B-C50C-407E-A947-70E740481C1C}">
                <a14:useLocalDpi xmlns="" xmlns:a14="http://schemas.microsoft.com/office/drawing/2010/main"/>
              </a:ext>
            </a:extLst>
          </a:blip>
          <a:srcRect/>
          <a:stretch>
            <a:fillRect/>
          </a:stretch>
        </p:blipFill>
        <p:spPr bwMode="auto">
          <a:xfrm>
            <a:off x="780169" y="1447780"/>
            <a:ext cx="2259808" cy="2376211"/>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screen">
            <a:extLst>
              <a:ext uri="{28A0092B-C50C-407E-A947-70E740481C1C}">
                <a14:useLocalDpi xmlns="" xmlns:a14="http://schemas.microsoft.com/office/drawing/2010/main"/>
              </a:ext>
            </a:extLst>
          </a:blip>
          <a:srcRect/>
          <a:stretch>
            <a:fillRect/>
          </a:stretch>
        </p:blipFill>
        <p:spPr bwMode="auto">
          <a:xfrm>
            <a:off x="3349851" y="3771071"/>
            <a:ext cx="393010" cy="395616"/>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screen">
            <a:extLst>
              <a:ext uri="{28A0092B-C50C-407E-A947-70E740481C1C}">
                <a14:useLocalDpi xmlns="" xmlns:a14="http://schemas.microsoft.com/office/drawing/2010/main"/>
              </a:ext>
            </a:extLst>
          </a:blip>
          <a:srcRect/>
          <a:stretch>
            <a:fillRect/>
          </a:stretch>
        </p:blipFill>
        <p:spPr bwMode="auto">
          <a:xfrm>
            <a:off x="5531055" y="2904247"/>
            <a:ext cx="300803" cy="302381"/>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screen">
            <a:extLst>
              <a:ext uri="{28A0092B-C50C-407E-A947-70E740481C1C}">
                <a14:useLocalDpi xmlns="" xmlns:a14="http://schemas.microsoft.com/office/drawing/2010/main"/>
              </a:ext>
            </a:extLst>
          </a:blip>
          <a:srcRect/>
          <a:stretch>
            <a:fillRect/>
          </a:stretch>
        </p:blipFill>
        <p:spPr bwMode="auto">
          <a:xfrm>
            <a:off x="3957504" y="2574150"/>
            <a:ext cx="736139" cy="750913"/>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cstate="print">
            <a:extLst>
              <a:ext uri="{28A0092B-C50C-407E-A947-70E740481C1C}">
                <a14:useLocalDpi xmlns="" xmlns:a14="http://schemas.microsoft.com/office/drawing/2010/main"/>
              </a:ext>
            </a:extLst>
          </a:blip>
          <a:srcRect/>
          <a:stretch>
            <a:fillRect/>
          </a:stretch>
        </p:blipFill>
        <p:spPr bwMode="auto">
          <a:xfrm>
            <a:off x="2445926" y="3206628"/>
            <a:ext cx="1107987" cy="1123849"/>
          </a:xfrm>
          <a:prstGeom prst="rect">
            <a:avLst/>
          </a:prstGeom>
          <a:noFill/>
          <a:extLst>
            <a:ext uri="{909E8E84-426E-40DD-AFC4-6F175D3DCCD1}">
              <a14:hiddenFill xmlns=""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cstate="print">
            <a:extLst>
              <a:ext uri="{28A0092B-C50C-407E-A947-70E740481C1C}">
                <a14:useLocalDpi xmlns="" xmlns:a14="http://schemas.microsoft.com/office/drawing/2010/main"/>
              </a:ext>
            </a:extLst>
          </a:blip>
          <a:srcRect/>
          <a:stretch>
            <a:fillRect/>
          </a:stretch>
        </p:blipFill>
        <p:spPr bwMode="auto">
          <a:xfrm>
            <a:off x="4013432" y="3446015"/>
            <a:ext cx="1375535" cy="1436309"/>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screen">
            <a:extLst>
              <a:ext uri="{28A0092B-C50C-407E-A947-70E740481C1C}">
                <a14:useLocalDpi xmlns="" xmlns:a14="http://schemas.microsoft.com/office/drawing/2010/main"/>
              </a:ext>
            </a:extLst>
          </a:blip>
          <a:srcRect/>
          <a:stretch>
            <a:fillRect/>
          </a:stretch>
        </p:blipFill>
        <p:spPr bwMode="auto">
          <a:xfrm>
            <a:off x="7412968" y="2725339"/>
            <a:ext cx="837414" cy="851707"/>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screen">
            <a:extLst>
              <a:ext uri="{28A0092B-C50C-407E-A947-70E740481C1C}">
                <a14:useLocalDpi xmlns="" xmlns:a14="http://schemas.microsoft.com/office/drawing/2010/main"/>
              </a:ext>
            </a:extLst>
          </a:blip>
          <a:srcRect/>
          <a:stretch>
            <a:fillRect/>
          </a:stretch>
        </p:blipFill>
        <p:spPr bwMode="auto">
          <a:xfrm>
            <a:off x="5955808" y="3624921"/>
            <a:ext cx="391499" cy="393095"/>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screen">
            <a:extLst>
              <a:ext uri="{28A0092B-C50C-407E-A947-70E740481C1C}">
                <a14:useLocalDpi xmlns="" xmlns:a14="http://schemas.microsoft.com/office/drawing/2010/main"/>
              </a:ext>
            </a:extLst>
          </a:blip>
          <a:srcRect/>
          <a:stretch>
            <a:fillRect/>
          </a:stretch>
        </p:blipFill>
        <p:spPr bwMode="auto">
          <a:xfrm>
            <a:off x="8439329" y="2365001"/>
            <a:ext cx="391498" cy="393095"/>
          </a:xfrm>
          <a:prstGeom prst="rect">
            <a:avLst/>
          </a:prstGeom>
          <a:noFill/>
          <a:extLst>
            <a:ext uri="{909E8E84-426E-40DD-AFC4-6F175D3DCCD1}">
              <a14:hiddenFill xmlns=""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cstate="print">
            <a:extLst>
              <a:ext uri="{28A0092B-C50C-407E-A947-70E740481C1C}">
                <a14:useLocalDpi xmlns="" xmlns:a14="http://schemas.microsoft.com/office/drawing/2010/main"/>
              </a:ext>
            </a:extLst>
          </a:blip>
          <a:srcRect/>
          <a:stretch>
            <a:fillRect/>
          </a:stretch>
        </p:blipFill>
        <p:spPr bwMode="auto">
          <a:xfrm>
            <a:off x="1540494" y="2795895"/>
            <a:ext cx="1272748" cy="1428749"/>
          </a:xfrm>
          <a:prstGeom prst="rect">
            <a:avLst/>
          </a:prstGeom>
          <a:noFill/>
          <a:extLst>
            <a:ext uri="{909E8E84-426E-40DD-AFC4-6F175D3DCCD1}">
              <a14:hiddenFill xmlns=""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cstate="print">
            <a:extLst>
              <a:ext uri="{28A0092B-C50C-407E-A947-70E740481C1C}">
                <a14:useLocalDpi xmlns="" xmlns:a14="http://schemas.microsoft.com/office/drawing/2010/main"/>
              </a:ext>
            </a:extLst>
          </a:blip>
          <a:srcRect/>
          <a:stretch>
            <a:fillRect/>
          </a:stretch>
        </p:blipFill>
        <p:spPr bwMode="auto">
          <a:xfrm>
            <a:off x="2987072" y="2785815"/>
            <a:ext cx="328013" cy="365376"/>
          </a:xfrm>
          <a:prstGeom prst="rect">
            <a:avLst/>
          </a:prstGeom>
          <a:noFill/>
          <a:extLst>
            <a:ext uri="{909E8E84-426E-40DD-AFC4-6F175D3DCCD1}">
              <a14:hiddenFill xmlns=""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cstate="print">
            <a:extLst>
              <a:ext uri="{28A0092B-C50C-407E-A947-70E740481C1C}">
                <a14:useLocalDpi xmlns="" xmlns:a14="http://schemas.microsoft.com/office/drawing/2010/main"/>
              </a:ext>
            </a:extLst>
          </a:blip>
          <a:srcRect/>
          <a:stretch>
            <a:fillRect/>
          </a:stretch>
        </p:blipFill>
        <p:spPr bwMode="auto">
          <a:xfrm>
            <a:off x="6388119" y="3325062"/>
            <a:ext cx="527541" cy="587123"/>
          </a:xfrm>
          <a:prstGeom prst="rect">
            <a:avLst/>
          </a:prstGeom>
          <a:noFill/>
          <a:extLst>
            <a:ext uri="{909E8E84-426E-40DD-AFC4-6F175D3DCCD1}">
              <a14:hiddenFill xmlns=""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3" cstate="print">
            <a:extLst>
              <a:ext uri="{28A0092B-C50C-407E-A947-70E740481C1C}">
                <a14:useLocalDpi xmlns="" xmlns:a14="http://schemas.microsoft.com/office/drawing/2010/main"/>
              </a:ext>
            </a:extLst>
          </a:blip>
          <a:srcRect/>
          <a:stretch>
            <a:fillRect/>
          </a:stretch>
        </p:blipFill>
        <p:spPr bwMode="auto">
          <a:xfrm>
            <a:off x="6927753" y="2909286"/>
            <a:ext cx="270572" cy="302381"/>
          </a:xfrm>
          <a:prstGeom prst="rect">
            <a:avLst/>
          </a:prstGeom>
          <a:noFill/>
          <a:extLst>
            <a:ext uri="{909E8E84-426E-40DD-AFC4-6F175D3DCCD1}">
              <a14:hiddenFill xmlns=""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3" cstate="print">
            <a:extLst>
              <a:ext uri="{28A0092B-C50C-407E-A947-70E740481C1C}">
                <a14:useLocalDpi xmlns="" xmlns:a14="http://schemas.microsoft.com/office/drawing/2010/main"/>
              </a:ext>
            </a:extLst>
          </a:blip>
          <a:srcRect/>
          <a:stretch>
            <a:fillRect/>
          </a:stretch>
        </p:blipFill>
        <p:spPr bwMode="auto">
          <a:xfrm>
            <a:off x="7307157" y="3446014"/>
            <a:ext cx="211621" cy="23686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388860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0"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31211" y="745581"/>
            <a:ext cx="7883166" cy="635000"/>
          </a:xfrm>
        </p:spPr>
        <p:txBody>
          <a:bodyPr/>
          <a:lstStyle>
            <a:lvl1pPr>
              <a:defRPr>
                <a:solidFill>
                  <a:schemeClr val="bg1"/>
                </a:solidFill>
              </a:defRPr>
            </a:lvl1pPr>
          </a:lstStyle>
          <a:p>
            <a:r>
              <a:rPr lang="zh-CN" altLang="en-US"/>
              <a:t>单击此处编辑母版标题样式</a:t>
            </a:r>
          </a:p>
        </p:txBody>
      </p:sp>
      <p:sp>
        <p:nvSpPr>
          <p:cNvPr id="3" name="内容占位符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2" name="Rectangle 5"/>
          <p:cNvSpPr>
            <a:spLocks noChangeArrowheads="1"/>
          </p:cNvSpPr>
          <p:nvPr userDrawn="1"/>
        </p:nvSpPr>
        <p:spPr bwMode="auto">
          <a:xfrm>
            <a:off x="0" y="0"/>
            <a:ext cx="9144000" cy="547688"/>
          </a:xfrm>
          <a:prstGeom prst="rect">
            <a:avLst/>
          </a:prstGeom>
          <a:solidFill>
            <a:schemeClr val="tx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6"/>
          <p:cNvSpPr>
            <a:spLocks noChangeArrowheads="1"/>
          </p:cNvSpPr>
          <p:nvPr userDrawn="1"/>
        </p:nvSpPr>
        <p:spPr bwMode="auto">
          <a:xfrm>
            <a:off x="0" y="500063"/>
            <a:ext cx="9144000" cy="47625"/>
          </a:xfrm>
          <a:prstGeom prst="rect">
            <a:avLst/>
          </a:prstGeom>
          <a:solidFill>
            <a:schemeClr val="accent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TextBox 7"/>
          <p:cNvSpPr txBox="1"/>
          <p:nvPr userDrawn="1"/>
        </p:nvSpPr>
        <p:spPr>
          <a:xfrm>
            <a:off x="8520970" y="104567"/>
            <a:ext cx="552610" cy="338554"/>
          </a:xfrm>
          <a:prstGeom prst="rect">
            <a:avLst/>
          </a:prstGeom>
          <a:noFill/>
        </p:spPr>
        <p:txBody>
          <a:bodyPr wrap="square" rtlCol="0">
            <a:spAutoFit/>
          </a:bodyPr>
          <a:lstStyle/>
          <a:p>
            <a:pPr algn="ctr"/>
            <a:fld id="{D15C4C31-232A-4E8F-9713-5DBAE8D50841}" type="slidenum">
              <a:rPr lang="zh-CN" altLang="en-US" sz="1600" smtClean="0">
                <a:solidFill>
                  <a:schemeClr val="accent2"/>
                </a:solidFill>
                <a:latin typeface="+mj-ea"/>
                <a:ea typeface="+mj-ea"/>
              </a:rPr>
              <a:pPr algn="ctr"/>
              <a:t>‹#›</a:t>
            </a:fld>
            <a:endParaRPr lang="zh-CN" altLang="en-US" sz="1600" dirty="0">
              <a:solidFill>
                <a:schemeClr val="accent2"/>
              </a:solidFill>
              <a:latin typeface="+mj-ea"/>
              <a:ea typeface="+mj-ea"/>
            </a:endParaRPr>
          </a:p>
        </p:txBody>
      </p:sp>
    </p:spTree>
    <p:extLst>
      <p:ext uri="{BB962C8B-B14F-4D97-AF65-F5344CB8AC3E}">
        <p14:creationId xmlns="" xmlns:p14="http://schemas.microsoft.com/office/powerpoint/2010/main" val="2926719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553" y="4406901"/>
            <a:ext cx="777309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553" y="2906713"/>
            <a:ext cx="777309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 xmlns:p14="http://schemas.microsoft.com/office/powerpoint/2010/main" val="3413798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101" y="1600201"/>
            <a:ext cx="405796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337" y="1600201"/>
            <a:ext cx="405915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 xmlns:p14="http://schemas.microsoft.com/office/powerpoint/2010/main" val="3141754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101" y="274638"/>
            <a:ext cx="8231386"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101" y="1535113"/>
            <a:ext cx="404129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101" y="2174875"/>
            <a:ext cx="404129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6002" y="1535113"/>
            <a:ext cx="404248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6002" y="2174875"/>
            <a:ext cx="404248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 xmlns:p14="http://schemas.microsoft.com/office/powerpoint/2010/main" val="2686696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 xmlns:p14="http://schemas.microsoft.com/office/powerpoint/2010/main" val="1898793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443787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101" y="273050"/>
            <a:ext cx="3009247"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862" y="273051"/>
            <a:ext cx="511262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101" y="1435101"/>
            <a:ext cx="3009247"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 xmlns:p14="http://schemas.microsoft.com/office/powerpoint/2010/main" val="3106549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693" y="4800600"/>
            <a:ext cx="5487591"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693" y="612775"/>
            <a:ext cx="5487591"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693" y="5367338"/>
            <a:ext cx="5487591"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 xmlns:p14="http://schemas.microsoft.com/office/powerpoint/2010/main" val="3381434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31211" y="590550"/>
            <a:ext cx="7883166" cy="63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dirty="0"/>
              <a:t>单击此处编辑母版标题样式</a:t>
            </a:r>
          </a:p>
        </p:txBody>
      </p:sp>
      <p:sp>
        <p:nvSpPr>
          <p:cNvPr id="1027" name="Rectangle 3"/>
          <p:cNvSpPr>
            <a:spLocks noGrp="1" noChangeArrowheads="1"/>
          </p:cNvSpPr>
          <p:nvPr>
            <p:ph type="body" idx="1"/>
          </p:nvPr>
        </p:nvSpPr>
        <p:spPr bwMode="auto">
          <a:xfrm>
            <a:off x="631211" y="1600201"/>
            <a:ext cx="7883166" cy="42770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dirty="0"/>
              <a:t>单击此处编辑母版文本样式</a:t>
            </a:r>
          </a:p>
          <a:p>
            <a:pPr lvl="1"/>
            <a:r>
              <a:rPr lang="zh-CN" dirty="0"/>
              <a:t>第二级</a:t>
            </a:r>
          </a:p>
        </p:txBody>
      </p:sp>
    </p:spTree>
    <p:extLst>
      <p:ext uri="{BB962C8B-B14F-4D97-AF65-F5344CB8AC3E}">
        <p14:creationId xmlns="" xmlns:p14="http://schemas.microsoft.com/office/powerpoint/2010/main" val="37024780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61" r:id="rId12"/>
  </p:sldLayoutIdLst>
  <p:txStyles>
    <p:title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fontAlgn="base">
        <a:spcBef>
          <a:spcPct val="20000"/>
        </a:spcBef>
        <a:spcAft>
          <a:spcPct val="0"/>
        </a:spcAft>
        <a:buChar char="•"/>
        <a:defRPr sz="20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000">
          <a:solidFill>
            <a:schemeClr val="bg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notesSlide" Target="../notesSlides/notesSlide1.xml"/><Relationship Id="rId7" Type="http://schemas.microsoft.com/office/2007/relationships/media" Target="../media/media1.mp3"/><Relationship Id="rId2" Type="http://schemas.openxmlformats.org/officeDocument/2006/relationships/slideLayout" Target="../slideLayouts/slideLayout7.xml"/><Relationship Id="rId1" Type="http://schemas.openxmlformats.org/officeDocument/2006/relationships/audio" Target="../media/media1.mp3"/><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jpeg"/></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3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cstate="print">
            <a:lum/>
          </a:blip>
          <a:srcRect/>
          <a:stretch>
            <a:fillRect/>
          </a:stretch>
        </a:blip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845839" y="653143"/>
            <a:ext cx="1453910" cy="1462156"/>
          </a:xfrm>
          <a:prstGeom prst="rect">
            <a:avLst/>
          </a:prstGeom>
        </p:spPr>
      </p:pic>
      <p:pic>
        <p:nvPicPr>
          <p:cNvPr id="2" name="图片 1"/>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0" y="4471142"/>
            <a:ext cx="9145588" cy="2386858"/>
          </a:xfrm>
          <a:prstGeom prst="rect">
            <a:avLst/>
          </a:prstGeom>
        </p:spPr>
      </p:pic>
      <p:sp>
        <p:nvSpPr>
          <p:cNvPr id="11" name="Rectangle 3"/>
          <p:cNvSpPr txBox="1">
            <a:spLocks noChangeArrowheads="1"/>
          </p:cNvSpPr>
          <p:nvPr/>
        </p:nvSpPr>
        <p:spPr bwMode="auto">
          <a:xfrm>
            <a:off x="1332434" y="2897389"/>
            <a:ext cx="6480720" cy="82142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dist"/>
            <a:r>
              <a:rPr lang="zh-CN" altLang="en-US" sz="7600" b="1" dirty="0">
                <a:solidFill>
                  <a:schemeClr val="tx2"/>
                </a:solidFill>
                <a:latin typeface="+mj-ea"/>
              </a:rPr>
              <a:t>述职述廉报告</a:t>
            </a:r>
            <a:endParaRPr lang="zh-CN" altLang="zh-CN" sz="7600" b="1" dirty="0">
              <a:solidFill>
                <a:schemeClr val="tx2"/>
              </a:solidFill>
              <a:latin typeface="+mj-ea"/>
            </a:endParaRPr>
          </a:p>
        </p:txBody>
      </p:sp>
      <p:sp>
        <p:nvSpPr>
          <p:cNvPr id="12" name="矩形 11"/>
          <p:cNvSpPr/>
          <p:nvPr/>
        </p:nvSpPr>
        <p:spPr>
          <a:xfrm>
            <a:off x="1008398" y="3892986"/>
            <a:ext cx="7128792" cy="461665"/>
          </a:xfrm>
          <a:prstGeom prst="rect">
            <a:avLst/>
          </a:prstGeom>
        </p:spPr>
        <p:txBody>
          <a:bodyPr wrap="square">
            <a:spAutoFit/>
          </a:bodyPr>
          <a:lstStyle/>
          <a:p>
            <a:pPr algn="ctr"/>
            <a:r>
              <a:rPr lang="zh-CN" altLang="en-US" sz="2400" dirty="0">
                <a:solidFill>
                  <a:schemeClr val="bg1"/>
                </a:solidFill>
                <a:latin typeface="+mj-ea"/>
                <a:ea typeface="+mj-ea"/>
              </a:rPr>
              <a:t>这里输入副标题或者是纲领提要之类的口号</a:t>
            </a:r>
          </a:p>
        </p:txBody>
      </p:sp>
      <p:sp>
        <p:nvSpPr>
          <p:cNvPr id="13" name="矩形 12"/>
          <p:cNvSpPr/>
          <p:nvPr/>
        </p:nvSpPr>
        <p:spPr>
          <a:xfrm>
            <a:off x="2414190" y="6093296"/>
            <a:ext cx="4317209" cy="461665"/>
          </a:xfrm>
          <a:prstGeom prst="rect">
            <a:avLst/>
          </a:prstGeom>
        </p:spPr>
        <p:txBody>
          <a:bodyPr wrap="none">
            <a:spAutoFit/>
          </a:bodyPr>
          <a:lstStyle/>
          <a:p>
            <a:pPr algn="ctr"/>
            <a:r>
              <a:rPr lang="zh-CN" altLang="en-US" sz="2400" dirty="0">
                <a:solidFill>
                  <a:srgbClr val="F8F8F8"/>
                </a:solidFill>
                <a:latin typeface="+mj-ea"/>
                <a:ea typeface="+mj-ea"/>
              </a:rPr>
              <a:t>这里输入您的单位</a:t>
            </a:r>
            <a:r>
              <a:rPr lang="en-US" altLang="zh-CN" sz="2400" dirty="0">
                <a:solidFill>
                  <a:srgbClr val="F8F8F8"/>
                </a:solidFill>
                <a:latin typeface="+mj-ea"/>
                <a:ea typeface="+mj-ea"/>
              </a:rPr>
              <a:t>/</a:t>
            </a:r>
            <a:r>
              <a:rPr lang="zh-CN" altLang="en-US" sz="2400" dirty="0">
                <a:solidFill>
                  <a:srgbClr val="F8F8F8"/>
                </a:solidFill>
                <a:latin typeface="+mj-ea"/>
                <a:ea typeface="+mj-ea"/>
              </a:rPr>
              <a:t>党组织名称</a:t>
            </a:r>
          </a:p>
        </p:txBody>
      </p:sp>
      <p:sp>
        <p:nvSpPr>
          <p:cNvPr id="6" name="TextBox 5"/>
          <p:cNvSpPr txBox="1"/>
          <p:nvPr/>
        </p:nvSpPr>
        <p:spPr>
          <a:xfrm>
            <a:off x="3412993" y="4499828"/>
            <a:ext cx="1073871" cy="369332"/>
          </a:xfrm>
          <a:prstGeom prst="rect">
            <a:avLst/>
          </a:prstGeom>
          <a:solidFill>
            <a:schemeClr val="tx2"/>
          </a:solidFill>
        </p:spPr>
        <p:txBody>
          <a:bodyPr wrap="square" rtlCol="0">
            <a:spAutoFit/>
          </a:bodyPr>
          <a:lstStyle/>
          <a:p>
            <a:pPr algn="ctr"/>
            <a:r>
              <a:rPr lang="zh-CN" altLang="en-US" dirty="0">
                <a:solidFill>
                  <a:schemeClr val="accent2"/>
                </a:solidFill>
                <a:latin typeface="+mj-ea"/>
                <a:ea typeface="+mj-ea"/>
              </a:rPr>
              <a:t>汇报人</a:t>
            </a:r>
          </a:p>
        </p:txBody>
      </p:sp>
      <p:sp>
        <p:nvSpPr>
          <p:cNvPr id="16" name="TextBox 15"/>
          <p:cNvSpPr txBox="1"/>
          <p:nvPr/>
        </p:nvSpPr>
        <p:spPr>
          <a:xfrm>
            <a:off x="4603387" y="4499828"/>
            <a:ext cx="1073871" cy="369332"/>
          </a:xfrm>
          <a:prstGeom prst="rect">
            <a:avLst/>
          </a:prstGeom>
          <a:solidFill>
            <a:schemeClr val="tx2"/>
          </a:solidFill>
        </p:spPr>
        <p:txBody>
          <a:bodyPr wrap="square" rtlCol="0">
            <a:spAutoFit/>
          </a:bodyPr>
          <a:lstStyle/>
          <a:p>
            <a:pPr algn="ctr"/>
            <a:r>
              <a:rPr lang="en-US" altLang="zh-CN" dirty="0" smtClean="0">
                <a:solidFill>
                  <a:schemeClr val="accent2"/>
                </a:solidFill>
                <a:latin typeface="+mj-ea"/>
                <a:ea typeface="+mj-ea"/>
              </a:rPr>
              <a:t>XXX</a:t>
            </a:r>
            <a:endParaRPr lang="zh-CN" altLang="en-US" dirty="0">
              <a:solidFill>
                <a:schemeClr val="accent2"/>
              </a:solidFill>
              <a:latin typeface="+mj-ea"/>
              <a:ea typeface="+mj-ea"/>
            </a:endParaRPr>
          </a:p>
        </p:txBody>
      </p:sp>
      <p:pic>
        <p:nvPicPr>
          <p:cNvPr id="8" name="背景音乐 - 较激昂振奋人心.mp3">
            <a:hlinkClick r:id="" action="ppaction://media"/>
          </p:cNvPr>
          <p:cNvPicPr>
            <a:picLocks noChangeAspect="1"/>
          </p:cNvPicPr>
          <p:nvPr>
            <a:audioFile r:link="rId1"/>
            <p:extLst>
              <p:ext uri="{DAA4B4D4-6D71-4841-9C94-3DE7FCFB9230}">
                <p14:media xmlns="" xmlns:p14="http://schemas.microsoft.com/office/powerpoint/2010/main" r:embed="rId7"/>
              </p:ext>
            </p:extLst>
          </p:nvPr>
        </p:nvPicPr>
        <p:blipFill>
          <a:blip r:embed="rId8" cstate="print"/>
          <a:stretch>
            <a:fillRect/>
          </a:stretch>
        </p:blipFill>
        <p:spPr>
          <a:xfrm>
            <a:off x="3949928" y="-963488"/>
            <a:ext cx="609600" cy="609600"/>
          </a:xfrm>
          <a:prstGeom prst="rect">
            <a:avLst/>
          </a:prstGeom>
        </p:spPr>
      </p:pic>
      <p:cxnSp>
        <p:nvCxnSpPr>
          <p:cNvPr id="5" name="直接连接符 4"/>
          <p:cNvCxnSpPr/>
          <p:nvPr/>
        </p:nvCxnSpPr>
        <p:spPr bwMode="auto">
          <a:xfrm>
            <a:off x="1188418" y="3860031"/>
            <a:ext cx="684076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Tree>
    <p:extLst>
      <p:ext uri="{BB962C8B-B14F-4D97-AF65-F5344CB8AC3E}">
        <p14:creationId xmlns="" xmlns:p14="http://schemas.microsoft.com/office/powerpoint/2010/main" val="1992207168"/>
      </p:ext>
    </p:extLst>
  </p:cSld>
  <p:clrMapOvr>
    <a:masterClrMapping/>
  </p:clrMapOvr>
  <mc:AlternateContent xmlns:mc="http://schemas.openxmlformats.org/markup-compatibility/2006">
    <mc:Choice xmlns="" xmlns:p14="http://schemas.microsoft.com/office/powerpoint/2010/main" Requires="p14">
      <p:transition spd="slow" p14:dur="1600" advTm="2000">
        <p:blinds dir="vert"/>
      </p:transition>
    </mc:Choice>
    <mc:Fallback>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par>
                          <p:cTn id="7" fill="hold">
                            <p:stCondLst>
                              <p:cond delay="0"/>
                            </p:stCondLst>
                            <p:childTnLst>
                              <p:par>
                                <p:cTn id="8" presetID="16" presetClass="entr" presetSubtype="21"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par>
                          <p:cTn id="11" fill="hold">
                            <p:stCondLst>
                              <p:cond delay="500"/>
                            </p:stCondLst>
                            <p:childTnLst>
                              <p:par>
                                <p:cTn id="12" presetID="2" presetClass="entr" presetSubtype="4"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by="(-#ppt_w*2)" calcmode="lin" valueType="num">
                                      <p:cBhvr rctx="PPT">
                                        <p:cTn id="19" dur="500" autoRev="1" fill="hold">
                                          <p:stCondLst>
                                            <p:cond delay="0"/>
                                          </p:stCondLst>
                                        </p:cTn>
                                        <p:tgtEl>
                                          <p:spTgt spid="11"/>
                                        </p:tgtEl>
                                        <p:attrNameLst>
                                          <p:attrName>ppt_w</p:attrName>
                                        </p:attrNameLst>
                                      </p:cBhvr>
                                    </p:anim>
                                    <p:anim by="(#ppt_w*0.50)" calcmode="lin" valueType="num">
                                      <p:cBhvr>
                                        <p:cTn id="20" dur="500" decel="50000" autoRev="1" fill="hold">
                                          <p:stCondLst>
                                            <p:cond delay="0"/>
                                          </p:stCondLst>
                                        </p:cTn>
                                        <p:tgtEl>
                                          <p:spTgt spid="11"/>
                                        </p:tgtEl>
                                        <p:attrNameLst>
                                          <p:attrName>ppt_x</p:attrName>
                                        </p:attrNameLst>
                                      </p:cBhvr>
                                    </p:anim>
                                    <p:anim from="(-#ppt_h/2)" to="(#ppt_y)" calcmode="lin" valueType="num">
                                      <p:cBhvr>
                                        <p:cTn id="21" dur="1000" fill="hold">
                                          <p:stCondLst>
                                            <p:cond delay="0"/>
                                          </p:stCondLst>
                                        </p:cTn>
                                        <p:tgtEl>
                                          <p:spTgt spid="11"/>
                                        </p:tgtEl>
                                        <p:attrNameLst>
                                          <p:attrName>ppt_y</p:attrName>
                                        </p:attrNameLst>
                                      </p:cBhvr>
                                    </p:anim>
                                    <p:animRot by="21600000">
                                      <p:cBhvr>
                                        <p:cTn id="22" dur="1000" fill="hold">
                                          <p:stCondLst>
                                            <p:cond delay="0"/>
                                          </p:stCondLst>
                                        </p:cTn>
                                        <p:tgtEl>
                                          <p:spTgt spid="11"/>
                                        </p:tgtEl>
                                        <p:attrNameLst>
                                          <p:attrName>r</p:attrName>
                                        </p:attrNameLst>
                                      </p:cBhvr>
                                    </p:animRot>
                                  </p:childTnLst>
                                </p:cTn>
                              </p:par>
                            </p:childTnLst>
                          </p:cTn>
                        </p:par>
                        <p:par>
                          <p:cTn id="23" fill="hold">
                            <p:stCondLst>
                              <p:cond delay="2500"/>
                            </p:stCondLst>
                            <p:childTnLst>
                              <p:par>
                                <p:cTn id="24" presetID="16" presetClass="entr" presetSubtype="21"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inVertical)">
                                      <p:cBhvr>
                                        <p:cTn id="26" dur="500"/>
                                        <p:tgtEl>
                                          <p:spTgt spid="5"/>
                                        </p:tgtEl>
                                      </p:cBhvr>
                                    </p:animEffect>
                                  </p:childTnLst>
                                </p:cTn>
                              </p:par>
                            </p:childTnLst>
                          </p:cTn>
                        </p:par>
                        <p:par>
                          <p:cTn id="27" fill="hold">
                            <p:stCondLst>
                              <p:cond delay="3000"/>
                            </p:stCondLst>
                            <p:childTnLst>
                              <p:par>
                                <p:cTn id="28" presetID="31" presetClass="entr" presetSubtype="0"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anim calcmode="lin" valueType="num">
                                      <p:cBhvr>
                                        <p:cTn id="32" dur="500" fill="hold"/>
                                        <p:tgtEl>
                                          <p:spTgt spid="12"/>
                                        </p:tgtEl>
                                        <p:attrNameLst>
                                          <p:attrName>style.rotation</p:attrName>
                                        </p:attrNameLst>
                                      </p:cBhvr>
                                      <p:tavLst>
                                        <p:tav tm="0">
                                          <p:val>
                                            <p:fltVal val="90"/>
                                          </p:val>
                                        </p:tav>
                                        <p:tav tm="100000">
                                          <p:val>
                                            <p:fltVal val="0"/>
                                          </p:val>
                                        </p:tav>
                                      </p:tavLst>
                                    </p:anim>
                                    <p:animEffect transition="in" filter="fade">
                                      <p:cBhvr>
                                        <p:cTn id="33" dur="500"/>
                                        <p:tgtEl>
                                          <p:spTgt spid="12"/>
                                        </p:tgtEl>
                                      </p:cBhvr>
                                    </p:animEffect>
                                  </p:childTnLst>
                                </p:cTn>
                              </p:par>
                            </p:childTnLst>
                          </p:cTn>
                        </p:par>
                        <p:par>
                          <p:cTn id="34" fill="hold">
                            <p:stCondLst>
                              <p:cond delay="3500"/>
                            </p:stCondLst>
                            <p:childTnLst>
                              <p:par>
                                <p:cTn id="35" presetID="2" presetClass="entr" presetSubtype="2"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400" fill="hold"/>
                                        <p:tgtEl>
                                          <p:spTgt spid="16"/>
                                        </p:tgtEl>
                                        <p:attrNameLst>
                                          <p:attrName>ppt_x</p:attrName>
                                        </p:attrNameLst>
                                      </p:cBhvr>
                                      <p:tavLst>
                                        <p:tav tm="0">
                                          <p:val>
                                            <p:strVal val="1+#ppt_w/2"/>
                                          </p:val>
                                        </p:tav>
                                        <p:tav tm="100000">
                                          <p:val>
                                            <p:strVal val="#ppt_x"/>
                                          </p:val>
                                        </p:tav>
                                      </p:tavLst>
                                    </p:anim>
                                    <p:anim calcmode="lin" valueType="num">
                                      <p:cBhvr additive="base">
                                        <p:cTn id="38" dur="400" fill="hold"/>
                                        <p:tgtEl>
                                          <p:spTgt spid="16"/>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0-#ppt_w/2"/>
                                          </p:val>
                                        </p:tav>
                                        <p:tav tm="100000">
                                          <p:val>
                                            <p:strVal val="#ppt_x"/>
                                          </p:val>
                                        </p:tav>
                                      </p:tavLst>
                                    </p:anim>
                                    <p:anim calcmode="lin" valueType="num">
                                      <p:cBhvr additive="base">
                                        <p:cTn id="42" dur="500" fill="hold"/>
                                        <p:tgtEl>
                                          <p:spTgt spid="6"/>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2" presetClass="entr" presetSubtype="1"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up)">
                                      <p:cBhvr>
                                        <p:cTn id="4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47" repeatCount="indefinite" fill="remove" display="0">
                  <p:stCondLst>
                    <p:cond delay="indefinite"/>
                  </p:stCondLst>
                  <p:endCondLst>
                    <p:cond evt="onStopAudio" delay="0">
                      <p:tgtEl>
                        <p:sldTgt/>
                      </p:tgtEl>
                    </p:cond>
                  </p:endCondLst>
                </p:cTn>
                <p:tgtEl>
                  <p:spTgt spid="8"/>
                </p:tgtEl>
              </p:cMediaNode>
            </p:audio>
          </p:childTnLst>
        </p:cTn>
      </p:par>
    </p:tnLst>
    <p:bldLst>
      <p:bldP spid="11" grpId="0"/>
      <p:bldP spid="12" grpId="0"/>
      <p:bldP spid="13" grpId="0"/>
      <p:bldP spid="6" grpId="0" animBg="1"/>
      <p:bldP spid="16" grpId="0" animBg="1"/>
    </p:bldLst>
  </p:timing>
  <p:extLst mod="1">
    <p:ext uri="{E180D4A7-C9FB-4DFB-919C-405C955672EB}">
      <p14:showEvtLst xmlns="" xmlns:p14="http://schemas.microsoft.com/office/powerpoint/2010/main">
        <p14:playEvt time="0" objId="8"/>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0718" y="735087"/>
            <a:ext cx="2339102" cy="461665"/>
          </a:xfrm>
          <a:prstGeom prst="rect">
            <a:avLst/>
          </a:prstGeom>
          <a:noFill/>
        </p:spPr>
        <p:txBody>
          <a:bodyPr wrap="none" rtlCol="0">
            <a:spAutoFit/>
          </a:bodyPr>
          <a:lstStyle/>
          <a:p>
            <a:r>
              <a:rPr lang="zh-CN" altLang="en-US" sz="2400" b="1" dirty="0">
                <a:solidFill>
                  <a:schemeClr val="tx2"/>
                </a:solidFill>
                <a:latin typeface="+mj-ea"/>
                <a:ea typeface="+mj-ea"/>
              </a:rPr>
              <a:t>心系群众干实事</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3074" name="Picture 2" descr="E:\我的文档\W020090403575626086082.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t="13986" b="4482"/>
          <a:stretch/>
        </p:blipFill>
        <p:spPr bwMode="auto">
          <a:xfrm>
            <a:off x="4536771" y="1418126"/>
            <a:ext cx="3974307" cy="2208810"/>
          </a:xfrm>
          <a:prstGeom prst="rect">
            <a:avLst/>
          </a:prstGeom>
          <a:noFill/>
          <a:extLst>
            <a:ext uri="{909E8E84-426E-40DD-AFC4-6F175D3DCCD1}">
              <a14:hiddenFill xmlns="" xmlns:a14="http://schemas.microsoft.com/office/drawing/2010/main">
                <a:solidFill>
                  <a:srgbClr val="FFFFFF"/>
                </a:solidFill>
              </a14:hiddenFill>
            </a:ext>
          </a:extLst>
        </p:spPr>
      </p:pic>
      <p:pic>
        <p:nvPicPr>
          <p:cNvPr id="3075" name="Picture 3" descr="E:\我的文档\0G254552401 (1).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536771" y="4005064"/>
            <a:ext cx="3977606" cy="2184368"/>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矩形 9"/>
          <p:cNvSpPr/>
          <p:nvPr/>
        </p:nvSpPr>
        <p:spPr>
          <a:xfrm>
            <a:off x="5125738" y="3627102"/>
            <a:ext cx="2799672" cy="307777"/>
          </a:xfrm>
          <a:prstGeom prst="rect">
            <a:avLst/>
          </a:prstGeom>
          <a:noFill/>
          <a:ln>
            <a:noFill/>
          </a:ln>
        </p:spPr>
        <p:txBody>
          <a:bodyPr wrap="square">
            <a:spAutoFit/>
          </a:bodyPr>
          <a:lstStyle/>
          <a:p>
            <a:pPr algn="ctr" eaLnBrk="0" hangingPunct="0"/>
            <a:r>
              <a:rPr lang="zh-CN" altLang="en-US" sz="1400" dirty="0">
                <a:solidFill>
                  <a:schemeClr val="bg1"/>
                </a:solidFill>
                <a:latin typeface="+mj-ea"/>
                <a:ea typeface="微软雅黑" pitchFamily="34" charset="-122"/>
              </a:rPr>
              <a:t>某某某在基层调研</a:t>
            </a:r>
          </a:p>
        </p:txBody>
      </p:sp>
      <p:sp>
        <p:nvSpPr>
          <p:cNvPr id="11" name="矩形 10"/>
          <p:cNvSpPr/>
          <p:nvPr/>
        </p:nvSpPr>
        <p:spPr>
          <a:xfrm>
            <a:off x="5125738" y="6204048"/>
            <a:ext cx="2799672" cy="307777"/>
          </a:xfrm>
          <a:prstGeom prst="rect">
            <a:avLst/>
          </a:prstGeom>
          <a:noFill/>
          <a:ln>
            <a:noFill/>
          </a:ln>
        </p:spPr>
        <p:txBody>
          <a:bodyPr wrap="square">
            <a:spAutoFit/>
          </a:bodyPr>
          <a:lstStyle/>
          <a:p>
            <a:pPr algn="ctr" eaLnBrk="0" hangingPunct="0"/>
            <a:r>
              <a:rPr lang="zh-CN" altLang="en-US" sz="1400" dirty="0">
                <a:solidFill>
                  <a:schemeClr val="bg1"/>
                </a:solidFill>
                <a:latin typeface="+mj-ea"/>
                <a:ea typeface="微软雅黑" pitchFamily="34" charset="-122"/>
              </a:rPr>
              <a:t>某某某在企业调研</a:t>
            </a:r>
          </a:p>
        </p:txBody>
      </p:sp>
      <p:sp>
        <p:nvSpPr>
          <p:cNvPr id="27" name="矩形 83"/>
          <p:cNvSpPr>
            <a:spLocks noChangeArrowheads="1"/>
          </p:cNvSpPr>
          <p:nvPr/>
        </p:nvSpPr>
        <p:spPr bwMode="auto">
          <a:xfrm>
            <a:off x="590209" y="1480776"/>
            <a:ext cx="3766561" cy="4649016"/>
          </a:xfrm>
          <a:prstGeom prst="rect">
            <a:avLst/>
          </a:prstGeom>
          <a:solidFill>
            <a:srgbClr val="F2F2F2"/>
          </a:solidFill>
          <a:ln w="9525" cmpd="sng">
            <a:solidFill>
              <a:schemeClr val="bg1">
                <a:lumMod val="40000"/>
                <a:lumOff val="60000"/>
              </a:schemeClr>
            </a:solidFill>
            <a:miter lim="800000"/>
            <a:headEnd/>
            <a:tailEnd/>
          </a:ln>
        </p:spPr>
        <p:txBody>
          <a:bodyPr/>
          <a:lstStyle/>
          <a:p>
            <a:endParaRPr lang="zh-CN" altLang="en-US"/>
          </a:p>
        </p:txBody>
      </p:sp>
      <p:sp>
        <p:nvSpPr>
          <p:cNvPr id="28" name="TextBox 84"/>
          <p:cNvSpPr txBox="1">
            <a:spLocks noChangeArrowheads="1"/>
          </p:cNvSpPr>
          <p:nvPr/>
        </p:nvSpPr>
        <p:spPr bwMode="auto">
          <a:xfrm>
            <a:off x="770163" y="1791684"/>
            <a:ext cx="3460594" cy="42473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zh-CN"/>
            </a:defPPr>
            <a:lvl1pPr algn="just" eaLnBrk="0" hangingPunct="0">
              <a:defRPr sz="2000">
                <a:solidFill>
                  <a:schemeClr val="bg1"/>
                </a:solidFill>
                <a:latin typeface="微软雅黑" pitchFamily="34" charset="-122"/>
                <a:ea typeface="微软雅黑"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buFont typeface="Arial" pitchFamily="34" charset="0"/>
            </a:lvl6pPr>
            <a:lvl7pPr marL="2971800" indent="-228600" eaLnBrk="0" fontAlgn="base" hangingPunct="0">
              <a:spcBef>
                <a:spcPct val="0"/>
              </a:spcBef>
              <a:spcAft>
                <a:spcPct val="0"/>
              </a:spcAft>
              <a:buFont typeface="Arial" pitchFamily="34" charset="0"/>
            </a:lvl7pPr>
            <a:lvl8pPr marL="3429000" indent="-228600" eaLnBrk="0" fontAlgn="base" hangingPunct="0">
              <a:spcBef>
                <a:spcPct val="0"/>
              </a:spcBef>
              <a:spcAft>
                <a:spcPct val="0"/>
              </a:spcAft>
              <a:buFont typeface="Arial" pitchFamily="34" charset="0"/>
            </a:lvl8pPr>
            <a:lvl9pPr marL="3886200" indent="-228600" eaLnBrk="0" fontAlgn="base" hangingPunct="0">
              <a:spcBef>
                <a:spcPct val="0"/>
              </a:spcBef>
              <a:spcAft>
                <a:spcPct val="0"/>
              </a:spcAft>
              <a:buFont typeface="Arial" pitchFamily="34" charset="0"/>
            </a:lvl9pPr>
          </a:lstStyle>
          <a:p>
            <a:r>
              <a:rPr lang="zh-CN" altLang="en-US" sz="1800" dirty="0">
                <a:latin typeface="+mj-ea"/>
              </a:rPr>
              <a:t>做为领导干部，就要心系群众，深入群众，造福群众。群众最讲究实际，如果我们光说不干，不为群众办实事，就不能赢得群众信任，在工作中我坚持说一句是一句、句句算数，干一件成一件，件件干成，实实在在的干事，脚踏实地的工作，努力提高和锻炼自己解决复杂问题的能力，适应新形势、新情况开拓创新的能力，求真务实、真抓实干提高效率的能力，贯彻上级政策、全面完成任务的执行能力以及党委班子的整体能力和班子成员之间的协调支持的能力。</a:t>
            </a:r>
          </a:p>
        </p:txBody>
      </p:sp>
      <p:sp>
        <p:nvSpPr>
          <p:cNvPr id="29" name="Freeform 12"/>
          <p:cNvSpPr>
            <a:spLocks/>
          </p:cNvSpPr>
          <p:nvPr/>
        </p:nvSpPr>
        <p:spPr bwMode="auto">
          <a:xfrm>
            <a:off x="529244" y="1389317"/>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zh-CN" altLang="en-US"/>
          </a:p>
        </p:txBody>
      </p:sp>
      <p:sp>
        <p:nvSpPr>
          <p:cNvPr id="30" name="Freeform 12"/>
          <p:cNvSpPr>
            <a:spLocks/>
          </p:cNvSpPr>
          <p:nvPr/>
        </p:nvSpPr>
        <p:spPr bwMode="auto">
          <a:xfrm flipH="1" flipV="1">
            <a:off x="3905587" y="5651706"/>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2"/>
          </a:solidFill>
          <a:ln>
            <a:noFill/>
          </a:ln>
          <a:extLst/>
        </p:spPr>
        <p:txBody>
          <a:bodyPr/>
          <a:lstStyle/>
          <a:p>
            <a:endParaRPr lang="zh-CN" altLang="en-US"/>
          </a:p>
        </p:txBody>
      </p:sp>
      <p:sp>
        <p:nvSpPr>
          <p:cNvPr id="14" name="TextBox 13"/>
          <p:cNvSpPr txBox="1"/>
          <p:nvPr/>
        </p:nvSpPr>
        <p:spPr>
          <a:xfrm>
            <a:off x="880261" y="97827"/>
            <a:ext cx="3476509" cy="369332"/>
          </a:xfrm>
          <a:prstGeom prst="rect">
            <a:avLst/>
          </a:prstGeom>
          <a:noFill/>
        </p:spPr>
        <p:txBody>
          <a:bodyPr wrap="square" rtlCol="0">
            <a:spAutoFit/>
          </a:bodyPr>
          <a:lstStyle>
            <a:defPPr>
              <a:defRPr lang="zh-CN"/>
            </a:defPPr>
            <a:lvl1pPr>
              <a:defRPr sz="3600" b="1">
                <a:solidFill>
                  <a:schemeClr val="bg1"/>
                </a:solidFill>
                <a:latin typeface="+mn-ea"/>
                <a:ea typeface="+mn-ea"/>
              </a:defRPr>
            </a:lvl1pPr>
          </a:lstStyle>
          <a:p>
            <a:r>
              <a:rPr lang="zh-CN" altLang="en-US" sz="1800" b="0" dirty="0">
                <a:solidFill>
                  <a:srgbClr val="FFFF00"/>
                </a:solidFill>
              </a:rPr>
              <a:t>二、领导能力和工作作风方面</a:t>
            </a:r>
          </a:p>
        </p:txBody>
      </p:sp>
      <p:sp>
        <p:nvSpPr>
          <p:cNvPr id="15"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357090529"/>
      </p:ext>
    </p:extLst>
  </p:cSld>
  <p:clrMapOvr>
    <a:masterClrMapping/>
  </p:clrMapOvr>
  <mc:AlternateContent xmlns:mc="http://schemas.openxmlformats.org/markup-compatibility/2006">
    <mc:Choice xmlns="" xmlns:p14="http://schemas.microsoft.com/office/powerpoint/2010/main" Requires="p14">
      <p:transition spd="slow"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300"/>
                                        <p:tgtEl>
                                          <p:spTgt spid="14"/>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300"/>
                                        <p:tgtEl>
                                          <p:spTgt spid="16"/>
                                        </p:tgtEl>
                                        <p:attrNameLst>
                                          <p:attrName>ppt_y</p:attrName>
                                        </p:attrNameLst>
                                      </p:cBhvr>
                                      <p:tavLst>
                                        <p:tav tm="0">
                                          <p:val>
                                            <p:strVal val="#ppt_y-#ppt_h*1.125000"/>
                                          </p:val>
                                        </p:tav>
                                        <p:tav tm="100000">
                                          <p:val>
                                            <p:strVal val="#ppt_y"/>
                                          </p:val>
                                        </p:tav>
                                      </p:tavLst>
                                    </p:anim>
                                    <p:animEffect transition="in" filter="wipe(down)">
                                      <p:cBhvr>
                                        <p:cTn id="18" dur="300"/>
                                        <p:tgtEl>
                                          <p:spTgt spid="16"/>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1" presetClass="entr" presetSubtype="0"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childTnLst>
                                </p:cTn>
                              </p:par>
                              <p:par>
                                <p:cTn id="26" presetID="35" presetClass="path" presetSubtype="0" accel="50000" decel="50000" fill="hold" grpId="1" nodeType="withEffect">
                                  <p:stCondLst>
                                    <p:cond delay="0"/>
                                  </p:stCondLst>
                                  <p:childTnLst>
                                    <p:animMotion origin="layout" path="M -1.94444E-6 -5.73543E-7 L 0.17726 0.30042 " pathEditMode="relative" rAng="0" ptsTypes="AA">
                                      <p:cBhvr>
                                        <p:cTn id="27" dur="500" spd="-99900" fill="hold"/>
                                        <p:tgtEl>
                                          <p:spTgt spid="29"/>
                                        </p:tgtEl>
                                        <p:attrNameLst>
                                          <p:attrName>ppt_x,ppt_y</p:attrName>
                                        </p:attrNameLst>
                                      </p:cBhvr>
                                      <p:rCtr x="8854" y="15009"/>
                                    </p:animMotion>
                                  </p:childTnLst>
                                </p:cTn>
                              </p:par>
                              <p:par>
                                <p:cTn id="28" presetID="1"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childTnLst>
                                </p:cTn>
                              </p:par>
                              <p:par>
                                <p:cTn id="30" presetID="35" presetClass="path" presetSubtype="0" accel="50000" decel="50000" fill="hold" grpId="1" nodeType="withEffect">
                                  <p:stCondLst>
                                    <p:cond delay="0"/>
                                  </p:stCondLst>
                                  <p:childTnLst>
                                    <p:animMotion origin="layout" path="M -2.77778E-6 -3.395E-6 L -0.19201 -0.32053 " pathEditMode="relative" rAng="0" ptsTypes="AA">
                                      <p:cBhvr>
                                        <p:cTn id="31" dur="500" spd="-99900" fill="hold"/>
                                        <p:tgtEl>
                                          <p:spTgt spid="30"/>
                                        </p:tgtEl>
                                        <p:attrNameLst>
                                          <p:attrName>ppt_x,ppt_y</p:attrName>
                                        </p:attrNameLst>
                                      </p:cBhvr>
                                      <p:rCtr x="-9601" y="-16027"/>
                                    </p:animMotion>
                                  </p:childTnLst>
                                </p:cTn>
                              </p:par>
                              <p:par>
                                <p:cTn id="32" presetID="10"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fltVal val="0"/>
                                          </p:val>
                                        </p:tav>
                                        <p:tav tm="100000">
                                          <p:val>
                                            <p:strVal val="#ppt_h"/>
                                          </p:val>
                                        </p:tav>
                                      </p:tavLst>
                                    </p:anim>
                                    <p:animEffect transition="in" filter="fade">
                                      <p:cBhvr>
                                        <p:cTn id="36" dur="500"/>
                                        <p:tgtEl>
                                          <p:spTgt spid="27"/>
                                        </p:tgtEl>
                                      </p:cBhvr>
                                    </p:animEffect>
                                  </p:childTnLst>
                                </p:cTn>
                              </p:par>
                            </p:childTnLst>
                          </p:cTn>
                        </p:par>
                        <p:par>
                          <p:cTn id="37" fill="hold">
                            <p:stCondLst>
                              <p:cond delay="2100"/>
                            </p:stCondLst>
                            <p:childTnLst>
                              <p:par>
                                <p:cTn id="38" presetID="22" presetClass="entr" presetSubtype="1" fill="hold" nodeType="afterEffect">
                                  <p:stCondLst>
                                    <p:cond delay="0"/>
                                  </p:stCondLst>
                                  <p:childTnLst>
                                    <p:set>
                                      <p:cBhvr>
                                        <p:cTn id="39" dur="1" fill="hold">
                                          <p:stCondLst>
                                            <p:cond delay="0"/>
                                          </p:stCondLst>
                                        </p:cTn>
                                        <p:tgtEl>
                                          <p:spTgt spid="28">
                                            <p:txEl>
                                              <p:pRg st="0" end="0"/>
                                            </p:txEl>
                                          </p:spTgt>
                                        </p:tgtEl>
                                        <p:attrNameLst>
                                          <p:attrName>style.visibility</p:attrName>
                                        </p:attrNameLst>
                                      </p:cBhvr>
                                      <p:to>
                                        <p:strVal val="visible"/>
                                      </p:to>
                                    </p:set>
                                    <p:animEffect transition="in" filter="wipe(up)">
                                      <p:cBhvr>
                                        <p:cTn id="40" dur="500"/>
                                        <p:tgtEl>
                                          <p:spTgt spid="28">
                                            <p:txEl>
                                              <p:pRg st="0" end="0"/>
                                            </p:txEl>
                                          </p:spTgt>
                                        </p:tgtEl>
                                      </p:cBhvr>
                                    </p:animEffect>
                                  </p:childTnLst>
                                </p:cTn>
                              </p:par>
                            </p:childTnLst>
                          </p:cTn>
                        </p:par>
                        <p:par>
                          <p:cTn id="41" fill="hold">
                            <p:stCondLst>
                              <p:cond delay="2600"/>
                            </p:stCondLst>
                            <p:childTnLst>
                              <p:par>
                                <p:cTn id="42" presetID="42" presetClass="entr" presetSubtype="0" fill="hold" nodeType="afterEffect">
                                  <p:stCondLst>
                                    <p:cond delay="0"/>
                                  </p:stCondLst>
                                  <p:childTnLst>
                                    <p:set>
                                      <p:cBhvr>
                                        <p:cTn id="43" dur="1" fill="hold">
                                          <p:stCondLst>
                                            <p:cond delay="0"/>
                                          </p:stCondLst>
                                        </p:cTn>
                                        <p:tgtEl>
                                          <p:spTgt spid="3074"/>
                                        </p:tgtEl>
                                        <p:attrNameLst>
                                          <p:attrName>style.visibility</p:attrName>
                                        </p:attrNameLst>
                                      </p:cBhvr>
                                      <p:to>
                                        <p:strVal val="visible"/>
                                      </p:to>
                                    </p:set>
                                    <p:animEffect transition="in" filter="fade">
                                      <p:cBhvr>
                                        <p:cTn id="44" dur="500"/>
                                        <p:tgtEl>
                                          <p:spTgt spid="3074"/>
                                        </p:tgtEl>
                                      </p:cBhvr>
                                    </p:animEffect>
                                    <p:anim calcmode="lin" valueType="num">
                                      <p:cBhvr>
                                        <p:cTn id="45" dur="500" fill="hold"/>
                                        <p:tgtEl>
                                          <p:spTgt spid="3074"/>
                                        </p:tgtEl>
                                        <p:attrNameLst>
                                          <p:attrName>ppt_x</p:attrName>
                                        </p:attrNameLst>
                                      </p:cBhvr>
                                      <p:tavLst>
                                        <p:tav tm="0">
                                          <p:val>
                                            <p:strVal val="#ppt_x"/>
                                          </p:val>
                                        </p:tav>
                                        <p:tav tm="100000">
                                          <p:val>
                                            <p:strVal val="#ppt_x"/>
                                          </p:val>
                                        </p:tav>
                                      </p:tavLst>
                                    </p:anim>
                                    <p:anim calcmode="lin" valueType="num">
                                      <p:cBhvr>
                                        <p:cTn id="46" dur="500" fill="hold"/>
                                        <p:tgtEl>
                                          <p:spTgt spid="3074"/>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3075"/>
                                        </p:tgtEl>
                                        <p:attrNameLst>
                                          <p:attrName>style.visibility</p:attrName>
                                        </p:attrNameLst>
                                      </p:cBhvr>
                                      <p:to>
                                        <p:strVal val="visible"/>
                                      </p:to>
                                    </p:set>
                                    <p:animEffect transition="in" filter="fade">
                                      <p:cBhvr>
                                        <p:cTn id="49" dur="500"/>
                                        <p:tgtEl>
                                          <p:spTgt spid="3075"/>
                                        </p:tgtEl>
                                      </p:cBhvr>
                                    </p:animEffect>
                                    <p:anim calcmode="lin" valueType="num">
                                      <p:cBhvr>
                                        <p:cTn id="50" dur="500" fill="hold"/>
                                        <p:tgtEl>
                                          <p:spTgt spid="3075"/>
                                        </p:tgtEl>
                                        <p:attrNameLst>
                                          <p:attrName>ppt_x</p:attrName>
                                        </p:attrNameLst>
                                      </p:cBhvr>
                                      <p:tavLst>
                                        <p:tav tm="0">
                                          <p:val>
                                            <p:strVal val="#ppt_x"/>
                                          </p:val>
                                        </p:tav>
                                        <p:tav tm="100000">
                                          <p:val>
                                            <p:strVal val="#ppt_x"/>
                                          </p:val>
                                        </p:tav>
                                      </p:tavLst>
                                    </p:anim>
                                    <p:anim calcmode="lin" valueType="num">
                                      <p:cBhvr>
                                        <p:cTn id="51" dur="500" fill="hold"/>
                                        <p:tgtEl>
                                          <p:spTgt spid="3075"/>
                                        </p:tgtEl>
                                        <p:attrNameLst>
                                          <p:attrName>ppt_y</p:attrName>
                                        </p:attrNameLst>
                                      </p:cBhvr>
                                      <p:tavLst>
                                        <p:tav tm="0">
                                          <p:val>
                                            <p:strVal val="#ppt_y+.1"/>
                                          </p:val>
                                        </p:tav>
                                        <p:tav tm="100000">
                                          <p:val>
                                            <p:strVal val="#ppt_y"/>
                                          </p:val>
                                        </p:tav>
                                      </p:tavLst>
                                    </p:anim>
                                  </p:childTnLst>
                                </p:cTn>
                              </p:par>
                            </p:childTnLst>
                          </p:cTn>
                        </p:par>
                        <p:par>
                          <p:cTn id="52" fill="hold">
                            <p:stCondLst>
                              <p:cond delay="3100"/>
                            </p:stCondLst>
                            <p:childTnLst>
                              <p:par>
                                <p:cTn id="53" presetID="22" presetClass="entr" presetSubtype="8"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left)">
                                      <p:cBhvr>
                                        <p:cTn id="55" dur="500"/>
                                        <p:tgtEl>
                                          <p:spTgt spid="10"/>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left)">
                                      <p:cBhvr>
                                        <p:cTn id="5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1" grpId="0"/>
      <p:bldP spid="27" grpId="0" animBg="1" autoUpdateAnimBg="0"/>
      <p:bldP spid="29" grpId="0" animBg="1"/>
      <p:bldP spid="29" grpId="1" animBg="1"/>
      <p:bldP spid="30" grpId="0" animBg="1"/>
      <p:bldP spid="30" grpId="1" animBg="1"/>
      <p:bldP spid="14" grpId="0"/>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0718" y="735087"/>
            <a:ext cx="1415772" cy="461665"/>
          </a:xfrm>
          <a:prstGeom prst="rect">
            <a:avLst/>
          </a:prstGeom>
          <a:noFill/>
        </p:spPr>
        <p:txBody>
          <a:bodyPr wrap="none" rtlCol="0">
            <a:spAutoFit/>
          </a:bodyPr>
          <a:lstStyle/>
          <a:p>
            <a:r>
              <a:rPr lang="zh-CN" altLang="en-US" sz="2400" b="1" dirty="0">
                <a:solidFill>
                  <a:schemeClr val="tx2"/>
                </a:solidFill>
                <a:latin typeface="+mj-ea"/>
                <a:ea typeface="+mj-ea"/>
              </a:rPr>
              <a:t>三点坚持</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 name="圆角矩形 2"/>
          <p:cNvSpPr/>
          <p:nvPr/>
        </p:nvSpPr>
        <p:spPr bwMode="auto">
          <a:xfrm>
            <a:off x="1089347" y="2150450"/>
            <a:ext cx="1991521" cy="1728192"/>
          </a:xfrm>
          <a:prstGeom prst="roundRect">
            <a:avLst>
              <a:gd name="adj" fmla="val 5250"/>
            </a:avLst>
          </a:prstGeom>
          <a:solidFill>
            <a:srgbClr val="F2F2F2"/>
          </a:solidFill>
          <a:ln w="9525" cmpd="sng">
            <a:solidFill>
              <a:schemeClr val="tx2"/>
            </a:solidFill>
            <a:miter lim="800000"/>
            <a:headEnd/>
            <a:tailEnd/>
          </a:ln>
          <a:extLst/>
        </p:spPr>
        <p:txBody>
          <a:bodyPr/>
          <a:lstStyle/>
          <a:p>
            <a:endParaRPr lang="zh-CN" altLang="en-US"/>
          </a:p>
        </p:txBody>
      </p:sp>
      <p:sp>
        <p:nvSpPr>
          <p:cNvPr id="19" name="圆角矩形 18"/>
          <p:cNvSpPr/>
          <p:nvPr/>
        </p:nvSpPr>
        <p:spPr bwMode="auto">
          <a:xfrm>
            <a:off x="3327237" y="2150450"/>
            <a:ext cx="2406666" cy="1728192"/>
          </a:xfrm>
          <a:prstGeom prst="roundRect">
            <a:avLst>
              <a:gd name="adj" fmla="val 5250"/>
            </a:avLst>
          </a:prstGeom>
          <a:solidFill>
            <a:srgbClr val="F2F2F2"/>
          </a:solidFill>
          <a:ln w="9525" cmpd="sng">
            <a:solidFill>
              <a:schemeClr val="tx2"/>
            </a:solidFill>
            <a:miter lim="800000"/>
            <a:headEnd/>
            <a:tailEnd/>
          </a:ln>
          <a:extLst/>
        </p:spPr>
        <p:txBody>
          <a:bodyPr/>
          <a:lstStyle/>
          <a:p>
            <a:endParaRPr lang="zh-CN" altLang="en-US"/>
          </a:p>
        </p:txBody>
      </p:sp>
      <p:sp>
        <p:nvSpPr>
          <p:cNvPr id="20" name="圆角矩形 19"/>
          <p:cNvSpPr/>
          <p:nvPr/>
        </p:nvSpPr>
        <p:spPr bwMode="auto">
          <a:xfrm>
            <a:off x="5949927" y="2150450"/>
            <a:ext cx="1991521" cy="1728192"/>
          </a:xfrm>
          <a:prstGeom prst="roundRect">
            <a:avLst>
              <a:gd name="adj" fmla="val 5250"/>
            </a:avLst>
          </a:prstGeom>
          <a:solidFill>
            <a:srgbClr val="F2F2F2"/>
          </a:solidFill>
          <a:ln w="9525" cmpd="sng">
            <a:solidFill>
              <a:schemeClr val="tx2"/>
            </a:solidFill>
            <a:miter lim="800000"/>
            <a:headEnd/>
            <a:tailEnd/>
          </a:ln>
          <a:extLst/>
        </p:spPr>
        <p:txBody>
          <a:bodyPr/>
          <a:lstStyle/>
          <a:p>
            <a:endParaRPr lang="zh-CN" altLang="en-US"/>
          </a:p>
        </p:txBody>
      </p:sp>
      <p:sp>
        <p:nvSpPr>
          <p:cNvPr id="21" name="矩形 20"/>
          <p:cNvSpPr/>
          <p:nvPr/>
        </p:nvSpPr>
        <p:spPr>
          <a:xfrm>
            <a:off x="1184648" y="2506714"/>
            <a:ext cx="1800918" cy="1015663"/>
          </a:xfrm>
          <a:prstGeom prst="rect">
            <a:avLst/>
          </a:prstGeom>
          <a:noFill/>
          <a:ln>
            <a:noFill/>
          </a:ln>
        </p:spPr>
        <p:txBody>
          <a:bodyPr wrap="square">
            <a:spAutoFit/>
          </a:bodyPr>
          <a:lstStyle/>
          <a:p>
            <a:pPr algn="just" eaLnBrk="0" hangingPunct="0"/>
            <a:r>
              <a:rPr lang="zh-CN" altLang="en-US" sz="2000" dirty="0">
                <a:solidFill>
                  <a:schemeClr val="bg1"/>
                </a:solidFill>
                <a:latin typeface="+mj-ea"/>
                <a:ea typeface="微软雅黑" pitchFamily="34" charset="-122"/>
              </a:rPr>
              <a:t>坚持求真务实真抓实干的工作作风。</a:t>
            </a:r>
          </a:p>
        </p:txBody>
      </p:sp>
      <p:sp>
        <p:nvSpPr>
          <p:cNvPr id="22" name="矩形 21"/>
          <p:cNvSpPr/>
          <p:nvPr/>
        </p:nvSpPr>
        <p:spPr>
          <a:xfrm>
            <a:off x="3417208" y="2352826"/>
            <a:ext cx="2100671" cy="1323439"/>
          </a:xfrm>
          <a:prstGeom prst="rect">
            <a:avLst/>
          </a:prstGeom>
          <a:noFill/>
          <a:ln>
            <a:noFill/>
          </a:ln>
        </p:spPr>
        <p:txBody>
          <a:bodyPr wrap="square">
            <a:spAutoFit/>
          </a:bodyPr>
          <a:lstStyle/>
          <a:p>
            <a:pPr algn="just" eaLnBrk="0" hangingPunct="0"/>
            <a:r>
              <a:rPr lang="zh-CN" altLang="en-US" sz="2000" dirty="0">
                <a:solidFill>
                  <a:schemeClr val="bg1"/>
                </a:solidFill>
                <a:latin typeface="+mj-ea"/>
                <a:ea typeface="微软雅黑" pitchFamily="34" charset="-122"/>
              </a:rPr>
              <a:t>坚持认真学习、深入实际、调查研究、理论联系实际的作风。</a:t>
            </a:r>
          </a:p>
        </p:txBody>
      </p:sp>
      <p:sp>
        <p:nvSpPr>
          <p:cNvPr id="23" name="矩形 22"/>
          <p:cNvSpPr/>
          <p:nvPr/>
        </p:nvSpPr>
        <p:spPr>
          <a:xfrm>
            <a:off x="6023657" y="2279885"/>
            <a:ext cx="1844059" cy="1323439"/>
          </a:xfrm>
          <a:prstGeom prst="rect">
            <a:avLst/>
          </a:prstGeom>
          <a:noFill/>
          <a:ln>
            <a:noFill/>
          </a:ln>
        </p:spPr>
        <p:txBody>
          <a:bodyPr wrap="square">
            <a:spAutoFit/>
          </a:bodyPr>
          <a:lstStyle/>
          <a:p>
            <a:pPr algn="just" hangingPunct="0"/>
            <a:r>
              <a:rPr lang="zh-CN" altLang="en-US" sz="2000" dirty="0">
                <a:solidFill>
                  <a:schemeClr val="bg1"/>
                </a:solidFill>
                <a:latin typeface="+mj-ea"/>
                <a:ea typeface="微软雅黑" pitchFamily="34" charset="-122"/>
              </a:rPr>
              <a:t>坚持政令畅通、认真遵守执行党的纪律和政策。</a:t>
            </a:r>
          </a:p>
        </p:txBody>
      </p:sp>
      <p:sp>
        <p:nvSpPr>
          <p:cNvPr id="5" name="圆角矩形 4"/>
          <p:cNvSpPr/>
          <p:nvPr/>
        </p:nvSpPr>
        <p:spPr bwMode="auto">
          <a:xfrm>
            <a:off x="828378" y="1853621"/>
            <a:ext cx="7416824" cy="2448272"/>
          </a:xfrm>
          <a:prstGeom prst="roundRect">
            <a:avLst>
              <a:gd name="adj" fmla="val 5807"/>
            </a:avLst>
          </a:prstGeom>
          <a:noFill/>
          <a:ln w="28575" cap="flat" cmpd="sng" algn="ctr">
            <a:solidFill>
              <a:schemeClr val="tx2"/>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 name="等腰三角形 5"/>
          <p:cNvSpPr/>
          <p:nvPr/>
        </p:nvSpPr>
        <p:spPr bwMode="auto">
          <a:xfrm flipV="1">
            <a:off x="3486455" y="4453193"/>
            <a:ext cx="2100671" cy="358104"/>
          </a:xfrm>
          <a:prstGeom prst="triangle">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圆角矩形 25"/>
          <p:cNvSpPr/>
          <p:nvPr/>
        </p:nvSpPr>
        <p:spPr bwMode="auto">
          <a:xfrm>
            <a:off x="828379" y="5021973"/>
            <a:ext cx="7416824" cy="864096"/>
          </a:xfrm>
          <a:prstGeom prst="roundRect">
            <a:avLst>
              <a:gd name="adj" fmla="val 12121"/>
            </a:avLst>
          </a:prstGeom>
          <a:solidFill>
            <a:schemeClr val="tx2"/>
          </a:solidFill>
          <a:ln w="9525" cmpd="sng">
            <a:noFill/>
            <a:miter lim="800000"/>
            <a:headEnd/>
            <a:tailEnd/>
          </a:ln>
          <a:extLst/>
        </p:spPr>
        <p:txBody>
          <a:bodyPr/>
          <a:lstStyle/>
          <a:p>
            <a:endParaRPr lang="zh-CN" altLang="en-US"/>
          </a:p>
        </p:txBody>
      </p:sp>
      <p:sp>
        <p:nvSpPr>
          <p:cNvPr id="27" name="矩形 26"/>
          <p:cNvSpPr/>
          <p:nvPr/>
        </p:nvSpPr>
        <p:spPr>
          <a:xfrm>
            <a:off x="982768" y="5253966"/>
            <a:ext cx="7118418" cy="461665"/>
          </a:xfrm>
          <a:prstGeom prst="rect">
            <a:avLst/>
          </a:prstGeom>
          <a:noFill/>
          <a:ln>
            <a:noFill/>
          </a:ln>
        </p:spPr>
        <p:txBody>
          <a:bodyPr wrap="square">
            <a:spAutoFit/>
          </a:bodyPr>
          <a:lstStyle/>
          <a:p>
            <a:pPr algn="ctr" eaLnBrk="0" hangingPunct="0"/>
            <a:r>
              <a:rPr lang="zh-CN" altLang="en-US" sz="2400" b="1" dirty="0">
                <a:solidFill>
                  <a:schemeClr val="accent2"/>
                </a:solidFill>
                <a:latin typeface="+mj-ea"/>
                <a:ea typeface="微软雅黑" pitchFamily="34" charset="-122"/>
              </a:rPr>
              <a:t>保障工作顺利开展，各项指标顺利达成</a:t>
            </a:r>
          </a:p>
        </p:txBody>
      </p:sp>
      <p:sp>
        <p:nvSpPr>
          <p:cNvPr id="16" name="TextBox 15"/>
          <p:cNvSpPr txBox="1"/>
          <p:nvPr/>
        </p:nvSpPr>
        <p:spPr>
          <a:xfrm>
            <a:off x="880261" y="97827"/>
            <a:ext cx="3476509" cy="369332"/>
          </a:xfrm>
          <a:prstGeom prst="rect">
            <a:avLst/>
          </a:prstGeom>
          <a:noFill/>
        </p:spPr>
        <p:txBody>
          <a:bodyPr wrap="square" rtlCol="0">
            <a:spAutoFit/>
          </a:bodyPr>
          <a:lstStyle>
            <a:defPPr>
              <a:defRPr lang="zh-CN"/>
            </a:defPPr>
            <a:lvl1pPr>
              <a:defRPr sz="3600" b="1">
                <a:solidFill>
                  <a:schemeClr val="bg1"/>
                </a:solidFill>
                <a:latin typeface="+mn-ea"/>
                <a:ea typeface="+mn-ea"/>
              </a:defRPr>
            </a:lvl1pPr>
          </a:lstStyle>
          <a:p>
            <a:r>
              <a:rPr lang="zh-CN" altLang="en-US" sz="1800" b="0" dirty="0">
                <a:solidFill>
                  <a:srgbClr val="FFFF00"/>
                </a:solidFill>
              </a:rPr>
              <a:t>二、领导能力和工作作风方面</a:t>
            </a:r>
          </a:p>
        </p:txBody>
      </p:sp>
      <p:sp>
        <p:nvSpPr>
          <p:cNvPr id="17"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3457355138"/>
      </p:ext>
    </p:extLst>
  </p:cSld>
  <p:clrMapOvr>
    <a:masterClrMapping/>
  </p:clrMapOvr>
  <mc:AlternateContent xmlns:mc="http://schemas.openxmlformats.org/markup-compatibility/2006">
    <mc:Choice xmlns="" xmlns:p14="http://schemas.microsoft.com/office/powerpoint/2010/main" Requires="p14">
      <p:transition spd="slow" advTm="2000">
        <p14:prism dir="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300"/>
                                        <p:tgtEl>
                                          <p:spTgt spid="16"/>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300"/>
                                        <p:tgtEl>
                                          <p:spTgt spid="18"/>
                                        </p:tgtEl>
                                        <p:attrNameLst>
                                          <p:attrName>ppt_y</p:attrName>
                                        </p:attrNameLst>
                                      </p:cBhvr>
                                      <p:tavLst>
                                        <p:tav tm="0">
                                          <p:val>
                                            <p:strVal val="#ppt_y-#ppt_h*1.125000"/>
                                          </p:val>
                                        </p:tav>
                                        <p:tav tm="100000">
                                          <p:val>
                                            <p:strVal val="#ppt_y"/>
                                          </p:val>
                                        </p:tav>
                                      </p:tavLst>
                                    </p:anim>
                                    <p:animEffect transition="in" filter="wipe(down)">
                                      <p:cBhvr>
                                        <p:cTn id="18" dur="300"/>
                                        <p:tgtEl>
                                          <p:spTgt spid="18"/>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31"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 calcmode="lin" valueType="num">
                                      <p:cBhvr>
                                        <p:cTn id="28" dur="500" fill="hold"/>
                                        <p:tgtEl>
                                          <p:spTgt spid="3"/>
                                        </p:tgtEl>
                                        <p:attrNameLst>
                                          <p:attrName>style.rotation</p:attrName>
                                        </p:attrNameLst>
                                      </p:cBhvr>
                                      <p:tavLst>
                                        <p:tav tm="0">
                                          <p:val>
                                            <p:fltVal val="90"/>
                                          </p:val>
                                        </p:tav>
                                        <p:tav tm="100000">
                                          <p:val>
                                            <p:fltVal val="0"/>
                                          </p:val>
                                        </p:tav>
                                      </p:tavLst>
                                    </p:anim>
                                    <p:animEffect transition="in" filter="fade">
                                      <p:cBhvr>
                                        <p:cTn id="29" dur="500"/>
                                        <p:tgtEl>
                                          <p:spTgt spid="3"/>
                                        </p:tgtEl>
                                      </p:cBhvr>
                                    </p:animEffect>
                                  </p:childTnLst>
                                </p:cTn>
                              </p:par>
                              <p:par>
                                <p:cTn id="30" presetID="8" presetClass="emph" presetSubtype="0" fill="hold" grpId="1" nodeType="withEffect">
                                  <p:stCondLst>
                                    <p:cond delay="0"/>
                                  </p:stCondLst>
                                  <p:childTnLst>
                                    <p:animRot by="21600000">
                                      <p:cBhvr>
                                        <p:cTn id="31" dur="500" fill="hold"/>
                                        <p:tgtEl>
                                          <p:spTgt spid="3"/>
                                        </p:tgtEl>
                                        <p:attrNameLst>
                                          <p:attrName>r</p:attrName>
                                        </p:attrNameLst>
                                      </p:cBhvr>
                                    </p:animRot>
                                  </p:childTnLst>
                                </p:cTn>
                              </p:par>
                            </p:childTnLst>
                          </p:cTn>
                        </p:par>
                        <p:par>
                          <p:cTn id="32" fill="hold">
                            <p:stCondLst>
                              <p:cond delay="2100"/>
                            </p:stCondLst>
                            <p:childTnLst>
                              <p:par>
                                <p:cTn id="33" presetID="22" presetClass="entr" presetSubtype="1"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up)">
                                      <p:cBhvr>
                                        <p:cTn id="35" dur="500"/>
                                        <p:tgtEl>
                                          <p:spTgt spid="21"/>
                                        </p:tgtEl>
                                      </p:cBhvr>
                                    </p:animEffect>
                                  </p:childTnLst>
                                </p:cTn>
                              </p:par>
                            </p:childTnLst>
                          </p:cTn>
                        </p:par>
                        <p:par>
                          <p:cTn id="36" fill="hold">
                            <p:stCondLst>
                              <p:cond delay="2600"/>
                            </p:stCondLst>
                            <p:childTnLst>
                              <p:par>
                                <p:cTn id="37" presetID="31"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ppt_w</p:attrName>
                                        </p:attrNameLst>
                                      </p:cBhvr>
                                      <p:tavLst>
                                        <p:tav tm="0">
                                          <p:val>
                                            <p:fltVal val="0"/>
                                          </p:val>
                                        </p:tav>
                                        <p:tav tm="100000">
                                          <p:val>
                                            <p:strVal val="#ppt_w"/>
                                          </p:val>
                                        </p:tav>
                                      </p:tavLst>
                                    </p:anim>
                                    <p:anim calcmode="lin" valueType="num">
                                      <p:cBhvr>
                                        <p:cTn id="40" dur="500" fill="hold"/>
                                        <p:tgtEl>
                                          <p:spTgt spid="19"/>
                                        </p:tgtEl>
                                        <p:attrNameLst>
                                          <p:attrName>ppt_h</p:attrName>
                                        </p:attrNameLst>
                                      </p:cBhvr>
                                      <p:tavLst>
                                        <p:tav tm="0">
                                          <p:val>
                                            <p:fltVal val="0"/>
                                          </p:val>
                                        </p:tav>
                                        <p:tav tm="100000">
                                          <p:val>
                                            <p:strVal val="#ppt_h"/>
                                          </p:val>
                                        </p:tav>
                                      </p:tavLst>
                                    </p:anim>
                                    <p:anim calcmode="lin" valueType="num">
                                      <p:cBhvr>
                                        <p:cTn id="41" dur="500" fill="hold"/>
                                        <p:tgtEl>
                                          <p:spTgt spid="19"/>
                                        </p:tgtEl>
                                        <p:attrNameLst>
                                          <p:attrName>style.rotation</p:attrName>
                                        </p:attrNameLst>
                                      </p:cBhvr>
                                      <p:tavLst>
                                        <p:tav tm="0">
                                          <p:val>
                                            <p:fltVal val="90"/>
                                          </p:val>
                                        </p:tav>
                                        <p:tav tm="100000">
                                          <p:val>
                                            <p:fltVal val="0"/>
                                          </p:val>
                                        </p:tav>
                                      </p:tavLst>
                                    </p:anim>
                                    <p:animEffect transition="in" filter="fade">
                                      <p:cBhvr>
                                        <p:cTn id="42" dur="500"/>
                                        <p:tgtEl>
                                          <p:spTgt spid="19"/>
                                        </p:tgtEl>
                                      </p:cBhvr>
                                    </p:animEffect>
                                  </p:childTnLst>
                                </p:cTn>
                              </p:par>
                              <p:par>
                                <p:cTn id="43" presetID="8" presetClass="emph" presetSubtype="0" fill="hold" grpId="1" nodeType="withEffect">
                                  <p:stCondLst>
                                    <p:cond delay="0"/>
                                  </p:stCondLst>
                                  <p:childTnLst>
                                    <p:animRot by="21600000">
                                      <p:cBhvr>
                                        <p:cTn id="44" dur="500" fill="hold"/>
                                        <p:tgtEl>
                                          <p:spTgt spid="19"/>
                                        </p:tgtEl>
                                        <p:attrNameLst>
                                          <p:attrName>r</p:attrName>
                                        </p:attrNameLst>
                                      </p:cBhvr>
                                    </p:animRot>
                                  </p:childTnLst>
                                </p:cTn>
                              </p:par>
                            </p:childTnLst>
                          </p:cTn>
                        </p:par>
                        <p:par>
                          <p:cTn id="45" fill="hold">
                            <p:stCondLst>
                              <p:cond delay="3100"/>
                            </p:stCondLst>
                            <p:childTnLst>
                              <p:par>
                                <p:cTn id="46" presetID="22" presetClass="entr" presetSubtype="1"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up)">
                                      <p:cBhvr>
                                        <p:cTn id="48" dur="500"/>
                                        <p:tgtEl>
                                          <p:spTgt spid="22"/>
                                        </p:tgtEl>
                                      </p:cBhvr>
                                    </p:animEffect>
                                  </p:childTnLst>
                                </p:cTn>
                              </p:par>
                            </p:childTnLst>
                          </p:cTn>
                        </p:par>
                        <p:par>
                          <p:cTn id="49" fill="hold">
                            <p:stCondLst>
                              <p:cond delay="3600"/>
                            </p:stCondLst>
                            <p:childTnLst>
                              <p:par>
                                <p:cTn id="50" presetID="31"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 calcmode="lin" valueType="num">
                                      <p:cBhvr>
                                        <p:cTn id="54" dur="500" fill="hold"/>
                                        <p:tgtEl>
                                          <p:spTgt spid="20"/>
                                        </p:tgtEl>
                                        <p:attrNameLst>
                                          <p:attrName>style.rotation</p:attrName>
                                        </p:attrNameLst>
                                      </p:cBhvr>
                                      <p:tavLst>
                                        <p:tav tm="0">
                                          <p:val>
                                            <p:fltVal val="90"/>
                                          </p:val>
                                        </p:tav>
                                        <p:tav tm="100000">
                                          <p:val>
                                            <p:fltVal val="0"/>
                                          </p:val>
                                        </p:tav>
                                      </p:tavLst>
                                    </p:anim>
                                    <p:animEffect transition="in" filter="fade">
                                      <p:cBhvr>
                                        <p:cTn id="55" dur="500"/>
                                        <p:tgtEl>
                                          <p:spTgt spid="20"/>
                                        </p:tgtEl>
                                      </p:cBhvr>
                                    </p:animEffect>
                                  </p:childTnLst>
                                </p:cTn>
                              </p:par>
                              <p:par>
                                <p:cTn id="56" presetID="8" presetClass="emph" presetSubtype="0" fill="hold" grpId="1" nodeType="withEffect">
                                  <p:stCondLst>
                                    <p:cond delay="0"/>
                                  </p:stCondLst>
                                  <p:childTnLst>
                                    <p:animRot by="21600000">
                                      <p:cBhvr>
                                        <p:cTn id="57" dur="500" fill="hold"/>
                                        <p:tgtEl>
                                          <p:spTgt spid="20"/>
                                        </p:tgtEl>
                                        <p:attrNameLst>
                                          <p:attrName>r</p:attrName>
                                        </p:attrNameLst>
                                      </p:cBhvr>
                                    </p:animRot>
                                  </p:childTnLst>
                                </p:cTn>
                              </p:par>
                            </p:childTnLst>
                          </p:cTn>
                        </p:par>
                        <p:par>
                          <p:cTn id="58" fill="hold">
                            <p:stCondLst>
                              <p:cond delay="4100"/>
                            </p:stCondLst>
                            <p:childTnLst>
                              <p:par>
                                <p:cTn id="59" presetID="22" presetClass="entr" presetSubtype="1"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wipe(up)">
                                      <p:cBhvr>
                                        <p:cTn id="61" dur="500"/>
                                        <p:tgtEl>
                                          <p:spTgt spid="23"/>
                                        </p:tgtEl>
                                      </p:cBhvr>
                                    </p:animEffect>
                                  </p:childTnLst>
                                </p:cTn>
                              </p:par>
                            </p:childTnLst>
                          </p:cTn>
                        </p:par>
                        <p:par>
                          <p:cTn id="62" fill="hold">
                            <p:stCondLst>
                              <p:cond delay="4600"/>
                            </p:stCondLst>
                            <p:childTnLst>
                              <p:par>
                                <p:cTn id="63" presetID="21" presetClass="entr" presetSubtype="1" fill="hold" grpId="0" nodeType="after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heel(1)">
                                      <p:cBhvr>
                                        <p:cTn id="65" dur="1000"/>
                                        <p:tgtEl>
                                          <p:spTgt spid="5"/>
                                        </p:tgtEl>
                                      </p:cBhvr>
                                    </p:animEffect>
                                  </p:childTnLst>
                                </p:cTn>
                              </p:par>
                            </p:childTnLst>
                          </p:cTn>
                        </p:par>
                        <p:par>
                          <p:cTn id="66" fill="hold">
                            <p:stCondLst>
                              <p:cond delay="5600"/>
                            </p:stCondLst>
                            <p:childTnLst>
                              <p:par>
                                <p:cTn id="67" presetID="12" presetClass="entr" presetSubtype="1" fill="hold" grpId="0" nodeType="after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500"/>
                                        <p:tgtEl>
                                          <p:spTgt spid="6"/>
                                        </p:tgtEl>
                                        <p:attrNameLst>
                                          <p:attrName>ppt_y</p:attrName>
                                        </p:attrNameLst>
                                      </p:cBhvr>
                                      <p:tavLst>
                                        <p:tav tm="0">
                                          <p:val>
                                            <p:strVal val="#ppt_y-#ppt_h*1.125000"/>
                                          </p:val>
                                        </p:tav>
                                        <p:tav tm="100000">
                                          <p:val>
                                            <p:strVal val="#ppt_y"/>
                                          </p:val>
                                        </p:tav>
                                      </p:tavLst>
                                    </p:anim>
                                    <p:animEffect transition="in" filter="wipe(down)">
                                      <p:cBhvr>
                                        <p:cTn id="70" dur="500"/>
                                        <p:tgtEl>
                                          <p:spTgt spid="6"/>
                                        </p:tgtEl>
                                      </p:cBhvr>
                                    </p:animEffect>
                                  </p:childTnLst>
                                </p:cTn>
                              </p:par>
                            </p:childTnLst>
                          </p:cTn>
                        </p:par>
                        <p:par>
                          <p:cTn id="71" fill="hold">
                            <p:stCondLst>
                              <p:cond delay="6100"/>
                            </p:stCondLst>
                            <p:childTnLst>
                              <p:par>
                                <p:cTn id="72" presetID="16" presetClass="entr" presetSubtype="21"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barn(inVertical)">
                                      <p:cBhvr>
                                        <p:cTn id="74" dur="500"/>
                                        <p:tgtEl>
                                          <p:spTgt spid="26"/>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barn(inVertical)">
                                      <p:cBhvr>
                                        <p:cTn id="7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3" grpId="1" animBg="1"/>
      <p:bldP spid="19" grpId="0" animBg="1"/>
      <p:bldP spid="19" grpId="1" animBg="1"/>
      <p:bldP spid="20" grpId="0" animBg="1"/>
      <p:bldP spid="20" grpId="1" animBg="1"/>
      <p:bldP spid="21" grpId="0"/>
      <p:bldP spid="22" grpId="0"/>
      <p:bldP spid="23" grpId="0"/>
      <p:bldP spid="5" grpId="0" animBg="1"/>
      <p:bldP spid="6" grpId="0" animBg="1"/>
      <p:bldP spid="26" grpId="0" animBg="1"/>
      <p:bldP spid="27" grpId="0"/>
      <p:bldP spid="16" grpId="0"/>
      <p:bldP spid="17"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0718" y="735087"/>
            <a:ext cx="4185761" cy="461665"/>
          </a:xfrm>
          <a:prstGeom prst="rect">
            <a:avLst/>
          </a:prstGeom>
          <a:noFill/>
        </p:spPr>
        <p:txBody>
          <a:bodyPr wrap="none" rtlCol="0">
            <a:spAutoFit/>
          </a:bodyPr>
          <a:lstStyle/>
          <a:p>
            <a:r>
              <a:rPr lang="zh-CN" altLang="en-US" sz="2400" b="1" dirty="0">
                <a:solidFill>
                  <a:schemeClr val="tx2"/>
                </a:solidFill>
                <a:latin typeface="+mj-ea"/>
                <a:ea typeface="+mj-ea"/>
              </a:rPr>
              <a:t>丰富党员活动、激活党员活力</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Oval 5"/>
          <p:cNvSpPr>
            <a:spLocks noChangeArrowheads="1"/>
          </p:cNvSpPr>
          <p:nvPr/>
        </p:nvSpPr>
        <p:spPr bwMode="auto">
          <a:xfrm>
            <a:off x="3852863" y="1490663"/>
            <a:ext cx="1563688" cy="1570037"/>
          </a:xfrm>
          <a:prstGeom prst="ellipse">
            <a:avLst/>
          </a:prstGeom>
          <a:solidFill>
            <a:schemeClr val="tx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 name="Oval 6"/>
          <p:cNvSpPr>
            <a:spLocks noChangeArrowheads="1"/>
          </p:cNvSpPr>
          <p:nvPr/>
        </p:nvSpPr>
        <p:spPr bwMode="auto">
          <a:xfrm>
            <a:off x="6786563" y="3890963"/>
            <a:ext cx="996950" cy="1001712"/>
          </a:xfrm>
          <a:prstGeom prst="ellipse">
            <a:avLst/>
          </a:prstGeom>
          <a:solidFill>
            <a:schemeClr val="tx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Oval 7"/>
          <p:cNvSpPr>
            <a:spLocks noChangeArrowheads="1"/>
          </p:cNvSpPr>
          <p:nvPr/>
        </p:nvSpPr>
        <p:spPr bwMode="auto">
          <a:xfrm>
            <a:off x="4113213" y="3890963"/>
            <a:ext cx="998538" cy="1001712"/>
          </a:xfrm>
          <a:prstGeom prst="ellipse">
            <a:avLst/>
          </a:prstGeom>
          <a:solidFill>
            <a:schemeClr val="tx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Oval 8"/>
          <p:cNvSpPr>
            <a:spLocks noChangeArrowheads="1"/>
          </p:cNvSpPr>
          <p:nvPr/>
        </p:nvSpPr>
        <p:spPr bwMode="auto">
          <a:xfrm>
            <a:off x="1545083" y="3890963"/>
            <a:ext cx="996950" cy="1001712"/>
          </a:xfrm>
          <a:prstGeom prst="ellipse">
            <a:avLst/>
          </a:prstGeom>
          <a:solidFill>
            <a:schemeClr val="tx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Line 9"/>
          <p:cNvSpPr>
            <a:spLocks noChangeShapeType="1"/>
          </p:cNvSpPr>
          <p:nvPr/>
        </p:nvSpPr>
        <p:spPr bwMode="auto">
          <a:xfrm flipH="1">
            <a:off x="2411413" y="2827338"/>
            <a:ext cx="1573213" cy="1152525"/>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Line 10"/>
          <p:cNvSpPr>
            <a:spLocks noChangeShapeType="1"/>
          </p:cNvSpPr>
          <p:nvPr/>
        </p:nvSpPr>
        <p:spPr bwMode="auto">
          <a:xfrm>
            <a:off x="5264150" y="2827338"/>
            <a:ext cx="1589088" cy="1165225"/>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Line 11"/>
          <p:cNvSpPr>
            <a:spLocks noChangeShapeType="1"/>
          </p:cNvSpPr>
          <p:nvPr/>
        </p:nvSpPr>
        <p:spPr bwMode="auto">
          <a:xfrm>
            <a:off x="4635500" y="3106738"/>
            <a:ext cx="0" cy="700087"/>
          </a:xfrm>
          <a:prstGeom prst="line">
            <a:avLst/>
          </a:prstGeom>
          <a:noFill/>
          <a:ln w="12700" cap="flat">
            <a:solidFill>
              <a:srgbClr val="2E2C2C"/>
            </a:solidFill>
            <a:prstDash val="solid"/>
            <a:miter lim="800000"/>
            <a:headEnd type="none" w="med" len="med"/>
            <a:tailEnd type="triangle" w="lg" len="lg"/>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nvGrpSpPr>
          <p:cNvPr id="17" name="组合 16"/>
          <p:cNvGrpSpPr/>
          <p:nvPr/>
        </p:nvGrpSpPr>
        <p:grpSpPr>
          <a:xfrm>
            <a:off x="4241780" y="1692315"/>
            <a:ext cx="722482" cy="725360"/>
            <a:chOff x="4214813" y="1803400"/>
            <a:chExt cx="796925" cy="800100"/>
          </a:xfrm>
          <a:solidFill>
            <a:schemeClr val="accent2"/>
          </a:solidFill>
        </p:grpSpPr>
        <p:sp>
          <p:nvSpPr>
            <p:cNvPr id="15" name="Freeform 12"/>
            <p:cNvSpPr>
              <a:spLocks noEditPoints="1"/>
            </p:cNvSpPr>
            <p:nvPr/>
          </p:nvSpPr>
          <p:spPr bwMode="auto">
            <a:xfrm>
              <a:off x="4446588" y="2036763"/>
              <a:ext cx="496888" cy="496887"/>
            </a:xfrm>
            <a:custGeom>
              <a:avLst/>
              <a:gdLst>
                <a:gd name="T0" fmla="*/ 856 w 892"/>
                <a:gd name="T1" fmla="*/ 711 h 889"/>
                <a:gd name="T2" fmla="*/ 568 w 892"/>
                <a:gd name="T3" fmla="*/ 426 h 889"/>
                <a:gd name="T4" fmla="*/ 597 w 892"/>
                <a:gd name="T5" fmla="*/ 298 h 889"/>
                <a:gd name="T6" fmla="*/ 299 w 892"/>
                <a:gd name="T7" fmla="*/ 0 h 889"/>
                <a:gd name="T8" fmla="*/ 219 w 892"/>
                <a:gd name="T9" fmla="*/ 11 h 889"/>
                <a:gd name="T10" fmla="*/ 346 w 892"/>
                <a:gd name="T11" fmla="*/ 138 h 889"/>
                <a:gd name="T12" fmla="*/ 338 w 892"/>
                <a:gd name="T13" fmla="*/ 338 h 889"/>
                <a:gd name="T14" fmla="*/ 138 w 892"/>
                <a:gd name="T15" fmla="*/ 346 h 889"/>
                <a:gd name="T16" fmla="*/ 11 w 892"/>
                <a:gd name="T17" fmla="*/ 219 h 889"/>
                <a:gd name="T18" fmla="*/ 0 w 892"/>
                <a:gd name="T19" fmla="*/ 298 h 889"/>
                <a:gd name="T20" fmla="*/ 299 w 892"/>
                <a:gd name="T21" fmla="*/ 597 h 889"/>
                <a:gd name="T22" fmla="*/ 426 w 892"/>
                <a:gd name="T23" fmla="*/ 568 h 889"/>
                <a:gd name="T24" fmla="*/ 713 w 892"/>
                <a:gd name="T25" fmla="*/ 853 h 889"/>
                <a:gd name="T26" fmla="*/ 849 w 892"/>
                <a:gd name="T27" fmla="*/ 847 h 889"/>
                <a:gd name="T28" fmla="*/ 856 w 892"/>
                <a:gd name="T29" fmla="*/ 711 h 889"/>
                <a:gd name="T30" fmla="*/ 779 w 892"/>
                <a:gd name="T31" fmla="*/ 826 h 889"/>
                <a:gd name="T32" fmla="*/ 779 w 892"/>
                <a:gd name="T33" fmla="*/ 826 h 889"/>
                <a:gd name="T34" fmla="*/ 728 w 892"/>
                <a:gd name="T35" fmla="*/ 776 h 889"/>
                <a:gd name="T36" fmla="*/ 779 w 892"/>
                <a:gd name="T37" fmla="*/ 726 h 889"/>
                <a:gd name="T38" fmla="*/ 829 w 892"/>
                <a:gd name="T39" fmla="*/ 776 h 889"/>
                <a:gd name="T40" fmla="*/ 779 w 892"/>
                <a:gd name="T41" fmla="*/ 826 h 8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92" h="889">
                  <a:moveTo>
                    <a:pt x="856" y="711"/>
                  </a:moveTo>
                  <a:lnTo>
                    <a:pt x="568" y="426"/>
                  </a:lnTo>
                  <a:cubicBezTo>
                    <a:pt x="587" y="387"/>
                    <a:pt x="597" y="344"/>
                    <a:pt x="597" y="298"/>
                  </a:cubicBezTo>
                  <a:cubicBezTo>
                    <a:pt x="597" y="133"/>
                    <a:pt x="464" y="0"/>
                    <a:pt x="299" y="0"/>
                  </a:cubicBezTo>
                  <a:cubicBezTo>
                    <a:pt x="271" y="0"/>
                    <a:pt x="244" y="4"/>
                    <a:pt x="219" y="11"/>
                  </a:cubicBezTo>
                  <a:lnTo>
                    <a:pt x="346" y="138"/>
                  </a:lnTo>
                  <a:cubicBezTo>
                    <a:pt x="399" y="191"/>
                    <a:pt x="395" y="280"/>
                    <a:pt x="338" y="338"/>
                  </a:cubicBezTo>
                  <a:cubicBezTo>
                    <a:pt x="280" y="395"/>
                    <a:pt x="191" y="399"/>
                    <a:pt x="138" y="346"/>
                  </a:cubicBezTo>
                  <a:lnTo>
                    <a:pt x="11" y="219"/>
                  </a:lnTo>
                  <a:cubicBezTo>
                    <a:pt x="4" y="244"/>
                    <a:pt x="0" y="271"/>
                    <a:pt x="0" y="298"/>
                  </a:cubicBezTo>
                  <a:cubicBezTo>
                    <a:pt x="0" y="463"/>
                    <a:pt x="134" y="597"/>
                    <a:pt x="299" y="597"/>
                  </a:cubicBezTo>
                  <a:cubicBezTo>
                    <a:pt x="344" y="597"/>
                    <a:pt x="388" y="587"/>
                    <a:pt x="426" y="568"/>
                  </a:cubicBezTo>
                  <a:lnTo>
                    <a:pt x="713" y="853"/>
                  </a:lnTo>
                  <a:cubicBezTo>
                    <a:pt x="749" y="889"/>
                    <a:pt x="810" y="886"/>
                    <a:pt x="849" y="847"/>
                  </a:cubicBezTo>
                  <a:cubicBezTo>
                    <a:pt x="889" y="808"/>
                    <a:pt x="892" y="747"/>
                    <a:pt x="856" y="711"/>
                  </a:cubicBezTo>
                  <a:close/>
                  <a:moveTo>
                    <a:pt x="779" y="826"/>
                  </a:moveTo>
                  <a:lnTo>
                    <a:pt x="779" y="826"/>
                  </a:lnTo>
                  <a:cubicBezTo>
                    <a:pt x="751" y="826"/>
                    <a:pt x="728" y="804"/>
                    <a:pt x="728" y="776"/>
                  </a:cubicBezTo>
                  <a:cubicBezTo>
                    <a:pt x="728" y="748"/>
                    <a:pt x="751" y="726"/>
                    <a:pt x="779" y="726"/>
                  </a:cubicBezTo>
                  <a:cubicBezTo>
                    <a:pt x="806" y="726"/>
                    <a:pt x="829" y="748"/>
                    <a:pt x="829" y="776"/>
                  </a:cubicBezTo>
                  <a:cubicBezTo>
                    <a:pt x="829" y="804"/>
                    <a:pt x="806" y="826"/>
                    <a:pt x="779" y="826"/>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13"/>
            <p:cNvSpPr>
              <a:spLocks/>
            </p:cNvSpPr>
            <p:nvPr/>
          </p:nvSpPr>
          <p:spPr bwMode="auto">
            <a:xfrm>
              <a:off x="4214813" y="1803400"/>
              <a:ext cx="796925" cy="800100"/>
            </a:xfrm>
            <a:custGeom>
              <a:avLst/>
              <a:gdLst>
                <a:gd name="T0" fmla="*/ 1244 w 1431"/>
                <a:gd name="T1" fmla="*/ 583 h 1432"/>
                <a:gd name="T2" fmla="*/ 1165 w 1431"/>
                <a:gd name="T3" fmla="*/ 494 h 1432"/>
                <a:gd name="T4" fmla="*/ 1200 w 1431"/>
                <a:gd name="T5" fmla="*/ 424 h 1432"/>
                <a:gd name="T6" fmla="*/ 1252 w 1431"/>
                <a:gd name="T7" fmla="*/ 241 h 1432"/>
                <a:gd name="T8" fmla="*/ 1044 w 1431"/>
                <a:gd name="T9" fmla="*/ 200 h 1432"/>
                <a:gd name="T10" fmla="*/ 904 w 1431"/>
                <a:gd name="T11" fmla="*/ 260 h 1432"/>
                <a:gd name="T12" fmla="*/ 851 w 1431"/>
                <a:gd name="T13" fmla="*/ 168 h 1432"/>
                <a:gd name="T14" fmla="*/ 759 w 1431"/>
                <a:gd name="T15" fmla="*/ 1 h 1432"/>
                <a:gd name="T16" fmla="*/ 583 w 1431"/>
                <a:gd name="T17" fmla="*/ 119 h 1432"/>
                <a:gd name="T18" fmla="*/ 583 w 1431"/>
                <a:gd name="T19" fmla="*/ 187 h 1432"/>
                <a:gd name="T20" fmla="*/ 581 w 1431"/>
                <a:gd name="T21" fmla="*/ 196 h 1432"/>
                <a:gd name="T22" fmla="*/ 577 w 1431"/>
                <a:gd name="T23" fmla="*/ 211 h 1432"/>
                <a:gd name="T24" fmla="*/ 573 w 1431"/>
                <a:gd name="T25" fmla="*/ 218 h 1432"/>
                <a:gd name="T26" fmla="*/ 438 w 1431"/>
                <a:gd name="T27" fmla="*/ 247 h 1432"/>
                <a:gd name="T28" fmla="*/ 369 w 1431"/>
                <a:gd name="T29" fmla="*/ 178 h 1432"/>
                <a:gd name="T30" fmla="*/ 179 w 1431"/>
                <a:gd name="T31" fmla="*/ 367 h 1432"/>
                <a:gd name="T32" fmla="*/ 250 w 1431"/>
                <a:gd name="T33" fmla="*/ 440 h 1432"/>
                <a:gd name="T34" fmla="*/ 257 w 1431"/>
                <a:gd name="T35" fmla="*/ 450 h 1432"/>
                <a:gd name="T36" fmla="*/ 262 w 1431"/>
                <a:gd name="T37" fmla="*/ 462 h 1432"/>
                <a:gd name="T38" fmla="*/ 265 w 1431"/>
                <a:gd name="T39" fmla="*/ 473 h 1432"/>
                <a:gd name="T40" fmla="*/ 240 w 1431"/>
                <a:gd name="T41" fmla="*/ 555 h 1432"/>
                <a:gd name="T42" fmla="*/ 119 w 1431"/>
                <a:gd name="T43" fmla="*/ 580 h 1432"/>
                <a:gd name="T44" fmla="*/ 0 w 1431"/>
                <a:gd name="T45" fmla="*/ 756 h 1432"/>
                <a:gd name="T46" fmla="*/ 186 w 1431"/>
                <a:gd name="T47" fmla="*/ 849 h 1432"/>
                <a:gd name="T48" fmla="*/ 203 w 1431"/>
                <a:gd name="T49" fmla="*/ 853 h 1432"/>
                <a:gd name="T50" fmla="*/ 247 w 1431"/>
                <a:gd name="T51" fmla="*/ 993 h 1432"/>
                <a:gd name="T52" fmla="*/ 198 w 1431"/>
                <a:gd name="T53" fmla="*/ 1042 h 1432"/>
                <a:gd name="T54" fmla="*/ 238 w 1431"/>
                <a:gd name="T55" fmla="*/ 1251 h 1432"/>
                <a:gd name="T56" fmla="*/ 435 w 1431"/>
                <a:gd name="T57" fmla="*/ 1184 h 1432"/>
                <a:gd name="T58" fmla="*/ 442 w 1431"/>
                <a:gd name="T59" fmla="*/ 1179 h 1432"/>
                <a:gd name="T60" fmla="*/ 454 w 1431"/>
                <a:gd name="T61" fmla="*/ 1173 h 1432"/>
                <a:gd name="T62" fmla="*/ 464 w 1431"/>
                <a:gd name="T63" fmla="*/ 1169 h 1432"/>
                <a:gd name="T64" fmla="*/ 472 w 1431"/>
                <a:gd name="T65" fmla="*/ 1167 h 1432"/>
                <a:gd name="T66" fmla="*/ 487 w 1431"/>
                <a:gd name="T67" fmla="*/ 1165 h 1432"/>
                <a:gd name="T68" fmla="*/ 580 w 1431"/>
                <a:gd name="T69" fmla="*/ 1265 h 1432"/>
                <a:gd name="T70" fmla="*/ 672 w 1431"/>
                <a:gd name="T71" fmla="*/ 1432 h 1432"/>
                <a:gd name="T72" fmla="*/ 848 w 1431"/>
                <a:gd name="T73" fmla="*/ 1313 h 1432"/>
                <a:gd name="T74" fmla="*/ 848 w 1431"/>
                <a:gd name="T75" fmla="*/ 1245 h 1432"/>
                <a:gd name="T76" fmla="*/ 872 w 1431"/>
                <a:gd name="T77" fmla="*/ 1194 h 1432"/>
                <a:gd name="T78" fmla="*/ 895 w 1431"/>
                <a:gd name="T79" fmla="*/ 1176 h 1432"/>
                <a:gd name="T80" fmla="*/ 904 w 1431"/>
                <a:gd name="T81" fmla="*/ 1172 h 1432"/>
                <a:gd name="T82" fmla="*/ 323 w 1431"/>
                <a:gd name="T83" fmla="*/ 715 h 1432"/>
                <a:gd name="T84" fmla="*/ 1092 w 1431"/>
                <a:gd name="T85" fmla="*/ 824 h 1432"/>
                <a:gd name="T86" fmla="*/ 1220 w 1431"/>
                <a:gd name="T87" fmla="*/ 858 h 1432"/>
                <a:gd name="T88" fmla="*/ 1311 w 1431"/>
                <a:gd name="T89" fmla="*/ 852 h 1432"/>
                <a:gd name="T90" fmla="*/ 1431 w 1431"/>
                <a:gd name="T91" fmla="*/ 676 h 1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31" h="1432">
                  <a:moveTo>
                    <a:pt x="1341" y="584"/>
                  </a:moveTo>
                  <a:lnTo>
                    <a:pt x="1312" y="584"/>
                  </a:lnTo>
                  <a:lnTo>
                    <a:pt x="1244" y="583"/>
                  </a:lnTo>
                  <a:cubicBezTo>
                    <a:pt x="1230" y="582"/>
                    <a:pt x="1217" y="577"/>
                    <a:pt x="1206" y="570"/>
                  </a:cubicBezTo>
                  <a:cubicBezTo>
                    <a:pt x="1206" y="569"/>
                    <a:pt x="1205" y="569"/>
                    <a:pt x="1205" y="569"/>
                  </a:cubicBezTo>
                  <a:cubicBezTo>
                    <a:pt x="1181" y="553"/>
                    <a:pt x="1165" y="525"/>
                    <a:pt x="1165" y="494"/>
                  </a:cubicBezTo>
                  <a:cubicBezTo>
                    <a:pt x="1165" y="485"/>
                    <a:pt x="1167" y="475"/>
                    <a:pt x="1169" y="466"/>
                  </a:cubicBezTo>
                  <a:cubicBezTo>
                    <a:pt x="1173" y="456"/>
                    <a:pt x="1178" y="447"/>
                    <a:pt x="1184" y="439"/>
                  </a:cubicBezTo>
                  <a:lnTo>
                    <a:pt x="1200" y="424"/>
                  </a:lnTo>
                  <a:lnTo>
                    <a:pt x="1233" y="391"/>
                  </a:lnTo>
                  <a:lnTo>
                    <a:pt x="1253" y="370"/>
                  </a:lnTo>
                  <a:cubicBezTo>
                    <a:pt x="1282" y="332"/>
                    <a:pt x="1282" y="279"/>
                    <a:pt x="1252" y="241"/>
                  </a:cubicBezTo>
                  <a:lnTo>
                    <a:pt x="1193" y="182"/>
                  </a:lnTo>
                  <a:cubicBezTo>
                    <a:pt x="1156" y="152"/>
                    <a:pt x="1102" y="151"/>
                    <a:pt x="1064" y="180"/>
                  </a:cubicBezTo>
                  <a:lnTo>
                    <a:pt x="1044" y="200"/>
                  </a:lnTo>
                  <a:lnTo>
                    <a:pt x="996" y="248"/>
                  </a:lnTo>
                  <a:lnTo>
                    <a:pt x="996" y="248"/>
                  </a:lnTo>
                  <a:cubicBezTo>
                    <a:pt x="969" y="269"/>
                    <a:pt x="934" y="273"/>
                    <a:pt x="904" y="260"/>
                  </a:cubicBezTo>
                  <a:cubicBezTo>
                    <a:pt x="894" y="256"/>
                    <a:pt x="885" y="250"/>
                    <a:pt x="877" y="241"/>
                  </a:cubicBezTo>
                  <a:cubicBezTo>
                    <a:pt x="861" y="227"/>
                    <a:pt x="853" y="208"/>
                    <a:pt x="851" y="189"/>
                  </a:cubicBezTo>
                  <a:lnTo>
                    <a:pt x="851" y="168"/>
                  </a:lnTo>
                  <a:lnTo>
                    <a:pt x="851" y="120"/>
                  </a:lnTo>
                  <a:lnTo>
                    <a:pt x="851" y="91"/>
                  </a:lnTo>
                  <a:cubicBezTo>
                    <a:pt x="845" y="44"/>
                    <a:pt x="807" y="6"/>
                    <a:pt x="759" y="1"/>
                  </a:cubicBezTo>
                  <a:lnTo>
                    <a:pt x="675" y="0"/>
                  </a:lnTo>
                  <a:cubicBezTo>
                    <a:pt x="628" y="6"/>
                    <a:pt x="590" y="43"/>
                    <a:pt x="583" y="90"/>
                  </a:cubicBezTo>
                  <a:lnTo>
                    <a:pt x="583" y="119"/>
                  </a:lnTo>
                  <a:lnTo>
                    <a:pt x="583" y="168"/>
                  </a:lnTo>
                  <a:lnTo>
                    <a:pt x="583" y="187"/>
                  </a:lnTo>
                  <a:lnTo>
                    <a:pt x="583" y="187"/>
                  </a:lnTo>
                  <a:lnTo>
                    <a:pt x="583" y="187"/>
                  </a:lnTo>
                  <a:cubicBezTo>
                    <a:pt x="582" y="190"/>
                    <a:pt x="582" y="192"/>
                    <a:pt x="581" y="195"/>
                  </a:cubicBezTo>
                  <a:cubicBezTo>
                    <a:pt x="581" y="195"/>
                    <a:pt x="581" y="195"/>
                    <a:pt x="581" y="196"/>
                  </a:cubicBezTo>
                  <a:cubicBezTo>
                    <a:pt x="581" y="198"/>
                    <a:pt x="580" y="201"/>
                    <a:pt x="579" y="203"/>
                  </a:cubicBezTo>
                  <a:cubicBezTo>
                    <a:pt x="579" y="203"/>
                    <a:pt x="579" y="203"/>
                    <a:pt x="579" y="204"/>
                  </a:cubicBezTo>
                  <a:cubicBezTo>
                    <a:pt x="578" y="206"/>
                    <a:pt x="578" y="209"/>
                    <a:pt x="577" y="211"/>
                  </a:cubicBezTo>
                  <a:cubicBezTo>
                    <a:pt x="577" y="211"/>
                    <a:pt x="577" y="211"/>
                    <a:pt x="577" y="211"/>
                  </a:cubicBezTo>
                  <a:cubicBezTo>
                    <a:pt x="576" y="214"/>
                    <a:pt x="574" y="216"/>
                    <a:pt x="573" y="218"/>
                  </a:cubicBezTo>
                  <a:cubicBezTo>
                    <a:pt x="573" y="218"/>
                    <a:pt x="573" y="218"/>
                    <a:pt x="573" y="218"/>
                  </a:cubicBezTo>
                  <a:cubicBezTo>
                    <a:pt x="568" y="229"/>
                    <a:pt x="560" y="238"/>
                    <a:pt x="552" y="245"/>
                  </a:cubicBezTo>
                  <a:cubicBezTo>
                    <a:pt x="536" y="259"/>
                    <a:pt x="516" y="267"/>
                    <a:pt x="493" y="267"/>
                  </a:cubicBezTo>
                  <a:cubicBezTo>
                    <a:pt x="473" y="267"/>
                    <a:pt x="454" y="259"/>
                    <a:pt x="438" y="247"/>
                  </a:cubicBezTo>
                  <a:lnTo>
                    <a:pt x="423" y="232"/>
                  </a:lnTo>
                  <a:lnTo>
                    <a:pt x="390" y="199"/>
                  </a:lnTo>
                  <a:lnTo>
                    <a:pt x="369" y="178"/>
                  </a:lnTo>
                  <a:cubicBezTo>
                    <a:pt x="331" y="149"/>
                    <a:pt x="278" y="149"/>
                    <a:pt x="240" y="179"/>
                  </a:cubicBezTo>
                  <a:lnTo>
                    <a:pt x="181" y="238"/>
                  </a:lnTo>
                  <a:cubicBezTo>
                    <a:pt x="151" y="276"/>
                    <a:pt x="150" y="329"/>
                    <a:pt x="179" y="367"/>
                  </a:cubicBezTo>
                  <a:lnTo>
                    <a:pt x="200" y="388"/>
                  </a:lnTo>
                  <a:lnTo>
                    <a:pt x="247" y="436"/>
                  </a:lnTo>
                  <a:cubicBezTo>
                    <a:pt x="249" y="437"/>
                    <a:pt x="249" y="439"/>
                    <a:pt x="250" y="440"/>
                  </a:cubicBezTo>
                  <a:cubicBezTo>
                    <a:pt x="251" y="441"/>
                    <a:pt x="252" y="442"/>
                    <a:pt x="252" y="443"/>
                  </a:cubicBezTo>
                  <a:cubicBezTo>
                    <a:pt x="253" y="444"/>
                    <a:pt x="254" y="446"/>
                    <a:pt x="254" y="447"/>
                  </a:cubicBezTo>
                  <a:cubicBezTo>
                    <a:pt x="255" y="448"/>
                    <a:pt x="256" y="449"/>
                    <a:pt x="257" y="450"/>
                  </a:cubicBezTo>
                  <a:cubicBezTo>
                    <a:pt x="257" y="451"/>
                    <a:pt x="258" y="453"/>
                    <a:pt x="259" y="455"/>
                  </a:cubicBezTo>
                  <a:cubicBezTo>
                    <a:pt x="259" y="456"/>
                    <a:pt x="260" y="456"/>
                    <a:pt x="260" y="457"/>
                  </a:cubicBezTo>
                  <a:cubicBezTo>
                    <a:pt x="261" y="459"/>
                    <a:pt x="261" y="461"/>
                    <a:pt x="262" y="462"/>
                  </a:cubicBezTo>
                  <a:cubicBezTo>
                    <a:pt x="262" y="463"/>
                    <a:pt x="263" y="464"/>
                    <a:pt x="263" y="465"/>
                  </a:cubicBezTo>
                  <a:cubicBezTo>
                    <a:pt x="264" y="468"/>
                    <a:pt x="264" y="470"/>
                    <a:pt x="265" y="472"/>
                  </a:cubicBezTo>
                  <a:cubicBezTo>
                    <a:pt x="265" y="472"/>
                    <a:pt x="265" y="473"/>
                    <a:pt x="265" y="473"/>
                  </a:cubicBezTo>
                  <a:cubicBezTo>
                    <a:pt x="266" y="475"/>
                    <a:pt x="266" y="478"/>
                    <a:pt x="266" y="481"/>
                  </a:cubicBezTo>
                  <a:cubicBezTo>
                    <a:pt x="266" y="481"/>
                    <a:pt x="266" y="481"/>
                    <a:pt x="266" y="481"/>
                  </a:cubicBezTo>
                  <a:cubicBezTo>
                    <a:pt x="269" y="507"/>
                    <a:pt x="261" y="535"/>
                    <a:pt x="240" y="555"/>
                  </a:cubicBezTo>
                  <a:cubicBezTo>
                    <a:pt x="226" y="570"/>
                    <a:pt x="207" y="578"/>
                    <a:pt x="188" y="581"/>
                  </a:cubicBezTo>
                  <a:lnTo>
                    <a:pt x="167" y="581"/>
                  </a:lnTo>
                  <a:lnTo>
                    <a:pt x="119" y="580"/>
                  </a:lnTo>
                  <a:lnTo>
                    <a:pt x="90" y="580"/>
                  </a:lnTo>
                  <a:cubicBezTo>
                    <a:pt x="43" y="587"/>
                    <a:pt x="6" y="625"/>
                    <a:pt x="0" y="672"/>
                  </a:cubicBezTo>
                  <a:lnTo>
                    <a:pt x="0" y="756"/>
                  </a:lnTo>
                  <a:cubicBezTo>
                    <a:pt x="5" y="804"/>
                    <a:pt x="42" y="842"/>
                    <a:pt x="89" y="849"/>
                  </a:cubicBezTo>
                  <a:lnTo>
                    <a:pt x="119" y="849"/>
                  </a:lnTo>
                  <a:lnTo>
                    <a:pt x="186" y="849"/>
                  </a:lnTo>
                  <a:cubicBezTo>
                    <a:pt x="189" y="849"/>
                    <a:pt x="192" y="850"/>
                    <a:pt x="195" y="850"/>
                  </a:cubicBezTo>
                  <a:cubicBezTo>
                    <a:pt x="196" y="850"/>
                    <a:pt x="196" y="851"/>
                    <a:pt x="197" y="851"/>
                  </a:cubicBezTo>
                  <a:cubicBezTo>
                    <a:pt x="199" y="851"/>
                    <a:pt x="201" y="852"/>
                    <a:pt x="203" y="853"/>
                  </a:cubicBezTo>
                  <a:cubicBezTo>
                    <a:pt x="239" y="864"/>
                    <a:pt x="266" y="898"/>
                    <a:pt x="266" y="938"/>
                  </a:cubicBezTo>
                  <a:lnTo>
                    <a:pt x="266" y="938"/>
                  </a:lnTo>
                  <a:cubicBezTo>
                    <a:pt x="266" y="959"/>
                    <a:pt x="259" y="978"/>
                    <a:pt x="247" y="993"/>
                  </a:cubicBezTo>
                  <a:lnTo>
                    <a:pt x="231" y="1008"/>
                  </a:lnTo>
                  <a:lnTo>
                    <a:pt x="231" y="1008"/>
                  </a:lnTo>
                  <a:lnTo>
                    <a:pt x="198" y="1042"/>
                  </a:lnTo>
                  <a:lnTo>
                    <a:pt x="177" y="1062"/>
                  </a:lnTo>
                  <a:cubicBezTo>
                    <a:pt x="148" y="1100"/>
                    <a:pt x="149" y="1153"/>
                    <a:pt x="179" y="1191"/>
                  </a:cubicBezTo>
                  <a:lnTo>
                    <a:pt x="238" y="1251"/>
                  </a:lnTo>
                  <a:cubicBezTo>
                    <a:pt x="275" y="1281"/>
                    <a:pt x="328" y="1281"/>
                    <a:pt x="367" y="1252"/>
                  </a:cubicBezTo>
                  <a:lnTo>
                    <a:pt x="387" y="1232"/>
                  </a:lnTo>
                  <a:lnTo>
                    <a:pt x="435" y="1184"/>
                  </a:lnTo>
                  <a:lnTo>
                    <a:pt x="435" y="1184"/>
                  </a:lnTo>
                  <a:cubicBezTo>
                    <a:pt x="436" y="1184"/>
                    <a:pt x="436" y="1184"/>
                    <a:pt x="437" y="1183"/>
                  </a:cubicBezTo>
                  <a:cubicBezTo>
                    <a:pt x="438" y="1182"/>
                    <a:pt x="440" y="1180"/>
                    <a:pt x="442" y="1179"/>
                  </a:cubicBezTo>
                  <a:cubicBezTo>
                    <a:pt x="443" y="1178"/>
                    <a:pt x="444" y="1178"/>
                    <a:pt x="445" y="1178"/>
                  </a:cubicBezTo>
                  <a:cubicBezTo>
                    <a:pt x="446" y="1177"/>
                    <a:pt x="448" y="1176"/>
                    <a:pt x="449" y="1175"/>
                  </a:cubicBezTo>
                  <a:cubicBezTo>
                    <a:pt x="451" y="1174"/>
                    <a:pt x="453" y="1173"/>
                    <a:pt x="454" y="1173"/>
                  </a:cubicBezTo>
                  <a:cubicBezTo>
                    <a:pt x="455" y="1172"/>
                    <a:pt x="456" y="1172"/>
                    <a:pt x="457" y="1171"/>
                  </a:cubicBezTo>
                  <a:cubicBezTo>
                    <a:pt x="459" y="1171"/>
                    <a:pt x="461" y="1170"/>
                    <a:pt x="464" y="1169"/>
                  </a:cubicBezTo>
                  <a:cubicBezTo>
                    <a:pt x="464" y="1169"/>
                    <a:pt x="464" y="1169"/>
                    <a:pt x="464" y="1169"/>
                  </a:cubicBezTo>
                  <a:cubicBezTo>
                    <a:pt x="464" y="1169"/>
                    <a:pt x="464" y="1169"/>
                    <a:pt x="464" y="1169"/>
                  </a:cubicBezTo>
                  <a:cubicBezTo>
                    <a:pt x="467" y="1168"/>
                    <a:pt x="469" y="1167"/>
                    <a:pt x="471" y="1167"/>
                  </a:cubicBezTo>
                  <a:cubicBezTo>
                    <a:pt x="472" y="1167"/>
                    <a:pt x="472" y="1167"/>
                    <a:pt x="472" y="1167"/>
                  </a:cubicBezTo>
                  <a:cubicBezTo>
                    <a:pt x="474" y="1166"/>
                    <a:pt x="476" y="1166"/>
                    <a:pt x="479" y="1166"/>
                  </a:cubicBezTo>
                  <a:cubicBezTo>
                    <a:pt x="479" y="1165"/>
                    <a:pt x="479" y="1165"/>
                    <a:pt x="480" y="1165"/>
                  </a:cubicBezTo>
                  <a:cubicBezTo>
                    <a:pt x="482" y="1165"/>
                    <a:pt x="484" y="1165"/>
                    <a:pt x="487" y="1165"/>
                  </a:cubicBezTo>
                  <a:cubicBezTo>
                    <a:pt x="511" y="1163"/>
                    <a:pt x="536" y="1172"/>
                    <a:pt x="554" y="1191"/>
                  </a:cubicBezTo>
                  <a:cubicBezTo>
                    <a:pt x="569" y="1206"/>
                    <a:pt x="578" y="1224"/>
                    <a:pt x="580" y="1244"/>
                  </a:cubicBezTo>
                  <a:lnTo>
                    <a:pt x="580" y="1265"/>
                  </a:lnTo>
                  <a:lnTo>
                    <a:pt x="580" y="1312"/>
                  </a:lnTo>
                  <a:lnTo>
                    <a:pt x="580" y="1341"/>
                  </a:lnTo>
                  <a:cubicBezTo>
                    <a:pt x="586" y="1389"/>
                    <a:pt x="624" y="1426"/>
                    <a:pt x="672" y="1432"/>
                  </a:cubicBezTo>
                  <a:lnTo>
                    <a:pt x="755" y="1432"/>
                  </a:lnTo>
                  <a:cubicBezTo>
                    <a:pt x="803" y="1427"/>
                    <a:pt x="841" y="1389"/>
                    <a:pt x="848" y="1342"/>
                  </a:cubicBezTo>
                  <a:lnTo>
                    <a:pt x="848" y="1313"/>
                  </a:lnTo>
                  <a:lnTo>
                    <a:pt x="848" y="1265"/>
                  </a:lnTo>
                  <a:lnTo>
                    <a:pt x="848" y="1245"/>
                  </a:lnTo>
                  <a:lnTo>
                    <a:pt x="848" y="1245"/>
                  </a:lnTo>
                  <a:cubicBezTo>
                    <a:pt x="850" y="1228"/>
                    <a:pt x="857" y="1213"/>
                    <a:pt x="867" y="1200"/>
                  </a:cubicBezTo>
                  <a:cubicBezTo>
                    <a:pt x="867" y="1199"/>
                    <a:pt x="868" y="1198"/>
                    <a:pt x="869" y="1197"/>
                  </a:cubicBezTo>
                  <a:cubicBezTo>
                    <a:pt x="870" y="1196"/>
                    <a:pt x="871" y="1195"/>
                    <a:pt x="872" y="1194"/>
                  </a:cubicBezTo>
                  <a:cubicBezTo>
                    <a:pt x="877" y="1188"/>
                    <a:pt x="883" y="1183"/>
                    <a:pt x="890" y="1179"/>
                  </a:cubicBezTo>
                  <a:lnTo>
                    <a:pt x="890" y="1179"/>
                  </a:lnTo>
                  <a:cubicBezTo>
                    <a:pt x="892" y="1178"/>
                    <a:pt x="894" y="1177"/>
                    <a:pt x="895" y="1176"/>
                  </a:cubicBezTo>
                  <a:cubicBezTo>
                    <a:pt x="896" y="1176"/>
                    <a:pt x="897" y="1175"/>
                    <a:pt x="897" y="1175"/>
                  </a:cubicBezTo>
                  <a:cubicBezTo>
                    <a:pt x="898" y="1175"/>
                    <a:pt x="898" y="1175"/>
                    <a:pt x="899" y="1174"/>
                  </a:cubicBezTo>
                  <a:cubicBezTo>
                    <a:pt x="900" y="1174"/>
                    <a:pt x="902" y="1173"/>
                    <a:pt x="904" y="1172"/>
                  </a:cubicBezTo>
                  <a:lnTo>
                    <a:pt x="824" y="1093"/>
                  </a:lnTo>
                  <a:cubicBezTo>
                    <a:pt x="789" y="1103"/>
                    <a:pt x="752" y="1108"/>
                    <a:pt x="714" y="1108"/>
                  </a:cubicBezTo>
                  <a:cubicBezTo>
                    <a:pt x="498" y="1108"/>
                    <a:pt x="323" y="932"/>
                    <a:pt x="323" y="715"/>
                  </a:cubicBezTo>
                  <a:cubicBezTo>
                    <a:pt x="324" y="499"/>
                    <a:pt x="500" y="324"/>
                    <a:pt x="717" y="324"/>
                  </a:cubicBezTo>
                  <a:cubicBezTo>
                    <a:pt x="933" y="325"/>
                    <a:pt x="1108" y="501"/>
                    <a:pt x="1108" y="717"/>
                  </a:cubicBezTo>
                  <a:cubicBezTo>
                    <a:pt x="1107" y="754"/>
                    <a:pt x="1102" y="790"/>
                    <a:pt x="1092" y="824"/>
                  </a:cubicBezTo>
                  <a:lnTo>
                    <a:pt x="1172" y="903"/>
                  </a:lnTo>
                  <a:cubicBezTo>
                    <a:pt x="1176" y="894"/>
                    <a:pt x="1182" y="885"/>
                    <a:pt x="1190" y="877"/>
                  </a:cubicBezTo>
                  <a:cubicBezTo>
                    <a:pt x="1199" y="868"/>
                    <a:pt x="1209" y="862"/>
                    <a:pt x="1220" y="858"/>
                  </a:cubicBezTo>
                  <a:cubicBezTo>
                    <a:pt x="1227" y="855"/>
                    <a:pt x="1235" y="853"/>
                    <a:pt x="1243" y="852"/>
                  </a:cubicBezTo>
                  <a:lnTo>
                    <a:pt x="1264" y="852"/>
                  </a:lnTo>
                  <a:lnTo>
                    <a:pt x="1311" y="852"/>
                  </a:lnTo>
                  <a:lnTo>
                    <a:pt x="1340" y="852"/>
                  </a:lnTo>
                  <a:cubicBezTo>
                    <a:pt x="1388" y="846"/>
                    <a:pt x="1425" y="808"/>
                    <a:pt x="1431" y="760"/>
                  </a:cubicBezTo>
                  <a:lnTo>
                    <a:pt x="1431" y="676"/>
                  </a:lnTo>
                  <a:cubicBezTo>
                    <a:pt x="1426" y="628"/>
                    <a:pt x="1389" y="590"/>
                    <a:pt x="1341" y="58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 name="TextBox 19"/>
          <p:cNvSpPr txBox="1"/>
          <p:nvPr/>
        </p:nvSpPr>
        <p:spPr>
          <a:xfrm>
            <a:off x="1694789" y="4130209"/>
            <a:ext cx="627095" cy="523220"/>
          </a:xfrm>
          <a:prstGeom prst="rect">
            <a:avLst/>
          </a:prstGeom>
          <a:noFill/>
        </p:spPr>
        <p:txBody>
          <a:bodyPr wrap="none" rtlCol="0">
            <a:spAutoFit/>
          </a:bodyPr>
          <a:lstStyle/>
          <a:p>
            <a:r>
              <a:rPr lang="en-US" altLang="zh-CN" sz="2800" b="1" dirty="0">
                <a:solidFill>
                  <a:schemeClr val="accent2"/>
                </a:solidFill>
                <a:latin typeface="+mj-ea"/>
                <a:ea typeface="+mj-ea"/>
              </a:rPr>
              <a:t>01</a:t>
            </a:r>
            <a:endParaRPr lang="zh-CN" altLang="en-US" sz="2800" b="1" dirty="0">
              <a:solidFill>
                <a:schemeClr val="accent2"/>
              </a:solidFill>
              <a:latin typeface="+mj-ea"/>
              <a:ea typeface="+mj-ea"/>
            </a:endParaRPr>
          </a:p>
        </p:txBody>
      </p:sp>
      <p:sp>
        <p:nvSpPr>
          <p:cNvPr id="21" name="TextBox 20"/>
          <p:cNvSpPr txBox="1"/>
          <p:nvPr/>
        </p:nvSpPr>
        <p:spPr>
          <a:xfrm>
            <a:off x="4310200" y="4130209"/>
            <a:ext cx="627095" cy="523220"/>
          </a:xfrm>
          <a:prstGeom prst="rect">
            <a:avLst/>
          </a:prstGeom>
          <a:noFill/>
        </p:spPr>
        <p:txBody>
          <a:bodyPr wrap="none" rtlCol="0">
            <a:spAutoFit/>
          </a:bodyPr>
          <a:lstStyle/>
          <a:p>
            <a:r>
              <a:rPr lang="en-US" altLang="zh-CN" sz="2800" b="1" dirty="0">
                <a:solidFill>
                  <a:schemeClr val="accent2"/>
                </a:solidFill>
                <a:latin typeface="+mj-ea"/>
                <a:ea typeface="+mj-ea"/>
              </a:rPr>
              <a:t>02</a:t>
            </a:r>
            <a:endParaRPr lang="zh-CN" altLang="en-US" sz="2800" b="1" dirty="0">
              <a:solidFill>
                <a:schemeClr val="accent2"/>
              </a:solidFill>
              <a:latin typeface="+mj-ea"/>
              <a:ea typeface="+mj-ea"/>
            </a:endParaRPr>
          </a:p>
        </p:txBody>
      </p:sp>
      <p:sp>
        <p:nvSpPr>
          <p:cNvPr id="22" name="TextBox 21"/>
          <p:cNvSpPr txBox="1"/>
          <p:nvPr/>
        </p:nvSpPr>
        <p:spPr>
          <a:xfrm>
            <a:off x="6958397" y="4130209"/>
            <a:ext cx="627095" cy="523220"/>
          </a:xfrm>
          <a:prstGeom prst="rect">
            <a:avLst/>
          </a:prstGeom>
          <a:noFill/>
        </p:spPr>
        <p:txBody>
          <a:bodyPr wrap="none" rtlCol="0">
            <a:spAutoFit/>
          </a:bodyPr>
          <a:lstStyle/>
          <a:p>
            <a:r>
              <a:rPr lang="en-US" altLang="zh-CN" sz="2800" b="1" dirty="0">
                <a:solidFill>
                  <a:schemeClr val="accent2"/>
                </a:solidFill>
                <a:latin typeface="+mj-ea"/>
                <a:ea typeface="+mj-ea"/>
              </a:rPr>
              <a:t>03</a:t>
            </a:r>
            <a:endParaRPr lang="zh-CN" altLang="en-US" sz="2800" b="1" dirty="0">
              <a:solidFill>
                <a:schemeClr val="accent2"/>
              </a:solidFill>
              <a:latin typeface="+mj-ea"/>
              <a:ea typeface="+mj-ea"/>
            </a:endParaRPr>
          </a:p>
        </p:txBody>
      </p:sp>
      <p:sp>
        <p:nvSpPr>
          <p:cNvPr id="18" name="矩形 17"/>
          <p:cNvSpPr/>
          <p:nvPr/>
        </p:nvSpPr>
        <p:spPr>
          <a:xfrm>
            <a:off x="693002" y="5075854"/>
            <a:ext cx="2400980" cy="1200329"/>
          </a:xfrm>
          <a:prstGeom prst="rect">
            <a:avLst/>
          </a:prstGeom>
        </p:spPr>
        <p:txBody>
          <a:bodyPr wrap="square">
            <a:spAutoFit/>
          </a:bodyPr>
          <a:lstStyle/>
          <a:p>
            <a:pPr algn="just"/>
            <a:r>
              <a:rPr lang="zh-CN" altLang="en-US" dirty="0">
                <a:solidFill>
                  <a:schemeClr val="bg1"/>
                </a:solidFill>
                <a:latin typeface="+mj-ea"/>
                <a:ea typeface="微软雅黑" pitchFamily="34" charset="-122"/>
              </a:rPr>
              <a:t>继续抓好“关爱党员</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增强党性”活动，健全落实党内关怀和帮扶机制</a:t>
            </a:r>
            <a:r>
              <a:rPr lang="en-US" altLang="zh-CN" dirty="0">
                <a:solidFill>
                  <a:schemeClr val="bg1"/>
                </a:solidFill>
                <a:latin typeface="+mj-ea"/>
                <a:ea typeface="微软雅黑" pitchFamily="34" charset="-122"/>
              </a:rPr>
              <a:t>。</a:t>
            </a:r>
            <a:endParaRPr lang="zh-CN" altLang="en-US" dirty="0"/>
          </a:p>
        </p:txBody>
      </p:sp>
      <p:sp>
        <p:nvSpPr>
          <p:cNvPr id="24" name="矩形 23"/>
          <p:cNvSpPr/>
          <p:nvPr/>
        </p:nvSpPr>
        <p:spPr>
          <a:xfrm>
            <a:off x="3461356" y="5075854"/>
            <a:ext cx="2400980" cy="1200329"/>
          </a:xfrm>
          <a:prstGeom prst="rect">
            <a:avLst/>
          </a:prstGeom>
        </p:spPr>
        <p:txBody>
          <a:bodyPr wrap="square">
            <a:spAutoFit/>
          </a:bodyPr>
          <a:lstStyle/>
          <a:p>
            <a:pPr algn="just"/>
            <a:r>
              <a:rPr lang="zh-CN" altLang="en-US" dirty="0">
                <a:solidFill>
                  <a:schemeClr val="bg1"/>
                </a:solidFill>
                <a:latin typeface="+mj-ea"/>
                <a:ea typeface="微软雅黑" pitchFamily="34" charset="-122"/>
              </a:rPr>
              <a:t>继续抓好“活力团队</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和谐机关”活动，引导党员干部“激情工作，快乐生活”。</a:t>
            </a:r>
            <a:endParaRPr lang="zh-CN" altLang="en-US" dirty="0"/>
          </a:p>
        </p:txBody>
      </p:sp>
      <p:sp>
        <p:nvSpPr>
          <p:cNvPr id="25" name="矩形 24"/>
          <p:cNvSpPr/>
          <p:nvPr/>
        </p:nvSpPr>
        <p:spPr>
          <a:xfrm>
            <a:off x="6204556" y="5075854"/>
            <a:ext cx="2400980" cy="1200329"/>
          </a:xfrm>
          <a:prstGeom prst="rect">
            <a:avLst/>
          </a:prstGeom>
        </p:spPr>
        <p:txBody>
          <a:bodyPr wrap="square">
            <a:spAutoFit/>
          </a:bodyPr>
          <a:lstStyle/>
          <a:p>
            <a:pPr algn="just"/>
            <a:r>
              <a:rPr lang="zh-CN" altLang="en-US" dirty="0">
                <a:solidFill>
                  <a:schemeClr val="bg1"/>
                </a:solidFill>
                <a:latin typeface="+mj-ea"/>
                <a:ea typeface="微软雅黑" pitchFamily="34" charset="-122"/>
              </a:rPr>
              <a:t>今年共组织了“活力团队</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自行车绿道行”、“庆七</a:t>
            </a:r>
            <a:r>
              <a:rPr lang="en-US" altLang="zh-CN" dirty="0">
                <a:solidFill>
                  <a:schemeClr val="bg1"/>
                </a:solidFill>
                <a:latin typeface="+mj-ea"/>
                <a:ea typeface="微软雅黑" pitchFamily="34" charset="-122"/>
              </a:rPr>
              <a:t>•</a:t>
            </a:r>
            <a:r>
              <a:rPr lang="zh-CN" altLang="en-US" dirty="0">
                <a:solidFill>
                  <a:schemeClr val="bg1"/>
                </a:solidFill>
                <a:latin typeface="+mj-ea"/>
                <a:ea typeface="微软雅黑" pitchFamily="34" charset="-122"/>
              </a:rPr>
              <a:t>一联欢晚会”等党日活动。</a:t>
            </a:r>
          </a:p>
        </p:txBody>
      </p:sp>
      <p:sp>
        <p:nvSpPr>
          <p:cNvPr id="26" name="TextBox 25"/>
          <p:cNvSpPr txBox="1"/>
          <p:nvPr/>
        </p:nvSpPr>
        <p:spPr>
          <a:xfrm>
            <a:off x="4250064" y="2535287"/>
            <a:ext cx="800219" cy="461665"/>
          </a:xfrm>
          <a:prstGeom prst="rect">
            <a:avLst/>
          </a:prstGeom>
          <a:noFill/>
        </p:spPr>
        <p:txBody>
          <a:bodyPr wrap="none" rtlCol="0">
            <a:spAutoFit/>
          </a:bodyPr>
          <a:lstStyle/>
          <a:p>
            <a:r>
              <a:rPr lang="zh-CN" altLang="en-US" sz="2400" b="1" dirty="0">
                <a:solidFill>
                  <a:schemeClr val="accent2"/>
                </a:solidFill>
                <a:latin typeface="+mj-ea"/>
                <a:ea typeface="+mj-ea"/>
              </a:rPr>
              <a:t>举措</a:t>
            </a:r>
          </a:p>
        </p:txBody>
      </p:sp>
      <p:sp>
        <p:nvSpPr>
          <p:cNvPr id="23" name="TextBox 22"/>
          <p:cNvSpPr txBox="1"/>
          <p:nvPr/>
        </p:nvSpPr>
        <p:spPr>
          <a:xfrm>
            <a:off x="880261" y="97827"/>
            <a:ext cx="3476509" cy="369332"/>
          </a:xfrm>
          <a:prstGeom prst="rect">
            <a:avLst/>
          </a:prstGeom>
          <a:noFill/>
        </p:spPr>
        <p:txBody>
          <a:bodyPr wrap="square" rtlCol="0">
            <a:spAutoFit/>
          </a:bodyPr>
          <a:lstStyle>
            <a:defPPr>
              <a:defRPr lang="zh-CN"/>
            </a:defPPr>
            <a:lvl1pPr>
              <a:defRPr sz="3600" b="1">
                <a:solidFill>
                  <a:schemeClr val="bg1"/>
                </a:solidFill>
                <a:latin typeface="+mn-ea"/>
                <a:ea typeface="+mn-ea"/>
              </a:defRPr>
            </a:lvl1pPr>
          </a:lstStyle>
          <a:p>
            <a:r>
              <a:rPr lang="zh-CN" altLang="en-US" sz="1800" b="0" dirty="0">
                <a:solidFill>
                  <a:srgbClr val="FFFF00"/>
                </a:solidFill>
              </a:rPr>
              <a:t>二、领导能力和工作作风方面</a:t>
            </a:r>
          </a:p>
        </p:txBody>
      </p:sp>
      <p:sp>
        <p:nvSpPr>
          <p:cNvPr id="27"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3300339867"/>
      </p:ext>
    </p:extLst>
  </p:cSld>
  <p:clrMapOvr>
    <a:masterClrMapping/>
  </p:clrMapOvr>
  <mc:AlternateContent xmlns:mc="http://schemas.openxmlformats.org/markup-compatibility/2006">
    <mc:Choice xmlns="" xmlns:p14="http://schemas.microsoft.com/office/powerpoint/2010/main" Requires="p14">
      <p:transition spd="slow" advTm="2000">
        <p14:prism/>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left)">
                                      <p:cBhvr>
                                        <p:cTn id="13" dur="300"/>
                                        <p:tgtEl>
                                          <p:spTgt spid="23"/>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300"/>
                                        <p:tgtEl>
                                          <p:spTgt spid="28"/>
                                        </p:tgtEl>
                                        <p:attrNameLst>
                                          <p:attrName>ppt_y</p:attrName>
                                        </p:attrNameLst>
                                      </p:cBhvr>
                                      <p:tavLst>
                                        <p:tav tm="0">
                                          <p:val>
                                            <p:strVal val="#ppt_y-#ppt_h*1.125000"/>
                                          </p:val>
                                        </p:tav>
                                        <p:tav tm="100000">
                                          <p:val>
                                            <p:strVal val="#ppt_y"/>
                                          </p:val>
                                        </p:tav>
                                      </p:tavLst>
                                    </p:anim>
                                    <p:animEffect transition="in" filter="wipe(down)">
                                      <p:cBhvr>
                                        <p:cTn id="18" dur="300"/>
                                        <p:tgtEl>
                                          <p:spTgt spid="28"/>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42"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400"/>
                                        <p:tgtEl>
                                          <p:spTgt spid="7"/>
                                        </p:tgtEl>
                                      </p:cBhvr>
                                    </p:animEffect>
                                    <p:anim calcmode="lin" valueType="num">
                                      <p:cBhvr>
                                        <p:cTn id="27" dur="400" fill="hold"/>
                                        <p:tgtEl>
                                          <p:spTgt spid="7"/>
                                        </p:tgtEl>
                                        <p:attrNameLst>
                                          <p:attrName>ppt_x</p:attrName>
                                        </p:attrNameLst>
                                      </p:cBhvr>
                                      <p:tavLst>
                                        <p:tav tm="0">
                                          <p:val>
                                            <p:strVal val="#ppt_x"/>
                                          </p:val>
                                        </p:tav>
                                        <p:tav tm="100000">
                                          <p:val>
                                            <p:strVal val="#ppt_x"/>
                                          </p:val>
                                        </p:tav>
                                      </p:tavLst>
                                    </p:anim>
                                    <p:anim calcmode="lin" valueType="num">
                                      <p:cBhvr>
                                        <p:cTn id="28" dur="400" fill="hold"/>
                                        <p:tgtEl>
                                          <p:spTgt spid="7"/>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31" presetClass="entr" presetSubtype="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 calcmode="lin" valueType="num">
                                      <p:cBhvr>
                                        <p:cTn id="34" dur="500" fill="hold"/>
                                        <p:tgtEl>
                                          <p:spTgt spid="17"/>
                                        </p:tgtEl>
                                        <p:attrNameLst>
                                          <p:attrName>style.rotation</p:attrName>
                                        </p:attrNameLst>
                                      </p:cBhvr>
                                      <p:tavLst>
                                        <p:tav tm="0">
                                          <p:val>
                                            <p:fltVal val="90"/>
                                          </p:val>
                                        </p:tav>
                                        <p:tav tm="100000">
                                          <p:val>
                                            <p:fltVal val="0"/>
                                          </p:val>
                                        </p:tav>
                                      </p:tavLst>
                                    </p:anim>
                                    <p:animEffect transition="in" filter="fade">
                                      <p:cBhvr>
                                        <p:cTn id="35" dur="500"/>
                                        <p:tgtEl>
                                          <p:spTgt spid="17"/>
                                        </p:tgtEl>
                                      </p:cBhvr>
                                    </p:animEffect>
                                  </p:childTnLst>
                                </p:cTn>
                              </p:par>
                              <p:par>
                                <p:cTn id="36" presetID="8" presetClass="emph" presetSubtype="0" fill="hold" nodeType="withEffect">
                                  <p:stCondLst>
                                    <p:cond delay="0"/>
                                  </p:stCondLst>
                                  <p:childTnLst>
                                    <p:animRot by="21600000">
                                      <p:cBhvr>
                                        <p:cTn id="37" dur="500" fill="hold"/>
                                        <p:tgtEl>
                                          <p:spTgt spid="17"/>
                                        </p:tgtEl>
                                        <p:attrNameLst>
                                          <p:attrName>r</p:attrName>
                                        </p:attrNameLst>
                                      </p:cBhvr>
                                    </p:animRot>
                                  </p:childTnLst>
                                </p:cTn>
                              </p:par>
                            </p:childTnLst>
                          </p:cTn>
                        </p:par>
                        <p:par>
                          <p:cTn id="38" fill="hold">
                            <p:stCondLst>
                              <p:cond delay="2500"/>
                            </p:stCondLst>
                            <p:childTnLst>
                              <p:par>
                                <p:cTn id="39" presetID="22" presetClass="entr" presetSubtype="1"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childTnLst>
                          </p:cTn>
                        </p:par>
                        <p:par>
                          <p:cTn id="42" fill="hold">
                            <p:stCondLst>
                              <p:cond delay="3000"/>
                            </p:stCondLst>
                            <p:childTnLst>
                              <p:par>
                                <p:cTn id="43" presetID="22" presetClass="entr" presetSubtype="1"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up)">
                                      <p:cBhvr>
                                        <p:cTn id="45" dur="500"/>
                                        <p:tgtEl>
                                          <p:spTgt spid="11"/>
                                        </p:tgtEl>
                                      </p:cBhvr>
                                    </p:animEffect>
                                  </p:childTnLst>
                                </p:cTn>
                              </p:par>
                              <p:par>
                                <p:cTn id="46" presetID="22" presetClass="entr" presetSubtype="1"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up)">
                                      <p:cBhvr>
                                        <p:cTn id="48" dur="500"/>
                                        <p:tgtEl>
                                          <p:spTgt spid="14"/>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up)">
                                      <p:cBhvr>
                                        <p:cTn id="51" dur="500"/>
                                        <p:tgtEl>
                                          <p:spTgt spid="13"/>
                                        </p:tgtEl>
                                      </p:cBhvr>
                                    </p:animEffect>
                                  </p:childTnLst>
                                </p:cTn>
                              </p:par>
                            </p:childTnLst>
                          </p:cTn>
                        </p:par>
                        <p:par>
                          <p:cTn id="52" fill="hold">
                            <p:stCondLst>
                              <p:cond delay="35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p:cTn id="60" dur="500" fill="hold"/>
                                        <p:tgtEl>
                                          <p:spTgt spid="9"/>
                                        </p:tgtEl>
                                        <p:attrNameLst>
                                          <p:attrName>ppt_w</p:attrName>
                                        </p:attrNameLst>
                                      </p:cBhvr>
                                      <p:tavLst>
                                        <p:tav tm="0">
                                          <p:val>
                                            <p:fltVal val="0"/>
                                          </p:val>
                                        </p:tav>
                                        <p:tav tm="100000">
                                          <p:val>
                                            <p:strVal val="#ppt_w"/>
                                          </p:val>
                                        </p:tav>
                                      </p:tavLst>
                                    </p:anim>
                                    <p:anim calcmode="lin" valueType="num">
                                      <p:cBhvr>
                                        <p:cTn id="61" dur="500" fill="hold"/>
                                        <p:tgtEl>
                                          <p:spTgt spid="9"/>
                                        </p:tgtEl>
                                        <p:attrNameLst>
                                          <p:attrName>ppt_h</p:attrName>
                                        </p:attrNameLst>
                                      </p:cBhvr>
                                      <p:tavLst>
                                        <p:tav tm="0">
                                          <p:val>
                                            <p:fltVal val="0"/>
                                          </p:val>
                                        </p:tav>
                                        <p:tav tm="100000">
                                          <p:val>
                                            <p:strVal val="#ppt_h"/>
                                          </p:val>
                                        </p:tav>
                                      </p:tavLst>
                                    </p:anim>
                                    <p:animEffect transition="in" filter="fade">
                                      <p:cBhvr>
                                        <p:cTn id="62" dur="500"/>
                                        <p:tgtEl>
                                          <p:spTgt spid="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ppt_w</p:attrName>
                                        </p:attrNameLst>
                                      </p:cBhvr>
                                      <p:tavLst>
                                        <p:tav tm="0">
                                          <p:val>
                                            <p:fltVal val="0"/>
                                          </p:val>
                                        </p:tav>
                                        <p:tav tm="100000">
                                          <p:val>
                                            <p:strVal val="#ppt_w"/>
                                          </p:val>
                                        </p:tav>
                                      </p:tavLst>
                                    </p:anim>
                                    <p:anim calcmode="lin" valueType="num">
                                      <p:cBhvr>
                                        <p:cTn id="66" dur="500" fill="hold"/>
                                        <p:tgtEl>
                                          <p:spTgt spid="8"/>
                                        </p:tgtEl>
                                        <p:attrNameLst>
                                          <p:attrName>ppt_h</p:attrName>
                                        </p:attrNameLst>
                                      </p:cBhvr>
                                      <p:tavLst>
                                        <p:tav tm="0">
                                          <p:val>
                                            <p:fltVal val="0"/>
                                          </p:val>
                                        </p:tav>
                                        <p:tav tm="100000">
                                          <p:val>
                                            <p:strVal val="#ppt_h"/>
                                          </p:val>
                                        </p:tav>
                                      </p:tavLst>
                                    </p:anim>
                                    <p:animEffect transition="in" filter="fade">
                                      <p:cBhvr>
                                        <p:cTn id="67" dur="500"/>
                                        <p:tgtEl>
                                          <p:spTgt spid="8"/>
                                        </p:tgtEl>
                                      </p:cBhvr>
                                    </p:animEffect>
                                  </p:childTnLst>
                                </p:cTn>
                              </p:par>
                            </p:childTnLst>
                          </p:cTn>
                        </p:par>
                        <p:par>
                          <p:cTn id="68" fill="hold">
                            <p:stCondLst>
                              <p:cond delay="4000"/>
                            </p:stCondLst>
                            <p:childTnLst>
                              <p:par>
                                <p:cTn id="69" presetID="31"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300" fill="hold"/>
                                        <p:tgtEl>
                                          <p:spTgt spid="20"/>
                                        </p:tgtEl>
                                        <p:attrNameLst>
                                          <p:attrName>ppt_w</p:attrName>
                                        </p:attrNameLst>
                                      </p:cBhvr>
                                      <p:tavLst>
                                        <p:tav tm="0">
                                          <p:val>
                                            <p:fltVal val="0"/>
                                          </p:val>
                                        </p:tav>
                                        <p:tav tm="100000">
                                          <p:val>
                                            <p:strVal val="#ppt_w"/>
                                          </p:val>
                                        </p:tav>
                                      </p:tavLst>
                                    </p:anim>
                                    <p:anim calcmode="lin" valueType="num">
                                      <p:cBhvr>
                                        <p:cTn id="72" dur="300" fill="hold"/>
                                        <p:tgtEl>
                                          <p:spTgt spid="20"/>
                                        </p:tgtEl>
                                        <p:attrNameLst>
                                          <p:attrName>ppt_h</p:attrName>
                                        </p:attrNameLst>
                                      </p:cBhvr>
                                      <p:tavLst>
                                        <p:tav tm="0">
                                          <p:val>
                                            <p:fltVal val="0"/>
                                          </p:val>
                                        </p:tav>
                                        <p:tav tm="100000">
                                          <p:val>
                                            <p:strVal val="#ppt_h"/>
                                          </p:val>
                                        </p:tav>
                                      </p:tavLst>
                                    </p:anim>
                                    <p:anim calcmode="lin" valueType="num">
                                      <p:cBhvr>
                                        <p:cTn id="73" dur="300" fill="hold"/>
                                        <p:tgtEl>
                                          <p:spTgt spid="20"/>
                                        </p:tgtEl>
                                        <p:attrNameLst>
                                          <p:attrName>style.rotation</p:attrName>
                                        </p:attrNameLst>
                                      </p:cBhvr>
                                      <p:tavLst>
                                        <p:tav tm="0">
                                          <p:val>
                                            <p:fltVal val="90"/>
                                          </p:val>
                                        </p:tav>
                                        <p:tav tm="100000">
                                          <p:val>
                                            <p:fltVal val="0"/>
                                          </p:val>
                                        </p:tav>
                                      </p:tavLst>
                                    </p:anim>
                                    <p:animEffect transition="in" filter="fade">
                                      <p:cBhvr>
                                        <p:cTn id="74" dur="300"/>
                                        <p:tgtEl>
                                          <p:spTgt spid="20"/>
                                        </p:tgtEl>
                                      </p:cBhvr>
                                    </p:animEffect>
                                  </p:childTnLst>
                                </p:cTn>
                              </p:par>
                            </p:childTnLst>
                          </p:cTn>
                        </p:par>
                        <p:par>
                          <p:cTn id="75" fill="hold">
                            <p:stCondLst>
                              <p:cond delay="4300"/>
                            </p:stCondLst>
                            <p:childTnLst>
                              <p:par>
                                <p:cTn id="76" presetID="22" presetClass="entr" presetSubtype="1"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up)">
                                      <p:cBhvr>
                                        <p:cTn id="78" dur="500"/>
                                        <p:tgtEl>
                                          <p:spTgt spid="18"/>
                                        </p:tgtEl>
                                      </p:cBhvr>
                                    </p:animEffect>
                                  </p:childTnLst>
                                </p:cTn>
                              </p:par>
                            </p:childTnLst>
                          </p:cTn>
                        </p:par>
                        <p:par>
                          <p:cTn id="79" fill="hold">
                            <p:stCondLst>
                              <p:cond delay="4800"/>
                            </p:stCondLst>
                            <p:childTnLst>
                              <p:par>
                                <p:cTn id="80" presetID="31"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p:cTn id="82" dur="300" fill="hold"/>
                                        <p:tgtEl>
                                          <p:spTgt spid="21"/>
                                        </p:tgtEl>
                                        <p:attrNameLst>
                                          <p:attrName>ppt_w</p:attrName>
                                        </p:attrNameLst>
                                      </p:cBhvr>
                                      <p:tavLst>
                                        <p:tav tm="0">
                                          <p:val>
                                            <p:fltVal val="0"/>
                                          </p:val>
                                        </p:tav>
                                        <p:tav tm="100000">
                                          <p:val>
                                            <p:strVal val="#ppt_w"/>
                                          </p:val>
                                        </p:tav>
                                      </p:tavLst>
                                    </p:anim>
                                    <p:anim calcmode="lin" valueType="num">
                                      <p:cBhvr>
                                        <p:cTn id="83" dur="300" fill="hold"/>
                                        <p:tgtEl>
                                          <p:spTgt spid="21"/>
                                        </p:tgtEl>
                                        <p:attrNameLst>
                                          <p:attrName>ppt_h</p:attrName>
                                        </p:attrNameLst>
                                      </p:cBhvr>
                                      <p:tavLst>
                                        <p:tav tm="0">
                                          <p:val>
                                            <p:fltVal val="0"/>
                                          </p:val>
                                        </p:tav>
                                        <p:tav tm="100000">
                                          <p:val>
                                            <p:strVal val="#ppt_h"/>
                                          </p:val>
                                        </p:tav>
                                      </p:tavLst>
                                    </p:anim>
                                    <p:anim calcmode="lin" valueType="num">
                                      <p:cBhvr>
                                        <p:cTn id="84" dur="300" fill="hold"/>
                                        <p:tgtEl>
                                          <p:spTgt spid="21"/>
                                        </p:tgtEl>
                                        <p:attrNameLst>
                                          <p:attrName>style.rotation</p:attrName>
                                        </p:attrNameLst>
                                      </p:cBhvr>
                                      <p:tavLst>
                                        <p:tav tm="0">
                                          <p:val>
                                            <p:fltVal val="90"/>
                                          </p:val>
                                        </p:tav>
                                        <p:tav tm="100000">
                                          <p:val>
                                            <p:fltVal val="0"/>
                                          </p:val>
                                        </p:tav>
                                      </p:tavLst>
                                    </p:anim>
                                    <p:animEffect transition="in" filter="fade">
                                      <p:cBhvr>
                                        <p:cTn id="85" dur="300"/>
                                        <p:tgtEl>
                                          <p:spTgt spid="21"/>
                                        </p:tgtEl>
                                      </p:cBhvr>
                                    </p:animEffect>
                                  </p:childTnLst>
                                </p:cTn>
                              </p:par>
                            </p:childTnLst>
                          </p:cTn>
                        </p:par>
                        <p:par>
                          <p:cTn id="86" fill="hold">
                            <p:stCondLst>
                              <p:cond delay="5100"/>
                            </p:stCondLst>
                            <p:childTnLst>
                              <p:par>
                                <p:cTn id="87" presetID="22" presetClass="entr" presetSubtype="1"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wipe(up)">
                                      <p:cBhvr>
                                        <p:cTn id="89" dur="500"/>
                                        <p:tgtEl>
                                          <p:spTgt spid="24"/>
                                        </p:tgtEl>
                                      </p:cBhvr>
                                    </p:animEffect>
                                  </p:childTnLst>
                                </p:cTn>
                              </p:par>
                            </p:childTnLst>
                          </p:cTn>
                        </p:par>
                        <p:par>
                          <p:cTn id="90" fill="hold">
                            <p:stCondLst>
                              <p:cond delay="5600"/>
                            </p:stCondLst>
                            <p:childTnLst>
                              <p:par>
                                <p:cTn id="91" presetID="31"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p:cTn id="93" dur="300" fill="hold"/>
                                        <p:tgtEl>
                                          <p:spTgt spid="22"/>
                                        </p:tgtEl>
                                        <p:attrNameLst>
                                          <p:attrName>ppt_w</p:attrName>
                                        </p:attrNameLst>
                                      </p:cBhvr>
                                      <p:tavLst>
                                        <p:tav tm="0">
                                          <p:val>
                                            <p:fltVal val="0"/>
                                          </p:val>
                                        </p:tav>
                                        <p:tav tm="100000">
                                          <p:val>
                                            <p:strVal val="#ppt_w"/>
                                          </p:val>
                                        </p:tav>
                                      </p:tavLst>
                                    </p:anim>
                                    <p:anim calcmode="lin" valueType="num">
                                      <p:cBhvr>
                                        <p:cTn id="94" dur="300" fill="hold"/>
                                        <p:tgtEl>
                                          <p:spTgt spid="22"/>
                                        </p:tgtEl>
                                        <p:attrNameLst>
                                          <p:attrName>ppt_h</p:attrName>
                                        </p:attrNameLst>
                                      </p:cBhvr>
                                      <p:tavLst>
                                        <p:tav tm="0">
                                          <p:val>
                                            <p:fltVal val="0"/>
                                          </p:val>
                                        </p:tav>
                                        <p:tav tm="100000">
                                          <p:val>
                                            <p:strVal val="#ppt_h"/>
                                          </p:val>
                                        </p:tav>
                                      </p:tavLst>
                                    </p:anim>
                                    <p:anim calcmode="lin" valueType="num">
                                      <p:cBhvr>
                                        <p:cTn id="95" dur="300" fill="hold"/>
                                        <p:tgtEl>
                                          <p:spTgt spid="22"/>
                                        </p:tgtEl>
                                        <p:attrNameLst>
                                          <p:attrName>style.rotation</p:attrName>
                                        </p:attrNameLst>
                                      </p:cBhvr>
                                      <p:tavLst>
                                        <p:tav tm="0">
                                          <p:val>
                                            <p:fltVal val="90"/>
                                          </p:val>
                                        </p:tav>
                                        <p:tav tm="100000">
                                          <p:val>
                                            <p:fltVal val="0"/>
                                          </p:val>
                                        </p:tav>
                                      </p:tavLst>
                                    </p:anim>
                                    <p:animEffect transition="in" filter="fade">
                                      <p:cBhvr>
                                        <p:cTn id="96" dur="300"/>
                                        <p:tgtEl>
                                          <p:spTgt spid="22"/>
                                        </p:tgtEl>
                                      </p:cBhvr>
                                    </p:animEffect>
                                  </p:childTnLst>
                                </p:cTn>
                              </p:par>
                            </p:childTnLst>
                          </p:cTn>
                        </p:par>
                        <p:par>
                          <p:cTn id="97" fill="hold">
                            <p:stCondLst>
                              <p:cond delay="5900"/>
                            </p:stCondLst>
                            <p:childTnLst>
                              <p:par>
                                <p:cTn id="98" presetID="22" presetClass="entr" presetSubtype="1" fill="hold" grpId="0" nodeType="after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wipe(up)">
                                      <p:cBhvr>
                                        <p:cTn id="10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8" grpId="0" animBg="1"/>
      <p:bldP spid="9" grpId="0" animBg="1"/>
      <p:bldP spid="10" grpId="0" animBg="1"/>
      <p:bldP spid="11" grpId="0" animBg="1"/>
      <p:bldP spid="13" grpId="0" animBg="1"/>
      <p:bldP spid="14" grpId="0" animBg="1"/>
      <p:bldP spid="20" grpId="0"/>
      <p:bldP spid="21" grpId="0"/>
      <p:bldP spid="22" grpId="0"/>
      <p:bldP spid="18" grpId="0"/>
      <p:bldP spid="24" grpId="0"/>
      <p:bldP spid="25" grpId="0"/>
      <p:bldP spid="26" grpId="0"/>
      <p:bldP spid="23" grpId="0"/>
      <p:bldP spid="27" grpId="0"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0718" y="735087"/>
            <a:ext cx="2646878" cy="461665"/>
          </a:xfrm>
          <a:prstGeom prst="rect">
            <a:avLst/>
          </a:prstGeom>
          <a:noFill/>
        </p:spPr>
        <p:txBody>
          <a:bodyPr wrap="none" rtlCol="0">
            <a:spAutoFit/>
          </a:bodyPr>
          <a:lstStyle/>
          <a:p>
            <a:r>
              <a:rPr lang="zh-CN" altLang="en-US" sz="2400" b="1" dirty="0">
                <a:solidFill>
                  <a:schemeClr val="tx2"/>
                </a:solidFill>
                <a:latin typeface="+mj-ea"/>
                <a:ea typeface="+mj-ea"/>
              </a:rPr>
              <a:t>推进基层民主建设</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 name="矩形 1"/>
          <p:cNvSpPr/>
          <p:nvPr/>
        </p:nvSpPr>
        <p:spPr>
          <a:xfrm>
            <a:off x="880261" y="3444007"/>
            <a:ext cx="7397967" cy="923330"/>
          </a:xfrm>
          <a:prstGeom prst="rect">
            <a:avLst/>
          </a:prstGeom>
          <a:noFill/>
          <a:ln>
            <a:noFill/>
          </a:ln>
        </p:spPr>
        <p:txBody>
          <a:bodyPr wrap="square">
            <a:spAutoFit/>
          </a:bodyPr>
          <a:lstStyle/>
          <a:p>
            <a:pPr algn="just" hangingPunct="0"/>
            <a:r>
              <a:rPr lang="zh-CN" altLang="en-US" dirty="0">
                <a:solidFill>
                  <a:schemeClr val="bg1"/>
                </a:solidFill>
                <a:latin typeface="+mj-ea"/>
                <a:ea typeface="微软雅黑" pitchFamily="34" charset="-122"/>
              </a:rPr>
              <a:t>推进党内基层民主，保障党员的权利与义务。对党内重大事项实时公开，保障党员的权利与义务。同时做好党员发展和党费的收缴、管理、公布工作。</a:t>
            </a:r>
          </a:p>
        </p:txBody>
      </p:sp>
      <p:sp>
        <p:nvSpPr>
          <p:cNvPr id="7" name="矩形 6"/>
          <p:cNvSpPr/>
          <p:nvPr/>
        </p:nvSpPr>
        <p:spPr>
          <a:xfrm>
            <a:off x="880261" y="4756435"/>
            <a:ext cx="7397967" cy="1477328"/>
          </a:xfrm>
          <a:prstGeom prst="rect">
            <a:avLst/>
          </a:prstGeom>
          <a:noFill/>
          <a:ln>
            <a:noFill/>
          </a:ln>
        </p:spPr>
        <p:txBody>
          <a:bodyPr wrap="square">
            <a:spAutoFit/>
          </a:bodyPr>
          <a:lstStyle/>
          <a:p>
            <a:pPr algn="just" hangingPunct="0"/>
            <a:r>
              <a:rPr lang="zh-CN" altLang="en-US" dirty="0">
                <a:solidFill>
                  <a:schemeClr val="bg1"/>
                </a:solidFill>
                <a:latin typeface="+mj-ea"/>
                <a:ea typeface="微软雅黑" pitchFamily="34" charset="-122"/>
              </a:rPr>
              <a:t>坚持民主集中制和“三重一大”的有关规定，按照议事规则的要求做好党委的决策工作，工作中保持高度的政治敏锐性和责任感，对社情民意、对邪教、“三股势力”、信访稳定中的各种问题能高度重视，并积极采取维稳防控措施。在深入人心上下工夫，在开拓创新上下工夫，在力求实效上下工夫。</a:t>
            </a:r>
          </a:p>
        </p:txBody>
      </p:sp>
      <p:cxnSp>
        <p:nvCxnSpPr>
          <p:cNvPr id="5" name="直接连接符 4"/>
          <p:cNvCxnSpPr/>
          <p:nvPr/>
        </p:nvCxnSpPr>
        <p:spPr bwMode="auto">
          <a:xfrm>
            <a:off x="880261" y="4524127"/>
            <a:ext cx="7397967" cy="0"/>
          </a:xfrm>
          <a:prstGeom prst="line">
            <a:avLst/>
          </a:prstGeom>
          <a:solidFill>
            <a:schemeClr val="accent1"/>
          </a:solidFill>
          <a:ln w="9525" cap="flat" cmpd="sng" algn="ctr">
            <a:solidFill>
              <a:schemeClr val="tx2"/>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9" name="矩形 8"/>
          <p:cNvSpPr/>
          <p:nvPr/>
        </p:nvSpPr>
        <p:spPr bwMode="auto">
          <a:xfrm>
            <a:off x="935665" y="1556792"/>
            <a:ext cx="2340985" cy="1728192"/>
          </a:xfrm>
          <a:prstGeom prst="rect">
            <a:avLst/>
          </a:prstGeom>
          <a:blipFill>
            <a:blip r:embed="rId3" cstate="print"/>
            <a:stretch>
              <a:fillRect/>
            </a:stretch>
          </a:blipFill>
          <a:ln w="952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3" name="矩形 12"/>
          <p:cNvSpPr/>
          <p:nvPr/>
        </p:nvSpPr>
        <p:spPr bwMode="auto">
          <a:xfrm>
            <a:off x="3423545" y="1556792"/>
            <a:ext cx="2340985" cy="1728192"/>
          </a:xfrm>
          <a:prstGeom prst="rect">
            <a:avLst/>
          </a:prstGeom>
          <a:blipFill>
            <a:blip r:embed="rId4" cstate="print"/>
            <a:stretch>
              <a:fillRect/>
            </a:stretch>
          </a:blipFill>
          <a:ln w="952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4" name="矩形 13"/>
          <p:cNvSpPr/>
          <p:nvPr/>
        </p:nvSpPr>
        <p:spPr bwMode="auto">
          <a:xfrm>
            <a:off x="5911426" y="1556792"/>
            <a:ext cx="2340985" cy="1728192"/>
          </a:xfrm>
          <a:prstGeom prst="rect">
            <a:avLst/>
          </a:prstGeom>
          <a:blipFill>
            <a:blip r:embed="rId5" cstate="print"/>
            <a:stretch>
              <a:fillRect/>
            </a:stretch>
          </a:blipFill>
          <a:ln w="952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5" name="TextBox 14"/>
          <p:cNvSpPr txBox="1"/>
          <p:nvPr/>
        </p:nvSpPr>
        <p:spPr>
          <a:xfrm>
            <a:off x="880261" y="97827"/>
            <a:ext cx="3476509" cy="369332"/>
          </a:xfrm>
          <a:prstGeom prst="rect">
            <a:avLst/>
          </a:prstGeom>
          <a:noFill/>
        </p:spPr>
        <p:txBody>
          <a:bodyPr wrap="square" rtlCol="0">
            <a:spAutoFit/>
          </a:bodyPr>
          <a:lstStyle>
            <a:defPPr>
              <a:defRPr lang="zh-CN"/>
            </a:defPPr>
            <a:lvl1pPr>
              <a:defRPr sz="3600" b="1">
                <a:solidFill>
                  <a:schemeClr val="bg1"/>
                </a:solidFill>
                <a:latin typeface="+mn-ea"/>
                <a:ea typeface="+mn-ea"/>
              </a:defRPr>
            </a:lvl1pPr>
          </a:lstStyle>
          <a:p>
            <a:r>
              <a:rPr lang="zh-CN" altLang="en-US" sz="1800" b="0" dirty="0">
                <a:solidFill>
                  <a:srgbClr val="FFFF00"/>
                </a:solidFill>
              </a:rPr>
              <a:t>二、领导能力和工作作风方面</a:t>
            </a:r>
          </a:p>
        </p:txBody>
      </p:sp>
      <p:sp>
        <p:nvSpPr>
          <p:cNvPr id="16"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3718265069"/>
      </p:ext>
    </p:extLst>
  </p:cSld>
  <p:clrMapOvr>
    <a:masterClrMapping/>
  </p:clrMapOvr>
  <mc:AlternateContent xmlns:mc="http://schemas.openxmlformats.org/markup-compatibility/2006">
    <mc:Choice xmlns="" xmlns:p14="http://schemas.microsoft.com/office/powerpoint/2010/main" Requires="p14">
      <p:transition spd="slow" advTm="2000">
        <p14:prism dir="d"/>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300"/>
                                        <p:tgtEl>
                                          <p:spTgt spid="15"/>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300"/>
                                        <p:tgtEl>
                                          <p:spTgt spid="17"/>
                                        </p:tgtEl>
                                        <p:attrNameLst>
                                          <p:attrName>ppt_y</p:attrName>
                                        </p:attrNameLst>
                                      </p:cBhvr>
                                      <p:tavLst>
                                        <p:tav tm="0">
                                          <p:val>
                                            <p:strVal val="#ppt_y-#ppt_h*1.125000"/>
                                          </p:val>
                                        </p:tav>
                                        <p:tav tm="100000">
                                          <p:val>
                                            <p:strVal val="#ppt_y"/>
                                          </p:val>
                                        </p:tav>
                                      </p:tavLst>
                                    </p:anim>
                                    <p:animEffect transition="in" filter="wipe(down)">
                                      <p:cBhvr>
                                        <p:cTn id="18" dur="300"/>
                                        <p:tgtEl>
                                          <p:spTgt spid="17"/>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2" presetClass="entr" presetSubtype="6"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1+#ppt_w/2"/>
                                          </p:val>
                                        </p:tav>
                                        <p:tav tm="100000">
                                          <p:val>
                                            <p:strVal val="#ppt_x"/>
                                          </p:val>
                                        </p:tav>
                                      </p:tavLst>
                                    </p:anim>
                                    <p:anim calcmode="lin" valueType="num">
                                      <p:cBhvr additive="base">
                                        <p:cTn id="27" dur="500" fill="hold"/>
                                        <p:tgtEl>
                                          <p:spTgt spid="9"/>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10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6" fill="hold" grpId="0" nodeType="withEffect">
                                  <p:stCondLst>
                                    <p:cond delay="20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1+#ppt_w/2"/>
                                          </p:val>
                                        </p:tav>
                                        <p:tav tm="100000">
                                          <p:val>
                                            <p:strVal val="#ppt_x"/>
                                          </p:val>
                                        </p:tav>
                                      </p:tavLst>
                                    </p:anim>
                                    <p:anim calcmode="lin" valueType="num">
                                      <p:cBhvr additive="base">
                                        <p:cTn id="35" dur="500" fill="hold"/>
                                        <p:tgtEl>
                                          <p:spTgt spid="14"/>
                                        </p:tgtEl>
                                        <p:attrNameLst>
                                          <p:attrName>ppt_y</p:attrName>
                                        </p:attrNameLst>
                                      </p:cBhvr>
                                      <p:tavLst>
                                        <p:tav tm="0">
                                          <p:val>
                                            <p:strVal val="1+#ppt_h/2"/>
                                          </p:val>
                                        </p:tav>
                                        <p:tav tm="100000">
                                          <p:val>
                                            <p:strVal val="#ppt_y"/>
                                          </p:val>
                                        </p:tav>
                                      </p:tavLst>
                                    </p:anim>
                                  </p:childTnLst>
                                </p:cTn>
                              </p:par>
                            </p:childTnLst>
                          </p:cTn>
                        </p:par>
                        <p:par>
                          <p:cTn id="36" fill="hold">
                            <p:stCondLst>
                              <p:cond delay="2300"/>
                            </p:stCondLst>
                            <p:childTnLst>
                              <p:par>
                                <p:cTn id="37" presetID="42" presetClass="entr" presetSubtype="0"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500"/>
                                        <p:tgtEl>
                                          <p:spTgt spid="2"/>
                                        </p:tgtEl>
                                      </p:cBhvr>
                                    </p:animEffect>
                                    <p:anim calcmode="lin" valueType="num">
                                      <p:cBhvr>
                                        <p:cTn id="40" dur="500" fill="hold"/>
                                        <p:tgtEl>
                                          <p:spTgt spid="2"/>
                                        </p:tgtEl>
                                        <p:attrNameLst>
                                          <p:attrName>ppt_x</p:attrName>
                                        </p:attrNameLst>
                                      </p:cBhvr>
                                      <p:tavLst>
                                        <p:tav tm="0">
                                          <p:val>
                                            <p:strVal val="#ppt_x"/>
                                          </p:val>
                                        </p:tav>
                                        <p:tav tm="100000">
                                          <p:val>
                                            <p:strVal val="#ppt_x"/>
                                          </p:val>
                                        </p:tav>
                                      </p:tavLst>
                                    </p:anim>
                                    <p:anim calcmode="lin" valueType="num">
                                      <p:cBhvr>
                                        <p:cTn id="41" dur="500" fill="hold"/>
                                        <p:tgtEl>
                                          <p:spTgt spid="2"/>
                                        </p:tgtEl>
                                        <p:attrNameLst>
                                          <p:attrName>ppt_y</p:attrName>
                                        </p:attrNameLst>
                                      </p:cBhvr>
                                      <p:tavLst>
                                        <p:tav tm="0">
                                          <p:val>
                                            <p:strVal val="#ppt_y+.1"/>
                                          </p:val>
                                        </p:tav>
                                        <p:tav tm="100000">
                                          <p:val>
                                            <p:strVal val="#ppt_y"/>
                                          </p:val>
                                        </p:tav>
                                      </p:tavLst>
                                    </p:anim>
                                  </p:childTnLst>
                                </p:cTn>
                              </p:par>
                            </p:childTnLst>
                          </p:cTn>
                        </p:par>
                        <p:par>
                          <p:cTn id="42" fill="hold">
                            <p:stCondLst>
                              <p:cond delay="2800"/>
                            </p:stCondLst>
                            <p:childTnLst>
                              <p:par>
                                <p:cTn id="43" presetID="16" presetClass="entr" presetSubtype="21"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barn(inVertical)">
                                      <p:cBhvr>
                                        <p:cTn id="45" dur="500"/>
                                        <p:tgtEl>
                                          <p:spTgt spid="5"/>
                                        </p:tgtEl>
                                      </p:cBhvr>
                                    </p:animEffect>
                                  </p:childTnLst>
                                </p:cTn>
                              </p:par>
                            </p:childTnLst>
                          </p:cTn>
                        </p:par>
                        <p:par>
                          <p:cTn id="46" fill="hold">
                            <p:stCondLst>
                              <p:cond delay="3300"/>
                            </p:stCondLst>
                            <p:childTnLst>
                              <p:par>
                                <p:cTn id="47" presetID="22" presetClass="entr" presetSubtype="1"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up)">
                                      <p:cBhvr>
                                        <p:cTn id="4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7" grpId="0"/>
      <p:bldP spid="9" grpId="0" animBg="1"/>
      <p:bldP spid="13" grpId="0" animBg="1"/>
      <p:bldP spid="14" grpId="0" animBg="1"/>
      <p:bldP spid="15" grpId="0"/>
      <p:bldP spid="16"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10" name="Freeform 7"/>
          <p:cNvSpPr>
            <a:spLocks/>
          </p:cNvSpPr>
          <p:nvPr/>
        </p:nvSpPr>
        <p:spPr bwMode="auto">
          <a:xfrm>
            <a:off x="0" y="0"/>
            <a:ext cx="9144000" cy="3192720"/>
          </a:xfrm>
          <a:custGeom>
            <a:avLst/>
            <a:gdLst>
              <a:gd name="T0" fmla="*/ 16000 w 16000"/>
              <a:gd name="T1" fmla="*/ 3735 h 5579"/>
              <a:gd name="T2" fmla="*/ 8927 w 16000"/>
              <a:gd name="T3" fmla="*/ 5455 h 5579"/>
              <a:gd name="T4" fmla="*/ 7073 w 16000"/>
              <a:gd name="T5" fmla="*/ 5455 h 5579"/>
              <a:gd name="T6" fmla="*/ 0 w 16000"/>
              <a:gd name="T7" fmla="*/ 3735 h 5579"/>
              <a:gd name="T8" fmla="*/ 0 w 16000"/>
              <a:gd name="T9" fmla="*/ 0 h 5579"/>
              <a:gd name="T10" fmla="*/ 16000 w 16000"/>
              <a:gd name="T11" fmla="*/ 0 h 5579"/>
              <a:gd name="T12" fmla="*/ 16000 w 16000"/>
              <a:gd name="T13" fmla="*/ 3735 h 5579"/>
            </a:gdLst>
            <a:ahLst/>
            <a:cxnLst>
              <a:cxn ang="0">
                <a:pos x="T0" y="T1"/>
              </a:cxn>
              <a:cxn ang="0">
                <a:pos x="T2" y="T3"/>
              </a:cxn>
              <a:cxn ang="0">
                <a:pos x="T4" y="T5"/>
              </a:cxn>
              <a:cxn ang="0">
                <a:pos x="T6" y="T7"/>
              </a:cxn>
              <a:cxn ang="0">
                <a:pos x="T8" y="T9"/>
              </a:cxn>
              <a:cxn ang="0">
                <a:pos x="T10" y="T11"/>
              </a:cxn>
              <a:cxn ang="0">
                <a:pos x="T12" y="T13"/>
              </a:cxn>
            </a:cxnLst>
            <a:rect l="0" t="0" r="r" b="b"/>
            <a:pathLst>
              <a:path w="16000" h="5579">
                <a:moveTo>
                  <a:pt x="16000" y="3735"/>
                </a:moveTo>
                <a:lnTo>
                  <a:pt x="8927" y="5455"/>
                </a:lnTo>
                <a:cubicBezTo>
                  <a:pt x="8417" y="5579"/>
                  <a:pt x="7583" y="5579"/>
                  <a:pt x="7073" y="5455"/>
                </a:cubicBezTo>
                <a:lnTo>
                  <a:pt x="0" y="3735"/>
                </a:lnTo>
                <a:lnTo>
                  <a:pt x="0" y="0"/>
                </a:lnTo>
                <a:lnTo>
                  <a:pt x="16000" y="0"/>
                </a:lnTo>
                <a:lnTo>
                  <a:pt x="16000" y="373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3" name="组合 32"/>
          <p:cNvGrpSpPr/>
          <p:nvPr/>
        </p:nvGrpSpPr>
        <p:grpSpPr>
          <a:xfrm>
            <a:off x="3633896" y="2251528"/>
            <a:ext cx="1877796" cy="1882384"/>
            <a:chOff x="2763149" y="1364776"/>
            <a:chExt cx="818090" cy="820089"/>
          </a:xfrm>
        </p:grpSpPr>
        <p:sp>
          <p:nvSpPr>
            <p:cNvPr id="35" name="Oval 11"/>
            <p:cNvSpPr>
              <a:spLocks noChangeArrowheads="1"/>
            </p:cNvSpPr>
            <p:nvPr/>
          </p:nvSpPr>
          <p:spPr bwMode="auto">
            <a:xfrm>
              <a:off x="2763149" y="1364776"/>
              <a:ext cx="818090" cy="820089"/>
            </a:xfrm>
            <a:prstGeom prst="ellipse">
              <a:avLst/>
            </a:pr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12"/>
            <p:cNvSpPr>
              <a:spLocks noChangeArrowheads="1"/>
            </p:cNvSpPr>
            <p:nvPr/>
          </p:nvSpPr>
          <p:spPr bwMode="auto">
            <a:xfrm>
              <a:off x="2823156" y="1426783"/>
              <a:ext cx="696076" cy="696076"/>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69" name="TextBox 68"/>
          <p:cNvSpPr txBox="1"/>
          <p:nvPr/>
        </p:nvSpPr>
        <p:spPr>
          <a:xfrm>
            <a:off x="1764482" y="4365104"/>
            <a:ext cx="5616624" cy="923330"/>
          </a:xfrm>
          <a:prstGeom prst="rect">
            <a:avLst/>
          </a:prstGeom>
          <a:noFill/>
        </p:spPr>
        <p:txBody>
          <a:bodyPr wrap="square" rtlCol="0">
            <a:spAutoFit/>
          </a:bodyPr>
          <a:lstStyle>
            <a:defPPr>
              <a:defRPr lang="zh-CN"/>
            </a:defPPr>
            <a:lvl1pPr algn="ctr">
              <a:defRPr sz="5400" b="1">
                <a:solidFill>
                  <a:schemeClr val="tx2"/>
                </a:solidFill>
                <a:effectLst>
                  <a:outerShdw blurRad="38100" dist="38100" dir="2700000" algn="tl">
                    <a:srgbClr val="000000">
                      <a:alpha val="43137"/>
                    </a:srgbClr>
                  </a:outerShdw>
                </a:effectLst>
                <a:latin typeface="+mn-ea"/>
                <a:ea typeface="+mn-ea"/>
              </a:defRPr>
            </a:lvl1pPr>
          </a:lstStyle>
          <a:p>
            <a:r>
              <a:rPr lang="zh-CN" altLang="en-US" dirty="0">
                <a:effectLst/>
              </a:rPr>
              <a:t>履行职责方面</a:t>
            </a:r>
          </a:p>
        </p:txBody>
      </p:sp>
      <p:sp>
        <p:nvSpPr>
          <p:cNvPr id="11" name="TextBox 10"/>
          <p:cNvSpPr txBox="1"/>
          <p:nvPr/>
        </p:nvSpPr>
        <p:spPr>
          <a:xfrm>
            <a:off x="3868042" y="2531000"/>
            <a:ext cx="1451039" cy="1323439"/>
          </a:xfrm>
          <a:prstGeom prst="rect">
            <a:avLst/>
          </a:prstGeom>
          <a:noFill/>
        </p:spPr>
        <p:txBody>
          <a:bodyPr wrap="none" rtlCol="0">
            <a:spAutoFit/>
          </a:bodyPr>
          <a:lstStyle/>
          <a:p>
            <a:pPr algn="ctr"/>
            <a:r>
              <a:rPr lang="en-US" altLang="zh-CN" sz="8000" b="1" dirty="0">
                <a:solidFill>
                  <a:srgbClr val="FFFF00"/>
                </a:solidFill>
                <a:latin typeface="+mn-ea"/>
                <a:ea typeface="+mn-ea"/>
              </a:rPr>
              <a:t>03</a:t>
            </a:r>
            <a:endParaRPr lang="zh-CN" altLang="en-US" sz="8000" b="1" dirty="0">
              <a:solidFill>
                <a:srgbClr val="FFFF00"/>
              </a:solidFill>
              <a:latin typeface="+mn-ea"/>
              <a:ea typeface="+mn-ea"/>
            </a:endParaRPr>
          </a:p>
        </p:txBody>
      </p:sp>
    </p:spTree>
    <p:extLst>
      <p:ext uri="{BB962C8B-B14F-4D97-AF65-F5344CB8AC3E}">
        <p14:creationId xmlns="" xmlns:p14="http://schemas.microsoft.com/office/powerpoint/2010/main" val="3647090315"/>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ppt_w</p:attrName>
                                        </p:attrNameLst>
                                      </p:cBhvr>
                                      <p:tavLst>
                                        <p:tav tm="0">
                                          <p:val>
                                            <p:fltVal val="0"/>
                                          </p:val>
                                        </p:tav>
                                        <p:tav tm="100000">
                                          <p:val>
                                            <p:strVal val="#ppt_w"/>
                                          </p:val>
                                        </p:tav>
                                      </p:tavLst>
                                    </p:anim>
                                    <p:anim calcmode="lin" valueType="num">
                                      <p:cBhvr>
                                        <p:cTn id="12" dur="500" fill="hold"/>
                                        <p:tgtEl>
                                          <p:spTgt spid="33"/>
                                        </p:tgtEl>
                                        <p:attrNameLst>
                                          <p:attrName>ppt_h</p:attrName>
                                        </p:attrNameLst>
                                      </p:cBhvr>
                                      <p:tavLst>
                                        <p:tav tm="0">
                                          <p:val>
                                            <p:fltVal val="0"/>
                                          </p:val>
                                        </p:tav>
                                        <p:tav tm="100000">
                                          <p:val>
                                            <p:strVal val="#ppt_h"/>
                                          </p:val>
                                        </p:tav>
                                      </p:tavLst>
                                    </p:anim>
                                    <p:animEffect transition="in" filter="fade">
                                      <p:cBhvr>
                                        <p:cTn id="13" dur="500"/>
                                        <p:tgtEl>
                                          <p:spTgt spid="33"/>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300" fill="hold"/>
                                        <p:tgtEl>
                                          <p:spTgt spid="11"/>
                                        </p:tgtEl>
                                        <p:attrNameLst>
                                          <p:attrName>ppt_w</p:attrName>
                                        </p:attrNameLst>
                                      </p:cBhvr>
                                      <p:tavLst>
                                        <p:tav tm="0">
                                          <p:val>
                                            <p:fltVal val="0"/>
                                          </p:val>
                                        </p:tav>
                                        <p:tav tm="100000">
                                          <p:val>
                                            <p:strVal val="#ppt_w"/>
                                          </p:val>
                                        </p:tav>
                                      </p:tavLst>
                                    </p:anim>
                                    <p:anim calcmode="lin" valueType="num">
                                      <p:cBhvr>
                                        <p:cTn id="18" dur="300" fill="hold"/>
                                        <p:tgtEl>
                                          <p:spTgt spid="11"/>
                                        </p:tgtEl>
                                        <p:attrNameLst>
                                          <p:attrName>ppt_h</p:attrName>
                                        </p:attrNameLst>
                                      </p:cBhvr>
                                      <p:tavLst>
                                        <p:tav tm="0">
                                          <p:val>
                                            <p:fltVal val="0"/>
                                          </p:val>
                                        </p:tav>
                                        <p:tav tm="100000">
                                          <p:val>
                                            <p:strVal val="#ppt_h"/>
                                          </p:val>
                                        </p:tav>
                                      </p:tavLst>
                                    </p:anim>
                                    <p:anim calcmode="lin" valueType="num">
                                      <p:cBhvr>
                                        <p:cTn id="19" dur="300" fill="hold"/>
                                        <p:tgtEl>
                                          <p:spTgt spid="11"/>
                                        </p:tgtEl>
                                        <p:attrNameLst>
                                          <p:attrName>style.rotation</p:attrName>
                                        </p:attrNameLst>
                                      </p:cBhvr>
                                      <p:tavLst>
                                        <p:tav tm="0">
                                          <p:val>
                                            <p:fltVal val="90"/>
                                          </p:val>
                                        </p:tav>
                                        <p:tav tm="100000">
                                          <p:val>
                                            <p:fltVal val="0"/>
                                          </p:val>
                                        </p:tav>
                                      </p:tavLst>
                                    </p:anim>
                                    <p:animEffect transition="in" filter="fade">
                                      <p:cBhvr>
                                        <p:cTn id="20" dur="300"/>
                                        <p:tgtEl>
                                          <p:spTgt spid="11"/>
                                        </p:tgtEl>
                                      </p:cBhvr>
                                    </p:animEffect>
                                  </p:childTnLst>
                                </p:cTn>
                              </p:par>
                            </p:childTnLst>
                          </p:cTn>
                        </p:par>
                        <p:par>
                          <p:cTn id="21" fill="hold">
                            <p:stCondLst>
                              <p:cond delay="130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9"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bwMode="auto">
          <a:xfrm>
            <a:off x="450340" y="1532341"/>
            <a:ext cx="8064037" cy="4704971"/>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 name="TextBox 3"/>
          <p:cNvSpPr txBox="1"/>
          <p:nvPr/>
        </p:nvSpPr>
        <p:spPr>
          <a:xfrm>
            <a:off x="420718" y="735087"/>
            <a:ext cx="4185761" cy="461665"/>
          </a:xfrm>
          <a:prstGeom prst="rect">
            <a:avLst/>
          </a:prstGeom>
          <a:noFill/>
        </p:spPr>
        <p:txBody>
          <a:bodyPr wrap="none" rtlCol="0">
            <a:spAutoFit/>
          </a:bodyPr>
          <a:lstStyle/>
          <a:p>
            <a:r>
              <a:rPr lang="zh-CN" altLang="en-US" sz="2400" b="1" dirty="0">
                <a:solidFill>
                  <a:schemeClr val="tx2"/>
                </a:solidFill>
                <a:latin typeface="+mj-ea"/>
                <a:ea typeface="+mj-ea"/>
              </a:rPr>
              <a:t>加强自身建设、密切班子团结</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 name="矩形 1"/>
          <p:cNvSpPr/>
          <p:nvPr/>
        </p:nvSpPr>
        <p:spPr>
          <a:xfrm>
            <a:off x="693002" y="1886332"/>
            <a:ext cx="3319336" cy="3416320"/>
          </a:xfrm>
          <a:prstGeom prst="rect">
            <a:avLst/>
          </a:prstGeom>
          <a:noFill/>
          <a:ln>
            <a:noFill/>
          </a:ln>
        </p:spPr>
        <p:txBody>
          <a:bodyPr wrap="square">
            <a:spAutoFit/>
          </a:bodyPr>
          <a:lstStyle/>
          <a:p>
            <a:pPr algn="just" hangingPunct="0"/>
            <a:r>
              <a:rPr lang="zh-CN" altLang="en-US" dirty="0">
                <a:solidFill>
                  <a:schemeClr val="accent2"/>
                </a:solidFill>
                <a:latin typeface="+mj-ea"/>
                <a:ea typeface="微软雅黑" pitchFamily="34" charset="-122"/>
              </a:rPr>
              <a:t>我首先自己率先垂范，加强班子团结，坚持民主集中制，不搞一言堂，更不搞个人独断专行，在工作中我和宋场长大事讲原则，小事讲风格，遇事多商量、多通气，思想上不设防，感情上不打墙，构起了互相关心、互相帮助、团结协作的工作氛围。正因为班子团结，社区的各项工作开展起来才有合力，才步入了健康发展的快车道。</a:t>
            </a:r>
          </a:p>
        </p:txBody>
      </p:sp>
      <p:pic>
        <p:nvPicPr>
          <p:cNvPr id="6" name="图片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212754" y="1886332"/>
            <a:ext cx="4085191" cy="3552843"/>
          </a:xfrm>
          <a:prstGeom prst="rect">
            <a:avLst/>
          </a:prstGeom>
          <a:ln w="38100">
            <a:solidFill>
              <a:schemeClr val="accent2"/>
            </a:solidFill>
          </a:ln>
        </p:spPr>
      </p:pic>
      <p:sp>
        <p:nvSpPr>
          <p:cNvPr id="9" name="TextBox 8"/>
          <p:cNvSpPr txBox="1"/>
          <p:nvPr/>
        </p:nvSpPr>
        <p:spPr>
          <a:xfrm>
            <a:off x="880261" y="97827"/>
            <a:ext cx="3476509" cy="369332"/>
          </a:xfrm>
          <a:prstGeom prst="rect">
            <a:avLst/>
          </a:prstGeom>
          <a:noFill/>
        </p:spPr>
        <p:txBody>
          <a:bodyPr wrap="square" rtlCol="0">
            <a:spAutoFit/>
          </a:bodyPr>
          <a:lstStyle>
            <a:defPPr>
              <a:defRPr lang="zh-CN"/>
            </a:defPPr>
            <a:lvl1pPr>
              <a:defRPr sz="1800" b="0">
                <a:solidFill>
                  <a:srgbClr val="FFFF00"/>
                </a:solidFill>
                <a:latin typeface="+mn-ea"/>
                <a:ea typeface="+mn-ea"/>
              </a:defRPr>
            </a:lvl1pPr>
          </a:lstStyle>
          <a:p>
            <a:r>
              <a:rPr lang="zh-CN" altLang="en-US" dirty="0"/>
              <a:t>三、履行职责方面</a:t>
            </a:r>
          </a:p>
        </p:txBody>
      </p:sp>
      <p:sp>
        <p:nvSpPr>
          <p:cNvPr id="10"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3798745219"/>
      </p:ext>
    </p:extLst>
  </p:cSld>
  <p:clrMapOvr>
    <a:masterClrMapping/>
  </p:clrMapOvr>
  <p:transition spd="slow" advTm="2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300"/>
                                        <p:tgtEl>
                                          <p:spTgt spid="9"/>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300"/>
                                        <p:tgtEl>
                                          <p:spTgt spid="11"/>
                                        </p:tgtEl>
                                        <p:attrNameLst>
                                          <p:attrName>ppt_y</p:attrName>
                                        </p:attrNameLst>
                                      </p:cBhvr>
                                      <p:tavLst>
                                        <p:tav tm="0">
                                          <p:val>
                                            <p:strVal val="#ppt_y-#ppt_h*1.125000"/>
                                          </p:val>
                                        </p:tav>
                                        <p:tav tm="100000">
                                          <p:val>
                                            <p:strVal val="#ppt_y"/>
                                          </p:val>
                                        </p:tav>
                                      </p:tavLst>
                                    </p:anim>
                                    <p:animEffect transition="in" filter="wipe(down)">
                                      <p:cBhvr>
                                        <p:cTn id="18" dur="300"/>
                                        <p:tgtEl>
                                          <p:spTgt spid="11"/>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31"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 calcmode="lin" valueType="num">
                                      <p:cBhvr>
                                        <p:cTn id="28" dur="500" fill="hold"/>
                                        <p:tgtEl>
                                          <p:spTgt spid="7"/>
                                        </p:tgtEl>
                                        <p:attrNameLst>
                                          <p:attrName>style.rotation</p:attrName>
                                        </p:attrNameLst>
                                      </p:cBhvr>
                                      <p:tavLst>
                                        <p:tav tm="0">
                                          <p:val>
                                            <p:fltVal val="90"/>
                                          </p:val>
                                        </p:tav>
                                        <p:tav tm="100000">
                                          <p:val>
                                            <p:fltVal val="0"/>
                                          </p:val>
                                        </p:tav>
                                      </p:tavLst>
                                    </p:anim>
                                    <p:animEffect transition="in" filter="fade">
                                      <p:cBhvr>
                                        <p:cTn id="29" dur="500"/>
                                        <p:tgtEl>
                                          <p:spTgt spid="7"/>
                                        </p:tgtEl>
                                      </p:cBhvr>
                                    </p:animEffect>
                                  </p:childTnLst>
                                </p:cTn>
                              </p:par>
                              <p:par>
                                <p:cTn id="30" presetID="8" presetClass="emph" presetSubtype="0" fill="hold" grpId="1" nodeType="withEffect">
                                  <p:stCondLst>
                                    <p:cond delay="0"/>
                                  </p:stCondLst>
                                  <p:childTnLst>
                                    <p:animRot by="21600000">
                                      <p:cBhvr>
                                        <p:cTn id="31" dur="500" fill="hold"/>
                                        <p:tgtEl>
                                          <p:spTgt spid="7"/>
                                        </p:tgtEl>
                                        <p:attrNameLst>
                                          <p:attrName>r</p:attrName>
                                        </p:attrNameLst>
                                      </p:cBhvr>
                                    </p:animRot>
                                  </p:childTnLst>
                                </p:cTn>
                              </p:par>
                            </p:childTnLst>
                          </p:cTn>
                        </p:par>
                        <p:par>
                          <p:cTn id="32" fill="hold">
                            <p:stCondLst>
                              <p:cond delay="2100"/>
                            </p:stCondLst>
                            <p:childTnLst>
                              <p:par>
                                <p:cTn id="33" presetID="2" presetClass="entr" presetSubtype="8"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0-#ppt_w/2"/>
                                          </p:val>
                                        </p:tav>
                                        <p:tav tm="100000">
                                          <p:val>
                                            <p:strVal val="#ppt_x"/>
                                          </p:val>
                                        </p:tav>
                                      </p:tavLst>
                                    </p:anim>
                                    <p:anim calcmode="lin" valueType="num">
                                      <p:cBhvr additive="base">
                                        <p:cTn id="36" dur="500" fill="hold"/>
                                        <p:tgtEl>
                                          <p:spTgt spid="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1+#ppt_w/2"/>
                                          </p:val>
                                        </p:tav>
                                        <p:tav tm="100000">
                                          <p:val>
                                            <p:strVal val="#ppt_x"/>
                                          </p:val>
                                        </p:tav>
                                      </p:tavLst>
                                    </p:anim>
                                    <p:anim calcmode="lin" valueType="num">
                                      <p:cBhvr additive="base">
                                        <p:cTn id="40"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4" grpId="0"/>
      <p:bldP spid="2" grpId="0"/>
      <p:bldP spid="9" grpId="0"/>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0718" y="735087"/>
            <a:ext cx="2954655" cy="461665"/>
          </a:xfrm>
          <a:prstGeom prst="rect">
            <a:avLst/>
          </a:prstGeom>
          <a:noFill/>
        </p:spPr>
        <p:txBody>
          <a:bodyPr wrap="none" rtlCol="0">
            <a:spAutoFit/>
          </a:bodyPr>
          <a:lstStyle/>
          <a:p>
            <a:r>
              <a:rPr lang="zh-CN" altLang="en-US" sz="2400" b="1" dirty="0">
                <a:solidFill>
                  <a:schemeClr val="tx2"/>
                </a:solidFill>
                <a:latin typeface="+mj-ea"/>
                <a:ea typeface="+mj-ea"/>
              </a:rPr>
              <a:t>加强党建工作不放松</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 name="Line 6"/>
          <p:cNvSpPr>
            <a:spLocks noChangeShapeType="1"/>
          </p:cNvSpPr>
          <p:nvPr/>
        </p:nvSpPr>
        <p:spPr bwMode="auto">
          <a:xfrm>
            <a:off x="1244749" y="2874955"/>
            <a:ext cx="0" cy="3983046"/>
          </a:xfrm>
          <a:prstGeom prst="line">
            <a:avLst/>
          </a:prstGeom>
          <a:noFill/>
          <a:ln w="38100" cap="flat">
            <a:solidFill>
              <a:srgbClr val="716F6E"/>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Oval 15"/>
          <p:cNvSpPr>
            <a:spLocks noChangeArrowheads="1"/>
          </p:cNvSpPr>
          <p:nvPr/>
        </p:nvSpPr>
        <p:spPr bwMode="auto">
          <a:xfrm>
            <a:off x="1022660" y="3300625"/>
            <a:ext cx="461930" cy="461926"/>
          </a:xfrm>
          <a:prstGeom prst="ellipse">
            <a:avLst/>
          </a:prstGeom>
          <a:solidFill>
            <a:schemeClr val="tx2"/>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 name="矩形 12"/>
          <p:cNvSpPr/>
          <p:nvPr/>
        </p:nvSpPr>
        <p:spPr>
          <a:xfrm>
            <a:off x="1883184" y="1571559"/>
            <a:ext cx="6798234" cy="1323439"/>
          </a:xfrm>
          <a:prstGeom prst="rect">
            <a:avLst/>
          </a:prstGeom>
        </p:spPr>
        <p:txBody>
          <a:bodyPr wrap="square">
            <a:spAutoFit/>
          </a:bodyPr>
          <a:lstStyle/>
          <a:p>
            <a:pPr algn="just"/>
            <a:r>
              <a:rPr lang="zh-CN" altLang="en-US" sz="2000" dirty="0">
                <a:solidFill>
                  <a:schemeClr val="accent1"/>
                </a:solidFill>
                <a:latin typeface="微软雅黑" pitchFamily="34" charset="-122"/>
                <a:ea typeface="微软雅黑" pitchFamily="34" charset="-122"/>
              </a:rPr>
              <a:t>加强党建工作，我始终坚持以发展经济这个中心，发挥党、政、工各职能部门的作用，坚持激励机制，健全各项管理规定，狠抓了贯彻落实</a:t>
            </a:r>
            <a:r>
              <a:rPr lang="en-US" altLang="zh-CN" sz="2000" dirty="0">
                <a:solidFill>
                  <a:schemeClr val="accent1"/>
                </a:solidFill>
                <a:latin typeface="微软雅黑" pitchFamily="34" charset="-122"/>
                <a:ea typeface="微软雅黑" pitchFamily="34" charset="-122"/>
              </a:rPr>
              <a:t>《</a:t>
            </a:r>
            <a:r>
              <a:rPr lang="zh-CN" altLang="en-US" sz="2000" dirty="0">
                <a:solidFill>
                  <a:schemeClr val="accent1"/>
                </a:solidFill>
                <a:latin typeface="微软雅黑" pitchFamily="34" charset="-122"/>
                <a:ea typeface="微软雅黑" pitchFamily="34" charset="-122"/>
              </a:rPr>
              <a:t>连队党支部工作条例</a:t>
            </a:r>
            <a:r>
              <a:rPr lang="en-US" altLang="zh-CN" sz="2000" dirty="0">
                <a:solidFill>
                  <a:schemeClr val="accent1"/>
                </a:solidFill>
                <a:latin typeface="微软雅黑" pitchFamily="34" charset="-122"/>
                <a:ea typeface="微软雅黑" pitchFamily="34" charset="-122"/>
              </a:rPr>
              <a:t>〉</a:t>
            </a:r>
            <a:r>
              <a:rPr lang="zh-CN" altLang="en-US" sz="2000" dirty="0">
                <a:solidFill>
                  <a:schemeClr val="accent1"/>
                </a:solidFill>
                <a:latin typeface="微软雅黑" pitchFamily="34" charset="-122"/>
                <a:ea typeface="微软雅黑" pitchFamily="34" charset="-122"/>
              </a:rPr>
              <a:t>，使各单位的支部一班人明确了各自的职责，在工作中提出了十个结合。</a:t>
            </a:r>
          </a:p>
        </p:txBody>
      </p:sp>
      <p:sp>
        <p:nvSpPr>
          <p:cNvPr id="15" name="Freeform 5"/>
          <p:cNvSpPr>
            <a:spLocks/>
          </p:cNvSpPr>
          <p:nvPr/>
        </p:nvSpPr>
        <p:spPr bwMode="auto">
          <a:xfrm>
            <a:off x="1132866" y="2617384"/>
            <a:ext cx="219075" cy="192088"/>
          </a:xfrm>
          <a:custGeom>
            <a:avLst/>
            <a:gdLst>
              <a:gd name="T0" fmla="*/ 208 w 416"/>
              <a:gd name="T1" fmla="*/ 361 h 361"/>
              <a:gd name="T2" fmla="*/ 312 w 416"/>
              <a:gd name="T3" fmla="*/ 181 h 361"/>
              <a:gd name="T4" fmla="*/ 416 w 416"/>
              <a:gd name="T5" fmla="*/ 0 h 361"/>
              <a:gd name="T6" fmla="*/ 208 w 416"/>
              <a:gd name="T7" fmla="*/ 0 h 361"/>
              <a:gd name="T8" fmla="*/ 0 w 416"/>
              <a:gd name="T9" fmla="*/ 0 h 361"/>
              <a:gd name="T10" fmla="*/ 104 w 416"/>
              <a:gd name="T11" fmla="*/ 181 h 361"/>
              <a:gd name="T12" fmla="*/ 208 w 416"/>
              <a:gd name="T13" fmla="*/ 361 h 361"/>
            </a:gdLst>
            <a:ahLst/>
            <a:cxnLst>
              <a:cxn ang="0">
                <a:pos x="T0" y="T1"/>
              </a:cxn>
              <a:cxn ang="0">
                <a:pos x="T2" y="T3"/>
              </a:cxn>
              <a:cxn ang="0">
                <a:pos x="T4" y="T5"/>
              </a:cxn>
              <a:cxn ang="0">
                <a:pos x="T6" y="T7"/>
              </a:cxn>
              <a:cxn ang="0">
                <a:pos x="T8" y="T9"/>
              </a:cxn>
              <a:cxn ang="0">
                <a:pos x="T10" y="T11"/>
              </a:cxn>
              <a:cxn ang="0">
                <a:pos x="T12" y="T13"/>
              </a:cxn>
            </a:cxnLst>
            <a:rect l="0" t="0" r="r" b="b"/>
            <a:pathLst>
              <a:path w="416" h="361">
                <a:moveTo>
                  <a:pt x="208" y="361"/>
                </a:moveTo>
                <a:lnTo>
                  <a:pt x="312" y="181"/>
                </a:lnTo>
                <a:lnTo>
                  <a:pt x="416" y="0"/>
                </a:lnTo>
                <a:lnTo>
                  <a:pt x="208" y="0"/>
                </a:lnTo>
                <a:lnTo>
                  <a:pt x="0" y="0"/>
                </a:lnTo>
                <a:lnTo>
                  <a:pt x="104" y="181"/>
                </a:lnTo>
                <a:lnTo>
                  <a:pt x="208" y="3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Oval 7"/>
          <p:cNvSpPr>
            <a:spLocks noChangeArrowheads="1"/>
          </p:cNvSpPr>
          <p:nvPr/>
        </p:nvSpPr>
        <p:spPr bwMode="auto">
          <a:xfrm>
            <a:off x="682016" y="1471209"/>
            <a:ext cx="1112838" cy="1116013"/>
          </a:xfrm>
          <a:prstGeom prst="ellipse">
            <a:avLst/>
          </a:prstGeom>
          <a:solidFill>
            <a:schemeClr val="tx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TextBox 16"/>
          <p:cNvSpPr txBox="1"/>
          <p:nvPr/>
        </p:nvSpPr>
        <p:spPr>
          <a:xfrm>
            <a:off x="804132" y="1613716"/>
            <a:ext cx="868605" cy="830997"/>
          </a:xfrm>
          <a:prstGeom prst="rect">
            <a:avLst/>
          </a:prstGeom>
          <a:noFill/>
        </p:spPr>
        <p:txBody>
          <a:bodyPr wrap="square" rtlCol="0">
            <a:spAutoFit/>
          </a:bodyPr>
          <a:lstStyle/>
          <a:p>
            <a:r>
              <a:rPr lang="zh-CN" altLang="en-US" sz="2400" b="1" dirty="0">
                <a:solidFill>
                  <a:schemeClr val="accent2"/>
                </a:solidFill>
                <a:latin typeface="+mj-ea"/>
                <a:ea typeface="+mj-ea"/>
              </a:rPr>
              <a:t>十个要点</a:t>
            </a:r>
          </a:p>
        </p:txBody>
      </p:sp>
      <p:sp>
        <p:nvSpPr>
          <p:cNvPr id="5" name="TextBox 4"/>
          <p:cNvSpPr txBox="1"/>
          <p:nvPr/>
        </p:nvSpPr>
        <p:spPr>
          <a:xfrm>
            <a:off x="1010610" y="3331533"/>
            <a:ext cx="486030" cy="400110"/>
          </a:xfrm>
          <a:prstGeom prst="rect">
            <a:avLst/>
          </a:prstGeom>
          <a:noFill/>
        </p:spPr>
        <p:txBody>
          <a:bodyPr wrap="none" rtlCol="0">
            <a:spAutoFit/>
          </a:bodyPr>
          <a:lstStyle/>
          <a:p>
            <a:r>
              <a:rPr lang="en-US" altLang="zh-CN" sz="2000" dirty="0">
                <a:solidFill>
                  <a:schemeClr val="accent2"/>
                </a:solidFill>
                <a:latin typeface="微软雅黑" pitchFamily="34" charset="-122"/>
                <a:ea typeface="微软雅黑" pitchFamily="34" charset="-122"/>
              </a:rPr>
              <a:t>01</a:t>
            </a:r>
            <a:endParaRPr lang="zh-CN" altLang="en-US" sz="2000" dirty="0">
              <a:solidFill>
                <a:schemeClr val="accent2"/>
              </a:solidFill>
              <a:latin typeface="微软雅黑" pitchFamily="34" charset="-122"/>
              <a:ea typeface="微软雅黑" pitchFamily="34" charset="-122"/>
            </a:endParaRPr>
          </a:p>
        </p:txBody>
      </p:sp>
      <p:sp>
        <p:nvSpPr>
          <p:cNvPr id="23" name="Oval 15"/>
          <p:cNvSpPr>
            <a:spLocks noChangeArrowheads="1"/>
          </p:cNvSpPr>
          <p:nvPr/>
        </p:nvSpPr>
        <p:spPr bwMode="auto">
          <a:xfrm>
            <a:off x="1022660" y="4173213"/>
            <a:ext cx="461930" cy="461926"/>
          </a:xfrm>
          <a:prstGeom prst="ellipse">
            <a:avLst/>
          </a:prstGeom>
          <a:solidFill>
            <a:schemeClr val="tx2"/>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TextBox 23"/>
          <p:cNvSpPr txBox="1"/>
          <p:nvPr/>
        </p:nvSpPr>
        <p:spPr>
          <a:xfrm>
            <a:off x="1010610" y="4204121"/>
            <a:ext cx="486030" cy="400110"/>
          </a:xfrm>
          <a:prstGeom prst="rect">
            <a:avLst/>
          </a:prstGeom>
          <a:noFill/>
        </p:spPr>
        <p:txBody>
          <a:bodyPr wrap="none" rtlCol="0">
            <a:spAutoFit/>
          </a:bodyPr>
          <a:lstStyle/>
          <a:p>
            <a:r>
              <a:rPr lang="en-US" altLang="zh-CN" sz="2000" dirty="0">
                <a:solidFill>
                  <a:schemeClr val="accent2"/>
                </a:solidFill>
                <a:latin typeface="微软雅黑" pitchFamily="34" charset="-122"/>
                <a:ea typeface="微软雅黑" pitchFamily="34" charset="-122"/>
              </a:rPr>
              <a:t>02</a:t>
            </a:r>
            <a:endParaRPr lang="zh-CN" altLang="en-US" sz="2000" dirty="0">
              <a:solidFill>
                <a:schemeClr val="accent2"/>
              </a:solidFill>
              <a:latin typeface="微软雅黑" pitchFamily="34" charset="-122"/>
              <a:ea typeface="微软雅黑" pitchFamily="34" charset="-122"/>
            </a:endParaRPr>
          </a:p>
        </p:txBody>
      </p:sp>
      <p:sp>
        <p:nvSpPr>
          <p:cNvPr id="6" name="矩形 5"/>
          <p:cNvSpPr/>
          <p:nvPr/>
        </p:nvSpPr>
        <p:spPr>
          <a:xfrm>
            <a:off x="1683451" y="3177645"/>
            <a:ext cx="6830926" cy="707886"/>
          </a:xfrm>
          <a:prstGeom prst="rect">
            <a:avLst/>
          </a:prstGeom>
        </p:spPr>
        <p:txBody>
          <a:bodyPr wrap="square">
            <a:spAutoFit/>
          </a:bodyPr>
          <a:lstStyle/>
          <a:p>
            <a:pPr algn="just"/>
            <a:r>
              <a:rPr lang="zh-CN" altLang="en-US" sz="2000" dirty="0">
                <a:solidFill>
                  <a:schemeClr val="accent1"/>
                </a:solidFill>
                <a:latin typeface="微软雅黑" pitchFamily="34" charset="-122"/>
                <a:ea typeface="微软雅黑" pitchFamily="34" charset="-122"/>
              </a:rPr>
              <a:t>一是贯彻</a:t>
            </a:r>
            <a:r>
              <a:rPr lang="en-US" altLang="zh-CN" sz="2000" dirty="0">
                <a:solidFill>
                  <a:schemeClr val="accent1"/>
                </a:solidFill>
                <a:latin typeface="微软雅黑" pitchFamily="34" charset="-122"/>
                <a:ea typeface="微软雅黑" pitchFamily="34" charset="-122"/>
              </a:rPr>
              <a:t>《</a:t>
            </a:r>
            <a:r>
              <a:rPr lang="zh-CN" altLang="en-US" sz="2000" dirty="0">
                <a:solidFill>
                  <a:schemeClr val="accent1"/>
                </a:solidFill>
                <a:latin typeface="微软雅黑" pitchFamily="34" charset="-122"/>
                <a:ea typeface="微软雅黑" pitchFamily="34" charset="-122"/>
              </a:rPr>
              <a:t>条例</a:t>
            </a:r>
            <a:r>
              <a:rPr lang="en-US" altLang="zh-CN" sz="2000" dirty="0">
                <a:solidFill>
                  <a:schemeClr val="accent1"/>
                </a:solidFill>
                <a:latin typeface="微软雅黑" pitchFamily="34" charset="-122"/>
                <a:ea typeface="微软雅黑" pitchFamily="34" charset="-122"/>
              </a:rPr>
              <a:t>》</a:t>
            </a:r>
            <a:r>
              <a:rPr lang="zh-CN" altLang="en-US" sz="2000" dirty="0">
                <a:solidFill>
                  <a:schemeClr val="accent1"/>
                </a:solidFill>
                <a:latin typeface="微软雅黑" pitchFamily="34" charset="-122"/>
                <a:ea typeface="微软雅黑" pitchFamily="34" charset="-122"/>
              </a:rPr>
              <a:t>与加强场连两级领导班子建设紧密结合起来；</a:t>
            </a:r>
          </a:p>
        </p:txBody>
      </p:sp>
      <p:sp>
        <p:nvSpPr>
          <p:cNvPr id="26" name="矩形 25"/>
          <p:cNvSpPr/>
          <p:nvPr/>
        </p:nvSpPr>
        <p:spPr>
          <a:xfrm>
            <a:off x="1683451" y="4213313"/>
            <a:ext cx="6830926" cy="400110"/>
          </a:xfrm>
          <a:prstGeom prst="rect">
            <a:avLst/>
          </a:prstGeom>
        </p:spPr>
        <p:txBody>
          <a:bodyPr wrap="square">
            <a:spAutoFit/>
          </a:bodyPr>
          <a:lstStyle/>
          <a:p>
            <a:pPr algn="just"/>
            <a:r>
              <a:rPr lang="zh-CN" altLang="en-US" sz="2000" dirty="0">
                <a:solidFill>
                  <a:schemeClr val="accent1"/>
                </a:solidFill>
                <a:latin typeface="微软雅黑" pitchFamily="34" charset="-122"/>
                <a:ea typeface="微软雅黑" pitchFamily="34" charset="-122"/>
              </a:rPr>
              <a:t>二是与加强队伍建设结合起来；</a:t>
            </a:r>
          </a:p>
        </p:txBody>
      </p:sp>
      <p:sp>
        <p:nvSpPr>
          <p:cNvPr id="27" name="Oval 15"/>
          <p:cNvSpPr>
            <a:spLocks noChangeArrowheads="1"/>
          </p:cNvSpPr>
          <p:nvPr/>
        </p:nvSpPr>
        <p:spPr bwMode="auto">
          <a:xfrm>
            <a:off x="1022660" y="5114171"/>
            <a:ext cx="461930" cy="461926"/>
          </a:xfrm>
          <a:prstGeom prst="ellipse">
            <a:avLst/>
          </a:prstGeom>
          <a:solidFill>
            <a:schemeClr val="tx2"/>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TextBox 27"/>
          <p:cNvSpPr txBox="1"/>
          <p:nvPr/>
        </p:nvSpPr>
        <p:spPr>
          <a:xfrm>
            <a:off x="1010610" y="5145079"/>
            <a:ext cx="486030" cy="400110"/>
          </a:xfrm>
          <a:prstGeom prst="rect">
            <a:avLst/>
          </a:prstGeom>
          <a:noFill/>
        </p:spPr>
        <p:txBody>
          <a:bodyPr wrap="none" rtlCol="0">
            <a:spAutoFit/>
          </a:bodyPr>
          <a:lstStyle/>
          <a:p>
            <a:r>
              <a:rPr lang="en-US" altLang="zh-CN" sz="2000" dirty="0">
                <a:solidFill>
                  <a:schemeClr val="accent2"/>
                </a:solidFill>
                <a:latin typeface="微软雅黑" pitchFamily="34" charset="-122"/>
                <a:ea typeface="微软雅黑" pitchFamily="34" charset="-122"/>
              </a:rPr>
              <a:t>03</a:t>
            </a:r>
            <a:endParaRPr lang="zh-CN" altLang="en-US" sz="2000" dirty="0">
              <a:solidFill>
                <a:schemeClr val="accent2"/>
              </a:solidFill>
              <a:latin typeface="微软雅黑" pitchFamily="34" charset="-122"/>
              <a:ea typeface="微软雅黑" pitchFamily="34" charset="-122"/>
            </a:endParaRPr>
          </a:p>
        </p:txBody>
      </p:sp>
      <p:sp>
        <p:nvSpPr>
          <p:cNvPr id="29" name="矩形 28"/>
          <p:cNvSpPr/>
          <p:nvPr/>
        </p:nvSpPr>
        <p:spPr>
          <a:xfrm>
            <a:off x="1683451" y="4851702"/>
            <a:ext cx="6830926" cy="1015663"/>
          </a:xfrm>
          <a:prstGeom prst="rect">
            <a:avLst/>
          </a:prstGeom>
        </p:spPr>
        <p:txBody>
          <a:bodyPr wrap="square">
            <a:spAutoFit/>
          </a:bodyPr>
          <a:lstStyle/>
          <a:p>
            <a:pPr algn="just"/>
            <a:r>
              <a:rPr lang="zh-CN" altLang="en-US" sz="2000" dirty="0">
                <a:solidFill>
                  <a:schemeClr val="accent1"/>
                </a:solidFill>
                <a:latin typeface="微软雅黑" pitchFamily="34" charset="-122"/>
                <a:ea typeface="微软雅黑" pitchFamily="34" charset="-122"/>
              </a:rPr>
              <a:t>三是与建章立制结合起来，逐步完善各项管理制度，如完善了</a:t>
            </a:r>
            <a:r>
              <a:rPr lang="en-US" altLang="zh-CN" sz="2000" dirty="0">
                <a:solidFill>
                  <a:schemeClr val="accent1"/>
                </a:solidFill>
                <a:latin typeface="微软雅黑" pitchFamily="34" charset="-122"/>
                <a:ea typeface="微软雅黑" pitchFamily="34" charset="-122"/>
              </a:rPr>
              <a:t>《</a:t>
            </a:r>
            <a:r>
              <a:rPr lang="zh-CN" altLang="en-US" sz="2000" dirty="0">
                <a:solidFill>
                  <a:schemeClr val="accent1"/>
                </a:solidFill>
                <a:latin typeface="微软雅黑" pitchFamily="34" charset="-122"/>
                <a:ea typeface="微软雅黑" pitchFamily="34" charset="-122"/>
              </a:rPr>
              <a:t>经营管理细则</a:t>
            </a:r>
            <a:r>
              <a:rPr lang="en-US" altLang="zh-CN" sz="2000" dirty="0">
                <a:solidFill>
                  <a:schemeClr val="accent1"/>
                </a:solidFill>
                <a:latin typeface="微软雅黑" pitchFamily="34" charset="-122"/>
                <a:ea typeface="微软雅黑" pitchFamily="34" charset="-122"/>
              </a:rPr>
              <a:t>》</a:t>
            </a:r>
            <a:r>
              <a:rPr lang="zh-CN" altLang="en-US" sz="2000" dirty="0">
                <a:solidFill>
                  <a:schemeClr val="accent1"/>
                </a:solidFill>
                <a:latin typeface="微软雅黑" pitchFamily="34" charset="-122"/>
                <a:ea typeface="微软雅黑" pitchFamily="34" charset="-122"/>
              </a:rPr>
              <a:t>、</a:t>
            </a:r>
            <a:r>
              <a:rPr lang="en-US" altLang="zh-CN" sz="2000" dirty="0">
                <a:solidFill>
                  <a:schemeClr val="accent1"/>
                </a:solidFill>
                <a:latin typeface="微软雅黑" pitchFamily="34" charset="-122"/>
                <a:ea typeface="微软雅黑" pitchFamily="34" charset="-122"/>
              </a:rPr>
              <a:t>《</a:t>
            </a:r>
            <a:r>
              <a:rPr lang="zh-CN" altLang="en-US" sz="2000" dirty="0">
                <a:solidFill>
                  <a:schemeClr val="accent1"/>
                </a:solidFill>
                <a:latin typeface="微软雅黑" pitchFamily="34" charset="-122"/>
                <a:ea typeface="微软雅黑" pitchFamily="34" charset="-122"/>
              </a:rPr>
              <a:t>党委议事规则</a:t>
            </a:r>
            <a:r>
              <a:rPr lang="en-US" altLang="zh-CN" sz="2000" dirty="0">
                <a:solidFill>
                  <a:schemeClr val="accent1"/>
                </a:solidFill>
                <a:latin typeface="微软雅黑" pitchFamily="34" charset="-122"/>
                <a:ea typeface="微软雅黑" pitchFamily="34" charset="-122"/>
              </a:rPr>
              <a:t>》</a:t>
            </a:r>
            <a:r>
              <a:rPr lang="zh-CN" altLang="en-US" sz="2000" dirty="0">
                <a:solidFill>
                  <a:schemeClr val="accent1"/>
                </a:solidFill>
                <a:latin typeface="微软雅黑" pitchFamily="34" charset="-122"/>
                <a:ea typeface="微软雅黑" pitchFamily="34" charset="-122"/>
              </a:rPr>
              <a:t>、</a:t>
            </a:r>
            <a:r>
              <a:rPr lang="en-US" altLang="zh-CN" sz="2000" dirty="0">
                <a:solidFill>
                  <a:schemeClr val="accent1"/>
                </a:solidFill>
                <a:latin typeface="微软雅黑" pitchFamily="34" charset="-122"/>
                <a:ea typeface="微软雅黑" pitchFamily="34" charset="-122"/>
              </a:rPr>
              <a:t>《</a:t>
            </a:r>
            <a:r>
              <a:rPr lang="zh-CN" altLang="en-US" sz="2000" dirty="0">
                <a:solidFill>
                  <a:schemeClr val="accent1"/>
                </a:solidFill>
                <a:latin typeface="微软雅黑" pitchFamily="34" charset="-122"/>
                <a:ea typeface="微软雅黑" pitchFamily="34" charset="-122"/>
              </a:rPr>
              <a:t>党支部议事规则</a:t>
            </a:r>
            <a:r>
              <a:rPr lang="en-US" altLang="zh-CN" sz="2000" dirty="0">
                <a:solidFill>
                  <a:schemeClr val="accent1"/>
                </a:solidFill>
                <a:latin typeface="微软雅黑" pitchFamily="34" charset="-122"/>
                <a:ea typeface="微软雅黑" pitchFamily="34" charset="-122"/>
              </a:rPr>
              <a:t>》</a:t>
            </a:r>
            <a:r>
              <a:rPr lang="zh-CN" altLang="en-US" sz="2000" dirty="0">
                <a:solidFill>
                  <a:schemeClr val="accent1"/>
                </a:solidFill>
                <a:latin typeface="微软雅黑" pitchFamily="34" charset="-122"/>
                <a:ea typeface="微软雅黑" pitchFamily="34" charset="-122"/>
              </a:rPr>
              <a:t>、</a:t>
            </a:r>
            <a:r>
              <a:rPr lang="en-US" altLang="zh-CN" sz="2000" dirty="0">
                <a:solidFill>
                  <a:schemeClr val="accent1"/>
                </a:solidFill>
                <a:latin typeface="微软雅黑" pitchFamily="34" charset="-122"/>
                <a:ea typeface="微软雅黑" pitchFamily="34" charset="-122"/>
              </a:rPr>
              <a:t>《</a:t>
            </a:r>
            <a:r>
              <a:rPr lang="zh-CN" altLang="en-US" sz="2000" dirty="0">
                <a:solidFill>
                  <a:schemeClr val="accent1"/>
                </a:solidFill>
                <a:latin typeface="微软雅黑" pitchFamily="34" charset="-122"/>
                <a:ea typeface="微软雅黑" pitchFamily="34" charset="-122"/>
              </a:rPr>
              <a:t>干部工作纪律管理规定</a:t>
            </a:r>
            <a:r>
              <a:rPr lang="en-US" altLang="zh-CN" sz="2000" dirty="0">
                <a:solidFill>
                  <a:schemeClr val="accent1"/>
                </a:solidFill>
                <a:latin typeface="微软雅黑" pitchFamily="34" charset="-122"/>
                <a:ea typeface="微软雅黑" pitchFamily="34" charset="-122"/>
              </a:rPr>
              <a:t>》</a:t>
            </a:r>
            <a:r>
              <a:rPr lang="zh-CN" altLang="en-US" sz="2000" dirty="0">
                <a:solidFill>
                  <a:schemeClr val="accent1"/>
                </a:solidFill>
                <a:latin typeface="微软雅黑" pitchFamily="34" charset="-122"/>
                <a:ea typeface="微软雅黑" pitchFamily="34" charset="-122"/>
              </a:rPr>
              <a:t>；</a:t>
            </a:r>
          </a:p>
        </p:txBody>
      </p:sp>
      <p:sp>
        <p:nvSpPr>
          <p:cNvPr id="20" name="TextBox 19"/>
          <p:cNvSpPr txBox="1"/>
          <p:nvPr/>
        </p:nvSpPr>
        <p:spPr>
          <a:xfrm>
            <a:off x="880261" y="97827"/>
            <a:ext cx="3476509" cy="369332"/>
          </a:xfrm>
          <a:prstGeom prst="rect">
            <a:avLst/>
          </a:prstGeom>
          <a:noFill/>
        </p:spPr>
        <p:txBody>
          <a:bodyPr wrap="square" rtlCol="0">
            <a:spAutoFit/>
          </a:bodyPr>
          <a:lstStyle>
            <a:defPPr>
              <a:defRPr lang="zh-CN"/>
            </a:defPPr>
            <a:lvl1pPr>
              <a:defRPr sz="1800" b="0">
                <a:solidFill>
                  <a:srgbClr val="FFFF00"/>
                </a:solidFill>
                <a:latin typeface="+mn-ea"/>
                <a:ea typeface="+mn-ea"/>
              </a:defRPr>
            </a:lvl1pPr>
          </a:lstStyle>
          <a:p>
            <a:r>
              <a:rPr lang="zh-CN" altLang="en-US" dirty="0"/>
              <a:t>三、履行职责方面</a:t>
            </a:r>
          </a:p>
        </p:txBody>
      </p:sp>
      <p:sp>
        <p:nvSpPr>
          <p:cNvPr id="21"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254426928"/>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300"/>
                                        <p:tgtEl>
                                          <p:spTgt spid="20"/>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300"/>
                                        <p:tgtEl>
                                          <p:spTgt spid="22"/>
                                        </p:tgtEl>
                                        <p:attrNameLst>
                                          <p:attrName>ppt_y</p:attrName>
                                        </p:attrNameLst>
                                      </p:cBhvr>
                                      <p:tavLst>
                                        <p:tav tm="0">
                                          <p:val>
                                            <p:strVal val="#ppt_y-#ppt_h*1.125000"/>
                                          </p:val>
                                        </p:tav>
                                        <p:tav tm="100000">
                                          <p:val>
                                            <p:strVal val="#ppt_y"/>
                                          </p:val>
                                        </p:tav>
                                      </p:tavLst>
                                    </p:anim>
                                    <p:animEffect transition="in" filter="wipe(down)">
                                      <p:cBhvr>
                                        <p:cTn id="18" dur="300"/>
                                        <p:tgtEl>
                                          <p:spTgt spid="22"/>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53" presetClass="entr" presetSubtype="16"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childTnLst>
                          </p:cTn>
                        </p:par>
                        <p:par>
                          <p:cTn id="29" fill="hold">
                            <p:stCondLst>
                              <p:cond delay="21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17"/>
                                        </p:tgtEl>
                                        <p:attrNameLst>
                                          <p:attrName>style.visibility</p:attrName>
                                        </p:attrNameLst>
                                      </p:cBhvr>
                                      <p:to>
                                        <p:strVal val="visible"/>
                                      </p:to>
                                    </p:set>
                                    <p:anim by="(-#ppt_w*2)" calcmode="lin" valueType="num">
                                      <p:cBhvr rctx="PPT">
                                        <p:cTn id="32" dur="150" autoRev="1" fill="hold">
                                          <p:stCondLst>
                                            <p:cond delay="0"/>
                                          </p:stCondLst>
                                        </p:cTn>
                                        <p:tgtEl>
                                          <p:spTgt spid="17"/>
                                        </p:tgtEl>
                                        <p:attrNameLst>
                                          <p:attrName>ppt_w</p:attrName>
                                        </p:attrNameLst>
                                      </p:cBhvr>
                                    </p:anim>
                                    <p:anim by="(#ppt_w*0.50)" calcmode="lin" valueType="num">
                                      <p:cBhvr>
                                        <p:cTn id="33" dur="150" decel="50000" autoRev="1" fill="hold">
                                          <p:stCondLst>
                                            <p:cond delay="0"/>
                                          </p:stCondLst>
                                        </p:cTn>
                                        <p:tgtEl>
                                          <p:spTgt spid="17"/>
                                        </p:tgtEl>
                                        <p:attrNameLst>
                                          <p:attrName>ppt_x</p:attrName>
                                        </p:attrNameLst>
                                      </p:cBhvr>
                                    </p:anim>
                                    <p:anim from="(-#ppt_h/2)" to="(#ppt_y)" calcmode="lin" valueType="num">
                                      <p:cBhvr>
                                        <p:cTn id="34" dur="300" fill="hold">
                                          <p:stCondLst>
                                            <p:cond delay="0"/>
                                          </p:stCondLst>
                                        </p:cTn>
                                        <p:tgtEl>
                                          <p:spTgt spid="17"/>
                                        </p:tgtEl>
                                        <p:attrNameLst>
                                          <p:attrName>ppt_y</p:attrName>
                                        </p:attrNameLst>
                                      </p:cBhvr>
                                    </p:anim>
                                    <p:animRot by="21600000">
                                      <p:cBhvr>
                                        <p:cTn id="35" dur="300" fill="hold">
                                          <p:stCondLst>
                                            <p:cond delay="0"/>
                                          </p:stCondLst>
                                        </p:cTn>
                                        <p:tgtEl>
                                          <p:spTgt spid="17"/>
                                        </p:tgtEl>
                                        <p:attrNameLst>
                                          <p:attrName>r</p:attrName>
                                        </p:attrNameLst>
                                      </p:cBhvr>
                                    </p:animRot>
                                  </p:childTnLst>
                                </p:cTn>
                              </p:par>
                            </p:childTnLst>
                          </p:cTn>
                        </p:par>
                        <p:par>
                          <p:cTn id="36" fill="hold">
                            <p:stCondLst>
                              <p:cond delay="2490"/>
                            </p:stCondLst>
                            <p:childTnLst>
                              <p:par>
                                <p:cTn id="37" presetID="12" presetClass="entr" presetSubtype="1"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300"/>
                                        <p:tgtEl>
                                          <p:spTgt spid="15"/>
                                        </p:tgtEl>
                                        <p:attrNameLst>
                                          <p:attrName>ppt_y</p:attrName>
                                        </p:attrNameLst>
                                      </p:cBhvr>
                                      <p:tavLst>
                                        <p:tav tm="0">
                                          <p:val>
                                            <p:strVal val="#ppt_y-#ppt_h*1.125000"/>
                                          </p:val>
                                        </p:tav>
                                        <p:tav tm="100000">
                                          <p:val>
                                            <p:strVal val="#ppt_y"/>
                                          </p:val>
                                        </p:tav>
                                      </p:tavLst>
                                    </p:anim>
                                    <p:animEffect transition="in" filter="wipe(down)">
                                      <p:cBhvr>
                                        <p:cTn id="40" dur="300"/>
                                        <p:tgtEl>
                                          <p:spTgt spid="15"/>
                                        </p:tgtEl>
                                      </p:cBhvr>
                                    </p:animEffect>
                                  </p:childTnLst>
                                </p:cTn>
                              </p:par>
                            </p:childTnLst>
                          </p:cTn>
                        </p:par>
                        <p:par>
                          <p:cTn id="41" fill="hold">
                            <p:stCondLst>
                              <p:cond delay="2790"/>
                            </p:stCondLst>
                            <p:childTnLst>
                              <p:par>
                                <p:cTn id="42" presetID="22" presetClass="entr" presetSubtype="1"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up)">
                                      <p:cBhvr>
                                        <p:cTn id="44" dur="500"/>
                                        <p:tgtEl>
                                          <p:spTgt spid="8"/>
                                        </p:tgtEl>
                                      </p:cBhvr>
                                    </p:animEffect>
                                  </p:childTnLst>
                                </p:cTn>
                              </p:par>
                            </p:childTnLst>
                          </p:cTn>
                        </p:par>
                        <p:par>
                          <p:cTn id="45" fill="hold">
                            <p:stCondLst>
                              <p:cond delay="3290"/>
                            </p:stCondLst>
                            <p:childTnLst>
                              <p:par>
                                <p:cTn id="46" presetID="22" presetClass="entr" presetSubtype="8"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wipe(left)">
                                      <p:cBhvr>
                                        <p:cTn id="48" dur="500"/>
                                        <p:tgtEl>
                                          <p:spTgt spid="13"/>
                                        </p:tgtEl>
                                      </p:cBhvr>
                                    </p:animEffect>
                                  </p:childTnLst>
                                </p:cTn>
                              </p:par>
                            </p:childTnLst>
                          </p:cTn>
                        </p:par>
                        <p:par>
                          <p:cTn id="49" fill="hold">
                            <p:stCondLst>
                              <p:cond delay="3790"/>
                            </p:stCondLst>
                            <p:childTnLst>
                              <p:par>
                                <p:cTn id="50" presetID="53" presetClass="entr" presetSubtype="16"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300" fill="hold"/>
                                        <p:tgtEl>
                                          <p:spTgt spid="10"/>
                                        </p:tgtEl>
                                        <p:attrNameLst>
                                          <p:attrName>ppt_w</p:attrName>
                                        </p:attrNameLst>
                                      </p:cBhvr>
                                      <p:tavLst>
                                        <p:tav tm="0">
                                          <p:val>
                                            <p:fltVal val="0"/>
                                          </p:val>
                                        </p:tav>
                                        <p:tav tm="100000">
                                          <p:val>
                                            <p:strVal val="#ppt_w"/>
                                          </p:val>
                                        </p:tav>
                                      </p:tavLst>
                                    </p:anim>
                                    <p:anim calcmode="lin" valueType="num">
                                      <p:cBhvr>
                                        <p:cTn id="53" dur="300" fill="hold"/>
                                        <p:tgtEl>
                                          <p:spTgt spid="10"/>
                                        </p:tgtEl>
                                        <p:attrNameLst>
                                          <p:attrName>ppt_h</p:attrName>
                                        </p:attrNameLst>
                                      </p:cBhvr>
                                      <p:tavLst>
                                        <p:tav tm="0">
                                          <p:val>
                                            <p:fltVal val="0"/>
                                          </p:val>
                                        </p:tav>
                                        <p:tav tm="100000">
                                          <p:val>
                                            <p:strVal val="#ppt_h"/>
                                          </p:val>
                                        </p:tav>
                                      </p:tavLst>
                                    </p:anim>
                                    <p:animEffect transition="in" filter="fade">
                                      <p:cBhvr>
                                        <p:cTn id="54" dur="300"/>
                                        <p:tgtEl>
                                          <p:spTgt spid="1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p:cTn id="57" dur="300" fill="hold"/>
                                        <p:tgtEl>
                                          <p:spTgt spid="5"/>
                                        </p:tgtEl>
                                        <p:attrNameLst>
                                          <p:attrName>ppt_w</p:attrName>
                                        </p:attrNameLst>
                                      </p:cBhvr>
                                      <p:tavLst>
                                        <p:tav tm="0">
                                          <p:val>
                                            <p:fltVal val="0"/>
                                          </p:val>
                                        </p:tav>
                                        <p:tav tm="100000">
                                          <p:val>
                                            <p:strVal val="#ppt_w"/>
                                          </p:val>
                                        </p:tav>
                                      </p:tavLst>
                                    </p:anim>
                                    <p:anim calcmode="lin" valueType="num">
                                      <p:cBhvr>
                                        <p:cTn id="58" dur="300" fill="hold"/>
                                        <p:tgtEl>
                                          <p:spTgt spid="5"/>
                                        </p:tgtEl>
                                        <p:attrNameLst>
                                          <p:attrName>ppt_h</p:attrName>
                                        </p:attrNameLst>
                                      </p:cBhvr>
                                      <p:tavLst>
                                        <p:tav tm="0">
                                          <p:val>
                                            <p:fltVal val="0"/>
                                          </p:val>
                                        </p:tav>
                                        <p:tav tm="100000">
                                          <p:val>
                                            <p:strVal val="#ppt_h"/>
                                          </p:val>
                                        </p:tav>
                                      </p:tavLst>
                                    </p:anim>
                                    <p:animEffect transition="in" filter="fade">
                                      <p:cBhvr>
                                        <p:cTn id="59" dur="300"/>
                                        <p:tgtEl>
                                          <p:spTgt spid="5"/>
                                        </p:tgtEl>
                                      </p:cBhvr>
                                    </p:animEffect>
                                  </p:childTnLst>
                                </p:cTn>
                              </p:par>
                            </p:childTnLst>
                          </p:cTn>
                        </p:par>
                        <p:par>
                          <p:cTn id="60" fill="hold">
                            <p:stCondLst>
                              <p:cond delay="4090"/>
                            </p:stCondLst>
                            <p:childTnLst>
                              <p:par>
                                <p:cTn id="61" presetID="22" presetClass="entr" presetSubtype="8" fill="hold" grpId="0" nodeType="after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wipe(left)">
                                      <p:cBhvr>
                                        <p:cTn id="63" dur="500"/>
                                        <p:tgtEl>
                                          <p:spTgt spid="6"/>
                                        </p:tgtEl>
                                      </p:cBhvr>
                                    </p:animEffect>
                                  </p:childTnLst>
                                </p:cTn>
                              </p:par>
                            </p:childTnLst>
                          </p:cTn>
                        </p:par>
                        <p:par>
                          <p:cTn id="64" fill="hold">
                            <p:stCondLst>
                              <p:cond delay="4590"/>
                            </p:stCondLst>
                            <p:childTnLst>
                              <p:par>
                                <p:cTn id="65" presetID="53" presetClass="entr" presetSubtype="16"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p:cTn id="72" dur="500" fill="hold"/>
                                        <p:tgtEl>
                                          <p:spTgt spid="24"/>
                                        </p:tgtEl>
                                        <p:attrNameLst>
                                          <p:attrName>ppt_w</p:attrName>
                                        </p:attrNameLst>
                                      </p:cBhvr>
                                      <p:tavLst>
                                        <p:tav tm="0">
                                          <p:val>
                                            <p:fltVal val="0"/>
                                          </p:val>
                                        </p:tav>
                                        <p:tav tm="100000">
                                          <p:val>
                                            <p:strVal val="#ppt_w"/>
                                          </p:val>
                                        </p:tav>
                                      </p:tavLst>
                                    </p:anim>
                                    <p:anim calcmode="lin" valueType="num">
                                      <p:cBhvr>
                                        <p:cTn id="73" dur="500" fill="hold"/>
                                        <p:tgtEl>
                                          <p:spTgt spid="24"/>
                                        </p:tgtEl>
                                        <p:attrNameLst>
                                          <p:attrName>ppt_h</p:attrName>
                                        </p:attrNameLst>
                                      </p:cBhvr>
                                      <p:tavLst>
                                        <p:tav tm="0">
                                          <p:val>
                                            <p:fltVal val="0"/>
                                          </p:val>
                                        </p:tav>
                                        <p:tav tm="100000">
                                          <p:val>
                                            <p:strVal val="#ppt_h"/>
                                          </p:val>
                                        </p:tav>
                                      </p:tavLst>
                                    </p:anim>
                                    <p:animEffect transition="in" filter="fade">
                                      <p:cBhvr>
                                        <p:cTn id="74" dur="500"/>
                                        <p:tgtEl>
                                          <p:spTgt spid="24"/>
                                        </p:tgtEl>
                                      </p:cBhvr>
                                    </p:animEffect>
                                  </p:childTnLst>
                                </p:cTn>
                              </p:par>
                            </p:childTnLst>
                          </p:cTn>
                        </p:par>
                        <p:par>
                          <p:cTn id="75" fill="hold">
                            <p:stCondLst>
                              <p:cond delay="5090"/>
                            </p:stCondLst>
                            <p:childTnLst>
                              <p:par>
                                <p:cTn id="76" presetID="22" presetClass="entr" presetSubtype="8"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wipe(left)">
                                      <p:cBhvr>
                                        <p:cTn id="78" dur="500"/>
                                        <p:tgtEl>
                                          <p:spTgt spid="26"/>
                                        </p:tgtEl>
                                      </p:cBhvr>
                                    </p:animEffect>
                                  </p:childTnLst>
                                </p:cTn>
                              </p:par>
                            </p:childTnLst>
                          </p:cTn>
                        </p:par>
                        <p:par>
                          <p:cTn id="79" fill="hold">
                            <p:stCondLst>
                              <p:cond delay="5590"/>
                            </p:stCondLst>
                            <p:childTnLst>
                              <p:par>
                                <p:cTn id="80" presetID="53" presetClass="entr" presetSubtype="16" fill="hold" grpId="0" nodeType="after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p:cTn id="82" dur="500" fill="hold"/>
                                        <p:tgtEl>
                                          <p:spTgt spid="27"/>
                                        </p:tgtEl>
                                        <p:attrNameLst>
                                          <p:attrName>ppt_w</p:attrName>
                                        </p:attrNameLst>
                                      </p:cBhvr>
                                      <p:tavLst>
                                        <p:tav tm="0">
                                          <p:val>
                                            <p:fltVal val="0"/>
                                          </p:val>
                                        </p:tav>
                                        <p:tav tm="100000">
                                          <p:val>
                                            <p:strVal val="#ppt_w"/>
                                          </p:val>
                                        </p:tav>
                                      </p:tavLst>
                                    </p:anim>
                                    <p:anim calcmode="lin" valueType="num">
                                      <p:cBhvr>
                                        <p:cTn id="83" dur="500" fill="hold"/>
                                        <p:tgtEl>
                                          <p:spTgt spid="27"/>
                                        </p:tgtEl>
                                        <p:attrNameLst>
                                          <p:attrName>ppt_h</p:attrName>
                                        </p:attrNameLst>
                                      </p:cBhvr>
                                      <p:tavLst>
                                        <p:tav tm="0">
                                          <p:val>
                                            <p:fltVal val="0"/>
                                          </p:val>
                                        </p:tav>
                                        <p:tav tm="100000">
                                          <p:val>
                                            <p:strVal val="#ppt_h"/>
                                          </p:val>
                                        </p:tav>
                                      </p:tavLst>
                                    </p:anim>
                                    <p:animEffect transition="in" filter="fade">
                                      <p:cBhvr>
                                        <p:cTn id="84" dur="500"/>
                                        <p:tgtEl>
                                          <p:spTgt spid="2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p:cTn id="87" dur="500" fill="hold"/>
                                        <p:tgtEl>
                                          <p:spTgt spid="28"/>
                                        </p:tgtEl>
                                        <p:attrNameLst>
                                          <p:attrName>ppt_w</p:attrName>
                                        </p:attrNameLst>
                                      </p:cBhvr>
                                      <p:tavLst>
                                        <p:tav tm="0">
                                          <p:val>
                                            <p:fltVal val="0"/>
                                          </p:val>
                                        </p:tav>
                                        <p:tav tm="100000">
                                          <p:val>
                                            <p:strVal val="#ppt_w"/>
                                          </p:val>
                                        </p:tav>
                                      </p:tavLst>
                                    </p:anim>
                                    <p:anim calcmode="lin" valueType="num">
                                      <p:cBhvr>
                                        <p:cTn id="88" dur="500" fill="hold"/>
                                        <p:tgtEl>
                                          <p:spTgt spid="28"/>
                                        </p:tgtEl>
                                        <p:attrNameLst>
                                          <p:attrName>ppt_h</p:attrName>
                                        </p:attrNameLst>
                                      </p:cBhvr>
                                      <p:tavLst>
                                        <p:tav tm="0">
                                          <p:val>
                                            <p:fltVal val="0"/>
                                          </p:val>
                                        </p:tav>
                                        <p:tav tm="100000">
                                          <p:val>
                                            <p:strVal val="#ppt_h"/>
                                          </p:val>
                                        </p:tav>
                                      </p:tavLst>
                                    </p:anim>
                                    <p:animEffect transition="in" filter="fade">
                                      <p:cBhvr>
                                        <p:cTn id="89" dur="500"/>
                                        <p:tgtEl>
                                          <p:spTgt spid="28"/>
                                        </p:tgtEl>
                                      </p:cBhvr>
                                    </p:animEffect>
                                  </p:childTnLst>
                                </p:cTn>
                              </p:par>
                            </p:childTnLst>
                          </p:cTn>
                        </p:par>
                        <p:par>
                          <p:cTn id="90" fill="hold">
                            <p:stCondLst>
                              <p:cond delay="6090"/>
                            </p:stCondLst>
                            <p:childTnLst>
                              <p:par>
                                <p:cTn id="91" presetID="22" presetClass="entr" presetSubtype="8"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wipe(left)">
                                      <p:cBhvr>
                                        <p:cTn id="9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animBg="1"/>
      <p:bldP spid="10" grpId="0" animBg="1"/>
      <p:bldP spid="13" grpId="0"/>
      <p:bldP spid="15" grpId="0" animBg="1"/>
      <p:bldP spid="16" grpId="0" animBg="1"/>
      <p:bldP spid="17" grpId="0"/>
      <p:bldP spid="5" grpId="0"/>
      <p:bldP spid="23" grpId="0" animBg="1"/>
      <p:bldP spid="24" grpId="0"/>
      <p:bldP spid="6" grpId="0"/>
      <p:bldP spid="26" grpId="0"/>
      <p:bldP spid="27" grpId="0" animBg="1"/>
      <p:bldP spid="28" grpId="0"/>
      <p:bldP spid="29" grpId="0"/>
      <p:bldP spid="20" grpId="0"/>
      <p:bldP spid="21"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Line 6"/>
          <p:cNvSpPr>
            <a:spLocks noChangeShapeType="1"/>
          </p:cNvSpPr>
          <p:nvPr/>
        </p:nvSpPr>
        <p:spPr bwMode="auto">
          <a:xfrm>
            <a:off x="1244749" y="1"/>
            <a:ext cx="0" cy="6858000"/>
          </a:xfrm>
          <a:prstGeom prst="line">
            <a:avLst/>
          </a:prstGeom>
          <a:noFill/>
          <a:ln w="38100" cap="flat">
            <a:solidFill>
              <a:srgbClr val="716F6E"/>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15"/>
          <p:cNvSpPr>
            <a:spLocks noChangeArrowheads="1"/>
          </p:cNvSpPr>
          <p:nvPr/>
        </p:nvSpPr>
        <p:spPr bwMode="auto">
          <a:xfrm>
            <a:off x="1022660" y="861843"/>
            <a:ext cx="461930" cy="461926"/>
          </a:xfrm>
          <a:prstGeom prst="ellipse">
            <a:avLst/>
          </a:prstGeom>
          <a:solidFill>
            <a:schemeClr val="tx2"/>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TextBox 32"/>
          <p:cNvSpPr txBox="1"/>
          <p:nvPr/>
        </p:nvSpPr>
        <p:spPr>
          <a:xfrm>
            <a:off x="1010610" y="892751"/>
            <a:ext cx="486030" cy="400110"/>
          </a:xfrm>
          <a:prstGeom prst="rect">
            <a:avLst/>
          </a:prstGeom>
          <a:noFill/>
        </p:spPr>
        <p:txBody>
          <a:bodyPr wrap="none" rtlCol="0">
            <a:spAutoFit/>
          </a:bodyPr>
          <a:lstStyle/>
          <a:p>
            <a:r>
              <a:rPr lang="en-US" altLang="zh-CN" sz="2000" dirty="0">
                <a:solidFill>
                  <a:schemeClr val="accent2"/>
                </a:solidFill>
                <a:latin typeface="微软雅黑" pitchFamily="34" charset="-122"/>
                <a:ea typeface="微软雅黑" pitchFamily="34" charset="-122"/>
              </a:rPr>
              <a:t>04</a:t>
            </a:r>
            <a:endParaRPr lang="zh-CN" altLang="en-US" sz="2000" dirty="0">
              <a:solidFill>
                <a:schemeClr val="accent2"/>
              </a:solidFill>
              <a:latin typeface="微软雅黑" pitchFamily="34" charset="-122"/>
              <a:ea typeface="微软雅黑" pitchFamily="34" charset="-122"/>
            </a:endParaRPr>
          </a:p>
        </p:txBody>
      </p:sp>
      <p:sp>
        <p:nvSpPr>
          <p:cNvPr id="34" name="矩形 33"/>
          <p:cNvSpPr/>
          <p:nvPr/>
        </p:nvSpPr>
        <p:spPr>
          <a:xfrm>
            <a:off x="1683451" y="584974"/>
            <a:ext cx="6830926" cy="1015663"/>
          </a:xfrm>
          <a:prstGeom prst="rect">
            <a:avLst/>
          </a:prstGeom>
        </p:spPr>
        <p:txBody>
          <a:bodyPr wrap="square">
            <a:spAutoFit/>
          </a:bodyPr>
          <a:lstStyle/>
          <a:p>
            <a:pPr algn="just"/>
            <a:r>
              <a:rPr lang="zh-CN" altLang="en-US" sz="2000" dirty="0">
                <a:solidFill>
                  <a:schemeClr val="accent1"/>
                </a:solidFill>
                <a:latin typeface="微软雅黑" pitchFamily="34" charset="-122"/>
                <a:ea typeface="微软雅黑" pitchFamily="34" charset="-122"/>
              </a:rPr>
              <a:t>四是与民主管理工作结合起来，开展了“民主议事日”“民主议政日”活动，进一步完善、规范了政务公开和党务公开工作；</a:t>
            </a:r>
          </a:p>
        </p:txBody>
      </p:sp>
      <p:sp>
        <p:nvSpPr>
          <p:cNvPr id="36" name="Oval 15"/>
          <p:cNvSpPr>
            <a:spLocks noChangeArrowheads="1"/>
          </p:cNvSpPr>
          <p:nvPr/>
        </p:nvSpPr>
        <p:spPr bwMode="auto">
          <a:xfrm>
            <a:off x="1022660" y="2048953"/>
            <a:ext cx="461930" cy="461926"/>
          </a:xfrm>
          <a:prstGeom prst="ellipse">
            <a:avLst/>
          </a:prstGeom>
          <a:solidFill>
            <a:schemeClr val="tx2"/>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TextBox 36"/>
          <p:cNvSpPr txBox="1"/>
          <p:nvPr/>
        </p:nvSpPr>
        <p:spPr>
          <a:xfrm>
            <a:off x="1010610" y="2079861"/>
            <a:ext cx="486030" cy="400110"/>
          </a:xfrm>
          <a:prstGeom prst="rect">
            <a:avLst/>
          </a:prstGeom>
          <a:noFill/>
        </p:spPr>
        <p:txBody>
          <a:bodyPr wrap="none" rtlCol="0">
            <a:spAutoFit/>
          </a:bodyPr>
          <a:lstStyle/>
          <a:p>
            <a:r>
              <a:rPr lang="en-US" altLang="zh-CN" sz="2000" dirty="0">
                <a:solidFill>
                  <a:schemeClr val="accent2"/>
                </a:solidFill>
                <a:latin typeface="微软雅黑" pitchFamily="34" charset="-122"/>
                <a:ea typeface="微软雅黑" pitchFamily="34" charset="-122"/>
              </a:rPr>
              <a:t>05</a:t>
            </a:r>
            <a:endParaRPr lang="zh-CN" altLang="en-US" sz="2000" dirty="0">
              <a:solidFill>
                <a:schemeClr val="accent2"/>
              </a:solidFill>
              <a:latin typeface="微软雅黑" pitchFamily="34" charset="-122"/>
              <a:ea typeface="微软雅黑" pitchFamily="34" charset="-122"/>
            </a:endParaRPr>
          </a:p>
        </p:txBody>
      </p:sp>
      <p:sp>
        <p:nvSpPr>
          <p:cNvPr id="38" name="矩形 37"/>
          <p:cNvSpPr/>
          <p:nvPr/>
        </p:nvSpPr>
        <p:spPr>
          <a:xfrm>
            <a:off x="1683451" y="1925973"/>
            <a:ext cx="6830926" cy="707886"/>
          </a:xfrm>
          <a:prstGeom prst="rect">
            <a:avLst/>
          </a:prstGeom>
        </p:spPr>
        <p:txBody>
          <a:bodyPr wrap="square">
            <a:spAutoFit/>
          </a:bodyPr>
          <a:lstStyle/>
          <a:p>
            <a:pPr algn="just"/>
            <a:r>
              <a:rPr lang="zh-CN" altLang="en-US" sz="2000" dirty="0">
                <a:solidFill>
                  <a:schemeClr val="accent1"/>
                </a:solidFill>
                <a:latin typeface="微软雅黑" pitchFamily="34" charset="-122"/>
                <a:ea typeface="微软雅黑" pitchFamily="34" charset="-122"/>
              </a:rPr>
              <a:t>五是与开展党员设岗定责活动相结合，对无职党员党员进行设岗定责，挂牌上岗，发挥余热；</a:t>
            </a:r>
          </a:p>
        </p:txBody>
      </p:sp>
      <p:sp>
        <p:nvSpPr>
          <p:cNvPr id="39" name="Oval 15"/>
          <p:cNvSpPr>
            <a:spLocks noChangeArrowheads="1"/>
          </p:cNvSpPr>
          <p:nvPr/>
        </p:nvSpPr>
        <p:spPr bwMode="auto">
          <a:xfrm>
            <a:off x="1022660" y="3214247"/>
            <a:ext cx="461930" cy="461926"/>
          </a:xfrm>
          <a:prstGeom prst="ellipse">
            <a:avLst/>
          </a:prstGeom>
          <a:solidFill>
            <a:schemeClr val="tx2"/>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TextBox 39"/>
          <p:cNvSpPr txBox="1"/>
          <p:nvPr/>
        </p:nvSpPr>
        <p:spPr>
          <a:xfrm>
            <a:off x="1010610" y="3245155"/>
            <a:ext cx="486030" cy="400110"/>
          </a:xfrm>
          <a:prstGeom prst="rect">
            <a:avLst/>
          </a:prstGeom>
          <a:noFill/>
        </p:spPr>
        <p:txBody>
          <a:bodyPr wrap="none" rtlCol="0">
            <a:spAutoFit/>
          </a:bodyPr>
          <a:lstStyle/>
          <a:p>
            <a:r>
              <a:rPr lang="en-US" altLang="zh-CN" sz="2000" dirty="0">
                <a:solidFill>
                  <a:schemeClr val="accent2"/>
                </a:solidFill>
                <a:latin typeface="微软雅黑" pitchFamily="34" charset="-122"/>
                <a:ea typeface="微软雅黑" pitchFamily="34" charset="-122"/>
              </a:rPr>
              <a:t>06</a:t>
            </a:r>
            <a:endParaRPr lang="zh-CN" altLang="en-US" sz="2000" dirty="0">
              <a:solidFill>
                <a:schemeClr val="accent2"/>
              </a:solidFill>
              <a:latin typeface="微软雅黑" pitchFamily="34" charset="-122"/>
              <a:ea typeface="微软雅黑" pitchFamily="34" charset="-122"/>
            </a:endParaRPr>
          </a:p>
        </p:txBody>
      </p:sp>
      <p:sp>
        <p:nvSpPr>
          <p:cNvPr id="41" name="矩形 40"/>
          <p:cNvSpPr/>
          <p:nvPr/>
        </p:nvSpPr>
        <p:spPr>
          <a:xfrm>
            <a:off x="1683451" y="3091267"/>
            <a:ext cx="6830926" cy="707886"/>
          </a:xfrm>
          <a:prstGeom prst="rect">
            <a:avLst/>
          </a:prstGeom>
        </p:spPr>
        <p:txBody>
          <a:bodyPr wrap="square">
            <a:spAutoFit/>
          </a:bodyPr>
          <a:lstStyle/>
          <a:p>
            <a:pPr algn="just"/>
            <a:r>
              <a:rPr lang="zh-CN" altLang="en-US" sz="2000" dirty="0">
                <a:solidFill>
                  <a:schemeClr val="accent1"/>
                </a:solidFill>
                <a:latin typeface="微软雅黑" pitchFamily="34" charset="-122"/>
                <a:ea typeface="微软雅黑" pitchFamily="34" charset="-122"/>
              </a:rPr>
              <a:t>六是与创建文明生态小康连队、“和谐小康家庭”创建和诚信职工教育相结合；</a:t>
            </a:r>
          </a:p>
        </p:txBody>
      </p:sp>
      <p:sp>
        <p:nvSpPr>
          <p:cNvPr id="42" name="Oval 15"/>
          <p:cNvSpPr>
            <a:spLocks noChangeArrowheads="1"/>
          </p:cNvSpPr>
          <p:nvPr/>
        </p:nvSpPr>
        <p:spPr bwMode="auto">
          <a:xfrm>
            <a:off x="1022660" y="4396552"/>
            <a:ext cx="461930" cy="461926"/>
          </a:xfrm>
          <a:prstGeom prst="ellipse">
            <a:avLst/>
          </a:prstGeom>
          <a:solidFill>
            <a:schemeClr val="tx2"/>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TextBox 42"/>
          <p:cNvSpPr txBox="1"/>
          <p:nvPr/>
        </p:nvSpPr>
        <p:spPr>
          <a:xfrm>
            <a:off x="1010610" y="4427460"/>
            <a:ext cx="486030" cy="400110"/>
          </a:xfrm>
          <a:prstGeom prst="rect">
            <a:avLst/>
          </a:prstGeom>
          <a:noFill/>
        </p:spPr>
        <p:txBody>
          <a:bodyPr wrap="none" rtlCol="0">
            <a:spAutoFit/>
          </a:bodyPr>
          <a:lstStyle/>
          <a:p>
            <a:r>
              <a:rPr lang="en-US" altLang="zh-CN" sz="2000" dirty="0">
                <a:solidFill>
                  <a:schemeClr val="accent2"/>
                </a:solidFill>
                <a:latin typeface="微软雅黑" pitchFamily="34" charset="-122"/>
                <a:ea typeface="微软雅黑" pitchFamily="34" charset="-122"/>
              </a:rPr>
              <a:t>07</a:t>
            </a:r>
            <a:endParaRPr lang="zh-CN" altLang="en-US" sz="2000" dirty="0">
              <a:solidFill>
                <a:schemeClr val="accent2"/>
              </a:solidFill>
              <a:latin typeface="微软雅黑" pitchFamily="34" charset="-122"/>
              <a:ea typeface="微软雅黑" pitchFamily="34" charset="-122"/>
            </a:endParaRPr>
          </a:p>
        </p:txBody>
      </p:sp>
      <p:sp>
        <p:nvSpPr>
          <p:cNvPr id="44" name="矩形 43"/>
          <p:cNvSpPr/>
          <p:nvPr/>
        </p:nvSpPr>
        <p:spPr>
          <a:xfrm>
            <a:off x="1683451" y="4273572"/>
            <a:ext cx="6830926" cy="707886"/>
          </a:xfrm>
          <a:prstGeom prst="rect">
            <a:avLst/>
          </a:prstGeom>
        </p:spPr>
        <p:txBody>
          <a:bodyPr wrap="square">
            <a:spAutoFit/>
          </a:bodyPr>
          <a:lstStyle/>
          <a:p>
            <a:pPr algn="just"/>
            <a:r>
              <a:rPr lang="zh-CN" altLang="en-US" sz="2000" dirty="0">
                <a:solidFill>
                  <a:schemeClr val="accent1"/>
                </a:solidFill>
                <a:latin typeface="微软雅黑" pitchFamily="34" charset="-122"/>
                <a:ea typeface="微软雅黑" pitchFamily="34" charset="-122"/>
              </a:rPr>
              <a:t>七是与“党建联创”、“党风争创”“党风廉政教育”活动结合起来；</a:t>
            </a:r>
          </a:p>
        </p:txBody>
      </p:sp>
      <p:sp>
        <p:nvSpPr>
          <p:cNvPr id="45" name="Oval 15"/>
          <p:cNvSpPr>
            <a:spLocks noChangeArrowheads="1"/>
          </p:cNvSpPr>
          <p:nvPr/>
        </p:nvSpPr>
        <p:spPr bwMode="auto">
          <a:xfrm>
            <a:off x="1022660" y="5559362"/>
            <a:ext cx="461930" cy="461926"/>
          </a:xfrm>
          <a:prstGeom prst="ellipse">
            <a:avLst/>
          </a:prstGeom>
          <a:solidFill>
            <a:schemeClr val="tx2"/>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TextBox 45"/>
          <p:cNvSpPr txBox="1"/>
          <p:nvPr/>
        </p:nvSpPr>
        <p:spPr>
          <a:xfrm>
            <a:off x="1010610" y="5590270"/>
            <a:ext cx="486030" cy="400110"/>
          </a:xfrm>
          <a:prstGeom prst="rect">
            <a:avLst/>
          </a:prstGeom>
          <a:noFill/>
        </p:spPr>
        <p:txBody>
          <a:bodyPr wrap="none" rtlCol="0">
            <a:spAutoFit/>
          </a:bodyPr>
          <a:lstStyle/>
          <a:p>
            <a:r>
              <a:rPr lang="en-US" altLang="zh-CN" sz="2000" dirty="0">
                <a:solidFill>
                  <a:schemeClr val="accent2"/>
                </a:solidFill>
                <a:latin typeface="微软雅黑" pitchFamily="34" charset="-122"/>
                <a:ea typeface="微软雅黑" pitchFamily="34" charset="-122"/>
              </a:rPr>
              <a:t>08</a:t>
            </a:r>
            <a:endParaRPr lang="zh-CN" altLang="en-US" sz="2000" dirty="0">
              <a:solidFill>
                <a:schemeClr val="accent2"/>
              </a:solidFill>
              <a:latin typeface="微软雅黑" pitchFamily="34" charset="-122"/>
              <a:ea typeface="微软雅黑" pitchFamily="34" charset="-122"/>
            </a:endParaRPr>
          </a:p>
        </p:txBody>
      </p:sp>
      <p:sp>
        <p:nvSpPr>
          <p:cNvPr id="47" name="矩形 46"/>
          <p:cNvSpPr/>
          <p:nvPr/>
        </p:nvSpPr>
        <p:spPr>
          <a:xfrm>
            <a:off x="1683451" y="5601292"/>
            <a:ext cx="6830926" cy="400110"/>
          </a:xfrm>
          <a:prstGeom prst="rect">
            <a:avLst/>
          </a:prstGeom>
        </p:spPr>
        <p:txBody>
          <a:bodyPr wrap="square">
            <a:spAutoFit/>
          </a:bodyPr>
          <a:lstStyle/>
          <a:p>
            <a:pPr algn="just"/>
            <a:r>
              <a:rPr lang="zh-CN" altLang="en-US" sz="2000" dirty="0">
                <a:solidFill>
                  <a:schemeClr val="accent1"/>
                </a:solidFill>
                <a:latin typeface="微软雅黑" pitchFamily="34" charset="-122"/>
                <a:ea typeface="微软雅黑" pitchFamily="34" charset="-122"/>
              </a:rPr>
              <a:t>八是与创建“五好”连队、“争先创优”示范工程结合起来；</a:t>
            </a:r>
          </a:p>
        </p:txBody>
      </p:sp>
    </p:spTree>
    <p:extLst>
      <p:ext uri="{BB962C8B-B14F-4D97-AF65-F5344CB8AC3E}">
        <p14:creationId xmlns="" xmlns:p14="http://schemas.microsoft.com/office/powerpoint/2010/main" val="3605357054"/>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400" fill="hold"/>
                                        <p:tgtEl>
                                          <p:spTgt spid="32"/>
                                        </p:tgtEl>
                                        <p:attrNameLst>
                                          <p:attrName>ppt_w</p:attrName>
                                        </p:attrNameLst>
                                      </p:cBhvr>
                                      <p:tavLst>
                                        <p:tav tm="0">
                                          <p:val>
                                            <p:fltVal val="0"/>
                                          </p:val>
                                        </p:tav>
                                        <p:tav tm="100000">
                                          <p:val>
                                            <p:strVal val="#ppt_w"/>
                                          </p:val>
                                        </p:tav>
                                      </p:tavLst>
                                    </p:anim>
                                    <p:anim calcmode="lin" valueType="num">
                                      <p:cBhvr>
                                        <p:cTn id="12" dur="400" fill="hold"/>
                                        <p:tgtEl>
                                          <p:spTgt spid="32"/>
                                        </p:tgtEl>
                                        <p:attrNameLst>
                                          <p:attrName>ppt_h</p:attrName>
                                        </p:attrNameLst>
                                      </p:cBhvr>
                                      <p:tavLst>
                                        <p:tav tm="0">
                                          <p:val>
                                            <p:fltVal val="0"/>
                                          </p:val>
                                        </p:tav>
                                        <p:tav tm="100000">
                                          <p:val>
                                            <p:strVal val="#ppt_h"/>
                                          </p:val>
                                        </p:tav>
                                      </p:tavLst>
                                    </p:anim>
                                    <p:animEffect transition="in" filter="fade">
                                      <p:cBhvr>
                                        <p:cTn id="13" dur="400"/>
                                        <p:tgtEl>
                                          <p:spTgt spid="3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p:cTn id="16" dur="400" fill="hold"/>
                                        <p:tgtEl>
                                          <p:spTgt spid="33"/>
                                        </p:tgtEl>
                                        <p:attrNameLst>
                                          <p:attrName>ppt_w</p:attrName>
                                        </p:attrNameLst>
                                      </p:cBhvr>
                                      <p:tavLst>
                                        <p:tav tm="0">
                                          <p:val>
                                            <p:fltVal val="0"/>
                                          </p:val>
                                        </p:tav>
                                        <p:tav tm="100000">
                                          <p:val>
                                            <p:strVal val="#ppt_w"/>
                                          </p:val>
                                        </p:tav>
                                      </p:tavLst>
                                    </p:anim>
                                    <p:anim calcmode="lin" valueType="num">
                                      <p:cBhvr>
                                        <p:cTn id="17" dur="400" fill="hold"/>
                                        <p:tgtEl>
                                          <p:spTgt spid="33"/>
                                        </p:tgtEl>
                                        <p:attrNameLst>
                                          <p:attrName>ppt_h</p:attrName>
                                        </p:attrNameLst>
                                      </p:cBhvr>
                                      <p:tavLst>
                                        <p:tav tm="0">
                                          <p:val>
                                            <p:fltVal val="0"/>
                                          </p:val>
                                        </p:tav>
                                        <p:tav tm="100000">
                                          <p:val>
                                            <p:strVal val="#ppt_h"/>
                                          </p:val>
                                        </p:tav>
                                      </p:tavLst>
                                    </p:anim>
                                    <p:animEffect transition="in" filter="fade">
                                      <p:cBhvr>
                                        <p:cTn id="18" dur="400"/>
                                        <p:tgtEl>
                                          <p:spTgt spid="33"/>
                                        </p:tgtEl>
                                      </p:cBhvr>
                                    </p:animEffect>
                                  </p:childTnLst>
                                </p:cTn>
                              </p:par>
                            </p:childTnLst>
                          </p:cTn>
                        </p:par>
                        <p:par>
                          <p:cTn id="19" fill="hold">
                            <p:stCondLst>
                              <p:cond delay="900"/>
                            </p:stCondLst>
                            <p:childTnLst>
                              <p:par>
                                <p:cTn id="20" presetID="22" presetClass="entr" presetSubtype="8"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1400"/>
                            </p:stCondLst>
                            <p:childTnLst>
                              <p:par>
                                <p:cTn id="24" presetID="53" presetClass="entr" presetSubtype="16"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p:cTn id="26" dur="500" fill="hold"/>
                                        <p:tgtEl>
                                          <p:spTgt spid="36"/>
                                        </p:tgtEl>
                                        <p:attrNameLst>
                                          <p:attrName>ppt_w</p:attrName>
                                        </p:attrNameLst>
                                      </p:cBhvr>
                                      <p:tavLst>
                                        <p:tav tm="0">
                                          <p:val>
                                            <p:fltVal val="0"/>
                                          </p:val>
                                        </p:tav>
                                        <p:tav tm="100000">
                                          <p:val>
                                            <p:strVal val="#ppt_w"/>
                                          </p:val>
                                        </p:tav>
                                      </p:tavLst>
                                    </p:anim>
                                    <p:anim calcmode="lin" valueType="num">
                                      <p:cBhvr>
                                        <p:cTn id="27" dur="500" fill="hold"/>
                                        <p:tgtEl>
                                          <p:spTgt spid="36"/>
                                        </p:tgtEl>
                                        <p:attrNameLst>
                                          <p:attrName>ppt_h</p:attrName>
                                        </p:attrNameLst>
                                      </p:cBhvr>
                                      <p:tavLst>
                                        <p:tav tm="0">
                                          <p:val>
                                            <p:fltVal val="0"/>
                                          </p:val>
                                        </p:tav>
                                        <p:tav tm="100000">
                                          <p:val>
                                            <p:strVal val="#ppt_h"/>
                                          </p:val>
                                        </p:tav>
                                      </p:tavLst>
                                    </p:anim>
                                    <p:animEffect transition="in" filter="fade">
                                      <p:cBhvr>
                                        <p:cTn id="28" dur="500"/>
                                        <p:tgtEl>
                                          <p:spTgt spid="3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childTnLst>
                          </p:cTn>
                        </p:par>
                        <p:par>
                          <p:cTn id="34" fill="hold">
                            <p:stCondLst>
                              <p:cond delay="1900"/>
                            </p:stCondLst>
                            <p:childTnLst>
                              <p:par>
                                <p:cTn id="35" presetID="22" presetClass="entr" presetSubtype="8"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childTnLst>
                          </p:cTn>
                        </p:par>
                        <p:par>
                          <p:cTn id="38" fill="hold">
                            <p:stCondLst>
                              <p:cond delay="2400"/>
                            </p:stCondLst>
                            <p:childTnLst>
                              <p:par>
                                <p:cTn id="39" presetID="53" presetClass="entr" presetSubtype="16"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p:cTn id="41" dur="500" fill="hold"/>
                                        <p:tgtEl>
                                          <p:spTgt spid="39"/>
                                        </p:tgtEl>
                                        <p:attrNameLst>
                                          <p:attrName>ppt_w</p:attrName>
                                        </p:attrNameLst>
                                      </p:cBhvr>
                                      <p:tavLst>
                                        <p:tav tm="0">
                                          <p:val>
                                            <p:fltVal val="0"/>
                                          </p:val>
                                        </p:tav>
                                        <p:tav tm="100000">
                                          <p:val>
                                            <p:strVal val="#ppt_w"/>
                                          </p:val>
                                        </p:tav>
                                      </p:tavLst>
                                    </p:anim>
                                    <p:anim calcmode="lin" valueType="num">
                                      <p:cBhvr>
                                        <p:cTn id="42" dur="500" fill="hold"/>
                                        <p:tgtEl>
                                          <p:spTgt spid="39"/>
                                        </p:tgtEl>
                                        <p:attrNameLst>
                                          <p:attrName>ppt_h</p:attrName>
                                        </p:attrNameLst>
                                      </p:cBhvr>
                                      <p:tavLst>
                                        <p:tav tm="0">
                                          <p:val>
                                            <p:fltVal val="0"/>
                                          </p:val>
                                        </p:tav>
                                        <p:tav tm="100000">
                                          <p:val>
                                            <p:strVal val="#ppt_h"/>
                                          </p:val>
                                        </p:tav>
                                      </p:tavLst>
                                    </p:anim>
                                    <p:animEffect transition="in" filter="fade">
                                      <p:cBhvr>
                                        <p:cTn id="43" dur="500"/>
                                        <p:tgtEl>
                                          <p:spTgt spid="39"/>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childTnLst>
                          </p:cTn>
                        </p:par>
                        <p:par>
                          <p:cTn id="49" fill="hold">
                            <p:stCondLst>
                              <p:cond delay="2900"/>
                            </p:stCondLst>
                            <p:childTnLst>
                              <p:par>
                                <p:cTn id="50" presetID="22" presetClass="entr" presetSubtype="8"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left)">
                                      <p:cBhvr>
                                        <p:cTn id="52" dur="500"/>
                                        <p:tgtEl>
                                          <p:spTgt spid="41"/>
                                        </p:tgtEl>
                                      </p:cBhvr>
                                    </p:animEffect>
                                  </p:childTnLst>
                                </p:cTn>
                              </p:par>
                            </p:childTnLst>
                          </p:cTn>
                        </p:par>
                        <p:par>
                          <p:cTn id="53" fill="hold">
                            <p:stCondLst>
                              <p:cond delay="3400"/>
                            </p:stCondLst>
                            <p:childTnLst>
                              <p:par>
                                <p:cTn id="54" presetID="53" presetClass="entr" presetSubtype="16"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p:cTn id="56" dur="500" fill="hold"/>
                                        <p:tgtEl>
                                          <p:spTgt spid="42"/>
                                        </p:tgtEl>
                                        <p:attrNameLst>
                                          <p:attrName>ppt_w</p:attrName>
                                        </p:attrNameLst>
                                      </p:cBhvr>
                                      <p:tavLst>
                                        <p:tav tm="0">
                                          <p:val>
                                            <p:fltVal val="0"/>
                                          </p:val>
                                        </p:tav>
                                        <p:tav tm="100000">
                                          <p:val>
                                            <p:strVal val="#ppt_w"/>
                                          </p:val>
                                        </p:tav>
                                      </p:tavLst>
                                    </p:anim>
                                    <p:anim calcmode="lin" valueType="num">
                                      <p:cBhvr>
                                        <p:cTn id="57" dur="500" fill="hold"/>
                                        <p:tgtEl>
                                          <p:spTgt spid="42"/>
                                        </p:tgtEl>
                                        <p:attrNameLst>
                                          <p:attrName>ppt_h</p:attrName>
                                        </p:attrNameLst>
                                      </p:cBhvr>
                                      <p:tavLst>
                                        <p:tav tm="0">
                                          <p:val>
                                            <p:fltVal val="0"/>
                                          </p:val>
                                        </p:tav>
                                        <p:tav tm="100000">
                                          <p:val>
                                            <p:strVal val="#ppt_h"/>
                                          </p:val>
                                        </p:tav>
                                      </p:tavLst>
                                    </p:anim>
                                    <p:animEffect transition="in" filter="fade">
                                      <p:cBhvr>
                                        <p:cTn id="58" dur="500"/>
                                        <p:tgtEl>
                                          <p:spTgt spid="4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p:cTn id="61" dur="500" fill="hold"/>
                                        <p:tgtEl>
                                          <p:spTgt spid="43"/>
                                        </p:tgtEl>
                                        <p:attrNameLst>
                                          <p:attrName>ppt_w</p:attrName>
                                        </p:attrNameLst>
                                      </p:cBhvr>
                                      <p:tavLst>
                                        <p:tav tm="0">
                                          <p:val>
                                            <p:fltVal val="0"/>
                                          </p:val>
                                        </p:tav>
                                        <p:tav tm="100000">
                                          <p:val>
                                            <p:strVal val="#ppt_w"/>
                                          </p:val>
                                        </p:tav>
                                      </p:tavLst>
                                    </p:anim>
                                    <p:anim calcmode="lin" valueType="num">
                                      <p:cBhvr>
                                        <p:cTn id="62" dur="500" fill="hold"/>
                                        <p:tgtEl>
                                          <p:spTgt spid="43"/>
                                        </p:tgtEl>
                                        <p:attrNameLst>
                                          <p:attrName>ppt_h</p:attrName>
                                        </p:attrNameLst>
                                      </p:cBhvr>
                                      <p:tavLst>
                                        <p:tav tm="0">
                                          <p:val>
                                            <p:fltVal val="0"/>
                                          </p:val>
                                        </p:tav>
                                        <p:tav tm="100000">
                                          <p:val>
                                            <p:strVal val="#ppt_h"/>
                                          </p:val>
                                        </p:tav>
                                      </p:tavLst>
                                    </p:anim>
                                    <p:animEffect transition="in" filter="fade">
                                      <p:cBhvr>
                                        <p:cTn id="63" dur="500"/>
                                        <p:tgtEl>
                                          <p:spTgt spid="43"/>
                                        </p:tgtEl>
                                      </p:cBhvr>
                                    </p:animEffect>
                                  </p:childTnLst>
                                </p:cTn>
                              </p:par>
                            </p:childTnLst>
                          </p:cTn>
                        </p:par>
                        <p:par>
                          <p:cTn id="64" fill="hold">
                            <p:stCondLst>
                              <p:cond delay="3900"/>
                            </p:stCondLst>
                            <p:childTnLst>
                              <p:par>
                                <p:cTn id="65" presetID="22" presetClass="entr" presetSubtype="8"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left)">
                                      <p:cBhvr>
                                        <p:cTn id="67" dur="500"/>
                                        <p:tgtEl>
                                          <p:spTgt spid="44"/>
                                        </p:tgtEl>
                                      </p:cBhvr>
                                    </p:animEffect>
                                  </p:childTnLst>
                                </p:cTn>
                              </p:par>
                            </p:childTnLst>
                          </p:cTn>
                        </p:par>
                        <p:par>
                          <p:cTn id="68" fill="hold">
                            <p:stCondLst>
                              <p:cond delay="4400"/>
                            </p:stCondLst>
                            <p:childTnLst>
                              <p:par>
                                <p:cTn id="69" presetID="53" presetClass="entr" presetSubtype="16"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 calcmode="lin" valueType="num">
                                      <p:cBhvr>
                                        <p:cTn id="71" dur="500" fill="hold"/>
                                        <p:tgtEl>
                                          <p:spTgt spid="45"/>
                                        </p:tgtEl>
                                        <p:attrNameLst>
                                          <p:attrName>ppt_w</p:attrName>
                                        </p:attrNameLst>
                                      </p:cBhvr>
                                      <p:tavLst>
                                        <p:tav tm="0">
                                          <p:val>
                                            <p:fltVal val="0"/>
                                          </p:val>
                                        </p:tav>
                                        <p:tav tm="100000">
                                          <p:val>
                                            <p:strVal val="#ppt_w"/>
                                          </p:val>
                                        </p:tav>
                                      </p:tavLst>
                                    </p:anim>
                                    <p:anim calcmode="lin" valueType="num">
                                      <p:cBhvr>
                                        <p:cTn id="72" dur="500" fill="hold"/>
                                        <p:tgtEl>
                                          <p:spTgt spid="45"/>
                                        </p:tgtEl>
                                        <p:attrNameLst>
                                          <p:attrName>ppt_h</p:attrName>
                                        </p:attrNameLst>
                                      </p:cBhvr>
                                      <p:tavLst>
                                        <p:tav tm="0">
                                          <p:val>
                                            <p:fltVal val="0"/>
                                          </p:val>
                                        </p:tav>
                                        <p:tav tm="100000">
                                          <p:val>
                                            <p:strVal val="#ppt_h"/>
                                          </p:val>
                                        </p:tav>
                                      </p:tavLst>
                                    </p:anim>
                                    <p:animEffect transition="in" filter="fade">
                                      <p:cBhvr>
                                        <p:cTn id="73" dur="500"/>
                                        <p:tgtEl>
                                          <p:spTgt spid="4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p:cTn id="76" dur="500" fill="hold"/>
                                        <p:tgtEl>
                                          <p:spTgt spid="46"/>
                                        </p:tgtEl>
                                        <p:attrNameLst>
                                          <p:attrName>ppt_w</p:attrName>
                                        </p:attrNameLst>
                                      </p:cBhvr>
                                      <p:tavLst>
                                        <p:tav tm="0">
                                          <p:val>
                                            <p:fltVal val="0"/>
                                          </p:val>
                                        </p:tav>
                                        <p:tav tm="100000">
                                          <p:val>
                                            <p:strVal val="#ppt_w"/>
                                          </p:val>
                                        </p:tav>
                                      </p:tavLst>
                                    </p:anim>
                                    <p:anim calcmode="lin" valueType="num">
                                      <p:cBhvr>
                                        <p:cTn id="77" dur="500" fill="hold"/>
                                        <p:tgtEl>
                                          <p:spTgt spid="46"/>
                                        </p:tgtEl>
                                        <p:attrNameLst>
                                          <p:attrName>ppt_h</p:attrName>
                                        </p:attrNameLst>
                                      </p:cBhvr>
                                      <p:tavLst>
                                        <p:tav tm="0">
                                          <p:val>
                                            <p:fltVal val="0"/>
                                          </p:val>
                                        </p:tav>
                                        <p:tav tm="100000">
                                          <p:val>
                                            <p:strVal val="#ppt_h"/>
                                          </p:val>
                                        </p:tav>
                                      </p:tavLst>
                                    </p:anim>
                                    <p:animEffect transition="in" filter="fade">
                                      <p:cBhvr>
                                        <p:cTn id="78" dur="500"/>
                                        <p:tgtEl>
                                          <p:spTgt spid="46"/>
                                        </p:tgtEl>
                                      </p:cBhvr>
                                    </p:animEffect>
                                  </p:childTnLst>
                                </p:cTn>
                              </p:par>
                            </p:childTnLst>
                          </p:cTn>
                        </p:par>
                        <p:par>
                          <p:cTn id="79" fill="hold">
                            <p:stCondLst>
                              <p:cond delay="4900"/>
                            </p:stCondLst>
                            <p:childTnLst>
                              <p:par>
                                <p:cTn id="80" presetID="22" presetClass="entr" presetSubtype="8"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wipe(left)">
                                      <p:cBhvr>
                                        <p:cTn id="82"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2" grpId="0" animBg="1"/>
      <p:bldP spid="33" grpId="0"/>
      <p:bldP spid="34" grpId="0"/>
      <p:bldP spid="36" grpId="0" animBg="1"/>
      <p:bldP spid="37" grpId="0"/>
      <p:bldP spid="38" grpId="0"/>
      <p:bldP spid="39" grpId="0" animBg="1"/>
      <p:bldP spid="40" grpId="0"/>
      <p:bldP spid="41" grpId="0"/>
      <p:bldP spid="42" grpId="0" animBg="1"/>
      <p:bldP spid="43" grpId="0"/>
      <p:bldP spid="44" grpId="0"/>
      <p:bldP spid="45" grpId="0" animBg="1"/>
      <p:bldP spid="46" grpId="0"/>
      <p:bldP spid="4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bwMode="auto">
          <a:xfrm>
            <a:off x="749593" y="2780928"/>
            <a:ext cx="7639625" cy="3168352"/>
          </a:xfrm>
          <a:prstGeom prst="rect">
            <a:avLst/>
          </a:prstGeom>
          <a:solidFill>
            <a:srgbClr val="F2F2F2"/>
          </a:solidFill>
          <a:ln w="9525" cmpd="sng">
            <a:solidFill>
              <a:schemeClr val="tx2"/>
            </a:solidFill>
            <a:miter lim="800000"/>
            <a:headEnd/>
            <a:tailEnd/>
          </a:ln>
          <a:extLst/>
        </p:spPr>
        <p:txBody>
          <a:bodyPr/>
          <a:lstStyle/>
          <a:p>
            <a:endParaRPr lang="zh-CN" altLang="en-US">
              <a:solidFill>
                <a:schemeClr val="bg1"/>
              </a:solidFill>
            </a:endParaRPr>
          </a:p>
        </p:txBody>
      </p:sp>
      <p:sp>
        <p:nvSpPr>
          <p:cNvPr id="7" name="Line 6"/>
          <p:cNvSpPr>
            <a:spLocks noChangeShapeType="1"/>
          </p:cNvSpPr>
          <p:nvPr/>
        </p:nvSpPr>
        <p:spPr bwMode="auto">
          <a:xfrm>
            <a:off x="1244749" y="2"/>
            <a:ext cx="0" cy="1988838"/>
          </a:xfrm>
          <a:prstGeom prst="line">
            <a:avLst/>
          </a:prstGeom>
          <a:noFill/>
          <a:ln w="38100" cap="flat">
            <a:solidFill>
              <a:srgbClr val="716F6E"/>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Oval 15"/>
          <p:cNvSpPr>
            <a:spLocks noChangeArrowheads="1"/>
          </p:cNvSpPr>
          <p:nvPr/>
        </p:nvSpPr>
        <p:spPr bwMode="auto">
          <a:xfrm>
            <a:off x="1022660" y="830935"/>
            <a:ext cx="461930" cy="461926"/>
          </a:xfrm>
          <a:prstGeom prst="ellipse">
            <a:avLst/>
          </a:prstGeom>
          <a:solidFill>
            <a:schemeClr val="tx2"/>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TextBox 32"/>
          <p:cNvSpPr txBox="1"/>
          <p:nvPr/>
        </p:nvSpPr>
        <p:spPr>
          <a:xfrm>
            <a:off x="1010610" y="861843"/>
            <a:ext cx="486030" cy="400110"/>
          </a:xfrm>
          <a:prstGeom prst="rect">
            <a:avLst/>
          </a:prstGeom>
          <a:noFill/>
        </p:spPr>
        <p:txBody>
          <a:bodyPr wrap="none" rtlCol="0">
            <a:spAutoFit/>
          </a:bodyPr>
          <a:lstStyle/>
          <a:p>
            <a:r>
              <a:rPr lang="en-US" altLang="zh-CN" sz="2000" dirty="0">
                <a:solidFill>
                  <a:schemeClr val="accent2"/>
                </a:solidFill>
                <a:latin typeface="微软雅黑" pitchFamily="34" charset="-122"/>
                <a:ea typeface="微软雅黑" pitchFamily="34" charset="-122"/>
              </a:rPr>
              <a:t>09</a:t>
            </a:r>
            <a:endParaRPr lang="zh-CN" altLang="en-US" sz="2000" dirty="0">
              <a:solidFill>
                <a:schemeClr val="accent2"/>
              </a:solidFill>
              <a:latin typeface="微软雅黑" pitchFamily="34" charset="-122"/>
              <a:ea typeface="微软雅黑" pitchFamily="34" charset="-122"/>
            </a:endParaRPr>
          </a:p>
        </p:txBody>
      </p:sp>
      <p:sp>
        <p:nvSpPr>
          <p:cNvPr id="34" name="矩形 33"/>
          <p:cNvSpPr/>
          <p:nvPr/>
        </p:nvSpPr>
        <p:spPr>
          <a:xfrm>
            <a:off x="1683451" y="861843"/>
            <a:ext cx="6830926" cy="400110"/>
          </a:xfrm>
          <a:prstGeom prst="rect">
            <a:avLst/>
          </a:prstGeom>
        </p:spPr>
        <p:txBody>
          <a:bodyPr wrap="square">
            <a:spAutoFit/>
          </a:bodyPr>
          <a:lstStyle/>
          <a:p>
            <a:pPr algn="just"/>
            <a:r>
              <a:rPr lang="zh-CN" altLang="en-US" sz="2000" dirty="0">
                <a:solidFill>
                  <a:schemeClr val="accent1"/>
                </a:solidFill>
                <a:latin typeface="微软雅黑" pitchFamily="34" charset="-122"/>
                <a:ea typeface="微软雅黑" pitchFamily="34" charset="-122"/>
              </a:rPr>
              <a:t>九是与精神文明创建工作相结合；</a:t>
            </a:r>
          </a:p>
        </p:txBody>
      </p:sp>
      <p:sp>
        <p:nvSpPr>
          <p:cNvPr id="35" name="矩形 34"/>
          <p:cNvSpPr/>
          <p:nvPr/>
        </p:nvSpPr>
        <p:spPr>
          <a:xfrm>
            <a:off x="2803525" y="3087831"/>
            <a:ext cx="5225566" cy="2554545"/>
          </a:xfrm>
          <a:prstGeom prst="rect">
            <a:avLst/>
          </a:prstGeom>
        </p:spPr>
        <p:txBody>
          <a:bodyPr wrap="square">
            <a:spAutoFit/>
          </a:bodyPr>
          <a:lstStyle/>
          <a:p>
            <a:pPr algn="just"/>
            <a:r>
              <a:rPr lang="zh-CN" altLang="en-US" sz="2000" dirty="0">
                <a:solidFill>
                  <a:schemeClr val="bg1"/>
                </a:solidFill>
                <a:latin typeface="微软雅黑" pitchFamily="34" charset="-122"/>
                <a:ea typeface="微软雅黑" pitchFamily="34" charset="-122"/>
              </a:rPr>
              <a:t>一年来我场</a:t>
            </a:r>
            <a:r>
              <a:rPr lang="en-US" altLang="zh-CN" sz="2000" dirty="0">
                <a:solidFill>
                  <a:schemeClr val="bg1"/>
                </a:solidFill>
                <a:latin typeface="微软雅黑" pitchFamily="34" charset="-122"/>
                <a:ea typeface="微软雅黑" pitchFamily="34" charset="-122"/>
              </a:rPr>
              <a:t>11</a:t>
            </a:r>
            <a:r>
              <a:rPr lang="zh-CN" altLang="en-US" sz="2000" dirty="0">
                <a:solidFill>
                  <a:schemeClr val="bg1"/>
                </a:solidFill>
                <a:latin typeface="微软雅黑" pitchFamily="34" charset="-122"/>
                <a:ea typeface="微软雅黑" pitchFamily="34" charset="-122"/>
              </a:rPr>
              <a:t>个党支部都能坚持“三会一课”制度，按时召开党员大会，民主生活会，上党课，特别是党组织活动方面，“党员活动日”，通过“五学、四议、三帮”的形式，激活党支部活力，还开展了廉政文化“六进”活动、党员联系户、党员扶贫帮困、党员责任区、党员“双培双带”等活动，通过这些活动的开展，更加密切了党群与干群关系。</a:t>
            </a:r>
          </a:p>
        </p:txBody>
      </p:sp>
      <p:sp>
        <p:nvSpPr>
          <p:cNvPr id="36" name="Oval 15"/>
          <p:cNvSpPr>
            <a:spLocks noChangeArrowheads="1"/>
          </p:cNvSpPr>
          <p:nvPr/>
        </p:nvSpPr>
        <p:spPr bwMode="auto">
          <a:xfrm>
            <a:off x="1022660" y="1617935"/>
            <a:ext cx="461930" cy="461926"/>
          </a:xfrm>
          <a:prstGeom prst="ellipse">
            <a:avLst/>
          </a:prstGeom>
          <a:solidFill>
            <a:schemeClr val="tx2"/>
          </a:solidFill>
          <a:ln w="28575"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TextBox 36"/>
          <p:cNvSpPr txBox="1"/>
          <p:nvPr/>
        </p:nvSpPr>
        <p:spPr>
          <a:xfrm>
            <a:off x="1010610" y="1648843"/>
            <a:ext cx="486030" cy="400110"/>
          </a:xfrm>
          <a:prstGeom prst="rect">
            <a:avLst/>
          </a:prstGeom>
          <a:noFill/>
        </p:spPr>
        <p:txBody>
          <a:bodyPr wrap="none" rtlCol="0">
            <a:spAutoFit/>
          </a:bodyPr>
          <a:lstStyle/>
          <a:p>
            <a:r>
              <a:rPr lang="en-US" altLang="zh-CN" sz="2000" dirty="0">
                <a:solidFill>
                  <a:schemeClr val="accent2"/>
                </a:solidFill>
                <a:latin typeface="微软雅黑" pitchFamily="34" charset="-122"/>
                <a:ea typeface="微软雅黑" pitchFamily="34" charset="-122"/>
              </a:rPr>
              <a:t>10</a:t>
            </a:r>
            <a:endParaRPr lang="zh-CN" altLang="en-US" sz="2000" dirty="0">
              <a:solidFill>
                <a:schemeClr val="accent2"/>
              </a:solidFill>
              <a:latin typeface="微软雅黑" pitchFamily="34" charset="-122"/>
              <a:ea typeface="微软雅黑" pitchFamily="34" charset="-122"/>
            </a:endParaRPr>
          </a:p>
        </p:txBody>
      </p:sp>
      <p:sp>
        <p:nvSpPr>
          <p:cNvPr id="38" name="矩形 37"/>
          <p:cNvSpPr/>
          <p:nvPr/>
        </p:nvSpPr>
        <p:spPr>
          <a:xfrm>
            <a:off x="1683451" y="1648843"/>
            <a:ext cx="6830926" cy="400110"/>
          </a:xfrm>
          <a:prstGeom prst="rect">
            <a:avLst/>
          </a:prstGeom>
        </p:spPr>
        <p:txBody>
          <a:bodyPr wrap="square">
            <a:spAutoFit/>
          </a:bodyPr>
          <a:lstStyle/>
          <a:p>
            <a:pPr algn="just"/>
            <a:r>
              <a:rPr lang="zh-CN" altLang="en-US" sz="2000" dirty="0">
                <a:solidFill>
                  <a:schemeClr val="accent1"/>
                </a:solidFill>
                <a:latin typeface="微软雅黑" pitchFamily="34" charset="-122"/>
                <a:ea typeface="微软雅黑" pitchFamily="34" charset="-122"/>
              </a:rPr>
              <a:t>十是与加快社区经济发展结合起来；</a:t>
            </a:r>
          </a:p>
        </p:txBody>
      </p:sp>
      <p:sp>
        <p:nvSpPr>
          <p:cNvPr id="10" name="椭圆 9"/>
          <p:cNvSpPr/>
          <p:nvPr/>
        </p:nvSpPr>
        <p:spPr bwMode="auto">
          <a:xfrm>
            <a:off x="1013892" y="3550723"/>
            <a:ext cx="1628764" cy="1628762"/>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 name="Freeform 6"/>
          <p:cNvSpPr>
            <a:spLocks noEditPoints="1"/>
          </p:cNvSpPr>
          <p:nvPr/>
        </p:nvSpPr>
        <p:spPr bwMode="auto">
          <a:xfrm>
            <a:off x="1348087" y="3841945"/>
            <a:ext cx="1008063" cy="984250"/>
          </a:xfrm>
          <a:custGeom>
            <a:avLst/>
            <a:gdLst>
              <a:gd name="T0" fmla="*/ 265 w 1239"/>
              <a:gd name="T1" fmla="*/ 166 h 1200"/>
              <a:gd name="T2" fmla="*/ 174 w 1239"/>
              <a:gd name="T3" fmla="*/ 166 h 1200"/>
              <a:gd name="T4" fmla="*/ 352 w 1239"/>
              <a:gd name="T5" fmla="*/ 121 h 1200"/>
              <a:gd name="T6" fmla="*/ 352 w 1239"/>
              <a:gd name="T7" fmla="*/ 212 h 1200"/>
              <a:gd name="T8" fmla="*/ 352 w 1239"/>
              <a:gd name="T9" fmla="*/ 121 h 1200"/>
              <a:gd name="T10" fmla="*/ 530 w 1239"/>
              <a:gd name="T11" fmla="*/ 166 h 1200"/>
              <a:gd name="T12" fmla="*/ 438 w 1239"/>
              <a:gd name="T13" fmla="*/ 166 h 1200"/>
              <a:gd name="T14" fmla="*/ 217 w 1239"/>
              <a:gd name="T15" fmla="*/ 326 h 1200"/>
              <a:gd name="T16" fmla="*/ 561 w 1239"/>
              <a:gd name="T17" fmla="*/ 294 h 1200"/>
              <a:gd name="T18" fmla="*/ 656 w 1239"/>
              <a:gd name="T19" fmla="*/ 187 h 1200"/>
              <a:gd name="T20" fmla="*/ 593 w 1239"/>
              <a:gd name="T21" fmla="*/ 119 h 1200"/>
              <a:gd name="T22" fmla="*/ 484 w 1239"/>
              <a:gd name="T23" fmla="*/ 10 h 1200"/>
              <a:gd name="T24" fmla="*/ 140 w 1239"/>
              <a:gd name="T25" fmla="*/ 42 h 1200"/>
              <a:gd name="T26" fmla="*/ 108 w 1239"/>
              <a:gd name="T27" fmla="*/ 217 h 1200"/>
              <a:gd name="T28" fmla="*/ 217 w 1239"/>
              <a:gd name="T29" fmla="*/ 326 h 1200"/>
              <a:gd name="T30" fmla="*/ 618 w 1239"/>
              <a:gd name="T31" fmla="*/ 1117 h 1200"/>
              <a:gd name="T32" fmla="*/ 0 w 1239"/>
              <a:gd name="T33" fmla="*/ 1200 h 1200"/>
              <a:gd name="T34" fmla="*/ 271 w 1239"/>
              <a:gd name="T35" fmla="*/ 1200 h 1200"/>
              <a:gd name="T36" fmla="*/ 346 w 1239"/>
              <a:gd name="T37" fmla="*/ 1200 h 1200"/>
              <a:gd name="T38" fmla="*/ 566 w 1239"/>
              <a:gd name="T39" fmla="*/ 1200 h 1200"/>
              <a:gd name="T40" fmla="*/ 641 w 1239"/>
              <a:gd name="T41" fmla="*/ 1200 h 1200"/>
              <a:gd name="T42" fmla="*/ 866 w 1239"/>
              <a:gd name="T43" fmla="*/ 1200 h 1200"/>
              <a:gd name="T44" fmla="*/ 942 w 1239"/>
              <a:gd name="T45" fmla="*/ 1200 h 1200"/>
              <a:gd name="T46" fmla="*/ 1164 w 1239"/>
              <a:gd name="T47" fmla="*/ 1200 h 1200"/>
              <a:gd name="T48" fmla="*/ 917 w 1239"/>
              <a:gd name="T49" fmla="*/ 1115 h 1200"/>
              <a:gd name="T50" fmla="*/ 382 w 1239"/>
              <a:gd name="T51" fmla="*/ 811 h 1200"/>
              <a:gd name="T52" fmla="*/ 382 w 1239"/>
              <a:gd name="T53" fmla="*/ 988 h 1200"/>
              <a:gd name="T54" fmla="*/ 596 w 1239"/>
              <a:gd name="T55" fmla="*/ 900 h 1200"/>
              <a:gd name="T56" fmla="*/ 471 w 1239"/>
              <a:gd name="T57" fmla="*/ 774 h 1200"/>
              <a:gd name="T58" fmla="*/ 697 w 1239"/>
              <a:gd name="T59" fmla="*/ 618 h 1200"/>
              <a:gd name="T60" fmla="*/ 1085 w 1239"/>
              <a:gd name="T61" fmla="*/ 733 h 1200"/>
              <a:gd name="T62" fmla="*/ 176 w 1239"/>
              <a:gd name="T63" fmla="*/ 1025 h 1200"/>
              <a:gd name="T64" fmla="*/ 264 w 1239"/>
              <a:gd name="T65" fmla="*/ 811 h 1200"/>
              <a:gd name="T66" fmla="*/ 87 w 1239"/>
              <a:gd name="T67" fmla="*/ 811 h 1200"/>
              <a:gd name="T68" fmla="*/ 87 w 1239"/>
              <a:gd name="T69" fmla="*/ 988 h 1200"/>
              <a:gd name="T70" fmla="*/ 682 w 1239"/>
              <a:gd name="T71" fmla="*/ 811 h 1200"/>
              <a:gd name="T72" fmla="*/ 682 w 1239"/>
              <a:gd name="T73" fmla="*/ 988 h 1200"/>
              <a:gd name="T74" fmla="*/ 896 w 1239"/>
              <a:gd name="T75" fmla="*/ 900 h 1200"/>
              <a:gd name="T76" fmla="*/ 771 w 1239"/>
              <a:gd name="T77" fmla="*/ 774 h 1200"/>
              <a:gd name="T78" fmla="*/ 980 w 1239"/>
              <a:gd name="T79" fmla="*/ 811 h 1200"/>
              <a:gd name="T80" fmla="*/ 980 w 1239"/>
              <a:gd name="T81" fmla="*/ 988 h 1200"/>
              <a:gd name="T82" fmla="*/ 1194 w 1239"/>
              <a:gd name="T83" fmla="*/ 900 h 1200"/>
              <a:gd name="T84" fmla="*/ 1069 w 1239"/>
              <a:gd name="T85" fmla="*/ 774 h 1200"/>
              <a:gd name="T86" fmla="*/ 890 w 1239"/>
              <a:gd name="T87" fmla="*/ 252 h 1200"/>
              <a:gd name="T88" fmla="*/ 890 w 1239"/>
              <a:gd name="T89" fmla="*/ 0 h 1200"/>
              <a:gd name="T90" fmla="*/ 890 w 1239"/>
              <a:gd name="T91" fmla="*/ 252 h 1200"/>
              <a:gd name="T92" fmla="*/ 805 w 1239"/>
              <a:gd name="T93" fmla="*/ 413 h 1200"/>
              <a:gd name="T94" fmla="*/ 775 w 1239"/>
              <a:gd name="T95" fmla="*/ 548 h 1200"/>
              <a:gd name="T96" fmla="*/ 971 w 1239"/>
              <a:gd name="T97" fmla="*/ 413 h 1200"/>
              <a:gd name="T98" fmla="*/ 1000 w 1239"/>
              <a:gd name="T99" fmla="*/ 548 h 1200"/>
              <a:gd name="T100" fmla="*/ 971 w 1239"/>
              <a:gd name="T101" fmla="*/ 413 h 1200"/>
              <a:gd name="T102" fmla="*/ 1152 w 1239"/>
              <a:gd name="T103" fmla="*/ 599 h 1200"/>
              <a:gd name="T104" fmla="*/ 1082 w 1239"/>
              <a:gd name="T105" fmla="*/ 548 h 1200"/>
              <a:gd name="T106" fmla="*/ 1003 w 1239"/>
              <a:gd name="T107" fmla="*/ 268 h 1200"/>
              <a:gd name="T108" fmla="*/ 885 w 1239"/>
              <a:gd name="T109" fmla="*/ 268 h 1200"/>
              <a:gd name="T110" fmla="*/ 695 w 1239"/>
              <a:gd name="T111" fmla="*/ 347 h 1200"/>
              <a:gd name="T112" fmla="*/ 624 w 1239"/>
              <a:gd name="T113" fmla="*/ 548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200">
                <a:moveTo>
                  <a:pt x="220" y="121"/>
                </a:moveTo>
                <a:cubicBezTo>
                  <a:pt x="245" y="121"/>
                  <a:pt x="265" y="141"/>
                  <a:pt x="265" y="166"/>
                </a:cubicBezTo>
                <a:cubicBezTo>
                  <a:pt x="265" y="191"/>
                  <a:pt x="245" y="212"/>
                  <a:pt x="220" y="212"/>
                </a:cubicBezTo>
                <a:cubicBezTo>
                  <a:pt x="195" y="212"/>
                  <a:pt x="174" y="191"/>
                  <a:pt x="174" y="166"/>
                </a:cubicBezTo>
                <a:cubicBezTo>
                  <a:pt x="174" y="141"/>
                  <a:pt x="195" y="121"/>
                  <a:pt x="220" y="121"/>
                </a:cubicBezTo>
                <a:close/>
                <a:moveTo>
                  <a:pt x="352" y="121"/>
                </a:moveTo>
                <a:cubicBezTo>
                  <a:pt x="378" y="121"/>
                  <a:pt x="398" y="141"/>
                  <a:pt x="398" y="166"/>
                </a:cubicBezTo>
                <a:cubicBezTo>
                  <a:pt x="398" y="191"/>
                  <a:pt x="378" y="212"/>
                  <a:pt x="352" y="212"/>
                </a:cubicBezTo>
                <a:cubicBezTo>
                  <a:pt x="327" y="212"/>
                  <a:pt x="307" y="191"/>
                  <a:pt x="307" y="166"/>
                </a:cubicBezTo>
                <a:cubicBezTo>
                  <a:pt x="307" y="141"/>
                  <a:pt x="327" y="121"/>
                  <a:pt x="352" y="121"/>
                </a:cubicBezTo>
                <a:close/>
                <a:moveTo>
                  <a:pt x="484" y="121"/>
                </a:moveTo>
                <a:cubicBezTo>
                  <a:pt x="509" y="121"/>
                  <a:pt x="530" y="141"/>
                  <a:pt x="530" y="166"/>
                </a:cubicBezTo>
                <a:cubicBezTo>
                  <a:pt x="530" y="191"/>
                  <a:pt x="509" y="212"/>
                  <a:pt x="484" y="212"/>
                </a:cubicBezTo>
                <a:cubicBezTo>
                  <a:pt x="459" y="212"/>
                  <a:pt x="438" y="191"/>
                  <a:pt x="438" y="166"/>
                </a:cubicBezTo>
                <a:cubicBezTo>
                  <a:pt x="438" y="141"/>
                  <a:pt x="459" y="121"/>
                  <a:pt x="484" y="121"/>
                </a:cubicBezTo>
                <a:close/>
                <a:moveTo>
                  <a:pt x="217" y="326"/>
                </a:moveTo>
                <a:lnTo>
                  <a:pt x="484" y="326"/>
                </a:lnTo>
                <a:cubicBezTo>
                  <a:pt x="514" y="326"/>
                  <a:pt x="542" y="313"/>
                  <a:pt x="561" y="294"/>
                </a:cubicBezTo>
                <a:cubicBezTo>
                  <a:pt x="570" y="285"/>
                  <a:pt x="577" y="275"/>
                  <a:pt x="582" y="264"/>
                </a:cubicBezTo>
                <a:cubicBezTo>
                  <a:pt x="629" y="257"/>
                  <a:pt x="655" y="237"/>
                  <a:pt x="656" y="187"/>
                </a:cubicBezTo>
                <a:lnTo>
                  <a:pt x="593" y="208"/>
                </a:lnTo>
                <a:lnTo>
                  <a:pt x="593" y="119"/>
                </a:lnTo>
                <a:cubicBezTo>
                  <a:pt x="593" y="89"/>
                  <a:pt x="581" y="62"/>
                  <a:pt x="561" y="42"/>
                </a:cubicBezTo>
                <a:cubicBezTo>
                  <a:pt x="542" y="23"/>
                  <a:pt x="514" y="10"/>
                  <a:pt x="484" y="10"/>
                </a:cubicBezTo>
                <a:lnTo>
                  <a:pt x="217" y="10"/>
                </a:lnTo>
                <a:cubicBezTo>
                  <a:pt x="187" y="10"/>
                  <a:pt x="160" y="23"/>
                  <a:pt x="140" y="42"/>
                </a:cubicBezTo>
                <a:cubicBezTo>
                  <a:pt x="120" y="62"/>
                  <a:pt x="108" y="89"/>
                  <a:pt x="108" y="119"/>
                </a:cubicBezTo>
                <a:lnTo>
                  <a:pt x="108" y="217"/>
                </a:lnTo>
                <a:cubicBezTo>
                  <a:pt x="108" y="247"/>
                  <a:pt x="120" y="274"/>
                  <a:pt x="140" y="294"/>
                </a:cubicBezTo>
                <a:cubicBezTo>
                  <a:pt x="160" y="313"/>
                  <a:pt x="187" y="326"/>
                  <a:pt x="217" y="326"/>
                </a:cubicBezTo>
                <a:close/>
                <a:moveTo>
                  <a:pt x="917" y="1115"/>
                </a:moveTo>
                <a:cubicBezTo>
                  <a:pt x="853" y="1011"/>
                  <a:pt x="681" y="1013"/>
                  <a:pt x="618" y="1117"/>
                </a:cubicBezTo>
                <a:cubicBezTo>
                  <a:pt x="556" y="1013"/>
                  <a:pt x="386" y="1012"/>
                  <a:pt x="321" y="1113"/>
                </a:cubicBezTo>
                <a:cubicBezTo>
                  <a:pt x="241" y="989"/>
                  <a:pt x="5" y="1019"/>
                  <a:pt x="0" y="1200"/>
                </a:cubicBezTo>
                <a:lnTo>
                  <a:pt x="75" y="1200"/>
                </a:lnTo>
                <a:lnTo>
                  <a:pt x="271" y="1200"/>
                </a:lnTo>
                <a:lnTo>
                  <a:pt x="295" y="1200"/>
                </a:lnTo>
                <a:lnTo>
                  <a:pt x="346" y="1200"/>
                </a:lnTo>
                <a:lnTo>
                  <a:pt x="370" y="1200"/>
                </a:lnTo>
                <a:lnTo>
                  <a:pt x="566" y="1200"/>
                </a:lnTo>
                <a:lnTo>
                  <a:pt x="595" y="1200"/>
                </a:lnTo>
                <a:lnTo>
                  <a:pt x="641" y="1200"/>
                </a:lnTo>
                <a:lnTo>
                  <a:pt x="670" y="1200"/>
                </a:lnTo>
                <a:lnTo>
                  <a:pt x="866" y="1200"/>
                </a:lnTo>
                <a:lnTo>
                  <a:pt x="893" y="1200"/>
                </a:lnTo>
                <a:lnTo>
                  <a:pt x="942" y="1200"/>
                </a:lnTo>
                <a:lnTo>
                  <a:pt x="968" y="1200"/>
                </a:lnTo>
                <a:lnTo>
                  <a:pt x="1164" y="1200"/>
                </a:lnTo>
                <a:lnTo>
                  <a:pt x="1239" y="1200"/>
                </a:lnTo>
                <a:cubicBezTo>
                  <a:pt x="1234" y="1017"/>
                  <a:pt x="995" y="989"/>
                  <a:pt x="917" y="1115"/>
                </a:cubicBezTo>
                <a:close/>
                <a:moveTo>
                  <a:pt x="471" y="774"/>
                </a:moveTo>
                <a:cubicBezTo>
                  <a:pt x="436" y="774"/>
                  <a:pt x="405" y="788"/>
                  <a:pt x="382" y="811"/>
                </a:cubicBezTo>
                <a:cubicBezTo>
                  <a:pt x="359" y="834"/>
                  <a:pt x="345" y="865"/>
                  <a:pt x="345" y="900"/>
                </a:cubicBezTo>
                <a:cubicBezTo>
                  <a:pt x="345" y="934"/>
                  <a:pt x="359" y="966"/>
                  <a:pt x="382" y="988"/>
                </a:cubicBezTo>
                <a:cubicBezTo>
                  <a:pt x="405" y="1011"/>
                  <a:pt x="436" y="1025"/>
                  <a:pt x="471" y="1025"/>
                </a:cubicBezTo>
                <a:cubicBezTo>
                  <a:pt x="540" y="1025"/>
                  <a:pt x="596" y="969"/>
                  <a:pt x="596" y="900"/>
                </a:cubicBezTo>
                <a:cubicBezTo>
                  <a:pt x="596" y="865"/>
                  <a:pt x="582" y="834"/>
                  <a:pt x="560" y="811"/>
                </a:cubicBezTo>
                <a:cubicBezTo>
                  <a:pt x="537" y="788"/>
                  <a:pt x="505" y="774"/>
                  <a:pt x="471" y="774"/>
                </a:cubicBezTo>
                <a:close/>
                <a:moveTo>
                  <a:pt x="1085" y="618"/>
                </a:moveTo>
                <a:lnTo>
                  <a:pt x="697" y="618"/>
                </a:lnTo>
                <a:lnTo>
                  <a:pt x="697" y="733"/>
                </a:lnTo>
                <a:lnTo>
                  <a:pt x="1085" y="733"/>
                </a:lnTo>
                <a:lnTo>
                  <a:pt x="1085" y="618"/>
                </a:lnTo>
                <a:close/>
                <a:moveTo>
                  <a:pt x="176" y="1025"/>
                </a:moveTo>
                <a:cubicBezTo>
                  <a:pt x="245" y="1025"/>
                  <a:pt x="301" y="969"/>
                  <a:pt x="301" y="900"/>
                </a:cubicBezTo>
                <a:cubicBezTo>
                  <a:pt x="301" y="865"/>
                  <a:pt x="287" y="834"/>
                  <a:pt x="264" y="811"/>
                </a:cubicBezTo>
                <a:cubicBezTo>
                  <a:pt x="242" y="788"/>
                  <a:pt x="210" y="774"/>
                  <a:pt x="176" y="774"/>
                </a:cubicBezTo>
                <a:cubicBezTo>
                  <a:pt x="141" y="774"/>
                  <a:pt x="110" y="788"/>
                  <a:pt x="87" y="811"/>
                </a:cubicBezTo>
                <a:cubicBezTo>
                  <a:pt x="64" y="834"/>
                  <a:pt x="50" y="865"/>
                  <a:pt x="50" y="900"/>
                </a:cubicBezTo>
                <a:cubicBezTo>
                  <a:pt x="50" y="934"/>
                  <a:pt x="64" y="966"/>
                  <a:pt x="87" y="988"/>
                </a:cubicBezTo>
                <a:cubicBezTo>
                  <a:pt x="110" y="1011"/>
                  <a:pt x="141" y="1025"/>
                  <a:pt x="176" y="1025"/>
                </a:cubicBezTo>
                <a:close/>
                <a:moveTo>
                  <a:pt x="682" y="811"/>
                </a:moveTo>
                <a:cubicBezTo>
                  <a:pt x="660" y="834"/>
                  <a:pt x="646" y="865"/>
                  <a:pt x="646" y="900"/>
                </a:cubicBezTo>
                <a:cubicBezTo>
                  <a:pt x="646" y="934"/>
                  <a:pt x="660" y="966"/>
                  <a:pt x="682" y="988"/>
                </a:cubicBezTo>
                <a:cubicBezTo>
                  <a:pt x="705" y="1011"/>
                  <a:pt x="736" y="1025"/>
                  <a:pt x="771" y="1025"/>
                </a:cubicBezTo>
                <a:cubicBezTo>
                  <a:pt x="840" y="1025"/>
                  <a:pt x="896" y="969"/>
                  <a:pt x="896" y="900"/>
                </a:cubicBezTo>
                <a:cubicBezTo>
                  <a:pt x="896" y="865"/>
                  <a:pt x="882" y="834"/>
                  <a:pt x="860" y="811"/>
                </a:cubicBezTo>
                <a:cubicBezTo>
                  <a:pt x="837" y="788"/>
                  <a:pt x="806" y="774"/>
                  <a:pt x="771" y="774"/>
                </a:cubicBezTo>
                <a:cubicBezTo>
                  <a:pt x="736" y="774"/>
                  <a:pt x="705" y="788"/>
                  <a:pt x="682" y="811"/>
                </a:cubicBezTo>
                <a:close/>
                <a:moveTo>
                  <a:pt x="980" y="811"/>
                </a:moveTo>
                <a:cubicBezTo>
                  <a:pt x="957" y="834"/>
                  <a:pt x="943" y="865"/>
                  <a:pt x="943" y="900"/>
                </a:cubicBezTo>
                <a:cubicBezTo>
                  <a:pt x="943" y="934"/>
                  <a:pt x="957" y="966"/>
                  <a:pt x="980" y="988"/>
                </a:cubicBezTo>
                <a:cubicBezTo>
                  <a:pt x="1003" y="1011"/>
                  <a:pt x="1034" y="1025"/>
                  <a:pt x="1069" y="1025"/>
                </a:cubicBezTo>
                <a:cubicBezTo>
                  <a:pt x="1138" y="1025"/>
                  <a:pt x="1194" y="969"/>
                  <a:pt x="1194" y="900"/>
                </a:cubicBezTo>
                <a:cubicBezTo>
                  <a:pt x="1194" y="865"/>
                  <a:pt x="1180" y="834"/>
                  <a:pt x="1157" y="811"/>
                </a:cubicBezTo>
                <a:cubicBezTo>
                  <a:pt x="1135" y="788"/>
                  <a:pt x="1103" y="774"/>
                  <a:pt x="1069" y="774"/>
                </a:cubicBezTo>
                <a:cubicBezTo>
                  <a:pt x="1034" y="774"/>
                  <a:pt x="1003" y="788"/>
                  <a:pt x="980" y="811"/>
                </a:cubicBezTo>
                <a:close/>
                <a:moveTo>
                  <a:pt x="890" y="252"/>
                </a:moveTo>
                <a:cubicBezTo>
                  <a:pt x="959" y="252"/>
                  <a:pt x="1016" y="196"/>
                  <a:pt x="1016" y="126"/>
                </a:cubicBezTo>
                <a:cubicBezTo>
                  <a:pt x="1016" y="57"/>
                  <a:pt x="959" y="0"/>
                  <a:pt x="890" y="0"/>
                </a:cubicBezTo>
                <a:cubicBezTo>
                  <a:pt x="820" y="0"/>
                  <a:pt x="763" y="57"/>
                  <a:pt x="763" y="126"/>
                </a:cubicBezTo>
                <a:cubicBezTo>
                  <a:pt x="763" y="196"/>
                  <a:pt x="820" y="252"/>
                  <a:pt x="890" y="252"/>
                </a:cubicBezTo>
                <a:close/>
                <a:moveTo>
                  <a:pt x="775" y="413"/>
                </a:moveTo>
                <a:lnTo>
                  <a:pt x="805" y="413"/>
                </a:lnTo>
                <a:lnTo>
                  <a:pt x="805" y="548"/>
                </a:lnTo>
                <a:lnTo>
                  <a:pt x="775" y="548"/>
                </a:lnTo>
                <a:lnTo>
                  <a:pt x="775" y="413"/>
                </a:lnTo>
                <a:close/>
                <a:moveTo>
                  <a:pt x="971" y="413"/>
                </a:moveTo>
                <a:lnTo>
                  <a:pt x="1000" y="413"/>
                </a:lnTo>
                <a:lnTo>
                  <a:pt x="1000" y="548"/>
                </a:lnTo>
                <a:lnTo>
                  <a:pt x="971" y="548"/>
                </a:lnTo>
                <a:lnTo>
                  <a:pt x="971" y="413"/>
                </a:lnTo>
                <a:close/>
                <a:moveTo>
                  <a:pt x="624" y="599"/>
                </a:moveTo>
                <a:lnTo>
                  <a:pt x="1152" y="599"/>
                </a:lnTo>
                <a:lnTo>
                  <a:pt x="1152" y="548"/>
                </a:lnTo>
                <a:lnTo>
                  <a:pt x="1082" y="548"/>
                </a:lnTo>
                <a:lnTo>
                  <a:pt x="1082" y="347"/>
                </a:lnTo>
                <a:cubicBezTo>
                  <a:pt x="1082" y="304"/>
                  <a:pt x="1047" y="268"/>
                  <a:pt x="1003" y="268"/>
                </a:cubicBezTo>
                <a:lnTo>
                  <a:pt x="891" y="268"/>
                </a:lnTo>
                <a:lnTo>
                  <a:pt x="885" y="268"/>
                </a:lnTo>
                <a:lnTo>
                  <a:pt x="774" y="268"/>
                </a:lnTo>
                <a:cubicBezTo>
                  <a:pt x="730" y="268"/>
                  <a:pt x="695" y="304"/>
                  <a:pt x="695" y="347"/>
                </a:cubicBezTo>
                <a:lnTo>
                  <a:pt x="695" y="548"/>
                </a:lnTo>
                <a:lnTo>
                  <a:pt x="624" y="548"/>
                </a:lnTo>
                <a:lnTo>
                  <a:pt x="624" y="599"/>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Tree>
    <p:extLst>
      <p:ext uri="{BB962C8B-B14F-4D97-AF65-F5344CB8AC3E}">
        <p14:creationId xmlns="" xmlns:p14="http://schemas.microsoft.com/office/powerpoint/2010/main" val="22245988"/>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p:cTn id="16" dur="500" fill="hold"/>
                                        <p:tgtEl>
                                          <p:spTgt spid="33"/>
                                        </p:tgtEl>
                                        <p:attrNameLst>
                                          <p:attrName>ppt_w</p:attrName>
                                        </p:attrNameLst>
                                      </p:cBhvr>
                                      <p:tavLst>
                                        <p:tav tm="0">
                                          <p:val>
                                            <p:fltVal val="0"/>
                                          </p:val>
                                        </p:tav>
                                        <p:tav tm="100000">
                                          <p:val>
                                            <p:strVal val="#ppt_w"/>
                                          </p:val>
                                        </p:tav>
                                      </p:tavLst>
                                    </p:anim>
                                    <p:anim calcmode="lin" valueType="num">
                                      <p:cBhvr>
                                        <p:cTn id="17" dur="500" fill="hold"/>
                                        <p:tgtEl>
                                          <p:spTgt spid="33"/>
                                        </p:tgtEl>
                                        <p:attrNameLst>
                                          <p:attrName>ppt_h</p:attrName>
                                        </p:attrNameLst>
                                      </p:cBhvr>
                                      <p:tavLst>
                                        <p:tav tm="0">
                                          <p:val>
                                            <p:fltVal val="0"/>
                                          </p:val>
                                        </p:tav>
                                        <p:tav tm="100000">
                                          <p:val>
                                            <p:strVal val="#ppt_h"/>
                                          </p:val>
                                        </p:tav>
                                      </p:tavLst>
                                    </p:anim>
                                    <p:animEffect transition="in" filter="fade">
                                      <p:cBhvr>
                                        <p:cTn id="18" dur="500"/>
                                        <p:tgtEl>
                                          <p:spTgt spid="33"/>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wipe(left)">
                                      <p:cBhvr>
                                        <p:cTn id="22" dur="500"/>
                                        <p:tgtEl>
                                          <p:spTgt spid="34"/>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p:cTn id="26" dur="500" fill="hold"/>
                                        <p:tgtEl>
                                          <p:spTgt spid="36"/>
                                        </p:tgtEl>
                                        <p:attrNameLst>
                                          <p:attrName>ppt_w</p:attrName>
                                        </p:attrNameLst>
                                      </p:cBhvr>
                                      <p:tavLst>
                                        <p:tav tm="0">
                                          <p:val>
                                            <p:fltVal val="0"/>
                                          </p:val>
                                        </p:tav>
                                        <p:tav tm="100000">
                                          <p:val>
                                            <p:strVal val="#ppt_w"/>
                                          </p:val>
                                        </p:tav>
                                      </p:tavLst>
                                    </p:anim>
                                    <p:anim calcmode="lin" valueType="num">
                                      <p:cBhvr>
                                        <p:cTn id="27" dur="500" fill="hold"/>
                                        <p:tgtEl>
                                          <p:spTgt spid="36"/>
                                        </p:tgtEl>
                                        <p:attrNameLst>
                                          <p:attrName>ppt_h</p:attrName>
                                        </p:attrNameLst>
                                      </p:cBhvr>
                                      <p:tavLst>
                                        <p:tav tm="0">
                                          <p:val>
                                            <p:fltVal val="0"/>
                                          </p:val>
                                        </p:tav>
                                        <p:tav tm="100000">
                                          <p:val>
                                            <p:strVal val="#ppt_h"/>
                                          </p:val>
                                        </p:tav>
                                      </p:tavLst>
                                    </p:anim>
                                    <p:animEffect transition="in" filter="fade">
                                      <p:cBhvr>
                                        <p:cTn id="28" dur="500"/>
                                        <p:tgtEl>
                                          <p:spTgt spid="3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ppt_w</p:attrName>
                                        </p:attrNameLst>
                                      </p:cBhvr>
                                      <p:tavLst>
                                        <p:tav tm="0">
                                          <p:val>
                                            <p:fltVal val="0"/>
                                          </p:val>
                                        </p:tav>
                                        <p:tav tm="100000">
                                          <p:val>
                                            <p:strVal val="#ppt_w"/>
                                          </p:val>
                                        </p:tav>
                                      </p:tavLst>
                                    </p:anim>
                                    <p:anim calcmode="lin" valueType="num">
                                      <p:cBhvr>
                                        <p:cTn id="32" dur="500" fill="hold"/>
                                        <p:tgtEl>
                                          <p:spTgt spid="37"/>
                                        </p:tgtEl>
                                        <p:attrNameLst>
                                          <p:attrName>ppt_h</p:attrName>
                                        </p:attrNameLst>
                                      </p:cBhvr>
                                      <p:tavLst>
                                        <p:tav tm="0">
                                          <p:val>
                                            <p:fltVal val="0"/>
                                          </p:val>
                                        </p:tav>
                                        <p:tav tm="100000">
                                          <p:val>
                                            <p:strVal val="#ppt_h"/>
                                          </p:val>
                                        </p:tav>
                                      </p:tavLst>
                                    </p:anim>
                                    <p:animEffect transition="in" filter="fade">
                                      <p:cBhvr>
                                        <p:cTn id="33" dur="500"/>
                                        <p:tgtEl>
                                          <p:spTgt spid="37"/>
                                        </p:tgtEl>
                                      </p:cBhvr>
                                    </p:animEffect>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childTnLst>
                          </p:cTn>
                        </p:par>
                        <p:par>
                          <p:cTn id="38" fill="hold">
                            <p:stCondLst>
                              <p:cond delay="2500"/>
                            </p:stCondLst>
                            <p:childTnLst>
                              <p:par>
                                <p:cTn id="39" presetID="31"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 calcmode="lin" valueType="num">
                                      <p:cBhvr>
                                        <p:cTn id="43" dur="500" fill="hold"/>
                                        <p:tgtEl>
                                          <p:spTgt spid="9"/>
                                        </p:tgtEl>
                                        <p:attrNameLst>
                                          <p:attrName>style.rotation</p:attrName>
                                        </p:attrNameLst>
                                      </p:cBhvr>
                                      <p:tavLst>
                                        <p:tav tm="0">
                                          <p:val>
                                            <p:fltVal val="90"/>
                                          </p:val>
                                        </p:tav>
                                        <p:tav tm="100000">
                                          <p:val>
                                            <p:fltVal val="0"/>
                                          </p:val>
                                        </p:tav>
                                      </p:tavLst>
                                    </p:anim>
                                    <p:animEffect transition="in" filter="fade">
                                      <p:cBhvr>
                                        <p:cTn id="44" dur="500"/>
                                        <p:tgtEl>
                                          <p:spTgt spid="9"/>
                                        </p:tgtEl>
                                      </p:cBhvr>
                                    </p:animEffect>
                                  </p:childTnLst>
                                </p:cTn>
                              </p:par>
                              <p:par>
                                <p:cTn id="45" presetID="8" presetClass="emph" presetSubtype="0" fill="hold" grpId="1" nodeType="withEffect">
                                  <p:stCondLst>
                                    <p:cond delay="0"/>
                                  </p:stCondLst>
                                  <p:childTnLst>
                                    <p:animRot by="21600000">
                                      <p:cBhvr>
                                        <p:cTn id="46" dur="500" fill="hold"/>
                                        <p:tgtEl>
                                          <p:spTgt spid="9"/>
                                        </p:tgtEl>
                                        <p:attrNameLst>
                                          <p:attrName>r</p:attrName>
                                        </p:attrNameLst>
                                      </p:cBhvr>
                                    </p:animRot>
                                  </p:childTnLst>
                                </p:cTn>
                              </p:par>
                            </p:childTnLst>
                          </p:cTn>
                        </p:par>
                        <p:par>
                          <p:cTn id="47" fill="hold">
                            <p:stCondLst>
                              <p:cond delay="3000"/>
                            </p:stCondLst>
                            <p:childTnLst>
                              <p:par>
                                <p:cTn id="48" presetID="42"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1000"/>
                                        <p:tgtEl>
                                          <p:spTgt spid="6"/>
                                        </p:tgtEl>
                                      </p:cBhvr>
                                    </p:animEffect>
                                    <p:anim calcmode="lin" valueType="num">
                                      <p:cBhvr>
                                        <p:cTn id="56" dur="1000" fill="hold"/>
                                        <p:tgtEl>
                                          <p:spTgt spid="6"/>
                                        </p:tgtEl>
                                        <p:attrNameLst>
                                          <p:attrName>ppt_x</p:attrName>
                                        </p:attrNameLst>
                                      </p:cBhvr>
                                      <p:tavLst>
                                        <p:tav tm="0">
                                          <p:val>
                                            <p:strVal val="#ppt_x"/>
                                          </p:val>
                                        </p:tav>
                                        <p:tav tm="100000">
                                          <p:val>
                                            <p:strVal val="#ppt_x"/>
                                          </p:val>
                                        </p:tav>
                                      </p:tavLst>
                                    </p:anim>
                                    <p:anim calcmode="lin" valueType="num">
                                      <p:cBhvr>
                                        <p:cTn id="57" dur="1000" fill="hold"/>
                                        <p:tgtEl>
                                          <p:spTgt spid="6"/>
                                        </p:tgtEl>
                                        <p:attrNameLst>
                                          <p:attrName>ppt_y</p:attrName>
                                        </p:attrNameLst>
                                      </p:cBhvr>
                                      <p:tavLst>
                                        <p:tav tm="0">
                                          <p:val>
                                            <p:strVal val="#ppt_y+.1"/>
                                          </p:val>
                                        </p:tav>
                                        <p:tav tm="100000">
                                          <p:val>
                                            <p:strVal val="#ppt_y"/>
                                          </p:val>
                                        </p:tav>
                                      </p:tavLst>
                                    </p:anim>
                                  </p:childTnLst>
                                </p:cTn>
                              </p:par>
                            </p:childTnLst>
                          </p:cTn>
                        </p:par>
                        <p:par>
                          <p:cTn id="58" fill="hold">
                            <p:stCondLst>
                              <p:cond delay="4000"/>
                            </p:stCondLst>
                            <p:childTnLst>
                              <p:par>
                                <p:cTn id="59" presetID="22" presetClass="entr" presetSubtype="8"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wipe(left)">
                                      <p:cBhvr>
                                        <p:cTn id="6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7" grpId="0" animBg="1"/>
      <p:bldP spid="32" grpId="0" animBg="1"/>
      <p:bldP spid="33" grpId="0"/>
      <p:bldP spid="34" grpId="0"/>
      <p:bldP spid="35" grpId="0"/>
      <p:bldP spid="36" grpId="0" animBg="1"/>
      <p:bldP spid="37" grpId="0"/>
      <p:bldP spid="38" grpId="0"/>
      <p:bldP spid="10"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0718" y="735087"/>
            <a:ext cx="2646878" cy="461665"/>
          </a:xfrm>
          <a:prstGeom prst="rect">
            <a:avLst/>
          </a:prstGeom>
          <a:noFill/>
        </p:spPr>
        <p:txBody>
          <a:bodyPr wrap="none" rtlCol="0">
            <a:spAutoFit/>
          </a:bodyPr>
          <a:lstStyle/>
          <a:p>
            <a:r>
              <a:rPr lang="zh-CN" altLang="en-US" sz="2400" b="1" dirty="0">
                <a:solidFill>
                  <a:schemeClr val="tx2"/>
                </a:solidFill>
                <a:latin typeface="+mj-ea"/>
                <a:ea typeface="+mj-ea"/>
              </a:rPr>
              <a:t>加强干部管理工作</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Oval 15"/>
          <p:cNvSpPr>
            <a:spLocks noChangeArrowheads="1"/>
          </p:cNvSpPr>
          <p:nvPr/>
        </p:nvSpPr>
        <p:spPr bwMode="auto">
          <a:xfrm>
            <a:off x="2303562" y="2391997"/>
            <a:ext cx="2890837" cy="2908300"/>
          </a:xfrm>
          <a:prstGeom prst="ellipse">
            <a:avLst/>
          </a:prstGeom>
          <a:noFill/>
          <a:ln w="9525" cap="flat">
            <a:solidFill>
              <a:srgbClr val="2E2C2C"/>
            </a:solidFill>
            <a:prstDash val="dash"/>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Oval 16"/>
          <p:cNvSpPr>
            <a:spLocks noChangeArrowheads="1"/>
          </p:cNvSpPr>
          <p:nvPr/>
        </p:nvSpPr>
        <p:spPr bwMode="auto">
          <a:xfrm>
            <a:off x="3960912" y="2391997"/>
            <a:ext cx="2890837" cy="2908300"/>
          </a:xfrm>
          <a:prstGeom prst="ellipse">
            <a:avLst/>
          </a:prstGeom>
          <a:noFill/>
          <a:ln w="9525" cap="flat">
            <a:solidFill>
              <a:srgbClr val="2E2C2C"/>
            </a:solidFill>
            <a:prstDash val="dash"/>
            <a:miter lim="800000"/>
            <a:headEnd/>
            <a:tailEnd/>
          </a:ln>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Oval 17"/>
          <p:cNvSpPr>
            <a:spLocks noChangeArrowheads="1"/>
          </p:cNvSpPr>
          <p:nvPr/>
        </p:nvSpPr>
        <p:spPr bwMode="auto">
          <a:xfrm>
            <a:off x="3589437" y="2839672"/>
            <a:ext cx="1998662" cy="2012950"/>
          </a:xfrm>
          <a:prstGeom prst="ellipse">
            <a:avLst/>
          </a:prstGeom>
          <a:solidFill>
            <a:schemeClr val="tx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Oval 18"/>
          <p:cNvSpPr>
            <a:spLocks noChangeArrowheads="1"/>
          </p:cNvSpPr>
          <p:nvPr/>
        </p:nvSpPr>
        <p:spPr bwMode="auto">
          <a:xfrm>
            <a:off x="6043712" y="2495185"/>
            <a:ext cx="620712" cy="625475"/>
          </a:xfrm>
          <a:prstGeom prst="ellipse">
            <a:avLst/>
          </a:prstGeom>
          <a:solidFill>
            <a:schemeClr val="tx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2" name="Oval 19"/>
          <p:cNvSpPr>
            <a:spLocks noChangeArrowheads="1"/>
          </p:cNvSpPr>
          <p:nvPr/>
        </p:nvSpPr>
        <p:spPr bwMode="auto">
          <a:xfrm>
            <a:off x="6043712" y="4592272"/>
            <a:ext cx="620712" cy="625475"/>
          </a:xfrm>
          <a:prstGeom prst="ellipse">
            <a:avLst/>
          </a:prstGeom>
          <a:solidFill>
            <a:schemeClr val="tx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Oval 20"/>
          <p:cNvSpPr>
            <a:spLocks noChangeArrowheads="1"/>
          </p:cNvSpPr>
          <p:nvPr/>
        </p:nvSpPr>
        <p:spPr bwMode="auto">
          <a:xfrm>
            <a:off x="2449612" y="2495185"/>
            <a:ext cx="620712" cy="625475"/>
          </a:xfrm>
          <a:prstGeom prst="ellipse">
            <a:avLst/>
          </a:prstGeom>
          <a:solidFill>
            <a:schemeClr val="tx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Oval 21"/>
          <p:cNvSpPr>
            <a:spLocks noChangeArrowheads="1"/>
          </p:cNvSpPr>
          <p:nvPr/>
        </p:nvSpPr>
        <p:spPr bwMode="auto">
          <a:xfrm>
            <a:off x="2449612" y="4592272"/>
            <a:ext cx="620712" cy="625475"/>
          </a:xfrm>
          <a:prstGeom prst="ellipse">
            <a:avLst/>
          </a:prstGeom>
          <a:solidFill>
            <a:schemeClr val="tx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5" name="Line 22"/>
          <p:cNvSpPr>
            <a:spLocks noChangeShapeType="1"/>
          </p:cNvSpPr>
          <p:nvPr/>
        </p:nvSpPr>
        <p:spPr bwMode="auto">
          <a:xfrm flipH="1">
            <a:off x="3060800" y="4381135"/>
            <a:ext cx="609600" cy="344488"/>
          </a:xfrm>
          <a:prstGeom prst="line">
            <a:avLst/>
          </a:prstGeom>
          <a:noFill/>
          <a:ln w="12700" cap="flat">
            <a:solidFill>
              <a:srgbClr val="2E2C2C"/>
            </a:solidFill>
            <a:prstDash val="solid"/>
            <a:miter lim="800000"/>
            <a:headEnd type="none" w="med" len="med"/>
            <a:tailEnd type="triangle" w="med" len="me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Line 23"/>
          <p:cNvSpPr>
            <a:spLocks noChangeShapeType="1"/>
          </p:cNvSpPr>
          <p:nvPr/>
        </p:nvSpPr>
        <p:spPr bwMode="auto">
          <a:xfrm flipH="1">
            <a:off x="5507137" y="3033347"/>
            <a:ext cx="542925" cy="307975"/>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Line 24"/>
          <p:cNvSpPr>
            <a:spLocks noChangeShapeType="1"/>
          </p:cNvSpPr>
          <p:nvPr/>
        </p:nvSpPr>
        <p:spPr bwMode="auto">
          <a:xfrm flipH="1" flipV="1">
            <a:off x="3068737" y="2993660"/>
            <a:ext cx="601662" cy="358775"/>
          </a:xfrm>
          <a:prstGeom prst="line">
            <a:avLst/>
          </a:prstGeom>
          <a:noFill/>
          <a:ln w="12700" cap="flat">
            <a:solidFill>
              <a:srgbClr val="2E2C2C"/>
            </a:solidFill>
            <a:prstDash val="solid"/>
            <a:miter lim="800000"/>
            <a:headEnd type="none" w="med" len="med"/>
            <a:tailEnd type="triangle" w="med" len="me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Line 25"/>
          <p:cNvSpPr>
            <a:spLocks noChangeShapeType="1"/>
          </p:cNvSpPr>
          <p:nvPr/>
        </p:nvSpPr>
        <p:spPr bwMode="auto">
          <a:xfrm flipH="1" flipV="1">
            <a:off x="5494437" y="4439872"/>
            <a:ext cx="536575" cy="320675"/>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TextBox 30"/>
          <p:cNvSpPr txBox="1"/>
          <p:nvPr/>
        </p:nvSpPr>
        <p:spPr>
          <a:xfrm>
            <a:off x="3880882" y="3615314"/>
            <a:ext cx="1415772" cy="461665"/>
          </a:xfrm>
          <a:prstGeom prst="rect">
            <a:avLst/>
          </a:prstGeom>
          <a:noFill/>
        </p:spPr>
        <p:txBody>
          <a:bodyPr wrap="none" rtlCol="0">
            <a:spAutoFit/>
          </a:bodyPr>
          <a:lstStyle/>
          <a:p>
            <a:r>
              <a:rPr lang="zh-CN" altLang="en-US" sz="2400" b="1" dirty="0">
                <a:solidFill>
                  <a:schemeClr val="accent2"/>
                </a:solidFill>
                <a:latin typeface="+mj-ea"/>
                <a:ea typeface="+mj-ea"/>
              </a:rPr>
              <a:t>干部管理</a:t>
            </a:r>
          </a:p>
        </p:txBody>
      </p:sp>
      <p:sp>
        <p:nvSpPr>
          <p:cNvPr id="32" name="TextBox 31"/>
          <p:cNvSpPr txBox="1"/>
          <p:nvPr/>
        </p:nvSpPr>
        <p:spPr>
          <a:xfrm>
            <a:off x="2464084" y="2546312"/>
            <a:ext cx="604653" cy="523220"/>
          </a:xfrm>
          <a:prstGeom prst="rect">
            <a:avLst/>
          </a:prstGeom>
          <a:noFill/>
        </p:spPr>
        <p:txBody>
          <a:bodyPr wrap="none" rtlCol="0">
            <a:spAutoFit/>
          </a:bodyPr>
          <a:lstStyle/>
          <a:p>
            <a:r>
              <a:rPr lang="en-US" altLang="zh-CN" sz="2800" dirty="0">
                <a:solidFill>
                  <a:schemeClr val="accent2"/>
                </a:solidFill>
                <a:latin typeface="微软雅黑" pitchFamily="34" charset="-122"/>
                <a:ea typeface="微软雅黑" pitchFamily="34" charset="-122"/>
              </a:rPr>
              <a:t>01</a:t>
            </a:r>
            <a:endParaRPr lang="zh-CN" altLang="en-US" sz="2800" dirty="0">
              <a:solidFill>
                <a:schemeClr val="accent2"/>
              </a:solidFill>
              <a:latin typeface="微软雅黑" pitchFamily="34" charset="-122"/>
              <a:ea typeface="微软雅黑" pitchFamily="34" charset="-122"/>
            </a:endParaRPr>
          </a:p>
        </p:txBody>
      </p:sp>
      <p:sp>
        <p:nvSpPr>
          <p:cNvPr id="33" name="TextBox 32"/>
          <p:cNvSpPr txBox="1"/>
          <p:nvPr/>
        </p:nvSpPr>
        <p:spPr>
          <a:xfrm>
            <a:off x="6050432" y="2546312"/>
            <a:ext cx="604653" cy="523220"/>
          </a:xfrm>
          <a:prstGeom prst="rect">
            <a:avLst/>
          </a:prstGeom>
          <a:noFill/>
        </p:spPr>
        <p:txBody>
          <a:bodyPr wrap="none" rtlCol="0">
            <a:spAutoFit/>
          </a:bodyPr>
          <a:lstStyle/>
          <a:p>
            <a:r>
              <a:rPr lang="en-US" altLang="zh-CN" sz="2800" dirty="0">
                <a:solidFill>
                  <a:schemeClr val="accent2"/>
                </a:solidFill>
                <a:latin typeface="微软雅黑" pitchFamily="34" charset="-122"/>
                <a:ea typeface="微软雅黑" pitchFamily="34" charset="-122"/>
              </a:rPr>
              <a:t>03</a:t>
            </a:r>
            <a:endParaRPr lang="zh-CN" altLang="en-US" sz="2800" dirty="0">
              <a:solidFill>
                <a:schemeClr val="accent2"/>
              </a:solidFill>
              <a:latin typeface="微软雅黑" pitchFamily="34" charset="-122"/>
              <a:ea typeface="微软雅黑" pitchFamily="34" charset="-122"/>
            </a:endParaRPr>
          </a:p>
        </p:txBody>
      </p:sp>
      <p:sp>
        <p:nvSpPr>
          <p:cNvPr id="34" name="TextBox 33"/>
          <p:cNvSpPr txBox="1"/>
          <p:nvPr/>
        </p:nvSpPr>
        <p:spPr>
          <a:xfrm>
            <a:off x="2464084" y="4636369"/>
            <a:ext cx="604653" cy="523220"/>
          </a:xfrm>
          <a:prstGeom prst="rect">
            <a:avLst/>
          </a:prstGeom>
          <a:noFill/>
        </p:spPr>
        <p:txBody>
          <a:bodyPr wrap="none" rtlCol="0">
            <a:spAutoFit/>
          </a:bodyPr>
          <a:lstStyle/>
          <a:p>
            <a:r>
              <a:rPr lang="en-US" altLang="zh-CN" sz="2800" dirty="0">
                <a:solidFill>
                  <a:schemeClr val="accent2"/>
                </a:solidFill>
                <a:latin typeface="微软雅黑" pitchFamily="34" charset="-122"/>
                <a:ea typeface="微软雅黑" pitchFamily="34" charset="-122"/>
              </a:rPr>
              <a:t>02</a:t>
            </a:r>
            <a:endParaRPr lang="zh-CN" altLang="en-US" sz="2800" dirty="0">
              <a:solidFill>
                <a:schemeClr val="accent2"/>
              </a:solidFill>
              <a:latin typeface="微软雅黑" pitchFamily="34" charset="-122"/>
              <a:ea typeface="微软雅黑" pitchFamily="34" charset="-122"/>
            </a:endParaRPr>
          </a:p>
        </p:txBody>
      </p:sp>
      <p:sp>
        <p:nvSpPr>
          <p:cNvPr id="35" name="TextBox 34"/>
          <p:cNvSpPr txBox="1"/>
          <p:nvPr/>
        </p:nvSpPr>
        <p:spPr>
          <a:xfrm>
            <a:off x="6050432" y="4636369"/>
            <a:ext cx="604653" cy="523220"/>
          </a:xfrm>
          <a:prstGeom prst="rect">
            <a:avLst/>
          </a:prstGeom>
          <a:noFill/>
        </p:spPr>
        <p:txBody>
          <a:bodyPr wrap="none" rtlCol="0">
            <a:spAutoFit/>
          </a:bodyPr>
          <a:lstStyle/>
          <a:p>
            <a:r>
              <a:rPr lang="en-US" altLang="zh-CN" sz="2800" dirty="0">
                <a:solidFill>
                  <a:schemeClr val="accent2"/>
                </a:solidFill>
                <a:latin typeface="微软雅黑" pitchFamily="34" charset="-122"/>
                <a:ea typeface="微软雅黑" pitchFamily="34" charset="-122"/>
              </a:rPr>
              <a:t>04</a:t>
            </a:r>
            <a:endParaRPr lang="zh-CN" altLang="en-US" sz="2800" dirty="0">
              <a:solidFill>
                <a:schemeClr val="accent2"/>
              </a:solidFill>
              <a:latin typeface="微软雅黑" pitchFamily="34" charset="-122"/>
              <a:ea typeface="微软雅黑" pitchFamily="34" charset="-122"/>
            </a:endParaRPr>
          </a:p>
        </p:txBody>
      </p:sp>
      <p:sp>
        <p:nvSpPr>
          <p:cNvPr id="36" name="TextBox 35"/>
          <p:cNvSpPr txBox="1"/>
          <p:nvPr/>
        </p:nvSpPr>
        <p:spPr>
          <a:xfrm>
            <a:off x="669288" y="2245876"/>
            <a:ext cx="1634273" cy="369332"/>
          </a:xfrm>
          <a:prstGeom prst="rect">
            <a:avLst/>
          </a:prstGeom>
          <a:noFill/>
        </p:spPr>
        <p:txBody>
          <a:bodyPr wrap="square" rtlCol="0">
            <a:spAutoFit/>
          </a:bodyPr>
          <a:lstStyle/>
          <a:p>
            <a:pPr algn="r"/>
            <a:r>
              <a:rPr lang="zh-CN" altLang="en-US" b="1" dirty="0">
                <a:solidFill>
                  <a:schemeClr val="accent1"/>
                </a:solidFill>
                <a:latin typeface="+mj-ea"/>
                <a:ea typeface="+mj-ea"/>
              </a:rPr>
              <a:t>三抓</a:t>
            </a:r>
          </a:p>
        </p:txBody>
      </p:sp>
      <p:sp>
        <p:nvSpPr>
          <p:cNvPr id="37" name="TextBox 36"/>
          <p:cNvSpPr txBox="1"/>
          <p:nvPr/>
        </p:nvSpPr>
        <p:spPr>
          <a:xfrm>
            <a:off x="654928" y="2607148"/>
            <a:ext cx="1567580" cy="584775"/>
          </a:xfrm>
          <a:prstGeom prst="rect">
            <a:avLst/>
          </a:prstGeom>
          <a:noFill/>
        </p:spPr>
        <p:txBody>
          <a:bodyPr wrap="square" rtlCol="0">
            <a:spAutoFit/>
          </a:bodyPr>
          <a:lstStyle/>
          <a:p>
            <a:pPr algn="just"/>
            <a:r>
              <a:rPr lang="zh-CN" altLang="en-US" sz="1600" dirty="0">
                <a:latin typeface="+mj-ea"/>
                <a:ea typeface="+mj-ea"/>
              </a:rPr>
              <a:t>抓学习、抓教育、抓整改</a:t>
            </a:r>
            <a:endParaRPr lang="zh-CN" altLang="en-US" sz="1600" dirty="0">
              <a:solidFill>
                <a:schemeClr val="accent1"/>
              </a:solidFill>
              <a:latin typeface="+mj-ea"/>
              <a:ea typeface="+mj-ea"/>
            </a:endParaRPr>
          </a:p>
        </p:txBody>
      </p:sp>
      <p:sp>
        <p:nvSpPr>
          <p:cNvPr id="38" name="TextBox 37"/>
          <p:cNvSpPr txBox="1"/>
          <p:nvPr/>
        </p:nvSpPr>
        <p:spPr>
          <a:xfrm>
            <a:off x="669288" y="4514063"/>
            <a:ext cx="1634273" cy="369332"/>
          </a:xfrm>
          <a:prstGeom prst="rect">
            <a:avLst/>
          </a:prstGeom>
          <a:noFill/>
        </p:spPr>
        <p:txBody>
          <a:bodyPr wrap="square" rtlCol="0">
            <a:spAutoFit/>
          </a:bodyPr>
          <a:lstStyle/>
          <a:p>
            <a:pPr algn="r"/>
            <a:r>
              <a:rPr lang="zh-CN" altLang="en-US" b="1" dirty="0">
                <a:solidFill>
                  <a:schemeClr val="accent1"/>
                </a:solidFill>
                <a:latin typeface="+mj-ea"/>
                <a:ea typeface="+mj-ea"/>
              </a:rPr>
              <a:t>一转变</a:t>
            </a:r>
          </a:p>
        </p:txBody>
      </p:sp>
      <p:sp>
        <p:nvSpPr>
          <p:cNvPr id="39" name="TextBox 38"/>
          <p:cNvSpPr txBox="1"/>
          <p:nvPr/>
        </p:nvSpPr>
        <p:spPr>
          <a:xfrm>
            <a:off x="654928" y="4875335"/>
            <a:ext cx="1567580" cy="338554"/>
          </a:xfrm>
          <a:prstGeom prst="rect">
            <a:avLst/>
          </a:prstGeom>
          <a:noFill/>
        </p:spPr>
        <p:txBody>
          <a:bodyPr wrap="square" rtlCol="0">
            <a:spAutoFit/>
          </a:bodyPr>
          <a:lstStyle/>
          <a:p>
            <a:pPr algn="r"/>
            <a:r>
              <a:rPr lang="zh-CN" altLang="en-US" sz="1600" dirty="0">
                <a:solidFill>
                  <a:schemeClr val="accent1"/>
                </a:solidFill>
                <a:latin typeface="+mj-ea"/>
                <a:ea typeface="+mj-ea"/>
              </a:rPr>
              <a:t>转变工作作风</a:t>
            </a:r>
          </a:p>
        </p:txBody>
      </p:sp>
      <p:sp>
        <p:nvSpPr>
          <p:cNvPr id="40" name="TextBox 39"/>
          <p:cNvSpPr txBox="1"/>
          <p:nvPr/>
        </p:nvSpPr>
        <p:spPr>
          <a:xfrm>
            <a:off x="6754386" y="2245876"/>
            <a:ext cx="1795596" cy="369332"/>
          </a:xfrm>
          <a:prstGeom prst="rect">
            <a:avLst/>
          </a:prstGeom>
          <a:noFill/>
        </p:spPr>
        <p:txBody>
          <a:bodyPr wrap="square" rtlCol="0">
            <a:spAutoFit/>
          </a:bodyPr>
          <a:lstStyle/>
          <a:p>
            <a:r>
              <a:rPr lang="zh-CN" altLang="en-US" b="1" dirty="0">
                <a:solidFill>
                  <a:schemeClr val="accent1"/>
                </a:solidFill>
                <a:latin typeface="+mj-ea"/>
                <a:ea typeface="+mj-ea"/>
              </a:rPr>
              <a:t>关心年轻干部</a:t>
            </a:r>
          </a:p>
        </p:txBody>
      </p:sp>
      <p:sp>
        <p:nvSpPr>
          <p:cNvPr id="41" name="TextBox 40"/>
          <p:cNvSpPr txBox="1"/>
          <p:nvPr/>
        </p:nvSpPr>
        <p:spPr>
          <a:xfrm>
            <a:off x="6766964" y="2607148"/>
            <a:ext cx="1567580" cy="1077218"/>
          </a:xfrm>
          <a:prstGeom prst="rect">
            <a:avLst/>
          </a:prstGeom>
          <a:noFill/>
        </p:spPr>
        <p:txBody>
          <a:bodyPr wrap="square" rtlCol="0">
            <a:spAutoFit/>
          </a:bodyPr>
          <a:lstStyle>
            <a:defPPr>
              <a:defRPr lang="zh-CN"/>
            </a:defPPr>
            <a:lvl1pPr>
              <a:defRPr sz="1600">
                <a:solidFill>
                  <a:schemeClr val="accent1"/>
                </a:solidFill>
                <a:latin typeface="+mj-ea"/>
                <a:ea typeface="+mj-ea"/>
              </a:defRPr>
            </a:lvl1pPr>
          </a:lstStyle>
          <a:p>
            <a:r>
              <a:rPr lang="zh-CN" altLang="en-US" dirty="0"/>
              <a:t>关心干部的工作、生活，关心年轻干部成长</a:t>
            </a:r>
          </a:p>
        </p:txBody>
      </p:sp>
      <p:sp>
        <p:nvSpPr>
          <p:cNvPr id="42" name="TextBox 41"/>
          <p:cNvSpPr txBox="1"/>
          <p:nvPr/>
        </p:nvSpPr>
        <p:spPr>
          <a:xfrm>
            <a:off x="6754386" y="4514063"/>
            <a:ext cx="1795596" cy="369332"/>
          </a:xfrm>
          <a:prstGeom prst="rect">
            <a:avLst/>
          </a:prstGeom>
          <a:noFill/>
        </p:spPr>
        <p:txBody>
          <a:bodyPr wrap="square" rtlCol="0">
            <a:spAutoFit/>
          </a:bodyPr>
          <a:lstStyle/>
          <a:p>
            <a:r>
              <a:rPr lang="zh-CN" altLang="en-US" b="1" dirty="0">
                <a:solidFill>
                  <a:schemeClr val="accent1"/>
                </a:solidFill>
                <a:latin typeface="+mj-ea"/>
                <a:ea typeface="+mj-ea"/>
              </a:rPr>
              <a:t>加强教育</a:t>
            </a:r>
          </a:p>
        </p:txBody>
      </p:sp>
      <p:sp>
        <p:nvSpPr>
          <p:cNvPr id="43" name="TextBox 42"/>
          <p:cNvSpPr txBox="1"/>
          <p:nvPr/>
        </p:nvSpPr>
        <p:spPr>
          <a:xfrm>
            <a:off x="6780298" y="4875335"/>
            <a:ext cx="1567580" cy="584775"/>
          </a:xfrm>
          <a:prstGeom prst="rect">
            <a:avLst/>
          </a:prstGeom>
          <a:noFill/>
        </p:spPr>
        <p:txBody>
          <a:bodyPr wrap="square" rtlCol="0">
            <a:spAutoFit/>
          </a:bodyPr>
          <a:lstStyle>
            <a:defPPr>
              <a:defRPr lang="zh-CN"/>
            </a:defPPr>
            <a:lvl1pPr>
              <a:defRPr sz="1600">
                <a:solidFill>
                  <a:schemeClr val="accent1"/>
                </a:solidFill>
                <a:latin typeface="+mj-ea"/>
                <a:ea typeface="+mj-ea"/>
              </a:defRPr>
            </a:lvl1pPr>
          </a:lstStyle>
          <a:p>
            <a:r>
              <a:rPr lang="zh-CN" altLang="en-US" dirty="0"/>
              <a:t>加强干部的责任心教育</a:t>
            </a:r>
          </a:p>
        </p:txBody>
      </p:sp>
      <p:sp>
        <p:nvSpPr>
          <p:cNvPr id="30" name="TextBox 29"/>
          <p:cNvSpPr txBox="1"/>
          <p:nvPr/>
        </p:nvSpPr>
        <p:spPr>
          <a:xfrm>
            <a:off x="880261" y="97827"/>
            <a:ext cx="3476509" cy="369332"/>
          </a:xfrm>
          <a:prstGeom prst="rect">
            <a:avLst/>
          </a:prstGeom>
          <a:noFill/>
        </p:spPr>
        <p:txBody>
          <a:bodyPr wrap="square" rtlCol="0">
            <a:spAutoFit/>
          </a:bodyPr>
          <a:lstStyle>
            <a:defPPr>
              <a:defRPr lang="zh-CN"/>
            </a:defPPr>
            <a:lvl1pPr>
              <a:defRPr sz="1800" b="0">
                <a:solidFill>
                  <a:srgbClr val="FFFF00"/>
                </a:solidFill>
                <a:latin typeface="+mn-ea"/>
                <a:ea typeface="+mn-ea"/>
              </a:defRPr>
            </a:lvl1pPr>
          </a:lstStyle>
          <a:p>
            <a:r>
              <a:rPr lang="zh-CN" altLang="en-US" dirty="0"/>
              <a:t>三、履行职责方面</a:t>
            </a:r>
          </a:p>
        </p:txBody>
      </p:sp>
      <p:sp>
        <p:nvSpPr>
          <p:cNvPr id="44"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3987839208"/>
      </p:ext>
    </p:extLst>
  </p:cSld>
  <p:clrMapOvr>
    <a:masterClrMapping/>
  </p:clrMapOvr>
  <mc:AlternateContent xmlns:mc="http://schemas.openxmlformats.org/markup-compatibility/2006">
    <mc:Choice xmlns="" xmlns:p14="http://schemas.microsoft.com/office/powerpoint/2010/main" Requires="p14">
      <p:transition spd="slow" advTm="2000">
        <p14:prism isInverted="1"/>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left)">
                                      <p:cBhvr>
                                        <p:cTn id="13" dur="300"/>
                                        <p:tgtEl>
                                          <p:spTgt spid="30"/>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300"/>
                                        <p:tgtEl>
                                          <p:spTgt spid="45"/>
                                        </p:tgtEl>
                                        <p:attrNameLst>
                                          <p:attrName>ppt_y</p:attrName>
                                        </p:attrNameLst>
                                      </p:cBhvr>
                                      <p:tavLst>
                                        <p:tav tm="0">
                                          <p:val>
                                            <p:strVal val="#ppt_y-#ppt_h*1.125000"/>
                                          </p:val>
                                        </p:tav>
                                        <p:tav tm="100000">
                                          <p:val>
                                            <p:strVal val="#ppt_y"/>
                                          </p:val>
                                        </p:tav>
                                      </p:tavLst>
                                    </p:anim>
                                    <p:animEffect transition="in" filter="wipe(down)">
                                      <p:cBhvr>
                                        <p:cTn id="18" dur="300"/>
                                        <p:tgtEl>
                                          <p:spTgt spid="45"/>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21" presetClass="entr" presetSubtype="1"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heel(1)">
                                      <p:cBhvr>
                                        <p:cTn id="26" dur="1000"/>
                                        <p:tgtEl>
                                          <p:spTgt spid="20"/>
                                        </p:tgtEl>
                                      </p:cBhvr>
                                    </p:animEffect>
                                  </p:childTnLst>
                                </p:cTn>
                              </p:par>
                            </p:childTnLst>
                          </p:cTn>
                        </p:par>
                        <p:par>
                          <p:cTn id="27" fill="hold">
                            <p:stCondLst>
                              <p:cond delay="2600"/>
                            </p:stCondLst>
                            <p:childTnLst>
                              <p:par>
                                <p:cTn id="28" presetID="22" presetClass="entr" presetSubtype="8" fill="hold" grpId="0"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childTnLst>
                          </p:cTn>
                        </p:par>
                        <p:par>
                          <p:cTn id="31" fill="hold">
                            <p:stCondLst>
                              <p:cond delay="3100"/>
                            </p:stCondLst>
                            <p:childTnLst>
                              <p:par>
                                <p:cTn id="32" presetID="21" presetClass="entr" presetSubtype="1"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heel(1)">
                                      <p:cBhvr>
                                        <p:cTn id="34" dur="1000"/>
                                        <p:tgtEl>
                                          <p:spTgt spid="18"/>
                                        </p:tgtEl>
                                      </p:cBhvr>
                                    </p:animEffect>
                                  </p:childTnLst>
                                </p:cTn>
                              </p:par>
                            </p:childTnLst>
                          </p:cTn>
                        </p:par>
                        <p:par>
                          <p:cTn id="35" fill="hold">
                            <p:stCondLst>
                              <p:cond delay="4100"/>
                            </p:stCondLst>
                            <p:childTnLst>
                              <p:par>
                                <p:cTn id="36" presetID="22" presetClass="entr" presetSubtype="2"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right)">
                                      <p:cBhvr>
                                        <p:cTn id="38" dur="500"/>
                                        <p:tgtEl>
                                          <p:spTgt spid="27"/>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right)">
                                      <p:cBhvr>
                                        <p:cTn id="41" dur="500"/>
                                        <p:tgtEl>
                                          <p:spTgt spid="25"/>
                                        </p:tgtEl>
                                      </p:cBhvr>
                                    </p:animEffect>
                                  </p:childTnLst>
                                </p:cTn>
                              </p:par>
                            </p:childTnLst>
                          </p:cTn>
                        </p:par>
                        <p:par>
                          <p:cTn id="42" fill="hold">
                            <p:stCondLst>
                              <p:cond delay="4600"/>
                            </p:stCondLst>
                            <p:childTnLst>
                              <p:par>
                                <p:cTn id="43" presetID="53" presetClass="entr" presetSubtype="16"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fltVal val="0"/>
                                          </p:val>
                                        </p:tav>
                                        <p:tav tm="100000">
                                          <p:val>
                                            <p:strVal val="#ppt_h"/>
                                          </p:val>
                                        </p:tav>
                                      </p:tavLst>
                                    </p:anim>
                                    <p:animEffect transition="in" filter="fade">
                                      <p:cBhvr>
                                        <p:cTn id="52" dur="500"/>
                                        <p:tgtEl>
                                          <p:spTgt spid="24"/>
                                        </p:tgtEl>
                                      </p:cBhvr>
                                    </p:animEffect>
                                  </p:childTnLst>
                                </p:cTn>
                              </p:par>
                            </p:childTnLst>
                          </p:cTn>
                        </p:par>
                        <p:par>
                          <p:cTn id="53" fill="hold">
                            <p:stCondLst>
                              <p:cond delay="5100"/>
                            </p:stCondLst>
                            <p:childTnLst>
                              <p:par>
                                <p:cTn id="54" presetID="31" presetClass="entr" presetSubtype="0" fill="hold" grpId="0" nodeType="after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p:cTn id="56" dur="300" fill="hold"/>
                                        <p:tgtEl>
                                          <p:spTgt spid="32"/>
                                        </p:tgtEl>
                                        <p:attrNameLst>
                                          <p:attrName>ppt_w</p:attrName>
                                        </p:attrNameLst>
                                      </p:cBhvr>
                                      <p:tavLst>
                                        <p:tav tm="0">
                                          <p:val>
                                            <p:fltVal val="0"/>
                                          </p:val>
                                        </p:tav>
                                        <p:tav tm="100000">
                                          <p:val>
                                            <p:strVal val="#ppt_w"/>
                                          </p:val>
                                        </p:tav>
                                      </p:tavLst>
                                    </p:anim>
                                    <p:anim calcmode="lin" valueType="num">
                                      <p:cBhvr>
                                        <p:cTn id="57" dur="300" fill="hold"/>
                                        <p:tgtEl>
                                          <p:spTgt spid="32"/>
                                        </p:tgtEl>
                                        <p:attrNameLst>
                                          <p:attrName>ppt_h</p:attrName>
                                        </p:attrNameLst>
                                      </p:cBhvr>
                                      <p:tavLst>
                                        <p:tav tm="0">
                                          <p:val>
                                            <p:fltVal val="0"/>
                                          </p:val>
                                        </p:tav>
                                        <p:tav tm="100000">
                                          <p:val>
                                            <p:strVal val="#ppt_h"/>
                                          </p:val>
                                        </p:tav>
                                      </p:tavLst>
                                    </p:anim>
                                    <p:anim calcmode="lin" valueType="num">
                                      <p:cBhvr>
                                        <p:cTn id="58" dur="300" fill="hold"/>
                                        <p:tgtEl>
                                          <p:spTgt spid="32"/>
                                        </p:tgtEl>
                                        <p:attrNameLst>
                                          <p:attrName>style.rotation</p:attrName>
                                        </p:attrNameLst>
                                      </p:cBhvr>
                                      <p:tavLst>
                                        <p:tav tm="0">
                                          <p:val>
                                            <p:fltVal val="90"/>
                                          </p:val>
                                        </p:tav>
                                        <p:tav tm="100000">
                                          <p:val>
                                            <p:fltVal val="0"/>
                                          </p:val>
                                        </p:tav>
                                      </p:tavLst>
                                    </p:anim>
                                    <p:animEffect transition="in" filter="fade">
                                      <p:cBhvr>
                                        <p:cTn id="59" dur="300"/>
                                        <p:tgtEl>
                                          <p:spTgt spid="32"/>
                                        </p:tgtEl>
                                      </p:cBhvr>
                                    </p:animEffect>
                                  </p:childTnLst>
                                </p:cTn>
                              </p:par>
                            </p:childTnLst>
                          </p:cTn>
                        </p:par>
                        <p:par>
                          <p:cTn id="60" fill="hold">
                            <p:stCondLst>
                              <p:cond delay="5400"/>
                            </p:stCondLst>
                            <p:childTnLst>
                              <p:par>
                                <p:cTn id="61" presetID="22" presetClass="entr" presetSubtype="2"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right)">
                                      <p:cBhvr>
                                        <p:cTn id="63" dur="500"/>
                                        <p:tgtEl>
                                          <p:spTgt spid="36"/>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wipe(right)">
                                      <p:cBhvr>
                                        <p:cTn id="66" dur="500"/>
                                        <p:tgtEl>
                                          <p:spTgt spid="37"/>
                                        </p:tgtEl>
                                      </p:cBhvr>
                                    </p:animEffect>
                                  </p:childTnLst>
                                </p:cTn>
                              </p:par>
                            </p:childTnLst>
                          </p:cTn>
                        </p:par>
                        <p:par>
                          <p:cTn id="67" fill="hold">
                            <p:stCondLst>
                              <p:cond delay="5900"/>
                            </p:stCondLst>
                            <p:childTnLst>
                              <p:par>
                                <p:cTn id="68" presetID="31" presetClass="entr" presetSubtype="0"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p:cTn id="70" dur="300" fill="hold"/>
                                        <p:tgtEl>
                                          <p:spTgt spid="34"/>
                                        </p:tgtEl>
                                        <p:attrNameLst>
                                          <p:attrName>ppt_w</p:attrName>
                                        </p:attrNameLst>
                                      </p:cBhvr>
                                      <p:tavLst>
                                        <p:tav tm="0">
                                          <p:val>
                                            <p:fltVal val="0"/>
                                          </p:val>
                                        </p:tav>
                                        <p:tav tm="100000">
                                          <p:val>
                                            <p:strVal val="#ppt_w"/>
                                          </p:val>
                                        </p:tav>
                                      </p:tavLst>
                                    </p:anim>
                                    <p:anim calcmode="lin" valueType="num">
                                      <p:cBhvr>
                                        <p:cTn id="71" dur="300" fill="hold"/>
                                        <p:tgtEl>
                                          <p:spTgt spid="34"/>
                                        </p:tgtEl>
                                        <p:attrNameLst>
                                          <p:attrName>ppt_h</p:attrName>
                                        </p:attrNameLst>
                                      </p:cBhvr>
                                      <p:tavLst>
                                        <p:tav tm="0">
                                          <p:val>
                                            <p:fltVal val="0"/>
                                          </p:val>
                                        </p:tav>
                                        <p:tav tm="100000">
                                          <p:val>
                                            <p:strVal val="#ppt_h"/>
                                          </p:val>
                                        </p:tav>
                                      </p:tavLst>
                                    </p:anim>
                                    <p:anim calcmode="lin" valueType="num">
                                      <p:cBhvr>
                                        <p:cTn id="72" dur="300" fill="hold"/>
                                        <p:tgtEl>
                                          <p:spTgt spid="34"/>
                                        </p:tgtEl>
                                        <p:attrNameLst>
                                          <p:attrName>style.rotation</p:attrName>
                                        </p:attrNameLst>
                                      </p:cBhvr>
                                      <p:tavLst>
                                        <p:tav tm="0">
                                          <p:val>
                                            <p:fltVal val="90"/>
                                          </p:val>
                                        </p:tav>
                                        <p:tav tm="100000">
                                          <p:val>
                                            <p:fltVal val="0"/>
                                          </p:val>
                                        </p:tav>
                                      </p:tavLst>
                                    </p:anim>
                                    <p:animEffect transition="in" filter="fade">
                                      <p:cBhvr>
                                        <p:cTn id="73" dur="300"/>
                                        <p:tgtEl>
                                          <p:spTgt spid="34"/>
                                        </p:tgtEl>
                                      </p:cBhvr>
                                    </p:animEffect>
                                  </p:childTnLst>
                                </p:cTn>
                              </p:par>
                            </p:childTnLst>
                          </p:cTn>
                        </p:par>
                        <p:par>
                          <p:cTn id="74" fill="hold">
                            <p:stCondLst>
                              <p:cond delay="6200"/>
                            </p:stCondLst>
                            <p:childTnLst>
                              <p:par>
                                <p:cTn id="75" presetID="22" presetClass="entr" presetSubtype="2"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right)">
                                      <p:cBhvr>
                                        <p:cTn id="77" dur="500"/>
                                        <p:tgtEl>
                                          <p:spTgt spid="38"/>
                                        </p:tgtEl>
                                      </p:cBhvr>
                                    </p:animEffect>
                                  </p:childTnLst>
                                </p:cTn>
                              </p:par>
                              <p:par>
                                <p:cTn id="78" presetID="22" presetClass="entr" presetSubtype="2"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right)">
                                      <p:cBhvr>
                                        <p:cTn id="80" dur="500"/>
                                        <p:tgtEl>
                                          <p:spTgt spid="39"/>
                                        </p:tgtEl>
                                      </p:cBhvr>
                                    </p:animEffect>
                                  </p:childTnLst>
                                </p:cTn>
                              </p:par>
                            </p:childTnLst>
                          </p:cTn>
                        </p:par>
                        <p:par>
                          <p:cTn id="81" fill="hold">
                            <p:stCondLst>
                              <p:cond delay="6700"/>
                            </p:stCondLst>
                            <p:childTnLst>
                              <p:par>
                                <p:cTn id="82" presetID="21" presetClass="entr" presetSubtype="1"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heel(1)">
                                      <p:cBhvr>
                                        <p:cTn id="84" dur="1000"/>
                                        <p:tgtEl>
                                          <p:spTgt spid="19"/>
                                        </p:tgtEl>
                                      </p:cBhvr>
                                    </p:animEffect>
                                  </p:childTnLst>
                                </p:cTn>
                              </p:par>
                            </p:childTnLst>
                          </p:cTn>
                        </p:par>
                        <p:par>
                          <p:cTn id="85" fill="hold">
                            <p:stCondLst>
                              <p:cond delay="7700"/>
                            </p:stCondLst>
                            <p:childTnLst>
                              <p:par>
                                <p:cTn id="86" presetID="22" presetClass="entr" presetSubtype="8"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ipe(left)">
                                      <p:cBhvr>
                                        <p:cTn id="88" dur="500"/>
                                        <p:tgtEl>
                                          <p:spTgt spid="26"/>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wipe(left)">
                                      <p:cBhvr>
                                        <p:cTn id="91" dur="500"/>
                                        <p:tgtEl>
                                          <p:spTgt spid="28"/>
                                        </p:tgtEl>
                                      </p:cBhvr>
                                    </p:animEffect>
                                  </p:childTnLst>
                                </p:cTn>
                              </p:par>
                            </p:childTnLst>
                          </p:cTn>
                        </p:par>
                        <p:par>
                          <p:cTn id="92" fill="hold">
                            <p:stCondLst>
                              <p:cond delay="8200"/>
                            </p:stCondLst>
                            <p:childTnLst>
                              <p:par>
                                <p:cTn id="93" presetID="53" presetClass="entr" presetSubtype="16"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 calcmode="lin" valueType="num">
                                      <p:cBhvr>
                                        <p:cTn id="95" dur="500" fill="hold"/>
                                        <p:tgtEl>
                                          <p:spTgt spid="21"/>
                                        </p:tgtEl>
                                        <p:attrNameLst>
                                          <p:attrName>ppt_w</p:attrName>
                                        </p:attrNameLst>
                                      </p:cBhvr>
                                      <p:tavLst>
                                        <p:tav tm="0">
                                          <p:val>
                                            <p:fltVal val="0"/>
                                          </p:val>
                                        </p:tav>
                                        <p:tav tm="100000">
                                          <p:val>
                                            <p:strVal val="#ppt_w"/>
                                          </p:val>
                                        </p:tav>
                                      </p:tavLst>
                                    </p:anim>
                                    <p:anim calcmode="lin" valueType="num">
                                      <p:cBhvr>
                                        <p:cTn id="96" dur="500" fill="hold"/>
                                        <p:tgtEl>
                                          <p:spTgt spid="21"/>
                                        </p:tgtEl>
                                        <p:attrNameLst>
                                          <p:attrName>ppt_h</p:attrName>
                                        </p:attrNameLst>
                                      </p:cBhvr>
                                      <p:tavLst>
                                        <p:tav tm="0">
                                          <p:val>
                                            <p:fltVal val="0"/>
                                          </p:val>
                                        </p:tav>
                                        <p:tav tm="100000">
                                          <p:val>
                                            <p:strVal val="#ppt_h"/>
                                          </p:val>
                                        </p:tav>
                                      </p:tavLst>
                                    </p:anim>
                                    <p:animEffect transition="in" filter="fade">
                                      <p:cBhvr>
                                        <p:cTn id="97" dur="500"/>
                                        <p:tgtEl>
                                          <p:spTgt spid="21"/>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22"/>
                                        </p:tgtEl>
                                        <p:attrNameLst>
                                          <p:attrName>style.visibility</p:attrName>
                                        </p:attrNameLst>
                                      </p:cBhvr>
                                      <p:to>
                                        <p:strVal val="visible"/>
                                      </p:to>
                                    </p:set>
                                    <p:anim calcmode="lin" valueType="num">
                                      <p:cBhvr>
                                        <p:cTn id="100" dur="500" fill="hold"/>
                                        <p:tgtEl>
                                          <p:spTgt spid="22"/>
                                        </p:tgtEl>
                                        <p:attrNameLst>
                                          <p:attrName>ppt_w</p:attrName>
                                        </p:attrNameLst>
                                      </p:cBhvr>
                                      <p:tavLst>
                                        <p:tav tm="0">
                                          <p:val>
                                            <p:fltVal val="0"/>
                                          </p:val>
                                        </p:tav>
                                        <p:tav tm="100000">
                                          <p:val>
                                            <p:strVal val="#ppt_w"/>
                                          </p:val>
                                        </p:tav>
                                      </p:tavLst>
                                    </p:anim>
                                    <p:anim calcmode="lin" valueType="num">
                                      <p:cBhvr>
                                        <p:cTn id="101" dur="500" fill="hold"/>
                                        <p:tgtEl>
                                          <p:spTgt spid="22"/>
                                        </p:tgtEl>
                                        <p:attrNameLst>
                                          <p:attrName>ppt_h</p:attrName>
                                        </p:attrNameLst>
                                      </p:cBhvr>
                                      <p:tavLst>
                                        <p:tav tm="0">
                                          <p:val>
                                            <p:fltVal val="0"/>
                                          </p:val>
                                        </p:tav>
                                        <p:tav tm="100000">
                                          <p:val>
                                            <p:strVal val="#ppt_h"/>
                                          </p:val>
                                        </p:tav>
                                      </p:tavLst>
                                    </p:anim>
                                    <p:animEffect transition="in" filter="fade">
                                      <p:cBhvr>
                                        <p:cTn id="102" dur="500"/>
                                        <p:tgtEl>
                                          <p:spTgt spid="22"/>
                                        </p:tgtEl>
                                      </p:cBhvr>
                                    </p:animEffect>
                                  </p:childTnLst>
                                </p:cTn>
                              </p:par>
                            </p:childTnLst>
                          </p:cTn>
                        </p:par>
                        <p:par>
                          <p:cTn id="103" fill="hold">
                            <p:stCondLst>
                              <p:cond delay="8700"/>
                            </p:stCondLst>
                            <p:childTnLst>
                              <p:par>
                                <p:cTn id="104" presetID="31" presetClass="entr" presetSubtype="0" fill="hold" grpId="0" nodeType="afterEffect">
                                  <p:stCondLst>
                                    <p:cond delay="0"/>
                                  </p:stCondLst>
                                  <p:childTnLst>
                                    <p:set>
                                      <p:cBhvr>
                                        <p:cTn id="105" dur="1" fill="hold">
                                          <p:stCondLst>
                                            <p:cond delay="0"/>
                                          </p:stCondLst>
                                        </p:cTn>
                                        <p:tgtEl>
                                          <p:spTgt spid="33"/>
                                        </p:tgtEl>
                                        <p:attrNameLst>
                                          <p:attrName>style.visibility</p:attrName>
                                        </p:attrNameLst>
                                      </p:cBhvr>
                                      <p:to>
                                        <p:strVal val="visible"/>
                                      </p:to>
                                    </p:set>
                                    <p:anim calcmode="lin" valueType="num">
                                      <p:cBhvr>
                                        <p:cTn id="106" dur="300" fill="hold"/>
                                        <p:tgtEl>
                                          <p:spTgt spid="33"/>
                                        </p:tgtEl>
                                        <p:attrNameLst>
                                          <p:attrName>ppt_w</p:attrName>
                                        </p:attrNameLst>
                                      </p:cBhvr>
                                      <p:tavLst>
                                        <p:tav tm="0">
                                          <p:val>
                                            <p:fltVal val="0"/>
                                          </p:val>
                                        </p:tav>
                                        <p:tav tm="100000">
                                          <p:val>
                                            <p:strVal val="#ppt_w"/>
                                          </p:val>
                                        </p:tav>
                                      </p:tavLst>
                                    </p:anim>
                                    <p:anim calcmode="lin" valueType="num">
                                      <p:cBhvr>
                                        <p:cTn id="107" dur="300" fill="hold"/>
                                        <p:tgtEl>
                                          <p:spTgt spid="33"/>
                                        </p:tgtEl>
                                        <p:attrNameLst>
                                          <p:attrName>ppt_h</p:attrName>
                                        </p:attrNameLst>
                                      </p:cBhvr>
                                      <p:tavLst>
                                        <p:tav tm="0">
                                          <p:val>
                                            <p:fltVal val="0"/>
                                          </p:val>
                                        </p:tav>
                                        <p:tav tm="100000">
                                          <p:val>
                                            <p:strVal val="#ppt_h"/>
                                          </p:val>
                                        </p:tav>
                                      </p:tavLst>
                                    </p:anim>
                                    <p:anim calcmode="lin" valueType="num">
                                      <p:cBhvr>
                                        <p:cTn id="108" dur="300" fill="hold"/>
                                        <p:tgtEl>
                                          <p:spTgt spid="33"/>
                                        </p:tgtEl>
                                        <p:attrNameLst>
                                          <p:attrName>style.rotation</p:attrName>
                                        </p:attrNameLst>
                                      </p:cBhvr>
                                      <p:tavLst>
                                        <p:tav tm="0">
                                          <p:val>
                                            <p:fltVal val="90"/>
                                          </p:val>
                                        </p:tav>
                                        <p:tav tm="100000">
                                          <p:val>
                                            <p:fltVal val="0"/>
                                          </p:val>
                                        </p:tav>
                                      </p:tavLst>
                                    </p:anim>
                                    <p:animEffect transition="in" filter="fade">
                                      <p:cBhvr>
                                        <p:cTn id="109" dur="300"/>
                                        <p:tgtEl>
                                          <p:spTgt spid="33"/>
                                        </p:tgtEl>
                                      </p:cBhvr>
                                    </p:animEffect>
                                  </p:childTnLst>
                                </p:cTn>
                              </p:par>
                            </p:childTnLst>
                          </p:cTn>
                        </p:par>
                        <p:par>
                          <p:cTn id="110" fill="hold">
                            <p:stCondLst>
                              <p:cond delay="9000"/>
                            </p:stCondLst>
                            <p:childTnLst>
                              <p:par>
                                <p:cTn id="111" presetID="22" presetClass="entr" presetSubtype="8" fill="hold" grpId="0" nodeType="afterEffect">
                                  <p:stCondLst>
                                    <p:cond delay="0"/>
                                  </p:stCondLst>
                                  <p:childTnLst>
                                    <p:set>
                                      <p:cBhvr>
                                        <p:cTn id="112" dur="1" fill="hold">
                                          <p:stCondLst>
                                            <p:cond delay="0"/>
                                          </p:stCondLst>
                                        </p:cTn>
                                        <p:tgtEl>
                                          <p:spTgt spid="40"/>
                                        </p:tgtEl>
                                        <p:attrNameLst>
                                          <p:attrName>style.visibility</p:attrName>
                                        </p:attrNameLst>
                                      </p:cBhvr>
                                      <p:to>
                                        <p:strVal val="visible"/>
                                      </p:to>
                                    </p:set>
                                    <p:animEffect transition="in" filter="wipe(left)">
                                      <p:cBhvr>
                                        <p:cTn id="113" dur="500"/>
                                        <p:tgtEl>
                                          <p:spTgt spid="40"/>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41"/>
                                        </p:tgtEl>
                                        <p:attrNameLst>
                                          <p:attrName>style.visibility</p:attrName>
                                        </p:attrNameLst>
                                      </p:cBhvr>
                                      <p:to>
                                        <p:strVal val="visible"/>
                                      </p:to>
                                    </p:set>
                                    <p:animEffect transition="in" filter="wipe(left)">
                                      <p:cBhvr>
                                        <p:cTn id="116" dur="500"/>
                                        <p:tgtEl>
                                          <p:spTgt spid="41"/>
                                        </p:tgtEl>
                                      </p:cBhvr>
                                    </p:animEffect>
                                  </p:childTnLst>
                                </p:cTn>
                              </p:par>
                            </p:childTnLst>
                          </p:cTn>
                        </p:par>
                        <p:par>
                          <p:cTn id="117" fill="hold">
                            <p:stCondLst>
                              <p:cond delay="9500"/>
                            </p:stCondLst>
                            <p:childTnLst>
                              <p:par>
                                <p:cTn id="118" presetID="31" presetClass="entr" presetSubtype="0" fill="hold" grpId="0" nodeType="afterEffect">
                                  <p:stCondLst>
                                    <p:cond delay="0"/>
                                  </p:stCondLst>
                                  <p:childTnLst>
                                    <p:set>
                                      <p:cBhvr>
                                        <p:cTn id="119" dur="1" fill="hold">
                                          <p:stCondLst>
                                            <p:cond delay="0"/>
                                          </p:stCondLst>
                                        </p:cTn>
                                        <p:tgtEl>
                                          <p:spTgt spid="35"/>
                                        </p:tgtEl>
                                        <p:attrNameLst>
                                          <p:attrName>style.visibility</p:attrName>
                                        </p:attrNameLst>
                                      </p:cBhvr>
                                      <p:to>
                                        <p:strVal val="visible"/>
                                      </p:to>
                                    </p:set>
                                    <p:anim calcmode="lin" valueType="num">
                                      <p:cBhvr>
                                        <p:cTn id="120" dur="300" fill="hold"/>
                                        <p:tgtEl>
                                          <p:spTgt spid="35"/>
                                        </p:tgtEl>
                                        <p:attrNameLst>
                                          <p:attrName>ppt_w</p:attrName>
                                        </p:attrNameLst>
                                      </p:cBhvr>
                                      <p:tavLst>
                                        <p:tav tm="0">
                                          <p:val>
                                            <p:fltVal val="0"/>
                                          </p:val>
                                        </p:tav>
                                        <p:tav tm="100000">
                                          <p:val>
                                            <p:strVal val="#ppt_w"/>
                                          </p:val>
                                        </p:tav>
                                      </p:tavLst>
                                    </p:anim>
                                    <p:anim calcmode="lin" valueType="num">
                                      <p:cBhvr>
                                        <p:cTn id="121" dur="300" fill="hold"/>
                                        <p:tgtEl>
                                          <p:spTgt spid="35"/>
                                        </p:tgtEl>
                                        <p:attrNameLst>
                                          <p:attrName>ppt_h</p:attrName>
                                        </p:attrNameLst>
                                      </p:cBhvr>
                                      <p:tavLst>
                                        <p:tav tm="0">
                                          <p:val>
                                            <p:fltVal val="0"/>
                                          </p:val>
                                        </p:tav>
                                        <p:tav tm="100000">
                                          <p:val>
                                            <p:strVal val="#ppt_h"/>
                                          </p:val>
                                        </p:tav>
                                      </p:tavLst>
                                    </p:anim>
                                    <p:anim calcmode="lin" valueType="num">
                                      <p:cBhvr>
                                        <p:cTn id="122" dur="300" fill="hold"/>
                                        <p:tgtEl>
                                          <p:spTgt spid="35"/>
                                        </p:tgtEl>
                                        <p:attrNameLst>
                                          <p:attrName>style.rotation</p:attrName>
                                        </p:attrNameLst>
                                      </p:cBhvr>
                                      <p:tavLst>
                                        <p:tav tm="0">
                                          <p:val>
                                            <p:fltVal val="90"/>
                                          </p:val>
                                        </p:tav>
                                        <p:tav tm="100000">
                                          <p:val>
                                            <p:fltVal val="0"/>
                                          </p:val>
                                        </p:tav>
                                      </p:tavLst>
                                    </p:anim>
                                    <p:animEffect transition="in" filter="fade">
                                      <p:cBhvr>
                                        <p:cTn id="123" dur="300"/>
                                        <p:tgtEl>
                                          <p:spTgt spid="35"/>
                                        </p:tgtEl>
                                      </p:cBhvr>
                                    </p:animEffect>
                                  </p:childTnLst>
                                </p:cTn>
                              </p:par>
                            </p:childTnLst>
                          </p:cTn>
                        </p:par>
                        <p:par>
                          <p:cTn id="124" fill="hold">
                            <p:stCondLst>
                              <p:cond delay="9800"/>
                            </p:stCondLst>
                            <p:childTnLst>
                              <p:par>
                                <p:cTn id="125" presetID="22" presetClass="entr" presetSubtype="8" fill="hold" grpId="0" nodeType="after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wipe(left)">
                                      <p:cBhvr>
                                        <p:cTn id="127" dur="500"/>
                                        <p:tgtEl>
                                          <p:spTgt spid="42"/>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wipe(left)">
                                      <p:cBhvr>
                                        <p:cTn id="13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30" grpId="0"/>
      <p:bldP spid="44" grpId="0" animBg="1"/>
      <p:bldP spid="4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pic>
        <p:nvPicPr>
          <p:cNvPr id="29" name="图片 28"/>
          <p:cNvPicPr>
            <a:picLocks noChangeAspect="1"/>
          </p:cNvPicPr>
          <p:nvPr/>
        </p:nvPicPr>
        <p:blipFill rotWithShape="1">
          <a:blip r:embed="rId4" cstate="print">
            <a:extLst>
              <a:ext uri="{28A0092B-C50C-407E-A947-70E740481C1C}">
                <a14:useLocalDpi xmlns="" xmlns:a14="http://schemas.microsoft.com/office/drawing/2010/main" val="0"/>
              </a:ext>
            </a:extLst>
          </a:blip>
          <a:srcRect l="12911" t="13934" r="22537"/>
          <a:stretch/>
        </p:blipFill>
        <p:spPr>
          <a:xfrm>
            <a:off x="346841" y="1709241"/>
            <a:ext cx="2632842" cy="5014733"/>
          </a:xfrm>
          <a:prstGeom prst="rect">
            <a:avLst/>
          </a:prstGeom>
        </p:spPr>
      </p:pic>
      <p:sp>
        <p:nvSpPr>
          <p:cNvPr id="30" name="TextBox 29"/>
          <p:cNvSpPr txBox="1"/>
          <p:nvPr/>
        </p:nvSpPr>
        <p:spPr>
          <a:xfrm>
            <a:off x="3132634" y="2539917"/>
            <a:ext cx="5131801" cy="3231654"/>
          </a:xfrm>
          <a:prstGeom prst="rect">
            <a:avLst/>
          </a:prstGeom>
          <a:noFill/>
        </p:spPr>
        <p:txBody>
          <a:bodyPr wrap="square" rtlCol="0">
            <a:spAutoFit/>
          </a:bodyPr>
          <a:lstStyle>
            <a:defPPr>
              <a:defRPr lang="zh-CN"/>
            </a:defPPr>
            <a:lvl1pPr algn="just">
              <a:defRPr sz="2200">
                <a:solidFill>
                  <a:schemeClr val="accent1"/>
                </a:solidFill>
                <a:latin typeface="+mn-ea"/>
                <a:ea typeface="+mn-ea"/>
              </a:defRPr>
            </a:lvl1pPr>
          </a:lstStyle>
          <a:p>
            <a:r>
              <a:rPr lang="zh-CN" altLang="en-US" sz="2400" b="1" dirty="0">
                <a:solidFill>
                  <a:schemeClr val="bg1"/>
                </a:solidFill>
              </a:rPr>
              <a:t>各位领导、各位代表：</a:t>
            </a:r>
          </a:p>
          <a:p>
            <a:r>
              <a:rPr lang="en-US" altLang="zh-CN" sz="2000" dirty="0">
                <a:solidFill>
                  <a:schemeClr val="bg1"/>
                </a:solidFill>
              </a:rPr>
              <a:t>201X</a:t>
            </a:r>
            <a:r>
              <a:rPr lang="zh-CN" altLang="en-US" sz="2000" dirty="0">
                <a:solidFill>
                  <a:schemeClr val="bg1"/>
                </a:solidFill>
              </a:rPr>
              <a:t>年，我在</a:t>
            </a:r>
            <a:r>
              <a:rPr lang="en-US" altLang="zh-CN" sz="2000" dirty="0">
                <a:solidFill>
                  <a:schemeClr val="bg1"/>
                </a:solidFill>
              </a:rPr>
              <a:t>XX</a:t>
            </a:r>
            <a:r>
              <a:rPr lang="zh-CN" altLang="en-US" sz="2000" dirty="0">
                <a:solidFill>
                  <a:schemeClr val="bg1"/>
                </a:solidFill>
              </a:rPr>
              <a:t>部门担任</a:t>
            </a:r>
            <a:r>
              <a:rPr lang="en-US" altLang="zh-CN" sz="2000" dirty="0">
                <a:solidFill>
                  <a:schemeClr val="bg1"/>
                </a:solidFill>
              </a:rPr>
              <a:t>XX</a:t>
            </a:r>
            <a:r>
              <a:rPr lang="zh-CN" altLang="en-US" sz="2000" dirty="0">
                <a:solidFill>
                  <a:schemeClr val="bg1"/>
                </a:solidFill>
              </a:rPr>
              <a:t>，在上级党委的正确领导下，我认真落实上级部门文件精神，严格履行自己的工作职责，以经济建设为中心，以思想政治工作为重点，带领部门干部、职工扎实工作、奋力拼搏，借助今年体制改革、天帮忙人努力的大好机遇，使</a:t>
            </a:r>
            <a:r>
              <a:rPr lang="en-US" altLang="zh-CN" sz="2000" dirty="0">
                <a:solidFill>
                  <a:schemeClr val="bg1"/>
                </a:solidFill>
              </a:rPr>
              <a:t>XX</a:t>
            </a:r>
            <a:r>
              <a:rPr lang="zh-CN" altLang="en-US" sz="2000" dirty="0">
                <a:solidFill>
                  <a:schemeClr val="bg1"/>
                </a:solidFill>
              </a:rPr>
              <a:t>的各项工作稳步发展，呈良好向上势头。现在我就一年来的工作情况及履行职责情况向大家述职，请同志们评议。</a:t>
            </a:r>
          </a:p>
        </p:txBody>
      </p:sp>
      <p:sp>
        <p:nvSpPr>
          <p:cNvPr id="31" name="TextBox 30"/>
          <p:cNvSpPr txBox="1"/>
          <p:nvPr/>
        </p:nvSpPr>
        <p:spPr>
          <a:xfrm>
            <a:off x="3663769" y="1623080"/>
            <a:ext cx="4293401" cy="553998"/>
          </a:xfrm>
          <a:prstGeom prst="rect">
            <a:avLst/>
          </a:prstGeom>
          <a:noFill/>
        </p:spPr>
        <p:txBody>
          <a:bodyPr wrap="square" rtlCol="0">
            <a:spAutoFit/>
          </a:bodyPr>
          <a:lstStyle/>
          <a:p>
            <a:r>
              <a:rPr lang="zh-CN" altLang="en-US" sz="3000" b="1" dirty="0">
                <a:solidFill>
                  <a:schemeClr val="tx2"/>
                </a:solidFill>
                <a:latin typeface="+mn-ea"/>
                <a:ea typeface="+mn-ea"/>
              </a:rPr>
              <a:t>前言</a:t>
            </a:r>
          </a:p>
        </p:txBody>
      </p:sp>
      <p:sp>
        <p:nvSpPr>
          <p:cNvPr id="33" name="Rectangle 9"/>
          <p:cNvSpPr>
            <a:spLocks noChangeArrowheads="1"/>
          </p:cNvSpPr>
          <p:nvPr/>
        </p:nvSpPr>
        <p:spPr bwMode="auto">
          <a:xfrm>
            <a:off x="0" y="6732000"/>
            <a:ext cx="9144000" cy="126000"/>
          </a:xfrm>
          <a:prstGeom prst="rect">
            <a:avLst/>
          </a:pr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36" name="Group 10"/>
          <p:cNvGrpSpPr>
            <a:grpSpLocks/>
          </p:cNvGrpSpPr>
          <p:nvPr/>
        </p:nvGrpSpPr>
        <p:grpSpPr bwMode="auto">
          <a:xfrm>
            <a:off x="3231070" y="1709241"/>
            <a:ext cx="423146" cy="423144"/>
            <a:chOff x="0" y="0"/>
            <a:chExt cx="2494" cy="2494"/>
          </a:xfrm>
          <a:solidFill>
            <a:schemeClr val="tx2"/>
          </a:solidFill>
        </p:grpSpPr>
        <p:sp>
          <p:nvSpPr>
            <p:cNvPr id="58"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grp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endParaRPr lang="zh-CN" altLang="en-US" sz="2200"/>
            </a:p>
          </p:txBody>
        </p:sp>
        <p:sp>
          <p:nvSpPr>
            <p:cNvPr id="59" name="AutoShape 12"/>
            <p:cNvSpPr>
              <a:spLocks noChangeArrowheads="1"/>
            </p:cNvSpPr>
            <p:nvPr/>
          </p:nvSpPr>
          <p:spPr bwMode="auto">
            <a:xfrm rot="5400000">
              <a:off x="646" y="574"/>
              <a:ext cx="1632" cy="1283"/>
            </a:xfrm>
            <a:prstGeom prst="triangle">
              <a:avLst>
                <a:gd name="adj" fmla="val 50000"/>
              </a:avLst>
            </a:prstGeom>
            <a:grpFill/>
            <a:ln>
              <a:noFill/>
            </a:ln>
            <a:effectLst/>
            <a:extLs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endParaRPr lang="zh-CN" altLang="en-US" sz="2200"/>
            </a:p>
          </p:txBody>
        </p:sp>
      </p:grpSp>
      <p:cxnSp>
        <p:nvCxnSpPr>
          <p:cNvPr id="60" name="直接连接符 59"/>
          <p:cNvCxnSpPr/>
          <p:nvPr/>
        </p:nvCxnSpPr>
        <p:spPr bwMode="auto">
          <a:xfrm>
            <a:off x="3132634" y="2343980"/>
            <a:ext cx="5472608" cy="0"/>
          </a:xfrm>
          <a:prstGeom prst="line">
            <a:avLst/>
          </a:prstGeom>
          <a:solidFill>
            <a:schemeClr val="accent1"/>
          </a:solidFill>
          <a:ln w="9525" cap="flat" cmpd="sng" algn="ctr">
            <a:solidFill>
              <a:schemeClr val="tx2"/>
            </a:solidFill>
            <a:prstDash val="dash"/>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Tree>
    <p:extLst>
      <p:ext uri="{BB962C8B-B14F-4D97-AF65-F5344CB8AC3E}">
        <p14:creationId xmlns="" xmlns:p14="http://schemas.microsoft.com/office/powerpoint/2010/main" val="2682227638"/>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 calcmode="lin" valueType="num">
                                      <p:cBhvr>
                                        <p:cTn id="15" dur="500" fill="hold"/>
                                        <p:tgtEl>
                                          <p:spTgt spid="36"/>
                                        </p:tgtEl>
                                        <p:attrNameLst>
                                          <p:attrName>style.rotation</p:attrName>
                                        </p:attrNameLst>
                                      </p:cBhvr>
                                      <p:tavLst>
                                        <p:tav tm="0">
                                          <p:val>
                                            <p:fltVal val="90"/>
                                          </p:val>
                                        </p:tav>
                                        <p:tav tm="100000">
                                          <p:val>
                                            <p:fltVal val="0"/>
                                          </p:val>
                                        </p:tav>
                                      </p:tavLst>
                                    </p:anim>
                                    <p:animEffect transition="in" filter="fade">
                                      <p:cBhvr>
                                        <p:cTn id="16" dur="500"/>
                                        <p:tgtEl>
                                          <p:spTgt spid="36"/>
                                        </p:tgtEl>
                                      </p:cBhvr>
                                    </p:animEffect>
                                  </p:childTnLst>
                                </p:cTn>
                              </p:par>
                              <p:par>
                                <p:cTn id="17" presetID="8" presetClass="emph" presetSubtype="0" fill="hold" nodeType="withEffect">
                                  <p:stCondLst>
                                    <p:cond delay="0"/>
                                  </p:stCondLst>
                                  <p:childTnLst>
                                    <p:animRot by="21600000">
                                      <p:cBhvr>
                                        <p:cTn id="18" dur="500" fill="hold"/>
                                        <p:tgtEl>
                                          <p:spTgt spid="36"/>
                                        </p:tgtEl>
                                        <p:attrNameLst>
                                          <p:attrName>r</p:attrName>
                                        </p:attrNameLst>
                                      </p:cBhvr>
                                    </p:animRot>
                                  </p:childTnLst>
                                </p:cTn>
                              </p:par>
                            </p:childTnLst>
                          </p:cTn>
                        </p:par>
                        <p:par>
                          <p:cTn id="19" fill="hold">
                            <p:stCondLst>
                              <p:cond delay="10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31"/>
                                        </p:tgtEl>
                                        <p:attrNameLst>
                                          <p:attrName>style.visibility</p:attrName>
                                        </p:attrNameLst>
                                      </p:cBhvr>
                                      <p:to>
                                        <p:strVal val="visible"/>
                                      </p:to>
                                    </p:set>
                                    <p:anim by="(-#ppt_w*2)" calcmode="lin" valueType="num">
                                      <p:cBhvr rctx="PPT">
                                        <p:cTn id="22" dur="250" autoRev="1" fill="hold">
                                          <p:stCondLst>
                                            <p:cond delay="0"/>
                                          </p:stCondLst>
                                        </p:cTn>
                                        <p:tgtEl>
                                          <p:spTgt spid="31"/>
                                        </p:tgtEl>
                                        <p:attrNameLst>
                                          <p:attrName>ppt_w</p:attrName>
                                        </p:attrNameLst>
                                      </p:cBhvr>
                                    </p:anim>
                                    <p:anim by="(#ppt_w*0.50)" calcmode="lin" valueType="num">
                                      <p:cBhvr>
                                        <p:cTn id="23" dur="250" decel="50000" autoRev="1" fill="hold">
                                          <p:stCondLst>
                                            <p:cond delay="0"/>
                                          </p:stCondLst>
                                        </p:cTn>
                                        <p:tgtEl>
                                          <p:spTgt spid="31"/>
                                        </p:tgtEl>
                                        <p:attrNameLst>
                                          <p:attrName>ppt_x</p:attrName>
                                        </p:attrNameLst>
                                      </p:cBhvr>
                                    </p:anim>
                                    <p:anim from="(-#ppt_h/2)" to="(#ppt_y)" calcmode="lin" valueType="num">
                                      <p:cBhvr>
                                        <p:cTn id="24" dur="500" fill="hold">
                                          <p:stCondLst>
                                            <p:cond delay="0"/>
                                          </p:stCondLst>
                                        </p:cTn>
                                        <p:tgtEl>
                                          <p:spTgt spid="31"/>
                                        </p:tgtEl>
                                        <p:attrNameLst>
                                          <p:attrName>ppt_y</p:attrName>
                                        </p:attrNameLst>
                                      </p:cBhvr>
                                    </p:anim>
                                    <p:animRot by="21600000">
                                      <p:cBhvr>
                                        <p:cTn id="25" dur="500" fill="hold">
                                          <p:stCondLst>
                                            <p:cond delay="0"/>
                                          </p:stCondLst>
                                        </p:cTn>
                                        <p:tgtEl>
                                          <p:spTgt spid="31"/>
                                        </p:tgtEl>
                                        <p:attrNameLst>
                                          <p:attrName>r</p:attrName>
                                        </p:attrNameLst>
                                      </p:cBhvr>
                                    </p:animRot>
                                  </p:childTnLst>
                                </p:cTn>
                              </p:par>
                            </p:childTnLst>
                          </p:cTn>
                        </p:par>
                        <p:par>
                          <p:cTn id="26" fill="hold">
                            <p:stCondLst>
                              <p:cond delay="1550"/>
                            </p:stCondLst>
                            <p:childTnLst>
                              <p:par>
                                <p:cTn id="27" presetID="22" presetClass="entr" presetSubtype="8" fill="hold" nodeType="afterEffect">
                                  <p:stCondLst>
                                    <p:cond delay="0"/>
                                  </p:stCondLst>
                                  <p:childTnLst>
                                    <p:set>
                                      <p:cBhvr>
                                        <p:cTn id="28" dur="1" fill="hold">
                                          <p:stCondLst>
                                            <p:cond delay="0"/>
                                          </p:stCondLst>
                                        </p:cTn>
                                        <p:tgtEl>
                                          <p:spTgt spid="60"/>
                                        </p:tgtEl>
                                        <p:attrNameLst>
                                          <p:attrName>style.visibility</p:attrName>
                                        </p:attrNameLst>
                                      </p:cBhvr>
                                      <p:to>
                                        <p:strVal val="visible"/>
                                      </p:to>
                                    </p:set>
                                    <p:animEffect transition="in" filter="wipe(left)">
                                      <p:cBhvr>
                                        <p:cTn id="29" dur="400"/>
                                        <p:tgtEl>
                                          <p:spTgt spid="60"/>
                                        </p:tgtEl>
                                      </p:cBhvr>
                                    </p:animEffect>
                                  </p:childTnLst>
                                </p:cTn>
                              </p:par>
                            </p:childTnLst>
                          </p:cTn>
                        </p:par>
                        <p:par>
                          <p:cTn id="30" fill="hold">
                            <p:stCondLst>
                              <p:cond delay="1950"/>
                            </p:stCondLst>
                            <p:childTnLst>
                              <p:par>
                                <p:cTn id="31" presetID="22" presetClass="entr" presetSubtype="1"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0718" y="735087"/>
            <a:ext cx="2646878" cy="461665"/>
          </a:xfrm>
          <a:prstGeom prst="rect">
            <a:avLst/>
          </a:prstGeom>
          <a:noFill/>
        </p:spPr>
        <p:txBody>
          <a:bodyPr wrap="none" rtlCol="0">
            <a:spAutoFit/>
          </a:bodyPr>
          <a:lstStyle/>
          <a:p>
            <a:r>
              <a:rPr lang="zh-CN" altLang="en-US" sz="2400" b="1" dirty="0">
                <a:solidFill>
                  <a:schemeClr val="tx2"/>
                </a:solidFill>
                <a:latin typeface="+mj-ea"/>
                <a:ea typeface="+mj-ea"/>
              </a:rPr>
              <a:t>加强干部管理工作</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矩形 43"/>
          <p:cNvSpPr/>
          <p:nvPr/>
        </p:nvSpPr>
        <p:spPr bwMode="auto">
          <a:xfrm>
            <a:off x="795733" y="2548713"/>
            <a:ext cx="2327305" cy="1751777"/>
          </a:xfrm>
          <a:prstGeom prst="rect">
            <a:avLst/>
          </a:prstGeom>
          <a:blipFill>
            <a:blip r:embed="rId3" cstate="print"/>
            <a:stretch>
              <a:fillRect/>
            </a:stretch>
          </a:blipFill>
          <a:ln w="952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5" name="TextBox 44"/>
          <p:cNvSpPr txBox="1"/>
          <p:nvPr/>
        </p:nvSpPr>
        <p:spPr>
          <a:xfrm>
            <a:off x="704261" y="1340768"/>
            <a:ext cx="7695424" cy="1077218"/>
          </a:xfrm>
          <a:prstGeom prst="rect">
            <a:avLst/>
          </a:prstGeom>
          <a:noFill/>
        </p:spPr>
        <p:txBody>
          <a:bodyPr wrap="square" rtlCol="0">
            <a:spAutoFit/>
          </a:bodyPr>
          <a:lstStyle>
            <a:defPPr>
              <a:defRPr lang="zh-CN"/>
            </a:defPPr>
            <a:lvl1pPr>
              <a:defRPr sz="1600">
                <a:solidFill>
                  <a:schemeClr val="accent1"/>
                </a:solidFill>
                <a:latin typeface="+mj-ea"/>
                <a:ea typeface="+mj-ea"/>
              </a:defRPr>
            </a:lvl1pPr>
          </a:lstStyle>
          <a:p>
            <a:r>
              <a:rPr lang="zh-CN" altLang="en-US" dirty="0"/>
              <a:t>通过送信息、送科技、送政策的方式加强服务，真正深入职工，了解职工所思、所盼、所想，帮助职工理解党的方针、政策，推广科学技术，得到了职工的信任和理解，使东河坝社区今年各项工作得以顺利发展，思想政治工作的潜移默化作用也体现出来了。</a:t>
            </a:r>
          </a:p>
        </p:txBody>
      </p:sp>
      <p:sp>
        <p:nvSpPr>
          <p:cNvPr id="46" name="矩形 45"/>
          <p:cNvSpPr/>
          <p:nvPr/>
        </p:nvSpPr>
        <p:spPr bwMode="auto">
          <a:xfrm>
            <a:off x="3265680" y="2548713"/>
            <a:ext cx="2327305" cy="1751777"/>
          </a:xfrm>
          <a:prstGeom prst="rect">
            <a:avLst/>
          </a:prstGeom>
          <a:blipFill>
            <a:blip r:embed="rId4" cstate="print"/>
            <a:stretch>
              <a:fillRect/>
            </a:stretch>
          </a:blipFill>
          <a:ln w="952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7" name="矩形 46"/>
          <p:cNvSpPr/>
          <p:nvPr/>
        </p:nvSpPr>
        <p:spPr bwMode="auto">
          <a:xfrm>
            <a:off x="5735626" y="2548713"/>
            <a:ext cx="2327305" cy="1751777"/>
          </a:xfrm>
          <a:prstGeom prst="rect">
            <a:avLst/>
          </a:prstGeom>
          <a:blipFill>
            <a:blip r:embed="rId5" cstate="print"/>
            <a:stretch>
              <a:fillRect/>
            </a:stretch>
          </a:blipFill>
          <a:ln w="952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8" name="矩形 47"/>
          <p:cNvSpPr/>
          <p:nvPr/>
        </p:nvSpPr>
        <p:spPr bwMode="auto">
          <a:xfrm>
            <a:off x="799109" y="4509120"/>
            <a:ext cx="7263822" cy="648072"/>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0" name="TextBox 49"/>
          <p:cNvSpPr txBox="1"/>
          <p:nvPr/>
        </p:nvSpPr>
        <p:spPr>
          <a:xfrm>
            <a:off x="961187" y="4608934"/>
            <a:ext cx="2175737" cy="400110"/>
          </a:xfrm>
          <a:prstGeom prst="rect">
            <a:avLst/>
          </a:prstGeom>
          <a:noFill/>
        </p:spPr>
        <p:txBody>
          <a:bodyPr wrap="square" rtlCol="0">
            <a:spAutoFit/>
          </a:bodyPr>
          <a:lstStyle/>
          <a:p>
            <a:pPr algn="ctr"/>
            <a:r>
              <a:rPr lang="zh-CN" altLang="en-US" sz="2000" dirty="0">
                <a:solidFill>
                  <a:schemeClr val="accent2"/>
                </a:solidFill>
                <a:latin typeface="+mn-ea"/>
                <a:ea typeface="+mn-ea"/>
              </a:rPr>
              <a:t>这里是标题</a:t>
            </a:r>
            <a:endParaRPr lang="en-US" altLang="zh-CN" sz="2000" dirty="0">
              <a:solidFill>
                <a:schemeClr val="accent2"/>
              </a:solidFill>
              <a:latin typeface="+mn-ea"/>
              <a:ea typeface="+mn-ea"/>
            </a:endParaRPr>
          </a:p>
        </p:txBody>
      </p:sp>
      <p:sp>
        <p:nvSpPr>
          <p:cNvPr id="51" name="TextBox 50"/>
          <p:cNvSpPr txBox="1"/>
          <p:nvPr/>
        </p:nvSpPr>
        <p:spPr>
          <a:xfrm>
            <a:off x="799109" y="5354625"/>
            <a:ext cx="2176964" cy="830997"/>
          </a:xfrm>
          <a:prstGeom prst="rect">
            <a:avLst/>
          </a:prstGeom>
          <a:noFill/>
        </p:spPr>
        <p:txBody>
          <a:bodyPr wrap="square" rtlCol="0">
            <a:spAutoFit/>
          </a:bodyPr>
          <a:lstStyle/>
          <a:p>
            <a:pPr algn="ctr"/>
            <a:r>
              <a:rPr lang="zh-CN" altLang="en-US" sz="1600" dirty="0">
                <a:solidFill>
                  <a:schemeClr val="accent1"/>
                </a:solidFill>
                <a:latin typeface="+mn-ea"/>
                <a:ea typeface="+mn-ea"/>
              </a:rPr>
              <a:t>这里可以添加主要内容这里可以添加主要内容</a:t>
            </a:r>
          </a:p>
        </p:txBody>
      </p:sp>
      <p:sp>
        <p:nvSpPr>
          <p:cNvPr id="52" name="TextBox 51"/>
          <p:cNvSpPr txBox="1"/>
          <p:nvPr/>
        </p:nvSpPr>
        <p:spPr>
          <a:xfrm>
            <a:off x="3341463" y="4608934"/>
            <a:ext cx="2175737" cy="400110"/>
          </a:xfrm>
          <a:prstGeom prst="rect">
            <a:avLst/>
          </a:prstGeom>
          <a:noFill/>
        </p:spPr>
        <p:txBody>
          <a:bodyPr wrap="square" rtlCol="0">
            <a:spAutoFit/>
          </a:bodyPr>
          <a:lstStyle/>
          <a:p>
            <a:pPr algn="ctr"/>
            <a:r>
              <a:rPr lang="zh-CN" altLang="en-US" sz="2000" dirty="0">
                <a:solidFill>
                  <a:schemeClr val="accent2"/>
                </a:solidFill>
                <a:latin typeface="+mn-ea"/>
                <a:ea typeface="+mn-ea"/>
              </a:rPr>
              <a:t>这里是标题</a:t>
            </a:r>
            <a:endParaRPr lang="en-US" altLang="zh-CN" sz="2000" dirty="0">
              <a:solidFill>
                <a:schemeClr val="accent2"/>
              </a:solidFill>
              <a:latin typeface="+mn-ea"/>
              <a:ea typeface="+mn-ea"/>
            </a:endParaRPr>
          </a:p>
        </p:txBody>
      </p:sp>
      <p:sp>
        <p:nvSpPr>
          <p:cNvPr id="53" name="TextBox 52"/>
          <p:cNvSpPr txBox="1"/>
          <p:nvPr/>
        </p:nvSpPr>
        <p:spPr>
          <a:xfrm>
            <a:off x="3362449" y="5354625"/>
            <a:ext cx="2176964" cy="830997"/>
          </a:xfrm>
          <a:prstGeom prst="rect">
            <a:avLst/>
          </a:prstGeom>
          <a:noFill/>
        </p:spPr>
        <p:txBody>
          <a:bodyPr wrap="square" rtlCol="0">
            <a:spAutoFit/>
          </a:bodyPr>
          <a:lstStyle/>
          <a:p>
            <a:pPr algn="ctr"/>
            <a:r>
              <a:rPr lang="zh-CN" altLang="en-US" sz="1600" dirty="0">
                <a:solidFill>
                  <a:schemeClr val="accent1"/>
                </a:solidFill>
                <a:latin typeface="+mn-ea"/>
                <a:ea typeface="+mn-ea"/>
              </a:rPr>
              <a:t>这里可以添加主要内容这里可以添加主要内容这里可以</a:t>
            </a:r>
          </a:p>
        </p:txBody>
      </p:sp>
      <p:sp>
        <p:nvSpPr>
          <p:cNvPr id="54" name="TextBox 53"/>
          <p:cNvSpPr txBox="1"/>
          <p:nvPr/>
        </p:nvSpPr>
        <p:spPr>
          <a:xfrm>
            <a:off x="5811409" y="4608934"/>
            <a:ext cx="2175737" cy="400110"/>
          </a:xfrm>
          <a:prstGeom prst="rect">
            <a:avLst/>
          </a:prstGeom>
          <a:noFill/>
        </p:spPr>
        <p:txBody>
          <a:bodyPr wrap="square" rtlCol="0">
            <a:spAutoFit/>
          </a:bodyPr>
          <a:lstStyle/>
          <a:p>
            <a:pPr algn="ctr"/>
            <a:r>
              <a:rPr lang="zh-CN" altLang="en-US" sz="2000" dirty="0">
                <a:solidFill>
                  <a:schemeClr val="accent2"/>
                </a:solidFill>
                <a:latin typeface="+mn-ea"/>
                <a:ea typeface="+mn-ea"/>
              </a:rPr>
              <a:t>这里是标题</a:t>
            </a:r>
            <a:endParaRPr lang="en-US" altLang="zh-CN" sz="2000" dirty="0">
              <a:solidFill>
                <a:schemeClr val="accent2"/>
              </a:solidFill>
              <a:latin typeface="+mn-ea"/>
              <a:ea typeface="+mn-ea"/>
            </a:endParaRPr>
          </a:p>
        </p:txBody>
      </p:sp>
      <p:sp>
        <p:nvSpPr>
          <p:cNvPr id="55" name="TextBox 54"/>
          <p:cNvSpPr txBox="1"/>
          <p:nvPr/>
        </p:nvSpPr>
        <p:spPr>
          <a:xfrm>
            <a:off x="5844464" y="5354625"/>
            <a:ext cx="2176964" cy="830997"/>
          </a:xfrm>
          <a:prstGeom prst="rect">
            <a:avLst/>
          </a:prstGeom>
          <a:noFill/>
        </p:spPr>
        <p:txBody>
          <a:bodyPr wrap="square" rtlCol="0">
            <a:spAutoFit/>
          </a:bodyPr>
          <a:lstStyle/>
          <a:p>
            <a:pPr algn="ctr"/>
            <a:r>
              <a:rPr lang="zh-CN" altLang="en-US" sz="1600" dirty="0">
                <a:solidFill>
                  <a:schemeClr val="accent1"/>
                </a:solidFill>
                <a:latin typeface="+mn-ea"/>
                <a:ea typeface="+mn-ea"/>
              </a:rPr>
              <a:t>这里可以添加主要内容这里可以添加主要内容这里可以</a:t>
            </a:r>
          </a:p>
        </p:txBody>
      </p:sp>
      <p:sp>
        <p:nvSpPr>
          <p:cNvPr id="17" name="TextBox 16"/>
          <p:cNvSpPr txBox="1"/>
          <p:nvPr/>
        </p:nvSpPr>
        <p:spPr>
          <a:xfrm>
            <a:off x="880261" y="97827"/>
            <a:ext cx="3476509" cy="369332"/>
          </a:xfrm>
          <a:prstGeom prst="rect">
            <a:avLst/>
          </a:prstGeom>
          <a:noFill/>
        </p:spPr>
        <p:txBody>
          <a:bodyPr wrap="square" rtlCol="0">
            <a:spAutoFit/>
          </a:bodyPr>
          <a:lstStyle>
            <a:defPPr>
              <a:defRPr lang="zh-CN"/>
            </a:defPPr>
            <a:lvl1pPr>
              <a:defRPr sz="1800" b="0">
                <a:solidFill>
                  <a:srgbClr val="FFFF00"/>
                </a:solidFill>
                <a:latin typeface="+mn-ea"/>
                <a:ea typeface="+mn-ea"/>
              </a:defRPr>
            </a:lvl1pPr>
          </a:lstStyle>
          <a:p>
            <a:r>
              <a:rPr lang="zh-CN" altLang="en-US" dirty="0"/>
              <a:t>三、履行职责方面</a:t>
            </a:r>
          </a:p>
        </p:txBody>
      </p:sp>
      <p:sp>
        <p:nvSpPr>
          <p:cNvPr id="18"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3900238039"/>
      </p:ext>
    </p:extLst>
  </p:cSld>
  <p:clrMapOvr>
    <a:masterClrMapping/>
  </p:clrMapOvr>
  <mc:AlternateContent xmlns:mc="http://schemas.openxmlformats.org/markup-compatibility/2006">
    <mc:Choice xmlns="" xmlns:p14="http://schemas.microsoft.com/office/powerpoint/2010/main" Requires="p14">
      <p:transition spd="slow" advTm="2000">
        <p14:prism dir="d" isInverted="1"/>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300"/>
                                        <p:tgtEl>
                                          <p:spTgt spid="17"/>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300"/>
                                        <p:tgtEl>
                                          <p:spTgt spid="19"/>
                                        </p:tgtEl>
                                        <p:attrNameLst>
                                          <p:attrName>ppt_y</p:attrName>
                                        </p:attrNameLst>
                                      </p:cBhvr>
                                      <p:tavLst>
                                        <p:tav tm="0">
                                          <p:val>
                                            <p:strVal val="#ppt_y-#ppt_h*1.125000"/>
                                          </p:val>
                                        </p:tav>
                                        <p:tav tm="100000">
                                          <p:val>
                                            <p:strVal val="#ppt_y"/>
                                          </p:val>
                                        </p:tav>
                                      </p:tavLst>
                                    </p:anim>
                                    <p:animEffect transition="in" filter="wipe(down)">
                                      <p:cBhvr>
                                        <p:cTn id="18" dur="300"/>
                                        <p:tgtEl>
                                          <p:spTgt spid="19"/>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16" presetClass="entr" presetSubtype="37"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barn(outVertical)">
                                      <p:cBhvr>
                                        <p:cTn id="26" dur="500"/>
                                        <p:tgtEl>
                                          <p:spTgt spid="45"/>
                                        </p:tgtEl>
                                      </p:cBhvr>
                                    </p:animEffect>
                                  </p:childTnLst>
                                </p:cTn>
                              </p:par>
                            </p:childTnLst>
                          </p:cTn>
                        </p:par>
                        <p:par>
                          <p:cTn id="27" fill="hold">
                            <p:stCondLst>
                              <p:cond delay="2100"/>
                            </p:stCondLst>
                            <p:childTnLst>
                              <p:par>
                                <p:cTn id="28" presetID="16" presetClass="entr" presetSubtype="21"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barn(inVertical)">
                                      <p:cBhvr>
                                        <p:cTn id="30" dur="500"/>
                                        <p:tgtEl>
                                          <p:spTgt spid="48"/>
                                        </p:tgtEl>
                                      </p:cBhvr>
                                    </p:animEffect>
                                  </p:childTnLst>
                                </p:cTn>
                              </p:par>
                            </p:childTnLst>
                          </p:cTn>
                        </p:par>
                        <p:par>
                          <p:cTn id="31" fill="hold">
                            <p:stCondLst>
                              <p:cond delay="2600"/>
                            </p:stCondLst>
                            <p:childTnLst>
                              <p:par>
                                <p:cTn id="32" presetID="12" presetClass="entr" presetSubtype="4" fill="hold" grpId="0" nodeType="after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400"/>
                                        <p:tgtEl>
                                          <p:spTgt spid="44"/>
                                        </p:tgtEl>
                                        <p:attrNameLst>
                                          <p:attrName>ppt_y</p:attrName>
                                        </p:attrNameLst>
                                      </p:cBhvr>
                                      <p:tavLst>
                                        <p:tav tm="0">
                                          <p:val>
                                            <p:strVal val="#ppt_y+#ppt_h*1.125000"/>
                                          </p:val>
                                        </p:tav>
                                        <p:tav tm="100000">
                                          <p:val>
                                            <p:strVal val="#ppt_y"/>
                                          </p:val>
                                        </p:tav>
                                      </p:tavLst>
                                    </p:anim>
                                    <p:animEffect transition="in" filter="wipe(up)">
                                      <p:cBhvr>
                                        <p:cTn id="35" dur="400"/>
                                        <p:tgtEl>
                                          <p:spTgt spid="44"/>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400"/>
                                        <p:tgtEl>
                                          <p:spTgt spid="46"/>
                                        </p:tgtEl>
                                        <p:attrNameLst>
                                          <p:attrName>ppt_y</p:attrName>
                                        </p:attrNameLst>
                                      </p:cBhvr>
                                      <p:tavLst>
                                        <p:tav tm="0">
                                          <p:val>
                                            <p:strVal val="#ppt_y+#ppt_h*1.125000"/>
                                          </p:val>
                                        </p:tav>
                                        <p:tav tm="100000">
                                          <p:val>
                                            <p:strVal val="#ppt_y"/>
                                          </p:val>
                                        </p:tav>
                                      </p:tavLst>
                                    </p:anim>
                                    <p:animEffect transition="in" filter="wipe(up)">
                                      <p:cBhvr>
                                        <p:cTn id="39" dur="400"/>
                                        <p:tgtEl>
                                          <p:spTgt spid="46"/>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additive="base">
                                        <p:cTn id="42" dur="400"/>
                                        <p:tgtEl>
                                          <p:spTgt spid="47"/>
                                        </p:tgtEl>
                                        <p:attrNameLst>
                                          <p:attrName>ppt_y</p:attrName>
                                        </p:attrNameLst>
                                      </p:cBhvr>
                                      <p:tavLst>
                                        <p:tav tm="0">
                                          <p:val>
                                            <p:strVal val="#ppt_y+#ppt_h*1.125000"/>
                                          </p:val>
                                        </p:tav>
                                        <p:tav tm="100000">
                                          <p:val>
                                            <p:strVal val="#ppt_y"/>
                                          </p:val>
                                        </p:tav>
                                      </p:tavLst>
                                    </p:anim>
                                    <p:animEffect transition="in" filter="wipe(up)">
                                      <p:cBhvr>
                                        <p:cTn id="43" dur="400"/>
                                        <p:tgtEl>
                                          <p:spTgt spid="47"/>
                                        </p:tgtEl>
                                      </p:cBhvr>
                                    </p:animEffect>
                                  </p:childTnLst>
                                </p:cTn>
                              </p:par>
                              <p:par>
                                <p:cTn id="44" presetID="2" presetClass="entr" presetSubtype="6"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500" fill="hold"/>
                                        <p:tgtEl>
                                          <p:spTgt spid="50"/>
                                        </p:tgtEl>
                                        <p:attrNameLst>
                                          <p:attrName>ppt_x</p:attrName>
                                        </p:attrNameLst>
                                      </p:cBhvr>
                                      <p:tavLst>
                                        <p:tav tm="0">
                                          <p:val>
                                            <p:strVal val="1+#ppt_w/2"/>
                                          </p:val>
                                        </p:tav>
                                        <p:tav tm="100000">
                                          <p:val>
                                            <p:strVal val="#ppt_x"/>
                                          </p:val>
                                        </p:tav>
                                      </p:tavLst>
                                    </p:anim>
                                    <p:anim calcmode="lin" valueType="num">
                                      <p:cBhvr additive="base">
                                        <p:cTn id="47" dur="500" fill="hold"/>
                                        <p:tgtEl>
                                          <p:spTgt spid="50"/>
                                        </p:tgtEl>
                                        <p:attrNameLst>
                                          <p:attrName>ppt_y</p:attrName>
                                        </p:attrNameLst>
                                      </p:cBhvr>
                                      <p:tavLst>
                                        <p:tav tm="0">
                                          <p:val>
                                            <p:strVal val="1+#ppt_h/2"/>
                                          </p:val>
                                        </p:tav>
                                        <p:tav tm="100000">
                                          <p:val>
                                            <p:strVal val="#ppt_y"/>
                                          </p:val>
                                        </p:tav>
                                      </p:tavLst>
                                    </p:anim>
                                  </p:childTnLst>
                                </p:cTn>
                              </p:par>
                              <p:par>
                                <p:cTn id="48" presetID="2" presetClass="entr" presetSubtype="6" fill="hold" grpId="0" nodeType="withEffect">
                                  <p:stCondLst>
                                    <p:cond delay="0"/>
                                  </p:stCondLst>
                                  <p:childTnLst>
                                    <p:set>
                                      <p:cBhvr>
                                        <p:cTn id="49" dur="1" fill="hold">
                                          <p:stCondLst>
                                            <p:cond delay="0"/>
                                          </p:stCondLst>
                                        </p:cTn>
                                        <p:tgtEl>
                                          <p:spTgt spid="52"/>
                                        </p:tgtEl>
                                        <p:attrNameLst>
                                          <p:attrName>style.visibility</p:attrName>
                                        </p:attrNameLst>
                                      </p:cBhvr>
                                      <p:to>
                                        <p:strVal val="visible"/>
                                      </p:to>
                                    </p:set>
                                    <p:anim calcmode="lin" valueType="num">
                                      <p:cBhvr additive="base">
                                        <p:cTn id="50" dur="500" fill="hold"/>
                                        <p:tgtEl>
                                          <p:spTgt spid="52"/>
                                        </p:tgtEl>
                                        <p:attrNameLst>
                                          <p:attrName>ppt_x</p:attrName>
                                        </p:attrNameLst>
                                      </p:cBhvr>
                                      <p:tavLst>
                                        <p:tav tm="0">
                                          <p:val>
                                            <p:strVal val="1+#ppt_w/2"/>
                                          </p:val>
                                        </p:tav>
                                        <p:tav tm="100000">
                                          <p:val>
                                            <p:strVal val="#ppt_x"/>
                                          </p:val>
                                        </p:tav>
                                      </p:tavLst>
                                    </p:anim>
                                    <p:anim calcmode="lin" valueType="num">
                                      <p:cBhvr additive="base">
                                        <p:cTn id="51" dur="500" fill="hold"/>
                                        <p:tgtEl>
                                          <p:spTgt spid="52"/>
                                        </p:tgtEl>
                                        <p:attrNameLst>
                                          <p:attrName>ppt_y</p:attrName>
                                        </p:attrNameLst>
                                      </p:cBhvr>
                                      <p:tavLst>
                                        <p:tav tm="0">
                                          <p:val>
                                            <p:strVal val="1+#ppt_h/2"/>
                                          </p:val>
                                        </p:tav>
                                        <p:tav tm="100000">
                                          <p:val>
                                            <p:strVal val="#ppt_y"/>
                                          </p:val>
                                        </p:tav>
                                      </p:tavLst>
                                    </p:anim>
                                  </p:childTnLst>
                                </p:cTn>
                              </p:par>
                              <p:par>
                                <p:cTn id="52" presetID="2" presetClass="entr" presetSubtype="6" fill="hold" grpId="0" nodeType="withEffect">
                                  <p:stCondLst>
                                    <p:cond delay="0"/>
                                  </p:stCondLst>
                                  <p:childTnLst>
                                    <p:set>
                                      <p:cBhvr>
                                        <p:cTn id="53" dur="1" fill="hold">
                                          <p:stCondLst>
                                            <p:cond delay="0"/>
                                          </p:stCondLst>
                                        </p:cTn>
                                        <p:tgtEl>
                                          <p:spTgt spid="54"/>
                                        </p:tgtEl>
                                        <p:attrNameLst>
                                          <p:attrName>style.visibility</p:attrName>
                                        </p:attrNameLst>
                                      </p:cBhvr>
                                      <p:to>
                                        <p:strVal val="visible"/>
                                      </p:to>
                                    </p:set>
                                    <p:anim calcmode="lin" valueType="num">
                                      <p:cBhvr additive="base">
                                        <p:cTn id="54" dur="500" fill="hold"/>
                                        <p:tgtEl>
                                          <p:spTgt spid="54"/>
                                        </p:tgtEl>
                                        <p:attrNameLst>
                                          <p:attrName>ppt_x</p:attrName>
                                        </p:attrNameLst>
                                      </p:cBhvr>
                                      <p:tavLst>
                                        <p:tav tm="0">
                                          <p:val>
                                            <p:strVal val="1+#ppt_w/2"/>
                                          </p:val>
                                        </p:tav>
                                        <p:tav tm="100000">
                                          <p:val>
                                            <p:strVal val="#ppt_x"/>
                                          </p:val>
                                        </p:tav>
                                      </p:tavLst>
                                    </p:anim>
                                    <p:anim calcmode="lin" valueType="num">
                                      <p:cBhvr additive="base">
                                        <p:cTn id="55" dur="500" fill="hold"/>
                                        <p:tgtEl>
                                          <p:spTgt spid="54"/>
                                        </p:tgtEl>
                                        <p:attrNameLst>
                                          <p:attrName>ppt_y</p:attrName>
                                        </p:attrNameLst>
                                      </p:cBhvr>
                                      <p:tavLst>
                                        <p:tav tm="0">
                                          <p:val>
                                            <p:strVal val="1+#ppt_h/2"/>
                                          </p:val>
                                        </p:tav>
                                        <p:tav tm="100000">
                                          <p:val>
                                            <p:strVal val="#ppt_y"/>
                                          </p:val>
                                        </p:tav>
                                      </p:tavLst>
                                    </p:anim>
                                  </p:childTnLst>
                                </p:cTn>
                              </p:par>
                            </p:childTnLst>
                          </p:cTn>
                        </p:par>
                        <p:par>
                          <p:cTn id="56" fill="hold">
                            <p:stCondLst>
                              <p:cond delay="3100"/>
                            </p:stCondLst>
                            <p:childTnLst>
                              <p:par>
                                <p:cTn id="57" presetID="22" presetClass="entr" presetSubtype="1" fill="hold" grpId="0" nodeType="after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wipe(up)">
                                      <p:cBhvr>
                                        <p:cTn id="59" dur="500"/>
                                        <p:tgtEl>
                                          <p:spTgt spid="51"/>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wipe(up)">
                                      <p:cBhvr>
                                        <p:cTn id="62" dur="500"/>
                                        <p:tgtEl>
                                          <p:spTgt spid="53"/>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wipe(up)">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4" grpId="0" animBg="1"/>
      <p:bldP spid="45" grpId="0"/>
      <p:bldP spid="46" grpId="0" animBg="1"/>
      <p:bldP spid="47" grpId="0" animBg="1"/>
      <p:bldP spid="48" grpId="0" animBg="1"/>
      <p:bldP spid="50" grpId="0"/>
      <p:bldP spid="51" grpId="0"/>
      <p:bldP spid="52" grpId="0"/>
      <p:bldP spid="53" grpId="0"/>
      <p:bldP spid="54" grpId="0"/>
      <p:bldP spid="55" grpId="0"/>
      <p:bldP spid="17" grpId="0"/>
      <p:bldP spid="18" grpId="0" animBg="1"/>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8"/>
          <p:cNvSpPr>
            <a:spLocks/>
          </p:cNvSpPr>
          <p:nvPr/>
        </p:nvSpPr>
        <p:spPr bwMode="auto">
          <a:xfrm>
            <a:off x="970651" y="3922450"/>
            <a:ext cx="1143448" cy="1233354"/>
          </a:xfrm>
          <a:custGeom>
            <a:avLst/>
            <a:gdLst>
              <a:gd name="T0" fmla="*/ 0 w 1713"/>
              <a:gd name="T1" fmla="*/ 598 h 1517"/>
              <a:gd name="T2" fmla="*/ 1367 w 1713"/>
              <a:gd name="T3" fmla="*/ 0 h 1517"/>
              <a:gd name="T4" fmla="*/ 1713 w 1713"/>
              <a:gd name="T5" fmla="*/ 1162 h 1517"/>
              <a:gd name="T6" fmla="*/ 710 w 1713"/>
              <a:gd name="T7" fmla="*/ 1517 h 1517"/>
              <a:gd name="T8" fmla="*/ 0 w 1713"/>
              <a:gd name="T9" fmla="*/ 598 h 1517"/>
            </a:gdLst>
            <a:ahLst/>
            <a:cxnLst>
              <a:cxn ang="0">
                <a:pos x="T0" y="T1"/>
              </a:cxn>
              <a:cxn ang="0">
                <a:pos x="T2" y="T3"/>
              </a:cxn>
              <a:cxn ang="0">
                <a:pos x="T4" y="T5"/>
              </a:cxn>
              <a:cxn ang="0">
                <a:pos x="T6" y="T7"/>
              </a:cxn>
              <a:cxn ang="0">
                <a:pos x="T8" y="T9"/>
              </a:cxn>
            </a:cxnLst>
            <a:rect l="0" t="0" r="r" b="b"/>
            <a:pathLst>
              <a:path w="1713" h="1517">
                <a:moveTo>
                  <a:pt x="0" y="598"/>
                </a:moveTo>
                <a:lnTo>
                  <a:pt x="1367" y="0"/>
                </a:lnTo>
                <a:lnTo>
                  <a:pt x="1713" y="1162"/>
                </a:lnTo>
                <a:lnTo>
                  <a:pt x="710" y="1517"/>
                </a:lnTo>
                <a:lnTo>
                  <a:pt x="0" y="59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p:cNvSpPr>
          <p:nvPr/>
        </p:nvSpPr>
        <p:spPr bwMode="auto">
          <a:xfrm>
            <a:off x="2579187" y="3922450"/>
            <a:ext cx="1143448" cy="1233354"/>
          </a:xfrm>
          <a:custGeom>
            <a:avLst/>
            <a:gdLst>
              <a:gd name="T0" fmla="*/ 1713 w 1713"/>
              <a:gd name="T1" fmla="*/ 598 h 1517"/>
              <a:gd name="T2" fmla="*/ 345 w 1713"/>
              <a:gd name="T3" fmla="*/ 0 h 1517"/>
              <a:gd name="T4" fmla="*/ 0 w 1713"/>
              <a:gd name="T5" fmla="*/ 1162 h 1517"/>
              <a:gd name="T6" fmla="*/ 1082 w 1713"/>
              <a:gd name="T7" fmla="*/ 1517 h 1517"/>
              <a:gd name="T8" fmla="*/ 1713 w 1713"/>
              <a:gd name="T9" fmla="*/ 598 h 1517"/>
            </a:gdLst>
            <a:ahLst/>
            <a:cxnLst>
              <a:cxn ang="0">
                <a:pos x="T0" y="T1"/>
              </a:cxn>
              <a:cxn ang="0">
                <a:pos x="T2" y="T3"/>
              </a:cxn>
              <a:cxn ang="0">
                <a:pos x="T4" y="T5"/>
              </a:cxn>
              <a:cxn ang="0">
                <a:pos x="T6" y="T7"/>
              </a:cxn>
              <a:cxn ang="0">
                <a:pos x="T8" y="T9"/>
              </a:cxn>
            </a:cxnLst>
            <a:rect l="0" t="0" r="r" b="b"/>
            <a:pathLst>
              <a:path w="1713" h="1517">
                <a:moveTo>
                  <a:pt x="1713" y="598"/>
                </a:moveTo>
                <a:lnTo>
                  <a:pt x="345" y="0"/>
                </a:lnTo>
                <a:lnTo>
                  <a:pt x="0" y="1162"/>
                </a:lnTo>
                <a:lnTo>
                  <a:pt x="1082" y="1517"/>
                </a:lnTo>
                <a:lnTo>
                  <a:pt x="1713" y="59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TextBox 3"/>
          <p:cNvSpPr txBox="1"/>
          <p:nvPr/>
        </p:nvSpPr>
        <p:spPr>
          <a:xfrm>
            <a:off x="420718" y="735087"/>
            <a:ext cx="3570208" cy="461665"/>
          </a:xfrm>
          <a:prstGeom prst="rect">
            <a:avLst/>
          </a:prstGeom>
          <a:noFill/>
        </p:spPr>
        <p:txBody>
          <a:bodyPr wrap="none" rtlCol="0">
            <a:spAutoFit/>
          </a:bodyPr>
          <a:lstStyle/>
          <a:p>
            <a:r>
              <a:rPr lang="zh-CN" altLang="en-US" sz="2400" b="1" dirty="0">
                <a:solidFill>
                  <a:schemeClr val="tx2"/>
                </a:solidFill>
                <a:latin typeface="+mj-ea"/>
                <a:ea typeface="+mj-ea"/>
              </a:rPr>
              <a:t>加强监管，完善制度建设</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 name="矩形 2"/>
          <p:cNvSpPr/>
          <p:nvPr/>
        </p:nvSpPr>
        <p:spPr>
          <a:xfrm>
            <a:off x="4212754" y="2957153"/>
            <a:ext cx="4266228" cy="1323439"/>
          </a:xfrm>
          <a:prstGeom prst="rect">
            <a:avLst/>
          </a:prstGeom>
          <a:noFill/>
        </p:spPr>
        <p:txBody>
          <a:bodyPr wrap="square" rtlCol="0">
            <a:spAutoFit/>
          </a:bodyPr>
          <a:lstStyle/>
          <a:p>
            <a:pPr algn="just"/>
            <a:r>
              <a:rPr lang="zh-CN" altLang="en-US" sz="1600" dirty="0">
                <a:solidFill>
                  <a:schemeClr val="accent1"/>
                </a:solidFill>
                <a:latin typeface="+mj-ea"/>
                <a:ea typeface="+mj-ea"/>
              </a:rPr>
              <a:t>党支部书记比一般干部更需要组织和群众的监督，一直以来，我支部扎实开展纪律教育学习月主题教育活动，充分运用廉政党课、专题组织生活、典型教育等方式，加强党员干部宗旨、廉政和民主法制教育，增强反腐倡廉意识。</a:t>
            </a:r>
          </a:p>
        </p:txBody>
      </p:sp>
      <p:grpSp>
        <p:nvGrpSpPr>
          <p:cNvPr id="9" name="组合 8"/>
          <p:cNvGrpSpPr/>
          <p:nvPr/>
        </p:nvGrpSpPr>
        <p:grpSpPr>
          <a:xfrm>
            <a:off x="672201" y="1978311"/>
            <a:ext cx="3271031" cy="3706570"/>
            <a:chOff x="993776" y="1206500"/>
            <a:chExt cx="4041774" cy="4579938"/>
          </a:xfrm>
          <a:solidFill>
            <a:schemeClr val="tx2"/>
          </a:solidFill>
        </p:grpSpPr>
        <p:sp>
          <p:nvSpPr>
            <p:cNvPr id="10" name="Freeform 10"/>
            <p:cNvSpPr>
              <a:spLocks/>
            </p:cNvSpPr>
            <p:nvPr/>
          </p:nvSpPr>
          <p:spPr bwMode="auto">
            <a:xfrm>
              <a:off x="2986088" y="1206500"/>
              <a:ext cx="2049462" cy="4579938"/>
            </a:xfrm>
            <a:custGeom>
              <a:avLst/>
              <a:gdLst>
                <a:gd name="T0" fmla="*/ 57 w 2484"/>
                <a:gd name="T1" fmla="*/ 5551 h 5551"/>
                <a:gd name="T2" fmla="*/ 2416 w 2484"/>
                <a:gd name="T3" fmla="*/ 422 h 5551"/>
                <a:gd name="T4" fmla="*/ 0 w 2484"/>
                <a:gd name="T5" fmla="*/ 7 h 5551"/>
                <a:gd name="T6" fmla="*/ 57 w 2484"/>
                <a:gd name="T7" fmla="*/ 5551 h 5551"/>
              </a:gdLst>
              <a:ahLst/>
              <a:cxnLst>
                <a:cxn ang="0">
                  <a:pos x="T0" y="T1"/>
                </a:cxn>
                <a:cxn ang="0">
                  <a:pos x="T2" y="T3"/>
                </a:cxn>
                <a:cxn ang="0">
                  <a:pos x="T4" y="T5"/>
                </a:cxn>
                <a:cxn ang="0">
                  <a:pos x="T6" y="T7"/>
                </a:cxn>
              </a:cxnLst>
              <a:rect l="0" t="0" r="r" b="b"/>
              <a:pathLst>
                <a:path w="2484" h="5551">
                  <a:moveTo>
                    <a:pt x="57" y="5551"/>
                  </a:moveTo>
                  <a:cubicBezTo>
                    <a:pt x="1228" y="4562"/>
                    <a:pt x="2484" y="3282"/>
                    <a:pt x="2416" y="422"/>
                  </a:cubicBezTo>
                  <a:cubicBezTo>
                    <a:pt x="1700" y="151"/>
                    <a:pt x="876" y="0"/>
                    <a:pt x="0" y="7"/>
                  </a:cubicBezTo>
                  <a:lnTo>
                    <a:pt x="57" y="5551"/>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p:cNvSpPr>
            <p:nvPr/>
          </p:nvSpPr>
          <p:spPr bwMode="auto">
            <a:xfrm>
              <a:off x="993776" y="1212850"/>
              <a:ext cx="2039937" cy="4573588"/>
            </a:xfrm>
            <a:custGeom>
              <a:avLst/>
              <a:gdLst>
                <a:gd name="T0" fmla="*/ 2473 w 2473"/>
                <a:gd name="T1" fmla="*/ 5544 h 5544"/>
                <a:gd name="T2" fmla="*/ 9 w 2473"/>
                <a:gd name="T3" fmla="*/ 465 h 5544"/>
                <a:gd name="T4" fmla="*/ 2416 w 2473"/>
                <a:gd name="T5" fmla="*/ 0 h 5544"/>
                <a:gd name="T6" fmla="*/ 2473 w 2473"/>
                <a:gd name="T7" fmla="*/ 5544 h 5544"/>
              </a:gdLst>
              <a:ahLst/>
              <a:cxnLst>
                <a:cxn ang="0">
                  <a:pos x="T0" y="T1"/>
                </a:cxn>
                <a:cxn ang="0">
                  <a:pos x="T2" y="T3"/>
                </a:cxn>
                <a:cxn ang="0">
                  <a:pos x="T4" y="T5"/>
                </a:cxn>
                <a:cxn ang="0">
                  <a:pos x="T6" y="T7"/>
                </a:cxn>
              </a:cxnLst>
              <a:rect l="0" t="0" r="r" b="b"/>
              <a:pathLst>
                <a:path w="2473" h="5544">
                  <a:moveTo>
                    <a:pt x="2473" y="5544"/>
                  </a:moveTo>
                  <a:cubicBezTo>
                    <a:pt x="1281" y="4580"/>
                    <a:pt x="0" y="3325"/>
                    <a:pt x="9" y="465"/>
                  </a:cubicBezTo>
                  <a:cubicBezTo>
                    <a:pt x="719" y="179"/>
                    <a:pt x="1540" y="11"/>
                    <a:pt x="2416" y="0"/>
                  </a:cubicBezTo>
                  <a:lnTo>
                    <a:pt x="2473" y="5544"/>
                  </a:lnTo>
                  <a:close/>
                </a:path>
              </a:pathLst>
            </a:cu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4" name="TextBox 13"/>
          <p:cNvSpPr txBox="1"/>
          <p:nvPr/>
        </p:nvSpPr>
        <p:spPr>
          <a:xfrm>
            <a:off x="1268576" y="2420888"/>
            <a:ext cx="2018260" cy="1754326"/>
          </a:xfrm>
          <a:prstGeom prst="rect">
            <a:avLst/>
          </a:prstGeom>
          <a:noFill/>
        </p:spPr>
        <p:txBody>
          <a:bodyPr wrap="square" rtlCol="0">
            <a:spAutoFit/>
          </a:bodyPr>
          <a:lstStyle/>
          <a:p>
            <a:pPr algn="dist"/>
            <a:r>
              <a:rPr lang="zh-CN" altLang="en-US" sz="5400" dirty="0">
                <a:solidFill>
                  <a:schemeClr val="accent2"/>
                </a:solidFill>
                <a:latin typeface="+mn-ea"/>
                <a:ea typeface="+mn-ea"/>
              </a:rPr>
              <a:t>加强监管</a:t>
            </a:r>
            <a:endParaRPr lang="en-US" altLang="zh-CN" sz="5400" dirty="0">
              <a:solidFill>
                <a:schemeClr val="accent2"/>
              </a:solidFill>
              <a:latin typeface="+mn-ea"/>
              <a:ea typeface="+mn-ea"/>
            </a:endParaRPr>
          </a:p>
        </p:txBody>
      </p:sp>
      <p:sp>
        <p:nvSpPr>
          <p:cNvPr id="13" name="Freeform 12"/>
          <p:cNvSpPr>
            <a:spLocks/>
          </p:cNvSpPr>
          <p:nvPr/>
        </p:nvSpPr>
        <p:spPr bwMode="auto">
          <a:xfrm>
            <a:off x="970651" y="4408603"/>
            <a:ext cx="2751984" cy="747202"/>
          </a:xfrm>
          <a:custGeom>
            <a:avLst/>
            <a:gdLst>
              <a:gd name="T0" fmla="*/ 0 w 4124"/>
              <a:gd name="T1" fmla="*/ 0 h 919"/>
              <a:gd name="T2" fmla="*/ 4124 w 4124"/>
              <a:gd name="T3" fmla="*/ 0 h 919"/>
              <a:gd name="T4" fmla="*/ 3493 w 4124"/>
              <a:gd name="T5" fmla="*/ 919 h 919"/>
              <a:gd name="T6" fmla="*/ 710 w 4124"/>
              <a:gd name="T7" fmla="*/ 919 h 919"/>
              <a:gd name="T8" fmla="*/ 0 w 4124"/>
              <a:gd name="T9" fmla="*/ 0 h 919"/>
            </a:gdLst>
            <a:ahLst/>
            <a:cxnLst>
              <a:cxn ang="0">
                <a:pos x="T0" y="T1"/>
              </a:cxn>
              <a:cxn ang="0">
                <a:pos x="T2" y="T3"/>
              </a:cxn>
              <a:cxn ang="0">
                <a:pos x="T4" y="T5"/>
              </a:cxn>
              <a:cxn ang="0">
                <a:pos x="T6" y="T7"/>
              </a:cxn>
              <a:cxn ang="0">
                <a:pos x="T8" y="T9"/>
              </a:cxn>
            </a:cxnLst>
            <a:rect l="0" t="0" r="r" b="b"/>
            <a:pathLst>
              <a:path w="4124" h="919">
                <a:moveTo>
                  <a:pt x="0" y="0"/>
                </a:moveTo>
                <a:lnTo>
                  <a:pt x="4124" y="0"/>
                </a:lnTo>
                <a:lnTo>
                  <a:pt x="3493" y="919"/>
                </a:lnTo>
                <a:lnTo>
                  <a:pt x="710" y="919"/>
                </a:lnTo>
                <a:lnTo>
                  <a:pt x="0" y="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TextBox 14"/>
          <p:cNvSpPr txBox="1"/>
          <p:nvPr/>
        </p:nvSpPr>
        <p:spPr>
          <a:xfrm>
            <a:off x="1395074" y="4437112"/>
            <a:ext cx="1891762" cy="707886"/>
          </a:xfrm>
          <a:prstGeom prst="rect">
            <a:avLst/>
          </a:prstGeom>
          <a:noFill/>
        </p:spPr>
        <p:txBody>
          <a:bodyPr wrap="square" rtlCol="0">
            <a:spAutoFit/>
          </a:bodyPr>
          <a:lstStyle/>
          <a:p>
            <a:pPr algn="ctr"/>
            <a:r>
              <a:rPr lang="zh-CN" altLang="en-US" sz="2000" b="1" dirty="0">
                <a:solidFill>
                  <a:schemeClr val="accent2"/>
                </a:solidFill>
                <a:latin typeface="+mn-ea"/>
                <a:ea typeface="+mn-ea"/>
              </a:rPr>
              <a:t>制度建设永远在路上</a:t>
            </a:r>
            <a:endParaRPr lang="en-US" altLang="zh-CN" sz="2000" b="1" dirty="0">
              <a:solidFill>
                <a:schemeClr val="accent2"/>
              </a:solidFill>
              <a:latin typeface="+mn-ea"/>
              <a:ea typeface="+mn-ea"/>
            </a:endParaRPr>
          </a:p>
        </p:txBody>
      </p:sp>
      <p:sp>
        <p:nvSpPr>
          <p:cNvPr id="5" name="矩形 4"/>
          <p:cNvSpPr/>
          <p:nvPr/>
        </p:nvSpPr>
        <p:spPr>
          <a:xfrm>
            <a:off x="4140746" y="1654766"/>
            <a:ext cx="4373631" cy="1077218"/>
          </a:xfrm>
          <a:prstGeom prst="rect">
            <a:avLst/>
          </a:prstGeom>
          <a:noFill/>
        </p:spPr>
        <p:txBody>
          <a:bodyPr wrap="square" rtlCol="0">
            <a:spAutoFit/>
          </a:bodyPr>
          <a:lstStyle/>
          <a:p>
            <a:pPr algn="just"/>
            <a:r>
              <a:rPr lang="zh-CN" altLang="en-US" sz="1600" dirty="0">
                <a:solidFill>
                  <a:schemeClr val="accent1"/>
                </a:solidFill>
                <a:latin typeface="+mj-ea"/>
                <a:ea typeface="+mj-ea"/>
              </a:rPr>
              <a:t>邓小平同志说过，领导干部一要怕党，二要怕群众。这种“怕”，是指对组织、对群众要有敬畏之心，时刻把自己置于组织和群众的监督之下。</a:t>
            </a:r>
          </a:p>
        </p:txBody>
      </p:sp>
      <p:sp>
        <p:nvSpPr>
          <p:cNvPr id="17" name="矩形 16"/>
          <p:cNvSpPr/>
          <p:nvPr/>
        </p:nvSpPr>
        <p:spPr>
          <a:xfrm>
            <a:off x="4212754" y="4553833"/>
            <a:ext cx="4266228" cy="1323439"/>
          </a:xfrm>
          <a:prstGeom prst="rect">
            <a:avLst/>
          </a:prstGeom>
          <a:noFill/>
        </p:spPr>
        <p:txBody>
          <a:bodyPr wrap="square" rtlCol="0">
            <a:spAutoFit/>
          </a:bodyPr>
          <a:lstStyle/>
          <a:p>
            <a:pPr algn="just"/>
            <a:r>
              <a:rPr lang="zh-CN" altLang="en-US" sz="1600" dirty="0">
                <a:solidFill>
                  <a:schemeClr val="accent1"/>
                </a:solidFill>
                <a:latin typeface="+mj-ea"/>
                <a:ea typeface="+mj-ea"/>
              </a:rPr>
              <a:t>认真贯彻执行</a:t>
            </a:r>
            <a:r>
              <a:rPr lang="en-US" altLang="zh-CN" sz="1600" dirty="0">
                <a:solidFill>
                  <a:schemeClr val="accent1"/>
                </a:solidFill>
                <a:latin typeface="+mj-ea"/>
                <a:ea typeface="+mj-ea"/>
              </a:rPr>
              <a:t>《</a:t>
            </a:r>
            <a:r>
              <a:rPr lang="zh-CN" altLang="en-US" sz="1600" dirty="0">
                <a:solidFill>
                  <a:schemeClr val="accent1"/>
                </a:solidFill>
                <a:latin typeface="+mj-ea"/>
                <a:ea typeface="+mj-ea"/>
              </a:rPr>
              <a:t>党内监督条例</a:t>
            </a:r>
            <a:r>
              <a:rPr lang="en-US" altLang="zh-CN" sz="1600" dirty="0">
                <a:solidFill>
                  <a:schemeClr val="accent1"/>
                </a:solidFill>
                <a:latin typeface="+mj-ea"/>
                <a:ea typeface="+mj-ea"/>
              </a:rPr>
              <a:t>》</a:t>
            </a:r>
            <a:r>
              <a:rPr lang="zh-CN" altLang="en-US" sz="1600" dirty="0">
                <a:solidFill>
                  <a:schemeClr val="accent1"/>
                </a:solidFill>
                <a:latin typeface="+mj-ea"/>
                <a:ea typeface="+mj-ea"/>
              </a:rPr>
              <a:t>和各项制度，抓好领导干部廉洁自律各项规定的贯彻落实，认真贯彻执行</a:t>
            </a:r>
            <a:r>
              <a:rPr lang="en-US" altLang="zh-CN" sz="1600" dirty="0">
                <a:solidFill>
                  <a:schemeClr val="accent1"/>
                </a:solidFill>
                <a:latin typeface="+mj-ea"/>
                <a:ea typeface="+mj-ea"/>
              </a:rPr>
              <a:t>《</a:t>
            </a:r>
            <a:r>
              <a:rPr lang="zh-CN" altLang="en-US" sz="1600" dirty="0">
                <a:solidFill>
                  <a:schemeClr val="accent1"/>
                </a:solidFill>
                <a:latin typeface="+mj-ea"/>
                <a:ea typeface="+mj-ea"/>
              </a:rPr>
              <a:t>中国共产党党员领导干部廉洁从政若干准则</a:t>
            </a:r>
            <a:r>
              <a:rPr lang="en-US" altLang="zh-CN" sz="1600" dirty="0">
                <a:solidFill>
                  <a:schemeClr val="accent1"/>
                </a:solidFill>
                <a:latin typeface="+mj-ea"/>
                <a:ea typeface="+mj-ea"/>
              </a:rPr>
              <a:t>》</a:t>
            </a:r>
            <a:r>
              <a:rPr lang="zh-CN" altLang="en-US" sz="1600" dirty="0">
                <a:solidFill>
                  <a:schemeClr val="accent1"/>
                </a:solidFill>
                <a:latin typeface="+mj-ea"/>
                <a:ea typeface="+mj-ea"/>
              </a:rPr>
              <a:t>等党内政策、法规，筑牢防腐拒腐“红线”。</a:t>
            </a:r>
          </a:p>
        </p:txBody>
      </p:sp>
      <p:cxnSp>
        <p:nvCxnSpPr>
          <p:cNvPr id="20" name="直接连接符 19"/>
          <p:cNvCxnSpPr/>
          <p:nvPr/>
        </p:nvCxnSpPr>
        <p:spPr bwMode="auto">
          <a:xfrm>
            <a:off x="4204681" y="2852936"/>
            <a:ext cx="4274301" cy="0"/>
          </a:xfrm>
          <a:prstGeom prst="line">
            <a:avLst/>
          </a:prstGeom>
          <a:solidFill>
            <a:schemeClr val="accent1"/>
          </a:solidFill>
          <a:ln w="9525" cap="flat" cmpd="sng" algn="ctr">
            <a:solidFill>
              <a:schemeClr val="tx2"/>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3" name="直接连接符 22"/>
          <p:cNvCxnSpPr/>
          <p:nvPr/>
        </p:nvCxnSpPr>
        <p:spPr bwMode="auto">
          <a:xfrm>
            <a:off x="4204681" y="4408603"/>
            <a:ext cx="4274301" cy="0"/>
          </a:xfrm>
          <a:prstGeom prst="line">
            <a:avLst/>
          </a:prstGeom>
          <a:solidFill>
            <a:schemeClr val="accent1"/>
          </a:solidFill>
          <a:ln w="9525" cap="flat" cmpd="sng" algn="ctr">
            <a:solidFill>
              <a:schemeClr val="tx2"/>
            </a:solidFill>
            <a:prstDash val="solid"/>
            <a:round/>
            <a:headEnd type="oval" w="med" len="med"/>
            <a:tailEnd type="oval"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9" name="TextBox 18"/>
          <p:cNvSpPr txBox="1"/>
          <p:nvPr/>
        </p:nvSpPr>
        <p:spPr>
          <a:xfrm>
            <a:off x="880261" y="97827"/>
            <a:ext cx="3476509" cy="369332"/>
          </a:xfrm>
          <a:prstGeom prst="rect">
            <a:avLst/>
          </a:prstGeom>
          <a:noFill/>
        </p:spPr>
        <p:txBody>
          <a:bodyPr wrap="square" rtlCol="0">
            <a:spAutoFit/>
          </a:bodyPr>
          <a:lstStyle>
            <a:defPPr>
              <a:defRPr lang="zh-CN"/>
            </a:defPPr>
            <a:lvl1pPr>
              <a:defRPr sz="1800" b="0">
                <a:solidFill>
                  <a:srgbClr val="FFFF00"/>
                </a:solidFill>
                <a:latin typeface="+mn-ea"/>
                <a:ea typeface="+mn-ea"/>
              </a:defRPr>
            </a:lvl1pPr>
          </a:lstStyle>
          <a:p>
            <a:r>
              <a:rPr lang="zh-CN" altLang="en-US" dirty="0"/>
              <a:t>三、履行职责方面</a:t>
            </a:r>
          </a:p>
        </p:txBody>
      </p:sp>
      <p:sp>
        <p:nvSpPr>
          <p:cNvPr id="21"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3515823895"/>
      </p:ext>
    </p:extLst>
  </p:cSld>
  <p:clrMapOvr>
    <a:masterClrMapping/>
  </p:clrMapOvr>
  <mc:AlternateContent xmlns:mc="http://schemas.openxmlformats.org/markup-compatibility/2006">
    <mc:Choice xmlns="" xmlns:p14="http://schemas.microsoft.com/office/powerpoint/2010/main" Requires="p14">
      <p:transition spd="slow" advTm="2000">
        <p14:prism isInverted="1"/>
      </p:transition>
    </mc:Choice>
    <mc:Fallback>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300"/>
                                        <p:tgtEl>
                                          <p:spTgt spid="19"/>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300"/>
                                        <p:tgtEl>
                                          <p:spTgt spid="22"/>
                                        </p:tgtEl>
                                        <p:attrNameLst>
                                          <p:attrName>ppt_y</p:attrName>
                                        </p:attrNameLst>
                                      </p:cBhvr>
                                      <p:tavLst>
                                        <p:tav tm="0">
                                          <p:val>
                                            <p:strVal val="#ppt_y-#ppt_h*1.125000"/>
                                          </p:val>
                                        </p:tav>
                                        <p:tav tm="100000">
                                          <p:val>
                                            <p:strVal val="#ppt_y"/>
                                          </p:val>
                                        </p:tav>
                                      </p:tavLst>
                                    </p:anim>
                                    <p:animEffect transition="in" filter="wipe(down)">
                                      <p:cBhvr>
                                        <p:cTn id="18" dur="300"/>
                                        <p:tgtEl>
                                          <p:spTgt spid="22"/>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42" presetClass="entr" presetSubtype="0" fill="hold"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par>
                          <p:cTn id="29" fill="hold">
                            <p:stCondLst>
                              <p:cond delay="26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4"/>
                                        </p:tgtEl>
                                        <p:attrNameLst>
                                          <p:attrName>ppt_y</p:attrName>
                                        </p:attrNameLst>
                                      </p:cBhvr>
                                      <p:tavLst>
                                        <p:tav tm="0">
                                          <p:val>
                                            <p:strVal val="#ppt_y"/>
                                          </p:val>
                                        </p:tav>
                                        <p:tav tm="100000">
                                          <p:val>
                                            <p:strVal val="#ppt_y"/>
                                          </p:val>
                                        </p:tav>
                                      </p:tavLst>
                                    </p:anim>
                                    <p:anim calcmode="lin" valueType="num">
                                      <p:cBhvr>
                                        <p:cTn id="34"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4"/>
                                        </p:tgtEl>
                                      </p:cBhvr>
                                    </p:animEffect>
                                  </p:childTnLst>
                                </p:cTn>
                              </p:par>
                            </p:childTnLst>
                          </p:cTn>
                        </p:par>
                        <p:par>
                          <p:cTn id="37" fill="hold">
                            <p:stCondLst>
                              <p:cond delay="3250"/>
                            </p:stCondLst>
                            <p:childTnLst>
                              <p:par>
                                <p:cTn id="38" presetID="22" presetClass="entr" presetSubtype="2"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right)">
                                      <p:cBhvr>
                                        <p:cTn id="40" dur="300"/>
                                        <p:tgtEl>
                                          <p:spTgt spid="7"/>
                                        </p:tgtEl>
                                      </p:cBhvr>
                                    </p:animEffect>
                                  </p:childTnLst>
                                </p:cTn>
                              </p:par>
                            </p:childTnLst>
                          </p:cTn>
                        </p:par>
                        <p:par>
                          <p:cTn id="41" fill="hold">
                            <p:stCondLst>
                              <p:cond delay="3550"/>
                            </p:stCondLst>
                            <p:childTnLst>
                              <p:par>
                                <p:cTn id="42" presetID="22" presetClass="entr" presetSubtype="8"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par>
                          <p:cTn id="45" fill="hold">
                            <p:stCondLst>
                              <p:cond delay="4050"/>
                            </p:stCondLst>
                            <p:childTnLst>
                              <p:par>
                                <p:cTn id="46" presetID="22" presetClass="entr" presetSubtype="2"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right)">
                                      <p:cBhvr>
                                        <p:cTn id="48" dur="300"/>
                                        <p:tgtEl>
                                          <p:spTgt spid="8"/>
                                        </p:tgtEl>
                                      </p:cBhvr>
                                    </p:animEffect>
                                  </p:childTnLst>
                                </p:cTn>
                              </p:par>
                            </p:childTnLst>
                          </p:cTn>
                        </p:par>
                        <p:par>
                          <p:cTn id="49" fill="hold">
                            <p:stCondLst>
                              <p:cond delay="4350"/>
                            </p:stCondLst>
                            <p:childTnLst>
                              <p:par>
                                <p:cTn id="50" presetID="22" presetClass="entr" presetSubtype="1"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up)">
                                      <p:cBhvr>
                                        <p:cTn id="52" dur="500"/>
                                        <p:tgtEl>
                                          <p:spTgt spid="15"/>
                                        </p:tgtEl>
                                      </p:cBhvr>
                                    </p:animEffect>
                                  </p:childTnLst>
                                </p:cTn>
                              </p:par>
                            </p:childTnLst>
                          </p:cTn>
                        </p:par>
                        <p:par>
                          <p:cTn id="53" fill="hold">
                            <p:stCondLst>
                              <p:cond delay="4850"/>
                            </p:stCondLst>
                            <p:childTnLst>
                              <p:par>
                                <p:cTn id="54" presetID="2" presetClass="entr" presetSubtype="2" fill="hold" nodeType="after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fill="hold"/>
                                        <p:tgtEl>
                                          <p:spTgt spid="20"/>
                                        </p:tgtEl>
                                        <p:attrNameLst>
                                          <p:attrName>ppt_x</p:attrName>
                                        </p:attrNameLst>
                                      </p:cBhvr>
                                      <p:tavLst>
                                        <p:tav tm="0">
                                          <p:val>
                                            <p:strVal val="1+#ppt_w/2"/>
                                          </p:val>
                                        </p:tav>
                                        <p:tav tm="100000">
                                          <p:val>
                                            <p:strVal val="#ppt_x"/>
                                          </p:val>
                                        </p:tav>
                                      </p:tavLst>
                                    </p:anim>
                                    <p:anim calcmode="lin" valueType="num">
                                      <p:cBhvr additive="base">
                                        <p:cTn id="57" dur="500" fill="hold"/>
                                        <p:tgtEl>
                                          <p:spTgt spid="20"/>
                                        </p:tgtEl>
                                        <p:attrNameLst>
                                          <p:attrName>ppt_y</p:attrName>
                                        </p:attrNameLst>
                                      </p:cBhvr>
                                      <p:tavLst>
                                        <p:tav tm="0">
                                          <p:val>
                                            <p:strVal val="#ppt_y"/>
                                          </p:val>
                                        </p:tav>
                                        <p:tav tm="100000">
                                          <p:val>
                                            <p:strVal val="#ppt_y"/>
                                          </p:val>
                                        </p:tav>
                                      </p:tavLst>
                                    </p:anim>
                                  </p:childTnLst>
                                </p:cTn>
                              </p:par>
                              <p:par>
                                <p:cTn id="58" presetID="2" presetClass="entr" presetSubtype="2" fill="hold" nodeType="withEffect">
                                  <p:stCondLst>
                                    <p:cond delay="0"/>
                                  </p:stCondLst>
                                  <p:childTnLst>
                                    <p:set>
                                      <p:cBhvr>
                                        <p:cTn id="59" dur="1" fill="hold">
                                          <p:stCondLst>
                                            <p:cond delay="0"/>
                                          </p:stCondLst>
                                        </p:cTn>
                                        <p:tgtEl>
                                          <p:spTgt spid="23"/>
                                        </p:tgtEl>
                                        <p:attrNameLst>
                                          <p:attrName>style.visibility</p:attrName>
                                        </p:attrNameLst>
                                      </p:cBhvr>
                                      <p:to>
                                        <p:strVal val="visible"/>
                                      </p:to>
                                    </p:set>
                                    <p:anim calcmode="lin" valueType="num">
                                      <p:cBhvr additive="base">
                                        <p:cTn id="60" dur="500" fill="hold"/>
                                        <p:tgtEl>
                                          <p:spTgt spid="23"/>
                                        </p:tgtEl>
                                        <p:attrNameLst>
                                          <p:attrName>ppt_x</p:attrName>
                                        </p:attrNameLst>
                                      </p:cBhvr>
                                      <p:tavLst>
                                        <p:tav tm="0">
                                          <p:val>
                                            <p:strVal val="1+#ppt_w/2"/>
                                          </p:val>
                                        </p:tav>
                                        <p:tav tm="100000">
                                          <p:val>
                                            <p:strVal val="#ppt_x"/>
                                          </p:val>
                                        </p:tav>
                                      </p:tavLst>
                                    </p:anim>
                                    <p:anim calcmode="lin" valueType="num">
                                      <p:cBhvr additive="base">
                                        <p:cTn id="61" dur="500" fill="hold"/>
                                        <p:tgtEl>
                                          <p:spTgt spid="23"/>
                                        </p:tgtEl>
                                        <p:attrNameLst>
                                          <p:attrName>ppt_y</p:attrName>
                                        </p:attrNameLst>
                                      </p:cBhvr>
                                      <p:tavLst>
                                        <p:tav tm="0">
                                          <p:val>
                                            <p:strVal val="#ppt_y"/>
                                          </p:val>
                                        </p:tav>
                                        <p:tav tm="100000">
                                          <p:val>
                                            <p:strVal val="#ppt_y"/>
                                          </p:val>
                                        </p:tav>
                                      </p:tavLst>
                                    </p:anim>
                                  </p:childTnLst>
                                </p:cTn>
                              </p:par>
                            </p:childTnLst>
                          </p:cTn>
                        </p:par>
                        <p:par>
                          <p:cTn id="62" fill="hold">
                            <p:stCondLst>
                              <p:cond delay="5350"/>
                            </p:stCondLst>
                            <p:childTnLst>
                              <p:par>
                                <p:cTn id="63" presetID="22" presetClass="entr" presetSubtype="4" fill="hold" grpId="0" nodeType="after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00"/>
                                        <p:tgtEl>
                                          <p:spTgt spid="5"/>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wipe(down)">
                                      <p:cBhvr>
                                        <p:cTn id="68" dur="500"/>
                                        <p:tgtEl>
                                          <p:spTgt spid="3"/>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up)">
                                      <p:cBhvr>
                                        <p:cTn id="7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4" grpId="0"/>
      <p:bldP spid="3" grpId="0"/>
      <p:bldP spid="14" grpId="0"/>
      <p:bldP spid="13" grpId="0" animBg="1"/>
      <p:bldP spid="15" grpId="0"/>
      <p:bldP spid="5" grpId="0"/>
      <p:bldP spid="17" grpId="0"/>
      <p:bldP spid="19" grpId="0"/>
      <p:bldP spid="21" grpId="0" animBg="1"/>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10" name="Freeform 7"/>
          <p:cNvSpPr>
            <a:spLocks/>
          </p:cNvSpPr>
          <p:nvPr/>
        </p:nvSpPr>
        <p:spPr bwMode="auto">
          <a:xfrm>
            <a:off x="0" y="0"/>
            <a:ext cx="9144000" cy="3192720"/>
          </a:xfrm>
          <a:custGeom>
            <a:avLst/>
            <a:gdLst>
              <a:gd name="T0" fmla="*/ 16000 w 16000"/>
              <a:gd name="T1" fmla="*/ 3735 h 5579"/>
              <a:gd name="T2" fmla="*/ 8927 w 16000"/>
              <a:gd name="T3" fmla="*/ 5455 h 5579"/>
              <a:gd name="T4" fmla="*/ 7073 w 16000"/>
              <a:gd name="T5" fmla="*/ 5455 h 5579"/>
              <a:gd name="T6" fmla="*/ 0 w 16000"/>
              <a:gd name="T7" fmla="*/ 3735 h 5579"/>
              <a:gd name="T8" fmla="*/ 0 w 16000"/>
              <a:gd name="T9" fmla="*/ 0 h 5579"/>
              <a:gd name="T10" fmla="*/ 16000 w 16000"/>
              <a:gd name="T11" fmla="*/ 0 h 5579"/>
              <a:gd name="T12" fmla="*/ 16000 w 16000"/>
              <a:gd name="T13" fmla="*/ 3735 h 5579"/>
            </a:gdLst>
            <a:ahLst/>
            <a:cxnLst>
              <a:cxn ang="0">
                <a:pos x="T0" y="T1"/>
              </a:cxn>
              <a:cxn ang="0">
                <a:pos x="T2" y="T3"/>
              </a:cxn>
              <a:cxn ang="0">
                <a:pos x="T4" y="T5"/>
              </a:cxn>
              <a:cxn ang="0">
                <a:pos x="T6" y="T7"/>
              </a:cxn>
              <a:cxn ang="0">
                <a:pos x="T8" y="T9"/>
              </a:cxn>
              <a:cxn ang="0">
                <a:pos x="T10" y="T11"/>
              </a:cxn>
              <a:cxn ang="0">
                <a:pos x="T12" y="T13"/>
              </a:cxn>
            </a:cxnLst>
            <a:rect l="0" t="0" r="r" b="b"/>
            <a:pathLst>
              <a:path w="16000" h="5579">
                <a:moveTo>
                  <a:pt x="16000" y="3735"/>
                </a:moveTo>
                <a:lnTo>
                  <a:pt x="8927" y="5455"/>
                </a:lnTo>
                <a:cubicBezTo>
                  <a:pt x="8417" y="5579"/>
                  <a:pt x="7583" y="5579"/>
                  <a:pt x="7073" y="5455"/>
                </a:cubicBezTo>
                <a:lnTo>
                  <a:pt x="0" y="3735"/>
                </a:lnTo>
                <a:lnTo>
                  <a:pt x="0" y="0"/>
                </a:lnTo>
                <a:lnTo>
                  <a:pt x="16000" y="0"/>
                </a:lnTo>
                <a:lnTo>
                  <a:pt x="16000" y="373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3" name="组合 32"/>
          <p:cNvGrpSpPr/>
          <p:nvPr/>
        </p:nvGrpSpPr>
        <p:grpSpPr>
          <a:xfrm>
            <a:off x="3633896" y="2251528"/>
            <a:ext cx="1877796" cy="1882384"/>
            <a:chOff x="2763149" y="1364776"/>
            <a:chExt cx="818090" cy="820089"/>
          </a:xfrm>
        </p:grpSpPr>
        <p:sp>
          <p:nvSpPr>
            <p:cNvPr id="35" name="Oval 11"/>
            <p:cNvSpPr>
              <a:spLocks noChangeArrowheads="1"/>
            </p:cNvSpPr>
            <p:nvPr/>
          </p:nvSpPr>
          <p:spPr bwMode="auto">
            <a:xfrm>
              <a:off x="2763149" y="1364776"/>
              <a:ext cx="818090" cy="820089"/>
            </a:xfrm>
            <a:prstGeom prst="ellipse">
              <a:avLst/>
            </a:pr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12"/>
            <p:cNvSpPr>
              <a:spLocks noChangeArrowheads="1"/>
            </p:cNvSpPr>
            <p:nvPr/>
          </p:nvSpPr>
          <p:spPr bwMode="auto">
            <a:xfrm>
              <a:off x="2823156" y="1426783"/>
              <a:ext cx="696076" cy="696076"/>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69" name="TextBox 68"/>
          <p:cNvSpPr txBox="1"/>
          <p:nvPr/>
        </p:nvSpPr>
        <p:spPr>
          <a:xfrm>
            <a:off x="1764482" y="4365104"/>
            <a:ext cx="5616624" cy="923330"/>
          </a:xfrm>
          <a:prstGeom prst="rect">
            <a:avLst/>
          </a:prstGeom>
          <a:noFill/>
        </p:spPr>
        <p:txBody>
          <a:bodyPr wrap="square" rtlCol="0">
            <a:spAutoFit/>
          </a:bodyPr>
          <a:lstStyle>
            <a:defPPr>
              <a:defRPr lang="zh-CN"/>
            </a:defPPr>
            <a:lvl1pPr algn="ctr">
              <a:defRPr sz="5400" b="1">
                <a:solidFill>
                  <a:schemeClr val="tx2"/>
                </a:solidFill>
                <a:effectLst>
                  <a:outerShdw blurRad="38100" dist="38100" dir="2700000" algn="tl">
                    <a:srgbClr val="000000">
                      <a:alpha val="43137"/>
                    </a:srgbClr>
                  </a:outerShdw>
                </a:effectLst>
                <a:latin typeface="+mn-ea"/>
                <a:ea typeface="+mn-ea"/>
              </a:defRPr>
            </a:lvl1pPr>
          </a:lstStyle>
          <a:p>
            <a:r>
              <a:rPr lang="zh-CN" altLang="en-US" dirty="0">
                <a:effectLst/>
              </a:rPr>
              <a:t>廉洁自律方面</a:t>
            </a:r>
          </a:p>
        </p:txBody>
      </p:sp>
      <p:sp>
        <p:nvSpPr>
          <p:cNvPr id="11" name="TextBox 10"/>
          <p:cNvSpPr txBox="1"/>
          <p:nvPr/>
        </p:nvSpPr>
        <p:spPr>
          <a:xfrm>
            <a:off x="3868042" y="2531000"/>
            <a:ext cx="1451039" cy="1323439"/>
          </a:xfrm>
          <a:prstGeom prst="rect">
            <a:avLst/>
          </a:prstGeom>
          <a:noFill/>
        </p:spPr>
        <p:txBody>
          <a:bodyPr wrap="none" rtlCol="0">
            <a:spAutoFit/>
          </a:bodyPr>
          <a:lstStyle/>
          <a:p>
            <a:pPr algn="ctr"/>
            <a:r>
              <a:rPr lang="en-US" altLang="zh-CN" sz="8000" b="1" dirty="0">
                <a:solidFill>
                  <a:srgbClr val="FFFF00"/>
                </a:solidFill>
                <a:latin typeface="+mn-ea"/>
                <a:ea typeface="+mn-ea"/>
              </a:rPr>
              <a:t>04</a:t>
            </a:r>
            <a:endParaRPr lang="zh-CN" altLang="en-US" sz="8000" b="1" dirty="0">
              <a:solidFill>
                <a:srgbClr val="FFFF00"/>
              </a:solidFill>
              <a:latin typeface="+mn-ea"/>
              <a:ea typeface="+mn-ea"/>
            </a:endParaRPr>
          </a:p>
        </p:txBody>
      </p:sp>
    </p:spTree>
    <p:extLst>
      <p:ext uri="{BB962C8B-B14F-4D97-AF65-F5344CB8AC3E}">
        <p14:creationId xmlns="" xmlns:p14="http://schemas.microsoft.com/office/powerpoint/2010/main" val="314866247"/>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ppt_w</p:attrName>
                                        </p:attrNameLst>
                                      </p:cBhvr>
                                      <p:tavLst>
                                        <p:tav tm="0">
                                          <p:val>
                                            <p:fltVal val="0"/>
                                          </p:val>
                                        </p:tav>
                                        <p:tav tm="100000">
                                          <p:val>
                                            <p:strVal val="#ppt_w"/>
                                          </p:val>
                                        </p:tav>
                                      </p:tavLst>
                                    </p:anim>
                                    <p:anim calcmode="lin" valueType="num">
                                      <p:cBhvr>
                                        <p:cTn id="12" dur="500" fill="hold"/>
                                        <p:tgtEl>
                                          <p:spTgt spid="33"/>
                                        </p:tgtEl>
                                        <p:attrNameLst>
                                          <p:attrName>ppt_h</p:attrName>
                                        </p:attrNameLst>
                                      </p:cBhvr>
                                      <p:tavLst>
                                        <p:tav tm="0">
                                          <p:val>
                                            <p:fltVal val="0"/>
                                          </p:val>
                                        </p:tav>
                                        <p:tav tm="100000">
                                          <p:val>
                                            <p:strVal val="#ppt_h"/>
                                          </p:val>
                                        </p:tav>
                                      </p:tavLst>
                                    </p:anim>
                                    <p:animEffect transition="in" filter="fade">
                                      <p:cBhvr>
                                        <p:cTn id="13" dur="500"/>
                                        <p:tgtEl>
                                          <p:spTgt spid="33"/>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300" fill="hold"/>
                                        <p:tgtEl>
                                          <p:spTgt spid="11"/>
                                        </p:tgtEl>
                                        <p:attrNameLst>
                                          <p:attrName>ppt_w</p:attrName>
                                        </p:attrNameLst>
                                      </p:cBhvr>
                                      <p:tavLst>
                                        <p:tav tm="0">
                                          <p:val>
                                            <p:fltVal val="0"/>
                                          </p:val>
                                        </p:tav>
                                        <p:tav tm="100000">
                                          <p:val>
                                            <p:strVal val="#ppt_w"/>
                                          </p:val>
                                        </p:tav>
                                      </p:tavLst>
                                    </p:anim>
                                    <p:anim calcmode="lin" valueType="num">
                                      <p:cBhvr>
                                        <p:cTn id="18" dur="300" fill="hold"/>
                                        <p:tgtEl>
                                          <p:spTgt spid="11"/>
                                        </p:tgtEl>
                                        <p:attrNameLst>
                                          <p:attrName>ppt_h</p:attrName>
                                        </p:attrNameLst>
                                      </p:cBhvr>
                                      <p:tavLst>
                                        <p:tav tm="0">
                                          <p:val>
                                            <p:fltVal val="0"/>
                                          </p:val>
                                        </p:tav>
                                        <p:tav tm="100000">
                                          <p:val>
                                            <p:strVal val="#ppt_h"/>
                                          </p:val>
                                        </p:tav>
                                      </p:tavLst>
                                    </p:anim>
                                    <p:anim calcmode="lin" valueType="num">
                                      <p:cBhvr>
                                        <p:cTn id="19" dur="300" fill="hold"/>
                                        <p:tgtEl>
                                          <p:spTgt spid="11"/>
                                        </p:tgtEl>
                                        <p:attrNameLst>
                                          <p:attrName>style.rotation</p:attrName>
                                        </p:attrNameLst>
                                      </p:cBhvr>
                                      <p:tavLst>
                                        <p:tav tm="0">
                                          <p:val>
                                            <p:fltVal val="90"/>
                                          </p:val>
                                        </p:tav>
                                        <p:tav tm="100000">
                                          <p:val>
                                            <p:fltVal val="0"/>
                                          </p:val>
                                        </p:tav>
                                      </p:tavLst>
                                    </p:anim>
                                    <p:animEffect transition="in" filter="fade">
                                      <p:cBhvr>
                                        <p:cTn id="20" dur="300"/>
                                        <p:tgtEl>
                                          <p:spTgt spid="11"/>
                                        </p:tgtEl>
                                      </p:cBhvr>
                                    </p:animEffect>
                                  </p:childTnLst>
                                </p:cTn>
                              </p:par>
                            </p:childTnLst>
                          </p:cTn>
                        </p:par>
                        <p:par>
                          <p:cTn id="21" fill="hold">
                            <p:stCondLst>
                              <p:cond delay="130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9"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p:cNvSpPr/>
          <p:nvPr/>
        </p:nvSpPr>
        <p:spPr bwMode="auto">
          <a:xfrm>
            <a:off x="450341" y="1484784"/>
            <a:ext cx="3762413" cy="2808312"/>
          </a:xfrm>
          <a:prstGeom prst="rect">
            <a:avLst/>
          </a:prstGeom>
          <a:solidFill>
            <a:srgbClr val="F2F2F2"/>
          </a:solidFill>
          <a:ln w="9525" cmpd="sng">
            <a:solidFill>
              <a:schemeClr val="tx2"/>
            </a:solidFill>
            <a:miter lim="800000"/>
            <a:headEnd/>
            <a:tailEnd/>
          </a:ln>
          <a:extLst/>
        </p:spPr>
        <p:txBody>
          <a:bodyPr/>
          <a:lstStyle/>
          <a:p>
            <a:endParaRPr lang="zh-CN" altLang="en-US">
              <a:solidFill>
                <a:schemeClr val="bg1"/>
              </a:solidFill>
            </a:endParaRPr>
          </a:p>
        </p:txBody>
      </p:sp>
      <p:sp>
        <p:nvSpPr>
          <p:cNvPr id="4" name="TextBox 3"/>
          <p:cNvSpPr txBox="1"/>
          <p:nvPr/>
        </p:nvSpPr>
        <p:spPr>
          <a:xfrm>
            <a:off x="420718" y="735087"/>
            <a:ext cx="3262432" cy="461665"/>
          </a:xfrm>
          <a:prstGeom prst="rect">
            <a:avLst/>
          </a:prstGeom>
          <a:noFill/>
        </p:spPr>
        <p:txBody>
          <a:bodyPr wrap="none" rtlCol="0">
            <a:spAutoFit/>
          </a:bodyPr>
          <a:lstStyle/>
          <a:p>
            <a:r>
              <a:rPr lang="zh-CN" altLang="en-US" sz="2400" b="1" dirty="0">
                <a:solidFill>
                  <a:schemeClr val="tx2"/>
                </a:solidFill>
                <a:latin typeface="+mj-ea"/>
                <a:ea typeface="+mj-ea"/>
              </a:rPr>
              <a:t>廉洁自律始终不能放松</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 name="矩形 1"/>
          <p:cNvSpPr/>
          <p:nvPr/>
        </p:nvSpPr>
        <p:spPr>
          <a:xfrm>
            <a:off x="1508829" y="1611667"/>
            <a:ext cx="2559910" cy="2554545"/>
          </a:xfrm>
          <a:prstGeom prst="rect">
            <a:avLst/>
          </a:prstGeom>
          <a:noFill/>
        </p:spPr>
        <p:txBody>
          <a:bodyPr wrap="square" rtlCol="0">
            <a:spAutoFit/>
          </a:bodyPr>
          <a:lstStyle/>
          <a:p>
            <a:pPr algn="just"/>
            <a:r>
              <a:rPr lang="zh-CN" altLang="en-US" sz="1600" dirty="0">
                <a:solidFill>
                  <a:schemeClr val="bg1"/>
                </a:solidFill>
                <a:latin typeface="+mj-ea"/>
                <a:ea typeface="+mj-ea"/>
              </a:rPr>
              <a:t>我能一步一步的走到今天这个岗位，是党组织长期培养的结果，因此我时刻保持清醒的头脑，在任何情况下，都要经得起考验，以廉政、勤政、优政的良好形象，为社区干部群众做出榜样，我能够严格要求自己，始终保持清政廉洁的作风。</a:t>
            </a:r>
          </a:p>
        </p:txBody>
      </p:sp>
      <p:sp>
        <p:nvSpPr>
          <p:cNvPr id="8" name="矩形 7"/>
          <p:cNvSpPr/>
          <p:nvPr/>
        </p:nvSpPr>
        <p:spPr bwMode="auto">
          <a:xfrm>
            <a:off x="2665588" y="5461346"/>
            <a:ext cx="6480000" cy="109182"/>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9" name="组合 8"/>
          <p:cNvGrpSpPr/>
          <p:nvPr/>
        </p:nvGrpSpPr>
        <p:grpSpPr>
          <a:xfrm>
            <a:off x="1381373" y="4731602"/>
            <a:ext cx="1600008" cy="1600008"/>
            <a:chOff x="10418861" y="2837104"/>
            <a:chExt cx="1600008" cy="1600008"/>
          </a:xfrm>
        </p:grpSpPr>
        <p:sp>
          <p:nvSpPr>
            <p:cNvPr id="10" name="椭圆 9"/>
            <p:cNvSpPr/>
            <p:nvPr/>
          </p:nvSpPr>
          <p:spPr bwMode="auto">
            <a:xfrm>
              <a:off x="10418861" y="2837104"/>
              <a:ext cx="1600008" cy="1600008"/>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1" name="矩形 10"/>
            <p:cNvSpPr/>
            <p:nvPr/>
          </p:nvSpPr>
          <p:spPr>
            <a:xfrm>
              <a:off x="10642801" y="3036943"/>
              <a:ext cx="1152127" cy="1200329"/>
            </a:xfrm>
            <a:prstGeom prst="rect">
              <a:avLst/>
            </a:prstGeom>
          </p:spPr>
          <p:txBody>
            <a:bodyPr wrap="square">
              <a:spAutoFit/>
            </a:bodyPr>
            <a:lstStyle/>
            <a:p>
              <a:pPr algn="ctr"/>
              <a:r>
                <a:rPr lang="zh-CN" altLang="en-US" sz="3600" dirty="0">
                  <a:solidFill>
                    <a:schemeClr val="accent2"/>
                  </a:solidFill>
                  <a:latin typeface="+mj-ea"/>
                  <a:ea typeface="+mj-ea"/>
                </a:rPr>
                <a:t>四个措施</a:t>
              </a:r>
            </a:p>
          </p:txBody>
        </p:sp>
      </p:grpSp>
      <p:sp>
        <p:nvSpPr>
          <p:cNvPr id="52" name="Freeform 7"/>
          <p:cNvSpPr>
            <a:spLocks noEditPoints="1"/>
          </p:cNvSpPr>
          <p:nvPr/>
        </p:nvSpPr>
        <p:spPr bwMode="auto">
          <a:xfrm>
            <a:off x="701115" y="2223206"/>
            <a:ext cx="623888" cy="1187450"/>
          </a:xfrm>
          <a:custGeom>
            <a:avLst/>
            <a:gdLst>
              <a:gd name="T0" fmla="*/ 362 w 714"/>
              <a:gd name="T1" fmla="*/ 0 h 1352"/>
              <a:gd name="T2" fmla="*/ 124 w 714"/>
              <a:gd name="T3" fmla="*/ 493 h 1352"/>
              <a:gd name="T4" fmla="*/ 600 w 714"/>
              <a:gd name="T5" fmla="*/ 238 h 1352"/>
              <a:gd name="T6" fmla="*/ 473 w 714"/>
              <a:gd name="T7" fmla="*/ 131 h 1352"/>
              <a:gd name="T8" fmla="*/ 473 w 714"/>
              <a:gd name="T9" fmla="*/ 194 h 1352"/>
              <a:gd name="T10" fmla="*/ 473 w 714"/>
              <a:gd name="T11" fmla="*/ 131 h 1352"/>
              <a:gd name="T12" fmla="*/ 241 w 714"/>
              <a:gd name="T13" fmla="*/ 426 h 1352"/>
              <a:gd name="T14" fmla="*/ 241 w 714"/>
              <a:gd name="T15" fmla="*/ 344 h 1352"/>
              <a:gd name="T16" fmla="*/ 241 w 714"/>
              <a:gd name="T17" fmla="*/ 426 h 1352"/>
              <a:gd name="T18" fmla="*/ 241 w 714"/>
              <a:gd name="T19" fmla="*/ 310 h 1352"/>
              <a:gd name="T20" fmla="*/ 241 w 714"/>
              <a:gd name="T21" fmla="*/ 228 h 1352"/>
              <a:gd name="T22" fmla="*/ 241 w 714"/>
              <a:gd name="T23" fmla="*/ 310 h 1352"/>
              <a:gd name="T24" fmla="*/ 251 w 714"/>
              <a:gd name="T25" fmla="*/ 194 h 1352"/>
              <a:gd name="T26" fmla="*/ 251 w 714"/>
              <a:gd name="T27" fmla="*/ 131 h 1352"/>
              <a:gd name="T28" fmla="*/ 251 w 714"/>
              <a:gd name="T29" fmla="*/ 194 h 1352"/>
              <a:gd name="T30" fmla="*/ 362 w 714"/>
              <a:gd name="T31" fmla="*/ 426 h 1352"/>
              <a:gd name="T32" fmla="*/ 362 w 714"/>
              <a:gd name="T33" fmla="*/ 344 h 1352"/>
              <a:gd name="T34" fmla="*/ 362 w 714"/>
              <a:gd name="T35" fmla="*/ 426 h 1352"/>
              <a:gd name="T36" fmla="*/ 362 w 714"/>
              <a:gd name="T37" fmla="*/ 294 h 1352"/>
              <a:gd name="T38" fmla="*/ 362 w 714"/>
              <a:gd name="T39" fmla="*/ 212 h 1352"/>
              <a:gd name="T40" fmla="*/ 362 w 714"/>
              <a:gd name="T41" fmla="*/ 294 h 1352"/>
              <a:gd name="T42" fmla="*/ 362 w 714"/>
              <a:gd name="T43" fmla="*/ 171 h 1352"/>
              <a:gd name="T44" fmla="*/ 362 w 714"/>
              <a:gd name="T45" fmla="*/ 88 h 1352"/>
              <a:gd name="T46" fmla="*/ 362 w 714"/>
              <a:gd name="T47" fmla="*/ 171 h 1352"/>
              <a:gd name="T48" fmla="*/ 482 w 714"/>
              <a:gd name="T49" fmla="*/ 426 h 1352"/>
              <a:gd name="T50" fmla="*/ 482 w 714"/>
              <a:gd name="T51" fmla="*/ 344 h 1352"/>
              <a:gd name="T52" fmla="*/ 482 w 714"/>
              <a:gd name="T53" fmla="*/ 426 h 1352"/>
              <a:gd name="T54" fmla="*/ 482 w 714"/>
              <a:gd name="T55" fmla="*/ 310 h 1352"/>
              <a:gd name="T56" fmla="*/ 482 w 714"/>
              <a:gd name="T57" fmla="*/ 228 h 1352"/>
              <a:gd name="T58" fmla="*/ 482 w 714"/>
              <a:gd name="T59" fmla="*/ 310 h 1352"/>
              <a:gd name="T60" fmla="*/ 362 w 714"/>
              <a:gd name="T61" fmla="*/ 906 h 1352"/>
              <a:gd name="T62" fmla="*/ 600 w 714"/>
              <a:gd name="T63" fmla="*/ 556 h 1352"/>
              <a:gd name="T64" fmla="*/ 124 w 714"/>
              <a:gd name="T65" fmla="*/ 669 h 1352"/>
              <a:gd name="T66" fmla="*/ 299 w 714"/>
              <a:gd name="T67" fmla="*/ 1045 h 1352"/>
              <a:gd name="T68" fmla="*/ 284 w 714"/>
              <a:gd name="T69" fmla="*/ 1027 h 1352"/>
              <a:gd name="T70" fmla="*/ 432 w 714"/>
              <a:gd name="T71" fmla="*/ 1031 h 1352"/>
              <a:gd name="T72" fmla="*/ 420 w 714"/>
              <a:gd name="T73" fmla="*/ 1049 h 1352"/>
              <a:gd name="T74" fmla="*/ 651 w 714"/>
              <a:gd name="T75" fmla="*/ 556 h 1352"/>
              <a:gd name="T76" fmla="*/ 417 w 714"/>
              <a:gd name="T77" fmla="*/ 971 h 1352"/>
              <a:gd name="T78" fmla="*/ 303 w 714"/>
              <a:gd name="T79" fmla="*/ 968 h 1352"/>
              <a:gd name="T80" fmla="*/ 62 w 714"/>
              <a:gd name="T81" fmla="*/ 557 h 1352"/>
              <a:gd name="T82" fmla="*/ 0 w 714"/>
              <a:gd name="T83" fmla="*/ 680 h 1352"/>
              <a:gd name="T84" fmla="*/ 284 w 714"/>
              <a:gd name="T85" fmla="*/ 1027 h 1352"/>
              <a:gd name="T86" fmla="*/ 299 w 714"/>
              <a:gd name="T87" fmla="*/ 1045 h 1352"/>
              <a:gd name="T88" fmla="*/ 299 w 714"/>
              <a:gd name="T89" fmla="*/ 1166 h 1352"/>
              <a:gd name="T90" fmla="*/ 146 w 714"/>
              <a:gd name="T91" fmla="*/ 1188 h 1352"/>
              <a:gd name="T92" fmla="*/ 146 w 714"/>
              <a:gd name="T93" fmla="*/ 1352 h 1352"/>
              <a:gd name="T94" fmla="*/ 659 w 714"/>
              <a:gd name="T95" fmla="*/ 1270 h 1352"/>
              <a:gd name="T96" fmla="*/ 441 w 714"/>
              <a:gd name="T97" fmla="*/ 1188 h 1352"/>
              <a:gd name="T98" fmla="*/ 420 w 714"/>
              <a:gd name="T99" fmla="*/ 1163 h 1352"/>
              <a:gd name="T100" fmla="*/ 420 w 714"/>
              <a:gd name="T101" fmla="*/ 1033 h 1352"/>
              <a:gd name="T102" fmla="*/ 438 w 714"/>
              <a:gd name="T103" fmla="*/ 1030 h 1352"/>
              <a:gd name="T104" fmla="*/ 714 w 714"/>
              <a:gd name="T105" fmla="*/ 680 h 1352"/>
              <a:gd name="T106" fmla="*/ 714 w 714"/>
              <a:gd name="T107" fmla="*/ 555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14" h="1352">
                <a:moveTo>
                  <a:pt x="600" y="238"/>
                </a:moveTo>
                <a:cubicBezTo>
                  <a:pt x="600" y="106"/>
                  <a:pt x="493" y="0"/>
                  <a:pt x="362" y="0"/>
                </a:cubicBezTo>
                <a:cubicBezTo>
                  <a:pt x="231" y="0"/>
                  <a:pt x="124" y="106"/>
                  <a:pt x="124" y="238"/>
                </a:cubicBezTo>
                <a:lnTo>
                  <a:pt x="124" y="493"/>
                </a:lnTo>
                <a:lnTo>
                  <a:pt x="600" y="493"/>
                </a:lnTo>
                <a:lnTo>
                  <a:pt x="600" y="238"/>
                </a:lnTo>
                <a:close/>
                <a:moveTo>
                  <a:pt x="473" y="131"/>
                </a:moveTo>
                <a:lnTo>
                  <a:pt x="473" y="131"/>
                </a:lnTo>
                <a:cubicBezTo>
                  <a:pt x="490" y="131"/>
                  <a:pt x="504" y="145"/>
                  <a:pt x="504" y="163"/>
                </a:cubicBezTo>
                <a:cubicBezTo>
                  <a:pt x="504" y="180"/>
                  <a:pt x="490" y="194"/>
                  <a:pt x="473" y="194"/>
                </a:cubicBezTo>
                <a:cubicBezTo>
                  <a:pt x="455" y="194"/>
                  <a:pt x="441" y="180"/>
                  <a:pt x="441" y="163"/>
                </a:cubicBezTo>
                <a:cubicBezTo>
                  <a:pt x="441" y="145"/>
                  <a:pt x="455" y="131"/>
                  <a:pt x="473" y="131"/>
                </a:cubicBezTo>
                <a:close/>
                <a:moveTo>
                  <a:pt x="241" y="426"/>
                </a:moveTo>
                <a:lnTo>
                  <a:pt x="241" y="426"/>
                </a:lnTo>
                <a:cubicBezTo>
                  <a:pt x="218" y="426"/>
                  <a:pt x="200" y="408"/>
                  <a:pt x="200" y="385"/>
                </a:cubicBezTo>
                <a:cubicBezTo>
                  <a:pt x="200" y="362"/>
                  <a:pt x="218" y="344"/>
                  <a:pt x="241" y="344"/>
                </a:cubicBezTo>
                <a:cubicBezTo>
                  <a:pt x="264" y="344"/>
                  <a:pt x="282" y="362"/>
                  <a:pt x="282" y="385"/>
                </a:cubicBezTo>
                <a:cubicBezTo>
                  <a:pt x="282" y="408"/>
                  <a:pt x="264" y="426"/>
                  <a:pt x="241" y="426"/>
                </a:cubicBezTo>
                <a:close/>
                <a:moveTo>
                  <a:pt x="241" y="310"/>
                </a:moveTo>
                <a:lnTo>
                  <a:pt x="241" y="310"/>
                </a:lnTo>
                <a:cubicBezTo>
                  <a:pt x="218" y="310"/>
                  <a:pt x="200" y="292"/>
                  <a:pt x="200" y="269"/>
                </a:cubicBezTo>
                <a:cubicBezTo>
                  <a:pt x="200" y="246"/>
                  <a:pt x="218" y="228"/>
                  <a:pt x="241" y="228"/>
                </a:cubicBezTo>
                <a:cubicBezTo>
                  <a:pt x="264" y="228"/>
                  <a:pt x="282" y="246"/>
                  <a:pt x="282" y="269"/>
                </a:cubicBezTo>
                <a:cubicBezTo>
                  <a:pt x="282" y="292"/>
                  <a:pt x="264" y="310"/>
                  <a:pt x="241" y="310"/>
                </a:cubicBezTo>
                <a:close/>
                <a:moveTo>
                  <a:pt x="251" y="194"/>
                </a:moveTo>
                <a:lnTo>
                  <a:pt x="251" y="194"/>
                </a:lnTo>
                <a:cubicBezTo>
                  <a:pt x="234" y="194"/>
                  <a:pt x="220" y="180"/>
                  <a:pt x="220" y="163"/>
                </a:cubicBezTo>
                <a:cubicBezTo>
                  <a:pt x="220" y="145"/>
                  <a:pt x="234" y="131"/>
                  <a:pt x="251" y="131"/>
                </a:cubicBezTo>
                <a:cubicBezTo>
                  <a:pt x="268" y="131"/>
                  <a:pt x="282" y="145"/>
                  <a:pt x="282" y="163"/>
                </a:cubicBezTo>
                <a:cubicBezTo>
                  <a:pt x="282" y="180"/>
                  <a:pt x="268" y="194"/>
                  <a:pt x="251" y="194"/>
                </a:cubicBezTo>
                <a:close/>
                <a:moveTo>
                  <a:pt x="362" y="426"/>
                </a:moveTo>
                <a:lnTo>
                  <a:pt x="362" y="426"/>
                </a:lnTo>
                <a:cubicBezTo>
                  <a:pt x="339" y="426"/>
                  <a:pt x="321" y="408"/>
                  <a:pt x="321" y="385"/>
                </a:cubicBezTo>
                <a:cubicBezTo>
                  <a:pt x="321" y="362"/>
                  <a:pt x="339" y="344"/>
                  <a:pt x="362" y="344"/>
                </a:cubicBezTo>
                <a:cubicBezTo>
                  <a:pt x="385" y="344"/>
                  <a:pt x="403" y="362"/>
                  <a:pt x="403" y="385"/>
                </a:cubicBezTo>
                <a:cubicBezTo>
                  <a:pt x="403" y="408"/>
                  <a:pt x="385" y="426"/>
                  <a:pt x="362" y="426"/>
                </a:cubicBezTo>
                <a:close/>
                <a:moveTo>
                  <a:pt x="362" y="294"/>
                </a:moveTo>
                <a:lnTo>
                  <a:pt x="362" y="294"/>
                </a:lnTo>
                <a:cubicBezTo>
                  <a:pt x="339" y="294"/>
                  <a:pt x="321" y="276"/>
                  <a:pt x="321" y="253"/>
                </a:cubicBezTo>
                <a:cubicBezTo>
                  <a:pt x="321" y="231"/>
                  <a:pt x="339" y="212"/>
                  <a:pt x="362" y="212"/>
                </a:cubicBezTo>
                <a:cubicBezTo>
                  <a:pt x="385" y="212"/>
                  <a:pt x="403" y="231"/>
                  <a:pt x="403" y="253"/>
                </a:cubicBezTo>
                <a:cubicBezTo>
                  <a:pt x="403" y="276"/>
                  <a:pt x="385" y="294"/>
                  <a:pt x="362" y="294"/>
                </a:cubicBezTo>
                <a:close/>
                <a:moveTo>
                  <a:pt x="362" y="171"/>
                </a:moveTo>
                <a:lnTo>
                  <a:pt x="362" y="171"/>
                </a:lnTo>
                <a:cubicBezTo>
                  <a:pt x="339" y="171"/>
                  <a:pt x="321" y="152"/>
                  <a:pt x="321" y="130"/>
                </a:cubicBezTo>
                <a:cubicBezTo>
                  <a:pt x="321" y="107"/>
                  <a:pt x="339" y="88"/>
                  <a:pt x="362" y="88"/>
                </a:cubicBezTo>
                <a:cubicBezTo>
                  <a:pt x="385" y="88"/>
                  <a:pt x="403" y="107"/>
                  <a:pt x="403" y="130"/>
                </a:cubicBezTo>
                <a:cubicBezTo>
                  <a:pt x="403" y="152"/>
                  <a:pt x="385" y="171"/>
                  <a:pt x="362" y="171"/>
                </a:cubicBezTo>
                <a:close/>
                <a:moveTo>
                  <a:pt x="482" y="426"/>
                </a:moveTo>
                <a:lnTo>
                  <a:pt x="482" y="426"/>
                </a:lnTo>
                <a:cubicBezTo>
                  <a:pt x="460" y="426"/>
                  <a:pt x="441" y="408"/>
                  <a:pt x="441" y="385"/>
                </a:cubicBezTo>
                <a:cubicBezTo>
                  <a:pt x="441" y="362"/>
                  <a:pt x="460" y="344"/>
                  <a:pt x="482" y="344"/>
                </a:cubicBezTo>
                <a:cubicBezTo>
                  <a:pt x="505" y="344"/>
                  <a:pt x="524" y="362"/>
                  <a:pt x="524" y="385"/>
                </a:cubicBezTo>
                <a:cubicBezTo>
                  <a:pt x="524" y="408"/>
                  <a:pt x="505" y="426"/>
                  <a:pt x="482" y="426"/>
                </a:cubicBezTo>
                <a:close/>
                <a:moveTo>
                  <a:pt x="482" y="310"/>
                </a:moveTo>
                <a:lnTo>
                  <a:pt x="482" y="310"/>
                </a:lnTo>
                <a:cubicBezTo>
                  <a:pt x="460" y="310"/>
                  <a:pt x="441" y="292"/>
                  <a:pt x="441" y="269"/>
                </a:cubicBezTo>
                <a:cubicBezTo>
                  <a:pt x="441" y="246"/>
                  <a:pt x="460" y="228"/>
                  <a:pt x="482" y="228"/>
                </a:cubicBezTo>
                <a:cubicBezTo>
                  <a:pt x="505" y="228"/>
                  <a:pt x="524" y="246"/>
                  <a:pt x="524" y="269"/>
                </a:cubicBezTo>
                <a:cubicBezTo>
                  <a:pt x="524" y="292"/>
                  <a:pt x="505" y="310"/>
                  <a:pt x="482" y="310"/>
                </a:cubicBezTo>
                <a:close/>
                <a:moveTo>
                  <a:pt x="124" y="669"/>
                </a:moveTo>
                <a:cubicBezTo>
                  <a:pt x="124" y="800"/>
                  <a:pt x="231" y="906"/>
                  <a:pt x="362" y="906"/>
                </a:cubicBezTo>
                <a:cubicBezTo>
                  <a:pt x="493" y="906"/>
                  <a:pt x="600" y="800"/>
                  <a:pt x="600" y="669"/>
                </a:cubicBezTo>
                <a:lnTo>
                  <a:pt x="600" y="556"/>
                </a:lnTo>
                <a:lnTo>
                  <a:pt x="124" y="556"/>
                </a:lnTo>
                <a:lnTo>
                  <a:pt x="124" y="669"/>
                </a:lnTo>
                <a:close/>
                <a:moveTo>
                  <a:pt x="284" y="1027"/>
                </a:moveTo>
                <a:cubicBezTo>
                  <a:pt x="293" y="1029"/>
                  <a:pt x="299" y="1037"/>
                  <a:pt x="299" y="1045"/>
                </a:cubicBezTo>
                <a:lnTo>
                  <a:pt x="299" y="1031"/>
                </a:lnTo>
                <a:cubicBezTo>
                  <a:pt x="294" y="1030"/>
                  <a:pt x="289" y="1029"/>
                  <a:pt x="284" y="1027"/>
                </a:cubicBezTo>
                <a:close/>
                <a:moveTo>
                  <a:pt x="420" y="1049"/>
                </a:moveTo>
                <a:cubicBezTo>
                  <a:pt x="420" y="1041"/>
                  <a:pt x="425" y="1034"/>
                  <a:pt x="432" y="1031"/>
                </a:cubicBezTo>
                <a:cubicBezTo>
                  <a:pt x="428" y="1032"/>
                  <a:pt x="424" y="1033"/>
                  <a:pt x="420" y="1033"/>
                </a:cubicBezTo>
                <a:lnTo>
                  <a:pt x="420" y="1049"/>
                </a:lnTo>
                <a:close/>
                <a:moveTo>
                  <a:pt x="651" y="555"/>
                </a:moveTo>
                <a:lnTo>
                  <a:pt x="651" y="556"/>
                </a:lnTo>
                <a:lnTo>
                  <a:pt x="651" y="680"/>
                </a:lnTo>
                <a:cubicBezTo>
                  <a:pt x="651" y="828"/>
                  <a:pt x="551" y="947"/>
                  <a:pt x="417" y="971"/>
                </a:cubicBezTo>
                <a:cubicBezTo>
                  <a:pt x="401" y="973"/>
                  <a:pt x="384" y="975"/>
                  <a:pt x="367" y="975"/>
                </a:cubicBezTo>
                <a:cubicBezTo>
                  <a:pt x="345" y="975"/>
                  <a:pt x="324" y="972"/>
                  <a:pt x="303" y="968"/>
                </a:cubicBezTo>
                <a:cubicBezTo>
                  <a:pt x="167" y="938"/>
                  <a:pt x="62" y="819"/>
                  <a:pt x="62" y="680"/>
                </a:cubicBezTo>
                <a:lnTo>
                  <a:pt x="62" y="557"/>
                </a:lnTo>
                <a:lnTo>
                  <a:pt x="0" y="557"/>
                </a:lnTo>
                <a:lnTo>
                  <a:pt x="0" y="680"/>
                </a:lnTo>
                <a:cubicBezTo>
                  <a:pt x="0" y="846"/>
                  <a:pt x="123" y="990"/>
                  <a:pt x="284" y="1027"/>
                </a:cubicBezTo>
                <a:cubicBezTo>
                  <a:pt x="284" y="1027"/>
                  <a:pt x="284" y="1027"/>
                  <a:pt x="284" y="1027"/>
                </a:cubicBezTo>
                <a:cubicBezTo>
                  <a:pt x="289" y="1029"/>
                  <a:pt x="294" y="1030"/>
                  <a:pt x="299" y="1031"/>
                </a:cubicBezTo>
                <a:lnTo>
                  <a:pt x="299" y="1045"/>
                </a:lnTo>
                <a:lnTo>
                  <a:pt x="299" y="1163"/>
                </a:lnTo>
                <a:lnTo>
                  <a:pt x="299" y="1166"/>
                </a:lnTo>
                <a:cubicBezTo>
                  <a:pt x="299" y="1179"/>
                  <a:pt x="289" y="1188"/>
                  <a:pt x="277" y="1188"/>
                </a:cubicBezTo>
                <a:lnTo>
                  <a:pt x="146" y="1188"/>
                </a:lnTo>
                <a:cubicBezTo>
                  <a:pt x="101" y="1188"/>
                  <a:pt x="64" y="1225"/>
                  <a:pt x="64" y="1270"/>
                </a:cubicBezTo>
                <a:cubicBezTo>
                  <a:pt x="64" y="1315"/>
                  <a:pt x="101" y="1352"/>
                  <a:pt x="146" y="1352"/>
                </a:cubicBezTo>
                <a:lnTo>
                  <a:pt x="577" y="1352"/>
                </a:lnTo>
                <a:cubicBezTo>
                  <a:pt x="622" y="1352"/>
                  <a:pt x="659" y="1315"/>
                  <a:pt x="659" y="1270"/>
                </a:cubicBezTo>
                <a:cubicBezTo>
                  <a:pt x="659" y="1225"/>
                  <a:pt x="622" y="1188"/>
                  <a:pt x="577" y="1188"/>
                </a:cubicBezTo>
                <a:lnTo>
                  <a:pt x="441" y="1188"/>
                </a:lnTo>
                <a:cubicBezTo>
                  <a:pt x="429" y="1188"/>
                  <a:pt x="420" y="1179"/>
                  <a:pt x="420" y="1166"/>
                </a:cubicBezTo>
                <a:lnTo>
                  <a:pt x="420" y="1163"/>
                </a:lnTo>
                <a:lnTo>
                  <a:pt x="420" y="1049"/>
                </a:lnTo>
                <a:lnTo>
                  <a:pt x="420" y="1033"/>
                </a:lnTo>
                <a:cubicBezTo>
                  <a:pt x="424" y="1033"/>
                  <a:pt x="428" y="1032"/>
                  <a:pt x="432" y="1031"/>
                </a:cubicBezTo>
                <a:cubicBezTo>
                  <a:pt x="434" y="1030"/>
                  <a:pt x="436" y="1030"/>
                  <a:pt x="438" y="1030"/>
                </a:cubicBezTo>
                <a:cubicBezTo>
                  <a:pt x="438" y="1030"/>
                  <a:pt x="438" y="1030"/>
                  <a:pt x="438" y="1030"/>
                </a:cubicBezTo>
                <a:cubicBezTo>
                  <a:pt x="597" y="997"/>
                  <a:pt x="714" y="855"/>
                  <a:pt x="714" y="680"/>
                </a:cubicBezTo>
                <a:lnTo>
                  <a:pt x="714" y="556"/>
                </a:lnTo>
                <a:lnTo>
                  <a:pt x="714" y="555"/>
                </a:lnTo>
                <a:lnTo>
                  <a:pt x="651" y="55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等腰三角形 54"/>
          <p:cNvSpPr/>
          <p:nvPr/>
        </p:nvSpPr>
        <p:spPr bwMode="auto">
          <a:xfrm flipV="1">
            <a:off x="2008286" y="4366724"/>
            <a:ext cx="346179" cy="264653"/>
          </a:xfrm>
          <a:prstGeom prst="triangle">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6" name="圆角矩形 55"/>
          <p:cNvSpPr/>
          <p:nvPr/>
        </p:nvSpPr>
        <p:spPr bwMode="auto">
          <a:xfrm>
            <a:off x="4642266" y="1484784"/>
            <a:ext cx="3839824" cy="3578594"/>
          </a:xfrm>
          <a:prstGeom prst="roundRect">
            <a:avLst>
              <a:gd name="adj" fmla="val 5199"/>
            </a:avLst>
          </a:prstGeom>
          <a:solidFill>
            <a:srgbClr val="F2F2F2"/>
          </a:solidFill>
          <a:ln w="9525" cmpd="sng">
            <a:solidFill>
              <a:schemeClr val="tx2"/>
            </a:solidFill>
            <a:miter lim="800000"/>
            <a:headEnd/>
            <a:tailEnd/>
          </a:ln>
          <a:extLst/>
        </p:spPr>
        <p:txBody>
          <a:bodyPr/>
          <a:lstStyle/>
          <a:p>
            <a:endParaRPr lang="zh-CN" altLang="en-US">
              <a:solidFill>
                <a:schemeClr val="bg1"/>
              </a:solidFill>
            </a:endParaRPr>
          </a:p>
        </p:txBody>
      </p:sp>
      <p:sp>
        <p:nvSpPr>
          <p:cNvPr id="57" name="椭圆 56"/>
          <p:cNvSpPr/>
          <p:nvPr/>
        </p:nvSpPr>
        <p:spPr bwMode="auto">
          <a:xfrm>
            <a:off x="6597318" y="5373467"/>
            <a:ext cx="289760" cy="289760"/>
          </a:xfrm>
          <a:prstGeom prst="ellipse">
            <a:avLst/>
          </a:prstGeom>
          <a:solidFill>
            <a:schemeClr val="tx2"/>
          </a:solidFill>
          <a:ln w="2857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8" name="等腰三角形 57"/>
          <p:cNvSpPr/>
          <p:nvPr/>
        </p:nvSpPr>
        <p:spPr bwMode="auto">
          <a:xfrm>
            <a:off x="6679205" y="5135386"/>
            <a:ext cx="125986" cy="135514"/>
          </a:xfrm>
          <a:prstGeom prst="triangle">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61" name="矩形 60"/>
          <p:cNvSpPr/>
          <p:nvPr/>
        </p:nvSpPr>
        <p:spPr>
          <a:xfrm>
            <a:off x="4846153" y="2062019"/>
            <a:ext cx="3419073" cy="2554545"/>
          </a:xfrm>
          <a:prstGeom prst="rect">
            <a:avLst/>
          </a:prstGeom>
          <a:noFill/>
        </p:spPr>
        <p:txBody>
          <a:bodyPr wrap="square" rtlCol="0">
            <a:spAutoFit/>
          </a:bodyPr>
          <a:lstStyle/>
          <a:p>
            <a:pPr algn="just"/>
            <a:r>
              <a:rPr lang="zh-CN" altLang="en-US" sz="1600" dirty="0">
                <a:solidFill>
                  <a:schemeClr val="bg1"/>
                </a:solidFill>
                <a:latin typeface="+mj-ea"/>
                <a:ea typeface="+mj-ea"/>
              </a:rPr>
              <a:t>认真贯彻</a:t>
            </a:r>
            <a:r>
              <a:rPr lang="en-US" altLang="zh-CN" sz="1600" dirty="0">
                <a:solidFill>
                  <a:schemeClr val="bg1"/>
                </a:solidFill>
                <a:latin typeface="+mj-ea"/>
                <a:ea typeface="+mj-ea"/>
              </a:rPr>
              <a:t>《</a:t>
            </a:r>
            <a:r>
              <a:rPr lang="zh-CN" altLang="en-US" sz="1600" dirty="0">
                <a:solidFill>
                  <a:schemeClr val="bg1"/>
                </a:solidFill>
                <a:latin typeface="+mj-ea"/>
                <a:ea typeface="+mj-ea"/>
              </a:rPr>
              <a:t>中国共产党纪律处分条例</a:t>
            </a:r>
            <a:r>
              <a:rPr lang="en-US" altLang="zh-CN" sz="1600" dirty="0">
                <a:solidFill>
                  <a:schemeClr val="bg1"/>
                </a:solidFill>
                <a:latin typeface="+mj-ea"/>
                <a:ea typeface="+mj-ea"/>
              </a:rPr>
              <a:t>》</a:t>
            </a:r>
            <a:r>
              <a:rPr lang="zh-CN" altLang="en-US" sz="1600" dirty="0">
                <a:solidFill>
                  <a:schemeClr val="bg1"/>
                </a:solidFill>
                <a:latin typeface="+mj-ea"/>
                <a:ea typeface="+mj-ea"/>
              </a:rPr>
              <a:t>、</a:t>
            </a:r>
            <a:r>
              <a:rPr lang="en-US" altLang="zh-CN" sz="1600" dirty="0">
                <a:solidFill>
                  <a:schemeClr val="bg1"/>
                </a:solidFill>
                <a:latin typeface="+mj-ea"/>
                <a:ea typeface="+mj-ea"/>
              </a:rPr>
              <a:t>《</a:t>
            </a:r>
            <a:r>
              <a:rPr lang="zh-CN" altLang="en-US" sz="1600" dirty="0">
                <a:solidFill>
                  <a:schemeClr val="bg1"/>
                </a:solidFill>
                <a:latin typeface="+mj-ea"/>
                <a:ea typeface="+mj-ea"/>
              </a:rPr>
              <a:t>中国共产党党内监督条例</a:t>
            </a:r>
            <a:r>
              <a:rPr lang="en-US" altLang="zh-CN" sz="1600" dirty="0">
                <a:solidFill>
                  <a:schemeClr val="bg1"/>
                </a:solidFill>
                <a:latin typeface="+mj-ea"/>
                <a:ea typeface="+mj-ea"/>
              </a:rPr>
              <a:t>》</a:t>
            </a:r>
            <a:r>
              <a:rPr lang="zh-CN" altLang="en-US" sz="1600" dirty="0">
                <a:solidFill>
                  <a:schemeClr val="bg1"/>
                </a:solidFill>
                <a:latin typeface="+mj-ea"/>
                <a:ea typeface="+mj-ea"/>
              </a:rPr>
              <a:t>，切实筑牢反腐倡廉防线，高度重视党风廉政建设，自觉落实党风廉政建设年度责任制目标，认真履行锂镁两公司党风廉政建设的岗位职责。按照“一岗双责”的规定，始终坚持把全面落实党风廉政建设责任制与锂镁两公司的具体工作同部署、同检查、同落实、同考核。</a:t>
            </a:r>
          </a:p>
        </p:txBody>
      </p:sp>
      <p:sp>
        <p:nvSpPr>
          <p:cNvPr id="54" name="TextBox 53"/>
          <p:cNvSpPr txBox="1"/>
          <p:nvPr/>
        </p:nvSpPr>
        <p:spPr>
          <a:xfrm>
            <a:off x="4809777" y="1649211"/>
            <a:ext cx="1210588" cy="400110"/>
          </a:xfrm>
          <a:prstGeom prst="rect">
            <a:avLst/>
          </a:prstGeom>
          <a:noFill/>
        </p:spPr>
        <p:txBody>
          <a:bodyPr wrap="none" rtlCol="0">
            <a:spAutoFit/>
          </a:bodyPr>
          <a:lstStyle>
            <a:defPPr>
              <a:defRPr lang="zh-CN"/>
            </a:defPPr>
            <a:lvl1pPr>
              <a:defRPr sz="2400" b="1">
                <a:solidFill>
                  <a:schemeClr val="tx2"/>
                </a:solidFill>
                <a:latin typeface="+mj-ea"/>
                <a:ea typeface="+mj-ea"/>
              </a:defRPr>
            </a:lvl1pPr>
          </a:lstStyle>
          <a:p>
            <a:r>
              <a:rPr lang="zh-CN" altLang="en-US" sz="2000" dirty="0"/>
              <a:t>措施一：</a:t>
            </a:r>
          </a:p>
        </p:txBody>
      </p:sp>
      <p:sp>
        <p:nvSpPr>
          <p:cNvPr id="19" name="TextBox 18"/>
          <p:cNvSpPr txBox="1"/>
          <p:nvPr/>
        </p:nvSpPr>
        <p:spPr>
          <a:xfrm>
            <a:off x="880261" y="97827"/>
            <a:ext cx="3476509" cy="369332"/>
          </a:xfrm>
          <a:prstGeom prst="rect">
            <a:avLst/>
          </a:prstGeom>
          <a:noFill/>
        </p:spPr>
        <p:txBody>
          <a:bodyPr wrap="square" rtlCol="0">
            <a:spAutoFit/>
          </a:bodyPr>
          <a:lstStyle>
            <a:defPPr>
              <a:defRPr lang="zh-CN"/>
            </a:defPPr>
            <a:lvl1pPr>
              <a:defRPr sz="1800" b="0">
                <a:solidFill>
                  <a:srgbClr val="FFFF00"/>
                </a:solidFill>
                <a:latin typeface="+mn-ea"/>
                <a:ea typeface="+mn-ea"/>
              </a:defRPr>
            </a:lvl1pPr>
          </a:lstStyle>
          <a:p>
            <a:r>
              <a:rPr lang="zh-CN" altLang="en-US" dirty="0"/>
              <a:t>三、履行职责方面</a:t>
            </a:r>
          </a:p>
        </p:txBody>
      </p:sp>
      <p:sp>
        <p:nvSpPr>
          <p:cNvPr id="20"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2844784901"/>
      </p:ext>
    </p:extLst>
  </p:cSld>
  <p:clrMapOvr>
    <a:masterClrMapping/>
  </p:clrMapOvr>
  <p:transition spd="slow" advTm="2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300"/>
                                        <p:tgtEl>
                                          <p:spTgt spid="19"/>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300"/>
                                        <p:tgtEl>
                                          <p:spTgt spid="21"/>
                                        </p:tgtEl>
                                        <p:attrNameLst>
                                          <p:attrName>ppt_y</p:attrName>
                                        </p:attrNameLst>
                                      </p:cBhvr>
                                      <p:tavLst>
                                        <p:tav tm="0">
                                          <p:val>
                                            <p:strVal val="#ppt_y-#ppt_h*1.125000"/>
                                          </p:val>
                                        </p:tav>
                                        <p:tav tm="100000">
                                          <p:val>
                                            <p:strVal val="#ppt_y"/>
                                          </p:val>
                                        </p:tav>
                                      </p:tavLst>
                                    </p:anim>
                                    <p:animEffect transition="in" filter="wipe(down)">
                                      <p:cBhvr>
                                        <p:cTn id="18" dur="300"/>
                                        <p:tgtEl>
                                          <p:spTgt spid="21"/>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31" presetClass="entr" presetSubtype="0" fill="hold" grpId="0" nodeType="after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p:cTn id="26" dur="400" fill="hold"/>
                                        <p:tgtEl>
                                          <p:spTgt spid="53"/>
                                        </p:tgtEl>
                                        <p:attrNameLst>
                                          <p:attrName>ppt_w</p:attrName>
                                        </p:attrNameLst>
                                      </p:cBhvr>
                                      <p:tavLst>
                                        <p:tav tm="0">
                                          <p:val>
                                            <p:fltVal val="0"/>
                                          </p:val>
                                        </p:tav>
                                        <p:tav tm="100000">
                                          <p:val>
                                            <p:strVal val="#ppt_w"/>
                                          </p:val>
                                        </p:tav>
                                      </p:tavLst>
                                    </p:anim>
                                    <p:anim calcmode="lin" valueType="num">
                                      <p:cBhvr>
                                        <p:cTn id="27" dur="400" fill="hold"/>
                                        <p:tgtEl>
                                          <p:spTgt spid="53"/>
                                        </p:tgtEl>
                                        <p:attrNameLst>
                                          <p:attrName>ppt_h</p:attrName>
                                        </p:attrNameLst>
                                      </p:cBhvr>
                                      <p:tavLst>
                                        <p:tav tm="0">
                                          <p:val>
                                            <p:fltVal val="0"/>
                                          </p:val>
                                        </p:tav>
                                        <p:tav tm="100000">
                                          <p:val>
                                            <p:strVal val="#ppt_h"/>
                                          </p:val>
                                        </p:tav>
                                      </p:tavLst>
                                    </p:anim>
                                    <p:anim calcmode="lin" valueType="num">
                                      <p:cBhvr>
                                        <p:cTn id="28" dur="400" fill="hold"/>
                                        <p:tgtEl>
                                          <p:spTgt spid="53"/>
                                        </p:tgtEl>
                                        <p:attrNameLst>
                                          <p:attrName>style.rotation</p:attrName>
                                        </p:attrNameLst>
                                      </p:cBhvr>
                                      <p:tavLst>
                                        <p:tav tm="0">
                                          <p:val>
                                            <p:fltVal val="90"/>
                                          </p:val>
                                        </p:tav>
                                        <p:tav tm="100000">
                                          <p:val>
                                            <p:fltVal val="0"/>
                                          </p:val>
                                        </p:tav>
                                      </p:tavLst>
                                    </p:anim>
                                    <p:animEffect transition="in" filter="fade">
                                      <p:cBhvr>
                                        <p:cTn id="29" dur="400"/>
                                        <p:tgtEl>
                                          <p:spTgt spid="53"/>
                                        </p:tgtEl>
                                      </p:cBhvr>
                                    </p:animEffect>
                                  </p:childTnLst>
                                </p:cTn>
                              </p:par>
                              <p:par>
                                <p:cTn id="30" presetID="8" presetClass="emph" presetSubtype="0" fill="hold" grpId="1" nodeType="withEffect">
                                  <p:stCondLst>
                                    <p:cond delay="0"/>
                                  </p:stCondLst>
                                  <p:childTnLst>
                                    <p:animRot by="21600000">
                                      <p:cBhvr>
                                        <p:cTn id="31" dur="400" fill="hold"/>
                                        <p:tgtEl>
                                          <p:spTgt spid="53"/>
                                        </p:tgtEl>
                                        <p:attrNameLst>
                                          <p:attrName>r</p:attrName>
                                        </p:attrNameLst>
                                      </p:cBhvr>
                                    </p:animRot>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1000"/>
                                        <p:tgtEl>
                                          <p:spTgt spid="52"/>
                                        </p:tgtEl>
                                      </p:cBhvr>
                                    </p:animEffect>
                                    <p:anim calcmode="lin" valueType="num">
                                      <p:cBhvr>
                                        <p:cTn id="36" dur="1000" fill="hold"/>
                                        <p:tgtEl>
                                          <p:spTgt spid="52"/>
                                        </p:tgtEl>
                                        <p:attrNameLst>
                                          <p:attrName>ppt_x</p:attrName>
                                        </p:attrNameLst>
                                      </p:cBhvr>
                                      <p:tavLst>
                                        <p:tav tm="0">
                                          <p:val>
                                            <p:strVal val="#ppt_x"/>
                                          </p:val>
                                        </p:tav>
                                        <p:tav tm="100000">
                                          <p:val>
                                            <p:strVal val="#ppt_x"/>
                                          </p:val>
                                        </p:tav>
                                      </p:tavLst>
                                    </p:anim>
                                    <p:anim calcmode="lin" valueType="num">
                                      <p:cBhvr>
                                        <p:cTn id="37" dur="1000" fill="hold"/>
                                        <p:tgtEl>
                                          <p:spTgt spid="52"/>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left)">
                                      <p:cBhvr>
                                        <p:cTn id="41" dur="500"/>
                                        <p:tgtEl>
                                          <p:spTgt spid="2"/>
                                        </p:tgtEl>
                                      </p:cBhvr>
                                    </p:animEffect>
                                  </p:childTnLst>
                                </p:cTn>
                              </p:par>
                            </p:childTnLst>
                          </p:cTn>
                        </p:par>
                        <p:par>
                          <p:cTn id="42" fill="hold">
                            <p:stCondLst>
                              <p:cond delay="3500"/>
                            </p:stCondLst>
                            <p:childTnLst>
                              <p:par>
                                <p:cTn id="43" presetID="12" presetClass="entr" presetSubtype="1"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additive="base">
                                        <p:cTn id="45" dur="400"/>
                                        <p:tgtEl>
                                          <p:spTgt spid="55"/>
                                        </p:tgtEl>
                                        <p:attrNameLst>
                                          <p:attrName>ppt_y</p:attrName>
                                        </p:attrNameLst>
                                      </p:cBhvr>
                                      <p:tavLst>
                                        <p:tav tm="0">
                                          <p:val>
                                            <p:strVal val="#ppt_y-#ppt_h*1.125000"/>
                                          </p:val>
                                        </p:tav>
                                        <p:tav tm="100000">
                                          <p:val>
                                            <p:strVal val="#ppt_y"/>
                                          </p:val>
                                        </p:tav>
                                      </p:tavLst>
                                    </p:anim>
                                    <p:animEffect transition="in" filter="wipe(down)">
                                      <p:cBhvr>
                                        <p:cTn id="46" dur="400"/>
                                        <p:tgtEl>
                                          <p:spTgt spid="55"/>
                                        </p:tgtEl>
                                      </p:cBhvr>
                                    </p:animEffect>
                                  </p:childTnLst>
                                </p:cTn>
                              </p:par>
                            </p:childTnLst>
                          </p:cTn>
                        </p:par>
                        <p:par>
                          <p:cTn id="47" fill="hold">
                            <p:stCondLst>
                              <p:cond delay="3900"/>
                            </p:stCondLst>
                            <p:childTnLst>
                              <p:par>
                                <p:cTn id="48" presetID="53" presetClass="entr" presetSubtype="16" fill="hold"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par>
                                <p:cTn id="53" presetID="8" presetClass="emph" presetSubtype="0" fill="hold" nodeType="withEffect">
                                  <p:stCondLst>
                                    <p:cond delay="0"/>
                                  </p:stCondLst>
                                  <p:childTnLst>
                                    <p:animRot by="21600000">
                                      <p:cBhvr>
                                        <p:cTn id="54" dur="500" fill="hold"/>
                                        <p:tgtEl>
                                          <p:spTgt spid="9"/>
                                        </p:tgtEl>
                                        <p:attrNameLst>
                                          <p:attrName>r</p:attrName>
                                        </p:attrNameLst>
                                      </p:cBhvr>
                                    </p:animRot>
                                  </p:childTnLst>
                                </p:cTn>
                              </p:par>
                            </p:childTnLst>
                          </p:cTn>
                        </p:par>
                        <p:par>
                          <p:cTn id="55" fill="hold">
                            <p:stCondLst>
                              <p:cond delay="4400"/>
                            </p:stCondLst>
                            <p:childTnLst>
                              <p:par>
                                <p:cTn id="56" presetID="22" presetClass="entr" presetSubtype="8"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childTnLst>
                          </p:cTn>
                        </p:par>
                        <p:par>
                          <p:cTn id="59" fill="hold">
                            <p:stCondLst>
                              <p:cond delay="4900"/>
                            </p:stCondLst>
                            <p:childTnLst>
                              <p:par>
                                <p:cTn id="60" presetID="53" presetClass="entr" presetSubtype="16"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 calcmode="lin" valueType="num">
                                      <p:cBhvr>
                                        <p:cTn id="62" dur="500" fill="hold"/>
                                        <p:tgtEl>
                                          <p:spTgt spid="57"/>
                                        </p:tgtEl>
                                        <p:attrNameLst>
                                          <p:attrName>ppt_w</p:attrName>
                                        </p:attrNameLst>
                                      </p:cBhvr>
                                      <p:tavLst>
                                        <p:tav tm="0">
                                          <p:val>
                                            <p:fltVal val="0"/>
                                          </p:val>
                                        </p:tav>
                                        <p:tav tm="100000">
                                          <p:val>
                                            <p:strVal val="#ppt_w"/>
                                          </p:val>
                                        </p:tav>
                                      </p:tavLst>
                                    </p:anim>
                                    <p:anim calcmode="lin" valueType="num">
                                      <p:cBhvr>
                                        <p:cTn id="63" dur="500" fill="hold"/>
                                        <p:tgtEl>
                                          <p:spTgt spid="57"/>
                                        </p:tgtEl>
                                        <p:attrNameLst>
                                          <p:attrName>ppt_h</p:attrName>
                                        </p:attrNameLst>
                                      </p:cBhvr>
                                      <p:tavLst>
                                        <p:tav tm="0">
                                          <p:val>
                                            <p:fltVal val="0"/>
                                          </p:val>
                                        </p:tav>
                                        <p:tav tm="100000">
                                          <p:val>
                                            <p:strVal val="#ppt_h"/>
                                          </p:val>
                                        </p:tav>
                                      </p:tavLst>
                                    </p:anim>
                                    <p:animEffect transition="in" filter="fade">
                                      <p:cBhvr>
                                        <p:cTn id="64" dur="500"/>
                                        <p:tgtEl>
                                          <p:spTgt spid="57"/>
                                        </p:tgtEl>
                                      </p:cBhvr>
                                    </p:animEffect>
                                  </p:childTnLst>
                                </p:cTn>
                              </p:par>
                            </p:childTnLst>
                          </p:cTn>
                        </p:par>
                        <p:par>
                          <p:cTn id="65" fill="hold">
                            <p:stCondLst>
                              <p:cond delay="5400"/>
                            </p:stCondLst>
                            <p:childTnLst>
                              <p:par>
                                <p:cTn id="66" presetID="12" presetClass="entr" presetSubtype="4" fill="hold" grpId="0" nodeType="afterEffect">
                                  <p:stCondLst>
                                    <p:cond delay="0"/>
                                  </p:stCondLst>
                                  <p:childTnLst>
                                    <p:set>
                                      <p:cBhvr>
                                        <p:cTn id="67" dur="1" fill="hold">
                                          <p:stCondLst>
                                            <p:cond delay="0"/>
                                          </p:stCondLst>
                                        </p:cTn>
                                        <p:tgtEl>
                                          <p:spTgt spid="58"/>
                                        </p:tgtEl>
                                        <p:attrNameLst>
                                          <p:attrName>style.visibility</p:attrName>
                                        </p:attrNameLst>
                                      </p:cBhvr>
                                      <p:to>
                                        <p:strVal val="visible"/>
                                      </p:to>
                                    </p:set>
                                    <p:anim calcmode="lin" valueType="num">
                                      <p:cBhvr additive="base">
                                        <p:cTn id="68" dur="400"/>
                                        <p:tgtEl>
                                          <p:spTgt spid="58"/>
                                        </p:tgtEl>
                                        <p:attrNameLst>
                                          <p:attrName>ppt_y</p:attrName>
                                        </p:attrNameLst>
                                      </p:cBhvr>
                                      <p:tavLst>
                                        <p:tav tm="0">
                                          <p:val>
                                            <p:strVal val="#ppt_y+#ppt_h*1.125000"/>
                                          </p:val>
                                        </p:tav>
                                        <p:tav tm="100000">
                                          <p:val>
                                            <p:strVal val="#ppt_y"/>
                                          </p:val>
                                        </p:tav>
                                      </p:tavLst>
                                    </p:anim>
                                    <p:animEffect transition="in" filter="wipe(up)">
                                      <p:cBhvr>
                                        <p:cTn id="69" dur="400"/>
                                        <p:tgtEl>
                                          <p:spTgt spid="58"/>
                                        </p:tgtEl>
                                      </p:cBhvr>
                                    </p:animEffect>
                                  </p:childTnLst>
                                </p:cTn>
                              </p:par>
                            </p:childTnLst>
                          </p:cTn>
                        </p:par>
                        <p:par>
                          <p:cTn id="70" fill="hold">
                            <p:stCondLst>
                              <p:cond delay="5800"/>
                            </p:stCondLst>
                            <p:childTnLst>
                              <p:par>
                                <p:cTn id="71" presetID="22" presetClass="entr" presetSubtype="4" fill="hold" grpId="0" nodeType="after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ipe(down)">
                                      <p:cBhvr>
                                        <p:cTn id="73" dur="500"/>
                                        <p:tgtEl>
                                          <p:spTgt spid="56"/>
                                        </p:tgtEl>
                                      </p:cBhvr>
                                    </p:animEffect>
                                  </p:childTnLst>
                                </p:cTn>
                              </p:par>
                            </p:childTnLst>
                          </p:cTn>
                        </p:par>
                        <p:par>
                          <p:cTn id="74" fill="hold">
                            <p:stCondLst>
                              <p:cond delay="6300"/>
                            </p:stCondLst>
                            <p:childTnLst>
                              <p:par>
                                <p:cTn id="75" presetID="31" presetClass="entr" presetSubtype="0" fill="hold" grpId="0" nodeType="afterEffect">
                                  <p:stCondLst>
                                    <p:cond delay="0"/>
                                  </p:stCondLst>
                                  <p:childTnLst>
                                    <p:set>
                                      <p:cBhvr>
                                        <p:cTn id="76" dur="1" fill="hold">
                                          <p:stCondLst>
                                            <p:cond delay="0"/>
                                          </p:stCondLst>
                                        </p:cTn>
                                        <p:tgtEl>
                                          <p:spTgt spid="54"/>
                                        </p:tgtEl>
                                        <p:attrNameLst>
                                          <p:attrName>style.visibility</p:attrName>
                                        </p:attrNameLst>
                                      </p:cBhvr>
                                      <p:to>
                                        <p:strVal val="visible"/>
                                      </p:to>
                                    </p:set>
                                    <p:anim calcmode="lin" valueType="num">
                                      <p:cBhvr>
                                        <p:cTn id="77" dur="300" fill="hold"/>
                                        <p:tgtEl>
                                          <p:spTgt spid="54"/>
                                        </p:tgtEl>
                                        <p:attrNameLst>
                                          <p:attrName>ppt_w</p:attrName>
                                        </p:attrNameLst>
                                      </p:cBhvr>
                                      <p:tavLst>
                                        <p:tav tm="0">
                                          <p:val>
                                            <p:fltVal val="0"/>
                                          </p:val>
                                        </p:tav>
                                        <p:tav tm="100000">
                                          <p:val>
                                            <p:strVal val="#ppt_w"/>
                                          </p:val>
                                        </p:tav>
                                      </p:tavLst>
                                    </p:anim>
                                    <p:anim calcmode="lin" valueType="num">
                                      <p:cBhvr>
                                        <p:cTn id="78" dur="300" fill="hold"/>
                                        <p:tgtEl>
                                          <p:spTgt spid="54"/>
                                        </p:tgtEl>
                                        <p:attrNameLst>
                                          <p:attrName>ppt_h</p:attrName>
                                        </p:attrNameLst>
                                      </p:cBhvr>
                                      <p:tavLst>
                                        <p:tav tm="0">
                                          <p:val>
                                            <p:fltVal val="0"/>
                                          </p:val>
                                        </p:tav>
                                        <p:tav tm="100000">
                                          <p:val>
                                            <p:strVal val="#ppt_h"/>
                                          </p:val>
                                        </p:tav>
                                      </p:tavLst>
                                    </p:anim>
                                    <p:anim calcmode="lin" valueType="num">
                                      <p:cBhvr>
                                        <p:cTn id="79" dur="300" fill="hold"/>
                                        <p:tgtEl>
                                          <p:spTgt spid="54"/>
                                        </p:tgtEl>
                                        <p:attrNameLst>
                                          <p:attrName>style.rotation</p:attrName>
                                        </p:attrNameLst>
                                      </p:cBhvr>
                                      <p:tavLst>
                                        <p:tav tm="0">
                                          <p:val>
                                            <p:fltVal val="90"/>
                                          </p:val>
                                        </p:tav>
                                        <p:tav tm="100000">
                                          <p:val>
                                            <p:fltVal val="0"/>
                                          </p:val>
                                        </p:tav>
                                      </p:tavLst>
                                    </p:anim>
                                    <p:animEffect transition="in" filter="fade">
                                      <p:cBhvr>
                                        <p:cTn id="80" dur="300"/>
                                        <p:tgtEl>
                                          <p:spTgt spid="54"/>
                                        </p:tgtEl>
                                      </p:cBhvr>
                                    </p:animEffect>
                                  </p:childTnLst>
                                </p:cTn>
                              </p:par>
                            </p:childTnLst>
                          </p:cTn>
                        </p:par>
                        <p:par>
                          <p:cTn id="81" fill="hold">
                            <p:stCondLst>
                              <p:cond delay="6600"/>
                            </p:stCondLst>
                            <p:childTnLst>
                              <p:par>
                                <p:cTn id="82" presetID="22" presetClass="entr" presetSubtype="1" fill="hold" grpId="0" nodeType="after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wipe(up)">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3" grpId="1" animBg="1"/>
      <p:bldP spid="4" grpId="0"/>
      <p:bldP spid="2" grpId="0"/>
      <p:bldP spid="8" grpId="0" animBg="1"/>
      <p:bldP spid="52" grpId="0" animBg="1"/>
      <p:bldP spid="55" grpId="0" animBg="1"/>
      <p:bldP spid="56" grpId="0" animBg="1"/>
      <p:bldP spid="57" grpId="0" animBg="1"/>
      <p:bldP spid="58" grpId="0" animBg="1"/>
      <p:bldP spid="61" grpId="0"/>
      <p:bldP spid="54" grpId="0"/>
      <p:bldP spid="19" grpId="0"/>
      <p:bldP spid="20" grpId="0" animBg="1"/>
      <p:bldP spid="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bwMode="auto">
          <a:xfrm>
            <a:off x="0" y="5461346"/>
            <a:ext cx="9144000" cy="109182"/>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椭圆 7"/>
          <p:cNvSpPr/>
          <p:nvPr/>
        </p:nvSpPr>
        <p:spPr bwMode="auto">
          <a:xfrm>
            <a:off x="4427120" y="5373467"/>
            <a:ext cx="289760" cy="289760"/>
          </a:xfrm>
          <a:prstGeom prst="ellipse">
            <a:avLst/>
          </a:prstGeom>
          <a:solidFill>
            <a:schemeClr val="tx2"/>
          </a:solidFill>
          <a:ln w="2857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9" name="等腰三角形 8"/>
          <p:cNvSpPr/>
          <p:nvPr/>
        </p:nvSpPr>
        <p:spPr bwMode="auto">
          <a:xfrm>
            <a:off x="4509007" y="5135386"/>
            <a:ext cx="125986" cy="135514"/>
          </a:xfrm>
          <a:prstGeom prst="triangle">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0" name="圆角矩形 9"/>
          <p:cNvSpPr/>
          <p:nvPr/>
        </p:nvSpPr>
        <p:spPr bwMode="auto">
          <a:xfrm>
            <a:off x="908662" y="1484784"/>
            <a:ext cx="7282145" cy="3578594"/>
          </a:xfrm>
          <a:prstGeom prst="roundRect">
            <a:avLst>
              <a:gd name="adj" fmla="val 5199"/>
            </a:avLst>
          </a:prstGeom>
          <a:solidFill>
            <a:srgbClr val="F2F2F2"/>
          </a:solidFill>
          <a:ln w="9525" cmpd="sng">
            <a:solidFill>
              <a:schemeClr val="tx2"/>
            </a:solidFill>
            <a:miter lim="800000"/>
            <a:headEnd/>
            <a:tailEnd/>
          </a:ln>
          <a:extLst/>
        </p:spPr>
        <p:txBody>
          <a:bodyPr/>
          <a:lstStyle/>
          <a:p>
            <a:endParaRPr lang="zh-CN" altLang="en-US">
              <a:solidFill>
                <a:schemeClr val="bg1"/>
              </a:solidFill>
            </a:endParaRPr>
          </a:p>
        </p:txBody>
      </p:sp>
      <p:sp>
        <p:nvSpPr>
          <p:cNvPr id="11" name="矩形 10"/>
          <p:cNvSpPr/>
          <p:nvPr/>
        </p:nvSpPr>
        <p:spPr>
          <a:xfrm>
            <a:off x="1026384" y="2062019"/>
            <a:ext cx="4068080" cy="2308324"/>
          </a:xfrm>
          <a:prstGeom prst="rect">
            <a:avLst/>
          </a:prstGeom>
          <a:noFill/>
        </p:spPr>
        <p:txBody>
          <a:bodyPr wrap="square" rtlCol="0">
            <a:spAutoFit/>
          </a:bodyPr>
          <a:lstStyle/>
          <a:p>
            <a:pPr algn="just"/>
            <a:r>
              <a:rPr lang="zh-CN" altLang="en-US" sz="1600" dirty="0">
                <a:solidFill>
                  <a:schemeClr val="bg1"/>
                </a:solidFill>
                <a:latin typeface="+mj-ea"/>
                <a:ea typeface="+mj-ea"/>
              </a:rPr>
              <a:t>认真开展了专项治理工作。对锂镁两公司进一步加强了反对商业贿赂的宣传和教育，并结合两公司的具体实际，完善了重点岗位、重点人员在廉政建设方面自警自律、定期查纠制度。积极开展形式多样的党风廉政教育。通过组织政治学习、召开座谈会、收看反腐倡廉专题片等形式，深入开展反腐倡廉宣传教育，严格执行各项廉政建设纪律，切实防止了商业贿赂等不良现象的发生。</a:t>
            </a:r>
          </a:p>
        </p:txBody>
      </p:sp>
      <p:sp>
        <p:nvSpPr>
          <p:cNvPr id="13" name="TextBox 12"/>
          <p:cNvSpPr txBox="1"/>
          <p:nvPr/>
        </p:nvSpPr>
        <p:spPr>
          <a:xfrm>
            <a:off x="990008" y="1649211"/>
            <a:ext cx="1210588" cy="400110"/>
          </a:xfrm>
          <a:prstGeom prst="rect">
            <a:avLst/>
          </a:prstGeom>
          <a:noFill/>
        </p:spPr>
        <p:txBody>
          <a:bodyPr wrap="none" rtlCol="0">
            <a:spAutoFit/>
          </a:bodyPr>
          <a:lstStyle>
            <a:defPPr>
              <a:defRPr lang="zh-CN"/>
            </a:defPPr>
            <a:lvl1pPr>
              <a:defRPr sz="2400" b="1">
                <a:solidFill>
                  <a:schemeClr val="tx2"/>
                </a:solidFill>
                <a:latin typeface="+mj-ea"/>
                <a:ea typeface="+mj-ea"/>
              </a:defRPr>
            </a:lvl1pPr>
          </a:lstStyle>
          <a:p>
            <a:r>
              <a:rPr lang="zh-CN" altLang="en-US" sz="2000" dirty="0"/>
              <a:t>措施二：</a:t>
            </a:r>
          </a:p>
        </p:txBody>
      </p:sp>
      <p:sp>
        <p:nvSpPr>
          <p:cNvPr id="14" name="矩形 13"/>
          <p:cNvSpPr/>
          <p:nvPr/>
        </p:nvSpPr>
        <p:spPr bwMode="auto">
          <a:xfrm>
            <a:off x="5310488" y="1715751"/>
            <a:ext cx="2665090" cy="1544255"/>
          </a:xfrm>
          <a:prstGeom prst="rect">
            <a:avLst/>
          </a:prstGeom>
          <a:blipFill>
            <a:blip r:embed="rId3" cstate="print"/>
            <a:stretch>
              <a:fillRect/>
            </a:stretch>
          </a:blipFill>
          <a:ln w="952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5" name="矩形 14"/>
          <p:cNvSpPr/>
          <p:nvPr/>
        </p:nvSpPr>
        <p:spPr bwMode="auto">
          <a:xfrm>
            <a:off x="5310487" y="3320855"/>
            <a:ext cx="2665090" cy="1544255"/>
          </a:xfrm>
          <a:prstGeom prst="rect">
            <a:avLst/>
          </a:prstGeom>
          <a:blipFill>
            <a:blip r:embed="rId4" cstate="print"/>
            <a:stretch>
              <a:fillRect/>
            </a:stretch>
          </a:blipFill>
          <a:ln w="9525" cap="flat" cmpd="sng" algn="ctr">
            <a:solidFill>
              <a:schemeClr val="tx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Tree>
    <p:extLst>
      <p:ext uri="{BB962C8B-B14F-4D97-AF65-F5344CB8AC3E}">
        <p14:creationId xmlns="" xmlns:p14="http://schemas.microsoft.com/office/powerpoint/2010/main" val="2928201691"/>
      </p:ext>
    </p:extLst>
  </p:cSld>
  <p:clrMapOvr>
    <a:masterClrMapping/>
  </p:clrMapOvr>
  <p:transition spd="slow" advTm="2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400"/>
                                        <p:tgtEl>
                                          <p:spTgt spid="9"/>
                                        </p:tgtEl>
                                        <p:attrNameLst>
                                          <p:attrName>ppt_y</p:attrName>
                                        </p:attrNameLst>
                                      </p:cBhvr>
                                      <p:tavLst>
                                        <p:tav tm="0">
                                          <p:val>
                                            <p:strVal val="#ppt_y+#ppt_h*1.125000"/>
                                          </p:val>
                                        </p:tav>
                                        <p:tav tm="100000">
                                          <p:val>
                                            <p:strVal val="#ppt_y"/>
                                          </p:val>
                                        </p:tav>
                                      </p:tavLst>
                                    </p:anim>
                                    <p:animEffect transition="in" filter="wipe(up)">
                                      <p:cBhvr>
                                        <p:cTn id="18" dur="400"/>
                                        <p:tgtEl>
                                          <p:spTgt spid="9"/>
                                        </p:tgtEl>
                                      </p:cBhvr>
                                    </p:animEffect>
                                  </p:childTnLst>
                                </p:cTn>
                              </p:par>
                            </p:childTnLst>
                          </p:cTn>
                        </p:par>
                        <p:par>
                          <p:cTn id="19" fill="hold">
                            <p:stCondLst>
                              <p:cond delay="1400"/>
                            </p:stCondLst>
                            <p:childTnLst>
                              <p:par>
                                <p:cTn id="20" presetID="2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par>
                          <p:cTn id="23" fill="hold">
                            <p:stCondLst>
                              <p:cond delay="1900"/>
                            </p:stCondLst>
                            <p:childTnLst>
                              <p:par>
                                <p:cTn id="24" presetID="22" presetClass="entr" presetSubtype="4"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down)">
                                      <p:cBhvr>
                                        <p:cTn id="26" dur="500"/>
                                        <p:tgtEl>
                                          <p:spTgt spid="13"/>
                                        </p:tgtEl>
                                      </p:cBhvr>
                                    </p:animEffect>
                                  </p:childTnLst>
                                </p:cTn>
                              </p:par>
                            </p:childTnLst>
                          </p:cTn>
                        </p:par>
                        <p:par>
                          <p:cTn id="27" fill="hold">
                            <p:stCondLst>
                              <p:cond delay="24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childTnLst>
                          </p:cTn>
                        </p:par>
                        <p:par>
                          <p:cTn id="31" fill="hold">
                            <p:stCondLst>
                              <p:cond delay="2900"/>
                            </p:stCondLst>
                            <p:childTnLst>
                              <p:par>
                                <p:cTn id="32" presetID="12" presetClass="entr" presetSubtype="4"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400"/>
                                        <p:tgtEl>
                                          <p:spTgt spid="14"/>
                                        </p:tgtEl>
                                        <p:attrNameLst>
                                          <p:attrName>ppt_y</p:attrName>
                                        </p:attrNameLst>
                                      </p:cBhvr>
                                      <p:tavLst>
                                        <p:tav tm="0">
                                          <p:val>
                                            <p:strVal val="#ppt_y+#ppt_h*1.125000"/>
                                          </p:val>
                                        </p:tav>
                                        <p:tav tm="100000">
                                          <p:val>
                                            <p:strVal val="#ppt_y"/>
                                          </p:val>
                                        </p:tav>
                                      </p:tavLst>
                                    </p:anim>
                                    <p:animEffect transition="in" filter="wipe(up)">
                                      <p:cBhvr>
                                        <p:cTn id="35" dur="400"/>
                                        <p:tgtEl>
                                          <p:spTgt spid="14"/>
                                        </p:tgtEl>
                                      </p:cBhvr>
                                    </p:animEffect>
                                  </p:childTnLst>
                                </p:cTn>
                              </p:par>
                              <p:par>
                                <p:cTn id="36" presetID="12" presetClass="entr" presetSubtype="4" fill="hold" grpId="0" nodeType="withEffect">
                                  <p:stCondLst>
                                    <p:cond delay="10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400"/>
                                        <p:tgtEl>
                                          <p:spTgt spid="15"/>
                                        </p:tgtEl>
                                        <p:attrNameLst>
                                          <p:attrName>ppt_y</p:attrName>
                                        </p:attrNameLst>
                                      </p:cBhvr>
                                      <p:tavLst>
                                        <p:tav tm="0">
                                          <p:val>
                                            <p:strVal val="#ppt_y+#ppt_h*1.125000"/>
                                          </p:val>
                                        </p:tav>
                                        <p:tav tm="100000">
                                          <p:val>
                                            <p:strVal val="#ppt_y"/>
                                          </p:val>
                                        </p:tav>
                                      </p:tavLst>
                                    </p:anim>
                                    <p:animEffect transition="in" filter="wipe(up)">
                                      <p:cBhvr>
                                        <p:cTn id="39" dur="4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3" grpId="0"/>
      <p:bldP spid="14" grpId="0" animBg="1"/>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矩形 6"/>
          <p:cNvSpPr/>
          <p:nvPr/>
        </p:nvSpPr>
        <p:spPr bwMode="auto">
          <a:xfrm>
            <a:off x="0" y="5461346"/>
            <a:ext cx="9144000" cy="109182"/>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椭圆 7"/>
          <p:cNvSpPr/>
          <p:nvPr/>
        </p:nvSpPr>
        <p:spPr bwMode="auto">
          <a:xfrm>
            <a:off x="4427120" y="5373467"/>
            <a:ext cx="289760" cy="289760"/>
          </a:xfrm>
          <a:prstGeom prst="ellipse">
            <a:avLst/>
          </a:prstGeom>
          <a:solidFill>
            <a:schemeClr val="tx2"/>
          </a:solidFill>
          <a:ln w="2857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9" name="等腰三角形 8"/>
          <p:cNvSpPr/>
          <p:nvPr/>
        </p:nvSpPr>
        <p:spPr bwMode="auto">
          <a:xfrm>
            <a:off x="4509007" y="5135386"/>
            <a:ext cx="125986" cy="135514"/>
          </a:xfrm>
          <a:prstGeom prst="triangle">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0" name="圆角矩形 9"/>
          <p:cNvSpPr/>
          <p:nvPr/>
        </p:nvSpPr>
        <p:spPr bwMode="auto">
          <a:xfrm>
            <a:off x="908663" y="1484784"/>
            <a:ext cx="7120516" cy="3578594"/>
          </a:xfrm>
          <a:prstGeom prst="roundRect">
            <a:avLst>
              <a:gd name="adj" fmla="val 5199"/>
            </a:avLst>
          </a:prstGeom>
          <a:solidFill>
            <a:srgbClr val="F2F2F2"/>
          </a:solidFill>
          <a:ln w="9525" cmpd="sng">
            <a:solidFill>
              <a:schemeClr val="tx2"/>
            </a:solidFill>
            <a:miter lim="800000"/>
            <a:headEnd/>
            <a:tailEnd/>
          </a:ln>
          <a:extLst/>
        </p:spPr>
        <p:txBody>
          <a:bodyPr/>
          <a:lstStyle/>
          <a:p>
            <a:endParaRPr lang="zh-CN" altLang="en-US">
              <a:solidFill>
                <a:schemeClr val="bg1"/>
              </a:solidFill>
            </a:endParaRPr>
          </a:p>
        </p:txBody>
      </p:sp>
      <p:sp>
        <p:nvSpPr>
          <p:cNvPr id="11" name="矩形 10"/>
          <p:cNvSpPr/>
          <p:nvPr/>
        </p:nvSpPr>
        <p:spPr>
          <a:xfrm>
            <a:off x="1247768" y="2062019"/>
            <a:ext cx="6444344" cy="1815882"/>
          </a:xfrm>
          <a:prstGeom prst="rect">
            <a:avLst/>
          </a:prstGeom>
          <a:noFill/>
        </p:spPr>
        <p:txBody>
          <a:bodyPr wrap="square" rtlCol="0">
            <a:spAutoFit/>
          </a:bodyPr>
          <a:lstStyle/>
          <a:p>
            <a:pPr algn="just"/>
            <a:r>
              <a:rPr lang="zh-CN" altLang="en-US" sz="1600" dirty="0">
                <a:solidFill>
                  <a:schemeClr val="bg1"/>
                </a:solidFill>
                <a:latin typeface="+mj-ea"/>
                <a:ea typeface="+mj-ea"/>
              </a:rPr>
              <a:t>率先垂范，以身作则。在日常工作中，本人能够自觉遵守中央“四大纪律、八项要求”和集团公司党委廉洁从政的规定，严格按照</a:t>
            </a:r>
            <a:r>
              <a:rPr lang="en-US" altLang="zh-CN" sz="1600" dirty="0">
                <a:solidFill>
                  <a:schemeClr val="bg1"/>
                </a:solidFill>
                <a:latin typeface="+mj-ea"/>
                <a:ea typeface="+mj-ea"/>
              </a:rPr>
              <a:t>《</a:t>
            </a:r>
            <a:r>
              <a:rPr lang="zh-CN" altLang="en-US" sz="1600" dirty="0">
                <a:solidFill>
                  <a:schemeClr val="bg1"/>
                </a:solidFill>
                <a:latin typeface="+mj-ea"/>
                <a:ea typeface="+mj-ea"/>
              </a:rPr>
              <a:t>党章</a:t>
            </a:r>
            <a:r>
              <a:rPr lang="en-US" altLang="zh-CN" sz="1600" dirty="0">
                <a:solidFill>
                  <a:schemeClr val="bg1"/>
                </a:solidFill>
                <a:latin typeface="+mj-ea"/>
                <a:ea typeface="+mj-ea"/>
              </a:rPr>
              <a:t>》</a:t>
            </a:r>
            <a:r>
              <a:rPr lang="zh-CN" altLang="en-US" sz="1600" dirty="0">
                <a:solidFill>
                  <a:schemeClr val="bg1"/>
                </a:solidFill>
                <a:latin typeface="+mj-ea"/>
                <a:ea typeface="+mj-ea"/>
              </a:rPr>
              <a:t>及廉洁从政</a:t>
            </a:r>
            <a:r>
              <a:rPr lang="en-US" altLang="zh-CN" sz="1600" dirty="0">
                <a:solidFill>
                  <a:schemeClr val="bg1"/>
                </a:solidFill>
                <a:latin typeface="+mj-ea"/>
                <a:ea typeface="+mj-ea"/>
              </a:rPr>
              <a:t>《</a:t>
            </a:r>
            <a:r>
              <a:rPr lang="zh-CN" altLang="en-US" sz="1600" dirty="0">
                <a:solidFill>
                  <a:schemeClr val="bg1"/>
                </a:solidFill>
                <a:latin typeface="+mj-ea"/>
                <a:ea typeface="+mj-ea"/>
              </a:rPr>
              <a:t>准则</a:t>
            </a:r>
            <a:r>
              <a:rPr lang="en-US" altLang="zh-CN" sz="1600" dirty="0">
                <a:solidFill>
                  <a:schemeClr val="bg1"/>
                </a:solidFill>
                <a:latin typeface="+mj-ea"/>
                <a:ea typeface="+mj-ea"/>
              </a:rPr>
              <a:t>》</a:t>
            </a:r>
            <a:r>
              <a:rPr lang="zh-CN" altLang="en-US" sz="1600" dirty="0">
                <a:solidFill>
                  <a:schemeClr val="bg1"/>
                </a:solidFill>
                <a:latin typeface="+mj-ea"/>
                <a:ea typeface="+mj-ea"/>
              </a:rPr>
              <a:t>的有关规定，带头搞好党风廉政建设，规范自己的言行，切实做到自重、自省、自警、自励，自觉接受群众监督。工作中，要求别人不做的，自己首先不做</a:t>
            </a:r>
            <a:r>
              <a:rPr lang="en-US" altLang="zh-CN" sz="1600" dirty="0">
                <a:solidFill>
                  <a:schemeClr val="bg1"/>
                </a:solidFill>
                <a:latin typeface="+mj-ea"/>
                <a:ea typeface="+mj-ea"/>
              </a:rPr>
              <a:t>;</a:t>
            </a:r>
            <a:r>
              <a:rPr lang="zh-CN" altLang="en-US" sz="1600" dirty="0">
                <a:solidFill>
                  <a:schemeClr val="bg1"/>
                </a:solidFill>
                <a:latin typeface="+mj-ea"/>
                <a:ea typeface="+mj-ea"/>
              </a:rPr>
              <a:t>要求别人做到的，自己首先做到。严于律己，率先垂范，注重实效，力戒空谈</a:t>
            </a:r>
            <a:r>
              <a:rPr lang="en-US" altLang="zh-CN" sz="1600" dirty="0">
                <a:solidFill>
                  <a:schemeClr val="bg1"/>
                </a:solidFill>
                <a:latin typeface="+mj-ea"/>
                <a:ea typeface="+mj-ea"/>
              </a:rPr>
              <a:t>；</a:t>
            </a:r>
            <a:r>
              <a:rPr lang="zh-CN" altLang="en-US" sz="1600" dirty="0">
                <a:solidFill>
                  <a:schemeClr val="bg1"/>
                </a:solidFill>
                <a:latin typeface="+mj-ea"/>
                <a:ea typeface="+mj-ea"/>
              </a:rPr>
              <a:t>工作上坚持高标准，生活上保持严要求，从不搞特殊化，从不以权谋私。</a:t>
            </a:r>
          </a:p>
        </p:txBody>
      </p:sp>
      <p:sp>
        <p:nvSpPr>
          <p:cNvPr id="13" name="TextBox 12"/>
          <p:cNvSpPr txBox="1"/>
          <p:nvPr/>
        </p:nvSpPr>
        <p:spPr>
          <a:xfrm>
            <a:off x="1247768" y="1649211"/>
            <a:ext cx="1210588" cy="400110"/>
          </a:xfrm>
          <a:prstGeom prst="rect">
            <a:avLst/>
          </a:prstGeom>
          <a:noFill/>
        </p:spPr>
        <p:txBody>
          <a:bodyPr wrap="none" rtlCol="0">
            <a:spAutoFit/>
          </a:bodyPr>
          <a:lstStyle>
            <a:defPPr>
              <a:defRPr lang="zh-CN"/>
            </a:defPPr>
            <a:lvl1pPr>
              <a:defRPr sz="2400" b="1">
                <a:solidFill>
                  <a:schemeClr val="tx2"/>
                </a:solidFill>
                <a:latin typeface="+mj-ea"/>
                <a:ea typeface="+mj-ea"/>
              </a:defRPr>
            </a:lvl1pPr>
          </a:lstStyle>
          <a:p>
            <a:r>
              <a:rPr lang="zh-CN" altLang="en-US" sz="2000" dirty="0"/>
              <a:t>措施三：</a:t>
            </a:r>
          </a:p>
        </p:txBody>
      </p:sp>
      <p:sp>
        <p:nvSpPr>
          <p:cNvPr id="16" name="椭圆 15"/>
          <p:cNvSpPr/>
          <p:nvPr/>
        </p:nvSpPr>
        <p:spPr bwMode="auto">
          <a:xfrm>
            <a:off x="1629419" y="3972903"/>
            <a:ext cx="992528" cy="992528"/>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9" name="矩形 18"/>
          <p:cNvSpPr/>
          <p:nvPr/>
        </p:nvSpPr>
        <p:spPr>
          <a:xfrm>
            <a:off x="1649839" y="4053668"/>
            <a:ext cx="972108" cy="830997"/>
          </a:xfrm>
          <a:prstGeom prst="rect">
            <a:avLst/>
          </a:prstGeom>
        </p:spPr>
        <p:txBody>
          <a:bodyPr wrap="square">
            <a:spAutoFit/>
          </a:bodyPr>
          <a:lstStyle/>
          <a:p>
            <a:pPr algn="ctr"/>
            <a:r>
              <a:rPr lang="zh-CN" altLang="en-US" sz="2400" dirty="0">
                <a:solidFill>
                  <a:schemeClr val="accent2"/>
                </a:solidFill>
                <a:latin typeface="+mj-ea"/>
                <a:ea typeface="+mj-ea"/>
              </a:rPr>
              <a:t>严于律己</a:t>
            </a:r>
          </a:p>
        </p:txBody>
      </p:sp>
      <p:sp>
        <p:nvSpPr>
          <p:cNvPr id="20" name="椭圆 19"/>
          <p:cNvSpPr/>
          <p:nvPr/>
        </p:nvSpPr>
        <p:spPr bwMode="auto">
          <a:xfrm>
            <a:off x="3162605" y="3972903"/>
            <a:ext cx="992528" cy="992528"/>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1" name="椭圆 20"/>
          <p:cNvSpPr/>
          <p:nvPr/>
        </p:nvSpPr>
        <p:spPr bwMode="auto">
          <a:xfrm>
            <a:off x="4695791" y="3972903"/>
            <a:ext cx="992528" cy="992528"/>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2" name="椭圆 21"/>
          <p:cNvSpPr/>
          <p:nvPr/>
        </p:nvSpPr>
        <p:spPr bwMode="auto">
          <a:xfrm>
            <a:off x="6228978" y="3972903"/>
            <a:ext cx="992528" cy="992528"/>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3" name="矩形 22"/>
          <p:cNvSpPr/>
          <p:nvPr/>
        </p:nvSpPr>
        <p:spPr>
          <a:xfrm>
            <a:off x="3181756" y="4053668"/>
            <a:ext cx="972108" cy="830997"/>
          </a:xfrm>
          <a:prstGeom prst="rect">
            <a:avLst/>
          </a:prstGeom>
        </p:spPr>
        <p:txBody>
          <a:bodyPr wrap="square">
            <a:spAutoFit/>
          </a:bodyPr>
          <a:lstStyle/>
          <a:p>
            <a:pPr algn="ctr"/>
            <a:r>
              <a:rPr lang="zh-CN" altLang="en-US" sz="2400">
                <a:solidFill>
                  <a:schemeClr val="accent2"/>
                </a:solidFill>
                <a:latin typeface="+mj-ea"/>
                <a:ea typeface="+mj-ea"/>
              </a:rPr>
              <a:t>率先垂范</a:t>
            </a:r>
            <a:endParaRPr lang="zh-CN" altLang="en-US" sz="2400" dirty="0">
              <a:solidFill>
                <a:schemeClr val="accent2"/>
              </a:solidFill>
              <a:latin typeface="+mj-ea"/>
              <a:ea typeface="+mj-ea"/>
            </a:endParaRPr>
          </a:p>
        </p:txBody>
      </p:sp>
      <p:sp>
        <p:nvSpPr>
          <p:cNvPr id="24" name="矩形 23"/>
          <p:cNvSpPr/>
          <p:nvPr/>
        </p:nvSpPr>
        <p:spPr>
          <a:xfrm>
            <a:off x="4725548" y="4053668"/>
            <a:ext cx="972108" cy="830997"/>
          </a:xfrm>
          <a:prstGeom prst="rect">
            <a:avLst/>
          </a:prstGeom>
        </p:spPr>
        <p:txBody>
          <a:bodyPr wrap="square">
            <a:spAutoFit/>
          </a:bodyPr>
          <a:lstStyle/>
          <a:p>
            <a:pPr algn="ctr"/>
            <a:r>
              <a:rPr lang="zh-CN" altLang="en-US" sz="2400">
                <a:solidFill>
                  <a:schemeClr val="accent2"/>
                </a:solidFill>
                <a:latin typeface="+mj-ea"/>
                <a:ea typeface="+mj-ea"/>
              </a:rPr>
              <a:t>注重实效</a:t>
            </a:r>
            <a:endParaRPr lang="zh-CN" altLang="en-US" sz="2400" dirty="0">
              <a:solidFill>
                <a:schemeClr val="accent2"/>
              </a:solidFill>
              <a:latin typeface="+mj-ea"/>
              <a:ea typeface="+mj-ea"/>
            </a:endParaRPr>
          </a:p>
        </p:txBody>
      </p:sp>
      <p:sp>
        <p:nvSpPr>
          <p:cNvPr id="25" name="矩形 24"/>
          <p:cNvSpPr/>
          <p:nvPr/>
        </p:nvSpPr>
        <p:spPr>
          <a:xfrm>
            <a:off x="6245589" y="4053668"/>
            <a:ext cx="972108" cy="830997"/>
          </a:xfrm>
          <a:prstGeom prst="rect">
            <a:avLst/>
          </a:prstGeom>
        </p:spPr>
        <p:txBody>
          <a:bodyPr wrap="square">
            <a:spAutoFit/>
          </a:bodyPr>
          <a:lstStyle/>
          <a:p>
            <a:pPr algn="ctr"/>
            <a:r>
              <a:rPr lang="zh-CN" altLang="en-US" sz="2400" dirty="0">
                <a:solidFill>
                  <a:schemeClr val="accent2"/>
                </a:solidFill>
                <a:latin typeface="+mj-ea"/>
                <a:ea typeface="+mj-ea"/>
              </a:rPr>
              <a:t>力戒空谈</a:t>
            </a:r>
          </a:p>
        </p:txBody>
      </p:sp>
    </p:spTree>
    <p:extLst>
      <p:ext uri="{BB962C8B-B14F-4D97-AF65-F5344CB8AC3E}">
        <p14:creationId xmlns="" xmlns:p14="http://schemas.microsoft.com/office/powerpoint/2010/main" val="940691908"/>
      </p:ext>
    </p:extLst>
  </p:cSld>
  <p:clrMapOvr>
    <a:masterClrMapping/>
  </p:clrMapOvr>
  <p:transition spd="slow" advTm="2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400"/>
                                        <p:tgtEl>
                                          <p:spTgt spid="9"/>
                                        </p:tgtEl>
                                        <p:attrNameLst>
                                          <p:attrName>ppt_y</p:attrName>
                                        </p:attrNameLst>
                                      </p:cBhvr>
                                      <p:tavLst>
                                        <p:tav tm="0">
                                          <p:val>
                                            <p:strVal val="#ppt_y+#ppt_h*1.125000"/>
                                          </p:val>
                                        </p:tav>
                                        <p:tav tm="100000">
                                          <p:val>
                                            <p:strVal val="#ppt_y"/>
                                          </p:val>
                                        </p:tav>
                                      </p:tavLst>
                                    </p:anim>
                                    <p:animEffect transition="in" filter="wipe(up)">
                                      <p:cBhvr>
                                        <p:cTn id="18" dur="400"/>
                                        <p:tgtEl>
                                          <p:spTgt spid="9"/>
                                        </p:tgtEl>
                                      </p:cBhvr>
                                    </p:animEffect>
                                  </p:childTnLst>
                                </p:cTn>
                              </p:par>
                            </p:childTnLst>
                          </p:cTn>
                        </p:par>
                        <p:par>
                          <p:cTn id="19" fill="hold">
                            <p:stCondLst>
                              <p:cond delay="1400"/>
                            </p:stCondLst>
                            <p:childTnLst>
                              <p:par>
                                <p:cTn id="20" presetID="2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par>
                          <p:cTn id="23" fill="hold">
                            <p:stCondLst>
                              <p:cond delay="190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childTnLst>
                          </p:cTn>
                        </p:par>
                        <p:par>
                          <p:cTn id="27" fill="hold">
                            <p:stCondLst>
                              <p:cond delay="24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childTnLst>
                          </p:cTn>
                        </p:par>
                        <p:par>
                          <p:cTn id="31" fill="hold">
                            <p:stCondLst>
                              <p:cond delay="2900"/>
                            </p:stCondLst>
                            <p:childTnLst>
                              <p:par>
                                <p:cTn id="32" presetID="52" presetClass="entr" presetSubtype="0"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Scale>
                                      <p:cBhvr>
                                        <p:cTn id="34" dur="8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800" decel="50000" fill="hold">
                                          <p:stCondLst>
                                            <p:cond delay="0"/>
                                          </p:stCondLst>
                                        </p:cTn>
                                        <p:tgtEl>
                                          <p:spTgt spid="16"/>
                                        </p:tgtEl>
                                        <p:attrNameLst>
                                          <p:attrName>ppt_x</p:attrName>
                                          <p:attrName>ppt_y</p:attrName>
                                        </p:attrNameLst>
                                      </p:cBhvr>
                                    </p:animMotion>
                                    <p:animEffect transition="in" filter="fade">
                                      <p:cBhvr>
                                        <p:cTn id="36" dur="800"/>
                                        <p:tgtEl>
                                          <p:spTgt spid="16"/>
                                        </p:tgtEl>
                                      </p:cBhvr>
                                    </p:animEffect>
                                  </p:childTnLst>
                                </p:cTn>
                              </p:par>
                              <p:par>
                                <p:cTn id="37" presetID="52" presetClass="entr" presetSubtype="0" fill="hold" grpId="0" nodeType="withEffect">
                                  <p:stCondLst>
                                    <p:cond delay="100"/>
                                  </p:stCondLst>
                                  <p:childTnLst>
                                    <p:set>
                                      <p:cBhvr>
                                        <p:cTn id="38" dur="1" fill="hold">
                                          <p:stCondLst>
                                            <p:cond delay="0"/>
                                          </p:stCondLst>
                                        </p:cTn>
                                        <p:tgtEl>
                                          <p:spTgt spid="20"/>
                                        </p:tgtEl>
                                        <p:attrNameLst>
                                          <p:attrName>style.visibility</p:attrName>
                                        </p:attrNameLst>
                                      </p:cBhvr>
                                      <p:to>
                                        <p:strVal val="visible"/>
                                      </p:to>
                                    </p:set>
                                    <p:animScale>
                                      <p:cBhvr>
                                        <p:cTn id="39" dur="8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800" decel="50000" fill="hold">
                                          <p:stCondLst>
                                            <p:cond delay="0"/>
                                          </p:stCondLst>
                                        </p:cTn>
                                        <p:tgtEl>
                                          <p:spTgt spid="20"/>
                                        </p:tgtEl>
                                        <p:attrNameLst>
                                          <p:attrName>ppt_x</p:attrName>
                                          <p:attrName>ppt_y</p:attrName>
                                        </p:attrNameLst>
                                      </p:cBhvr>
                                    </p:animMotion>
                                    <p:animEffect transition="in" filter="fade">
                                      <p:cBhvr>
                                        <p:cTn id="41" dur="800"/>
                                        <p:tgtEl>
                                          <p:spTgt spid="20"/>
                                        </p:tgtEl>
                                      </p:cBhvr>
                                    </p:animEffect>
                                  </p:childTnLst>
                                </p:cTn>
                              </p:par>
                              <p:par>
                                <p:cTn id="42" presetID="52" presetClass="entr" presetSubtype="0" fill="hold" grpId="0" nodeType="withEffect">
                                  <p:stCondLst>
                                    <p:cond delay="200"/>
                                  </p:stCondLst>
                                  <p:childTnLst>
                                    <p:set>
                                      <p:cBhvr>
                                        <p:cTn id="43" dur="1" fill="hold">
                                          <p:stCondLst>
                                            <p:cond delay="0"/>
                                          </p:stCondLst>
                                        </p:cTn>
                                        <p:tgtEl>
                                          <p:spTgt spid="21"/>
                                        </p:tgtEl>
                                        <p:attrNameLst>
                                          <p:attrName>style.visibility</p:attrName>
                                        </p:attrNameLst>
                                      </p:cBhvr>
                                      <p:to>
                                        <p:strVal val="visible"/>
                                      </p:to>
                                    </p:set>
                                    <p:animScale>
                                      <p:cBhvr>
                                        <p:cTn id="44" dur="8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800" decel="50000" fill="hold">
                                          <p:stCondLst>
                                            <p:cond delay="0"/>
                                          </p:stCondLst>
                                        </p:cTn>
                                        <p:tgtEl>
                                          <p:spTgt spid="21"/>
                                        </p:tgtEl>
                                        <p:attrNameLst>
                                          <p:attrName>ppt_x</p:attrName>
                                          <p:attrName>ppt_y</p:attrName>
                                        </p:attrNameLst>
                                      </p:cBhvr>
                                    </p:animMotion>
                                    <p:animEffect transition="in" filter="fade">
                                      <p:cBhvr>
                                        <p:cTn id="46" dur="800"/>
                                        <p:tgtEl>
                                          <p:spTgt spid="21"/>
                                        </p:tgtEl>
                                      </p:cBhvr>
                                    </p:animEffect>
                                  </p:childTnLst>
                                </p:cTn>
                              </p:par>
                              <p:par>
                                <p:cTn id="47" presetID="52" presetClass="entr" presetSubtype="0" fill="hold" grpId="0" nodeType="withEffect">
                                  <p:stCondLst>
                                    <p:cond delay="300"/>
                                  </p:stCondLst>
                                  <p:childTnLst>
                                    <p:set>
                                      <p:cBhvr>
                                        <p:cTn id="48" dur="1" fill="hold">
                                          <p:stCondLst>
                                            <p:cond delay="0"/>
                                          </p:stCondLst>
                                        </p:cTn>
                                        <p:tgtEl>
                                          <p:spTgt spid="22"/>
                                        </p:tgtEl>
                                        <p:attrNameLst>
                                          <p:attrName>style.visibility</p:attrName>
                                        </p:attrNameLst>
                                      </p:cBhvr>
                                      <p:to>
                                        <p:strVal val="visible"/>
                                      </p:to>
                                    </p:set>
                                    <p:animScale>
                                      <p:cBhvr>
                                        <p:cTn id="49" dur="8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800" decel="50000" fill="hold">
                                          <p:stCondLst>
                                            <p:cond delay="0"/>
                                          </p:stCondLst>
                                        </p:cTn>
                                        <p:tgtEl>
                                          <p:spTgt spid="22"/>
                                        </p:tgtEl>
                                        <p:attrNameLst>
                                          <p:attrName>ppt_x</p:attrName>
                                          <p:attrName>ppt_y</p:attrName>
                                        </p:attrNameLst>
                                      </p:cBhvr>
                                    </p:animMotion>
                                    <p:animEffect transition="in" filter="fade">
                                      <p:cBhvr>
                                        <p:cTn id="51" dur="800"/>
                                        <p:tgtEl>
                                          <p:spTgt spid="22"/>
                                        </p:tgtEl>
                                      </p:cBhvr>
                                    </p:animEffect>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anim calcmode="lin" valueType="num">
                                      <p:cBhvr>
                                        <p:cTn id="56" dur="500" fill="hold"/>
                                        <p:tgtEl>
                                          <p:spTgt spid="19"/>
                                        </p:tgtEl>
                                        <p:attrNameLst>
                                          <p:attrName>ppt_x</p:attrName>
                                        </p:attrNameLst>
                                      </p:cBhvr>
                                      <p:tavLst>
                                        <p:tav tm="0">
                                          <p:val>
                                            <p:strVal val="#ppt_x"/>
                                          </p:val>
                                        </p:tav>
                                        <p:tav tm="100000">
                                          <p:val>
                                            <p:strVal val="#ppt_x"/>
                                          </p:val>
                                        </p:tav>
                                      </p:tavLst>
                                    </p:anim>
                                    <p:anim calcmode="lin" valueType="num">
                                      <p:cBhvr>
                                        <p:cTn id="57" dur="500" fill="hold"/>
                                        <p:tgtEl>
                                          <p:spTgt spid="19"/>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10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anim calcmode="lin" valueType="num">
                                      <p:cBhvr>
                                        <p:cTn id="61" dur="500" fill="hold"/>
                                        <p:tgtEl>
                                          <p:spTgt spid="23"/>
                                        </p:tgtEl>
                                        <p:attrNameLst>
                                          <p:attrName>ppt_x</p:attrName>
                                        </p:attrNameLst>
                                      </p:cBhvr>
                                      <p:tavLst>
                                        <p:tav tm="0">
                                          <p:val>
                                            <p:strVal val="#ppt_x"/>
                                          </p:val>
                                        </p:tav>
                                        <p:tav tm="100000">
                                          <p:val>
                                            <p:strVal val="#ppt_x"/>
                                          </p:val>
                                        </p:tav>
                                      </p:tavLst>
                                    </p:anim>
                                    <p:anim calcmode="lin" valueType="num">
                                      <p:cBhvr>
                                        <p:cTn id="62" dur="500" fill="hold"/>
                                        <p:tgtEl>
                                          <p:spTgt spid="2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0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anim calcmode="lin" valueType="num">
                                      <p:cBhvr>
                                        <p:cTn id="66" dur="500" fill="hold"/>
                                        <p:tgtEl>
                                          <p:spTgt spid="24"/>
                                        </p:tgtEl>
                                        <p:attrNameLst>
                                          <p:attrName>ppt_x</p:attrName>
                                        </p:attrNameLst>
                                      </p:cBhvr>
                                      <p:tavLst>
                                        <p:tav tm="0">
                                          <p:val>
                                            <p:strVal val="#ppt_x"/>
                                          </p:val>
                                        </p:tav>
                                        <p:tav tm="100000">
                                          <p:val>
                                            <p:strVal val="#ppt_x"/>
                                          </p:val>
                                        </p:tav>
                                      </p:tavLst>
                                    </p:anim>
                                    <p:anim calcmode="lin" valueType="num">
                                      <p:cBhvr>
                                        <p:cTn id="67" dur="500" fill="hold"/>
                                        <p:tgtEl>
                                          <p:spTgt spid="2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30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anim calcmode="lin" valueType="num">
                                      <p:cBhvr>
                                        <p:cTn id="71" dur="500" fill="hold"/>
                                        <p:tgtEl>
                                          <p:spTgt spid="25"/>
                                        </p:tgtEl>
                                        <p:attrNameLst>
                                          <p:attrName>ppt_x</p:attrName>
                                        </p:attrNameLst>
                                      </p:cBhvr>
                                      <p:tavLst>
                                        <p:tav tm="0">
                                          <p:val>
                                            <p:strVal val="#ppt_x"/>
                                          </p:val>
                                        </p:tav>
                                        <p:tav tm="100000">
                                          <p:val>
                                            <p:strVal val="#ppt_x"/>
                                          </p:val>
                                        </p:tav>
                                      </p:tavLst>
                                    </p:anim>
                                    <p:anim calcmode="lin" valueType="num">
                                      <p:cBhvr>
                                        <p:cTn id="72"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3" grpId="0"/>
      <p:bldP spid="16" grpId="0" animBg="1"/>
      <p:bldP spid="19" grpId="0"/>
      <p:bldP spid="20" grpId="0" animBg="1"/>
      <p:bldP spid="21" grpId="0" animBg="1"/>
      <p:bldP spid="22" grpId="0" animBg="1"/>
      <p:bldP spid="23" grpId="0"/>
      <p:bldP spid="24" grpId="0"/>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 name="矩形 6"/>
          <p:cNvSpPr/>
          <p:nvPr/>
        </p:nvSpPr>
        <p:spPr bwMode="auto">
          <a:xfrm>
            <a:off x="0" y="5461346"/>
            <a:ext cx="7200000" cy="109182"/>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椭圆 7"/>
          <p:cNvSpPr/>
          <p:nvPr/>
        </p:nvSpPr>
        <p:spPr bwMode="auto">
          <a:xfrm>
            <a:off x="4427120" y="5373467"/>
            <a:ext cx="289760" cy="289760"/>
          </a:xfrm>
          <a:prstGeom prst="ellipse">
            <a:avLst/>
          </a:prstGeom>
          <a:solidFill>
            <a:schemeClr val="tx2"/>
          </a:solidFill>
          <a:ln w="2857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9" name="等腰三角形 8"/>
          <p:cNvSpPr/>
          <p:nvPr/>
        </p:nvSpPr>
        <p:spPr bwMode="auto">
          <a:xfrm>
            <a:off x="4509007" y="5135386"/>
            <a:ext cx="125986" cy="135514"/>
          </a:xfrm>
          <a:prstGeom prst="triangle">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0" name="圆角矩形 9"/>
          <p:cNvSpPr/>
          <p:nvPr/>
        </p:nvSpPr>
        <p:spPr bwMode="auto">
          <a:xfrm>
            <a:off x="908663" y="1268760"/>
            <a:ext cx="7120516" cy="3794618"/>
          </a:xfrm>
          <a:prstGeom prst="roundRect">
            <a:avLst>
              <a:gd name="adj" fmla="val 5199"/>
            </a:avLst>
          </a:prstGeom>
          <a:solidFill>
            <a:srgbClr val="F2F2F2"/>
          </a:solidFill>
          <a:ln w="9525" cmpd="sng">
            <a:solidFill>
              <a:schemeClr val="tx2"/>
            </a:solidFill>
            <a:miter lim="800000"/>
            <a:headEnd/>
            <a:tailEnd/>
          </a:ln>
          <a:extLst/>
        </p:spPr>
        <p:txBody>
          <a:bodyPr/>
          <a:lstStyle/>
          <a:p>
            <a:endParaRPr lang="zh-CN" altLang="en-US">
              <a:solidFill>
                <a:schemeClr val="bg1"/>
              </a:solidFill>
            </a:endParaRPr>
          </a:p>
        </p:txBody>
      </p:sp>
      <p:sp>
        <p:nvSpPr>
          <p:cNvPr id="11" name="矩形 10"/>
          <p:cNvSpPr/>
          <p:nvPr/>
        </p:nvSpPr>
        <p:spPr>
          <a:xfrm>
            <a:off x="1116410" y="1861964"/>
            <a:ext cx="4392488" cy="3046988"/>
          </a:xfrm>
          <a:prstGeom prst="rect">
            <a:avLst/>
          </a:prstGeom>
          <a:noFill/>
        </p:spPr>
        <p:txBody>
          <a:bodyPr wrap="square" rtlCol="0">
            <a:spAutoFit/>
          </a:bodyPr>
          <a:lstStyle/>
          <a:p>
            <a:pPr algn="just"/>
            <a:r>
              <a:rPr lang="zh-CN" altLang="en-US" sz="1600" dirty="0">
                <a:solidFill>
                  <a:schemeClr val="bg1"/>
                </a:solidFill>
                <a:latin typeface="+mj-ea"/>
                <a:ea typeface="+mj-ea"/>
              </a:rPr>
              <a:t>增强党性，廉洁自律。作为一名共产党员，一名国有企业的领导干部，就是要很好地坚持科学的发展观、正确的政绩观和亲民的群众观，就是要在其位，谋其政，肩负起自己的神圣职责。作为锂镁两公司的负责人，我坚持做到了“七个不准”，廉洁自律，克己为公，不为私利所诱，不为金钱所惑，求真务实，锐意进取。始终坚持按原则办事，按规章制度办事，廉洁从政，做到了公平、公正、公开。经常出差住星级以下宾馆，在普通餐馆就餐，以自己的实际行动，树立了领导干部的良好形象，为企业的长足发展，贡献了自己的全部力量。</a:t>
            </a:r>
          </a:p>
        </p:txBody>
      </p:sp>
      <p:sp>
        <p:nvSpPr>
          <p:cNvPr id="13" name="TextBox 12"/>
          <p:cNvSpPr txBox="1"/>
          <p:nvPr/>
        </p:nvSpPr>
        <p:spPr>
          <a:xfrm>
            <a:off x="1116410" y="1449156"/>
            <a:ext cx="1210588" cy="400110"/>
          </a:xfrm>
          <a:prstGeom prst="rect">
            <a:avLst/>
          </a:prstGeom>
          <a:noFill/>
        </p:spPr>
        <p:txBody>
          <a:bodyPr wrap="none" rtlCol="0">
            <a:spAutoFit/>
          </a:bodyPr>
          <a:lstStyle>
            <a:defPPr>
              <a:defRPr lang="zh-CN"/>
            </a:defPPr>
            <a:lvl1pPr>
              <a:defRPr sz="2400" b="1">
                <a:solidFill>
                  <a:schemeClr val="tx2"/>
                </a:solidFill>
                <a:latin typeface="+mj-ea"/>
                <a:ea typeface="+mj-ea"/>
              </a:defRPr>
            </a:lvl1pPr>
          </a:lstStyle>
          <a:p>
            <a:r>
              <a:rPr lang="zh-CN" altLang="en-US" sz="2000" dirty="0"/>
              <a:t>措施四：</a:t>
            </a:r>
          </a:p>
        </p:txBody>
      </p:sp>
      <p:sp>
        <p:nvSpPr>
          <p:cNvPr id="5" name="Freeform 5"/>
          <p:cNvSpPr>
            <a:spLocks noEditPoints="1"/>
          </p:cNvSpPr>
          <p:nvPr/>
        </p:nvSpPr>
        <p:spPr bwMode="auto">
          <a:xfrm>
            <a:off x="5880486" y="2442537"/>
            <a:ext cx="1787040" cy="1726925"/>
          </a:xfrm>
          <a:custGeom>
            <a:avLst/>
            <a:gdLst>
              <a:gd name="T0" fmla="*/ 0 w 3209"/>
              <a:gd name="T1" fmla="*/ 2835 h 3094"/>
              <a:gd name="T2" fmla="*/ 280 w 3209"/>
              <a:gd name="T3" fmla="*/ 254 h 3094"/>
              <a:gd name="T4" fmla="*/ 1631 w 3209"/>
              <a:gd name="T5" fmla="*/ 0 h 3094"/>
              <a:gd name="T6" fmla="*/ 2059 w 3209"/>
              <a:gd name="T7" fmla="*/ 67 h 3094"/>
              <a:gd name="T8" fmla="*/ 1978 w 3209"/>
              <a:gd name="T9" fmla="*/ 254 h 3094"/>
              <a:gd name="T10" fmla="*/ 3209 w 3209"/>
              <a:gd name="T11" fmla="*/ 562 h 3094"/>
              <a:gd name="T12" fmla="*/ 1524 w 3209"/>
              <a:gd name="T13" fmla="*/ 602 h 3094"/>
              <a:gd name="T14" fmla="*/ 1484 w 3209"/>
              <a:gd name="T15" fmla="*/ 709 h 3094"/>
              <a:gd name="T16" fmla="*/ 1363 w 3209"/>
              <a:gd name="T17" fmla="*/ 1605 h 3094"/>
              <a:gd name="T18" fmla="*/ 1029 w 3209"/>
              <a:gd name="T19" fmla="*/ 1203 h 3094"/>
              <a:gd name="T20" fmla="*/ 615 w 3209"/>
              <a:gd name="T21" fmla="*/ 1203 h 3094"/>
              <a:gd name="T22" fmla="*/ 307 w 3209"/>
              <a:gd name="T23" fmla="*/ 3049 h 3094"/>
              <a:gd name="T24" fmla="*/ 1149 w 3209"/>
              <a:gd name="T25" fmla="*/ 2781 h 3094"/>
              <a:gd name="T26" fmla="*/ 2086 w 3209"/>
              <a:gd name="T27" fmla="*/ 2287 h 3094"/>
              <a:gd name="T28" fmla="*/ 2059 w 3209"/>
              <a:gd name="T29" fmla="*/ 2394 h 3094"/>
              <a:gd name="T30" fmla="*/ 2513 w 3209"/>
              <a:gd name="T31" fmla="*/ 2728 h 3094"/>
              <a:gd name="T32" fmla="*/ 2701 w 3209"/>
              <a:gd name="T33" fmla="*/ 2755 h 3094"/>
              <a:gd name="T34" fmla="*/ 2125 w 3209"/>
              <a:gd name="T35" fmla="*/ 1939 h 3094"/>
              <a:gd name="T36" fmla="*/ 2393 w 3209"/>
              <a:gd name="T37" fmla="*/ 2433 h 3094"/>
              <a:gd name="T38" fmla="*/ 1751 w 3209"/>
              <a:gd name="T39" fmla="*/ 2100 h 3094"/>
              <a:gd name="T40" fmla="*/ 1096 w 3209"/>
              <a:gd name="T41" fmla="*/ 2246 h 3094"/>
              <a:gd name="T42" fmla="*/ 1056 w 3209"/>
              <a:gd name="T43" fmla="*/ 1939 h 3094"/>
              <a:gd name="T44" fmla="*/ 721 w 3209"/>
              <a:gd name="T45" fmla="*/ 3062 h 3094"/>
              <a:gd name="T46" fmla="*/ 1711 w 3209"/>
              <a:gd name="T47" fmla="*/ 1658 h 3094"/>
              <a:gd name="T48" fmla="*/ 2099 w 3209"/>
              <a:gd name="T49" fmla="*/ 1498 h 3094"/>
              <a:gd name="T50" fmla="*/ 2086 w 3209"/>
              <a:gd name="T51" fmla="*/ 1605 h 3094"/>
              <a:gd name="T52" fmla="*/ 3035 w 3209"/>
              <a:gd name="T53" fmla="*/ 1658 h 3094"/>
              <a:gd name="T54" fmla="*/ 2513 w 3209"/>
              <a:gd name="T55" fmla="*/ 3075 h 3094"/>
              <a:gd name="T56" fmla="*/ 2273 w 3209"/>
              <a:gd name="T57" fmla="*/ 2969 h 3094"/>
              <a:gd name="T58" fmla="*/ 1417 w 3209"/>
              <a:gd name="T59" fmla="*/ 2995 h 3094"/>
              <a:gd name="T60" fmla="*/ 1510 w 3209"/>
              <a:gd name="T61" fmla="*/ 749 h 3094"/>
              <a:gd name="T62" fmla="*/ 2460 w 3209"/>
              <a:gd name="T63" fmla="*/ 575 h 3094"/>
              <a:gd name="T64" fmla="*/ 2875 w 3209"/>
              <a:gd name="T65" fmla="*/ 642 h 3094"/>
              <a:gd name="T66" fmla="*/ 2794 w 3209"/>
              <a:gd name="T67" fmla="*/ 749 h 3094"/>
              <a:gd name="T68" fmla="*/ 3182 w 3209"/>
              <a:gd name="T69" fmla="*/ 1029 h 3094"/>
              <a:gd name="T70" fmla="*/ 2794 w 3209"/>
              <a:gd name="T71" fmla="*/ 1351 h 3094"/>
              <a:gd name="T72" fmla="*/ 2099 w 3209"/>
              <a:gd name="T73" fmla="*/ 1324 h 3094"/>
              <a:gd name="T74" fmla="*/ 1631 w 3209"/>
              <a:gd name="T75" fmla="*/ 1123 h 3094"/>
              <a:gd name="T76" fmla="*/ 1510 w 3209"/>
              <a:gd name="T77" fmla="*/ 1029 h 3094"/>
              <a:gd name="T78" fmla="*/ 1176 w 3209"/>
              <a:gd name="T79" fmla="*/ 562 h 3094"/>
              <a:gd name="T80" fmla="*/ 615 w 3209"/>
              <a:gd name="T81" fmla="*/ 1110 h 3094"/>
              <a:gd name="T82" fmla="*/ 2112 w 3209"/>
              <a:gd name="T83" fmla="*/ 1311 h 3094"/>
              <a:gd name="T84" fmla="*/ 2460 w 3209"/>
              <a:gd name="T85" fmla="*/ 1030 h 3094"/>
              <a:gd name="T86" fmla="*/ 2139 w 3209"/>
              <a:gd name="T87" fmla="*/ 1297 h 3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09" h="3094">
                <a:moveTo>
                  <a:pt x="307" y="3049"/>
                </a:moveTo>
                <a:cubicBezTo>
                  <a:pt x="227" y="2959"/>
                  <a:pt x="124" y="2888"/>
                  <a:pt x="0" y="2835"/>
                </a:cubicBezTo>
                <a:cubicBezTo>
                  <a:pt x="195" y="2568"/>
                  <a:pt x="289" y="2028"/>
                  <a:pt x="280" y="1217"/>
                </a:cubicBezTo>
                <a:lnTo>
                  <a:pt x="280" y="254"/>
                </a:lnTo>
                <a:lnTo>
                  <a:pt x="1631" y="254"/>
                </a:lnTo>
                <a:lnTo>
                  <a:pt x="1631" y="0"/>
                </a:lnTo>
                <a:lnTo>
                  <a:pt x="1992" y="13"/>
                </a:lnTo>
                <a:cubicBezTo>
                  <a:pt x="2036" y="13"/>
                  <a:pt x="2059" y="31"/>
                  <a:pt x="2059" y="67"/>
                </a:cubicBezTo>
                <a:cubicBezTo>
                  <a:pt x="2059" y="102"/>
                  <a:pt x="2032" y="125"/>
                  <a:pt x="1978" y="134"/>
                </a:cubicBezTo>
                <a:lnTo>
                  <a:pt x="1978" y="254"/>
                </a:lnTo>
                <a:lnTo>
                  <a:pt x="3209" y="254"/>
                </a:lnTo>
                <a:lnTo>
                  <a:pt x="3209" y="562"/>
                </a:lnTo>
                <a:lnTo>
                  <a:pt x="1390" y="562"/>
                </a:lnTo>
                <a:lnTo>
                  <a:pt x="1524" y="602"/>
                </a:lnTo>
                <a:cubicBezTo>
                  <a:pt x="1560" y="619"/>
                  <a:pt x="1577" y="642"/>
                  <a:pt x="1577" y="668"/>
                </a:cubicBezTo>
                <a:cubicBezTo>
                  <a:pt x="1569" y="704"/>
                  <a:pt x="1537" y="717"/>
                  <a:pt x="1484" y="709"/>
                </a:cubicBezTo>
                <a:lnTo>
                  <a:pt x="1363" y="856"/>
                </a:lnTo>
                <a:lnTo>
                  <a:pt x="1363" y="1605"/>
                </a:lnTo>
                <a:lnTo>
                  <a:pt x="1029" y="1605"/>
                </a:lnTo>
                <a:lnTo>
                  <a:pt x="1029" y="1203"/>
                </a:lnTo>
                <a:cubicBezTo>
                  <a:pt x="949" y="1266"/>
                  <a:pt x="869" y="1332"/>
                  <a:pt x="788" y="1404"/>
                </a:cubicBezTo>
                <a:cubicBezTo>
                  <a:pt x="744" y="1332"/>
                  <a:pt x="686" y="1266"/>
                  <a:pt x="615" y="1203"/>
                </a:cubicBezTo>
                <a:lnTo>
                  <a:pt x="615" y="1217"/>
                </a:lnTo>
                <a:cubicBezTo>
                  <a:pt x="623" y="2064"/>
                  <a:pt x="521" y="2674"/>
                  <a:pt x="307" y="3049"/>
                </a:cubicBezTo>
                <a:close/>
                <a:moveTo>
                  <a:pt x="1417" y="2995"/>
                </a:moveTo>
                <a:cubicBezTo>
                  <a:pt x="1346" y="2915"/>
                  <a:pt x="1257" y="2844"/>
                  <a:pt x="1149" y="2781"/>
                </a:cubicBezTo>
                <a:cubicBezTo>
                  <a:pt x="1435" y="2647"/>
                  <a:pt x="1653" y="2447"/>
                  <a:pt x="1805" y="2180"/>
                </a:cubicBezTo>
                <a:lnTo>
                  <a:pt x="2086" y="2287"/>
                </a:lnTo>
                <a:cubicBezTo>
                  <a:pt x="2121" y="2295"/>
                  <a:pt x="2139" y="2318"/>
                  <a:pt x="2139" y="2354"/>
                </a:cubicBezTo>
                <a:cubicBezTo>
                  <a:pt x="2139" y="2380"/>
                  <a:pt x="2112" y="2394"/>
                  <a:pt x="2059" y="2394"/>
                </a:cubicBezTo>
                <a:lnTo>
                  <a:pt x="2019" y="2447"/>
                </a:lnTo>
                <a:cubicBezTo>
                  <a:pt x="2214" y="2563"/>
                  <a:pt x="2380" y="2657"/>
                  <a:pt x="2513" y="2728"/>
                </a:cubicBezTo>
                <a:lnTo>
                  <a:pt x="2447" y="2768"/>
                </a:lnTo>
                <a:cubicBezTo>
                  <a:pt x="2625" y="2786"/>
                  <a:pt x="2710" y="2781"/>
                  <a:pt x="2701" y="2755"/>
                </a:cubicBezTo>
                <a:lnTo>
                  <a:pt x="2701" y="1939"/>
                </a:lnTo>
                <a:lnTo>
                  <a:pt x="2125" y="1939"/>
                </a:lnTo>
                <a:cubicBezTo>
                  <a:pt x="2313" y="2019"/>
                  <a:pt x="2469" y="2104"/>
                  <a:pt x="2594" y="2193"/>
                </a:cubicBezTo>
                <a:lnTo>
                  <a:pt x="2393" y="2433"/>
                </a:lnTo>
                <a:cubicBezTo>
                  <a:pt x="2224" y="2282"/>
                  <a:pt x="2032" y="2144"/>
                  <a:pt x="1818" y="2019"/>
                </a:cubicBezTo>
                <a:cubicBezTo>
                  <a:pt x="1800" y="2037"/>
                  <a:pt x="1778" y="2064"/>
                  <a:pt x="1751" y="2100"/>
                </a:cubicBezTo>
                <a:cubicBezTo>
                  <a:pt x="1591" y="2278"/>
                  <a:pt x="1466" y="2403"/>
                  <a:pt x="1377" y="2474"/>
                </a:cubicBezTo>
                <a:cubicBezTo>
                  <a:pt x="1287" y="2376"/>
                  <a:pt x="1194" y="2300"/>
                  <a:pt x="1096" y="2246"/>
                </a:cubicBezTo>
                <a:cubicBezTo>
                  <a:pt x="1265" y="2157"/>
                  <a:pt x="1408" y="2055"/>
                  <a:pt x="1524" y="1939"/>
                </a:cubicBezTo>
                <a:lnTo>
                  <a:pt x="1056" y="1939"/>
                </a:lnTo>
                <a:lnTo>
                  <a:pt x="1056" y="3062"/>
                </a:lnTo>
                <a:lnTo>
                  <a:pt x="721" y="3062"/>
                </a:lnTo>
                <a:lnTo>
                  <a:pt x="721" y="1658"/>
                </a:lnTo>
                <a:lnTo>
                  <a:pt x="1711" y="1658"/>
                </a:lnTo>
                <a:cubicBezTo>
                  <a:pt x="1747" y="1587"/>
                  <a:pt x="1778" y="1520"/>
                  <a:pt x="1805" y="1458"/>
                </a:cubicBezTo>
                <a:lnTo>
                  <a:pt x="2099" y="1498"/>
                </a:lnTo>
                <a:cubicBezTo>
                  <a:pt x="2152" y="1516"/>
                  <a:pt x="2175" y="1538"/>
                  <a:pt x="2166" y="1565"/>
                </a:cubicBezTo>
                <a:cubicBezTo>
                  <a:pt x="2166" y="1591"/>
                  <a:pt x="2139" y="1605"/>
                  <a:pt x="2086" y="1605"/>
                </a:cubicBezTo>
                <a:cubicBezTo>
                  <a:pt x="2076" y="1631"/>
                  <a:pt x="2063" y="1649"/>
                  <a:pt x="2046" y="1658"/>
                </a:cubicBezTo>
                <a:lnTo>
                  <a:pt x="3035" y="1658"/>
                </a:lnTo>
                <a:lnTo>
                  <a:pt x="3035" y="2795"/>
                </a:lnTo>
                <a:cubicBezTo>
                  <a:pt x="3070" y="3000"/>
                  <a:pt x="2897" y="3094"/>
                  <a:pt x="2513" y="3075"/>
                </a:cubicBezTo>
                <a:cubicBezTo>
                  <a:pt x="2496" y="2995"/>
                  <a:pt x="2460" y="2910"/>
                  <a:pt x="2406" y="2821"/>
                </a:cubicBezTo>
                <a:lnTo>
                  <a:pt x="2273" y="2969"/>
                </a:lnTo>
                <a:cubicBezTo>
                  <a:pt x="2184" y="2880"/>
                  <a:pt x="2041" y="2777"/>
                  <a:pt x="1845" y="2661"/>
                </a:cubicBezTo>
                <a:cubicBezTo>
                  <a:pt x="1720" y="2777"/>
                  <a:pt x="1577" y="2888"/>
                  <a:pt x="1417" y="2995"/>
                </a:cubicBezTo>
                <a:close/>
                <a:moveTo>
                  <a:pt x="1510" y="1029"/>
                </a:moveTo>
                <a:lnTo>
                  <a:pt x="1510" y="749"/>
                </a:lnTo>
                <a:lnTo>
                  <a:pt x="2460" y="749"/>
                </a:lnTo>
                <a:lnTo>
                  <a:pt x="2460" y="575"/>
                </a:lnTo>
                <a:lnTo>
                  <a:pt x="2808" y="588"/>
                </a:lnTo>
                <a:cubicBezTo>
                  <a:pt x="2852" y="588"/>
                  <a:pt x="2875" y="606"/>
                  <a:pt x="2875" y="642"/>
                </a:cubicBezTo>
                <a:cubicBezTo>
                  <a:pt x="2875" y="677"/>
                  <a:pt x="2848" y="695"/>
                  <a:pt x="2794" y="695"/>
                </a:cubicBezTo>
                <a:lnTo>
                  <a:pt x="2794" y="749"/>
                </a:lnTo>
                <a:lnTo>
                  <a:pt x="3182" y="749"/>
                </a:lnTo>
                <a:lnTo>
                  <a:pt x="3182" y="1029"/>
                </a:lnTo>
                <a:lnTo>
                  <a:pt x="2794" y="1029"/>
                </a:lnTo>
                <a:lnTo>
                  <a:pt x="2794" y="1351"/>
                </a:lnTo>
                <a:cubicBezTo>
                  <a:pt x="2839" y="1538"/>
                  <a:pt x="2647" y="1622"/>
                  <a:pt x="2219" y="1605"/>
                </a:cubicBezTo>
                <a:cubicBezTo>
                  <a:pt x="2201" y="1516"/>
                  <a:pt x="2161" y="1422"/>
                  <a:pt x="2099" y="1324"/>
                </a:cubicBezTo>
                <a:lnTo>
                  <a:pt x="1872" y="1457"/>
                </a:lnTo>
                <a:cubicBezTo>
                  <a:pt x="1800" y="1342"/>
                  <a:pt x="1720" y="1230"/>
                  <a:pt x="1631" y="1123"/>
                </a:cubicBezTo>
                <a:lnTo>
                  <a:pt x="1805" y="1029"/>
                </a:lnTo>
                <a:lnTo>
                  <a:pt x="1510" y="1029"/>
                </a:lnTo>
                <a:close/>
                <a:moveTo>
                  <a:pt x="615" y="1110"/>
                </a:moveTo>
                <a:cubicBezTo>
                  <a:pt x="837" y="959"/>
                  <a:pt x="1025" y="776"/>
                  <a:pt x="1176" y="562"/>
                </a:cubicBezTo>
                <a:lnTo>
                  <a:pt x="615" y="562"/>
                </a:lnTo>
                <a:lnTo>
                  <a:pt x="615" y="1110"/>
                </a:lnTo>
                <a:close/>
                <a:moveTo>
                  <a:pt x="2139" y="1297"/>
                </a:moveTo>
                <a:lnTo>
                  <a:pt x="2112" y="1311"/>
                </a:lnTo>
                <a:cubicBezTo>
                  <a:pt x="2362" y="1346"/>
                  <a:pt x="2477" y="1333"/>
                  <a:pt x="2460" y="1270"/>
                </a:cubicBezTo>
                <a:lnTo>
                  <a:pt x="2460" y="1030"/>
                </a:lnTo>
                <a:lnTo>
                  <a:pt x="1938" y="1030"/>
                </a:lnTo>
                <a:cubicBezTo>
                  <a:pt x="2019" y="1128"/>
                  <a:pt x="2086" y="1217"/>
                  <a:pt x="2139" y="1297"/>
                </a:cubicBezTo>
                <a:close/>
              </a:path>
            </a:pathLst>
          </a:custGeom>
          <a:solidFill>
            <a:srgbClr val="2E2C2C"/>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noEditPoints="1"/>
          </p:cNvSpPr>
          <p:nvPr/>
        </p:nvSpPr>
        <p:spPr bwMode="auto">
          <a:xfrm>
            <a:off x="5599951" y="2206850"/>
            <a:ext cx="2348109" cy="2357216"/>
          </a:xfrm>
          <a:custGeom>
            <a:avLst/>
            <a:gdLst>
              <a:gd name="T0" fmla="*/ 3471 w 4222"/>
              <a:gd name="T1" fmla="*/ 751 h 4222"/>
              <a:gd name="T2" fmla="*/ 3471 w 4222"/>
              <a:gd name="T3" fmla="*/ 3471 h 4222"/>
              <a:gd name="T4" fmla="*/ 751 w 4222"/>
              <a:gd name="T5" fmla="*/ 3471 h 4222"/>
              <a:gd name="T6" fmla="*/ 751 w 4222"/>
              <a:gd name="T7" fmla="*/ 751 h 4222"/>
              <a:gd name="T8" fmla="*/ 3471 w 4222"/>
              <a:gd name="T9" fmla="*/ 751 h 4222"/>
              <a:gd name="T10" fmla="*/ 3391 w 4222"/>
              <a:gd name="T11" fmla="*/ 1044 h 4222"/>
              <a:gd name="T12" fmla="*/ 1044 w 4222"/>
              <a:gd name="T13" fmla="*/ 3391 h 4222"/>
              <a:gd name="T14" fmla="*/ 3289 w 4222"/>
              <a:gd name="T15" fmla="*/ 3289 h 4222"/>
              <a:gd name="T16" fmla="*/ 3391 w 4222"/>
              <a:gd name="T17" fmla="*/ 1044 h 4222"/>
              <a:gd name="T18" fmla="*/ 831 w 4222"/>
              <a:gd name="T19" fmla="*/ 3178 h 4222"/>
              <a:gd name="T20" fmla="*/ 3178 w 4222"/>
              <a:gd name="T21" fmla="*/ 831 h 4222"/>
              <a:gd name="T22" fmla="*/ 933 w 4222"/>
              <a:gd name="T23" fmla="*/ 933 h 4222"/>
              <a:gd name="T24" fmla="*/ 831 w 4222"/>
              <a:gd name="T25" fmla="*/ 3178 h 4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22" h="4222">
                <a:moveTo>
                  <a:pt x="3471" y="751"/>
                </a:moveTo>
                <a:cubicBezTo>
                  <a:pt x="4222" y="1502"/>
                  <a:pt x="4222" y="2720"/>
                  <a:pt x="3471" y="3471"/>
                </a:cubicBezTo>
                <a:cubicBezTo>
                  <a:pt x="2720" y="4222"/>
                  <a:pt x="1502" y="4222"/>
                  <a:pt x="751" y="3471"/>
                </a:cubicBezTo>
                <a:cubicBezTo>
                  <a:pt x="0" y="2720"/>
                  <a:pt x="0" y="1502"/>
                  <a:pt x="751" y="751"/>
                </a:cubicBezTo>
                <a:cubicBezTo>
                  <a:pt x="1502" y="0"/>
                  <a:pt x="2720" y="0"/>
                  <a:pt x="3471" y="751"/>
                </a:cubicBezTo>
                <a:close/>
                <a:moveTo>
                  <a:pt x="3391" y="1044"/>
                </a:moveTo>
                <a:lnTo>
                  <a:pt x="1044" y="3391"/>
                </a:lnTo>
                <a:cubicBezTo>
                  <a:pt x="1699" y="3938"/>
                  <a:pt x="2675" y="3904"/>
                  <a:pt x="3289" y="3289"/>
                </a:cubicBezTo>
                <a:cubicBezTo>
                  <a:pt x="3904" y="2675"/>
                  <a:pt x="3938" y="1698"/>
                  <a:pt x="3391" y="1044"/>
                </a:cubicBezTo>
                <a:close/>
                <a:moveTo>
                  <a:pt x="831" y="3178"/>
                </a:moveTo>
                <a:lnTo>
                  <a:pt x="3178" y="831"/>
                </a:lnTo>
                <a:cubicBezTo>
                  <a:pt x="2523" y="284"/>
                  <a:pt x="1547" y="318"/>
                  <a:pt x="933" y="933"/>
                </a:cubicBezTo>
                <a:cubicBezTo>
                  <a:pt x="318" y="1547"/>
                  <a:pt x="284" y="2523"/>
                  <a:pt x="831" y="3178"/>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椭圆 14"/>
          <p:cNvSpPr/>
          <p:nvPr/>
        </p:nvSpPr>
        <p:spPr bwMode="auto">
          <a:xfrm>
            <a:off x="7056541" y="5373467"/>
            <a:ext cx="253783" cy="253783"/>
          </a:xfrm>
          <a:prstGeom prst="ellipse">
            <a:avLst/>
          </a:prstGeom>
          <a:solidFill>
            <a:schemeClr val="tx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Tree>
    <p:extLst>
      <p:ext uri="{BB962C8B-B14F-4D97-AF65-F5344CB8AC3E}">
        <p14:creationId xmlns="" xmlns:p14="http://schemas.microsoft.com/office/powerpoint/2010/main" val="3307483500"/>
      </p:ext>
    </p:extLst>
  </p:cSld>
  <p:clrMapOvr>
    <a:masterClrMapping/>
  </p:clrMapOvr>
  <p:transition spd="slow" advTm="2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400"/>
                                        <p:tgtEl>
                                          <p:spTgt spid="9"/>
                                        </p:tgtEl>
                                        <p:attrNameLst>
                                          <p:attrName>ppt_y</p:attrName>
                                        </p:attrNameLst>
                                      </p:cBhvr>
                                      <p:tavLst>
                                        <p:tav tm="0">
                                          <p:val>
                                            <p:strVal val="#ppt_y+#ppt_h*1.125000"/>
                                          </p:val>
                                        </p:tav>
                                        <p:tav tm="100000">
                                          <p:val>
                                            <p:strVal val="#ppt_y"/>
                                          </p:val>
                                        </p:tav>
                                      </p:tavLst>
                                    </p:anim>
                                    <p:animEffect transition="in" filter="wipe(up)">
                                      <p:cBhvr>
                                        <p:cTn id="18" dur="400"/>
                                        <p:tgtEl>
                                          <p:spTgt spid="9"/>
                                        </p:tgtEl>
                                      </p:cBhvr>
                                    </p:animEffect>
                                  </p:childTnLst>
                                </p:cTn>
                              </p:par>
                            </p:childTnLst>
                          </p:cTn>
                        </p:par>
                        <p:par>
                          <p:cTn id="19" fill="hold">
                            <p:stCondLst>
                              <p:cond delay="1400"/>
                            </p:stCondLst>
                            <p:childTnLst>
                              <p:par>
                                <p:cTn id="20" presetID="2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par>
                          <p:cTn id="23" fill="hold">
                            <p:stCondLst>
                              <p:cond delay="1900"/>
                            </p:stCondLst>
                            <p:childTnLst>
                              <p:par>
                                <p:cTn id="24" presetID="53" presetClass="entr" presetSubtype="16"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Effect transition="in" filter="fade">
                                      <p:cBhvr>
                                        <p:cTn id="28" dur="500"/>
                                        <p:tgtEl>
                                          <p:spTgt spid="15"/>
                                        </p:tgtEl>
                                      </p:cBhvr>
                                    </p:animEffect>
                                  </p:childTnLst>
                                </p:cTn>
                              </p:par>
                            </p:childTnLst>
                          </p:cTn>
                        </p:par>
                        <p:par>
                          <p:cTn id="29" fill="hold">
                            <p:stCondLst>
                              <p:cond delay="2400"/>
                            </p:stCondLst>
                            <p:childTnLst>
                              <p:par>
                                <p:cTn id="30" presetID="22" presetClass="entr" presetSubtype="8"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2900"/>
                            </p:stCondLst>
                            <p:childTnLst>
                              <p:par>
                                <p:cTn id="34" presetID="22" presetClass="entr" presetSubtype="1"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up)">
                                      <p:cBhvr>
                                        <p:cTn id="36" dur="500"/>
                                        <p:tgtEl>
                                          <p:spTgt spid="11"/>
                                        </p:tgtEl>
                                      </p:cBhvr>
                                    </p:animEffect>
                                  </p:childTnLst>
                                </p:cTn>
                              </p:par>
                            </p:childTnLst>
                          </p:cTn>
                        </p:par>
                        <p:par>
                          <p:cTn id="37" fill="hold">
                            <p:stCondLst>
                              <p:cond delay="3400"/>
                            </p:stCondLst>
                            <p:childTnLst>
                              <p:par>
                                <p:cTn id="38" presetID="31"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 calcmode="lin" valueType="num">
                                      <p:cBhvr>
                                        <p:cTn id="42" dur="500" fill="hold"/>
                                        <p:tgtEl>
                                          <p:spTgt spid="5"/>
                                        </p:tgtEl>
                                        <p:attrNameLst>
                                          <p:attrName>style.rotation</p:attrName>
                                        </p:attrNameLst>
                                      </p:cBhvr>
                                      <p:tavLst>
                                        <p:tav tm="0">
                                          <p:val>
                                            <p:fltVal val="90"/>
                                          </p:val>
                                        </p:tav>
                                        <p:tav tm="100000">
                                          <p:val>
                                            <p:fltVal val="0"/>
                                          </p:val>
                                        </p:tav>
                                      </p:tavLst>
                                    </p:anim>
                                    <p:animEffect transition="in" filter="fade">
                                      <p:cBhvr>
                                        <p:cTn id="43" dur="500"/>
                                        <p:tgtEl>
                                          <p:spTgt spid="5"/>
                                        </p:tgtEl>
                                      </p:cBhvr>
                                    </p:animEffect>
                                  </p:childTnLst>
                                </p:cTn>
                              </p:par>
                              <p:par>
                                <p:cTn id="44" presetID="8" presetClass="emph" presetSubtype="0" fill="hold" grpId="1" nodeType="withEffect">
                                  <p:stCondLst>
                                    <p:cond delay="0"/>
                                  </p:stCondLst>
                                  <p:childTnLst>
                                    <p:animRot by="21600000">
                                      <p:cBhvr>
                                        <p:cTn id="45" dur="500" fill="hold"/>
                                        <p:tgtEl>
                                          <p:spTgt spid="5"/>
                                        </p:tgtEl>
                                        <p:attrNameLst>
                                          <p:attrName>r</p:attrName>
                                        </p:attrNameLst>
                                      </p:cBhvr>
                                    </p:animRot>
                                  </p:childTnLst>
                                </p:cTn>
                              </p:par>
                            </p:childTnLst>
                          </p:cTn>
                        </p:par>
                        <p:par>
                          <p:cTn id="46" fill="hold">
                            <p:stCondLst>
                              <p:cond delay="3900"/>
                            </p:stCondLst>
                            <p:childTnLst>
                              <p:par>
                                <p:cTn id="47" presetID="52" presetClass="entr" presetSubtype="0"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Scale>
                                      <p:cBhvr>
                                        <p:cTn id="4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500" decel="50000" fill="hold">
                                          <p:stCondLst>
                                            <p:cond delay="0"/>
                                          </p:stCondLst>
                                        </p:cTn>
                                        <p:tgtEl>
                                          <p:spTgt spid="6"/>
                                        </p:tgtEl>
                                        <p:attrNameLst>
                                          <p:attrName>ppt_x</p:attrName>
                                          <p:attrName>ppt_y</p:attrName>
                                        </p:attrNameLst>
                                      </p:cBhvr>
                                    </p:animMotion>
                                    <p:animEffect transition="in" filter="fade">
                                      <p:cBhvr>
                                        <p:cTn id="51" dur="500"/>
                                        <p:tgtEl>
                                          <p:spTgt spid="6"/>
                                        </p:tgtEl>
                                      </p:cBhvr>
                                    </p:animEffect>
                                  </p:childTnLst>
                                </p:cTn>
                              </p:par>
                            </p:childTnLst>
                          </p:cTn>
                        </p:par>
                        <p:par>
                          <p:cTn id="52" fill="hold">
                            <p:stCondLst>
                              <p:cond delay="4400"/>
                            </p:stCondLst>
                            <p:childTnLst>
                              <p:par>
                                <p:cTn id="53" presetID="26" presetClass="emph" presetSubtype="0" fill="hold" grpId="1" nodeType="afterEffect">
                                  <p:stCondLst>
                                    <p:cond delay="0"/>
                                  </p:stCondLst>
                                  <p:childTnLst>
                                    <p:animEffect transition="out" filter="fade">
                                      <p:cBhvr>
                                        <p:cTn id="54" dur="300" tmFilter="0, 0; .2, .5; .8, .5; 1, 0"/>
                                        <p:tgtEl>
                                          <p:spTgt spid="6"/>
                                        </p:tgtEl>
                                      </p:cBhvr>
                                    </p:animEffect>
                                    <p:animScale>
                                      <p:cBhvr>
                                        <p:cTn id="55" dur="1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3" grpId="0"/>
      <p:bldP spid="5" grpId="0" animBg="1"/>
      <p:bldP spid="5" grpId="1" animBg="1"/>
      <p:bldP spid="6" grpId="0" animBg="1"/>
      <p:bldP spid="6" grpId="1" animBg="1"/>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10" name="Freeform 7"/>
          <p:cNvSpPr>
            <a:spLocks/>
          </p:cNvSpPr>
          <p:nvPr/>
        </p:nvSpPr>
        <p:spPr bwMode="auto">
          <a:xfrm>
            <a:off x="0" y="0"/>
            <a:ext cx="9144000" cy="3192720"/>
          </a:xfrm>
          <a:custGeom>
            <a:avLst/>
            <a:gdLst>
              <a:gd name="T0" fmla="*/ 16000 w 16000"/>
              <a:gd name="T1" fmla="*/ 3735 h 5579"/>
              <a:gd name="T2" fmla="*/ 8927 w 16000"/>
              <a:gd name="T3" fmla="*/ 5455 h 5579"/>
              <a:gd name="T4" fmla="*/ 7073 w 16000"/>
              <a:gd name="T5" fmla="*/ 5455 h 5579"/>
              <a:gd name="T6" fmla="*/ 0 w 16000"/>
              <a:gd name="T7" fmla="*/ 3735 h 5579"/>
              <a:gd name="T8" fmla="*/ 0 w 16000"/>
              <a:gd name="T9" fmla="*/ 0 h 5579"/>
              <a:gd name="T10" fmla="*/ 16000 w 16000"/>
              <a:gd name="T11" fmla="*/ 0 h 5579"/>
              <a:gd name="T12" fmla="*/ 16000 w 16000"/>
              <a:gd name="T13" fmla="*/ 3735 h 5579"/>
            </a:gdLst>
            <a:ahLst/>
            <a:cxnLst>
              <a:cxn ang="0">
                <a:pos x="T0" y="T1"/>
              </a:cxn>
              <a:cxn ang="0">
                <a:pos x="T2" y="T3"/>
              </a:cxn>
              <a:cxn ang="0">
                <a:pos x="T4" y="T5"/>
              </a:cxn>
              <a:cxn ang="0">
                <a:pos x="T6" y="T7"/>
              </a:cxn>
              <a:cxn ang="0">
                <a:pos x="T8" y="T9"/>
              </a:cxn>
              <a:cxn ang="0">
                <a:pos x="T10" y="T11"/>
              </a:cxn>
              <a:cxn ang="0">
                <a:pos x="T12" y="T13"/>
              </a:cxn>
            </a:cxnLst>
            <a:rect l="0" t="0" r="r" b="b"/>
            <a:pathLst>
              <a:path w="16000" h="5579">
                <a:moveTo>
                  <a:pt x="16000" y="3735"/>
                </a:moveTo>
                <a:lnTo>
                  <a:pt x="8927" y="5455"/>
                </a:lnTo>
                <a:cubicBezTo>
                  <a:pt x="8417" y="5579"/>
                  <a:pt x="7583" y="5579"/>
                  <a:pt x="7073" y="5455"/>
                </a:cubicBezTo>
                <a:lnTo>
                  <a:pt x="0" y="3735"/>
                </a:lnTo>
                <a:lnTo>
                  <a:pt x="0" y="0"/>
                </a:lnTo>
                <a:lnTo>
                  <a:pt x="16000" y="0"/>
                </a:lnTo>
                <a:lnTo>
                  <a:pt x="16000" y="373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3" name="组合 32"/>
          <p:cNvGrpSpPr/>
          <p:nvPr/>
        </p:nvGrpSpPr>
        <p:grpSpPr>
          <a:xfrm>
            <a:off x="3633896" y="2251528"/>
            <a:ext cx="1877796" cy="1882384"/>
            <a:chOff x="2763149" y="1364776"/>
            <a:chExt cx="818090" cy="820089"/>
          </a:xfrm>
        </p:grpSpPr>
        <p:sp>
          <p:nvSpPr>
            <p:cNvPr id="35" name="Oval 11"/>
            <p:cNvSpPr>
              <a:spLocks noChangeArrowheads="1"/>
            </p:cNvSpPr>
            <p:nvPr/>
          </p:nvSpPr>
          <p:spPr bwMode="auto">
            <a:xfrm>
              <a:off x="2763149" y="1364776"/>
              <a:ext cx="818090" cy="820089"/>
            </a:xfrm>
            <a:prstGeom prst="ellipse">
              <a:avLst/>
            </a:pr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12"/>
            <p:cNvSpPr>
              <a:spLocks noChangeArrowheads="1"/>
            </p:cNvSpPr>
            <p:nvPr/>
          </p:nvSpPr>
          <p:spPr bwMode="auto">
            <a:xfrm>
              <a:off x="2823156" y="1426783"/>
              <a:ext cx="696076" cy="696076"/>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69" name="TextBox 68"/>
          <p:cNvSpPr txBox="1"/>
          <p:nvPr/>
        </p:nvSpPr>
        <p:spPr>
          <a:xfrm>
            <a:off x="1764482" y="4139667"/>
            <a:ext cx="5616624" cy="1754326"/>
          </a:xfrm>
          <a:prstGeom prst="rect">
            <a:avLst/>
          </a:prstGeom>
          <a:noFill/>
        </p:spPr>
        <p:txBody>
          <a:bodyPr wrap="square" rtlCol="0">
            <a:spAutoFit/>
          </a:bodyPr>
          <a:lstStyle>
            <a:defPPr>
              <a:defRPr lang="zh-CN"/>
            </a:defPPr>
            <a:lvl1pPr algn="ctr">
              <a:defRPr sz="5400" b="1">
                <a:solidFill>
                  <a:schemeClr val="tx2"/>
                </a:solidFill>
                <a:effectLst>
                  <a:outerShdw blurRad="38100" dist="38100" dir="2700000" algn="tl">
                    <a:srgbClr val="000000">
                      <a:alpha val="43137"/>
                    </a:srgbClr>
                  </a:outerShdw>
                </a:effectLst>
                <a:latin typeface="+mn-ea"/>
                <a:ea typeface="+mn-ea"/>
              </a:defRPr>
            </a:lvl1pPr>
          </a:lstStyle>
          <a:p>
            <a:r>
              <a:rPr lang="zh-CN" altLang="en-US" dirty="0">
                <a:effectLst/>
              </a:rPr>
              <a:t>存在的问题和努力方向</a:t>
            </a:r>
          </a:p>
        </p:txBody>
      </p:sp>
      <p:sp>
        <p:nvSpPr>
          <p:cNvPr id="11" name="TextBox 10"/>
          <p:cNvSpPr txBox="1"/>
          <p:nvPr/>
        </p:nvSpPr>
        <p:spPr>
          <a:xfrm>
            <a:off x="3868042" y="2531000"/>
            <a:ext cx="1451039" cy="1323439"/>
          </a:xfrm>
          <a:prstGeom prst="rect">
            <a:avLst/>
          </a:prstGeom>
          <a:noFill/>
        </p:spPr>
        <p:txBody>
          <a:bodyPr wrap="none" rtlCol="0">
            <a:spAutoFit/>
          </a:bodyPr>
          <a:lstStyle/>
          <a:p>
            <a:pPr algn="ctr"/>
            <a:r>
              <a:rPr lang="en-US" altLang="zh-CN" sz="8000" b="1" dirty="0">
                <a:solidFill>
                  <a:srgbClr val="FFFF00"/>
                </a:solidFill>
                <a:latin typeface="+mn-ea"/>
                <a:ea typeface="+mn-ea"/>
              </a:rPr>
              <a:t>05</a:t>
            </a:r>
            <a:endParaRPr lang="zh-CN" altLang="en-US" sz="8000" b="1" dirty="0">
              <a:solidFill>
                <a:srgbClr val="FFFF00"/>
              </a:solidFill>
              <a:latin typeface="+mn-ea"/>
              <a:ea typeface="+mn-ea"/>
            </a:endParaRPr>
          </a:p>
        </p:txBody>
      </p:sp>
    </p:spTree>
    <p:extLst>
      <p:ext uri="{BB962C8B-B14F-4D97-AF65-F5344CB8AC3E}">
        <p14:creationId xmlns="" xmlns:p14="http://schemas.microsoft.com/office/powerpoint/2010/main" val="4022340154"/>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ppt_w</p:attrName>
                                        </p:attrNameLst>
                                      </p:cBhvr>
                                      <p:tavLst>
                                        <p:tav tm="0">
                                          <p:val>
                                            <p:fltVal val="0"/>
                                          </p:val>
                                        </p:tav>
                                        <p:tav tm="100000">
                                          <p:val>
                                            <p:strVal val="#ppt_w"/>
                                          </p:val>
                                        </p:tav>
                                      </p:tavLst>
                                    </p:anim>
                                    <p:anim calcmode="lin" valueType="num">
                                      <p:cBhvr>
                                        <p:cTn id="12" dur="500" fill="hold"/>
                                        <p:tgtEl>
                                          <p:spTgt spid="33"/>
                                        </p:tgtEl>
                                        <p:attrNameLst>
                                          <p:attrName>ppt_h</p:attrName>
                                        </p:attrNameLst>
                                      </p:cBhvr>
                                      <p:tavLst>
                                        <p:tav tm="0">
                                          <p:val>
                                            <p:fltVal val="0"/>
                                          </p:val>
                                        </p:tav>
                                        <p:tav tm="100000">
                                          <p:val>
                                            <p:strVal val="#ppt_h"/>
                                          </p:val>
                                        </p:tav>
                                      </p:tavLst>
                                    </p:anim>
                                    <p:animEffect transition="in" filter="fade">
                                      <p:cBhvr>
                                        <p:cTn id="13" dur="500"/>
                                        <p:tgtEl>
                                          <p:spTgt spid="33"/>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300" fill="hold"/>
                                        <p:tgtEl>
                                          <p:spTgt spid="11"/>
                                        </p:tgtEl>
                                        <p:attrNameLst>
                                          <p:attrName>ppt_w</p:attrName>
                                        </p:attrNameLst>
                                      </p:cBhvr>
                                      <p:tavLst>
                                        <p:tav tm="0">
                                          <p:val>
                                            <p:fltVal val="0"/>
                                          </p:val>
                                        </p:tav>
                                        <p:tav tm="100000">
                                          <p:val>
                                            <p:strVal val="#ppt_w"/>
                                          </p:val>
                                        </p:tav>
                                      </p:tavLst>
                                    </p:anim>
                                    <p:anim calcmode="lin" valueType="num">
                                      <p:cBhvr>
                                        <p:cTn id="18" dur="300" fill="hold"/>
                                        <p:tgtEl>
                                          <p:spTgt spid="11"/>
                                        </p:tgtEl>
                                        <p:attrNameLst>
                                          <p:attrName>ppt_h</p:attrName>
                                        </p:attrNameLst>
                                      </p:cBhvr>
                                      <p:tavLst>
                                        <p:tav tm="0">
                                          <p:val>
                                            <p:fltVal val="0"/>
                                          </p:val>
                                        </p:tav>
                                        <p:tav tm="100000">
                                          <p:val>
                                            <p:strVal val="#ppt_h"/>
                                          </p:val>
                                        </p:tav>
                                      </p:tavLst>
                                    </p:anim>
                                    <p:anim calcmode="lin" valueType="num">
                                      <p:cBhvr>
                                        <p:cTn id="19" dur="300" fill="hold"/>
                                        <p:tgtEl>
                                          <p:spTgt spid="11"/>
                                        </p:tgtEl>
                                        <p:attrNameLst>
                                          <p:attrName>style.rotation</p:attrName>
                                        </p:attrNameLst>
                                      </p:cBhvr>
                                      <p:tavLst>
                                        <p:tav tm="0">
                                          <p:val>
                                            <p:fltVal val="90"/>
                                          </p:val>
                                        </p:tav>
                                        <p:tav tm="100000">
                                          <p:val>
                                            <p:fltVal val="0"/>
                                          </p:val>
                                        </p:tav>
                                      </p:tavLst>
                                    </p:anim>
                                    <p:animEffect transition="in" filter="fade">
                                      <p:cBhvr>
                                        <p:cTn id="20" dur="300"/>
                                        <p:tgtEl>
                                          <p:spTgt spid="11"/>
                                        </p:tgtEl>
                                      </p:cBhvr>
                                    </p:animEffect>
                                  </p:childTnLst>
                                </p:cTn>
                              </p:par>
                            </p:childTnLst>
                          </p:cTn>
                        </p:par>
                        <p:par>
                          <p:cTn id="21" fill="hold">
                            <p:stCondLst>
                              <p:cond delay="130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9"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矩形 9"/>
          <p:cNvSpPr/>
          <p:nvPr/>
        </p:nvSpPr>
        <p:spPr>
          <a:xfrm>
            <a:off x="2655760" y="1484784"/>
            <a:ext cx="3877985" cy="830997"/>
          </a:xfrm>
          <a:prstGeom prst="rect">
            <a:avLst/>
          </a:prstGeom>
          <a:noFill/>
        </p:spPr>
        <p:txBody>
          <a:bodyPr wrap="none" rtlCol="0">
            <a:spAutoFit/>
          </a:bodyPr>
          <a:lstStyle/>
          <a:p>
            <a:r>
              <a:rPr lang="zh-CN" altLang="en-US" sz="4800" b="1" dirty="0">
                <a:solidFill>
                  <a:schemeClr val="tx2"/>
                </a:solidFill>
                <a:latin typeface="+mj-ea"/>
                <a:ea typeface="+mj-ea"/>
              </a:rPr>
              <a:t>存在的问题？</a:t>
            </a:r>
          </a:p>
        </p:txBody>
      </p:sp>
      <p:grpSp>
        <p:nvGrpSpPr>
          <p:cNvPr id="11" name="组合 10"/>
          <p:cNvGrpSpPr/>
          <p:nvPr/>
        </p:nvGrpSpPr>
        <p:grpSpPr>
          <a:xfrm>
            <a:off x="693002" y="3217590"/>
            <a:ext cx="1576388" cy="1579562"/>
            <a:chOff x="3622743" y="673094"/>
            <a:chExt cx="1576388" cy="1579562"/>
          </a:xfrm>
        </p:grpSpPr>
        <p:sp>
          <p:nvSpPr>
            <p:cNvPr id="13" name="Oval 5"/>
            <p:cNvSpPr>
              <a:spLocks noChangeArrowheads="1"/>
            </p:cNvSpPr>
            <p:nvPr/>
          </p:nvSpPr>
          <p:spPr bwMode="auto">
            <a:xfrm>
              <a:off x="3622743" y="673094"/>
              <a:ext cx="1576388" cy="1579562"/>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6"/>
            <p:cNvSpPr>
              <a:spLocks noEditPoints="1"/>
            </p:cNvSpPr>
            <p:nvPr/>
          </p:nvSpPr>
          <p:spPr bwMode="auto">
            <a:xfrm>
              <a:off x="3814831" y="896931"/>
              <a:ext cx="1095375" cy="1066800"/>
            </a:xfrm>
            <a:custGeom>
              <a:avLst/>
              <a:gdLst>
                <a:gd name="T0" fmla="*/ 775 w 2078"/>
                <a:gd name="T1" fmla="*/ 2019 h 2019"/>
                <a:gd name="T2" fmla="*/ 736 w 2078"/>
                <a:gd name="T3" fmla="*/ 1694 h 2019"/>
                <a:gd name="T4" fmla="*/ 812 w 2078"/>
                <a:gd name="T5" fmla="*/ 130 h 2019"/>
                <a:gd name="T6" fmla="*/ 1869 w 2078"/>
                <a:gd name="T7" fmla="*/ 367 h 2019"/>
                <a:gd name="T8" fmla="*/ 1977 w 2078"/>
                <a:gd name="T9" fmla="*/ 631 h 2019"/>
                <a:gd name="T10" fmla="*/ 1931 w 2078"/>
                <a:gd name="T11" fmla="*/ 656 h 2019"/>
                <a:gd name="T12" fmla="*/ 1996 w 2078"/>
                <a:gd name="T13" fmla="*/ 965 h 2019"/>
                <a:gd name="T14" fmla="*/ 1950 w 2078"/>
                <a:gd name="T15" fmla="*/ 1035 h 2019"/>
                <a:gd name="T16" fmla="*/ 2054 w 2078"/>
                <a:gd name="T17" fmla="*/ 1386 h 2019"/>
                <a:gd name="T18" fmla="*/ 1961 w 2078"/>
                <a:gd name="T19" fmla="*/ 1425 h 2019"/>
                <a:gd name="T20" fmla="*/ 1983 w 2078"/>
                <a:gd name="T21" fmla="*/ 1743 h 2019"/>
                <a:gd name="T22" fmla="*/ 1867 w 2078"/>
                <a:gd name="T23" fmla="*/ 1821 h 2019"/>
                <a:gd name="T24" fmla="*/ 1552 w 2078"/>
                <a:gd name="T25" fmla="*/ 1841 h 2019"/>
                <a:gd name="T26" fmla="*/ 1562 w 2078"/>
                <a:gd name="T27" fmla="*/ 2019 h 2019"/>
                <a:gd name="T28" fmla="*/ 775 w 2078"/>
                <a:gd name="T29" fmla="*/ 2019 h 2019"/>
                <a:gd name="T30" fmla="*/ 1204 w 2078"/>
                <a:gd name="T31" fmla="*/ 1183 h 2019"/>
                <a:gd name="T32" fmla="*/ 1091 w 2078"/>
                <a:gd name="T33" fmla="*/ 1183 h 2019"/>
                <a:gd name="T34" fmla="*/ 1091 w 2078"/>
                <a:gd name="T35" fmla="*/ 1075 h 2019"/>
                <a:gd name="T36" fmla="*/ 1180 w 2078"/>
                <a:gd name="T37" fmla="*/ 886 h 2019"/>
                <a:gd name="T38" fmla="*/ 1286 w 2078"/>
                <a:gd name="T39" fmla="*/ 664 h 2019"/>
                <a:gd name="T40" fmla="*/ 1091 w 2078"/>
                <a:gd name="T41" fmla="*/ 422 h 2019"/>
                <a:gd name="T42" fmla="*/ 879 w 2078"/>
                <a:gd name="T43" fmla="*/ 509 h 2019"/>
                <a:gd name="T44" fmla="*/ 911 w 2078"/>
                <a:gd name="T45" fmla="*/ 509 h 2019"/>
                <a:gd name="T46" fmla="*/ 1066 w 2078"/>
                <a:gd name="T47" fmla="*/ 624 h 2019"/>
                <a:gd name="T48" fmla="*/ 911 w 2078"/>
                <a:gd name="T49" fmla="*/ 745 h 2019"/>
                <a:gd name="T50" fmla="*/ 749 w 2078"/>
                <a:gd name="T51" fmla="*/ 604 h 2019"/>
                <a:gd name="T52" fmla="*/ 1155 w 2078"/>
                <a:gd name="T53" fmla="*/ 341 h 2019"/>
                <a:gd name="T54" fmla="*/ 1603 w 2078"/>
                <a:gd name="T55" fmla="*/ 604 h 2019"/>
                <a:gd name="T56" fmla="*/ 1399 w 2078"/>
                <a:gd name="T57" fmla="*/ 866 h 2019"/>
                <a:gd name="T58" fmla="*/ 1204 w 2078"/>
                <a:gd name="T59" fmla="*/ 1108 h 2019"/>
                <a:gd name="T60" fmla="*/ 1204 w 2078"/>
                <a:gd name="T61" fmla="*/ 1183 h 2019"/>
                <a:gd name="T62" fmla="*/ 960 w 2078"/>
                <a:gd name="T63" fmla="*/ 1398 h 2019"/>
                <a:gd name="T64" fmla="*/ 1139 w 2078"/>
                <a:gd name="T65" fmla="*/ 1256 h 2019"/>
                <a:gd name="T66" fmla="*/ 1310 w 2078"/>
                <a:gd name="T67" fmla="*/ 1398 h 2019"/>
                <a:gd name="T68" fmla="*/ 1139 w 2078"/>
                <a:gd name="T69" fmla="*/ 1526 h 2019"/>
                <a:gd name="T70" fmla="*/ 960 w 2078"/>
                <a:gd name="T71" fmla="*/ 1398 h 2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78" h="2019">
                  <a:moveTo>
                    <a:pt x="775" y="2019"/>
                  </a:moveTo>
                  <a:cubicBezTo>
                    <a:pt x="777" y="1908"/>
                    <a:pt x="765" y="1797"/>
                    <a:pt x="736" y="1694"/>
                  </a:cubicBezTo>
                  <a:cubicBezTo>
                    <a:pt x="0" y="1279"/>
                    <a:pt x="193" y="323"/>
                    <a:pt x="812" y="130"/>
                  </a:cubicBezTo>
                  <a:cubicBezTo>
                    <a:pt x="1137" y="0"/>
                    <a:pt x="1580" y="78"/>
                    <a:pt x="1869" y="367"/>
                  </a:cubicBezTo>
                  <a:cubicBezTo>
                    <a:pt x="2078" y="576"/>
                    <a:pt x="1977" y="631"/>
                    <a:pt x="1977" y="631"/>
                  </a:cubicBezTo>
                  <a:lnTo>
                    <a:pt x="1931" y="656"/>
                  </a:lnTo>
                  <a:cubicBezTo>
                    <a:pt x="1957" y="756"/>
                    <a:pt x="2002" y="940"/>
                    <a:pt x="1996" y="965"/>
                  </a:cubicBezTo>
                  <a:cubicBezTo>
                    <a:pt x="1988" y="1000"/>
                    <a:pt x="1950" y="1035"/>
                    <a:pt x="1950" y="1035"/>
                  </a:cubicBezTo>
                  <a:lnTo>
                    <a:pt x="2054" y="1386"/>
                  </a:lnTo>
                  <a:lnTo>
                    <a:pt x="1961" y="1425"/>
                  </a:lnTo>
                  <a:cubicBezTo>
                    <a:pt x="1982" y="1538"/>
                    <a:pt x="1994" y="1632"/>
                    <a:pt x="1983" y="1743"/>
                  </a:cubicBezTo>
                  <a:cubicBezTo>
                    <a:pt x="1981" y="1763"/>
                    <a:pt x="1918" y="1818"/>
                    <a:pt x="1867" y="1821"/>
                  </a:cubicBezTo>
                  <a:lnTo>
                    <a:pt x="1552" y="1841"/>
                  </a:lnTo>
                  <a:lnTo>
                    <a:pt x="1562" y="2019"/>
                  </a:lnTo>
                  <a:lnTo>
                    <a:pt x="775" y="2019"/>
                  </a:lnTo>
                  <a:close/>
                  <a:moveTo>
                    <a:pt x="1204" y="1183"/>
                  </a:moveTo>
                  <a:lnTo>
                    <a:pt x="1091" y="1183"/>
                  </a:lnTo>
                  <a:lnTo>
                    <a:pt x="1091" y="1075"/>
                  </a:lnTo>
                  <a:cubicBezTo>
                    <a:pt x="1091" y="1012"/>
                    <a:pt x="1120" y="949"/>
                    <a:pt x="1180" y="886"/>
                  </a:cubicBezTo>
                  <a:cubicBezTo>
                    <a:pt x="1251" y="814"/>
                    <a:pt x="1286" y="741"/>
                    <a:pt x="1286" y="664"/>
                  </a:cubicBezTo>
                  <a:cubicBezTo>
                    <a:pt x="1286" y="507"/>
                    <a:pt x="1221" y="426"/>
                    <a:pt x="1091" y="422"/>
                  </a:cubicBezTo>
                  <a:cubicBezTo>
                    <a:pt x="987" y="431"/>
                    <a:pt x="917" y="460"/>
                    <a:pt x="879" y="509"/>
                  </a:cubicBezTo>
                  <a:cubicBezTo>
                    <a:pt x="884" y="509"/>
                    <a:pt x="895" y="509"/>
                    <a:pt x="911" y="509"/>
                  </a:cubicBezTo>
                  <a:cubicBezTo>
                    <a:pt x="1015" y="509"/>
                    <a:pt x="1066" y="548"/>
                    <a:pt x="1066" y="624"/>
                  </a:cubicBezTo>
                  <a:cubicBezTo>
                    <a:pt x="1055" y="696"/>
                    <a:pt x="1004" y="736"/>
                    <a:pt x="911" y="745"/>
                  </a:cubicBezTo>
                  <a:cubicBezTo>
                    <a:pt x="814" y="736"/>
                    <a:pt x="760" y="689"/>
                    <a:pt x="749" y="604"/>
                  </a:cubicBezTo>
                  <a:cubicBezTo>
                    <a:pt x="770" y="447"/>
                    <a:pt x="906" y="359"/>
                    <a:pt x="1155" y="341"/>
                  </a:cubicBezTo>
                  <a:cubicBezTo>
                    <a:pt x="1438" y="350"/>
                    <a:pt x="1587" y="438"/>
                    <a:pt x="1603" y="604"/>
                  </a:cubicBezTo>
                  <a:cubicBezTo>
                    <a:pt x="1603" y="694"/>
                    <a:pt x="1535" y="781"/>
                    <a:pt x="1399" y="866"/>
                  </a:cubicBezTo>
                  <a:cubicBezTo>
                    <a:pt x="1269" y="947"/>
                    <a:pt x="1204" y="1028"/>
                    <a:pt x="1204" y="1108"/>
                  </a:cubicBezTo>
                  <a:lnTo>
                    <a:pt x="1204" y="1183"/>
                  </a:lnTo>
                  <a:close/>
                  <a:moveTo>
                    <a:pt x="960" y="1398"/>
                  </a:moveTo>
                  <a:cubicBezTo>
                    <a:pt x="971" y="1313"/>
                    <a:pt x="1031" y="1266"/>
                    <a:pt x="1139" y="1256"/>
                  </a:cubicBezTo>
                  <a:cubicBezTo>
                    <a:pt x="1242" y="1266"/>
                    <a:pt x="1299" y="1313"/>
                    <a:pt x="1310" y="1398"/>
                  </a:cubicBezTo>
                  <a:cubicBezTo>
                    <a:pt x="1305" y="1479"/>
                    <a:pt x="1248" y="1521"/>
                    <a:pt x="1139" y="1526"/>
                  </a:cubicBezTo>
                  <a:cubicBezTo>
                    <a:pt x="1025" y="1521"/>
                    <a:pt x="966" y="1479"/>
                    <a:pt x="960" y="1398"/>
                  </a:cubicBez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 name="椭圆 15"/>
          <p:cNvSpPr/>
          <p:nvPr/>
        </p:nvSpPr>
        <p:spPr bwMode="auto">
          <a:xfrm>
            <a:off x="2655760" y="2584986"/>
            <a:ext cx="504056" cy="504056"/>
          </a:xfrm>
          <a:prstGeom prst="ellipse">
            <a:avLst/>
          </a:prstGeom>
          <a:solidFill>
            <a:schemeClr val="tx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a:ln>
                  <a:noFill/>
                </a:ln>
                <a:solidFill>
                  <a:schemeClr val="accent2"/>
                </a:solidFill>
                <a:effectLst/>
                <a:latin typeface="+mn-ea"/>
                <a:ea typeface="+mn-ea"/>
              </a:rPr>
              <a:t>1</a:t>
            </a:r>
            <a:endParaRPr kumimoji="0" lang="zh-CN" altLang="en-US" sz="2200" b="1" i="0" u="none" strike="noStrike" cap="none" normalizeH="0" baseline="0" dirty="0">
              <a:ln>
                <a:noFill/>
              </a:ln>
              <a:solidFill>
                <a:schemeClr val="accent2"/>
              </a:solidFill>
              <a:effectLst/>
              <a:latin typeface="+mn-ea"/>
              <a:ea typeface="+mn-ea"/>
            </a:endParaRPr>
          </a:p>
        </p:txBody>
      </p:sp>
      <p:sp>
        <p:nvSpPr>
          <p:cNvPr id="17" name="椭圆 16"/>
          <p:cNvSpPr/>
          <p:nvPr/>
        </p:nvSpPr>
        <p:spPr bwMode="auto">
          <a:xfrm>
            <a:off x="2655760" y="3736667"/>
            <a:ext cx="504056" cy="504056"/>
          </a:xfrm>
          <a:prstGeom prst="ellipse">
            <a:avLst/>
          </a:prstGeom>
          <a:solidFill>
            <a:schemeClr val="tx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a:ln>
                  <a:noFill/>
                </a:ln>
                <a:solidFill>
                  <a:schemeClr val="accent2"/>
                </a:solidFill>
                <a:effectLst/>
                <a:latin typeface="+mn-ea"/>
                <a:ea typeface="+mn-ea"/>
              </a:rPr>
              <a:t>2</a:t>
            </a:r>
            <a:endParaRPr kumimoji="0" lang="zh-CN" altLang="en-US" sz="2200" b="1" i="0" u="none" strike="noStrike" cap="none" normalizeH="0" baseline="0" dirty="0">
              <a:ln>
                <a:noFill/>
              </a:ln>
              <a:solidFill>
                <a:schemeClr val="accent2"/>
              </a:solidFill>
              <a:effectLst/>
              <a:latin typeface="+mn-ea"/>
              <a:ea typeface="+mn-ea"/>
            </a:endParaRPr>
          </a:p>
        </p:txBody>
      </p:sp>
      <p:sp>
        <p:nvSpPr>
          <p:cNvPr id="18" name="椭圆 17"/>
          <p:cNvSpPr/>
          <p:nvPr/>
        </p:nvSpPr>
        <p:spPr bwMode="auto">
          <a:xfrm>
            <a:off x="2655760" y="4851243"/>
            <a:ext cx="504056" cy="504056"/>
          </a:xfrm>
          <a:prstGeom prst="ellipse">
            <a:avLst/>
          </a:prstGeom>
          <a:solidFill>
            <a:schemeClr val="tx2"/>
          </a:solidFill>
          <a:ln w="9525" cap="flat" cmpd="sng" algn="ctr">
            <a:solidFill>
              <a:schemeClr val="accent2"/>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altLang="zh-CN" sz="2200" b="1" i="0" u="none" strike="noStrike" cap="none" normalizeH="0" baseline="0" dirty="0">
                <a:ln>
                  <a:noFill/>
                </a:ln>
                <a:solidFill>
                  <a:schemeClr val="accent2"/>
                </a:solidFill>
                <a:effectLst/>
                <a:latin typeface="+mn-ea"/>
                <a:ea typeface="+mn-ea"/>
              </a:rPr>
              <a:t>3</a:t>
            </a:r>
            <a:endParaRPr kumimoji="0" lang="zh-CN" altLang="en-US" sz="2200" b="1" i="0" u="none" strike="noStrike" cap="none" normalizeH="0" baseline="0" dirty="0">
              <a:ln>
                <a:noFill/>
              </a:ln>
              <a:solidFill>
                <a:schemeClr val="accent2"/>
              </a:solidFill>
              <a:effectLst/>
              <a:latin typeface="+mn-ea"/>
              <a:ea typeface="+mn-ea"/>
            </a:endParaRPr>
          </a:p>
        </p:txBody>
      </p:sp>
      <p:sp>
        <p:nvSpPr>
          <p:cNvPr id="19" name="TextBox 18"/>
          <p:cNvSpPr txBox="1"/>
          <p:nvPr/>
        </p:nvSpPr>
        <p:spPr>
          <a:xfrm>
            <a:off x="3250988" y="2459145"/>
            <a:ext cx="4346142" cy="923330"/>
          </a:xfrm>
          <a:prstGeom prst="rect">
            <a:avLst/>
          </a:prstGeom>
          <a:noFill/>
        </p:spPr>
        <p:txBody>
          <a:bodyPr wrap="square" rtlCol="0">
            <a:spAutoFit/>
          </a:bodyPr>
          <a:lstStyle>
            <a:defPPr>
              <a:defRPr lang="zh-CN"/>
            </a:defPPr>
            <a:lvl1pPr>
              <a:defRPr>
                <a:solidFill>
                  <a:schemeClr val="bg1"/>
                </a:solidFill>
                <a:latin typeface="微软雅黑" pitchFamily="34" charset="-122"/>
                <a:ea typeface="微软雅黑" pitchFamily="34" charset="-122"/>
              </a:defRPr>
            </a:lvl1pPr>
          </a:lstStyle>
          <a:p>
            <a:pPr algn="just"/>
            <a:r>
              <a:rPr lang="zh-CN" altLang="en-US" dirty="0"/>
              <a:t>解放思想、开拓创新的程度不足，主要表现在社区的产业结构调整发展还很缓慢，职工致富创收的门路窄。</a:t>
            </a:r>
          </a:p>
        </p:txBody>
      </p:sp>
      <p:sp>
        <p:nvSpPr>
          <p:cNvPr id="20" name="TextBox 19"/>
          <p:cNvSpPr txBox="1"/>
          <p:nvPr/>
        </p:nvSpPr>
        <p:spPr>
          <a:xfrm>
            <a:off x="3250988" y="3804029"/>
            <a:ext cx="4346142" cy="369332"/>
          </a:xfrm>
          <a:prstGeom prst="rect">
            <a:avLst/>
          </a:prstGeom>
          <a:noFill/>
        </p:spPr>
        <p:txBody>
          <a:bodyPr wrap="square" rtlCol="0">
            <a:spAutoFit/>
          </a:bodyPr>
          <a:lstStyle>
            <a:defPPr>
              <a:defRPr lang="zh-CN"/>
            </a:defPPr>
            <a:lvl1pPr>
              <a:defRPr>
                <a:solidFill>
                  <a:schemeClr val="bg1"/>
                </a:solidFill>
                <a:latin typeface="微软雅黑" pitchFamily="34" charset="-122"/>
                <a:ea typeface="微软雅黑" pitchFamily="34" charset="-122"/>
              </a:defRPr>
            </a:lvl1pPr>
          </a:lstStyle>
          <a:p>
            <a:pPr algn="just"/>
            <a:r>
              <a:rPr lang="zh-CN" altLang="en-US" dirty="0"/>
              <a:t>工作中有急躁情绪，求稳怕乱。</a:t>
            </a:r>
          </a:p>
        </p:txBody>
      </p:sp>
      <p:sp>
        <p:nvSpPr>
          <p:cNvPr id="21" name="TextBox 20"/>
          <p:cNvSpPr txBox="1"/>
          <p:nvPr/>
        </p:nvSpPr>
        <p:spPr>
          <a:xfrm>
            <a:off x="3250988" y="4665910"/>
            <a:ext cx="4346142" cy="923330"/>
          </a:xfrm>
          <a:prstGeom prst="rect">
            <a:avLst/>
          </a:prstGeom>
          <a:noFill/>
        </p:spPr>
        <p:txBody>
          <a:bodyPr wrap="square" rtlCol="0">
            <a:spAutoFit/>
          </a:bodyPr>
          <a:lstStyle>
            <a:defPPr>
              <a:defRPr lang="zh-CN"/>
            </a:defPPr>
            <a:lvl1pPr>
              <a:defRPr>
                <a:solidFill>
                  <a:schemeClr val="bg1"/>
                </a:solidFill>
                <a:latin typeface="微软雅黑" pitchFamily="34" charset="-122"/>
                <a:ea typeface="微软雅黑" pitchFamily="34" charset="-122"/>
              </a:defRPr>
            </a:lvl1pPr>
          </a:lstStyle>
          <a:p>
            <a:pPr algn="just"/>
            <a:r>
              <a:rPr lang="zh-CN" altLang="en-US" dirty="0"/>
              <a:t>干部管理工作还不到位，有时“心慈手软”，还存在着思想麻木，管理松懈，服务不到位的干部。</a:t>
            </a:r>
          </a:p>
        </p:txBody>
      </p:sp>
      <p:sp>
        <p:nvSpPr>
          <p:cNvPr id="15" name="TextBox 14"/>
          <p:cNvSpPr txBox="1"/>
          <p:nvPr/>
        </p:nvSpPr>
        <p:spPr>
          <a:xfrm>
            <a:off x="880261" y="97827"/>
            <a:ext cx="3476509" cy="369332"/>
          </a:xfrm>
          <a:prstGeom prst="rect">
            <a:avLst/>
          </a:prstGeom>
          <a:noFill/>
        </p:spPr>
        <p:txBody>
          <a:bodyPr wrap="square" rtlCol="0">
            <a:spAutoFit/>
          </a:bodyPr>
          <a:lstStyle>
            <a:defPPr>
              <a:defRPr lang="zh-CN"/>
            </a:defPPr>
            <a:lvl1pPr>
              <a:defRPr sz="1800" b="0">
                <a:solidFill>
                  <a:srgbClr val="FFFF00"/>
                </a:solidFill>
                <a:latin typeface="+mn-ea"/>
                <a:ea typeface="+mn-ea"/>
              </a:defRPr>
            </a:lvl1pPr>
          </a:lstStyle>
          <a:p>
            <a:r>
              <a:rPr lang="zh-CN" altLang="en-US" dirty="0"/>
              <a:t>五、存在的问题和努力方向</a:t>
            </a:r>
          </a:p>
        </p:txBody>
      </p:sp>
      <p:sp>
        <p:nvSpPr>
          <p:cNvPr id="22"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769516735"/>
      </p:ext>
    </p:extLst>
  </p:cSld>
  <p:clrMapOvr>
    <a:masterClrMapping/>
  </p:clrMapOvr>
  <mc:AlternateContent xmlns:mc="http://schemas.openxmlformats.org/markup-compatibility/2006">
    <mc:Choice xmlns="" xmlns:p14="http://schemas.microsoft.com/office/powerpoint/2010/main" Requires="p14">
      <p:transition spd="slow" p14:dur="1200" advTm="2000">
        <p:blinds dir="vert"/>
      </p:transition>
    </mc:Choice>
    <mc:Fallback>
      <p:transition spd="slow" advTm="2000">
        <p:blinds dir="vert"/>
      </p:transition>
    </mc:Fallback>
  </mc:AlternateContent>
  <mc:AlternateContent xmlns:mc="http://schemas.openxmlformats.org/markup-compatibility/2006">
    <mc:Choice xmlns=""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300"/>
                                            <p:tgtEl>
                                              <p:spTgt spid="15"/>
                                            </p:tgtEl>
                                          </p:cBhvr>
                                        </p:animEffect>
                                      </p:childTnLst>
                                    </p:cTn>
                                  </p:par>
                                </p:childTnLst>
                              </p:cTn>
                            </p:par>
                            <p:par>
                              <p:cTn id="14" fill="hold">
                                <p:stCondLst>
                                  <p:cond delay="800"/>
                                </p:stCondLst>
                                <p:childTnLst>
                                  <p:par>
                                    <p:cTn id="15" presetID="2" presetClass="entr" presetSubtype="1" fill="hold" nodeType="afterEffect" p14:presetBounceEnd="33333">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14:bounceEnd="33333">
                                          <p:cBhvr additive="base">
                                            <p:cTn id="17" dur="300" fill="hold"/>
                                            <p:tgtEl>
                                              <p:spTgt spid="11"/>
                                            </p:tgtEl>
                                            <p:attrNameLst>
                                              <p:attrName>ppt_x</p:attrName>
                                            </p:attrNameLst>
                                          </p:cBhvr>
                                          <p:tavLst>
                                            <p:tav tm="0">
                                              <p:val>
                                                <p:strVal val="#ppt_x"/>
                                              </p:val>
                                            </p:tav>
                                            <p:tav tm="100000">
                                              <p:val>
                                                <p:strVal val="#ppt_x"/>
                                              </p:val>
                                            </p:tav>
                                          </p:tavLst>
                                        </p:anim>
                                        <p:anim calcmode="lin" valueType="num" p14:bounceEnd="33333">
                                          <p:cBhvr additive="base">
                                            <p:cTn id="18" dur="3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11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10">
                                                <p:txEl>
                                                  <p:pRg st="0" end="0"/>
                                                </p:txEl>
                                              </p:spTgt>
                                            </p:tgtEl>
                                            <p:attrNameLst>
                                              <p:attrName>style.visibility</p:attrName>
                                            </p:attrNameLst>
                                          </p:cBhvr>
                                          <p:to>
                                            <p:strVal val="visible"/>
                                          </p:to>
                                        </p:set>
                                        <p:anim by="(-#ppt_w*2)" calcmode="lin" valueType="num">
                                          <p:cBhvr rctx="PPT">
                                            <p:cTn id="22" dur="500" autoRev="1" fill="hold">
                                              <p:stCondLst>
                                                <p:cond delay="0"/>
                                              </p:stCondLst>
                                            </p:cTn>
                                            <p:tgtEl>
                                              <p:spTgt spid="10">
                                                <p:txEl>
                                                  <p:pRg st="0" end="0"/>
                                                </p:txEl>
                                              </p:spTgt>
                                            </p:tgtEl>
                                            <p:attrNameLst>
                                              <p:attrName>ppt_w</p:attrName>
                                            </p:attrNameLst>
                                          </p:cBhvr>
                                        </p:anim>
                                        <p:anim by="(#ppt_w*0.50)" calcmode="lin" valueType="num">
                                          <p:cBhvr>
                                            <p:cTn id="23" dur="500" decel="50000" autoRev="1" fill="hold">
                                              <p:stCondLst>
                                                <p:cond delay="0"/>
                                              </p:stCondLst>
                                            </p:cTn>
                                            <p:tgtEl>
                                              <p:spTgt spid="10">
                                                <p:txEl>
                                                  <p:pRg st="0" end="0"/>
                                                </p:txEl>
                                              </p:spTgt>
                                            </p:tgtEl>
                                            <p:attrNameLst>
                                              <p:attrName>ppt_x</p:attrName>
                                            </p:attrNameLst>
                                          </p:cBhvr>
                                        </p:anim>
                                        <p:anim from="(-#ppt_h/2)" to="(#ppt_y)" calcmode="lin" valueType="num">
                                          <p:cBhvr>
                                            <p:cTn id="24" dur="1000" fill="hold">
                                              <p:stCondLst>
                                                <p:cond delay="0"/>
                                              </p:stCondLst>
                                            </p:cTn>
                                            <p:tgtEl>
                                              <p:spTgt spid="10">
                                                <p:txEl>
                                                  <p:pRg st="0" end="0"/>
                                                </p:txEl>
                                              </p:spTgt>
                                            </p:tgtEl>
                                            <p:attrNameLst>
                                              <p:attrName>ppt_y</p:attrName>
                                            </p:attrNameLst>
                                          </p:cBhvr>
                                        </p:anim>
                                        <p:animRot by="21600000">
                                          <p:cBhvr>
                                            <p:cTn id="25" dur="1000" fill="hold">
                                              <p:stCondLst>
                                                <p:cond delay="0"/>
                                              </p:stCondLst>
                                            </p:cTn>
                                            <p:tgtEl>
                                              <p:spTgt spid="10">
                                                <p:txEl>
                                                  <p:pRg st="0" end="0"/>
                                                </p:txEl>
                                              </p:spTgt>
                                            </p:tgtEl>
                                            <p:attrNameLst>
                                              <p:attrName>r</p:attrName>
                                            </p:attrNameLst>
                                          </p:cBhvr>
                                        </p:animRot>
                                      </p:childTnLst>
                                    </p:cTn>
                                  </p:par>
                                </p:childTnLst>
                              </p:cTn>
                            </p:par>
                            <p:par>
                              <p:cTn id="26" fill="hold">
                                <p:stCondLst>
                                  <p:cond delay="2600"/>
                                </p:stCondLst>
                                <p:childTnLst>
                                  <p:par>
                                    <p:cTn id="27" presetID="32" presetClass="emph" presetSubtype="0" fill="hold" grpId="1" nodeType="afterEffect">
                                      <p:stCondLst>
                                        <p:cond delay="1000"/>
                                      </p:stCondLst>
                                      <p:iterate type="lt">
                                        <p:tmPct val="0"/>
                                      </p:iterate>
                                      <p:childTnLst>
                                        <p:animRot by="120000">
                                          <p:cBhvr>
                                            <p:cTn id="28" dur="50" fill="hold">
                                              <p:stCondLst>
                                                <p:cond delay="0"/>
                                              </p:stCondLst>
                                            </p:cTn>
                                            <p:tgtEl>
                                              <p:spTgt spid="10">
                                                <p:txEl>
                                                  <p:pRg st="0" end="0"/>
                                                </p:txEl>
                                              </p:spTgt>
                                            </p:tgtEl>
                                            <p:attrNameLst>
                                              <p:attrName>r</p:attrName>
                                            </p:attrNameLst>
                                          </p:cBhvr>
                                        </p:animRot>
                                        <p:animRot by="-240000">
                                          <p:cBhvr>
                                            <p:cTn id="29" dur="100" fill="hold">
                                              <p:stCondLst>
                                                <p:cond delay="100"/>
                                              </p:stCondLst>
                                            </p:cTn>
                                            <p:tgtEl>
                                              <p:spTgt spid="10">
                                                <p:txEl>
                                                  <p:pRg st="0" end="0"/>
                                                </p:txEl>
                                              </p:spTgt>
                                            </p:tgtEl>
                                            <p:attrNameLst>
                                              <p:attrName>r</p:attrName>
                                            </p:attrNameLst>
                                          </p:cBhvr>
                                        </p:animRot>
                                        <p:animRot by="240000">
                                          <p:cBhvr>
                                            <p:cTn id="30" dur="100" fill="hold">
                                              <p:stCondLst>
                                                <p:cond delay="200"/>
                                              </p:stCondLst>
                                            </p:cTn>
                                            <p:tgtEl>
                                              <p:spTgt spid="10">
                                                <p:txEl>
                                                  <p:pRg st="0" end="0"/>
                                                </p:txEl>
                                              </p:spTgt>
                                            </p:tgtEl>
                                            <p:attrNameLst>
                                              <p:attrName>r</p:attrName>
                                            </p:attrNameLst>
                                          </p:cBhvr>
                                        </p:animRot>
                                        <p:animRot by="-240000">
                                          <p:cBhvr>
                                            <p:cTn id="31" dur="100" fill="hold">
                                              <p:stCondLst>
                                                <p:cond delay="300"/>
                                              </p:stCondLst>
                                            </p:cTn>
                                            <p:tgtEl>
                                              <p:spTgt spid="10">
                                                <p:txEl>
                                                  <p:pRg st="0" end="0"/>
                                                </p:txEl>
                                              </p:spTgt>
                                            </p:tgtEl>
                                            <p:attrNameLst>
                                              <p:attrName>r</p:attrName>
                                            </p:attrNameLst>
                                          </p:cBhvr>
                                        </p:animRot>
                                        <p:animRot by="120000">
                                          <p:cBhvr>
                                            <p:cTn id="32" dur="100" fill="hold">
                                              <p:stCondLst>
                                                <p:cond delay="400"/>
                                              </p:stCondLst>
                                            </p:cTn>
                                            <p:tgtEl>
                                              <p:spTgt spid="10">
                                                <p:txEl>
                                                  <p:pRg st="0" end="0"/>
                                                </p:txEl>
                                              </p:spTgt>
                                            </p:tgtEl>
                                            <p:attrNameLst>
                                              <p:attrName>r</p:attrName>
                                            </p:attrNameLst>
                                          </p:cBhvr>
                                        </p:animRot>
                                      </p:childTnLst>
                                    </p:cTn>
                                  </p:par>
                                </p:childTnLst>
                              </p:cTn>
                            </p:par>
                            <p:par>
                              <p:cTn id="33" fill="hold">
                                <p:stCondLst>
                                  <p:cond delay="4100"/>
                                </p:stCondLst>
                                <p:childTnLst>
                                  <p:par>
                                    <p:cTn id="34" presetID="2" presetClass="entr" presetSubtype="12"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12" fill="hold" grpId="0" nodeType="withEffect">
                                      <p:stCondLst>
                                        <p:cond delay="1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0-#ppt_w/2"/>
                                              </p:val>
                                            </p:tav>
                                            <p:tav tm="100000">
                                              <p:val>
                                                <p:strVal val="#ppt_x"/>
                                              </p:val>
                                            </p:tav>
                                          </p:tavLst>
                                        </p:anim>
                                        <p:anim calcmode="lin" valueType="num">
                                          <p:cBhvr additive="base">
                                            <p:cTn id="41" dur="500" fill="hold"/>
                                            <p:tgtEl>
                                              <p:spTgt spid="17"/>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2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0-#ppt_w/2"/>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childTnLst>
                              </p:cTn>
                            </p:par>
                            <p:par>
                              <p:cTn id="46" fill="hold">
                                <p:stCondLst>
                                  <p:cond delay="4800"/>
                                </p:stCondLst>
                                <p:childTnLst>
                                  <p:par>
                                    <p:cTn id="47" presetID="22" presetClass="entr" presetSubtype="8"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par>
                                    <p:cTn id="50" presetID="22" presetClass="entr" presetSubtype="8" fill="hold" grpId="0" nodeType="withEffect">
                                      <p:stCondLst>
                                        <p:cond delay="100"/>
                                      </p:stCondLst>
                                      <p:childTnLst>
                                        <p:set>
                                          <p:cBhvr>
                                            <p:cTn id="51" dur="1" fill="hold">
                                              <p:stCondLst>
                                                <p:cond delay="0"/>
                                              </p:stCondLst>
                                            </p:cTn>
                                            <p:tgtEl>
                                              <p:spTgt spid="20"/>
                                            </p:tgtEl>
                                            <p:attrNameLst>
                                              <p:attrName>style.visibility</p:attrName>
                                            </p:attrNameLst>
                                          </p:cBhvr>
                                          <p:to>
                                            <p:strVal val="visible"/>
                                          </p:to>
                                        </p:set>
                                        <p:animEffect transition="in" filter="wipe(left)">
                                          <p:cBhvr>
                                            <p:cTn id="52" dur="500"/>
                                            <p:tgtEl>
                                              <p:spTgt spid="20"/>
                                            </p:tgtEl>
                                          </p:cBhvr>
                                        </p:animEffect>
                                      </p:childTnLst>
                                    </p:cTn>
                                  </p:par>
                                  <p:par>
                                    <p:cTn id="53" presetID="22" presetClass="entr" presetSubtype="8" fill="hold" grpId="0" nodeType="withEffect">
                                      <p:stCondLst>
                                        <p:cond delay="20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P spid="10" grpId="1" build="allAtOnce"/>
          <p:bldP spid="16" grpId="0" animBg="1"/>
          <p:bldP spid="17" grpId="0" animBg="1"/>
          <p:bldP spid="18" grpId="0" animBg="1"/>
          <p:bldP spid="19" grpId="0"/>
          <p:bldP spid="20" grpId="0"/>
          <p:bldP spid="21" grpId="0"/>
          <p:bldP spid="15" grpId="0"/>
          <p:bldP spid="2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300"/>
                                            <p:tgtEl>
                                              <p:spTgt spid="15"/>
                                            </p:tgtEl>
                                          </p:cBhvr>
                                        </p:animEffect>
                                      </p:childTnLst>
                                    </p:cTn>
                                  </p:par>
                                </p:childTnLst>
                              </p:cTn>
                            </p:par>
                            <p:par>
                              <p:cTn id="14" fill="hold">
                                <p:stCondLst>
                                  <p:cond delay="800"/>
                                </p:stCondLst>
                                <p:childTnLst>
                                  <p:par>
                                    <p:cTn id="15" presetID="2" presetClass="entr" presetSubtype="1"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300" fill="hold"/>
                                            <p:tgtEl>
                                              <p:spTgt spid="11"/>
                                            </p:tgtEl>
                                            <p:attrNameLst>
                                              <p:attrName>ppt_x</p:attrName>
                                            </p:attrNameLst>
                                          </p:cBhvr>
                                          <p:tavLst>
                                            <p:tav tm="0">
                                              <p:val>
                                                <p:strVal val="#ppt_x"/>
                                              </p:val>
                                            </p:tav>
                                            <p:tav tm="100000">
                                              <p:val>
                                                <p:strVal val="#ppt_x"/>
                                              </p:val>
                                            </p:tav>
                                          </p:tavLst>
                                        </p:anim>
                                        <p:anim calcmode="lin" valueType="num">
                                          <p:cBhvr additive="base">
                                            <p:cTn id="18" dur="300" fill="hold"/>
                                            <p:tgtEl>
                                              <p:spTgt spid="11"/>
                                            </p:tgtEl>
                                            <p:attrNameLst>
                                              <p:attrName>ppt_y</p:attrName>
                                            </p:attrNameLst>
                                          </p:cBhvr>
                                          <p:tavLst>
                                            <p:tav tm="0">
                                              <p:val>
                                                <p:strVal val="0-#ppt_h/2"/>
                                              </p:val>
                                            </p:tav>
                                            <p:tav tm="100000">
                                              <p:val>
                                                <p:strVal val="#ppt_y"/>
                                              </p:val>
                                            </p:tav>
                                          </p:tavLst>
                                        </p:anim>
                                      </p:childTnLst>
                                    </p:cTn>
                                  </p:par>
                                </p:childTnLst>
                              </p:cTn>
                            </p:par>
                            <p:par>
                              <p:cTn id="19" fill="hold">
                                <p:stCondLst>
                                  <p:cond delay="110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10">
                                                <p:txEl>
                                                  <p:pRg st="0" end="0"/>
                                                </p:txEl>
                                              </p:spTgt>
                                            </p:tgtEl>
                                            <p:attrNameLst>
                                              <p:attrName>style.visibility</p:attrName>
                                            </p:attrNameLst>
                                          </p:cBhvr>
                                          <p:to>
                                            <p:strVal val="visible"/>
                                          </p:to>
                                        </p:set>
                                        <p:anim by="(-#ppt_w*2)" calcmode="lin" valueType="num">
                                          <p:cBhvr rctx="PPT">
                                            <p:cTn id="22" dur="500" autoRev="1" fill="hold">
                                              <p:stCondLst>
                                                <p:cond delay="0"/>
                                              </p:stCondLst>
                                            </p:cTn>
                                            <p:tgtEl>
                                              <p:spTgt spid="10">
                                                <p:txEl>
                                                  <p:pRg st="0" end="0"/>
                                                </p:txEl>
                                              </p:spTgt>
                                            </p:tgtEl>
                                            <p:attrNameLst>
                                              <p:attrName>ppt_w</p:attrName>
                                            </p:attrNameLst>
                                          </p:cBhvr>
                                        </p:anim>
                                        <p:anim by="(#ppt_w*0.50)" calcmode="lin" valueType="num">
                                          <p:cBhvr>
                                            <p:cTn id="23" dur="500" decel="50000" autoRev="1" fill="hold">
                                              <p:stCondLst>
                                                <p:cond delay="0"/>
                                              </p:stCondLst>
                                            </p:cTn>
                                            <p:tgtEl>
                                              <p:spTgt spid="10">
                                                <p:txEl>
                                                  <p:pRg st="0" end="0"/>
                                                </p:txEl>
                                              </p:spTgt>
                                            </p:tgtEl>
                                            <p:attrNameLst>
                                              <p:attrName>ppt_x</p:attrName>
                                            </p:attrNameLst>
                                          </p:cBhvr>
                                        </p:anim>
                                        <p:anim from="(-#ppt_h/2)" to="(#ppt_y)" calcmode="lin" valueType="num">
                                          <p:cBhvr>
                                            <p:cTn id="24" dur="1000" fill="hold">
                                              <p:stCondLst>
                                                <p:cond delay="0"/>
                                              </p:stCondLst>
                                            </p:cTn>
                                            <p:tgtEl>
                                              <p:spTgt spid="10">
                                                <p:txEl>
                                                  <p:pRg st="0" end="0"/>
                                                </p:txEl>
                                              </p:spTgt>
                                            </p:tgtEl>
                                            <p:attrNameLst>
                                              <p:attrName>ppt_y</p:attrName>
                                            </p:attrNameLst>
                                          </p:cBhvr>
                                        </p:anim>
                                        <p:animRot by="21600000">
                                          <p:cBhvr>
                                            <p:cTn id="25" dur="1000" fill="hold">
                                              <p:stCondLst>
                                                <p:cond delay="0"/>
                                              </p:stCondLst>
                                            </p:cTn>
                                            <p:tgtEl>
                                              <p:spTgt spid="10">
                                                <p:txEl>
                                                  <p:pRg st="0" end="0"/>
                                                </p:txEl>
                                              </p:spTgt>
                                            </p:tgtEl>
                                            <p:attrNameLst>
                                              <p:attrName>r</p:attrName>
                                            </p:attrNameLst>
                                          </p:cBhvr>
                                        </p:animRot>
                                      </p:childTnLst>
                                    </p:cTn>
                                  </p:par>
                                </p:childTnLst>
                              </p:cTn>
                            </p:par>
                            <p:par>
                              <p:cTn id="26" fill="hold">
                                <p:stCondLst>
                                  <p:cond delay="2600"/>
                                </p:stCondLst>
                                <p:childTnLst>
                                  <p:par>
                                    <p:cTn id="27" presetID="32" presetClass="emph" presetSubtype="0" fill="hold" grpId="1" nodeType="afterEffect">
                                      <p:stCondLst>
                                        <p:cond delay="1000"/>
                                      </p:stCondLst>
                                      <p:iterate type="lt">
                                        <p:tmPct val="0"/>
                                      </p:iterate>
                                      <p:childTnLst>
                                        <p:animRot by="120000">
                                          <p:cBhvr>
                                            <p:cTn id="28" dur="50" fill="hold">
                                              <p:stCondLst>
                                                <p:cond delay="0"/>
                                              </p:stCondLst>
                                            </p:cTn>
                                            <p:tgtEl>
                                              <p:spTgt spid="10">
                                                <p:txEl>
                                                  <p:pRg st="0" end="0"/>
                                                </p:txEl>
                                              </p:spTgt>
                                            </p:tgtEl>
                                            <p:attrNameLst>
                                              <p:attrName>r</p:attrName>
                                            </p:attrNameLst>
                                          </p:cBhvr>
                                        </p:animRot>
                                        <p:animRot by="-240000">
                                          <p:cBhvr>
                                            <p:cTn id="29" dur="100" fill="hold">
                                              <p:stCondLst>
                                                <p:cond delay="100"/>
                                              </p:stCondLst>
                                            </p:cTn>
                                            <p:tgtEl>
                                              <p:spTgt spid="10">
                                                <p:txEl>
                                                  <p:pRg st="0" end="0"/>
                                                </p:txEl>
                                              </p:spTgt>
                                            </p:tgtEl>
                                            <p:attrNameLst>
                                              <p:attrName>r</p:attrName>
                                            </p:attrNameLst>
                                          </p:cBhvr>
                                        </p:animRot>
                                        <p:animRot by="240000">
                                          <p:cBhvr>
                                            <p:cTn id="30" dur="100" fill="hold">
                                              <p:stCondLst>
                                                <p:cond delay="200"/>
                                              </p:stCondLst>
                                            </p:cTn>
                                            <p:tgtEl>
                                              <p:spTgt spid="10">
                                                <p:txEl>
                                                  <p:pRg st="0" end="0"/>
                                                </p:txEl>
                                              </p:spTgt>
                                            </p:tgtEl>
                                            <p:attrNameLst>
                                              <p:attrName>r</p:attrName>
                                            </p:attrNameLst>
                                          </p:cBhvr>
                                        </p:animRot>
                                        <p:animRot by="-240000">
                                          <p:cBhvr>
                                            <p:cTn id="31" dur="100" fill="hold">
                                              <p:stCondLst>
                                                <p:cond delay="300"/>
                                              </p:stCondLst>
                                            </p:cTn>
                                            <p:tgtEl>
                                              <p:spTgt spid="10">
                                                <p:txEl>
                                                  <p:pRg st="0" end="0"/>
                                                </p:txEl>
                                              </p:spTgt>
                                            </p:tgtEl>
                                            <p:attrNameLst>
                                              <p:attrName>r</p:attrName>
                                            </p:attrNameLst>
                                          </p:cBhvr>
                                        </p:animRot>
                                        <p:animRot by="120000">
                                          <p:cBhvr>
                                            <p:cTn id="32" dur="100" fill="hold">
                                              <p:stCondLst>
                                                <p:cond delay="400"/>
                                              </p:stCondLst>
                                            </p:cTn>
                                            <p:tgtEl>
                                              <p:spTgt spid="10">
                                                <p:txEl>
                                                  <p:pRg st="0" end="0"/>
                                                </p:txEl>
                                              </p:spTgt>
                                            </p:tgtEl>
                                            <p:attrNameLst>
                                              <p:attrName>r</p:attrName>
                                            </p:attrNameLst>
                                          </p:cBhvr>
                                        </p:animRot>
                                      </p:childTnLst>
                                    </p:cTn>
                                  </p:par>
                                </p:childTnLst>
                              </p:cTn>
                            </p:par>
                            <p:par>
                              <p:cTn id="33" fill="hold">
                                <p:stCondLst>
                                  <p:cond delay="4100"/>
                                </p:stCondLst>
                                <p:childTnLst>
                                  <p:par>
                                    <p:cTn id="34" presetID="2" presetClass="entr" presetSubtype="12"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0-#ppt_w/2"/>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12" fill="hold" grpId="0" nodeType="withEffect">
                                      <p:stCondLst>
                                        <p:cond delay="10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0-#ppt_w/2"/>
                                              </p:val>
                                            </p:tav>
                                            <p:tav tm="100000">
                                              <p:val>
                                                <p:strVal val="#ppt_x"/>
                                              </p:val>
                                            </p:tav>
                                          </p:tavLst>
                                        </p:anim>
                                        <p:anim calcmode="lin" valueType="num">
                                          <p:cBhvr additive="base">
                                            <p:cTn id="41" dur="500" fill="hold"/>
                                            <p:tgtEl>
                                              <p:spTgt spid="17"/>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2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0-#ppt_w/2"/>
                                              </p:val>
                                            </p:tav>
                                            <p:tav tm="100000">
                                              <p:val>
                                                <p:strVal val="#ppt_x"/>
                                              </p:val>
                                            </p:tav>
                                          </p:tavLst>
                                        </p:anim>
                                        <p:anim calcmode="lin" valueType="num">
                                          <p:cBhvr additive="base">
                                            <p:cTn id="45" dur="500" fill="hold"/>
                                            <p:tgtEl>
                                              <p:spTgt spid="18"/>
                                            </p:tgtEl>
                                            <p:attrNameLst>
                                              <p:attrName>ppt_y</p:attrName>
                                            </p:attrNameLst>
                                          </p:cBhvr>
                                          <p:tavLst>
                                            <p:tav tm="0">
                                              <p:val>
                                                <p:strVal val="1+#ppt_h/2"/>
                                              </p:val>
                                            </p:tav>
                                            <p:tav tm="100000">
                                              <p:val>
                                                <p:strVal val="#ppt_y"/>
                                              </p:val>
                                            </p:tav>
                                          </p:tavLst>
                                        </p:anim>
                                      </p:childTnLst>
                                    </p:cTn>
                                  </p:par>
                                </p:childTnLst>
                              </p:cTn>
                            </p:par>
                            <p:par>
                              <p:cTn id="46" fill="hold">
                                <p:stCondLst>
                                  <p:cond delay="4800"/>
                                </p:stCondLst>
                                <p:childTnLst>
                                  <p:par>
                                    <p:cTn id="47" presetID="22" presetClass="entr" presetSubtype="8"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par>
                                    <p:cTn id="50" presetID="22" presetClass="entr" presetSubtype="8" fill="hold" grpId="0" nodeType="withEffect">
                                      <p:stCondLst>
                                        <p:cond delay="100"/>
                                      </p:stCondLst>
                                      <p:childTnLst>
                                        <p:set>
                                          <p:cBhvr>
                                            <p:cTn id="51" dur="1" fill="hold">
                                              <p:stCondLst>
                                                <p:cond delay="0"/>
                                              </p:stCondLst>
                                            </p:cTn>
                                            <p:tgtEl>
                                              <p:spTgt spid="20"/>
                                            </p:tgtEl>
                                            <p:attrNameLst>
                                              <p:attrName>style.visibility</p:attrName>
                                            </p:attrNameLst>
                                          </p:cBhvr>
                                          <p:to>
                                            <p:strVal val="visible"/>
                                          </p:to>
                                        </p:set>
                                        <p:animEffect transition="in" filter="wipe(left)">
                                          <p:cBhvr>
                                            <p:cTn id="52" dur="500"/>
                                            <p:tgtEl>
                                              <p:spTgt spid="20"/>
                                            </p:tgtEl>
                                          </p:cBhvr>
                                        </p:animEffect>
                                      </p:childTnLst>
                                    </p:cTn>
                                  </p:par>
                                  <p:par>
                                    <p:cTn id="53" presetID="22" presetClass="entr" presetSubtype="8" fill="hold" grpId="0" nodeType="withEffect">
                                      <p:stCondLst>
                                        <p:cond delay="20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allAtOnce"/>
          <p:bldP spid="10" grpId="1" build="allAtOnce"/>
          <p:bldP spid="16" grpId="0" animBg="1"/>
          <p:bldP spid="17" grpId="0" animBg="1"/>
          <p:bldP spid="18" grpId="0" animBg="1"/>
          <p:bldP spid="19" grpId="0"/>
          <p:bldP spid="20" grpId="0"/>
          <p:bldP spid="21" grpId="0"/>
          <p:bldP spid="15" grpId="0"/>
          <p:bldP spid="22"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75126" y="2789367"/>
            <a:ext cx="1165006" cy="830997"/>
          </a:xfrm>
          <a:prstGeom prst="rect">
            <a:avLst/>
          </a:prstGeom>
          <a:noFill/>
        </p:spPr>
        <p:txBody>
          <a:bodyPr wrap="square" rtlCol="0">
            <a:spAutoFit/>
          </a:bodyPr>
          <a:lstStyle/>
          <a:p>
            <a:pPr algn="ctr"/>
            <a:r>
              <a:rPr lang="zh-CN" altLang="en-US" sz="2400" b="1" dirty="0">
                <a:solidFill>
                  <a:schemeClr val="tx2"/>
                </a:solidFill>
                <a:latin typeface="+mj-ea"/>
                <a:ea typeface="+mj-ea"/>
              </a:rPr>
              <a:t>努力的方向</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5"/>
          <p:cNvSpPr>
            <a:spLocks/>
          </p:cNvSpPr>
          <p:nvPr/>
        </p:nvSpPr>
        <p:spPr bwMode="auto">
          <a:xfrm>
            <a:off x="3132066" y="1794005"/>
            <a:ext cx="1300162" cy="1990725"/>
          </a:xfrm>
          <a:custGeom>
            <a:avLst/>
            <a:gdLst>
              <a:gd name="T0" fmla="*/ 251 w 2117"/>
              <a:gd name="T1" fmla="*/ 3232 h 3232"/>
              <a:gd name="T2" fmla="*/ 0 w 2117"/>
              <a:gd name="T3" fmla="*/ 2207 h 3232"/>
              <a:gd name="T4" fmla="*/ 2117 w 2117"/>
              <a:gd name="T5" fmla="*/ 0 h 3232"/>
              <a:gd name="T6" fmla="*/ 2117 w 2117"/>
              <a:gd name="T7" fmla="*/ 561 h 3232"/>
              <a:gd name="T8" fmla="*/ 560 w 2117"/>
              <a:gd name="T9" fmla="*/ 2207 h 3232"/>
              <a:gd name="T10" fmla="*/ 737 w 2117"/>
              <a:gd name="T11" fmla="*/ 2951 h 3232"/>
              <a:gd name="T12" fmla="*/ 251 w 2117"/>
              <a:gd name="T13" fmla="*/ 3232 h 3232"/>
            </a:gdLst>
            <a:ahLst/>
            <a:cxnLst>
              <a:cxn ang="0">
                <a:pos x="T0" y="T1"/>
              </a:cxn>
              <a:cxn ang="0">
                <a:pos x="T2" y="T3"/>
              </a:cxn>
              <a:cxn ang="0">
                <a:pos x="T4" y="T5"/>
              </a:cxn>
              <a:cxn ang="0">
                <a:pos x="T6" y="T7"/>
              </a:cxn>
              <a:cxn ang="0">
                <a:pos x="T8" y="T9"/>
              </a:cxn>
              <a:cxn ang="0">
                <a:pos x="T10" y="T11"/>
              </a:cxn>
              <a:cxn ang="0">
                <a:pos x="T12" y="T13"/>
              </a:cxn>
            </a:cxnLst>
            <a:rect l="0" t="0" r="r" b="b"/>
            <a:pathLst>
              <a:path w="2117" h="3232">
                <a:moveTo>
                  <a:pt x="251" y="3232"/>
                </a:moveTo>
                <a:cubicBezTo>
                  <a:pt x="91" y="2925"/>
                  <a:pt x="0" y="2577"/>
                  <a:pt x="0" y="2207"/>
                </a:cubicBezTo>
                <a:cubicBezTo>
                  <a:pt x="0" y="1018"/>
                  <a:pt x="940" y="48"/>
                  <a:pt x="2117" y="0"/>
                </a:cubicBezTo>
                <a:lnTo>
                  <a:pt x="2117" y="561"/>
                </a:lnTo>
                <a:cubicBezTo>
                  <a:pt x="1249" y="608"/>
                  <a:pt x="560" y="1327"/>
                  <a:pt x="560" y="2207"/>
                </a:cubicBezTo>
                <a:cubicBezTo>
                  <a:pt x="560" y="2475"/>
                  <a:pt x="624" y="2728"/>
                  <a:pt x="737" y="2951"/>
                </a:cubicBezTo>
                <a:lnTo>
                  <a:pt x="251" y="3232"/>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6"/>
          <p:cNvSpPr>
            <a:spLocks/>
          </p:cNvSpPr>
          <p:nvPr/>
        </p:nvSpPr>
        <p:spPr bwMode="auto">
          <a:xfrm>
            <a:off x="3343204" y="3710118"/>
            <a:ext cx="2292350" cy="804863"/>
          </a:xfrm>
          <a:custGeom>
            <a:avLst/>
            <a:gdLst>
              <a:gd name="T0" fmla="*/ 3732 w 3732"/>
              <a:gd name="T1" fmla="*/ 280 h 1306"/>
              <a:gd name="T2" fmla="*/ 1866 w 3732"/>
              <a:gd name="T3" fmla="*/ 1306 h 1306"/>
              <a:gd name="T4" fmla="*/ 0 w 3732"/>
              <a:gd name="T5" fmla="*/ 280 h 1306"/>
              <a:gd name="T6" fmla="*/ 486 w 3732"/>
              <a:gd name="T7" fmla="*/ 0 h 1306"/>
              <a:gd name="T8" fmla="*/ 1866 w 3732"/>
              <a:gd name="T9" fmla="*/ 746 h 1306"/>
              <a:gd name="T10" fmla="*/ 3246 w 3732"/>
              <a:gd name="T11" fmla="*/ 0 h 1306"/>
              <a:gd name="T12" fmla="*/ 3732 w 3732"/>
              <a:gd name="T13" fmla="*/ 280 h 1306"/>
            </a:gdLst>
            <a:ahLst/>
            <a:cxnLst>
              <a:cxn ang="0">
                <a:pos x="T0" y="T1"/>
              </a:cxn>
              <a:cxn ang="0">
                <a:pos x="T2" y="T3"/>
              </a:cxn>
              <a:cxn ang="0">
                <a:pos x="T4" y="T5"/>
              </a:cxn>
              <a:cxn ang="0">
                <a:pos x="T6" y="T7"/>
              </a:cxn>
              <a:cxn ang="0">
                <a:pos x="T8" y="T9"/>
              </a:cxn>
              <a:cxn ang="0">
                <a:pos x="T10" y="T11"/>
              </a:cxn>
              <a:cxn ang="0">
                <a:pos x="T12" y="T13"/>
              </a:cxn>
            </a:cxnLst>
            <a:rect l="0" t="0" r="r" b="b"/>
            <a:pathLst>
              <a:path w="3732" h="1306">
                <a:moveTo>
                  <a:pt x="3732" y="280"/>
                </a:moveTo>
                <a:cubicBezTo>
                  <a:pt x="3340" y="897"/>
                  <a:pt x="2651" y="1306"/>
                  <a:pt x="1866" y="1306"/>
                </a:cubicBezTo>
                <a:cubicBezTo>
                  <a:pt x="1081" y="1306"/>
                  <a:pt x="392" y="897"/>
                  <a:pt x="0" y="280"/>
                </a:cubicBezTo>
                <a:lnTo>
                  <a:pt x="486" y="0"/>
                </a:lnTo>
                <a:cubicBezTo>
                  <a:pt x="780" y="449"/>
                  <a:pt x="1288" y="746"/>
                  <a:pt x="1866" y="746"/>
                </a:cubicBezTo>
                <a:cubicBezTo>
                  <a:pt x="2443" y="746"/>
                  <a:pt x="2952" y="449"/>
                  <a:pt x="3246" y="0"/>
                </a:cubicBezTo>
                <a:lnTo>
                  <a:pt x="3732" y="28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7"/>
          <p:cNvSpPr>
            <a:spLocks/>
          </p:cNvSpPr>
          <p:nvPr/>
        </p:nvSpPr>
        <p:spPr bwMode="auto">
          <a:xfrm>
            <a:off x="4546529" y="1794005"/>
            <a:ext cx="1300162" cy="1990725"/>
          </a:xfrm>
          <a:custGeom>
            <a:avLst/>
            <a:gdLst>
              <a:gd name="T0" fmla="*/ 0 w 2117"/>
              <a:gd name="T1" fmla="*/ 0 h 3232"/>
              <a:gd name="T2" fmla="*/ 2117 w 2117"/>
              <a:gd name="T3" fmla="*/ 2207 h 3232"/>
              <a:gd name="T4" fmla="*/ 1866 w 2117"/>
              <a:gd name="T5" fmla="*/ 3232 h 3232"/>
              <a:gd name="T6" fmla="*/ 1380 w 2117"/>
              <a:gd name="T7" fmla="*/ 2951 h 3232"/>
              <a:gd name="T8" fmla="*/ 1557 w 2117"/>
              <a:gd name="T9" fmla="*/ 2207 h 3232"/>
              <a:gd name="T10" fmla="*/ 0 w 2117"/>
              <a:gd name="T11" fmla="*/ 561 h 3232"/>
              <a:gd name="T12" fmla="*/ 0 w 2117"/>
              <a:gd name="T13" fmla="*/ 0 h 3232"/>
            </a:gdLst>
            <a:ahLst/>
            <a:cxnLst>
              <a:cxn ang="0">
                <a:pos x="T0" y="T1"/>
              </a:cxn>
              <a:cxn ang="0">
                <a:pos x="T2" y="T3"/>
              </a:cxn>
              <a:cxn ang="0">
                <a:pos x="T4" y="T5"/>
              </a:cxn>
              <a:cxn ang="0">
                <a:pos x="T6" y="T7"/>
              </a:cxn>
              <a:cxn ang="0">
                <a:pos x="T8" y="T9"/>
              </a:cxn>
              <a:cxn ang="0">
                <a:pos x="T10" y="T11"/>
              </a:cxn>
              <a:cxn ang="0">
                <a:pos x="T12" y="T13"/>
              </a:cxn>
            </a:cxnLst>
            <a:rect l="0" t="0" r="r" b="b"/>
            <a:pathLst>
              <a:path w="2117" h="3232">
                <a:moveTo>
                  <a:pt x="0" y="0"/>
                </a:moveTo>
                <a:cubicBezTo>
                  <a:pt x="1177" y="48"/>
                  <a:pt x="2117" y="1018"/>
                  <a:pt x="2117" y="2207"/>
                </a:cubicBezTo>
                <a:cubicBezTo>
                  <a:pt x="2117" y="2577"/>
                  <a:pt x="2026" y="2925"/>
                  <a:pt x="1866" y="3232"/>
                </a:cubicBezTo>
                <a:lnTo>
                  <a:pt x="1380" y="2951"/>
                </a:lnTo>
                <a:cubicBezTo>
                  <a:pt x="1493" y="2728"/>
                  <a:pt x="1557" y="2475"/>
                  <a:pt x="1557" y="2207"/>
                </a:cubicBezTo>
                <a:cubicBezTo>
                  <a:pt x="1557" y="1327"/>
                  <a:pt x="868" y="608"/>
                  <a:pt x="0" y="561"/>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8"/>
          <p:cNvSpPr>
            <a:spLocks noEditPoints="1"/>
          </p:cNvSpPr>
          <p:nvPr/>
        </p:nvSpPr>
        <p:spPr bwMode="auto">
          <a:xfrm>
            <a:off x="3063804" y="2451230"/>
            <a:ext cx="174625" cy="176213"/>
          </a:xfrm>
          <a:custGeom>
            <a:avLst/>
            <a:gdLst>
              <a:gd name="T0" fmla="*/ 142 w 285"/>
              <a:gd name="T1" fmla="*/ 0 h 285"/>
              <a:gd name="T2" fmla="*/ 285 w 285"/>
              <a:gd name="T3" fmla="*/ 142 h 285"/>
              <a:gd name="T4" fmla="*/ 142 w 285"/>
              <a:gd name="T5" fmla="*/ 285 h 285"/>
              <a:gd name="T6" fmla="*/ 0 w 285"/>
              <a:gd name="T7" fmla="*/ 142 h 285"/>
              <a:gd name="T8" fmla="*/ 142 w 285"/>
              <a:gd name="T9" fmla="*/ 0 h 285"/>
              <a:gd name="T10" fmla="*/ 49 w 285"/>
              <a:gd name="T11" fmla="*/ 142 h 285"/>
              <a:gd name="T12" fmla="*/ 121 w 285"/>
              <a:gd name="T13" fmla="*/ 101 h 285"/>
              <a:gd name="T14" fmla="*/ 193 w 285"/>
              <a:gd name="T15" fmla="*/ 59 h 285"/>
              <a:gd name="T16" fmla="*/ 193 w 285"/>
              <a:gd name="T17" fmla="*/ 142 h 285"/>
              <a:gd name="T18" fmla="*/ 193 w 285"/>
              <a:gd name="T19" fmla="*/ 225 h 285"/>
              <a:gd name="T20" fmla="*/ 121 w 285"/>
              <a:gd name="T21" fmla="*/ 184 h 285"/>
              <a:gd name="T22" fmla="*/ 49 w 285"/>
              <a:gd name="T23" fmla="*/ 1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5" h="285">
                <a:moveTo>
                  <a:pt x="142" y="0"/>
                </a:moveTo>
                <a:cubicBezTo>
                  <a:pt x="221" y="0"/>
                  <a:pt x="285" y="64"/>
                  <a:pt x="285" y="142"/>
                </a:cubicBezTo>
                <a:cubicBezTo>
                  <a:pt x="285" y="221"/>
                  <a:pt x="221" y="285"/>
                  <a:pt x="142" y="285"/>
                </a:cubicBezTo>
                <a:cubicBezTo>
                  <a:pt x="64" y="285"/>
                  <a:pt x="0" y="221"/>
                  <a:pt x="0" y="142"/>
                </a:cubicBezTo>
                <a:cubicBezTo>
                  <a:pt x="0" y="64"/>
                  <a:pt x="64" y="0"/>
                  <a:pt x="142" y="0"/>
                </a:cubicBezTo>
                <a:close/>
                <a:moveTo>
                  <a:pt x="49" y="142"/>
                </a:moveTo>
                <a:lnTo>
                  <a:pt x="121" y="101"/>
                </a:lnTo>
                <a:lnTo>
                  <a:pt x="193" y="59"/>
                </a:lnTo>
                <a:lnTo>
                  <a:pt x="193" y="142"/>
                </a:lnTo>
                <a:lnTo>
                  <a:pt x="193" y="225"/>
                </a:lnTo>
                <a:lnTo>
                  <a:pt x="121" y="184"/>
                </a:lnTo>
                <a:lnTo>
                  <a:pt x="49" y="1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9"/>
          <p:cNvSpPr>
            <a:spLocks noEditPoints="1"/>
          </p:cNvSpPr>
          <p:nvPr/>
        </p:nvSpPr>
        <p:spPr bwMode="auto">
          <a:xfrm>
            <a:off x="5765729" y="2451230"/>
            <a:ext cx="174625" cy="176213"/>
          </a:xfrm>
          <a:custGeom>
            <a:avLst/>
            <a:gdLst>
              <a:gd name="T0" fmla="*/ 142 w 284"/>
              <a:gd name="T1" fmla="*/ 0 h 285"/>
              <a:gd name="T2" fmla="*/ 0 w 284"/>
              <a:gd name="T3" fmla="*/ 142 h 285"/>
              <a:gd name="T4" fmla="*/ 142 w 284"/>
              <a:gd name="T5" fmla="*/ 285 h 285"/>
              <a:gd name="T6" fmla="*/ 284 w 284"/>
              <a:gd name="T7" fmla="*/ 142 h 285"/>
              <a:gd name="T8" fmla="*/ 142 w 284"/>
              <a:gd name="T9" fmla="*/ 0 h 285"/>
              <a:gd name="T10" fmla="*/ 235 w 284"/>
              <a:gd name="T11" fmla="*/ 142 h 285"/>
              <a:gd name="T12" fmla="*/ 164 w 284"/>
              <a:gd name="T13" fmla="*/ 101 h 285"/>
              <a:gd name="T14" fmla="*/ 92 w 284"/>
              <a:gd name="T15" fmla="*/ 59 h 285"/>
              <a:gd name="T16" fmla="*/ 92 w 284"/>
              <a:gd name="T17" fmla="*/ 142 h 285"/>
              <a:gd name="T18" fmla="*/ 92 w 284"/>
              <a:gd name="T19" fmla="*/ 225 h 285"/>
              <a:gd name="T20" fmla="*/ 164 w 284"/>
              <a:gd name="T21" fmla="*/ 184 h 285"/>
              <a:gd name="T22" fmla="*/ 235 w 284"/>
              <a:gd name="T23" fmla="*/ 14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4" h="285">
                <a:moveTo>
                  <a:pt x="142" y="0"/>
                </a:moveTo>
                <a:cubicBezTo>
                  <a:pt x="64" y="0"/>
                  <a:pt x="0" y="64"/>
                  <a:pt x="0" y="142"/>
                </a:cubicBezTo>
                <a:cubicBezTo>
                  <a:pt x="0" y="221"/>
                  <a:pt x="64" y="285"/>
                  <a:pt x="142" y="285"/>
                </a:cubicBezTo>
                <a:cubicBezTo>
                  <a:pt x="221" y="285"/>
                  <a:pt x="284" y="221"/>
                  <a:pt x="284" y="142"/>
                </a:cubicBezTo>
                <a:cubicBezTo>
                  <a:pt x="284" y="64"/>
                  <a:pt x="221" y="0"/>
                  <a:pt x="142" y="0"/>
                </a:cubicBezTo>
                <a:close/>
                <a:moveTo>
                  <a:pt x="235" y="142"/>
                </a:moveTo>
                <a:lnTo>
                  <a:pt x="164" y="101"/>
                </a:lnTo>
                <a:lnTo>
                  <a:pt x="92" y="59"/>
                </a:lnTo>
                <a:lnTo>
                  <a:pt x="92" y="142"/>
                </a:lnTo>
                <a:lnTo>
                  <a:pt x="92" y="225"/>
                </a:lnTo>
                <a:lnTo>
                  <a:pt x="164" y="184"/>
                </a:lnTo>
                <a:lnTo>
                  <a:pt x="235" y="14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0"/>
          <p:cNvSpPr>
            <a:spLocks noEditPoints="1"/>
          </p:cNvSpPr>
          <p:nvPr/>
        </p:nvSpPr>
        <p:spPr bwMode="auto">
          <a:xfrm>
            <a:off x="4457629" y="4553080"/>
            <a:ext cx="176212" cy="174625"/>
          </a:xfrm>
          <a:custGeom>
            <a:avLst/>
            <a:gdLst>
              <a:gd name="T0" fmla="*/ 285 w 285"/>
              <a:gd name="T1" fmla="*/ 142 h 285"/>
              <a:gd name="T2" fmla="*/ 142 w 285"/>
              <a:gd name="T3" fmla="*/ 0 h 285"/>
              <a:gd name="T4" fmla="*/ 0 w 285"/>
              <a:gd name="T5" fmla="*/ 142 h 285"/>
              <a:gd name="T6" fmla="*/ 142 w 285"/>
              <a:gd name="T7" fmla="*/ 285 h 285"/>
              <a:gd name="T8" fmla="*/ 285 w 285"/>
              <a:gd name="T9" fmla="*/ 142 h 285"/>
              <a:gd name="T10" fmla="*/ 142 w 285"/>
              <a:gd name="T11" fmla="*/ 236 h 285"/>
              <a:gd name="T12" fmla="*/ 184 w 285"/>
              <a:gd name="T13" fmla="*/ 164 h 285"/>
              <a:gd name="T14" fmla="*/ 225 w 285"/>
              <a:gd name="T15" fmla="*/ 92 h 285"/>
              <a:gd name="T16" fmla="*/ 142 w 285"/>
              <a:gd name="T17" fmla="*/ 92 h 285"/>
              <a:gd name="T18" fmla="*/ 59 w 285"/>
              <a:gd name="T19" fmla="*/ 92 h 285"/>
              <a:gd name="T20" fmla="*/ 101 w 285"/>
              <a:gd name="T21" fmla="*/ 164 h 285"/>
              <a:gd name="T22" fmla="*/ 142 w 285"/>
              <a:gd name="T23" fmla="*/ 23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5" h="285">
                <a:moveTo>
                  <a:pt x="285" y="142"/>
                </a:moveTo>
                <a:cubicBezTo>
                  <a:pt x="285" y="64"/>
                  <a:pt x="221" y="0"/>
                  <a:pt x="142" y="0"/>
                </a:cubicBezTo>
                <a:cubicBezTo>
                  <a:pt x="64" y="0"/>
                  <a:pt x="0" y="64"/>
                  <a:pt x="0" y="142"/>
                </a:cubicBezTo>
                <a:cubicBezTo>
                  <a:pt x="0" y="221"/>
                  <a:pt x="64" y="285"/>
                  <a:pt x="142" y="285"/>
                </a:cubicBezTo>
                <a:cubicBezTo>
                  <a:pt x="221" y="285"/>
                  <a:pt x="285" y="221"/>
                  <a:pt x="285" y="142"/>
                </a:cubicBezTo>
                <a:close/>
                <a:moveTo>
                  <a:pt x="142" y="236"/>
                </a:moveTo>
                <a:lnTo>
                  <a:pt x="184" y="164"/>
                </a:lnTo>
                <a:lnTo>
                  <a:pt x="225" y="92"/>
                </a:lnTo>
                <a:lnTo>
                  <a:pt x="142" y="92"/>
                </a:lnTo>
                <a:lnTo>
                  <a:pt x="59" y="92"/>
                </a:lnTo>
                <a:lnTo>
                  <a:pt x="101" y="164"/>
                </a:lnTo>
                <a:lnTo>
                  <a:pt x="142" y="2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矩形 26"/>
          <p:cNvSpPr/>
          <p:nvPr/>
        </p:nvSpPr>
        <p:spPr>
          <a:xfrm>
            <a:off x="799365" y="1894236"/>
            <a:ext cx="2175172" cy="2308324"/>
          </a:xfrm>
          <a:prstGeom prst="rect">
            <a:avLst/>
          </a:prstGeom>
          <a:noFill/>
        </p:spPr>
        <p:txBody>
          <a:bodyPr wrap="square" rtlCol="0">
            <a:spAutoFit/>
          </a:bodyPr>
          <a:lstStyle/>
          <a:p>
            <a:pPr algn="just"/>
            <a:r>
              <a:rPr lang="zh-CN" altLang="en-US" sz="1600" dirty="0">
                <a:solidFill>
                  <a:schemeClr val="bg1"/>
                </a:solidFill>
                <a:latin typeface="+mj-ea"/>
                <a:ea typeface="+mj-ea"/>
              </a:rPr>
              <a:t>加强学习、认真学习领会“十八届四中全会”精神实质和学习实践科学发展观内涵，坚持任人唯贤，不断提高党员的创造力，凝聚力和战斗力，建设高素质的领导干部队伍。</a:t>
            </a:r>
          </a:p>
        </p:txBody>
      </p:sp>
      <p:sp>
        <p:nvSpPr>
          <p:cNvPr id="28" name="矩形 27"/>
          <p:cNvSpPr/>
          <p:nvPr/>
        </p:nvSpPr>
        <p:spPr>
          <a:xfrm>
            <a:off x="6143261" y="1894236"/>
            <a:ext cx="2175172" cy="1569660"/>
          </a:xfrm>
          <a:prstGeom prst="rect">
            <a:avLst/>
          </a:prstGeom>
          <a:noFill/>
        </p:spPr>
        <p:txBody>
          <a:bodyPr wrap="square" rtlCol="0">
            <a:spAutoFit/>
          </a:bodyPr>
          <a:lstStyle/>
          <a:p>
            <a:pPr algn="just"/>
            <a:r>
              <a:rPr lang="zh-CN" altLang="en-US" sz="1600" dirty="0">
                <a:solidFill>
                  <a:schemeClr val="bg1"/>
                </a:solidFill>
                <a:latin typeface="+mj-ea"/>
                <a:ea typeface="+mj-ea"/>
              </a:rPr>
              <a:t>注重科技运用，以信息技术推动社区经济建设，完善科技服务体系，为职工提供订单种植信息，拓宽职工致富渠道。</a:t>
            </a:r>
          </a:p>
        </p:txBody>
      </p:sp>
      <p:sp>
        <p:nvSpPr>
          <p:cNvPr id="29" name="矩形 28"/>
          <p:cNvSpPr/>
          <p:nvPr/>
        </p:nvSpPr>
        <p:spPr>
          <a:xfrm>
            <a:off x="2302893" y="5005571"/>
            <a:ext cx="5343896" cy="830997"/>
          </a:xfrm>
          <a:prstGeom prst="rect">
            <a:avLst/>
          </a:prstGeom>
          <a:noFill/>
        </p:spPr>
        <p:txBody>
          <a:bodyPr wrap="square" rtlCol="0">
            <a:spAutoFit/>
          </a:bodyPr>
          <a:lstStyle/>
          <a:p>
            <a:pPr algn="just"/>
            <a:r>
              <a:rPr lang="zh-CN" altLang="en-US" sz="1600" dirty="0">
                <a:solidFill>
                  <a:schemeClr val="bg1"/>
                </a:solidFill>
                <a:latin typeface="+mj-ea"/>
                <a:ea typeface="+mj-ea"/>
              </a:rPr>
              <a:t>大力提倡艰苦奋斗、自强不息、与时俱进、开拓创新的精神，使经济更加发展、文化更加繁荣、社会更加和谐、职工生活更加富裕。</a:t>
            </a:r>
          </a:p>
        </p:txBody>
      </p:sp>
      <p:sp>
        <p:nvSpPr>
          <p:cNvPr id="16" name="TextBox 15"/>
          <p:cNvSpPr txBox="1"/>
          <p:nvPr/>
        </p:nvSpPr>
        <p:spPr>
          <a:xfrm>
            <a:off x="880261" y="97827"/>
            <a:ext cx="3476509" cy="369332"/>
          </a:xfrm>
          <a:prstGeom prst="rect">
            <a:avLst/>
          </a:prstGeom>
          <a:noFill/>
        </p:spPr>
        <p:txBody>
          <a:bodyPr wrap="square" rtlCol="0">
            <a:spAutoFit/>
          </a:bodyPr>
          <a:lstStyle>
            <a:defPPr>
              <a:defRPr lang="zh-CN"/>
            </a:defPPr>
            <a:lvl1pPr>
              <a:defRPr sz="1800" b="0">
                <a:solidFill>
                  <a:srgbClr val="FFFF00"/>
                </a:solidFill>
                <a:latin typeface="+mn-ea"/>
                <a:ea typeface="+mn-ea"/>
              </a:defRPr>
            </a:lvl1pPr>
          </a:lstStyle>
          <a:p>
            <a:r>
              <a:rPr lang="zh-CN" altLang="en-US" dirty="0"/>
              <a:t>五、存在的问题和努力方向</a:t>
            </a:r>
          </a:p>
        </p:txBody>
      </p:sp>
      <p:sp>
        <p:nvSpPr>
          <p:cNvPr id="17"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3452422261"/>
      </p:ext>
    </p:extLst>
  </p:cSld>
  <p:clrMapOvr>
    <a:masterClrMapping/>
  </p:clrMapOvr>
  <mc:AlternateContent xmlns:mc="http://schemas.openxmlformats.org/markup-compatibility/2006">
    <mc:Choice xmlns="" xmlns:p14="http://schemas.microsoft.com/office/powerpoint/2010/main" Requires="p14">
      <p:transition spd="slow" p14:dur="1200" advTm="2000">
        <p:blinds dir="vert"/>
      </p:transition>
    </mc:Choice>
    <mc:Fallback>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300"/>
                                        <p:tgtEl>
                                          <p:spTgt spid="16"/>
                                        </p:tgtEl>
                                      </p:cBhvr>
                                    </p:animEffect>
                                  </p:childTnLst>
                                </p:cTn>
                              </p:par>
                            </p:childTnLst>
                          </p:cTn>
                        </p:par>
                        <p:par>
                          <p:cTn id="14" fill="hold">
                            <p:stCondLst>
                              <p:cond delay="800"/>
                            </p:stCondLst>
                            <p:childTnLst>
                              <p:par>
                                <p:cTn id="15" presetID="2" presetClass="entr" presetSubtype="3"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300" fill="hold"/>
                                        <p:tgtEl>
                                          <p:spTgt spid="21"/>
                                        </p:tgtEl>
                                        <p:attrNameLst>
                                          <p:attrName>ppt_x</p:attrName>
                                        </p:attrNameLst>
                                      </p:cBhvr>
                                      <p:tavLst>
                                        <p:tav tm="0">
                                          <p:val>
                                            <p:strVal val="1+#ppt_w/2"/>
                                          </p:val>
                                        </p:tav>
                                        <p:tav tm="100000">
                                          <p:val>
                                            <p:strVal val="#ppt_x"/>
                                          </p:val>
                                        </p:tav>
                                      </p:tavLst>
                                    </p:anim>
                                    <p:anim calcmode="lin" valueType="num">
                                      <p:cBhvr additive="base">
                                        <p:cTn id="18" dur="300" fill="hold"/>
                                        <p:tgtEl>
                                          <p:spTgt spid="21"/>
                                        </p:tgtEl>
                                        <p:attrNameLst>
                                          <p:attrName>ppt_y</p:attrName>
                                        </p:attrNameLst>
                                      </p:cBhvr>
                                      <p:tavLst>
                                        <p:tav tm="0">
                                          <p:val>
                                            <p:strVal val="0-#ppt_h/2"/>
                                          </p:val>
                                        </p:tav>
                                        <p:tav tm="100000">
                                          <p:val>
                                            <p:strVal val="#ppt_y"/>
                                          </p:val>
                                        </p:tav>
                                      </p:tavLst>
                                    </p:anim>
                                  </p:childTnLst>
                                </p:cTn>
                              </p:par>
                              <p:par>
                                <p:cTn id="19" presetID="2" presetClass="entr" presetSubtype="9"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300" fill="hold"/>
                                        <p:tgtEl>
                                          <p:spTgt spid="19"/>
                                        </p:tgtEl>
                                        <p:attrNameLst>
                                          <p:attrName>ppt_x</p:attrName>
                                        </p:attrNameLst>
                                      </p:cBhvr>
                                      <p:tavLst>
                                        <p:tav tm="0">
                                          <p:val>
                                            <p:strVal val="0-#ppt_w/2"/>
                                          </p:val>
                                        </p:tav>
                                        <p:tav tm="100000">
                                          <p:val>
                                            <p:strVal val="#ppt_x"/>
                                          </p:val>
                                        </p:tav>
                                      </p:tavLst>
                                    </p:anim>
                                    <p:anim calcmode="lin" valueType="num">
                                      <p:cBhvr additive="base">
                                        <p:cTn id="22" dur="300" fill="hold"/>
                                        <p:tgtEl>
                                          <p:spTgt spid="19"/>
                                        </p:tgtEl>
                                        <p:attrNameLst>
                                          <p:attrName>ppt_y</p:attrName>
                                        </p:attrNameLst>
                                      </p:cBhvr>
                                      <p:tavLst>
                                        <p:tav tm="0">
                                          <p:val>
                                            <p:strVal val="0-#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300" fill="hold"/>
                                        <p:tgtEl>
                                          <p:spTgt spid="20"/>
                                        </p:tgtEl>
                                        <p:attrNameLst>
                                          <p:attrName>ppt_x</p:attrName>
                                        </p:attrNameLst>
                                      </p:cBhvr>
                                      <p:tavLst>
                                        <p:tav tm="0">
                                          <p:val>
                                            <p:strVal val="#ppt_x"/>
                                          </p:val>
                                        </p:tav>
                                        <p:tav tm="100000">
                                          <p:val>
                                            <p:strVal val="#ppt_x"/>
                                          </p:val>
                                        </p:tav>
                                      </p:tavLst>
                                    </p:anim>
                                    <p:anim calcmode="lin" valueType="num">
                                      <p:cBhvr additive="base">
                                        <p:cTn id="26" dur="300" fill="hold"/>
                                        <p:tgtEl>
                                          <p:spTgt spid="20"/>
                                        </p:tgtEl>
                                        <p:attrNameLst>
                                          <p:attrName>ppt_y</p:attrName>
                                        </p:attrNameLst>
                                      </p:cBhvr>
                                      <p:tavLst>
                                        <p:tav tm="0">
                                          <p:val>
                                            <p:strVal val="1+#ppt_h/2"/>
                                          </p:val>
                                        </p:tav>
                                        <p:tav tm="100000">
                                          <p:val>
                                            <p:strVal val="#ppt_y"/>
                                          </p:val>
                                        </p:tav>
                                      </p:tavLst>
                                    </p:anim>
                                  </p:childTnLst>
                                </p:cTn>
                              </p:par>
                            </p:childTnLst>
                          </p:cTn>
                        </p:par>
                        <p:par>
                          <p:cTn id="27" fill="hold">
                            <p:stCondLst>
                              <p:cond delay="1100"/>
                            </p:stCondLst>
                            <p:childTnLst>
                              <p:par>
                                <p:cTn id="28" presetID="31" presetClass="entr" presetSubtype="0"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500" fill="hold"/>
                                        <p:tgtEl>
                                          <p:spTgt spid="4"/>
                                        </p:tgtEl>
                                        <p:attrNameLst>
                                          <p:attrName>ppt_w</p:attrName>
                                        </p:attrNameLst>
                                      </p:cBhvr>
                                      <p:tavLst>
                                        <p:tav tm="0">
                                          <p:val>
                                            <p:fltVal val="0"/>
                                          </p:val>
                                        </p:tav>
                                        <p:tav tm="100000">
                                          <p:val>
                                            <p:strVal val="#ppt_w"/>
                                          </p:val>
                                        </p:tav>
                                      </p:tavLst>
                                    </p:anim>
                                    <p:anim calcmode="lin" valueType="num">
                                      <p:cBhvr>
                                        <p:cTn id="31" dur="500" fill="hold"/>
                                        <p:tgtEl>
                                          <p:spTgt spid="4"/>
                                        </p:tgtEl>
                                        <p:attrNameLst>
                                          <p:attrName>ppt_h</p:attrName>
                                        </p:attrNameLst>
                                      </p:cBhvr>
                                      <p:tavLst>
                                        <p:tav tm="0">
                                          <p:val>
                                            <p:fltVal val="0"/>
                                          </p:val>
                                        </p:tav>
                                        <p:tav tm="100000">
                                          <p:val>
                                            <p:strVal val="#ppt_h"/>
                                          </p:val>
                                        </p:tav>
                                      </p:tavLst>
                                    </p:anim>
                                    <p:anim calcmode="lin" valueType="num">
                                      <p:cBhvr>
                                        <p:cTn id="32" dur="500" fill="hold"/>
                                        <p:tgtEl>
                                          <p:spTgt spid="4"/>
                                        </p:tgtEl>
                                        <p:attrNameLst>
                                          <p:attrName>style.rotation</p:attrName>
                                        </p:attrNameLst>
                                      </p:cBhvr>
                                      <p:tavLst>
                                        <p:tav tm="0">
                                          <p:val>
                                            <p:fltVal val="90"/>
                                          </p:val>
                                        </p:tav>
                                        <p:tav tm="100000">
                                          <p:val>
                                            <p:fltVal val="0"/>
                                          </p:val>
                                        </p:tav>
                                      </p:tavLst>
                                    </p:anim>
                                    <p:animEffect transition="in" filter="fade">
                                      <p:cBhvr>
                                        <p:cTn id="33" dur="500"/>
                                        <p:tgtEl>
                                          <p:spTgt spid="4"/>
                                        </p:tgtEl>
                                      </p:cBhvr>
                                    </p:animEffect>
                                  </p:childTnLst>
                                </p:cTn>
                              </p:par>
                            </p:childTnLst>
                          </p:cTn>
                        </p:par>
                        <p:par>
                          <p:cTn id="34" fill="hold">
                            <p:stCondLst>
                              <p:cond delay="1600"/>
                            </p:stCondLst>
                            <p:childTnLst>
                              <p:par>
                                <p:cTn id="35" presetID="12" presetClass="entr" presetSubtype="2"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p:tgtEl>
                                          <p:spTgt spid="22"/>
                                        </p:tgtEl>
                                        <p:attrNameLst>
                                          <p:attrName>ppt_x</p:attrName>
                                        </p:attrNameLst>
                                      </p:cBhvr>
                                      <p:tavLst>
                                        <p:tav tm="0">
                                          <p:val>
                                            <p:strVal val="#ppt_x+#ppt_w*1.125000"/>
                                          </p:val>
                                        </p:tav>
                                        <p:tav tm="100000">
                                          <p:val>
                                            <p:strVal val="#ppt_x"/>
                                          </p:val>
                                        </p:tav>
                                      </p:tavLst>
                                    </p:anim>
                                    <p:animEffect transition="in" filter="wipe(left)">
                                      <p:cBhvr>
                                        <p:cTn id="38" dur="500"/>
                                        <p:tgtEl>
                                          <p:spTgt spid="22"/>
                                        </p:tgtEl>
                                      </p:cBhvr>
                                    </p:animEffect>
                                  </p:childTnLst>
                                </p:cTn>
                              </p:par>
                            </p:childTnLst>
                          </p:cTn>
                        </p:par>
                        <p:par>
                          <p:cTn id="39" fill="hold">
                            <p:stCondLst>
                              <p:cond delay="2100"/>
                            </p:stCondLst>
                            <p:childTnLst>
                              <p:par>
                                <p:cTn id="40" presetID="22" presetClass="entr" presetSubtype="2"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right)">
                                      <p:cBhvr>
                                        <p:cTn id="42" dur="500"/>
                                        <p:tgtEl>
                                          <p:spTgt spid="27"/>
                                        </p:tgtEl>
                                      </p:cBhvr>
                                    </p:animEffect>
                                  </p:childTnLst>
                                </p:cTn>
                              </p:par>
                            </p:childTnLst>
                          </p:cTn>
                        </p:par>
                        <p:par>
                          <p:cTn id="43" fill="hold">
                            <p:stCondLst>
                              <p:cond delay="2600"/>
                            </p:stCondLst>
                            <p:childTnLst>
                              <p:par>
                                <p:cTn id="44" presetID="12" presetClass="entr" presetSubtype="8"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500"/>
                                        <p:tgtEl>
                                          <p:spTgt spid="23"/>
                                        </p:tgtEl>
                                        <p:attrNameLst>
                                          <p:attrName>ppt_x</p:attrName>
                                        </p:attrNameLst>
                                      </p:cBhvr>
                                      <p:tavLst>
                                        <p:tav tm="0">
                                          <p:val>
                                            <p:strVal val="#ppt_x-#ppt_w*1.125000"/>
                                          </p:val>
                                        </p:tav>
                                        <p:tav tm="100000">
                                          <p:val>
                                            <p:strVal val="#ppt_x"/>
                                          </p:val>
                                        </p:tav>
                                      </p:tavLst>
                                    </p:anim>
                                    <p:animEffect transition="in" filter="wipe(right)">
                                      <p:cBhvr>
                                        <p:cTn id="47" dur="500"/>
                                        <p:tgtEl>
                                          <p:spTgt spid="23"/>
                                        </p:tgtEl>
                                      </p:cBhvr>
                                    </p:animEffect>
                                  </p:childTnLst>
                                </p:cTn>
                              </p:par>
                            </p:childTnLst>
                          </p:cTn>
                        </p:par>
                        <p:par>
                          <p:cTn id="48" fill="hold">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left)">
                                      <p:cBhvr>
                                        <p:cTn id="51" dur="500"/>
                                        <p:tgtEl>
                                          <p:spTgt spid="28"/>
                                        </p:tgtEl>
                                      </p:cBhvr>
                                    </p:animEffect>
                                  </p:childTnLst>
                                </p:cTn>
                              </p:par>
                            </p:childTnLst>
                          </p:cTn>
                        </p:par>
                        <p:par>
                          <p:cTn id="52" fill="hold">
                            <p:stCondLst>
                              <p:cond delay="3600"/>
                            </p:stCondLst>
                            <p:childTnLst>
                              <p:par>
                                <p:cTn id="53" presetID="12" presetClass="entr" presetSubtype="1"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p:tgtEl>
                                          <p:spTgt spid="24"/>
                                        </p:tgtEl>
                                        <p:attrNameLst>
                                          <p:attrName>ppt_y</p:attrName>
                                        </p:attrNameLst>
                                      </p:cBhvr>
                                      <p:tavLst>
                                        <p:tav tm="0">
                                          <p:val>
                                            <p:strVal val="#ppt_y-#ppt_h*1.125000"/>
                                          </p:val>
                                        </p:tav>
                                        <p:tav tm="100000">
                                          <p:val>
                                            <p:strVal val="#ppt_y"/>
                                          </p:val>
                                        </p:tav>
                                      </p:tavLst>
                                    </p:anim>
                                    <p:animEffect transition="in" filter="wipe(down)">
                                      <p:cBhvr>
                                        <p:cTn id="56" dur="500"/>
                                        <p:tgtEl>
                                          <p:spTgt spid="24"/>
                                        </p:tgtEl>
                                      </p:cBhvr>
                                    </p:animEffect>
                                  </p:childTnLst>
                                </p:cTn>
                              </p:par>
                            </p:childTnLst>
                          </p:cTn>
                        </p:par>
                        <p:par>
                          <p:cTn id="57" fill="hold">
                            <p:stCondLst>
                              <p:cond delay="4100"/>
                            </p:stCondLst>
                            <p:childTnLst>
                              <p:par>
                                <p:cTn id="58" presetID="22" presetClass="entr" presetSubtype="1"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wipe(up)">
                                      <p:cBhvr>
                                        <p:cTn id="6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 grpId="0" animBg="1"/>
      <p:bldP spid="20" grpId="0" animBg="1"/>
      <p:bldP spid="21" grpId="0" animBg="1"/>
      <p:bldP spid="22" grpId="0" animBg="1"/>
      <p:bldP spid="23" grpId="0" animBg="1"/>
      <p:bldP spid="24" grpId="0" animBg="1"/>
      <p:bldP spid="27" grpId="0"/>
      <p:bldP spid="28" grpId="0"/>
      <p:bldP spid="29" grpId="0"/>
      <p:bldP spid="16" grpId="0"/>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10" name="Freeform 5"/>
          <p:cNvSpPr>
            <a:spLocks/>
          </p:cNvSpPr>
          <p:nvPr/>
        </p:nvSpPr>
        <p:spPr bwMode="auto">
          <a:xfrm>
            <a:off x="0" y="0"/>
            <a:ext cx="9144000" cy="571500"/>
          </a:xfrm>
          <a:custGeom>
            <a:avLst/>
            <a:gdLst>
              <a:gd name="T0" fmla="*/ 16000 w 16000"/>
              <a:gd name="T1" fmla="*/ 208 h 1007"/>
              <a:gd name="T2" fmla="*/ 8927 w 16000"/>
              <a:gd name="T3" fmla="*/ 954 h 1007"/>
              <a:gd name="T4" fmla="*/ 7073 w 16000"/>
              <a:gd name="T5" fmla="*/ 954 h 1007"/>
              <a:gd name="T6" fmla="*/ 0 w 16000"/>
              <a:gd name="T7" fmla="*/ 208 h 1007"/>
              <a:gd name="T8" fmla="*/ 0 w 16000"/>
              <a:gd name="T9" fmla="*/ 0 h 1007"/>
              <a:gd name="T10" fmla="*/ 16000 w 16000"/>
              <a:gd name="T11" fmla="*/ 0 h 1007"/>
              <a:gd name="T12" fmla="*/ 16000 w 16000"/>
              <a:gd name="T13" fmla="*/ 208 h 1007"/>
            </a:gdLst>
            <a:ahLst/>
            <a:cxnLst>
              <a:cxn ang="0">
                <a:pos x="T0" y="T1"/>
              </a:cxn>
              <a:cxn ang="0">
                <a:pos x="T2" y="T3"/>
              </a:cxn>
              <a:cxn ang="0">
                <a:pos x="T4" y="T5"/>
              </a:cxn>
              <a:cxn ang="0">
                <a:pos x="T6" y="T7"/>
              </a:cxn>
              <a:cxn ang="0">
                <a:pos x="T8" y="T9"/>
              </a:cxn>
              <a:cxn ang="0">
                <a:pos x="T10" y="T11"/>
              </a:cxn>
              <a:cxn ang="0">
                <a:pos x="T12" y="T13"/>
              </a:cxn>
            </a:cxnLst>
            <a:rect l="0" t="0" r="r" b="b"/>
            <a:pathLst>
              <a:path w="16000" h="1007">
                <a:moveTo>
                  <a:pt x="16000" y="208"/>
                </a:moveTo>
                <a:lnTo>
                  <a:pt x="8927" y="954"/>
                </a:lnTo>
                <a:cubicBezTo>
                  <a:pt x="8417" y="1007"/>
                  <a:pt x="7583" y="1007"/>
                  <a:pt x="7073" y="954"/>
                </a:cubicBezTo>
                <a:lnTo>
                  <a:pt x="0" y="208"/>
                </a:lnTo>
                <a:lnTo>
                  <a:pt x="0" y="0"/>
                </a:lnTo>
                <a:lnTo>
                  <a:pt x="16000" y="0"/>
                </a:lnTo>
                <a:lnTo>
                  <a:pt x="16000" y="208"/>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6"/>
          <p:cNvSpPr>
            <a:spLocks/>
          </p:cNvSpPr>
          <p:nvPr/>
        </p:nvSpPr>
        <p:spPr bwMode="auto">
          <a:xfrm>
            <a:off x="0" y="6199187"/>
            <a:ext cx="9144000" cy="658813"/>
          </a:xfrm>
          <a:custGeom>
            <a:avLst/>
            <a:gdLst>
              <a:gd name="T0" fmla="*/ 16000 w 16000"/>
              <a:gd name="T1" fmla="*/ 920 h 1160"/>
              <a:gd name="T2" fmla="*/ 8927 w 16000"/>
              <a:gd name="T3" fmla="*/ 62 h 1160"/>
              <a:gd name="T4" fmla="*/ 7073 w 16000"/>
              <a:gd name="T5" fmla="*/ 62 h 1160"/>
              <a:gd name="T6" fmla="*/ 0 w 16000"/>
              <a:gd name="T7" fmla="*/ 920 h 1160"/>
              <a:gd name="T8" fmla="*/ 0 w 16000"/>
              <a:gd name="T9" fmla="*/ 1160 h 1160"/>
              <a:gd name="T10" fmla="*/ 16000 w 16000"/>
              <a:gd name="T11" fmla="*/ 1160 h 1160"/>
              <a:gd name="T12" fmla="*/ 16000 w 16000"/>
              <a:gd name="T13" fmla="*/ 920 h 1160"/>
            </a:gdLst>
            <a:ahLst/>
            <a:cxnLst>
              <a:cxn ang="0">
                <a:pos x="T0" y="T1"/>
              </a:cxn>
              <a:cxn ang="0">
                <a:pos x="T2" y="T3"/>
              </a:cxn>
              <a:cxn ang="0">
                <a:pos x="T4" y="T5"/>
              </a:cxn>
              <a:cxn ang="0">
                <a:pos x="T6" y="T7"/>
              </a:cxn>
              <a:cxn ang="0">
                <a:pos x="T8" y="T9"/>
              </a:cxn>
              <a:cxn ang="0">
                <a:pos x="T10" y="T11"/>
              </a:cxn>
              <a:cxn ang="0">
                <a:pos x="T12" y="T13"/>
              </a:cxn>
            </a:cxnLst>
            <a:rect l="0" t="0" r="r" b="b"/>
            <a:pathLst>
              <a:path w="16000" h="1160">
                <a:moveTo>
                  <a:pt x="16000" y="920"/>
                </a:moveTo>
                <a:lnTo>
                  <a:pt x="8927" y="62"/>
                </a:lnTo>
                <a:cubicBezTo>
                  <a:pt x="8417" y="0"/>
                  <a:pt x="7583" y="0"/>
                  <a:pt x="7073" y="62"/>
                </a:cubicBezTo>
                <a:lnTo>
                  <a:pt x="0" y="920"/>
                </a:lnTo>
                <a:lnTo>
                  <a:pt x="0" y="1160"/>
                </a:lnTo>
                <a:lnTo>
                  <a:pt x="16000" y="1160"/>
                </a:lnTo>
                <a:lnTo>
                  <a:pt x="16000" y="920"/>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7"/>
          <p:cNvSpPr>
            <a:spLocks/>
          </p:cNvSpPr>
          <p:nvPr/>
        </p:nvSpPr>
        <p:spPr bwMode="auto">
          <a:xfrm>
            <a:off x="0" y="0"/>
            <a:ext cx="9144000" cy="501650"/>
          </a:xfrm>
          <a:custGeom>
            <a:avLst/>
            <a:gdLst>
              <a:gd name="T0" fmla="*/ 16000 w 16000"/>
              <a:gd name="T1" fmla="*/ 183 h 884"/>
              <a:gd name="T2" fmla="*/ 8927 w 16000"/>
              <a:gd name="T3" fmla="*/ 836 h 884"/>
              <a:gd name="T4" fmla="*/ 7073 w 16000"/>
              <a:gd name="T5" fmla="*/ 836 h 884"/>
              <a:gd name="T6" fmla="*/ 0 w 16000"/>
              <a:gd name="T7" fmla="*/ 183 h 884"/>
              <a:gd name="T8" fmla="*/ 0 w 16000"/>
              <a:gd name="T9" fmla="*/ 0 h 884"/>
              <a:gd name="T10" fmla="*/ 16000 w 16000"/>
              <a:gd name="T11" fmla="*/ 0 h 884"/>
              <a:gd name="T12" fmla="*/ 16000 w 16000"/>
              <a:gd name="T13" fmla="*/ 183 h 884"/>
            </a:gdLst>
            <a:ahLst/>
            <a:cxnLst>
              <a:cxn ang="0">
                <a:pos x="T0" y="T1"/>
              </a:cxn>
              <a:cxn ang="0">
                <a:pos x="T2" y="T3"/>
              </a:cxn>
              <a:cxn ang="0">
                <a:pos x="T4" y="T5"/>
              </a:cxn>
              <a:cxn ang="0">
                <a:pos x="T6" y="T7"/>
              </a:cxn>
              <a:cxn ang="0">
                <a:pos x="T8" y="T9"/>
              </a:cxn>
              <a:cxn ang="0">
                <a:pos x="T10" y="T11"/>
              </a:cxn>
              <a:cxn ang="0">
                <a:pos x="T12" y="T13"/>
              </a:cxn>
            </a:cxnLst>
            <a:rect l="0" t="0" r="r" b="b"/>
            <a:pathLst>
              <a:path w="16000" h="884">
                <a:moveTo>
                  <a:pt x="16000" y="183"/>
                </a:moveTo>
                <a:lnTo>
                  <a:pt x="8927" y="836"/>
                </a:lnTo>
                <a:cubicBezTo>
                  <a:pt x="8417" y="884"/>
                  <a:pt x="7583" y="884"/>
                  <a:pt x="7073" y="836"/>
                </a:cubicBezTo>
                <a:lnTo>
                  <a:pt x="0" y="183"/>
                </a:lnTo>
                <a:lnTo>
                  <a:pt x="0" y="0"/>
                </a:lnTo>
                <a:lnTo>
                  <a:pt x="16000" y="0"/>
                </a:lnTo>
                <a:lnTo>
                  <a:pt x="16000" y="183"/>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8"/>
          <p:cNvSpPr>
            <a:spLocks/>
          </p:cNvSpPr>
          <p:nvPr/>
        </p:nvSpPr>
        <p:spPr bwMode="auto">
          <a:xfrm>
            <a:off x="0" y="6272212"/>
            <a:ext cx="9144000" cy="585788"/>
          </a:xfrm>
          <a:custGeom>
            <a:avLst/>
            <a:gdLst>
              <a:gd name="T0" fmla="*/ 16000 w 16000"/>
              <a:gd name="T1" fmla="*/ 817 h 1030"/>
              <a:gd name="T2" fmla="*/ 8927 w 16000"/>
              <a:gd name="T3" fmla="*/ 55 h 1030"/>
              <a:gd name="T4" fmla="*/ 7073 w 16000"/>
              <a:gd name="T5" fmla="*/ 55 h 1030"/>
              <a:gd name="T6" fmla="*/ 0 w 16000"/>
              <a:gd name="T7" fmla="*/ 817 h 1030"/>
              <a:gd name="T8" fmla="*/ 0 w 16000"/>
              <a:gd name="T9" fmla="*/ 1030 h 1030"/>
              <a:gd name="T10" fmla="*/ 16000 w 16000"/>
              <a:gd name="T11" fmla="*/ 1030 h 1030"/>
              <a:gd name="T12" fmla="*/ 16000 w 16000"/>
              <a:gd name="T13" fmla="*/ 817 h 1030"/>
            </a:gdLst>
            <a:ahLst/>
            <a:cxnLst>
              <a:cxn ang="0">
                <a:pos x="T0" y="T1"/>
              </a:cxn>
              <a:cxn ang="0">
                <a:pos x="T2" y="T3"/>
              </a:cxn>
              <a:cxn ang="0">
                <a:pos x="T4" y="T5"/>
              </a:cxn>
              <a:cxn ang="0">
                <a:pos x="T6" y="T7"/>
              </a:cxn>
              <a:cxn ang="0">
                <a:pos x="T8" y="T9"/>
              </a:cxn>
              <a:cxn ang="0">
                <a:pos x="T10" y="T11"/>
              </a:cxn>
              <a:cxn ang="0">
                <a:pos x="T12" y="T13"/>
              </a:cxn>
            </a:cxnLst>
            <a:rect l="0" t="0" r="r" b="b"/>
            <a:pathLst>
              <a:path w="16000" h="1030">
                <a:moveTo>
                  <a:pt x="16000" y="817"/>
                </a:moveTo>
                <a:lnTo>
                  <a:pt x="8927" y="55"/>
                </a:lnTo>
                <a:cubicBezTo>
                  <a:pt x="8417" y="0"/>
                  <a:pt x="7583" y="0"/>
                  <a:pt x="7073" y="55"/>
                </a:cubicBezTo>
                <a:lnTo>
                  <a:pt x="0" y="817"/>
                </a:lnTo>
                <a:lnTo>
                  <a:pt x="0" y="1030"/>
                </a:lnTo>
                <a:lnTo>
                  <a:pt x="16000" y="1030"/>
                </a:lnTo>
                <a:lnTo>
                  <a:pt x="16000" y="817"/>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TextBox 42"/>
          <p:cNvSpPr txBox="1"/>
          <p:nvPr/>
        </p:nvSpPr>
        <p:spPr>
          <a:xfrm>
            <a:off x="4140747" y="1487606"/>
            <a:ext cx="3993112" cy="553998"/>
          </a:xfrm>
          <a:prstGeom prst="rect">
            <a:avLst/>
          </a:prstGeom>
          <a:noFill/>
        </p:spPr>
        <p:txBody>
          <a:bodyPr wrap="square" rtlCol="0">
            <a:spAutoFit/>
          </a:bodyPr>
          <a:lstStyle>
            <a:defPPr>
              <a:defRPr lang="zh-CN"/>
            </a:defPPr>
            <a:lvl1pPr>
              <a:defRPr sz="3600" b="1">
                <a:solidFill>
                  <a:schemeClr val="bg1"/>
                </a:solidFill>
                <a:latin typeface="+mn-ea"/>
                <a:ea typeface="+mn-ea"/>
              </a:defRPr>
            </a:lvl1pPr>
          </a:lstStyle>
          <a:p>
            <a:r>
              <a:rPr lang="zh-CN" altLang="en-US" sz="3000" b="0" dirty="0"/>
              <a:t>学习和思想政治情况</a:t>
            </a:r>
          </a:p>
        </p:txBody>
      </p:sp>
      <p:sp>
        <p:nvSpPr>
          <p:cNvPr id="46" name="TextBox 45"/>
          <p:cNvSpPr txBox="1"/>
          <p:nvPr/>
        </p:nvSpPr>
        <p:spPr>
          <a:xfrm>
            <a:off x="4140747" y="2376689"/>
            <a:ext cx="4747893" cy="553998"/>
          </a:xfrm>
          <a:prstGeom prst="rect">
            <a:avLst/>
          </a:prstGeom>
          <a:noFill/>
        </p:spPr>
        <p:txBody>
          <a:bodyPr wrap="square" rtlCol="0">
            <a:spAutoFit/>
          </a:bodyPr>
          <a:lstStyle>
            <a:defPPr>
              <a:defRPr lang="zh-CN"/>
            </a:defPPr>
            <a:lvl1pPr>
              <a:defRPr sz="3200" b="1">
                <a:solidFill>
                  <a:schemeClr val="bg1"/>
                </a:solidFill>
                <a:latin typeface="+mn-ea"/>
                <a:ea typeface="+mn-ea"/>
              </a:defRPr>
            </a:lvl1pPr>
          </a:lstStyle>
          <a:p>
            <a:r>
              <a:rPr lang="zh-CN" altLang="en-US" sz="3000" b="0" dirty="0"/>
              <a:t>领导能力和工作作风方面</a:t>
            </a:r>
          </a:p>
        </p:txBody>
      </p:sp>
      <p:sp>
        <p:nvSpPr>
          <p:cNvPr id="47" name="TextBox 46"/>
          <p:cNvSpPr txBox="1"/>
          <p:nvPr/>
        </p:nvSpPr>
        <p:spPr>
          <a:xfrm>
            <a:off x="4140747" y="3237750"/>
            <a:ext cx="3031002" cy="553998"/>
          </a:xfrm>
          <a:prstGeom prst="rect">
            <a:avLst/>
          </a:prstGeom>
          <a:noFill/>
        </p:spPr>
        <p:txBody>
          <a:bodyPr wrap="square" rtlCol="0">
            <a:spAutoFit/>
          </a:bodyPr>
          <a:lstStyle>
            <a:defPPr>
              <a:defRPr lang="zh-CN"/>
            </a:defPPr>
            <a:lvl1pPr>
              <a:defRPr sz="3200" b="1">
                <a:solidFill>
                  <a:schemeClr val="bg1"/>
                </a:solidFill>
                <a:latin typeface="+mn-ea"/>
                <a:ea typeface="+mn-ea"/>
              </a:defRPr>
            </a:lvl1pPr>
          </a:lstStyle>
          <a:p>
            <a:r>
              <a:rPr lang="zh-CN" altLang="en-US" sz="3000" b="0" dirty="0"/>
              <a:t>履行职责方面</a:t>
            </a:r>
          </a:p>
        </p:txBody>
      </p:sp>
      <p:sp>
        <p:nvSpPr>
          <p:cNvPr id="48" name="TextBox 47"/>
          <p:cNvSpPr txBox="1"/>
          <p:nvPr/>
        </p:nvSpPr>
        <p:spPr>
          <a:xfrm>
            <a:off x="4140747" y="4098811"/>
            <a:ext cx="3031002" cy="553998"/>
          </a:xfrm>
          <a:prstGeom prst="rect">
            <a:avLst/>
          </a:prstGeom>
          <a:noFill/>
        </p:spPr>
        <p:txBody>
          <a:bodyPr wrap="square" rtlCol="0">
            <a:spAutoFit/>
          </a:bodyPr>
          <a:lstStyle>
            <a:defPPr>
              <a:defRPr lang="zh-CN"/>
            </a:defPPr>
            <a:lvl1pPr>
              <a:defRPr sz="3200" b="1">
                <a:solidFill>
                  <a:schemeClr val="bg1"/>
                </a:solidFill>
                <a:latin typeface="+mn-ea"/>
                <a:ea typeface="+mn-ea"/>
              </a:defRPr>
            </a:lvl1pPr>
          </a:lstStyle>
          <a:p>
            <a:r>
              <a:rPr lang="zh-CN" altLang="en-US" sz="3000" b="0" dirty="0"/>
              <a:t>廉洁自律方面</a:t>
            </a:r>
          </a:p>
        </p:txBody>
      </p:sp>
      <p:sp>
        <p:nvSpPr>
          <p:cNvPr id="35" name="TextBox 34"/>
          <p:cNvSpPr txBox="1"/>
          <p:nvPr/>
        </p:nvSpPr>
        <p:spPr>
          <a:xfrm>
            <a:off x="4140747" y="4959873"/>
            <a:ext cx="4452303" cy="553998"/>
          </a:xfrm>
          <a:prstGeom prst="rect">
            <a:avLst/>
          </a:prstGeom>
          <a:noFill/>
        </p:spPr>
        <p:txBody>
          <a:bodyPr wrap="square" rtlCol="0">
            <a:spAutoFit/>
          </a:bodyPr>
          <a:lstStyle>
            <a:defPPr>
              <a:defRPr lang="zh-CN"/>
            </a:defPPr>
            <a:lvl1pPr>
              <a:defRPr sz="3200" b="1">
                <a:solidFill>
                  <a:schemeClr val="bg1"/>
                </a:solidFill>
                <a:latin typeface="+mn-ea"/>
                <a:ea typeface="+mn-ea"/>
              </a:defRPr>
            </a:lvl1pPr>
          </a:lstStyle>
          <a:p>
            <a:r>
              <a:rPr lang="zh-CN" altLang="en-US" sz="3000" b="0" dirty="0"/>
              <a:t>存在的问题和努力方向</a:t>
            </a:r>
          </a:p>
        </p:txBody>
      </p:sp>
      <p:sp>
        <p:nvSpPr>
          <p:cNvPr id="37" name="Oval 6"/>
          <p:cNvSpPr>
            <a:spLocks noChangeArrowheads="1"/>
          </p:cNvSpPr>
          <p:nvPr/>
        </p:nvSpPr>
        <p:spPr bwMode="auto">
          <a:xfrm>
            <a:off x="3552949" y="1487606"/>
            <a:ext cx="556066" cy="582020"/>
          </a:xfrm>
          <a:prstGeom prst="ellipse">
            <a:avLst/>
          </a:prstGeom>
          <a:solidFill>
            <a:schemeClr val="tx2"/>
          </a:solidFill>
          <a:ln w="7"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rgbClr val="F8F8F8"/>
              </a:solidFill>
            </a:endParaRPr>
          </a:p>
        </p:txBody>
      </p:sp>
      <p:sp>
        <p:nvSpPr>
          <p:cNvPr id="38" name="TextBox 37"/>
          <p:cNvSpPr txBox="1"/>
          <p:nvPr/>
        </p:nvSpPr>
        <p:spPr>
          <a:xfrm>
            <a:off x="3552949" y="1556983"/>
            <a:ext cx="562975" cy="461665"/>
          </a:xfrm>
          <a:prstGeom prst="rect">
            <a:avLst/>
          </a:prstGeom>
          <a:noFill/>
        </p:spPr>
        <p:txBody>
          <a:bodyPr wrap="none" rtlCol="0">
            <a:spAutoFit/>
          </a:bodyPr>
          <a:lstStyle/>
          <a:p>
            <a:pPr algn="ctr"/>
            <a:r>
              <a:rPr lang="en-US" altLang="zh-CN" sz="2400" b="1" dirty="0">
                <a:solidFill>
                  <a:srgbClr val="F8F8F8"/>
                </a:solidFill>
                <a:latin typeface="+mn-ea"/>
                <a:ea typeface="+mn-ea"/>
              </a:rPr>
              <a:t>01</a:t>
            </a:r>
            <a:endParaRPr lang="zh-CN" altLang="en-US" sz="2400" b="1" dirty="0">
              <a:solidFill>
                <a:srgbClr val="F8F8F8"/>
              </a:solidFill>
              <a:latin typeface="+mn-ea"/>
              <a:ea typeface="+mn-ea"/>
            </a:endParaRPr>
          </a:p>
        </p:txBody>
      </p:sp>
      <p:sp>
        <p:nvSpPr>
          <p:cNvPr id="44" name="Oval 6"/>
          <p:cNvSpPr>
            <a:spLocks noChangeArrowheads="1"/>
          </p:cNvSpPr>
          <p:nvPr/>
        </p:nvSpPr>
        <p:spPr bwMode="auto">
          <a:xfrm>
            <a:off x="3552949" y="2320120"/>
            <a:ext cx="556066" cy="582020"/>
          </a:xfrm>
          <a:prstGeom prst="ellipse">
            <a:avLst/>
          </a:prstGeom>
          <a:solidFill>
            <a:schemeClr val="tx2"/>
          </a:solidFill>
          <a:ln w="7"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rgbClr val="F8F8F8"/>
              </a:solidFill>
            </a:endParaRPr>
          </a:p>
        </p:txBody>
      </p:sp>
      <p:sp>
        <p:nvSpPr>
          <p:cNvPr id="45" name="TextBox 44"/>
          <p:cNvSpPr txBox="1"/>
          <p:nvPr/>
        </p:nvSpPr>
        <p:spPr>
          <a:xfrm>
            <a:off x="3552949" y="2389497"/>
            <a:ext cx="562975" cy="461665"/>
          </a:xfrm>
          <a:prstGeom prst="rect">
            <a:avLst/>
          </a:prstGeom>
          <a:noFill/>
        </p:spPr>
        <p:txBody>
          <a:bodyPr wrap="none" rtlCol="0">
            <a:spAutoFit/>
          </a:bodyPr>
          <a:lstStyle/>
          <a:p>
            <a:pPr algn="ctr"/>
            <a:r>
              <a:rPr lang="en-US" altLang="zh-CN" sz="2400" b="1" dirty="0">
                <a:solidFill>
                  <a:srgbClr val="F8F8F8"/>
                </a:solidFill>
                <a:latin typeface="+mn-ea"/>
                <a:ea typeface="+mn-ea"/>
              </a:rPr>
              <a:t>02</a:t>
            </a:r>
            <a:endParaRPr lang="zh-CN" altLang="en-US" sz="2400" b="1" dirty="0">
              <a:solidFill>
                <a:srgbClr val="F8F8F8"/>
              </a:solidFill>
              <a:latin typeface="+mn-ea"/>
              <a:ea typeface="+mn-ea"/>
            </a:endParaRPr>
          </a:p>
        </p:txBody>
      </p:sp>
      <p:sp>
        <p:nvSpPr>
          <p:cNvPr id="49" name="Oval 6"/>
          <p:cNvSpPr>
            <a:spLocks noChangeArrowheads="1"/>
          </p:cNvSpPr>
          <p:nvPr/>
        </p:nvSpPr>
        <p:spPr bwMode="auto">
          <a:xfrm>
            <a:off x="3552949" y="3193577"/>
            <a:ext cx="556066" cy="582020"/>
          </a:xfrm>
          <a:prstGeom prst="ellipse">
            <a:avLst/>
          </a:prstGeom>
          <a:solidFill>
            <a:schemeClr val="tx2"/>
          </a:solidFill>
          <a:ln w="7"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rgbClr val="F8F8F8"/>
              </a:solidFill>
            </a:endParaRPr>
          </a:p>
        </p:txBody>
      </p:sp>
      <p:sp>
        <p:nvSpPr>
          <p:cNvPr id="50" name="TextBox 49"/>
          <p:cNvSpPr txBox="1"/>
          <p:nvPr/>
        </p:nvSpPr>
        <p:spPr>
          <a:xfrm>
            <a:off x="3552949" y="3262954"/>
            <a:ext cx="562975" cy="461665"/>
          </a:xfrm>
          <a:prstGeom prst="rect">
            <a:avLst/>
          </a:prstGeom>
          <a:noFill/>
        </p:spPr>
        <p:txBody>
          <a:bodyPr wrap="none" rtlCol="0">
            <a:spAutoFit/>
          </a:bodyPr>
          <a:lstStyle/>
          <a:p>
            <a:pPr algn="ctr"/>
            <a:r>
              <a:rPr lang="en-US" altLang="zh-CN" sz="2400" b="1" dirty="0">
                <a:solidFill>
                  <a:srgbClr val="F8F8F8"/>
                </a:solidFill>
                <a:latin typeface="+mn-ea"/>
                <a:ea typeface="+mn-ea"/>
              </a:rPr>
              <a:t>03</a:t>
            </a:r>
            <a:endParaRPr lang="zh-CN" altLang="en-US" sz="2400" b="1" dirty="0">
              <a:solidFill>
                <a:srgbClr val="F8F8F8"/>
              </a:solidFill>
              <a:latin typeface="+mn-ea"/>
              <a:ea typeface="+mn-ea"/>
            </a:endParaRPr>
          </a:p>
        </p:txBody>
      </p:sp>
      <p:sp>
        <p:nvSpPr>
          <p:cNvPr id="51" name="Oval 6"/>
          <p:cNvSpPr>
            <a:spLocks noChangeArrowheads="1"/>
          </p:cNvSpPr>
          <p:nvPr/>
        </p:nvSpPr>
        <p:spPr bwMode="auto">
          <a:xfrm>
            <a:off x="3552949" y="4067034"/>
            <a:ext cx="556066" cy="582020"/>
          </a:xfrm>
          <a:prstGeom prst="ellipse">
            <a:avLst/>
          </a:prstGeom>
          <a:solidFill>
            <a:schemeClr val="tx2"/>
          </a:solidFill>
          <a:ln w="7"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rgbClr val="F8F8F8"/>
              </a:solidFill>
            </a:endParaRPr>
          </a:p>
        </p:txBody>
      </p:sp>
      <p:sp>
        <p:nvSpPr>
          <p:cNvPr id="52" name="TextBox 51"/>
          <p:cNvSpPr txBox="1"/>
          <p:nvPr/>
        </p:nvSpPr>
        <p:spPr>
          <a:xfrm>
            <a:off x="3552949" y="4136411"/>
            <a:ext cx="562975" cy="461665"/>
          </a:xfrm>
          <a:prstGeom prst="rect">
            <a:avLst/>
          </a:prstGeom>
          <a:noFill/>
        </p:spPr>
        <p:txBody>
          <a:bodyPr wrap="none" rtlCol="0">
            <a:spAutoFit/>
          </a:bodyPr>
          <a:lstStyle/>
          <a:p>
            <a:pPr algn="ctr"/>
            <a:r>
              <a:rPr lang="en-US" altLang="zh-CN" sz="2400" b="1" dirty="0">
                <a:solidFill>
                  <a:srgbClr val="F8F8F8"/>
                </a:solidFill>
                <a:latin typeface="+mn-ea"/>
                <a:ea typeface="+mn-ea"/>
              </a:rPr>
              <a:t>04</a:t>
            </a:r>
            <a:endParaRPr lang="zh-CN" altLang="en-US" sz="2400" b="1" dirty="0">
              <a:solidFill>
                <a:srgbClr val="F8F8F8"/>
              </a:solidFill>
              <a:latin typeface="+mn-ea"/>
              <a:ea typeface="+mn-ea"/>
            </a:endParaRPr>
          </a:p>
        </p:txBody>
      </p:sp>
      <p:sp>
        <p:nvSpPr>
          <p:cNvPr id="53" name="Oval 6"/>
          <p:cNvSpPr>
            <a:spLocks noChangeArrowheads="1"/>
          </p:cNvSpPr>
          <p:nvPr/>
        </p:nvSpPr>
        <p:spPr bwMode="auto">
          <a:xfrm>
            <a:off x="3552949" y="4913195"/>
            <a:ext cx="556066" cy="582020"/>
          </a:xfrm>
          <a:prstGeom prst="ellipse">
            <a:avLst/>
          </a:prstGeom>
          <a:solidFill>
            <a:schemeClr val="tx2"/>
          </a:solidFill>
          <a:ln w="7"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solidFill>
                <a:srgbClr val="F8F8F8"/>
              </a:solidFill>
            </a:endParaRPr>
          </a:p>
        </p:txBody>
      </p:sp>
      <p:sp>
        <p:nvSpPr>
          <p:cNvPr id="54" name="TextBox 53"/>
          <p:cNvSpPr txBox="1"/>
          <p:nvPr/>
        </p:nvSpPr>
        <p:spPr>
          <a:xfrm>
            <a:off x="3552949" y="4982572"/>
            <a:ext cx="562975" cy="461665"/>
          </a:xfrm>
          <a:prstGeom prst="rect">
            <a:avLst/>
          </a:prstGeom>
          <a:noFill/>
        </p:spPr>
        <p:txBody>
          <a:bodyPr wrap="none" rtlCol="0">
            <a:spAutoFit/>
          </a:bodyPr>
          <a:lstStyle/>
          <a:p>
            <a:pPr algn="ctr"/>
            <a:r>
              <a:rPr lang="en-US" altLang="zh-CN" sz="2400" b="1" dirty="0">
                <a:solidFill>
                  <a:srgbClr val="F8F8F8"/>
                </a:solidFill>
                <a:latin typeface="+mn-ea"/>
                <a:ea typeface="+mn-ea"/>
              </a:rPr>
              <a:t>05</a:t>
            </a:r>
            <a:endParaRPr lang="zh-CN" altLang="en-US" sz="2400" b="1" dirty="0">
              <a:solidFill>
                <a:srgbClr val="F8F8F8"/>
              </a:solidFill>
              <a:latin typeface="+mn-ea"/>
              <a:ea typeface="+mn-ea"/>
            </a:endParaRPr>
          </a:p>
        </p:txBody>
      </p:sp>
      <p:grpSp>
        <p:nvGrpSpPr>
          <p:cNvPr id="2" name="组合 1"/>
          <p:cNvGrpSpPr/>
          <p:nvPr/>
        </p:nvGrpSpPr>
        <p:grpSpPr>
          <a:xfrm>
            <a:off x="515788" y="2243470"/>
            <a:ext cx="2739206" cy="2732652"/>
            <a:chOff x="567625" y="1876138"/>
            <a:chExt cx="3317875" cy="3309938"/>
          </a:xfrm>
        </p:grpSpPr>
        <p:sp>
          <p:nvSpPr>
            <p:cNvPr id="39" name="Oval 19"/>
            <p:cNvSpPr>
              <a:spLocks noChangeArrowheads="1"/>
            </p:cNvSpPr>
            <p:nvPr/>
          </p:nvSpPr>
          <p:spPr bwMode="auto">
            <a:xfrm>
              <a:off x="828378" y="2121010"/>
              <a:ext cx="2790825" cy="2782888"/>
            </a:xfrm>
            <a:prstGeom prst="ellipse">
              <a:avLst/>
            </a:prstGeom>
            <a:blipFill>
              <a:blip r:embed="rId4" cstate="print"/>
              <a:stretch>
                <a:fillRect/>
              </a:stretch>
            </a:blipFill>
            <a:ln>
              <a:solidFill>
                <a:schemeClr val="bg2">
                  <a:lumMod val="40000"/>
                  <a:lumOff val="60000"/>
                </a:schemeClr>
              </a:solidFill>
            </a:ln>
          </p:spPr>
          <p:txBody>
            <a:bodyPr vert="horz" wrap="square" lIns="91440" tIns="45720" rIns="91440" bIns="45720" numCol="1" anchor="t" anchorCtr="0" compatLnSpc="1">
              <a:prstTxWarp prst="textNoShape">
                <a:avLst/>
              </a:prstTxWarp>
            </a:bodyPr>
            <a:lstStyle/>
            <a:p>
              <a:endParaRPr lang="zh-CN" altLang="en-US"/>
            </a:p>
          </p:txBody>
        </p:sp>
        <p:grpSp>
          <p:nvGrpSpPr>
            <p:cNvPr id="40" name="组合 39"/>
            <p:cNvGrpSpPr/>
            <p:nvPr/>
          </p:nvGrpSpPr>
          <p:grpSpPr>
            <a:xfrm rot="20826965">
              <a:off x="567625" y="1876138"/>
              <a:ext cx="3317875" cy="3309938"/>
              <a:chOff x="625806" y="2032000"/>
              <a:chExt cx="3317875" cy="3309938"/>
            </a:xfrm>
          </p:grpSpPr>
          <p:sp>
            <p:nvSpPr>
              <p:cNvPr id="41" name="Freeform 21"/>
              <p:cNvSpPr>
                <a:spLocks/>
              </p:cNvSpPr>
              <p:nvPr/>
            </p:nvSpPr>
            <p:spPr bwMode="auto">
              <a:xfrm>
                <a:off x="865519" y="2032000"/>
                <a:ext cx="1376363" cy="885825"/>
              </a:xfrm>
              <a:custGeom>
                <a:avLst/>
                <a:gdLst>
                  <a:gd name="T0" fmla="*/ 227 w 2059"/>
                  <a:gd name="T1" fmla="*/ 1328 h 1328"/>
                  <a:gd name="T2" fmla="*/ 2059 w 2059"/>
                  <a:gd name="T3" fmla="*/ 262 h 1328"/>
                  <a:gd name="T4" fmla="*/ 2059 w 2059"/>
                  <a:gd name="T5" fmla="*/ 0 h 1328"/>
                  <a:gd name="T6" fmla="*/ 0 w 2059"/>
                  <a:gd name="T7" fmla="*/ 1197 h 1328"/>
                  <a:gd name="T8" fmla="*/ 227 w 2059"/>
                  <a:gd name="T9" fmla="*/ 1328 h 1328"/>
                </a:gdLst>
                <a:ahLst/>
                <a:cxnLst>
                  <a:cxn ang="0">
                    <a:pos x="T0" y="T1"/>
                  </a:cxn>
                  <a:cxn ang="0">
                    <a:pos x="T2" y="T3"/>
                  </a:cxn>
                  <a:cxn ang="0">
                    <a:pos x="T4" y="T5"/>
                  </a:cxn>
                  <a:cxn ang="0">
                    <a:pos x="T6" y="T7"/>
                  </a:cxn>
                  <a:cxn ang="0">
                    <a:pos x="T8" y="T9"/>
                  </a:cxn>
                </a:cxnLst>
                <a:rect l="0" t="0" r="r" b="b"/>
                <a:pathLst>
                  <a:path w="2059" h="1328">
                    <a:moveTo>
                      <a:pt x="227" y="1328"/>
                    </a:moveTo>
                    <a:cubicBezTo>
                      <a:pt x="606" y="706"/>
                      <a:pt x="1282" y="285"/>
                      <a:pt x="2059" y="262"/>
                    </a:cubicBezTo>
                    <a:lnTo>
                      <a:pt x="2059" y="0"/>
                    </a:lnTo>
                    <a:cubicBezTo>
                      <a:pt x="1186" y="23"/>
                      <a:pt x="424" y="497"/>
                      <a:pt x="0" y="1197"/>
                    </a:cubicBezTo>
                    <a:lnTo>
                      <a:pt x="227" y="1328"/>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2"/>
              <p:cNvSpPr>
                <a:spLocks/>
              </p:cNvSpPr>
              <p:nvPr/>
            </p:nvSpPr>
            <p:spPr bwMode="auto">
              <a:xfrm>
                <a:off x="625806" y="2032000"/>
                <a:ext cx="3317875" cy="3309938"/>
              </a:xfrm>
              <a:custGeom>
                <a:avLst/>
                <a:gdLst>
                  <a:gd name="T0" fmla="*/ 2527 w 4963"/>
                  <a:gd name="T1" fmla="*/ 262 h 4963"/>
                  <a:gd name="T2" fmla="*/ 4702 w 4963"/>
                  <a:gd name="T3" fmla="*/ 2481 h 4963"/>
                  <a:gd name="T4" fmla="*/ 2482 w 4963"/>
                  <a:gd name="T5" fmla="*/ 4701 h 4963"/>
                  <a:gd name="T6" fmla="*/ 262 w 4963"/>
                  <a:gd name="T7" fmla="*/ 2481 h 4963"/>
                  <a:gd name="T8" fmla="*/ 530 w 4963"/>
                  <a:gd name="T9" fmla="*/ 1424 h 4963"/>
                  <a:gd name="T10" fmla="*/ 303 w 4963"/>
                  <a:gd name="T11" fmla="*/ 1293 h 4963"/>
                  <a:gd name="T12" fmla="*/ 0 w 4963"/>
                  <a:gd name="T13" fmla="*/ 2481 h 4963"/>
                  <a:gd name="T14" fmla="*/ 2482 w 4963"/>
                  <a:gd name="T15" fmla="*/ 4963 h 4963"/>
                  <a:gd name="T16" fmla="*/ 4963 w 4963"/>
                  <a:gd name="T17" fmla="*/ 2481 h 4963"/>
                  <a:gd name="T18" fmla="*/ 2527 w 4963"/>
                  <a:gd name="T19" fmla="*/ 0 h 4963"/>
                  <a:gd name="T20" fmla="*/ 2527 w 4963"/>
                  <a:gd name="T21" fmla="*/ 262 h 4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63" h="4963">
                    <a:moveTo>
                      <a:pt x="2527" y="262"/>
                    </a:moveTo>
                    <a:cubicBezTo>
                      <a:pt x="3732" y="286"/>
                      <a:pt x="4702" y="1271"/>
                      <a:pt x="4702" y="2481"/>
                    </a:cubicBezTo>
                    <a:cubicBezTo>
                      <a:pt x="4702" y="3707"/>
                      <a:pt x="3708" y="4701"/>
                      <a:pt x="2482" y="4701"/>
                    </a:cubicBezTo>
                    <a:cubicBezTo>
                      <a:pt x="1256" y="4701"/>
                      <a:pt x="262" y="3707"/>
                      <a:pt x="262" y="2481"/>
                    </a:cubicBezTo>
                    <a:cubicBezTo>
                      <a:pt x="262" y="2098"/>
                      <a:pt x="359" y="1738"/>
                      <a:pt x="530" y="1424"/>
                    </a:cubicBezTo>
                    <a:lnTo>
                      <a:pt x="303" y="1293"/>
                    </a:lnTo>
                    <a:cubicBezTo>
                      <a:pt x="110" y="1646"/>
                      <a:pt x="0" y="2051"/>
                      <a:pt x="0" y="2481"/>
                    </a:cubicBezTo>
                    <a:cubicBezTo>
                      <a:pt x="0" y="3852"/>
                      <a:pt x="1111" y="4963"/>
                      <a:pt x="2482" y="4963"/>
                    </a:cubicBezTo>
                    <a:cubicBezTo>
                      <a:pt x="3852" y="4963"/>
                      <a:pt x="4963" y="3852"/>
                      <a:pt x="4963" y="2481"/>
                    </a:cubicBezTo>
                    <a:cubicBezTo>
                      <a:pt x="4963" y="1126"/>
                      <a:pt x="3877" y="24"/>
                      <a:pt x="2527" y="0"/>
                    </a:cubicBezTo>
                    <a:lnTo>
                      <a:pt x="2527" y="262"/>
                    </a:lnTo>
                    <a:close/>
                  </a:path>
                </a:pathLst>
              </a:custGeom>
              <a:solidFill>
                <a:schemeClr val="tx1">
                  <a:lumMod val="60000"/>
                  <a:lumOff val="4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5" name="椭圆 54"/>
          <p:cNvSpPr/>
          <p:nvPr/>
        </p:nvSpPr>
        <p:spPr bwMode="auto">
          <a:xfrm>
            <a:off x="2089916" y="4262585"/>
            <a:ext cx="878620" cy="878620"/>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56" name="TextBox 55"/>
          <p:cNvSpPr txBox="1"/>
          <p:nvPr/>
        </p:nvSpPr>
        <p:spPr>
          <a:xfrm>
            <a:off x="2129116" y="4397452"/>
            <a:ext cx="800219" cy="461665"/>
          </a:xfrm>
          <a:prstGeom prst="rect">
            <a:avLst/>
          </a:prstGeom>
          <a:noFill/>
        </p:spPr>
        <p:txBody>
          <a:bodyPr wrap="none" rtlCol="0">
            <a:spAutoFit/>
          </a:bodyPr>
          <a:lstStyle/>
          <a:p>
            <a:pPr algn="ctr"/>
            <a:r>
              <a:rPr lang="zh-CN" altLang="en-US" sz="2400" dirty="0">
                <a:solidFill>
                  <a:schemeClr val="accent2"/>
                </a:solidFill>
                <a:latin typeface="+mn-ea"/>
                <a:ea typeface="+mn-ea"/>
              </a:rPr>
              <a:t>目录</a:t>
            </a:r>
          </a:p>
        </p:txBody>
      </p:sp>
      <p:sp>
        <p:nvSpPr>
          <p:cNvPr id="57" name="TextBox 56"/>
          <p:cNvSpPr txBox="1"/>
          <p:nvPr/>
        </p:nvSpPr>
        <p:spPr>
          <a:xfrm>
            <a:off x="2129917" y="4758536"/>
            <a:ext cx="798617" cy="276999"/>
          </a:xfrm>
          <a:prstGeom prst="rect">
            <a:avLst/>
          </a:prstGeom>
          <a:noFill/>
        </p:spPr>
        <p:txBody>
          <a:bodyPr wrap="none" rtlCol="0">
            <a:spAutoFit/>
          </a:bodyPr>
          <a:lstStyle/>
          <a:p>
            <a:pPr algn="ctr"/>
            <a:r>
              <a:rPr lang="en-US" altLang="zh-CN" sz="1200" dirty="0">
                <a:solidFill>
                  <a:schemeClr val="accent2"/>
                </a:solidFill>
                <a:latin typeface="+mj-lt"/>
                <a:ea typeface="+mn-ea"/>
              </a:rPr>
              <a:t>Contents</a:t>
            </a:r>
            <a:endParaRPr lang="zh-CN" altLang="en-US" sz="1200" dirty="0">
              <a:solidFill>
                <a:schemeClr val="accent2"/>
              </a:solidFill>
              <a:latin typeface="+mj-lt"/>
              <a:ea typeface="+mn-ea"/>
            </a:endParaRPr>
          </a:p>
        </p:txBody>
      </p:sp>
    </p:spTree>
    <p:extLst>
      <p:ext uri="{BB962C8B-B14F-4D97-AF65-F5344CB8AC3E}">
        <p14:creationId xmlns="" xmlns:p14="http://schemas.microsoft.com/office/powerpoint/2010/main" val="516418016"/>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up)">
                                      <p:cBhvr>
                                        <p:cTn id="7" dur="500"/>
                                        <p:tgtEl>
                                          <p:spTgt spid="3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down)">
                                      <p:cBhvr>
                                        <p:cTn id="10" dur="500"/>
                                        <p:tgtEl>
                                          <p:spTgt spid="34"/>
                                        </p:tgtEl>
                                      </p:cBhvr>
                                    </p:animEffec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Vertical)">
                                      <p:cBhvr>
                                        <p:cTn id="17" dur="500"/>
                                        <p:tgtEl>
                                          <p:spTgt spid="11"/>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1500"/>
                            </p:stCondLst>
                            <p:childTnLst>
                              <p:par>
                                <p:cTn id="25" presetID="21" presetClass="entr" presetSubtype="1"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heel(1)">
                                      <p:cBhvr>
                                        <p:cTn id="27" dur="500"/>
                                        <p:tgtEl>
                                          <p:spTgt spid="55"/>
                                        </p:tgtEl>
                                      </p:cBhvr>
                                    </p:animEffect>
                                  </p:childTnLst>
                                </p:cTn>
                              </p:par>
                              <p:par>
                                <p:cTn id="28" presetID="21" presetClass="entr" presetSubtype="1" fill="hold" grpId="0" nodeType="with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wheel(1)">
                                      <p:cBhvr>
                                        <p:cTn id="30" dur="500"/>
                                        <p:tgtEl>
                                          <p:spTgt spid="56"/>
                                        </p:tgtEl>
                                      </p:cBhvr>
                                    </p:animEffect>
                                  </p:childTnLst>
                                </p:cTn>
                              </p:par>
                              <p:par>
                                <p:cTn id="31" presetID="21" presetClass="entr" presetSubtype="1" fill="hold" grpId="0" nodeType="with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wheel(1)">
                                      <p:cBhvr>
                                        <p:cTn id="33" dur="500"/>
                                        <p:tgtEl>
                                          <p:spTgt spid="57"/>
                                        </p:tgtEl>
                                      </p:cBhvr>
                                    </p:animEffect>
                                  </p:childTnLst>
                                </p:cTn>
                              </p:par>
                            </p:childTnLst>
                          </p:cTn>
                        </p:par>
                        <p:par>
                          <p:cTn id="34" fill="hold">
                            <p:stCondLst>
                              <p:cond delay="2000"/>
                            </p:stCondLst>
                            <p:childTnLst>
                              <p:par>
                                <p:cTn id="35" presetID="1" presetClass="entr" presetSubtype="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par>
                                <p:cTn id="37" presetID="56" presetClass="path" presetSubtype="0" accel="50000" decel="50000" fill="hold" grpId="1" nodeType="withEffect">
                                  <p:stCondLst>
                                    <p:cond delay="0"/>
                                  </p:stCondLst>
                                  <p:childTnLst>
                                    <p:animMotion origin="layout" path="M -3.61111E-6 7.40741E-7 L -0.21319 0.27222 " pathEditMode="relative" rAng="0" ptsTypes="AA">
                                      <p:cBhvr>
                                        <p:cTn id="38" dur="500" spd="-100000" fill="hold"/>
                                        <p:tgtEl>
                                          <p:spTgt spid="37"/>
                                        </p:tgtEl>
                                        <p:attrNameLst>
                                          <p:attrName>ppt_x</p:attrName>
                                          <p:attrName>ppt_y</p:attrName>
                                        </p:attrNameLst>
                                      </p:cBhvr>
                                      <p:rCtr x="-10660" y="13611"/>
                                    </p:animMotion>
                                  </p:childTnLst>
                                </p:cTn>
                              </p:par>
                              <p:par>
                                <p:cTn id="39" presetID="1" presetClass="entr" presetSubtype="0" fill="hold" grpId="0" nodeType="withEffect">
                                  <p:stCondLst>
                                    <p:cond delay="100"/>
                                  </p:stCondLst>
                                  <p:childTnLst>
                                    <p:set>
                                      <p:cBhvr>
                                        <p:cTn id="40" dur="1" fill="hold">
                                          <p:stCondLst>
                                            <p:cond delay="0"/>
                                          </p:stCondLst>
                                        </p:cTn>
                                        <p:tgtEl>
                                          <p:spTgt spid="44"/>
                                        </p:tgtEl>
                                        <p:attrNameLst>
                                          <p:attrName>style.visibility</p:attrName>
                                        </p:attrNameLst>
                                      </p:cBhvr>
                                      <p:to>
                                        <p:strVal val="visible"/>
                                      </p:to>
                                    </p:set>
                                  </p:childTnLst>
                                </p:cTn>
                              </p:par>
                              <p:par>
                                <p:cTn id="41" presetID="56" presetClass="path" presetSubtype="0" accel="50000" decel="50000" fill="hold" grpId="1" nodeType="withEffect">
                                  <p:stCondLst>
                                    <p:cond delay="100"/>
                                  </p:stCondLst>
                                  <p:childTnLst>
                                    <p:animMotion origin="layout" path="M -3.61111E-6 4.44444E-6 L -0.21319 0.15092 " pathEditMode="relative" rAng="0" ptsTypes="AA">
                                      <p:cBhvr>
                                        <p:cTn id="42" dur="500" spd="-100000" fill="hold"/>
                                        <p:tgtEl>
                                          <p:spTgt spid="44"/>
                                        </p:tgtEl>
                                        <p:attrNameLst>
                                          <p:attrName>ppt_x</p:attrName>
                                          <p:attrName>ppt_y</p:attrName>
                                        </p:attrNameLst>
                                      </p:cBhvr>
                                      <p:rCtr x="-10660" y="7546"/>
                                    </p:animMotion>
                                  </p:childTnLst>
                                </p:cTn>
                              </p:par>
                              <p:par>
                                <p:cTn id="43" presetID="1" presetClass="entr" presetSubtype="0" fill="hold" grpId="0" nodeType="withEffect">
                                  <p:stCondLst>
                                    <p:cond delay="200"/>
                                  </p:stCondLst>
                                  <p:childTnLst>
                                    <p:set>
                                      <p:cBhvr>
                                        <p:cTn id="44" dur="1" fill="hold">
                                          <p:stCondLst>
                                            <p:cond delay="0"/>
                                          </p:stCondLst>
                                        </p:cTn>
                                        <p:tgtEl>
                                          <p:spTgt spid="49"/>
                                        </p:tgtEl>
                                        <p:attrNameLst>
                                          <p:attrName>style.visibility</p:attrName>
                                        </p:attrNameLst>
                                      </p:cBhvr>
                                      <p:to>
                                        <p:strVal val="visible"/>
                                      </p:to>
                                    </p:set>
                                  </p:childTnLst>
                                </p:cTn>
                              </p:par>
                              <p:par>
                                <p:cTn id="45" presetID="56" presetClass="path" presetSubtype="0" accel="50000" decel="50000" fill="hold" grpId="1" nodeType="withEffect">
                                  <p:stCondLst>
                                    <p:cond delay="200"/>
                                  </p:stCondLst>
                                  <p:childTnLst>
                                    <p:animMotion origin="layout" path="M -3.61111E-6 -1.85185E-6 L -0.21319 0.02338 " pathEditMode="relative" rAng="0" ptsTypes="AA">
                                      <p:cBhvr>
                                        <p:cTn id="46" dur="500" spd="-100000" fill="hold"/>
                                        <p:tgtEl>
                                          <p:spTgt spid="49"/>
                                        </p:tgtEl>
                                        <p:attrNameLst>
                                          <p:attrName>ppt_x</p:attrName>
                                          <p:attrName>ppt_y</p:attrName>
                                        </p:attrNameLst>
                                      </p:cBhvr>
                                      <p:rCtr x="-10660" y="1157"/>
                                    </p:animMotion>
                                  </p:childTnLst>
                                </p:cTn>
                              </p:par>
                              <p:par>
                                <p:cTn id="47" presetID="1" presetClass="entr" presetSubtype="0" fill="hold" grpId="0" nodeType="withEffect">
                                  <p:stCondLst>
                                    <p:cond delay="300"/>
                                  </p:stCondLst>
                                  <p:childTnLst>
                                    <p:set>
                                      <p:cBhvr>
                                        <p:cTn id="48" dur="1" fill="hold">
                                          <p:stCondLst>
                                            <p:cond delay="0"/>
                                          </p:stCondLst>
                                        </p:cTn>
                                        <p:tgtEl>
                                          <p:spTgt spid="51"/>
                                        </p:tgtEl>
                                        <p:attrNameLst>
                                          <p:attrName>style.visibility</p:attrName>
                                        </p:attrNameLst>
                                      </p:cBhvr>
                                      <p:to>
                                        <p:strVal val="visible"/>
                                      </p:to>
                                    </p:set>
                                  </p:childTnLst>
                                </p:cTn>
                              </p:par>
                              <p:par>
                                <p:cTn id="49" presetID="56" presetClass="path" presetSubtype="0" accel="50000" decel="50000" fill="hold" grpId="1" nodeType="withEffect">
                                  <p:stCondLst>
                                    <p:cond delay="300"/>
                                  </p:stCondLst>
                                  <p:childTnLst>
                                    <p:animMotion origin="layout" path="M -8.33333E-7 4.44444E-6 L -0.21354 -0.10533 " pathEditMode="relative" rAng="0" ptsTypes="AA">
                                      <p:cBhvr>
                                        <p:cTn id="50" dur="500" spd="-100000" fill="hold"/>
                                        <p:tgtEl>
                                          <p:spTgt spid="51"/>
                                        </p:tgtEl>
                                        <p:attrNameLst>
                                          <p:attrName>ppt_x</p:attrName>
                                          <p:attrName>ppt_y</p:attrName>
                                        </p:attrNameLst>
                                      </p:cBhvr>
                                      <p:rCtr x="-10677" y="-5278"/>
                                    </p:animMotion>
                                  </p:childTnLst>
                                </p:cTn>
                              </p:par>
                              <p:par>
                                <p:cTn id="51" presetID="1" presetClass="entr" presetSubtype="0" fill="hold" grpId="0" nodeType="withEffect">
                                  <p:stCondLst>
                                    <p:cond delay="400"/>
                                  </p:stCondLst>
                                  <p:childTnLst>
                                    <p:set>
                                      <p:cBhvr>
                                        <p:cTn id="52" dur="1" fill="hold">
                                          <p:stCondLst>
                                            <p:cond delay="0"/>
                                          </p:stCondLst>
                                        </p:cTn>
                                        <p:tgtEl>
                                          <p:spTgt spid="53"/>
                                        </p:tgtEl>
                                        <p:attrNameLst>
                                          <p:attrName>style.visibility</p:attrName>
                                        </p:attrNameLst>
                                      </p:cBhvr>
                                      <p:to>
                                        <p:strVal val="visible"/>
                                      </p:to>
                                    </p:set>
                                  </p:childTnLst>
                                </p:cTn>
                              </p:par>
                              <p:par>
                                <p:cTn id="53" presetID="56" presetClass="path" presetSubtype="0" accel="50000" decel="50000" fill="hold" grpId="1" nodeType="withEffect">
                                  <p:stCondLst>
                                    <p:cond delay="400"/>
                                  </p:stCondLst>
                                  <p:childTnLst>
                                    <p:animMotion origin="layout" path="M -3.61111E-6 3.7037E-6 L -0.21319 -0.22871 " pathEditMode="relative" rAng="0" ptsTypes="AA">
                                      <p:cBhvr>
                                        <p:cTn id="54" dur="500" spd="-100000" fill="hold"/>
                                        <p:tgtEl>
                                          <p:spTgt spid="53"/>
                                        </p:tgtEl>
                                        <p:attrNameLst>
                                          <p:attrName>ppt_x</p:attrName>
                                          <p:attrName>ppt_y</p:attrName>
                                        </p:attrNameLst>
                                      </p:cBhvr>
                                      <p:rCtr x="-10660" y="-11435"/>
                                    </p:animMotion>
                                  </p:childTnLst>
                                </p:cTn>
                              </p:par>
                            </p:childTnLst>
                          </p:cTn>
                        </p:par>
                        <p:par>
                          <p:cTn id="55" fill="hold">
                            <p:stCondLst>
                              <p:cond delay="2900"/>
                            </p:stCondLst>
                            <p:childTnLst>
                              <p:par>
                                <p:cTn id="56" presetID="31" presetClass="entr" presetSubtype="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 calcmode="lin" valueType="num">
                                      <p:cBhvr>
                                        <p:cTn id="58" dur="300" fill="hold"/>
                                        <p:tgtEl>
                                          <p:spTgt spid="38"/>
                                        </p:tgtEl>
                                        <p:attrNameLst>
                                          <p:attrName>ppt_w</p:attrName>
                                        </p:attrNameLst>
                                      </p:cBhvr>
                                      <p:tavLst>
                                        <p:tav tm="0">
                                          <p:val>
                                            <p:fltVal val="0"/>
                                          </p:val>
                                        </p:tav>
                                        <p:tav tm="100000">
                                          <p:val>
                                            <p:strVal val="#ppt_w"/>
                                          </p:val>
                                        </p:tav>
                                      </p:tavLst>
                                    </p:anim>
                                    <p:anim calcmode="lin" valueType="num">
                                      <p:cBhvr>
                                        <p:cTn id="59" dur="300" fill="hold"/>
                                        <p:tgtEl>
                                          <p:spTgt spid="38"/>
                                        </p:tgtEl>
                                        <p:attrNameLst>
                                          <p:attrName>ppt_h</p:attrName>
                                        </p:attrNameLst>
                                      </p:cBhvr>
                                      <p:tavLst>
                                        <p:tav tm="0">
                                          <p:val>
                                            <p:fltVal val="0"/>
                                          </p:val>
                                        </p:tav>
                                        <p:tav tm="100000">
                                          <p:val>
                                            <p:strVal val="#ppt_h"/>
                                          </p:val>
                                        </p:tav>
                                      </p:tavLst>
                                    </p:anim>
                                    <p:anim calcmode="lin" valueType="num">
                                      <p:cBhvr>
                                        <p:cTn id="60" dur="300" fill="hold"/>
                                        <p:tgtEl>
                                          <p:spTgt spid="38"/>
                                        </p:tgtEl>
                                        <p:attrNameLst>
                                          <p:attrName>style.rotation</p:attrName>
                                        </p:attrNameLst>
                                      </p:cBhvr>
                                      <p:tavLst>
                                        <p:tav tm="0">
                                          <p:val>
                                            <p:fltVal val="90"/>
                                          </p:val>
                                        </p:tav>
                                        <p:tav tm="100000">
                                          <p:val>
                                            <p:fltVal val="0"/>
                                          </p:val>
                                        </p:tav>
                                      </p:tavLst>
                                    </p:anim>
                                    <p:animEffect transition="in" filter="fade">
                                      <p:cBhvr>
                                        <p:cTn id="61" dur="300"/>
                                        <p:tgtEl>
                                          <p:spTgt spid="38"/>
                                        </p:tgtEl>
                                      </p:cBhvr>
                                    </p:animEffect>
                                  </p:childTnLst>
                                </p:cTn>
                              </p:par>
                            </p:childTnLst>
                          </p:cTn>
                        </p:par>
                        <p:par>
                          <p:cTn id="62" fill="hold">
                            <p:stCondLst>
                              <p:cond delay="3200"/>
                            </p:stCondLst>
                            <p:childTnLst>
                              <p:par>
                                <p:cTn id="63" presetID="22" presetClass="entr" presetSubtype="8" fill="hold" grpId="0" nodeType="after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left)">
                                      <p:cBhvr>
                                        <p:cTn id="65" dur="500"/>
                                        <p:tgtEl>
                                          <p:spTgt spid="43"/>
                                        </p:tgtEl>
                                      </p:cBhvr>
                                    </p:animEffect>
                                  </p:childTnLst>
                                </p:cTn>
                              </p:par>
                            </p:childTnLst>
                          </p:cTn>
                        </p:par>
                        <p:par>
                          <p:cTn id="66" fill="hold">
                            <p:stCondLst>
                              <p:cond delay="3700"/>
                            </p:stCondLst>
                            <p:childTnLst>
                              <p:par>
                                <p:cTn id="67" presetID="31" presetClass="entr" presetSubtype="0" fill="hold" grpId="0" nodeType="after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p:cTn id="69" dur="300" fill="hold"/>
                                        <p:tgtEl>
                                          <p:spTgt spid="45"/>
                                        </p:tgtEl>
                                        <p:attrNameLst>
                                          <p:attrName>ppt_w</p:attrName>
                                        </p:attrNameLst>
                                      </p:cBhvr>
                                      <p:tavLst>
                                        <p:tav tm="0">
                                          <p:val>
                                            <p:fltVal val="0"/>
                                          </p:val>
                                        </p:tav>
                                        <p:tav tm="100000">
                                          <p:val>
                                            <p:strVal val="#ppt_w"/>
                                          </p:val>
                                        </p:tav>
                                      </p:tavLst>
                                    </p:anim>
                                    <p:anim calcmode="lin" valueType="num">
                                      <p:cBhvr>
                                        <p:cTn id="70" dur="300" fill="hold"/>
                                        <p:tgtEl>
                                          <p:spTgt spid="45"/>
                                        </p:tgtEl>
                                        <p:attrNameLst>
                                          <p:attrName>ppt_h</p:attrName>
                                        </p:attrNameLst>
                                      </p:cBhvr>
                                      <p:tavLst>
                                        <p:tav tm="0">
                                          <p:val>
                                            <p:fltVal val="0"/>
                                          </p:val>
                                        </p:tav>
                                        <p:tav tm="100000">
                                          <p:val>
                                            <p:strVal val="#ppt_h"/>
                                          </p:val>
                                        </p:tav>
                                      </p:tavLst>
                                    </p:anim>
                                    <p:anim calcmode="lin" valueType="num">
                                      <p:cBhvr>
                                        <p:cTn id="71" dur="300" fill="hold"/>
                                        <p:tgtEl>
                                          <p:spTgt spid="45"/>
                                        </p:tgtEl>
                                        <p:attrNameLst>
                                          <p:attrName>style.rotation</p:attrName>
                                        </p:attrNameLst>
                                      </p:cBhvr>
                                      <p:tavLst>
                                        <p:tav tm="0">
                                          <p:val>
                                            <p:fltVal val="90"/>
                                          </p:val>
                                        </p:tav>
                                        <p:tav tm="100000">
                                          <p:val>
                                            <p:fltVal val="0"/>
                                          </p:val>
                                        </p:tav>
                                      </p:tavLst>
                                    </p:anim>
                                    <p:animEffect transition="in" filter="fade">
                                      <p:cBhvr>
                                        <p:cTn id="72" dur="300"/>
                                        <p:tgtEl>
                                          <p:spTgt spid="45"/>
                                        </p:tgtEl>
                                      </p:cBhvr>
                                    </p:animEffect>
                                  </p:childTnLst>
                                </p:cTn>
                              </p:par>
                            </p:childTnLst>
                          </p:cTn>
                        </p:par>
                        <p:par>
                          <p:cTn id="73" fill="hold">
                            <p:stCondLst>
                              <p:cond delay="4000"/>
                            </p:stCondLst>
                            <p:childTnLst>
                              <p:par>
                                <p:cTn id="74" presetID="22" presetClass="entr" presetSubtype="8"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left)">
                                      <p:cBhvr>
                                        <p:cTn id="76" dur="500"/>
                                        <p:tgtEl>
                                          <p:spTgt spid="46"/>
                                        </p:tgtEl>
                                      </p:cBhvr>
                                    </p:animEffect>
                                  </p:childTnLst>
                                </p:cTn>
                              </p:par>
                            </p:childTnLst>
                          </p:cTn>
                        </p:par>
                        <p:par>
                          <p:cTn id="77" fill="hold">
                            <p:stCondLst>
                              <p:cond delay="4500"/>
                            </p:stCondLst>
                            <p:childTnLst>
                              <p:par>
                                <p:cTn id="78" presetID="31" presetClass="entr" presetSubtype="0" fill="hold" grpId="0" nodeType="afterEffect">
                                  <p:stCondLst>
                                    <p:cond delay="0"/>
                                  </p:stCondLst>
                                  <p:childTnLst>
                                    <p:set>
                                      <p:cBhvr>
                                        <p:cTn id="79" dur="1" fill="hold">
                                          <p:stCondLst>
                                            <p:cond delay="0"/>
                                          </p:stCondLst>
                                        </p:cTn>
                                        <p:tgtEl>
                                          <p:spTgt spid="50"/>
                                        </p:tgtEl>
                                        <p:attrNameLst>
                                          <p:attrName>style.visibility</p:attrName>
                                        </p:attrNameLst>
                                      </p:cBhvr>
                                      <p:to>
                                        <p:strVal val="visible"/>
                                      </p:to>
                                    </p:set>
                                    <p:anim calcmode="lin" valueType="num">
                                      <p:cBhvr>
                                        <p:cTn id="80" dur="300" fill="hold"/>
                                        <p:tgtEl>
                                          <p:spTgt spid="50"/>
                                        </p:tgtEl>
                                        <p:attrNameLst>
                                          <p:attrName>ppt_w</p:attrName>
                                        </p:attrNameLst>
                                      </p:cBhvr>
                                      <p:tavLst>
                                        <p:tav tm="0">
                                          <p:val>
                                            <p:fltVal val="0"/>
                                          </p:val>
                                        </p:tav>
                                        <p:tav tm="100000">
                                          <p:val>
                                            <p:strVal val="#ppt_w"/>
                                          </p:val>
                                        </p:tav>
                                      </p:tavLst>
                                    </p:anim>
                                    <p:anim calcmode="lin" valueType="num">
                                      <p:cBhvr>
                                        <p:cTn id="81" dur="300" fill="hold"/>
                                        <p:tgtEl>
                                          <p:spTgt spid="50"/>
                                        </p:tgtEl>
                                        <p:attrNameLst>
                                          <p:attrName>ppt_h</p:attrName>
                                        </p:attrNameLst>
                                      </p:cBhvr>
                                      <p:tavLst>
                                        <p:tav tm="0">
                                          <p:val>
                                            <p:fltVal val="0"/>
                                          </p:val>
                                        </p:tav>
                                        <p:tav tm="100000">
                                          <p:val>
                                            <p:strVal val="#ppt_h"/>
                                          </p:val>
                                        </p:tav>
                                      </p:tavLst>
                                    </p:anim>
                                    <p:anim calcmode="lin" valueType="num">
                                      <p:cBhvr>
                                        <p:cTn id="82" dur="300" fill="hold"/>
                                        <p:tgtEl>
                                          <p:spTgt spid="50"/>
                                        </p:tgtEl>
                                        <p:attrNameLst>
                                          <p:attrName>style.rotation</p:attrName>
                                        </p:attrNameLst>
                                      </p:cBhvr>
                                      <p:tavLst>
                                        <p:tav tm="0">
                                          <p:val>
                                            <p:fltVal val="90"/>
                                          </p:val>
                                        </p:tav>
                                        <p:tav tm="100000">
                                          <p:val>
                                            <p:fltVal val="0"/>
                                          </p:val>
                                        </p:tav>
                                      </p:tavLst>
                                    </p:anim>
                                    <p:animEffect transition="in" filter="fade">
                                      <p:cBhvr>
                                        <p:cTn id="83" dur="300"/>
                                        <p:tgtEl>
                                          <p:spTgt spid="50"/>
                                        </p:tgtEl>
                                      </p:cBhvr>
                                    </p:animEffect>
                                  </p:childTnLst>
                                </p:cTn>
                              </p:par>
                            </p:childTnLst>
                          </p:cTn>
                        </p:par>
                        <p:par>
                          <p:cTn id="84" fill="hold">
                            <p:stCondLst>
                              <p:cond delay="4800"/>
                            </p:stCondLst>
                            <p:childTnLst>
                              <p:par>
                                <p:cTn id="85" presetID="22" presetClass="entr" presetSubtype="8"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left)">
                                      <p:cBhvr>
                                        <p:cTn id="87" dur="500"/>
                                        <p:tgtEl>
                                          <p:spTgt spid="47"/>
                                        </p:tgtEl>
                                      </p:cBhvr>
                                    </p:animEffect>
                                  </p:childTnLst>
                                </p:cTn>
                              </p:par>
                            </p:childTnLst>
                          </p:cTn>
                        </p:par>
                        <p:par>
                          <p:cTn id="88" fill="hold">
                            <p:stCondLst>
                              <p:cond delay="5300"/>
                            </p:stCondLst>
                            <p:childTnLst>
                              <p:par>
                                <p:cTn id="89" presetID="31" presetClass="entr" presetSubtype="0" fill="hold" grpId="0" nodeType="afterEffect">
                                  <p:stCondLst>
                                    <p:cond delay="0"/>
                                  </p:stCondLst>
                                  <p:childTnLst>
                                    <p:set>
                                      <p:cBhvr>
                                        <p:cTn id="90" dur="1" fill="hold">
                                          <p:stCondLst>
                                            <p:cond delay="0"/>
                                          </p:stCondLst>
                                        </p:cTn>
                                        <p:tgtEl>
                                          <p:spTgt spid="52"/>
                                        </p:tgtEl>
                                        <p:attrNameLst>
                                          <p:attrName>style.visibility</p:attrName>
                                        </p:attrNameLst>
                                      </p:cBhvr>
                                      <p:to>
                                        <p:strVal val="visible"/>
                                      </p:to>
                                    </p:set>
                                    <p:anim calcmode="lin" valueType="num">
                                      <p:cBhvr>
                                        <p:cTn id="91" dur="300" fill="hold"/>
                                        <p:tgtEl>
                                          <p:spTgt spid="52"/>
                                        </p:tgtEl>
                                        <p:attrNameLst>
                                          <p:attrName>ppt_w</p:attrName>
                                        </p:attrNameLst>
                                      </p:cBhvr>
                                      <p:tavLst>
                                        <p:tav tm="0">
                                          <p:val>
                                            <p:fltVal val="0"/>
                                          </p:val>
                                        </p:tav>
                                        <p:tav tm="100000">
                                          <p:val>
                                            <p:strVal val="#ppt_w"/>
                                          </p:val>
                                        </p:tav>
                                      </p:tavLst>
                                    </p:anim>
                                    <p:anim calcmode="lin" valueType="num">
                                      <p:cBhvr>
                                        <p:cTn id="92" dur="300" fill="hold"/>
                                        <p:tgtEl>
                                          <p:spTgt spid="52"/>
                                        </p:tgtEl>
                                        <p:attrNameLst>
                                          <p:attrName>ppt_h</p:attrName>
                                        </p:attrNameLst>
                                      </p:cBhvr>
                                      <p:tavLst>
                                        <p:tav tm="0">
                                          <p:val>
                                            <p:fltVal val="0"/>
                                          </p:val>
                                        </p:tav>
                                        <p:tav tm="100000">
                                          <p:val>
                                            <p:strVal val="#ppt_h"/>
                                          </p:val>
                                        </p:tav>
                                      </p:tavLst>
                                    </p:anim>
                                    <p:anim calcmode="lin" valueType="num">
                                      <p:cBhvr>
                                        <p:cTn id="93" dur="300" fill="hold"/>
                                        <p:tgtEl>
                                          <p:spTgt spid="52"/>
                                        </p:tgtEl>
                                        <p:attrNameLst>
                                          <p:attrName>style.rotation</p:attrName>
                                        </p:attrNameLst>
                                      </p:cBhvr>
                                      <p:tavLst>
                                        <p:tav tm="0">
                                          <p:val>
                                            <p:fltVal val="90"/>
                                          </p:val>
                                        </p:tav>
                                        <p:tav tm="100000">
                                          <p:val>
                                            <p:fltVal val="0"/>
                                          </p:val>
                                        </p:tav>
                                      </p:tavLst>
                                    </p:anim>
                                    <p:animEffect transition="in" filter="fade">
                                      <p:cBhvr>
                                        <p:cTn id="94" dur="300"/>
                                        <p:tgtEl>
                                          <p:spTgt spid="52"/>
                                        </p:tgtEl>
                                      </p:cBhvr>
                                    </p:animEffect>
                                  </p:childTnLst>
                                </p:cTn>
                              </p:par>
                            </p:childTnLst>
                          </p:cTn>
                        </p:par>
                        <p:par>
                          <p:cTn id="95" fill="hold">
                            <p:stCondLst>
                              <p:cond delay="5600"/>
                            </p:stCondLst>
                            <p:childTnLst>
                              <p:par>
                                <p:cTn id="96" presetID="22" presetClass="entr" presetSubtype="8" fill="hold" grpId="0" nodeType="afterEffect">
                                  <p:stCondLst>
                                    <p:cond delay="0"/>
                                  </p:stCondLst>
                                  <p:childTnLst>
                                    <p:set>
                                      <p:cBhvr>
                                        <p:cTn id="97" dur="1" fill="hold">
                                          <p:stCondLst>
                                            <p:cond delay="0"/>
                                          </p:stCondLst>
                                        </p:cTn>
                                        <p:tgtEl>
                                          <p:spTgt spid="48"/>
                                        </p:tgtEl>
                                        <p:attrNameLst>
                                          <p:attrName>style.visibility</p:attrName>
                                        </p:attrNameLst>
                                      </p:cBhvr>
                                      <p:to>
                                        <p:strVal val="visible"/>
                                      </p:to>
                                    </p:set>
                                    <p:animEffect transition="in" filter="wipe(left)">
                                      <p:cBhvr>
                                        <p:cTn id="98" dur="500"/>
                                        <p:tgtEl>
                                          <p:spTgt spid="48"/>
                                        </p:tgtEl>
                                      </p:cBhvr>
                                    </p:animEffect>
                                  </p:childTnLst>
                                </p:cTn>
                              </p:par>
                            </p:childTnLst>
                          </p:cTn>
                        </p:par>
                        <p:par>
                          <p:cTn id="99" fill="hold">
                            <p:stCondLst>
                              <p:cond delay="6100"/>
                            </p:stCondLst>
                            <p:childTnLst>
                              <p:par>
                                <p:cTn id="100" presetID="31" presetClass="entr" presetSubtype="0"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 calcmode="lin" valueType="num">
                                      <p:cBhvr>
                                        <p:cTn id="102" dur="300" fill="hold"/>
                                        <p:tgtEl>
                                          <p:spTgt spid="54"/>
                                        </p:tgtEl>
                                        <p:attrNameLst>
                                          <p:attrName>ppt_w</p:attrName>
                                        </p:attrNameLst>
                                      </p:cBhvr>
                                      <p:tavLst>
                                        <p:tav tm="0">
                                          <p:val>
                                            <p:fltVal val="0"/>
                                          </p:val>
                                        </p:tav>
                                        <p:tav tm="100000">
                                          <p:val>
                                            <p:strVal val="#ppt_w"/>
                                          </p:val>
                                        </p:tav>
                                      </p:tavLst>
                                    </p:anim>
                                    <p:anim calcmode="lin" valueType="num">
                                      <p:cBhvr>
                                        <p:cTn id="103" dur="300" fill="hold"/>
                                        <p:tgtEl>
                                          <p:spTgt spid="54"/>
                                        </p:tgtEl>
                                        <p:attrNameLst>
                                          <p:attrName>ppt_h</p:attrName>
                                        </p:attrNameLst>
                                      </p:cBhvr>
                                      <p:tavLst>
                                        <p:tav tm="0">
                                          <p:val>
                                            <p:fltVal val="0"/>
                                          </p:val>
                                        </p:tav>
                                        <p:tav tm="100000">
                                          <p:val>
                                            <p:strVal val="#ppt_h"/>
                                          </p:val>
                                        </p:tav>
                                      </p:tavLst>
                                    </p:anim>
                                    <p:anim calcmode="lin" valueType="num">
                                      <p:cBhvr>
                                        <p:cTn id="104" dur="300" fill="hold"/>
                                        <p:tgtEl>
                                          <p:spTgt spid="54"/>
                                        </p:tgtEl>
                                        <p:attrNameLst>
                                          <p:attrName>style.rotation</p:attrName>
                                        </p:attrNameLst>
                                      </p:cBhvr>
                                      <p:tavLst>
                                        <p:tav tm="0">
                                          <p:val>
                                            <p:fltVal val="90"/>
                                          </p:val>
                                        </p:tav>
                                        <p:tav tm="100000">
                                          <p:val>
                                            <p:fltVal val="0"/>
                                          </p:val>
                                        </p:tav>
                                      </p:tavLst>
                                    </p:anim>
                                    <p:animEffect transition="in" filter="fade">
                                      <p:cBhvr>
                                        <p:cTn id="105" dur="300"/>
                                        <p:tgtEl>
                                          <p:spTgt spid="54"/>
                                        </p:tgtEl>
                                      </p:cBhvr>
                                    </p:animEffect>
                                  </p:childTnLst>
                                </p:cTn>
                              </p:par>
                            </p:childTnLst>
                          </p:cTn>
                        </p:par>
                        <p:par>
                          <p:cTn id="106" fill="hold">
                            <p:stCondLst>
                              <p:cond delay="6400"/>
                            </p:stCondLst>
                            <p:childTnLst>
                              <p:par>
                                <p:cTn id="107" presetID="22" presetClass="entr" presetSubtype="8"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wipe(left)">
                                      <p:cBhvr>
                                        <p:cTn id="10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32" grpId="0" animBg="1"/>
      <p:bldP spid="34" grpId="0" animBg="1"/>
      <p:bldP spid="43" grpId="0"/>
      <p:bldP spid="46" grpId="0"/>
      <p:bldP spid="47" grpId="0"/>
      <p:bldP spid="48" grpId="0"/>
      <p:bldP spid="35" grpId="0"/>
      <p:bldP spid="37" grpId="0" animBg="1"/>
      <p:bldP spid="37" grpId="1" animBg="1"/>
      <p:bldP spid="38" grpId="0"/>
      <p:bldP spid="44" grpId="0" animBg="1"/>
      <p:bldP spid="44" grpId="1" animBg="1"/>
      <p:bldP spid="45" grpId="0"/>
      <p:bldP spid="49" grpId="0" animBg="1"/>
      <p:bldP spid="49" grpId="1" animBg="1"/>
      <p:bldP spid="50" grpId="0"/>
      <p:bldP spid="51" grpId="0" animBg="1"/>
      <p:bldP spid="51" grpId="1" animBg="1"/>
      <p:bldP spid="52" grpId="0"/>
      <p:bldP spid="53" grpId="0" animBg="1"/>
      <p:bldP spid="53" grpId="1" animBg="1"/>
      <p:bldP spid="54" grpId="0"/>
      <p:bldP spid="55" grpId="0" animBg="1"/>
      <p:bldP spid="56" grpId="0"/>
      <p:bldP spid="57"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88330" y="2636912"/>
            <a:ext cx="8368928" cy="4235821"/>
          </a:xfrm>
          <a:prstGeom prst="rect">
            <a:avLst/>
          </a:prstGeom>
        </p:spPr>
      </p:pic>
      <p:pic>
        <p:nvPicPr>
          <p:cNvPr id="10" name="图片 9"/>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813567" y="620688"/>
            <a:ext cx="1518454" cy="1527066"/>
          </a:xfrm>
          <a:prstGeom prst="rect">
            <a:avLst/>
          </a:prstGeom>
        </p:spPr>
      </p:pic>
      <p:sp>
        <p:nvSpPr>
          <p:cNvPr id="11" name="Rectangle 3"/>
          <p:cNvSpPr txBox="1">
            <a:spLocks noChangeArrowheads="1"/>
          </p:cNvSpPr>
          <p:nvPr/>
        </p:nvSpPr>
        <p:spPr bwMode="auto">
          <a:xfrm>
            <a:off x="1188418" y="2996952"/>
            <a:ext cx="6768752" cy="82142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dist"/>
            <a:r>
              <a:rPr lang="zh-CN" altLang="en-US" sz="6000" dirty="0">
                <a:solidFill>
                  <a:srgbClr val="F8F8F8"/>
                </a:solidFill>
                <a:latin typeface="微软雅黑" panose="020B0503020204020204" pitchFamily="34" charset="-122"/>
                <a:ea typeface="微软雅黑" panose="020B0503020204020204" pitchFamily="34" charset="-122"/>
              </a:rPr>
              <a:t>恳谢各位批评指正</a:t>
            </a:r>
            <a:endParaRPr lang="zh-CN" altLang="zh-CN" sz="6000" dirty="0">
              <a:solidFill>
                <a:srgbClr val="F8F8F8"/>
              </a:solidFill>
              <a:latin typeface="微软雅黑" panose="020B0503020204020204" pitchFamily="34" charset="-122"/>
              <a:ea typeface="微软雅黑" panose="020B0503020204020204" pitchFamily="34" charset="-122"/>
            </a:endParaRPr>
          </a:p>
        </p:txBody>
      </p:sp>
      <p:sp>
        <p:nvSpPr>
          <p:cNvPr id="12" name="矩形 11"/>
          <p:cNvSpPr/>
          <p:nvPr/>
        </p:nvSpPr>
        <p:spPr>
          <a:xfrm>
            <a:off x="1008398" y="3959594"/>
            <a:ext cx="7128792" cy="400110"/>
          </a:xfrm>
          <a:prstGeom prst="rect">
            <a:avLst/>
          </a:prstGeom>
        </p:spPr>
        <p:txBody>
          <a:bodyPr wrap="square">
            <a:spAutoFit/>
          </a:bodyPr>
          <a:lstStyle/>
          <a:p>
            <a:pPr algn="ctr"/>
            <a:r>
              <a:rPr lang="zh-CN" altLang="en-US" sz="2000" dirty="0">
                <a:solidFill>
                  <a:srgbClr val="F8F8F8"/>
                </a:solidFill>
                <a:latin typeface="微软雅黑"/>
                <a:ea typeface="微软雅黑"/>
              </a:rPr>
              <a:t>这里输入本报告的副标题或者是纲领提要之类的口号</a:t>
            </a:r>
          </a:p>
        </p:txBody>
      </p:sp>
      <p:sp>
        <p:nvSpPr>
          <p:cNvPr id="13" name="矩形 12"/>
          <p:cNvSpPr/>
          <p:nvPr/>
        </p:nvSpPr>
        <p:spPr>
          <a:xfrm>
            <a:off x="2586513" y="6238473"/>
            <a:ext cx="3972562" cy="430887"/>
          </a:xfrm>
          <a:prstGeom prst="rect">
            <a:avLst/>
          </a:prstGeom>
        </p:spPr>
        <p:txBody>
          <a:bodyPr wrap="none">
            <a:spAutoFit/>
          </a:bodyPr>
          <a:lstStyle/>
          <a:p>
            <a:pPr algn="ctr"/>
            <a:r>
              <a:rPr lang="zh-CN" altLang="en-US" sz="2200" dirty="0">
                <a:solidFill>
                  <a:srgbClr val="F8F8F8"/>
                </a:solidFill>
                <a:latin typeface="微软雅黑"/>
                <a:ea typeface="微软雅黑"/>
              </a:rPr>
              <a:t>这里输入您的单位</a:t>
            </a:r>
            <a:r>
              <a:rPr lang="en-US" altLang="zh-CN" sz="2200" dirty="0">
                <a:solidFill>
                  <a:srgbClr val="F8F8F8"/>
                </a:solidFill>
                <a:latin typeface="微软雅黑"/>
                <a:ea typeface="微软雅黑"/>
              </a:rPr>
              <a:t>/</a:t>
            </a:r>
            <a:r>
              <a:rPr lang="zh-CN" altLang="en-US" sz="2200" dirty="0">
                <a:solidFill>
                  <a:srgbClr val="F8F8F8"/>
                </a:solidFill>
                <a:latin typeface="微软雅黑"/>
                <a:ea typeface="微软雅黑"/>
              </a:rPr>
              <a:t>党组织名称</a:t>
            </a:r>
          </a:p>
        </p:txBody>
      </p:sp>
      <p:sp>
        <p:nvSpPr>
          <p:cNvPr id="6" name="TextBox 5"/>
          <p:cNvSpPr txBox="1"/>
          <p:nvPr/>
        </p:nvSpPr>
        <p:spPr>
          <a:xfrm>
            <a:off x="3412993" y="4499828"/>
            <a:ext cx="1073871" cy="369332"/>
          </a:xfrm>
          <a:prstGeom prst="rect">
            <a:avLst/>
          </a:prstGeom>
          <a:solidFill>
            <a:srgbClr val="FC8A18"/>
          </a:solidFill>
        </p:spPr>
        <p:txBody>
          <a:bodyPr wrap="square" rtlCol="0">
            <a:spAutoFit/>
          </a:bodyPr>
          <a:lstStyle/>
          <a:p>
            <a:pPr algn="ctr"/>
            <a:r>
              <a:rPr lang="zh-CN" altLang="en-US" dirty="0">
                <a:solidFill>
                  <a:srgbClr val="B51B25"/>
                </a:solidFill>
                <a:latin typeface="微软雅黑"/>
                <a:ea typeface="微软雅黑"/>
              </a:rPr>
              <a:t>汇报人</a:t>
            </a:r>
          </a:p>
        </p:txBody>
      </p:sp>
      <p:sp>
        <p:nvSpPr>
          <p:cNvPr id="16" name="TextBox 15"/>
          <p:cNvSpPr txBox="1"/>
          <p:nvPr/>
        </p:nvSpPr>
        <p:spPr>
          <a:xfrm>
            <a:off x="4603387" y="4499828"/>
            <a:ext cx="1073871" cy="369332"/>
          </a:xfrm>
          <a:prstGeom prst="rect">
            <a:avLst/>
          </a:prstGeom>
          <a:solidFill>
            <a:srgbClr val="FC8A18"/>
          </a:solidFill>
        </p:spPr>
        <p:txBody>
          <a:bodyPr wrap="square" rtlCol="0">
            <a:spAutoFit/>
          </a:bodyPr>
          <a:lstStyle/>
          <a:p>
            <a:pPr algn="ctr"/>
            <a:r>
              <a:rPr lang="en-US" altLang="zh-CN" dirty="0" smtClean="0">
                <a:solidFill>
                  <a:srgbClr val="B51B25"/>
                </a:solidFill>
                <a:latin typeface="微软雅黑"/>
                <a:ea typeface="微软雅黑"/>
              </a:rPr>
              <a:t>XXX</a:t>
            </a:r>
            <a:endParaRPr lang="zh-CN" altLang="en-US" dirty="0">
              <a:solidFill>
                <a:srgbClr val="B51B25"/>
              </a:solidFill>
              <a:latin typeface="微软雅黑"/>
              <a:ea typeface="微软雅黑"/>
            </a:endParaRPr>
          </a:p>
        </p:txBody>
      </p:sp>
    </p:spTree>
    <p:extLst>
      <p:ext uri="{BB962C8B-B14F-4D97-AF65-F5344CB8AC3E}">
        <p14:creationId xmlns="" xmlns:p14="http://schemas.microsoft.com/office/powerpoint/2010/main" val="759956718"/>
      </p:ext>
    </p:extLst>
  </p:cSld>
  <p:clrMapOvr>
    <a:masterClrMapping/>
  </p:clrMapOvr>
  <mc:AlternateContent xmlns:mc="http://schemas.openxmlformats.org/markup-compatibility/2006">
    <mc:Choice xmlns="" xmlns:p14="http://schemas.microsoft.com/office/powerpoint/2010/main" Requires="p14">
      <p:transition spd="slow" p14:dur="1600" advTm="2000">
        <p:blinds dir="vert"/>
      </p:transition>
    </mc:Choice>
    <mc:Fallback>
      <p:transition spd="slow"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90"/>
                                          </p:val>
                                        </p:tav>
                                        <p:tav tm="100000">
                                          <p:val>
                                            <p:fltVal val="0"/>
                                          </p:val>
                                        </p:tav>
                                      </p:tavLst>
                                    </p:anim>
                                    <p:animEffect transition="in" filter="fade">
                                      <p:cBhvr>
                                        <p:cTn id="10" dur="500"/>
                                        <p:tgtEl>
                                          <p:spTgt spid="10"/>
                                        </p:tgtEl>
                                      </p:cBhvr>
                                    </p:animEffect>
                                  </p:childTnLst>
                                </p:cTn>
                              </p:par>
                              <p:par>
                                <p:cTn id="11" presetID="53" presetClass="entr" presetSubtype="16"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50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par>
                          <p:cTn id="20" fill="hold">
                            <p:stCondLst>
                              <p:cond delay="100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11"/>
                                        </p:tgtEl>
                                        <p:attrNameLst>
                                          <p:attrName>style.visibility</p:attrName>
                                        </p:attrNameLst>
                                      </p:cBhvr>
                                      <p:to>
                                        <p:strVal val="visible"/>
                                      </p:to>
                                    </p:set>
                                    <p:anim by="(-#ppt_w*2)" calcmode="lin" valueType="num">
                                      <p:cBhvr rctx="PPT">
                                        <p:cTn id="23" dur="500" autoRev="1" fill="hold">
                                          <p:stCondLst>
                                            <p:cond delay="0"/>
                                          </p:stCondLst>
                                        </p:cTn>
                                        <p:tgtEl>
                                          <p:spTgt spid="11"/>
                                        </p:tgtEl>
                                        <p:attrNameLst>
                                          <p:attrName>ppt_w</p:attrName>
                                        </p:attrNameLst>
                                      </p:cBhvr>
                                    </p:anim>
                                    <p:anim by="(#ppt_w*0.50)" calcmode="lin" valueType="num">
                                      <p:cBhvr>
                                        <p:cTn id="24" dur="500" decel="50000" autoRev="1" fill="hold">
                                          <p:stCondLst>
                                            <p:cond delay="0"/>
                                          </p:stCondLst>
                                        </p:cTn>
                                        <p:tgtEl>
                                          <p:spTgt spid="11"/>
                                        </p:tgtEl>
                                        <p:attrNameLst>
                                          <p:attrName>ppt_x</p:attrName>
                                        </p:attrNameLst>
                                      </p:cBhvr>
                                    </p:anim>
                                    <p:anim from="(-#ppt_h/2)" to="(#ppt_y)" calcmode="lin" valueType="num">
                                      <p:cBhvr>
                                        <p:cTn id="25" dur="1000" fill="hold">
                                          <p:stCondLst>
                                            <p:cond delay="0"/>
                                          </p:stCondLst>
                                        </p:cTn>
                                        <p:tgtEl>
                                          <p:spTgt spid="11"/>
                                        </p:tgtEl>
                                        <p:attrNameLst>
                                          <p:attrName>ppt_y</p:attrName>
                                        </p:attrNameLst>
                                      </p:cBhvr>
                                    </p:anim>
                                    <p:animRot by="21600000">
                                      <p:cBhvr>
                                        <p:cTn id="26" dur="1000" fill="hold">
                                          <p:stCondLst>
                                            <p:cond delay="0"/>
                                          </p:stCondLst>
                                        </p:cTn>
                                        <p:tgtEl>
                                          <p:spTgt spid="11"/>
                                        </p:tgtEl>
                                        <p:attrNameLst>
                                          <p:attrName>r</p:attrName>
                                        </p:attrNameLst>
                                      </p:cBhvr>
                                    </p:animRot>
                                  </p:childTnLst>
                                </p:cTn>
                              </p:par>
                            </p:childTnLst>
                          </p:cTn>
                        </p:par>
                        <p:par>
                          <p:cTn id="27" fill="hold">
                            <p:stCondLst>
                              <p:cond delay="2700"/>
                            </p:stCondLst>
                            <p:childTnLst>
                              <p:par>
                                <p:cTn id="28" presetID="16" presetClass="entr" presetSubtype="21"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arn(inVertical)">
                                      <p:cBhvr>
                                        <p:cTn id="30" dur="500"/>
                                        <p:tgtEl>
                                          <p:spTgt spid="12"/>
                                        </p:tgtEl>
                                      </p:cBhvr>
                                    </p:animEffect>
                                  </p:childTnLst>
                                </p:cTn>
                              </p:par>
                            </p:childTnLst>
                          </p:cTn>
                        </p:par>
                        <p:par>
                          <p:cTn id="31" fill="hold">
                            <p:stCondLst>
                              <p:cond delay="3200"/>
                            </p:stCondLst>
                            <p:childTnLst>
                              <p:par>
                                <p:cTn id="32" presetID="2" presetClass="entr" presetSubtype="2"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400" fill="hold"/>
                                        <p:tgtEl>
                                          <p:spTgt spid="16"/>
                                        </p:tgtEl>
                                        <p:attrNameLst>
                                          <p:attrName>ppt_x</p:attrName>
                                        </p:attrNameLst>
                                      </p:cBhvr>
                                      <p:tavLst>
                                        <p:tav tm="0">
                                          <p:val>
                                            <p:strVal val="1+#ppt_w/2"/>
                                          </p:val>
                                        </p:tav>
                                        <p:tav tm="100000">
                                          <p:val>
                                            <p:strVal val="#ppt_x"/>
                                          </p:val>
                                        </p:tav>
                                      </p:tavLst>
                                    </p:anim>
                                    <p:anim calcmode="lin" valueType="num">
                                      <p:cBhvr additive="base">
                                        <p:cTn id="35" dur="400" fill="hold"/>
                                        <p:tgtEl>
                                          <p:spTgt spid="16"/>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500" fill="hold"/>
                                        <p:tgtEl>
                                          <p:spTgt spid="6"/>
                                        </p:tgtEl>
                                        <p:attrNameLst>
                                          <p:attrName>ppt_x</p:attrName>
                                        </p:attrNameLst>
                                      </p:cBhvr>
                                      <p:tavLst>
                                        <p:tav tm="0">
                                          <p:val>
                                            <p:strVal val="0-#ppt_w/2"/>
                                          </p:val>
                                        </p:tav>
                                        <p:tav tm="100000">
                                          <p:val>
                                            <p:strVal val="#ppt_x"/>
                                          </p:val>
                                        </p:tav>
                                      </p:tavLst>
                                    </p:anim>
                                    <p:anim calcmode="lin" valueType="num">
                                      <p:cBhvr additive="base">
                                        <p:cTn id="39" dur="500" fill="hold"/>
                                        <p:tgtEl>
                                          <p:spTgt spid="6"/>
                                        </p:tgtEl>
                                        <p:attrNameLst>
                                          <p:attrName>ppt_y</p:attrName>
                                        </p:attrNameLst>
                                      </p:cBhvr>
                                      <p:tavLst>
                                        <p:tav tm="0">
                                          <p:val>
                                            <p:strVal val="#ppt_y"/>
                                          </p:val>
                                        </p:tav>
                                        <p:tav tm="100000">
                                          <p:val>
                                            <p:strVal val="#ppt_y"/>
                                          </p:val>
                                        </p:tav>
                                      </p:tavLst>
                                    </p:anim>
                                  </p:childTnLst>
                                </p:cTn>
                              </p:par>
                            </p:childTnLst>
                          </p:cTn>
                        </p:par>
                        <p:par>
                          <p:cTn id="40" fill="hold">
                            <p:stCondLst>
                              <p:cond delay="3700"/>
                            </p:stCondLst>
                            <p:childTnLst>
                              <p:par>
                                <p:cTn id="41" presetID="22" presetClass="entr" presetSubtype="4"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down)">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6" grpId="0" animBg="1"/>
      <p:bldP spid="16" grpId="0" animBg="1"/>
    </p:bldLst>
  </p:timing>
  <p:extLst mod="1"/>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880261" y="97827"/>
            <a:ext cx="5762772" cy="369332"/>
          </a:xfrm>
          <a:prstGeom prst="rect">
            <a:avLst/>
          </a:prstGeom>
          <a:noFill/>
        </p:spPr>
        <p:txBody>
          <a:bodyPr wrap="square" rtlCol="0">
            <a:spAutoFit/>
          </a:bodyPr>
          <a:lstStyle>
            <a:defPPr>
              <a:defRPr lang="zh-CN"/>
            </a:defPPr>
            <a:lvl1pPr>
              <a:defRPr sz="3600" b="1">
                <a:solidFill>
                  <a:schemeClr val="bg1"/>
                </a:solidFill>
                <a:latin typeface="+mn-ea"/>
                <a:ea typeface="+mn-ea"/>
              </a:defRPr>
            </a:lvl1pPr>
          </a:lstStyle>
          <a:p>
            <a:r>
              <a:rPr lang="zh-CN" altLang="en-US" sz="1800" b="0" dirty="0">
                <a:solidFill>
                  <a:srgbClr val="FFFF00"/>
                </a:solidFill>
              </a:rPr>
              <a:t>五、存在的问题和努力方向</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5"/>
          <p:cNvSpPr>
            <a:spLocks/>
          </p:cNvSpPr>
          <p:nvPr/>
        </p:nvSpPr>
        <p:spPr bwMode="auto">
          <a:xfrm>
            <a:off x="2705343" y="4773757"/>
            <a:ext cx="486334" cy="494342"/>
          </a:xfrm>
          <a:custGeom>
            <a:avLst/>
            <a:gdLst>
              <a:gd name="T0" fmla="*/ 222 w 589"/>
              <a:gd name="T1" fmla="*/ 0 h 596"/>
              <a:gd name="T2" fmla="*/ 222 w 589"/>
              <a:gd name="T3" fmla="*/ 22 h 596"/>
              <a:gd name="T4" fmla="*/ 222 w 589"/>
              <a:gd name="T5" fmla="*/ 87 h 596"/>
              <a:gd name="T6" fmla="*/ 222 w 589"/>
              <a:gd name="T7" fmla="*/ 378 h 596"/>
              <a:gd name="T8" fmla="*/ 124 w 589"/>
              <a:gd name="T9" fmla="*/ 347 h 596"/>
              <a:gd name="T10" fmla="*/ 0 w 589"/>
              <a:gd name="T11" fmla="*/ 425 h 596"/>
              <a:gd name="T12" fmla="*/ 124 w 589"/>
              <a:gd name="T13" fmla="*/ 504 h 596"/>
              <a:gd name="T14" fmla="*/ 247 w 589"/>
              <a:gd name="T15" fmla="*/ 434 h 596"/>
              <a:gd name="T16" fmla="*/ 247 w 589"/>
              <a:gd name="T17" fmla="*/ 434 h 596"/>
              <a:gd name="T18" fmla="*/ 247 w 589"/>
              <a:gd name="T19" fmla="*/ 92 h 596"/>
              <a:gd name="T20" fmla="*/ 564 w 589"/>
              <a:gd name="T21" fmla="*/ 150 h 596"/>
              <a:gd name="T22" fmla="*/ 564 w 589"/>
              <a:gd name="T23" fmla="*/ 470 h 596"/>
              <a:gd name="T24" fmla="*/ 466 w 589"/>
              <a:gd name="T25" fmla="*/ 439 h 596"/>
              <a:gd name="T26" fmla="*/ 342 w 589"/>
              <a:gd name="T27" fmla="*/ 518 h 596"/>
              <a:gd name="T28" fmla="*/ 466 w 589"/>
              <a:gd name="T29" fmla="*/ 596 h 596"/>
              <a:gd name="T30" fmla="*/ 589 w 589"/>
              <a:gd name="T31" fmla="*/ 518 h 596"/>
              <a:gd name="T32" fmla="*/ 589 w 589"/>
              <a:gd name="T33" fmla="*/ 518 h 596"/>
              <a:gd name="T34" fmla="*/ 589 w 589"/>
              <a:gd name="T35" fmla="*/ 155 h 596"/>
              <a:gd name="T36" fmla="*/ 589 w 589"/>
              <a:gd name="T37" fmla="*/ 107 h 596"/>
              <a:gd name="T38" fmla="*/ 589 w 589"/>
              <a:gd name="T39" fmla="*/ 68 h 596"/>
              <a:gd name="T40" fmla="*/ 222 w 589"/>
              <a:gd name="T41" fmla="*/ 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9" h="596">
                <a:moveTo>
                  <a:pt x="222" y="0"/>
                </a:moveTo>
                <a:lnTo>
                  <a:pt x="222" y="22"/>
                </a:lnTo>
                <a:lnTo>
                  <a:pt x="222" y="87"/>
                </a:lnTo>
                <a:lnTo>
                  <a:pt x="222" y="378"/>
                </a:lnTo>
                <a:cubicBezTo>
                  <a:pt x="199" y="359"/>
                  <a:pt x="164" y="347"/>
                  <a:pt x="124" y="347"/>
                </a:cubicBezTo>
                <a:cubicBezTo>
                  <a:pt x="55" y="347"/>
                  <a:pt x="0" y="382"/>
                  <a:pt x="0" y="425"/>
                </a:cubicBezTo>
                <a:cubicBezTo>
                  <a:pt x="0" y="469"/>
                  <a:pt x="55" y="504"/>
                  <a:pt x="124" y="504"/>
                </a:cubicBezTo>
                <a:cubicBezTo>
                  <a:pt x="188" y="504"/>
                  <a:pt x="240" y="473"/>
                  <a:pt x="247" y="434"/>
                </a:cubicBezTo>
                <a:lnTo>
                  <a:pt x="247" y="434"/>
                </a:lnTo>
                <a:lnTo>
                  <a:pt x="247" y="92"/>
                </a:lnTo>
                <a:lnTo>
                  <a:pt x="564" y="150"/>
                </a:lnTo>
                <a:lnTo>
                  <a:pt x="564" y="470"/>
                </a:lnTo>
                <a:cubicBezTo>
                  <a:pt x="541" y="451"/>
                  <a:pt x="506" y="439"/>
                  <a:pt x="466" y="439"/>
                </a:cubicBezTo>
                <a:cubicBezTo>
                  <a:pt x="397" y="439"/>
                  <a:pt x="342" y="474"/>
                  <a:pt x="342" y="518"/>
                </a:cubicBezTo>
                <a:cubicBezTo>
                  <a:pt x="342" y="561"/>
                  <a:pt x="397" y="596"/>
                  <a:pt x="466" y="596"/>
                </a:cubicBezTo>
                <a:cubicBezTo>
                  <a:pt x="534" y="596"/>
                  <a:pt x="589" y="561"/>
                  <a:pt x="589" y="518"/>
                </a:cubicBezTo>
                <a:lnTo>
                  <a:pt x="589" y="518"/>
                </a:lnTo>
                <a:lnTo>
                  <a:pt x="589" y="155"/>
                </a:lnTo>
                <a:lnTo>
                  <a:pt x="589" y="107"/>
                </a:lnTo>
                <a:lnTo>
                  <a:pt x="589" y="68"/>
                </a:lnTo>
                <a:lnTo>
                  <a:pt x="222" y="0"/>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6" name="Freeform 6"/>
          <p:cNvSpPr>
            <a:spLocks noEditPoints="1"/>
          </p:cNvSpPr>
          <p:nvPr/>
        </p:nvSpPr>
        <p:spPr bwMode="auto">
          <a:xfrm>
            <a:off x="3743497" y="4757746"/>
            <a:ext cx="516356" cy="516357"/>
          </a:xfrm>
          <a:custGeom>
            <a:avLst/>
            <a:gdLst>
              <a:gd name="T0" fmla="*/ 554 w 624"/>
              <a:gd name="T1" fmla="*/ 326 h 625"/>
              <a:gd name="T2" fmla="*/ 554 w 624"/>
              <a:gd name="T3" fmla="*/ 71 h 625"/>
              <a:gd name="T4" fmla="*/ 298 w 624"/>
              <a:gd name="T5" fmla="*/ 71 h 625"/>
              <a:gd name="T6" fmla="*/ 265 w 624"/>
              <a:gd name="T7" fmla="*/ 281 h 625"/>
              <a:gd name="T8" fmla="*/ 260 w 624"/>
              <a:gd name="T9" fmla="*/ 284 h 625"/>
              <a:gd name="T10" fmla="*/ 9 w 624"/>
              <a:gd name="T11" fmla="*/ 535 h 625"/>
              <a:gd name="T12" fmla="*/ 14 w 624"/>
              <a:gd name="T13" fmla="*/ 575 h 625"/>
              <a:gd name="T14" fmla="*/ 49 w 624"/>
              <a:gd name="T15" fmla="*/ 610 h 625"/>
              <a:gd name="T16" fmla="*/ 89 w 624"/>
              <a:gd name="T17" fmla="*/ 615 h 625"/>
              <a:gd name="T18" fmla="*/ 340 w 624"/>
              <a:gd name="T19" fmla="*/ 364 h 625"/>
              <a:gd name="T20" fmla="*/ 343 w 624"/>
              <a:gd name="T21" fmla="*/ 359 h 625"/>
              <a:gd name="T22" fmla="*/ 554 w 624"/>
              <a:gd name="T23" fmla="*/ 326 h 625"/>
              <a:gd name="T24" fmla="*/ 96 w 624"/>
              <a:gd name="T25" fmla="*/ 566 h 625"/>
              <a:gd name="T26" fmla="*/ 96 w 624"/>
              <a:gd name="T27" fmla="*/ 566 h 625"/>
              <a:gd name="T28" fmla="*/ 77 w 624"/>
              <a:gd name="T29" fmla="*/ 564 h 625"/>
              <a:gd name="T30" fmla="*/ 60 w 624"/>
              <a:gd name="T31" fmla="*/ 547 h 625"/>
              <a:gd name="T32" fmla="*/ 58 w 624"/>
              <a:gd name="T33" fmla="*/ 528 h 625"/>
              <a:gd name="T34" fmla="*/ 179 w 624"/>
              <a:gd name="T35" fmla="*/ 407 h 625"/>
              <a:gd name="T36" fmla="*/ 198 w 624"/>
              <a:gd name="T37" fmla="*/ 410 h 625"/>
              <a:gd name="T38" fmla="*/ 214 w 624"/>
              <a:gd name="T39" fmla="*/ 427 h 625"/>
              <a:gd name="T40" fmla="*/ 217 w 624"/>
              <a:gd name="T41" fmla="*/ 446 h 625"/>
              <a:gd name="T42" fmla="*/ 96 w 624"/>
              <a:gd name="T43" fmla="*/ 566 h 625"/>
              <a:gd name="T44" fmla="*/ 321 w 624"/>
              <a:gd name="T45" fmla="*/ 303 h 625"/>
              <a:gd name="T46" fmla="*/ 321 w 624"/>
              <a:gd name="T47" fmla="*/ 303 h 625"/>
              <a:gd name="T48" fmla="*/ 321 w 624"/>
              <a:gd name="T49" fmla="*/ 94 h 625"/>
              <a:gd name="T50" fmla="*/ 530 w 624"/>
              <a:gd name="T51" fmla="*/ 94 h 625"/>
              <a:gd name="T52" fmla="*/ 530 w 624"/>
              <a:gd name="T53" fmla="*/ 303 h 625"/>
              <a:gd name="T54" fmla="*/ 321 w 624"/>
              <a:gd name="T55" fmla="*/ 30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4" h="625">
                <a:moveTo>
                  <a:pt x="554" y="326"/>
                </a:moveTo>
                <a:cubicBezTo>
                  <a:pt x="624" y="256"/>
                  <a:pt x="624" y="141"/>
                  <a:pt x="554" y="71"/>
                </a:cubicBezTo>
                <a:cubicBezTo>
                  <a:pt x="483" y="0"/>
                  <a:pt x="368" y="0"/>
                  <a:pt x="298" y="71"/>
                </a:cubicBezTo>
                <a:cubicBezTo>
                  <a:pt x="241" y="127"/>
                  <a:pt x="230" y="213"/>
                  <a:pt x="265" y="281"/>
                </a:cubicBezTo>
                <a:cubicBezTo>
                  <a:pt x="263" y="282"/>
                  <a:pt x="262" y="283"/>
                  <a:pt x="260" y="284"/>
                </a:cubicBezTo>
                <a:lnTo>
                  <a:pt x="9" y="535"/>
                </a:lnTo>
                <a:cubicBezTo>
                  <a:pt x="0" y="545"/>
                  <a:pt x="2" y="562"/>
                  <a:pt x="14" y="575"/>
                </a:cubicBezTo>
                <a:lnTo>
                  <a:pt x="49" y="610"/>
                </a:lnTo>
                <a:cubicBezTo>
                  <a:pt x="62" y="622"/>
                  <a:pt x="79" y="625"/>
                  <a:pt x="89" y="615"/>
                </a:cubicBezTo>
                <a:lnTo>
                  <a:pt x="340" y="364"/>
                </a:lnTo>
                <a:cubicBezTo>
                  <a:pt x="341" y="363"/>
                  <a:pt x="342" y="361"/>
                  <a:pt x="343" y="359"/>
                </a:cubicBezTo>
                <a:cubicBezTo>
                  <a:pt x="411" y="394"/>
                  <a:pt x="497" y="383"/>
                  <a:pt x="554" y="326"/>
                </a:cubicBezTo>
                <a:close/>
                <a:moveTo>
                  <a:pt x="96" y="566"/>
                </a:moveTo>
                <a:lnTo>
                  <a:pt x="96" y="566"/>
                </a:lnTo>
                <a:cubicBezTo>
                  <a:pt x="92" y="571"/>
                  <a:pt x="83" y="570"/>
                  <a:pt x="77" y="564"/>
                </a:cubicBezTo>
                <a:lnTo>
                  <a:pt x="60" y="547"/>
                </a:lnTo>
                <a:cubicBezTo>
                  <a:pt x="54" y="541"/>
                  <a:pt x="53" y="532"/>
                  <a:pt x="58" y="528"/>
                </a:cubicBezTo>
                <a:lnTo>
                  <a:pt x="179" y="407"/>
                </a:lnTo>
                <a:cubicBezTo>
                  <a:pt x="183" y="403"/>
                  <a:pt x="192" y="404"/>
                  <a:pt x="198" y="410"/>
                </a:cubicBezTo>
                <a:lnTo>
                  <a:pt x="214" y="427"/>
                </a:lnTo>
                <a:cubicBezTo>
                  <a:pt x="220" y="433"/>
                  <a:pt x="221" y="441"/>
                  <a:pt x="217" y="446"/>
                </a:cubicBezTo>
                <a:lnTo>
                  <a:pt x="96" y="566"/>
                </a:lnTo>
                <a:close/>
                <a:moveTo>
                  <a:pt x="321" y="303"/>
                </a:moveTo>
                <a:lnTo>
                  <a:pt x="321" y="303"/>
                </a:lnTo>
                <a:cubicBezTo>
                  <a:pt x="264" y="245"/>
                  <a:pt x="264" y="152"/>
                  <a:pt x="321" y="94"/>
                </a:cubicBezTo>
                <a:cubicBezTo>
                  <a:pt x="379" y="36"/>
                  <a:pt x="472" y="36"/>
                  <a:pt x="530" y="94"/>
                </a:cubicBezTo>
                <a:cubicBezTo>
                  <a:pt x="588" y="152"/>
                  <a:pt x="588" y="245"/>
                  <a:pt x="530" y="303"/>
                </a:cubicBezTo>
                <a:cubicBezTo>
                  <a:pt x="472" y="360"/>
                  <a:pt x="379" y="360"/>
                  <a:pt x="321" y="303"/>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7" name="Freeform 7"/>
          <p:cNvSpPr>
            <a:spLocks noEditPoints="1"/>
          </p:cNvSpPr>
          <p:nvPr/>
        </p:nvSpPr>
        <p:spPr bwMode="auto">
          <a:xfrm>
            <a:off x="4815673" y="4771756"/>
            <a:ext cx="494341" cy="498344"/>
          </a:xfrm>
          <a:custGeom>
            <a:avLst/>
            <a:gdLst>
              <a:gd name="T0" fmla="*/ 298 w 596"/>
              <a:gd name="T1" fmla="*/ 0 h 601"/>
              <a:gd name="T2" fmla="*/ 0 w 596"/>
              <a:gd name="T3" fmla="*/ 300 h 601"/>
              <a:gd name="T4" fmla="*/ 298 w 596"/>
              <a:gd name="T5" fmla="*/ 601 h 601"/>
              <a:gd name="T6" fmla="*/ 596 w 596"/>
              <a:gd name="T7" fmla="*/ 300 h 601"/>
              <a:gd name="T8" fmla="*/ 298 w 596"/>
              <a:gd name="T9" fmla="*/ 0 h 601"/>
              <a:gd name="T10" fmla="*/ 298 w 596"/>
              <a:gd name="T11" fmla="*/ 579 h 601"/>
              <a:gd name="T12" fmla="*/ 298 w 596"/>
              <a:gd name="T13" fmla="*/ 579 h 601"/>
              <a:gd name="T14" fmla="*/ 21 w 596"/>
              <a:gd name="T15" fmla="*/ 300 h 601"/>
              <a:gd name="T16" fmla="*/ 298 w 596"/>
              <a:gd name="T17" fmla="*/ 21 h 601"/>
              <a:gd name="T18" fmla="*/ 575 w 596"/>
              <a:gd name="T19" fmla="*/ 300 h 601"/>
              <a:gd name="T20" fmla="*/ 298 w 596"/>
              <a:gd name="T21" fmla="*/ 579 h 601"/>
              <a:gd name="T22" fmla="*/ 298 w 596"/>
              <a:gd name="T23" fmla="*/ 40 h 601"/>
              <a:gd name="T24" fmla="*/ 298 w 596"/>
              <a:gd name="T25" fmla="*/ 40 h 601"/>
              <a:gd name="T26" fmla="*/ 40 w 596"/>
              <a:gd name="T27" fmla="*/ 300 h 601"/>
              <a:gd name="T28" fmla="*/ 298 w 596"/>
              <a:gd name="T29" fmla="*/ 561 h 601"/>
              <a:gd name="T30" fmla="*/ 556 w 596"/>
              <a:gd name="T31" fmla="*/ 300 h 601"/>
              <a:gd name="T32" fmla="*/ 298 w 596"/>
              <a:gd name="T33" fmla="*/ 40 h 601"/>
              <a:gd name="T34" fmla="*/ 304 w 596"/>
              <a:gd name="T35" fmla="*/ 458 h 601"/>
              <a:gd name="T36" fmla="*/ 304 w 596"/>
              <a:gd name="T37" fmla="*/ 458 h 601"/>
              <a:gd name="T38" fmla="*/ 331 w 596"/>
              <a:gd name="T39" fmla="*/ 436 h 601"/>
              <a:gd name="T40" fmla="*/ 352 w 596"/>
              <a:gd name="T41" fmla="*/ 412 h 601"/>
              <a:gd name="T42" fmla="*/ 346 w 596"/>
              <a:gd name="T43" fmla="*/ 437 h 601"/>
              <a:gd name="T44" fmla="*/ 286 w 596"/>
              <a:gd name="T45" fmla="*/ 495 h 601"/>
              <a:gd name="T46" fmla="*/ 218 w 596"/>
              <a:gd name="T47" fmla="*/ 466 h 601"/>
              <a:gd name="T48" fmla="*/ 230 w 596"/>
              <a:gd name="T49" fmla="*/ 409 h 601"/>
              <a:gd name="T50" fmla="*/ 264 w 596"/>
              <a:gd name="T51" fmla="*/ 306 h 601"/>
              <a:gd name="T52" fmla="*/ 244 w 596"/>
              <a:gd name="T53" fmla="*/ 238 h 601"/>
              <a:gd name="T54" fmla="*/ 267 w 596"/>
              <a:gd name="T55" fmla="*/ 222 h 601"/>
              <a:gd name="T56" fmla="*/ 369 w 596"/>
              <a:gd name="T57" fmla="*/ 209 h 601"/>
              <a:gd name="T58" fmla="*/ 312 w 596"/>
              <a:gd name="T59" fmla="*/ 388 h 601"/>
              <a:gd name="T60" fmla="*/ 304 w 596"/>
              <a:gd name="T61" fmla="*/ 458 h 601"/>
              <a:gd name="T62" fmla="*/ 326 w 596"/>
              <a:gd name="T63" fmla="*/ 189 h 601"/>
              <a:gd name="T64" fmla="*/ 326 w 596"/>
              <a:gd name="T65" fmla="*/ 189 h 601"/>
              <a:gd name="T66" fmla="*/ 330 w 596"/>
              <a:gd name="T67" fmla="*/ 102 h 601"/>
              <a:gd name="T68" fmla="*/ 326 w 596"/>
              <a:gd name="T69" fmla="*/ 189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6" h="601">
                <a:moveTo>
                  <a:pt x="298" y="0"/>
                </a:moveTo>
                <a:cubicBezTo>
                  <a:pt x="133" y="0"/>
                  <a:pt x="0" y="134"/>
                  <a:pt x="0" y="300"/>
                </a:cubicBezTo>
                <a:cubicBezTo>
                  <a:pt x="0" y="466"/>
                  <a:pt x="133" y="601"/>
                  <a:pt x="298" y="601"/>
                </a:cubicBezTo>
                <a:cubicBezTo>
                  <a:pt x="463" y="601"/>
                  <a:pt x="596" y="466"/>
                  <a:pt x="596" y="300"/>
                </a:cubicBezTo>
                <a:cubicBezTo>
                  <a:pt x="596" y="134"/>
                  <a:pt x="463" y="0"/>
                  <a:pt x="298" y="0"/>
                </a:cubicBezTo>
                <a:close/>
                <a:moveTo>
                  <a:pt x="298" y="579"/>
                </a:moveTo>
                <a:lnTo>
                  <a:pt x="298" y="579"/>
                </a:lnTo>
                <a:cubicBezTo>
                  <a:pt x="145" y="579"/>
                  <a:pt x="21" y="454"/>
                  <a:pt x="21" y="300"/>
                </a:cubicBezTo>
                <a:cubicBezTo>
                  <a:pt x="21" y="146"/>
                  <a:pt x="145" y="21"/>
                  <a:pt x="298" y="21"/>
                </a:cubicBezTo>
                <a:cubicBezTo>
                  <a:pt x="451" y="21"/>
                  <a:pt x="575" y="146"/>
                  <a:pt x="575" y="300"/>
                </a:cubicBezTo>
                <a:cubicBezTo>
                  <a:pt x="575" y="454"/>
                  <a:pt x="451" y="579"/>
                  <a:pt x="298" y="579"/>
                </a:cubicBezTo>
                <a:close/>
                <a:moveTo>
                  <a:pt x="298" y="40"/>
                </a:moveTo>
                <a:lnTo>
                  <a:pt x="298" y="40"/>
                </a:lnTo>
                <a:cubicBezTo>
                  <a:pt x="155" y="40"/>
                  <a:pt x="40" y="156"/>
                  <a:pt x="40" y="300"/>
                </a:cubicBezTo>
                <a:cubicBezTo>
                  <a:pt x="40" y="444"/>
                  <a:pt x="155" y="561"/>
                  <a:pt x="298" y="561"/>
                </a:cubicBezTo>
                <a:cubicBezTo>
                  <a:pt x="441" y="561"/>
                  <a:pt x="556" y="444"/>
                  <a:pt x="556" y="300"/>
                </a:cubicBezTo>
                <a:cubicBezTo>
                  <a:pt x="556" y="156"/>
                  <a:pt x="441" y="40"/>
                  <a:pt x="298" y="40"/>
                </a:cubicBezTo>
                <a:close/>
                <a:moveTo>
                  <a:pt x="304" y="458"/>
                </a:moveTo>
                <a:lnTo>
                  <a:pt x="304" y="458"/>
                </a:lnTo>
                <a:cubicBezTo>
                  <a:pt x="314" y="460"/>
                  <a:pt x="324" y="445"/>
                  <a:pt x="331" y="436"/>
                </a:cubicBezTo>
                <a:cubicBezTo>
                  <a:pt x="338" y="427"/>
                  <a:pt x="343" y="414"/>
                  <a:pt x="352" y="412"/>
                </a:cubicBezTo>
                <a:cubicBezTo>
                  <a:pt x="360" y="418"/>
                  <a:pt x="351" y="430"/>
                  <a:pt x="346" y="437"/>
                </a:cubicBezTo>
                <a:cubicBezTo>
                  <a:pt x="333" y="457"/>
                  <a:pt x="307" y="487"/>
                  <a:pt x="286" y="495"/>
                </a:cubicBezTo>
                <a:cubicBezTo>
                  <a:pt x="255" y="506"/>
                  <a:pt x="221" y="495"/>
                  <a:pt x="218" y="466"/>
                </a:cubicBezTo>
                <a:cubicBezTo>
                  <a:pt x="216" y="451"/>
                  <a:pt x="224" y="428"/>
                  <a:pt x="230" y="409"/>
                </a:cubicBezTo>
                <a:cubicBezTo>
                  <a:pt x="242" y="371"/>
                  <a:pt x="251" y="347"/>
                  <a:pt x="264" y="306"/>
                </a:cubicBezTo>
                <a:cubicBezTo>
                  <a:pt x="273" y="277"/>
                  <a:pt x="293" y="228"/>
                  <a:pt x="244" y="238"/>
                </a:cubicBezTo>
                <a:cubicBezTo>
                  <a:pt x="244" y="225"/>
                  <a:pt x="257" y="224"/>
                  <a:pt x="267" y="222"/>
                </a:cubicBezTo>
                <a:cubicBezTo>
                  <a:pt x="299" y="217"/>
                  <a:pt x="335" y="211"/>
                  <a:pt x="369" y="209"/>
                </a:cubicBezTo>
                <a:cubicBezTo>
                  <a:pt x="353" y="263"/>
                  <a:pt x="331" y="327"/>
                  <a:pt x="312" y="388"/>
                </a:cubicBezTo>
                <a:cubicBezTo>
                  <a:pt x="306" y="407"/>
                  <a:pt x="283" y="451"/>
                  <a:pt x="304" y="458"/>
                </a:cubicBezTo>
                <a:close/>
                <a:moveTo>
                  <a:pt x="326" y="189"/>
                </a:moveTo>
                <a:lnTo>
                  <a:pt x="326" y="189"/>
                </a:lnTo>
                <a:cubicBezTo>
                  <a:pt x="283" y="182"/>
                  <a:pt x="281" y="109"/>
                  <a:pt x="330" y="102"/>
                </a:cubicBezTo>
                <a:cubicBezTo>
                  <a:pt x="397" y="91"/>
                  <a:pt x="394" y="201"/>
                  <a:pt x="326" y="189"/>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8" name="Freeform 8"/>
          <p:cNvSpPr>
            <a:spLocks noEditPoints="1"/>
          </p:cNvSpPr>
          <p:nvPr/>
        </p:nvSpPr>
        <p:spPr bwMode="auto">
          <a:xfrm>
            <a:off x="6982013" y="3943301"/>
            <a:ext cx="536370" cy="528365"/>
          </a:xfrm>
          <a:custGeom>
            <a:avLst/>
            <a:gdLst>
              <a:gd name="T0" fmla="*/ 170 w 648"/>
              <a:gd name="T1" fmla="*/ 280 h 639"/>
              <a:gd name="T2" fmla="*/ 226 w 648"/>
              <a:gd name="T3" fmla="*/ 183 h 639"/>
              <a:gd name="T4" fmla="*/ 240 w 648"/>
              <a:gd name="T5" fmla="*/ 167 h 639"/>
              <a:gd name="T6" fmla="*/ 366 w 648"/>
              <a:gd name="T7" fmla="*/ 177 h 639"/>
              <a:gd name="T8" fmla="*/ 359 w 648"/>
              <a:gd name="T9" fmla="*/ 162 h 639"/>
              <a:gd name="T10" fmla="*/ 388 w 648"/>
              <a:gd name="T11" fmla="*/ 153 h 639"/>
              <a:gd name="T12" fmla="*/ 408 w 648"/>
              <a:gd name="T13" fmla="*/ 154 h 639"/>
              <a:gd name="T14" fmla="*/ 402 w 648"/>
              <a:gd name="T15" fmla="*/ 183 h 639"/>
              <a:gd name="T16" fmla="*/ 391 w 648"/>
              <a:gd name="T17" fmla="*/ 199 h 639"/>
              <a:gd name="T18" fmla="*/ 319 w 648"/>
              <a:gd name="T19" fmla="*/ 265 h 639"/>
              <a:gd name="T20" fmla="*/ 318 w 648"/>
              <a:gd name="T21" fmla="*/ 266 h 639"/>
              <a:gd name="T22" fmla="*/ 616 w 648"/>
              <a:gd name="T23" fmla="*/ 615 h 639"/>
              <a:gd name="T24" fmla="*/ 497 w 648"/>
              <a:gd name="T25" fmla="*/ 615 h 639"/>
              <a:gd name="T26" fmla="*/ 272 w 648"/>
              <a:gd name="T27" fmla="*/ 546 h 639"/>
              <a:gd name="T28" fmla="*/ 272 w 648"/>
              <a:gd name="T29" fmla="*/ 0 h 639"/>
              <a:gd name="T30" fmla="*/ 515 w 648"/>
              <a:gd name="T31" fmla="*/ 397 h 639"/>
              <a:gd name="T32" fmla="*/ 616 w 648"/>
              <a:gd name="T33" fmla="*/ 615 h 639"/>
              <a:gd name="T34" fmla="*/ 272 w 648"/>
              <a:gd name="T35" fmla="*/ 511 h 639"/>
              <a:gd name="T36" fmla="*/ 272 w 648"/>
              <a:gd name="T37" fmla="*/ 35 h 639"/>
              <a:gd name="T38" fmla="*/ 272 w 648"/>
              <a:gd name="T39" fmla="*/ 511 h 639"/>
              <a:gd name="T40" fmla="*/ 445 w 648"/>
              <a:gd name="T41" fmla="*/ 391 h 639"/>
              <a:gd name="T42" fmla="*/ 409 w 648"/>
              <a:gd name="T43" fmla="*/ 401 h 639"/>
              <a:gd name="T44" fmla="*/ 338 w 648"/>
              <a:gd name="T45" fmla="*/ 401 h 639"/>
              <a:gd name="T46" fmla="*/ 266 w 648"/>
              <a:gd name="T47" fmla="*/ 401 h 639"/>
              <a:gd name="T48" fmla="*/ 194 w 648"/>
              <a:gd name="T49" fmla="*/ 401 h 639"/>
              <a:gd name="T50" fmla="*/ 111 w 648"/>
              <a:gd name="T51" fmla="*/ 401 h 639"/>
              <a:gd name="T52" fmla="*/ 100 w 648"/>
              <a:gd name="T53" fmla="*/ 391 h 639"/>
              <a:gd name="T54" fmla="*/ 111 w 648"/>
              <a:gd name="T55" fmla="*/ 145 h 639"/>
              <a:gd name="T56" fmla="*/ 122 w 648"/>
              <a:gd name="T57" fmla="*/ 380 h 639"/>
              <a:gd name="T58" fmla="*/ 152 w 648"/>
              <a:gd name="T59" fmla="*/ 331 h 639"/>
              <a:gd name="T60" fmla="*/ 183 w 648"/>
              <a:gd name="T61" fmla="*/ 320 h 639"/>
              <a:gd name="T62" fmla="*/ 194 w 648"/>
              <a:gd name="T63" fmla="*/ 380 h 639"/>
              <a:gd name="T64" fmla="*/ 224 w 648"/>
              <a:gd name="T65" fmla="*/ 256 h 639"/>
              <a:gd name="T66" fmla="*/ 255 w 648"/>
              <a:gd name="T67" fmla="*/ 245 h 639"/>
              <a:gd name="T68" fmla="*/ 266 w 648"/>
              <a:gd name="T69" fmla="*/ 380 h 639"/>
              <a:gd name="T70" fmla="*/ 296 w 648"/>
              <a:gd name="T71" fmla="*/ 292 h 639"/>
              <a:gd name="T72" fmla="*/ 327 w 648"/>
              <a:gd name="T73" fmla="*/ 282 h 639"/>
              <a:gd name="T74" fmla="*/ 338 w 648"/>
              <a:gd name="T75" fmla="*/ 380 h 639"/>
              <a:gd name="T76" fmla="*/ 368 w 648"/>
              <a:gd name="T77" fmla="*/ 231 h 639"/>
              <a:gd name="T78" fmla="*/ 399 w 648"/>
              <a:gd name="T79" fmla="*/ 220 h 639"/>
              <a:gd name="T80" fmla="*/ 409 w 648"/>
              <a:gd name="T81" fmla="*/ 380 h 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8" h="639">
                <a:moveTo>
                  <a:pt x="242" y="199"/>
                </a:moveTo>
                <a:lnTo>
                  <a:pt x="170" y="280"/>
                </a:lnTo>
                <a:lnTo>
                  <a:pt x="153" y="266"/>
                </a:lnTo>
                <a:lnTo>
                  <a:pt x="226" y="183"/>
                </a:lnTo>
                <a:lnTo>
                  <a:pt x="226" y="183"/>
                </a:lnTo>
                <a:lnTo>
                  <a:pt x="240" y="167"/>
                </a:lnTo>
                <a:lnTo>
                  <a:pt x="316" y="234"/>
                </a:lnTo>
                <a:lnTo>
                  <a:pt x="366" y="177"/>
                </a:lnTo>
                <a:lnTo>
                  <a:pt x="357" y="169"/>
                </a:lnTo>
                <a:cubicBezTo>
                  <a:pt x="354" y="167"/>
                  <a:pt x="355" y="163"/>
                  <a:pt x="359" y="162"/>
                </a:cubicBezTo>
                <a:lnTo>
                  <a:pt x="373" y="158"/>
                </a:lnTo>
                <a:cubicBezTo>
                  <a:pt x="377" y="156"/>
                  <a:pt x="384" y="154"/>
                  <a:pt x="388" y="153"/>
                </a:cubicBezTo>
                <a:lnTo>
                  <a:pt x="402" y="149"/>
                </a:lnTo>
                <a:cubicBezTo>
                  <a:pt x="406" y="147"/>
                  <a:pt x="409" y="150"/>
                  <a:pt x="408" y="154"/>
                </a:cubicBezTo>
                <a:lnTo>
                  <a:pt x="405" y="167"/>
                </a:lnTo>
                <a:cubicBezTo>
                  <a:pt x="404" y="172"/>
                  <a:pt x="402" y="179"/>
                  <a:pt x="402" y="183"/>
                </a:cubicBezTo>
                <a:lnTo>
                  <a:pt x="399" y="196"/>
                </a:lnTo>
                <a:cubicBezTo>
                  <a:pt x="398" y="200"/>
                  <a:pt x="395" y="202"/>
                  <a:pt x="391" y="199"/>
                </a:cubicBezTo>
                <a:lnTo>
                  <a:pt x="383" y="192"/>
                </a:lnTo>
                <a:lnTo>
                  <a:pt x="319" y="265"/>
                </a:lnTo>
                <a:lnTo>
                  <a:pt x="319" y="265"/>
                </a:lnTo>
                <a:lnTo>
                  <a:pt x="318" y="266"/>
                </a:lnTo>
                <a:lnTo>
                  <a:pt x="242" y="199"/>
                </a:lnTo>
                <a:close/>
                <a:moveTo>
                  <a:pt x="616" y="615"/>
                </a:moveTo>
                <a:cubicBezTo>
                  <a:pt x="599" y="631"/>
                  <a:pt x="578" y="639"/>
                  <a:pt x="556" y="639"/>
                </a:cubicBezTo>
                <a:cubicBezTo>
                  <a:pt x="535" y="639"/>
                  <a:pt x="513" y="631"/>
                  <a:pt x="497" y="615"/>
                </a:cubicBezTo>
                <a:lnTo>
                  <a:pt x="396" y="516"/>
                </a:lnTo>
                <a:cubicBezTo>
                  <a:pt x="359" y="535"/>
                  <a:pt x="317" y="546"/>
                  <a:pt x="272" y="546"/>
                </a:cubicBezTo>
                <a:cubicBezTo>
                  <a:pt x="122" y="546"/>
                  <a:pt x="0" y="424"/>
                  <a:pt x="0" y="273"/>
                </a:cubicBezTo>
                <a:cubicBezTo>
                  <a:pt x="0" y="123"/>
                  <a:pt x="122" y="0"/>
                  <a:pt x="272" y="0"/>
                </a:cubicBezTo>
                <a:cubicBezTo>
                  <a:pt x="423" y="0"/>
                  <a:pt x="545" y="123"/>
                  <a:pt x="545" y="273"/>
                </a:cubicBezTo>
                <a:cubicBezTo>
                  <a:pt x="545" y="318"/>
                  <a:pt x="534" y="360"/>
                  <a:pt x="515" y="397"/>
                </a:cubicBezTo>
                <a:lnTo>
                  <a:pt x="616" y="496"/>
                </a:lnTo>
                <a:cubicBezTo>
                  <a:pt x="648" y="529"/>
                  <a:pt x="648" y="582"/>
                  <a:pt x="616" y="615"/>
                </a:cubicBezTo>
                <a:close/>
                <a:moveTo>
                  <a:pt x="272" y="511"/>
                </a:moveTo>
                <a:lnTo>
                  <a:pt x="272" y="511"/>
                </a:lnTo>
                <a:cubicBezTo>
                  <a:pt x="404" y="511"/>
                  <a:pt x="510" y="405"/>
                  <a:pt x="510" y="273"/>
                </a:cubicBezTo>
                <a:cubicBezTo>
                  <a:pt x="510" y="142"/>
                  <a:pt x="404" y="35"/>
                  <a:pt x="272" y="35"/>
                </a:cubicBezTo>
                <a:cubicBezTo>
                  <a:pt x="141" y="35"/>
                  <a:pt x="35" y="142"/>
                  <a:pt x="35" y="273"/>
                </a:cubicBezTo>
                <a:cubicBezTo>
                  <a:pt x="35" y="405"/>
                  <a:pt x="141" y="511"/>
                  <a:pt x="272" y="511"/>
                </a:cubicBezTo>
                <a:close/>
                <a:moveTo>
                  <a:pt x="434" y="380"/>
                </a:moveTo>
                <a:cubicBezTo>
                  <a:pt x="440" y="380"/>
                  <a:pt x="445" y="385"/>
                  <a:pt x="445" y="391"/>
                </a:cubicBezTo>
                <a:cubicBezTo>
                  <a:pt x="445" y="397"/>
                  <a:pt x="440" y="401"/>
                  <a:pt x="434" y="401"/>
                </a:cubicBezTo>
                <a:lnTo>
                  <a:pt x="409" y="401"/>
                </a:lnTo>
                <a:lnTo>
                  <a:pt x="368" y="401"/>
                </a:lnTo>
                <a:lnTo>
                  <a:pt x="338" y="401"/>
                </a:lnTo>
                <a:lnTo>
                  <a:pt x="296" y="401"/>
                </a:lnTo>
                <a:lnTo>
                  <a:pt x="266" y="401"/>
                </a:lnTo>
                <a:lnTo>
                  <a:pt x="224" y="401"/>
                </a:lnTo>
                <a:lnTo>
                  <a:pt x="194" y="401"/>
                </a:lnTo>
                <a:lnTo>
                  <a:pt x="152" y="401"/>
                </a:lnTo>
                <a:lnTo>
                  <a:pt x="111" y="401"/>
                </a:lnTo>
                <a:lnTo>
                  <a:pt x="111" y="401"/>
                </a:lnTo>
                <a:cubicBezTo>
                  <a:pt x="105" y="401"/>
                  <a:pt x="100" y="397"/>
                  <a:pt x="100" y="391"/>
                </a:cubicBezTo>
                <a:lnTo>
                  <a:pt x="100" y="155"/>
                </a:lnTo>
                <a:cubicBezTo>
                  <a:pt x="100" y="150"/>
                  <a:pt x="105" y="145"/>
                  <a:pt x="111" y="145"/>
                </a:cubicBezTo>
                <a:cubicBezTo>
                  <a:pt x="117" y="145"/>
                  <a:pt x="121" y="150"/>
                  <a:pt x="121" y="155"/>
                </a:cubicBezTo>
                <a:lnTo>
                  <a:pt x="122" y="380"/>
                </a:lnTo>
                <a:lnTo>
                  <a:pt x="152" y="380"/>
                </a:lnTo>
                <a:lnTo>
                  <a:pt x="152" y="331"/>
                </a:lnTo>
                <a:cubicBezTo>
                  <a:pt x="152" y="325"/>
                  <a:pt x="157" y="320"/>
                  <a:pt x="163" y="320"/>
                </a:cubicBezTo>
                <a:lnTo>
                  <a:pt x="183" y="320"/>
                </a:lnTo>
                <a:cubicBezTo>
                  <a:pt x="189" y="320"/>
                  <a:pt x="194" y="325"/>
                  <a:pt x="194" y="331"/>
                </a:cubicBezTo>
                <a:lnTo>
                  <a:pt x="194" y="380"/>
                </a:lnTo>
                <a:lnTo>
                  <a:pt x="224" y="380"/>
                </a:lnTo>
                <a:lnTo>
                  <a:pt x="224" y="256"/>
                </a:lnTo>
                <a:cubicBezTo>
                  <a:pt x="224" y="250"/>
                  <a:pt x="229" y="245"/>
                  <a:pt x="235" y="245"/>
                </a:cubicBezTo>
                <a:lnTo>
                  <a:pt x="255" y="245"/>
                </a:lnTo>
                <a:cubicBezTo>
                  <a:pt x="261" y="245"/>
                  <a:pt x="266" y="250"/>
                  <a:pt x="266" y="256"/>
                </a:cubicBezTo>
                <a:lnTo>
                  <a:pt x="266" y="380"/>
                </a:lnTo>
                <a:lnTo>
                  <a:pt x="296" y="380"/>
                </a:lnTo>
                <a:lnTo>
                  <a:pt x="296" y="292"/>
                </a:lnTo>
                <a:cubicBezTo>
                  <a:pt x="296" y="286"/>
                  <a:pt x="300" y="282"/>
                  <a:pt x="307" y="282"/>
                </a:cubicBezTo>
                <a:lnTo>
                  <a:pt x="327" y="282"/>
                </a:lnTo>
                <a:cubicBezTo>
                  <a:pt x="333" y="282"/>
                  <a:pt x="338" y="286"/>
                  <a:pt x="338" y="292"/>
                </a:cubicBezTo>
                <a:lnTo>
                  <a:pt x="338" y="380"/>
                </a:lnTo>
                <a:lnTo>
                  <a:pt x="368" y="380"/>
                </a:lnTo>
                <a:lnTo>
                  <a:pt x="368" y="231"/>
                </a:lnTo>
                <a:cubicBezTo>
                  <a:pt x="368" y="225"/>
                  <a:pt x="372" y="220"/>
                  <a:pt x="378" y="220"/>
                </a:cubicBezTo>
                <a:lnTo>
                  <a:pt x="399" y="220"/>
                </a:lnTo>
                <a:cubicBezTo>
                  <a:pt x="405" y="220"/>
                  <a:pt x="409" y="225"/>
                  <a:pt x="409" y="231"/>
                </a:cubicBezTo>
                <a:lnTo>
                  <a:pt x="409" y="380"/>
                </a:lnTo>
                <a:lnTo>
                  <a:pt x="434" y="380"/>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9" name="Freeform 9"/>
          <p:cNvSpPr>
            <a:spLocks noEditPoints="1"/>
          </p:cNvSpPr>
          <p:nvPr/>
        </p:nvSpPr>
        <p:spPr bwMode="auto">
          <a:xfrm>
            <a:off x="6982013" y="2515486"/>
            <a:ext cx="476329" cy="504348"/>
          </a:xfrm>
          <a:custGeom>
            <a:avLst/>
            <a:gdLst>
              <a:gd name="T0" fmla="*/ 139 w 577"/>
              <a:gd name="T1" fmla="*/ 87 h 609"/>
              <a:gd name="T2" fmla="*/ 27 w 577"/>
              <a:gd name="T3" fmla="*/ 87 h 609"/>
              <a:gd name="T4" fmla="*/ 27 w 577"/>
              <a:gd name="T5" fmla="*/ 48 h 609"/>
              <a:gd name="T6" fmla="*/ 139 w 577"/>
              <a:gd name="T7" fmla="*/ 48 h 609"/>
              <a:gd name="T8" fmla="*/ 139 w 577"/>
              <a:gd name="T9" fmla="*/ 87 h 609"/>
              <a:gd name="T10" fmla="*/ 139 w 577"/>
              <a:gd name="T11" fmla="*/ 179 h 609"/>
              <a:gd name="T12" fmla="*/ 27 w 577"/>
              <a:gd name="T13" fmla="*/ 179 h 609"/>
              <a:gd name="T14" fmla="*/ 27 w 577"/>
              <a:gd name="T15" fmla="*/ 140 h 609"/>
              <a:gd name="T16" fmla="*/ 139 w 577"/>
              <a:gd name="T17" fmla="*/ 140 h 609"/>
              <a:gd name="T18" fmla="*/ 139 w 577"/>
              <a:gd name="T19" fmla="*/ 179 h 609"/>
              <a:gd name="T20" fmla="*/ 139 w 577"/>
              <a:gd name="T21" fmla="*/ 271 h 609"/>
              <a:gd name="T22" fmla="*/ 27 w 577"/>
              <a:gd name="T23" fmla="*/ 271 h 609"/>
              <a:gd name="T24" fmla="*/ 27 w 577"/>
              <a:gd name="T25" fmla="*/ 232 h 609"/>
              <a:gd name="T26" fmla="*/ 139 w 577"/>
              <a:gd name="T27" fmla="*/ 232 h 609"/>
              <a:gd name="T28" fmla="*/ 139 w 577"/>
              <a:gd name="T29" fmla="*/ 271 h 609"/>
              <a:gd name="T30" fmla="*/ 0 w 577"/>
              <a:gd name="T31" fmla="*/ 609 h 609"/>
              <a:gd name="T32" fmla="*/ 166 w 577"/>
              <a:gd name="T33" fmla="*/ 609 h 609"/>
              <a:gd name="T34" fmla="*/ 166 w 577"/>
              <a:gd name="T35" fmla="*/ 0 h 609"/>
              <a:gd name="T36" fmla="*/ 0 w 577"/>
              <a:gd name="T37" fmla="*/ 0 h 609"/>
              <a:gd name="T38" fmla="*/ 0 w 577"/>
              <a:gd name="T39" fmla="*/ 609 h 609"/>
              <a:gd name="T40" fmla="*/ 344 w 577"/>
              <a:gd name="T41" fmla="*/ 87 h 609"/>
              <a:gd name="T42" fmla="*/ 232 w 577"/>
              <a:gd name="T43" fmla="*/ 87 h 609"/>
              <a:gd name="T44" fmla="*/ 232 w 577"/>
              <a:gd name="T45" fmla="*/ 48 h 609"/>
              <a:gd name="T46" fmla="*/ 344 w 577"/>
              <a:gd name="T47" fmla="*/ 48 h 609"/>
              <a:gd name="T48" fmla="*/ 344 w 577"/>
              <a:gd name="T49" fmla="*/ 87 h 609"/>
              <a:gd name="T50" fmla="*/ 344 w 577"/>
              <a:gd name="T51" fmla="*/ 179 h 609"/>
              <a:gd name="T52" fmla="*/ 232 w 577"/>
              <a:gd name="T53" fmla="*/ 179 h 609"/>
              <a:gd name="T54" fmla="*/ 232 w 577"/>
              <a:gd name="T55" fmla="*/ 140 h 609"/>
              <a:gd name="T56" fmla="*/ 344 w 577"/>
              <a:gd name="T57" fmla="*/ 140 h 609"/>
              <a:gd name="T58" fmla="*/ 344 w 577"/>
              <a:gd name="T59" fmla="*/ 179 h 609"/>
              <a:gd name="T60" fmla="*/ 344 w 577"/>
              <a:gd name="T61" fmla="*/ 271 h 609"/>
              <a:gd name="T62" fmla="*/ 232 w 577"/>
              <a:gd name="T63" fmla="*/ 271 h 609"/>
              <a:gd name="T64" fmla="*/ 232 w 577"/>
              <a:gd name="T65" fmla="*/ 232 h 609"/>
              <a:gd name="T66" fmla="*/ 344 w 577"/>
              <a:gd name="T67" fmla="*/ 232 h 609"/>
              <a:gd name="T68" fmla="*/ 344 w 577"/>
              <a:gd name="T69" fmla="*/ 271 h 609"/>
              <a:gd name="T70" fmla="*/ 205 w 577"/>
              <a:gd name="T71" fmla="*/ 609 h 609"/>
              <a:gd name="T72" fmla="*/ 371 w 577"/>
              <a:gd name="T73" fmla="*/ 609 h 609"/>
              <a:gd name="T74" fmla="*/ 371 w 577"/>
              <a:gd name="T75" fmla="*/ 0 h 609"/>
              <a:gd name="T76" fmla="*/ 205 w 577"/>
              <a:gd name="T77" fmla="*/ 0 h 609"/>
              <a:gd name="T78" fmla="*/ 205 w 577"/>
              <a:gd name="T79" fmla="*/ 609 h 609"/>
              <a:gd name="T80" fmla="*/ 549 w 577"/>
              <a:gd name="T81" fmla="*/ 87 h 609"/>
              <a:gd name="T82" fmla="*/ 437 w 577"/>
              <a:gd name="T83" fmla="*/ 87 h 609"/>
              <a:gd name="T84" fmla="*/ 437 w 577"/>
              <a:gd name="T85" fmla="*/ 48 h 609"/>
              <a:gd name="T86" fmla="*/ 549 w 577"/>
              <a:gd name="T87" fmla="*/ 48 h 609"/>
              <a:gd name="T88" fmla="*/ 549 w 577"/>
              <a:gd name="T89" fmla="*/ 87 h 609"/>
              <a:gd name="T90" fmla="*/ 549 w 577"/>
              <a:gd name="T91" fmla="*/ 179 h 609"/>
              <a:gd name="T92" fmla="*/ 437 w 577"/>
              <a:gd name="T93" fmla="*/ 179 h 609"/>
              <a:gd name="T94" fmla="*/ 437 w 577"/>
              <a:gd name="T95" fmla="*/ 140 h 609"/>
              <a:gd name="T96" fmla="*/ 549 w 577"/>
              <a:gd name="T97" fmla="*/ 140 h 609"/>
              <a:gd name="T98" fmla="*/ 549 w 577"/>
              <a:gd name="T99" fmla="*/ 179 h 609"/>
              <a:gd name="T100" fmla="*/ 549 w 577"/>
              <a:gd name="T101" fmla="*/ 271 h 609"/>
              <a:gd name="T102" fmla="*/ 437 w 577"/>
              <a:gd name="T103" fmla="*/ 271 h 609"/>
              <a:gd name="T104" fmla="*/ 437 w 577"/>
              <a:gd name="T105" fmla="*/ 232 h 609"/>
              <a:gd name="T106" fmla="*/ 549 w 577"/>
              <a:gd name="T107" fmla="*/ 232 h 609"/>
              <a:gd name="T108" fmla="*/ 549 w 577"/>
              <a:gd name="T109" fmla="*/ 271 h 609"/>
              <a:gd name="T110" fmla="*/ 410 w 577"/>
              <a:gd name="T111" fmla="*/ 609 h 609"/>
              <a:gd name="T112" fmla="*/ 577 w 577"/>
              <a:gd name="T113" fmla="*/ 609 h 609"/>
              <a:gd name="T114" fmla="*/ 577 w 577"/>
              <a:gd name="T115" fmla="*/ 0 h 609"/>
              <a:gd name="T116" fmla="*/ 410 w 577"/>
              <a:gd name="T117" fmla="*/ 0 h 609"/>
              <a:gd name="T118" fmla="*/ 410 w 577"/>
              <a:gd name="T119" fmla="*/ 609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10" name="Freeform 10"/>
          <p:cNvSpPr>
            <a:spLocks noEditPoints="1"/>
          </p:cNvSpPr>
          <p:nvPr/>
        </p:nvSpPr>
        <p:spPr bwMode="auto">
          <a:xfrm>
            <a:off x="5913913" y="2483463"/>
            <a:ext cx="570393" cy="568392"/>
          </a:xfrm>
          <a:custGeom>
            <a:avLst/>
            <a:gdLst>
              <a:gd name="T0" fmla="*/ 122 w 689"/>
              <a:gd name="T1" fmla="*/ 472 h 688"/>
              <a:gd name="T2" fmla="*/ 567 w 689"/>
              <a:gd name="T3" fmla="*/ 215 h 688"/>
              <a:gd name="T4" fmla="*/ 495 w 689"/>
              <a:gd name="T5" fmla="*/ 605 h 688"/>
              <a:gd name="T6" fmla="*/ 194 w 689"/>
              <a:gd name="T7" fmla="*/ 83 h 688"/>
              <a:gd name="T8" fmla="*/ 495 w 689"/>
              <a:gd name="T9" fmla="*/ 605 h 688"/>
              <a:gd name="T10" fmla="*/ 161 w 689"/>
              <a:gd name="T11" fmla="*/ 450 h 688"/>
              <a:gd name="T12" fmla="*/ 528 w 689"/>
              <a:gd name="T13" fmla="*/ 238 h 688"/>
              <a:gd name="T14" fmla="*/ 460 w 689"/>
              <a:gd name="T15" fmla="*/ 543 h 688"/>
              <a:gd name="T16" fmla="*/ 230 w 689"/>
              <a:gd name="T17" fmla="*/ 145 h 688"/>
              <a:gd name="T18" fmla="*/ 460 w 689"/>
              <a:gd name="T19" fmla="*/ 543 h 688"/>
              <a:gd name="T20" fmla="*/ 345 w 689"/>
              <a:gd name="T21" fmla="*/ 376 h 688"/>
              <a:gd name="T22" fmla="*/ 345 w 689"/>
              <a:gd name="T23" fmla="*/ 311 h 688"/>
              <a:gd name="T24" fmla="*/ 359 w 689"/>
              <a:gd name="T25" fmla="*/ 158 h 688"/>
              <a:gd name="T26" fmla="*/ 344 w 689"/>
              <a:gd name="T27" fmla="*/ 172 h 688"/>
              <a:gd name="T28" fmla="*/ 330 w 689"/>
              <a:gd name="T29" fmla="*/ 135 h 688"/>
              <a:gd name="T30" fmla="*/ 345 w 689"/>
              <a:gd name="T31" fmla="*/ 121 h 688"/>
              <a:gd name="T32" fmla="*/ 359 w 689"/>
              <a:gd name="T33" fmla="*/ 158 h 688"/>
              <a:gd name="T34" fmla="*/ 345 w 689"/>
              <a:gd name="T35" fmla="*/ 567 h 688"/>
              <a:gd name="T36" fmla="*/ 330 w 689"/>
              <a:gd name="T37" fmla="*/ 553 h 688"/>
              <a:gd name="T38" fmla="*/ 344 w 689"/>
              <a:gd name="T39" fmla="*/ 516 h 688"/>
              <a:gd name="T40" fmla="*/ 359 w 689"/>
              <a:gd name="T41" fmla="*/ 530 h 688"/>
              <a:gd name="T42" fmla="*/ 159 w 689"/>
              <a:gd name="T43" fmla="*/ 326 h 688"/>
              <a:gd name="T44" fmla="*/ 173 w 689"/>
              <a:gd name="T45" fmla="*/ 342 h 688"/>
              <a:gd name="T46" fmla="*/ 136 w 689"/>
              <a:gd name="T47" fmla="*/ 356 h 688"/>
              <a:gd name="T48" fmla="*/ 122 w 689"/>
              <a:gd name="T49" fmla="*/ 340 h 688"/>
              <a:gd name="T50" fmla="*/ 159 w 689"/>
              <a:gd name="T51" fmla="*/ 326 h 688"/>
              <a:gd name="T52" fmla="*/ 567 w 689"/>
              <a:gd name="T53" fmla="*/ 340 h 688"/>
              <a:gd name="T54" fmla="*/ 553 w 689"/>
              <a:gd name="T55" fmla="*/ 356 h 688"/>
              <a:gd name="T56" fmla="*/ 516 w 689"/>
              <a:gd name="T57" fmla="*/ 342 h 688"/>
              <a:gd name="T58" fmla="*/ 530 w 689"/>
              <a:gd name="T59" fmla="*/ 326 h 688"/>
              <a:gd name="T60" fmla="*/ 363 w 689"/>
              <a:gd name="T61" fmla="*/ 344 h 688"/>
              <a:gd name="T62" fmla="*/ 327 w 689"/>
              <a:gd name="T63" fmla="*/ 344 h 688"/>
              <a:gd name="T64" fmla="*/ 345 w 689"/>
              <a:gd name="T65" fmla="*/ 201 h 688"/>
              <a:gd name="T66" fmla="*/ 363 w 689"/>
              <a:gd name="T67" fmla="*/ 344 h 688"/>
              <a:gd name="T68" fmla="*/ 262 w 689"/>
              <a:gd name="T69" fmla="*/ 429 h 688"/>
              <a:gd name="T70" fmla="*/ 329 w 689"/>
              <a:gd name="T71" fmla="*/ 336 h 688"/>
              <a:gd name="T72" fmla="*/ 355 w 689"/>
              <a:gd name="T73" fmla="*/ 36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3" y="495"/>
                </a:cubicBezTo>
                <a:cubicBezTo>
                  <a:pt x="0" y="351"/>
                  <a:pt x="50" y="166"/>
                  <a:pt x="194" y="83"/>
                </a:cubicBezTo>
                <a:cubicBezTo>
                  <a:pt x="338" y="0"/>
                  <a:pt x="523" y="49"/>
                  <a:pt x="606" y="193"/>
                </a:cubicBezTo>
                <a:cubicBezTo>
                  <a:pt x="689" y="337"/>
                  <a:pt x="639" y="522"/>
                  <a:pt x="495" y="605"/>
                </a:cubicBezTo>
                <a:close/>
                <a:moveTo>
                  <a:pt x="238" y="160"/>
                </a:moveTo>
                <a:cubicBezTo>
                  <a:pt x="137" y="219"/>
                  <a:pt x="102" y="349"/>
                  <a:pt x="161" y="450"/>
                </a:cubicBezTo>
                <a:cubicBezTo>
                  <a:pt x="219" y="551"/>
                  <a:pt x="349" y="586"/>
                  <a:pt x="451" y="528"/>
                </a:cubicBezTo>
                <a:cubicBezTo>
                  <a:pt x="552" y="469"/>
                  <a:pt x="587" y="339"/>
                  <a:pt x="528" y="238"/>
                </a:cubicBezTo>
                <a:cubicBezTo>
                  <a:pt x="470" y="136"/>
                  <a:pt x="340" y="102"/>
                  <a:pt x="238" y="160"/>
                </a:cubicBezTo>
                <a:close/>
                <a:moveTo>
                  <a:pt x="460" y="543"/>
                </a:moveTo>
                <a:cubicBezTo>
                  <a:pt x="350" y="607"/>
                  <a:pt x="209" y="569"/>
                  <a:pt x="145" y="459"/>
                </a:cubicBezTo>
                <a:cubicBezTo>
                  <a:pt x="82" y="349"/>
                  <a:pt x="120" y="208"/>
                  <a:pt x="230" y="145"/>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59" y="158"/>
                </a:moveTo>
                <a:cubicBezTo>
                  <a:pt x="359"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59" y="127"/>
                  <a:pt x="359" y="135"/>
                </a:cubicBezTo>
                <a:lnTo>
                  <a:pt x="359" y="158"/>
                </a:lnTo>
                <a:close/>
                <a:moveTo>
                  <a:pt x="359" y="553"/>
                </a:moveTo>
                <a:cubicBezTo>
                  <a:pt x="359" y="560"/>
                  <a:pt x="353" y="567"/>
                  <a:pt x="345" y="567"/>
                </a:cubicBezTo>
                <a:lnTo>
                  <a:pt x="344" y="567"/>
                </a:lnTo>
                <a:cubicBezTo>
                  <a:pt x="336" y="567"/>
                  <a:pt x="330" y="560"/>
                  <a:pt x="330" y="553"/>
                </a:cubicBezTo>
                <a:lnTo>
                  <a:pt x="330" y="530"/>
                </a:lnTo>
                <a:cubicBezTo>
                  <a:pt x="330" y="522"/>
                  <a:pt x="336" y="516"/>
                  <a:pt x="344" y="516"/>
                </a:cubicBezTo>
                <a:lnTo>
                  <a:pt x="345" y="516"/>
                </a:lnTo>
                <a:cubicBezTo>
                  <a:pt x="353" y="516"/>
                  <a:pt x="359" y="522"/>
                  <a:pt x="359" y="530"/>
                </a:cubicBezTo>
                <a:lnTo>
                  <a:pt x="359" y="553"/>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4"/>
                </a:moveTo>
                <a:cubicBezTo>
                  <a:pt x="363" y="354"/>
                  <a:pt x="355" y="362"/>
                  <a:pt x="345" y="362"/>
                </a:cubicBezTo>
                <a:cubicBezTo>
                  <a:pt x="335" y="362"/>
                  <a:pt x="327" y="354"/>
                  <a:pt x="327" y="344"/>
                </a:cubicBezTo>
                <a:lnTo>
                  <a:pt x="327" y="219"/>
                </a:lnTo>
                <a:cubicBezTo>
                  <a:pt x="327" y="209"/>
                  <a:pt x="335" y="201"/>
                  <a:pt x="345" y="201"/>
                </a:cubicBezTo>
                <a:cubicBezTo>
                  <a:pt x="355" y="201"/>
                  <a:pt x="363" y="209"/>
                  <a:pt x="363" y="219"/>
                </a:cubicBezTo>
                <a:lnTo>
                  <a:pt x="363" y="344"/>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4"/>
                  <a:pt x="355" y="361"/>
                </a:cubicBezTo>
                <a:lnTo>
                  <a:pt x="289" y="427"/>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11" name="Freeform 11"/>
          <p:cNvSpPr>
            <a:spLocks noEditPoints="1"/>
          </p:cNvSpPr>
          <p:nvPr/>
        </p:nvSpPr>
        <p:spPr bwMode="auto">
          <a:xfrm>
            <a:off x="2765384" y="5568382"/>
            <a:ext cx="368254" cy="502348"/>
          </a:xfrm>
          <a:custGeom>
            <a:avLst/>
            <a:gdLst>
              <a:gd name="T0" fmla="*/ 90 w 446"/>
              <a:gd name="T1" fmla="*/ 226 h 608"/>
              <a:gd name="T2" fmla="*/ 137 w 446"/>
              <a:gd name="T3" fmla="*/ 337 h 608"/>
              <a:gd name="T4" fmla="*/ 175 w 446"/>
              <a:gd name="T5" fmla="*/ 425 h 608"/>
              <a:gd name="T6" fmla="*/ 261 w 446"/>
              <a:gd name="T7" fmla="*/ 428 h 608"/>
              <a:gd name="T8" fmla="*/ 280 w 446"/>
              <a:gd name="T9" fmla="*/ 393 h 608"/>
              <a:gd name="T10" fmla="*/ 328 w 446"/>
              <a:gd name="T11" fmla="*/ 304 h 608"/>
              <a:gd name="T12" fmla="*/ 223 w 446"/>
              <a:gd name="T13" fmla="*/ 93 h 608"/>
              <a:gd name="T14" fmla="*/ 184 w 446"/>
              <a:gd name="T15" fmla="*/ 456 h 608"/>
              <a:gd name="T16" fmla="*/ 141 w 446"/>
              <a:gd name="T17" fmla="*/ 405 h 608"/>
              <a:gd name="T18" fmla="*/ 94 w 446"/>
              <a:gd name="T19" fmla="*/ 319 h 608"/>
              <a:gd name="T20" fmla="*/ 223 w 446"/>
              <a:gd name="T21" fmla="*/ 65 h 608"/>
              <a:gd name="T22" fmla="*/ 351 w 446"/>
              <a:gd name="T23" fmla="*/ 319 h 608"/>
              <a:gd name="T24" fmla="*/ 305 w 446"/>
              <a:gd name="T25" fmla="*/ 405 h 608"/>
              <a:gd name="T26" fmla="*/ 261 w 446"/>
              <a:gd name="T27" fmla="*/ 456 h 608"/>
              <a:gd name="T28" fmla="*/ 159 w 446"/>
              <a:gd name="T29" fmla="*/ 545 h 608"/>
              <a:gd name="T30" fmla="*/ 267 w 446"/>
              <a:gd name="T31" fmla="*/ 566 h 608"/>
              <a:gd name="T32" fmla="*/ 267 w 446"/>
              <a:gd name="T33" fmla="*/ 524 h 608"/>
              <a:gd name="T34" fmla="*/ 172 w 446"/>
              <a:gd name="T35" fmla="*/ 558 h 608"/>
              <a:gd name="T36" fmla="*/ 276 w 446"/>
              <a:gd name="T37" fmla="*/ 558 h 608"/>
              <a:gd name="T38" fmla="*/ 289 w 446"/>
              <a:gd name="T39" fmla="*/ 545 h 608"/>
              <a:gd name="T40" fmla="*/ 159 w 446"/>
              <a:gd name="T41" fmla="*/ 480 h 608"/>
              <a:gd name="T42" fmla="*/ 289 w 446"/>
              <a:gd name="T43" fmla="*/ 545 h 608"/>
              <a:gd name="T44" fmla="*/ 287 w 446"/>
              <a:gd name="T45" fmla="*/ 254 h 608"/>
              <a:gd name="T46" fmla="*/ 244 w 446"/>
              <a:gd name="T47" fmla="*/ 298 h 608"/>
              <a:gd name="T48" fmla="*/ 202 w 446"/>
              <a:gd name="T49" fmla="*/ 298 h 608"/>
              <a:gd name="T50" fmla="*/ 158 w 446"/>
              <a:gd name="T51" fmla="*/ 254 h 608"/>
              <a:gd name="T52" fmla="*/ 158 w 446"/>
              <a:gd name="T53" fmla="*/ 212 h 608"/>
              <a:gd name="T54" fmla="*/ 202 w 446"/>
              <a:gd name="T55" fmla="*/ 168 h 608"/>
              <a:gd name="T56" fmla="*/ 244 w 446"/>
              <a:gd name="T57" fmla="*/ 168 h 608"/>
              <a:gd name="T58" fmla="*/ 287 w 446"/>
              <a:gd name="T59" fmla="*/ 212 h 608"/>
              <a:gd name="T60" fmla="*/ 428 w 446"/>
              <a:gd name="T61" fmla="*/ 206 h 608"/>
              <a:gd name="T62" fmla="*/ 405 w 446"/>
              <a:gd name="T63" fmla="*/ 226 h 608"/>
              <a:gd name="T64" fmla="*/ 428 w 446"/>
              <a:gd name="T65" fmla="*/ 239 h 608"/>
              <a:gd name="T66" fmla="*/ 428 w 446"/>
              <a:gd name="T67" fmla="*/ 206 h 608"/>
              <a:gd name="T68" fmla="*/ 379 w 446"/>
              <a:gd name="T69" fmla="*/ 90 h 608"/>
              <a:gd name="T70" fmla="*/ 356 w 446"/>
              <a:gd name="T71" fmla="*/ 67 h 608"/>
              <a:gd name="T72" fmla="*/ 362 w 446"/>
              <a:gd name="T73" fmla="*/ 107 h 608"/>
              <a:gd name="T74" fmla="*/ 239 w 446"/>
              <a:gd name="T75" fmla="*/ 44 h 608"/>
              <a:gd name="T76" fmla="*/ 222 w 446"/>
              <a:gd name="T77" fmla="*/ 0 h 608"/>
              <a:gd name="T78" fmla="*/ 206 w 446"/>
              <a:gd name="T79" fmla="*/ 44 h 608"/>
              <a:gd name="T80" fmla="*/ 81 w 446"/>
              <a:gd name="T81" fmla="*/ 109 h 608"/>
              <a:gd name="T82" fmla="*/ 89 w 446"/>
              <a:gd name="T83" fmla="*/ 69 h 608"/>
              <a:gd name="T84" fmla="*/ 65 w 446"/>
              <a:gd name="T85" fmla="*/ 93 h 608"/>
              <a:gd name="T86" fmla="*/ 39 w 446"/>
              <a:gd name="T87" fmla="*/ 226 h 608"/>
              <a:gd name="T88" fmla="*/ 17 w 446"/>
              <a:gd name="T89" fmla="*/ 206 h 608"/>
              <a:gd name="T90" fmla="*/ 17 w 446"/>
              <a:gd name="T91" fmla="*/ 239 h 608"/>
              <a:gd name="T92" fmla="*/ 39 w 446"/>
              <a:gd name="T93" fmla="*/ 226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46" h="608">
                <a:moveTo>
                  <a:pt x="223" y="93"/>
                </a:moveTo>
                <a:cubicBezTo>
                  <a:pt x="149" y="93"/>
                  <a:pt x="90" y="153"/>
                  <a:pt x="90" y="226"/>
                </a:cubicBezTo>
                <a:cubicBezTo>
                  <a:pt x="90" y="261"/>
                  <a:pt x="117" y="303"/>
                  <a:pt x="117" y="304"/>
                </a:cubicBezTo>
                <a:cubicBezTo>
                  <a:pt x="123" y="313"/>
                  <a:pt x="132" y="327"/>
                  <a:pt x="137" y="337"/>
                </a:cubicBezTo>
                <a:lnTo>
                  <a:pt x="165" y="393"/>
                </a:lnTo>
                <a:cubicBezTo>
                  <a:pt x="171" y="403"/>
                  <a:pt x="175" y="417"/>
                  <a:pt x="175" y="425"/>
                </a:cubicBezTo>
                <a:cubicBezTo>
                  <a:pt x="175" y="426"/>
                  <a:pt x="178" y="428"/>
                  <a:pt x="184" y="428"/>
                </a:cubicBezTo>
                <a:lnTo>
                  <a:pt x="261" y="428"/>
                </a:lnTo>
                <a:cubicBezTo>
                  <a:pt x="267" y="428"/>
                  <a:pt x="270" y="426"/>
                  <a:pt x="271" y="425"/>
                </a:cubicBezTo>
                <a:cubicBezTo>
                  <a:pt x="270" y="417"/>
                  <a:pt x="275" y="403"/>
                  <a:pt x="280" y="393"/>
                </a:cubicBezTo>
                <a:lnTo>
                  <a:pt x="309" y="337"/>
                </a:lnTo>
                <a:cubicBezTo>
                  <a:pt x="313" y="327"/>
                  <a:pt x="322" y="313"/>
                  <a:pt x="328" y="304"/>
                </a:cubicBezTo>
                <a:cubicBezTo>
                  <a:pt x="337" y="289"/>
                  <a:pt x="356" y="254"/>
                  <a:pt x="356" y="226"/>
                </a:cubicBezTo>
                <a:cubicBezTo>
                  <a:pt x="356" y="153"/>
                  <a:pt x="296" y="93"/>
                  <a:pt x="223" y="93"/>
                </a:cubicBezTo>
                <a:close/>
                <a:moveTo>
                  <a:pt x="261" y="456"/>
                </a:moveTo>
                <a:lnTo>
                  <a:pt x="184" y="456"/>
                </a:lnTo>
                <a:cubicBezTo>
                  <a:pt x="163" y="456"/>
                  <a:pt x="147" y="442"/>
                  <a:pt x="147" y="425"/>
                </a:cubicBezTo>
                <a:cubicBezTo>
                  <a:pt x="147" y="423"/>
                  <a:pt x="145" y="414"/>
                  <a:pt x="141" y="405"/>
                </a:cubicBezTo>
                <a:lnTo>
                  <a:pt x="112" y="349"/>
                </a:lnTo>
                <a:cubicBezTo>
                  <a:pt x="107" y="341"/>
                  <a:pt x="99" y="327"/>
                  <a:pt x="94" y="319"/>
                </a:cubicBezTo>
                <a:cubicBezTo>
                  <a:pt x="91" y="314"/>
                  <a:pt x="62" y="268"/>
                  <a:pt x="62" y="226"/>
                </a:cubicBezTo>
                <a:cubicBezTo>
                  <a:pt x="62" y="137"/>
                  <a:pt x="134" y="65"/>
                  <a:pt x="223" y="65"/>
                </a:cubicBezTo>
                <a:cubicBezTo>
                  <a:pt x="311" y="65"/>
                  <a:pt x="383" y="137"/>
                  <a:pt x="383" y="226"/>
                </a:cubicBezTo>
                <a:cubicBezTo>
                  <a:pt x="383" y="268"/>
                  <a:pt x="354" y="314"/>
                  <a:pt x="351" y="319"/>
                </a:cubicBezTo>
                <a:cubicBezTo>
                  <a:pt x="346" y="327"/>
                  <a:pt x="338" y="341"/>
                  <a:pt x="333" y="349"/>
                </a:cubicBezTo>
                <a:lnTo>
                  <a:pt x="305" y="405"/>
                </a:lnTo>
                <a:cubicBezTo>
                  <a:pt x="301" y="414"/>
                  <a:pt x="298" y="423"/>
                  <a:pt x="298" y="425"/>
                </a:cubicBezTo>
                <a:cubicBezTo>
                  <a:pt x="298" y="442"/>
                  <a:pt x="282" y="456"/>
                  <a:pt x="261" y="456"/>
                </a:cubicBezTo>
                <a:close/>
                <a:moveTo>
                  <a:pt x="180" y="524"/>
                </a:moveTo>
                <a:cubicBezTo>
                  <a:pt x="169" y="524"/>
                  <a:pt x="159" y="534"/>
                  <a:pt x="159" y="545"/>
                </a:cubicBezTo>
                <a:cubicBezTo>
                  <a:pt x="159" y="556"/>
                  <a:pt x="169" y="566"/>
                  <a:pt x="180" y="566"/>
                </a:cubicBezTo>
                <a:lnTo>
                  <a:pt x="267" y="566"/>
                </a:lnTo>
                <a:cubicBezTo>
                  <a:pt x="279" y="566"/>
                  <a:pt x="289" y="556"/>
                  <a:pt x="289" y="545"/>
                </a:cubicBezTo>
                <a:cubicBezTo>
                  <a:pt x="289" y="534"/>
                  <a:pt x="279" y="524"/>
                  <a:pt x="267" y="524"/>
                </a:cubicBezTo>
                <a:lnTo>
                  <a:pt x="180" y="524"/>
                </a:lnTo>
                <a:close/>
                <a:moveTo>
                  <a:pt x="172" y="558"/>
                </a:moveTo>
                <a:cubicBezTo>
                  <a:pt x="173" y="586"/>
                  <a:pt x="196" y="608"/>
                  <a:pt x="224" y="608"/>
                </a:cubicBezTo>
                <a:cubicBezTo>
                  <a:pt x="252" y="608"/>
                  <a:pt x="275" y="586"/>
                  <a:pt x="276" y="558"/>
                </a:cubicBezTo>
                <a:lnTo>
                  <a:pt x="172" y="558"/>
                </a:lnTo>
                <a:close/>
                <a:moveTo>
                  <a:pt x="289" y="545"/>
                </a:moveTo>
                <a:lnTo>
                  <a:pt x="159" y="545"/>
                </a:lnTo>
                <a:lnTo>
                  <a:pt x="159" y="480"/>
                </a:lnTo>
                <a:lnTo>
                  <a:pt x="289" y="480"/>
                </a:lnTo>
                <a:lnTo>
                  <a:pt x="289" y="545"/>
                </a:lnTo>
                <a:close/>
                <a:moveTo>
                  <a:pt x="309" y="233"/>
                </a:moveTo>
                <a:cubicBezTo>
                  <a:pt x="309" y="245"/>
                  <a:pt x="299" y="254"/>
                  <a:pt x="287" y="254"/>
                </a:cubicBezTo>
                <a:lnTo>
                  <a:pt x="244" y="254"/>
                </a:lnTo>
                <a:lnTo>
                  <a:pt x="244" y="298"/>
                </a:lnTo>
                <a:cubicBezTo>
                  <a:pt x="244" y="309"/>
                  <a:pt x="234" y="319"/>
                  <a:pt x="223" y="319"/>
                </a:cubicBezTo>
                <a:cubicBezTo>
                  <a:pt x="211" y="319"/>
                  <a:pt x="202" y="309"/>
                  <a:pt x="202" y="298"/>
                </a:cubicBezTo>
                <a:lnTo>
                  <a:pt x="202" y="254"/>
                </a:lnTo>
                <a:lnTo>
                  <a:pt x="158" y="254"/>
                </a:lnTo>
                <a:cubicBezTo>
                  <a:pt x="146" y="254"/>
                  <a:pt x="137" y="245"/>
                  <a:pt x="137" y="233"/>
                </a:cubicBezTo>
                <a:cubicBezTo>
                  <a:pt x="137" y="221"/>
                  <a:pt x="146" y="212"/>
                  <a:pt x="158" y="212"/>
                </a:cubicBezTo>
                <a:lnTo>
                  <a:pt x="202" y="212"/>
                </a:lnTo>
                <a:lnTo>
                  <a:pt x="202" y="168"/>
                </a:lnTo>
                <a:cubicBezTo>
                  <a:pt x="202" y="157"/>
                  <a:pt x="211" y="147"/>
                  <a:pt x="223" y="147"/>
                </a:cubicBezTo>
                <a:cubicBezTo>
                  <a:pt x="234" y="147"/>
                  <a:pt x="244" y="157"/>
                  <a:pt x="244" y="168"/>
                </a:cubicBezTo>
                <a:lnTo>
                  <a:pt x="244" y="212"/>
                </a:lnTo>
                <a:lnTo>
                  <a:pt x="287" y="212"/>
                </a:lnTo>
                <a:cubicBezTo>
                  <a:pt x="299" y="212"/>
                  <a:pt x="309" y="221"/>
                  <a:pt x="309" y="233"/>
                </a:cubicBezTo>
                <a:close/>
                <a:moveTo>
                  <a:pt x="428" y="206"/>
                </a:moveTo>
                <a:lnTo>
                  <a:pt x="404" y="206"/>
                </a:lnTo>
                <a:cubicBezTo>
                  <a:pt x="405" y="212"/>
                  <a:pt x="405" y="219"/>
                  <a:pt x="405" y="226"/>
                </a:cubicBezTo>
                <a:cubicBezTo>
                  <a:pt x="405" y="230"/>
                  <a:pt x="405" y="235"/>
                  <a:pt x="405" y="239"/>
                </a:cubicBezTo>
                <a:lnTo>
                  <a:pt x="428" y="239"/>
                </a:lnTo>
                <a:cubicBezTo>
                  <a:pt x="438" y="239"/>
                  <a:pt x="446" y="232"/>
                  <a:pt x="446" y="222"/>
                </a:cubicBezTo>
                <a:cubicBezTo>
                  <a:pt x="446" y="213"/>
                  <a:pt x="438" y="206"/>
                  <a:pt x="428" y="206"/>
                </a:cubicBezTo>
                <a:close/>
                <a:moveTo>
                  <a:pt x="362" y="107"/>
                </a:moveTo>
                <a:lnTo>
                  <a:pt x="379" y="90"/>
                </a:lnTo>
                <a:cubicBezTo>
                  <a:pt x="386" y="83"/>
                  <a:pt x="386" y="72"/>
                  <a:pt x="380" y="66"/>
                </a:cubicBezTo>
                <a:cubicBezTo>
                  <a:pt x="373" y="60"/>
                  <a:pt x="362" y="60"/>
                  <a:pt x="356" y="67"/>
                </a:cubicBezTo>
                <a:lnTo>
                  <a:pt x="338" y="84"/>
                </a:lnTo>
                <a:cubicBezTo>
                  <a:pt x="347" y="91"/>
                  <a:pt x="355" y="99"/>
                  <a:pt x="362" y="107"/>
                </a:cubicBezTo>
                <a:close/>
                <a:moveTo>
                  <a:pt x="222" y="43"/>
                </a:moveTo>
                <a:cubicBezTo>
                  <a:pt x="228" y="43"/>
                  <a:pt x="233" y="43"/>
                  <a:pt x="239" y="44"/>
                </a:cubicBezTo>
                <a:lnTo>
                  <a:pt x="239" y="18"/>
                </a:lnTo>
                <a:cubicBezTo>
                  <a:pt x="239" y="8"/>
                  <a:pt x="231" y="0"/>
                  <a:pt x="222" y="0"/>
                </a:cubicBezTo>
                <a:cubicBezTo>
                  <a:pt x="213" y="0"/>
                  <a:pt x="206" y="8"/>
                  <a:pt x="206" y="18"/>
                </a:cubicBezTo>
                <a:lnTo>
                  <a:pt x="206" y="44"/>
                </a:lnTo>
                <a:cubicBezTo>
                  <a:pt x="211" y="43"/>
                  <a:pt x="217" y="43"/>
                  <a:pt x="222" y="43"/>
                </a:cubicBezTo>
                <a:close/>
                <a:moveTo>
                  <a:pt x="81" y="109"/>
                </a:moveTo>
                <a:cubicBezTo>
                  <a:pt x="89" y="101"/>
                  <a:pt x="96" y="93"/>
                  <a:pt x="105" y="86"/>
                </a:cubicBezTo>
                <a:lnTo>
                  <a:pt x="89" y="69"/>
                </a:lnTo>
                <a:cubicBezTo>
                  <a:pt x="82" y="63"/>
                  <a:pt x="71" y="62"/>
                  <a:pt x="65" y="69"/>
                </a:cubicBezTo>
                <a:cubicBezTo>
                  <a:pt x="58" y="75"/>
                  <a:pt x="58" y="86"/>
                  <a:pt x="65" y="93"/>
                </a:cubicBezTo>
                <a:lnTo>
                  <a:pt x="81" y="109"/>
                </a:lnTo>
                <a:close/>
                <a:moveTo>
                  <a:pt x="39" y="226"/>
                </a:moveTo>
                <a:cubicBezTo>
                  <a:pt x="39" y="219"/>
                  <a:pt x="40" y="212"/>
                  <a:pt x="41" y="206"/>
                </a:cubicBezTo>
                <a:lnTo>
                  <a:pt x="17" y="206"/>
                </a:lnTo>
                <a:cubicBezTo>
                  <a:pt x="7" y="206"/>
                  <a:pt x="0" y="213"/>
                  <a:pt x="0" y="222"/>
                </a:cubicBezTo>
                <a:cubicBezTo>
                  <a:pt x="0" y="232"/>
                  <a:pt x="7" y="239"/>
                  <a:pt x="17" y="239"/>
                </a:cubicBezTo>
                <a:lnTo>
                  <a:pt x="40" y="239"/>
                </a:lnTo>
                <a:cubicBezTo>
                  <a:pt x="40" y="235"/>
                  <a:pt x="39" y="230"/>
                  <a:pt x="39" y="226"/>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13" name="Freeform 12"/>
          <p:cNvSpPr>
            <a:spLocks noEditPoints="1"/>
          </p:cNvSpPr>
          <p:nvPr/>
        </p:nvSpPr>
        <p:spPr bwMode="auto">
          <a:xfrm>
            <a:off x="573620" y="5570385"/>
            <a:ext cx="638440" cy="498344"/>
          </a:xfrm>
          <a:custGeom>
            <a:avLst/>
            <a:gdLst>
              <a:gd name="T0" fmla="*/ 451 w 771"/>
              <a:gd name="T1" fmla="*/ 411 h 602"/>
              <a:gd name="T2" fmla="*/ 457 w 771"/>
              <a:gd name="T3" fmla="*/ 396 h 602"/>
              <a:gd name="T4" fmla="*/ 459 w 771"/>
              <a:gd name="T5" fmla="*/ 388 h 602"/>
              <a:gd name="T6" fmla="*/ 463 w 771"/>
              <a:gd name="T7" fmla="*/ 372 h 602"/>
              <a:gd name="T8" fmla="*/ 464 w 771"/>
              <a:gd name="T9" fmla="*/ 365 h 602"/>
              <a:gd name="T10" fmla="*/ 466 w 771"/>
              <a:gd name="T11" fmla="*/ 341 h 602"/>
              <a:gd name="T12" fmla="*/ 233 w 771"/>
              <a:gd name="T13" fmla="*/ 139 h 602"/>
              <a:gd name="T14" fmla="*/ 201 w 771"/>
              <a:gd name="T15" fmla="*/ 141 h 602"/>
              <a:gd name="T16" fmla="*/ 201 w 771"/>
              <a:gd name="T17" fmla="*/ 141 h 602"/>
              <a:gd name="T18" fmla="*/ 0 w 771"/>
              <a:gd name="T19" fmla="*/ 341 h 602"/>
              <a:gd name="T20" fmla="*/ 61 w 771"/>
              <a:gd name="T21" fmla="*/ 477 h 602"/>
              <a:gd name="T22" fmla="*/ 37 w 771"/>
              <a:gd name="T23" fmla="*/ 602 h 602"/>
              <a:gd name="T24" fmla="*/ 129 w 771"/>
              <a:gd name="T25" fmla="*/ 522 h 602"/>
              <a:gd name="T26" fmla="*/ 233 w 771"/>
              <a:gd name="T27" fmla="*/ 544 h 602"/>
              <a:gd name="T28" fmla="*/ 363 w 771"/>
              <a:gd name="T29" fmla="*/ 509 h 602"/>
              <a:gd name="T30" fmla="*/ 363 w 771"/>
              <a:gd name="T31" fmla="*/ 509 h 602"/>
              <a:gd name="T32" fmla="*/ 383 w 771"/>
              <a:gd name="T33" fmla="*/ 496 h 602"/>
              <a:gd name="T34" fmla="*/ 389 w 771"/>
              <a:gd name="T35" fmla="*/ 491 h 602"/>
              <a:gd name="T36" fmla="*/ 402 w 771"/>
              <a:gd name="T37" fmla="*/ 480 h 602"/>
              <a:gd name="T38" fmla="*/ 408 w 771"/>
              <a:gd name="T39" fmla="*/ 474 h 602"/>
              <a:gd name="T40" fmla="*/ 419 w 771"/>
              <a:gd name="T41" fmla="*/ 462 h 602"/>
              <a:gd name="T42" fmla="*/ 424 w 771"/>
              <a:gd name="T43" fmla="*/ 457 h 602"/>
              <a:gd name="T44" fmla="*/ 448 w 771"/>
              <a:gd name="T45" fmla="*/ 417 h 602"/>
              <a:gd name="T46" fmla="*/ 451 w 771"/>
              <a:gd name="T47" fmla="*/ 411 h 602"/>
              <a:gd name="T48" fmla="*/ 771 w 771"/>
              <a:gd name="T49" fmla="*/ 263 h 602"/>
              <a:gd name="T50" fmla="*/ 771 w 771"/>
              <a:gd name="T51" fmla="*/ 263 h 602"/>
              <a:gd name="T52" fmla="*/ 469 w 771"/>
              <a:gd name="T53" fmla="*/ 0 h 602"/>
              <a:gd name="T54" fmla="*/ 243 w 771"/>
              <a:gd name="T55" fmla="*/ 89 h 602"/>
              <a:gd name="T56" fmla="*/ 508 w 771"/>
              <a:gd name="T57" fmla="*/ 341 h 602"/>
              <a:gd name="T58" fmla="*/ 424 w 771"/>
              <a:gd name="T59" fmla="*/ 523 h 602"/>
              <a:gd name="T60" fmla="*/ 469 w 771"/>
              <a:gd name="T61" fmla="*/ 526 h 602"/>
              <a:gd name="T62" fmla="*/ 603 w 771"/>
              <a:gd name="T63" fmla="*/ 498 h 602"/>
              <a:gd name="T64" fmla="*/ 722 w 771"/>
              <a:gd name="T65" fmla="*/ 602 h 602"/>
              <a:gd name="T66" fmla="*/ 692 w 771"/>
              <a:gd name="T67" fmla="*/ 440 h 602"/>
              <a:gd name="T68" fmla="*/ 771 w 771"/>
              <a:gd name="T69" fmla="*/ 263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71" h="602">
                <a:moveTo>
                  <a:pt x="451" y="411"/>
                </a:moveTo>
                <a:cubicBezTo>
                  <a:pt x="453" y="406"/>
                  <a:pt x="455" y="401"/>
                  <a:pt x="457" y="396"/>
                </a:cubicBezTo>
                <a:cubicBezTo>
                  <a:pt x="458" y="393"/>
                  <a:pt x="458" y="391"/>
                  <a:pt x="459" y="388"/>
                </a:cubicBezTo>
                <a:cubicBezTo>
                  <a:pt x="460" y="383"/>
                  <a:pt x="462" y="377"/>
                  <a:pt x="463" y="372"/>
                </a:cubicBezTo>
                <a:cubicBezTo>
                  <a:pt x="463" y="370"/>
                  <a:pt x="464" y="367"/>
                  <a:pt x="464" y="365"/>
                </a:cubicBezTo>
                <a:cubicBezTo>
                  <a:pt x="465" y="357"/>
                  <a:pt x="466" y="349"/>
                  <a:pt x="466" y="341"/>
                </a:cubicBezTo>
                <a:cubicBezTo>
                  <a:pt x="466" y="230"/>
                  <a:pt x="361" y="139"/>
                  <a:pt x="233" y="139"/>
                </a:cubicBezTo>
                <a:cubicBezTo>
                  <a:pt x="222" y="139"/>
                  <a:pt x="212" y="140"/>
                  <a:pt x="201" y="141"/>
                </a:cubicBezTo>
                <a:lnTo>
                  <a:pt x="201" y="141"/>
                </a:lnTo>
                <a:cubicBezTo>
                  <a:pt x="88" y="154"/>
                  <a:pt x="0" y="239"/>
                  <a:pt x="0" y="341"/>
                </a:cubicBezTo>
                <a:cubicBezTo>
                  <a:pt x="0" y="394"/>
                  <a:pt x="23" y="441"/>
                  <a:pt x="61" y="477"/>
                </a:cubicBezTo>
                <a:lnTo>
                  <a:pt x="37" y="602"/>
                </a:lnTo>
                <a:lnTo>
                  <a:pt x="129" y="522"/>
                </a:lnTo>
                <a:cubicBezTo>
                  <a:pt x="161" y="536"/>
                  <a:pt x="196" y="544"/>
                  <a:pt x="233" y="544"/>
                </a:cubicBezTo>
                <a:cubicBezTo>
                  <a:pt x="281" y="544"/>
                  <a:pt x="325" y="531"/>
                  <a:pt x="363" y="509"/>
                </a:cubicBezTo>
                <a:cubicBezTo>
                  <a:pt x="363" y="509"/>
                  <a:pt x="363" y="509"/>
                  <a:pt x="363" y="509"/>
                </a:cubicBezTo>
                <a:cubicBezTo>
                  <a:pt x="370" y="505"/>
                  <a:pt x="376" y="500"/>
                  <a:pt x="383" y="496"/>
                </a:cubicBezTo>
                <a:cubicBezTo>
                  <a:pt x="385" y="494"/>
                  <a:pt x="387" y="493"/>
                  <a:pt x="389" y="491"/>
                </a:cubicBezTo>
                <a:cubicBezTo>
                  <a:pt x="393" y="487"/>
                  <a:pt x="398" y="484"/>
                  <a:pt x="402" y="480"/>
                </a:cubicBezTo>
                <a:cubicBezTo>
                  <a:pt x="404" y="478"/>
                  <a:pt x="406" y="476"/>
                  <a:pt x="408" y="474"/>
                </a:cubicBezTo>
                <a:cubicBezTo>
                  <a:pt x="412" y="470"/>
                  <a:pt x="415" y="466"/>
                  <a:pt x="419" y="462"/>
                </a:cubicBezTo>
                <a:cubicBezTo>
                  <a:pt x="421" y="460"/>
                  <a:pt x="422" y="458"/>
                  <a:pt x="424" y="457"/>
                </a:cubicBezTo>
                <a:cubicBezTo>
                  <a:pt x="433" y="445"/>
                  <a:pt x="442" y="431"/>
                  <a:pt x="448" y="417"/>
                </a:cubicBezTo>
                <a:cubicBezTo>
                  <a:pt x="449" y="415"/>
                  <a:pt x="450" y="413"/>
                  <a:pt x="451" y="411"/>
                </a:cubicBezTo>
                <a:close/>
                <a:moveTo>
                  <a:pt x="771" y="263"/>
                </a:moveTo>
                <a:lnTo>
                  <a:pt x="771" y="263"/>
                </a:lnTo>
                <a:cubicBezTo>
                  <a:pt x="771" y="118"/>
                  <a:pt x="635" y="0"/>
                  <a:pt x="469" y="0"/>
                </a:cubicBezTo>
                <a:cubicBezTo>
                  <a:pt x="379" y="0"/>
                  <a:pt x="299" y="35"/>
                  <a:pt x="243" y="89"/>
                </a:cubicBezTo>
                <a:cubicBezTo>
                  <a:pt x="390" y="94"/>
                  <a:pt x="508" y="205"/>
                  <a:pt x="508" y="341"/>
                </a:cubicBezTo>
                <a:cubicBezTo>
                  <a:pt x="508" y="413"/>
                  <a:pt x="476" y="477"/>
                  <a:pt x="424" y="523"/>
                </a:cubicBezTo>
                <a:cubicBezTo>
                  <a:pt x="439" y="525"/>
                  <a:pt x="453" y="526"/>
                  <a:pt x="469" y="526"/>
                </a:cubicBezTo>
                <a:cubicBezTo>
                  <a:pt x="517" y="526"/>
                  <a:pt x="563" y="516"/>
                  <a:pt x="603" y="498"/>
                </a:cubicBezTo>
                <a:lnTo>
                  <a:pt x="722" y="602"/>
                </a:lnTo>
                <a:lnTo>
                  <a:pt x="692" y="440"/>
                </a:lnTo>
                <a:cubicBezTo>
                  <a:pt x="741" y="393"/>
                  <a:pt x="771" y="331"/>
                  <a:pt x="771" y="263"/>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14" name="Freeform 13"/>
          <p:cNvSpPr>
            <a:spLocks noEditPoints="1"/>
          </p:cNvSpPr>
          <p:nvPr/>
        </p:nvSpPr>
        <p:spPr bwMode="auto">
          <a:xfrm>
            <a:off x="4745626" y="3973321"/>
            <a:ext cx="634437" cy="498344"/>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15" name="Freeform 14"/>
          <p:cNvSpPr>
            <a:spLocks noEditPoints="1"/>
          </p:cNvSpPr>
          <p:nvPr/>
        </p:nvSpPr>
        <p:spPr bwMode="auto">
          <a:xfrm>
            <a:off x="2749373" y="3973321"/>
            <a:ext cx="400276" cy="500345"/>
          </a:xfrm>
          <a:custGeom>
            <a:avLst/>
            <a:gdLst>
              <a:gd name="T0" fmla="*/ 82 w 484"/>
              <a:gd name="T1" fmla="*/ 166 h 606"/>
              <a:gd name="T2" fmla="*/ 82 w 484"/>
              <a:gd name="T3" fmla="*/ 186 h 606"/>
              <a:gd name="T4" fmla="*/ 331 w 484"/>
              <a:gd name="T5" fmla="*/ 193 h 606"/>
              <a:gd name="T6" fmla="*/ 331 w 484"/>
              <a:gd name="T7" fmla="*/ 173 h 606"/>
              <a:gd name="T8" fmla="*/ 387 w 484"/>
              <a:gd name="T9" fmla="*/ 556 h 606"/>
              <a:gd name="T10" fmla="*/ 388 w 484"/>
              <a:gd name="T11" fmla="*/ 564 h 606"/>
              <a:gd name="T12" fmla="*/ 418 w 484"/>
              <a:gd name="T13" fmla="*/ 594 h 606"/>
              <a:gd name="T14" fmla="*/ 474 w 484"/>
              <a:gd name="T15" fmla="*/ 581 h 606"/>
              <a:gd name="T16" fmla="*/ 474 w 484"/>
              <a:gd name="T17" fmla="*/ 531 h 606"/>
              <a:gd name="T18" fmla="*/ 444 w 484"/>
              <a:gd name="T19" fmla="*/ 501 h 606"/>
              <a:gd name="T20" fmla="*/ 418 w 484"/>
              <a:gd name="T21" fmla="*/ 519 h 606"/>
              <a:gd name="T22" fmla="*/ 384 w 484"/>
              <a:gd name="T23" fmla="*/ 553 h 606"/>
              <a:gd name="T24" fmla="*/ 218 w 484"/>
              <a:gd name="T25" fmla="*/ 354 h 606"/>
              <a:gd name="T26" fmla="*/ 229 w 484"/>
              <a:gd name="T27" fmla="*/ 336 h 606"/>
              <a:gd name="T28" fmla="*/ 207 w 484"/>
              <a:gd name="T29" fmla="*/ 320 h 606"/>
              <a:gd name="T30" fmla="*/ 207 w 484"/>
              <a:gd name="T31" fmla="*/ 327 h 606"/>
              <a:gd name="T32" fmla="*/ 246 w 484"/>
              <a:gd name="T33" fmla="*/ 422 h 606"/>
              <a:gd name="T34" fmla="*/ 297 w 484"/>
              <a:gd name="T35" fmla="*/ 364 h 606"/>
              <a:gd name="T36" fmla="*/ 296 w 484"/>
              <a:gd name="T37" fmla="*/ 357 h 606"/>
              <a:gd name="T38" fmla="*/ 224 w 484"/>
              <a:gd name="T39" fmla="*/ 362 h 606"/>
              <a:gd name="T40" fmla="*/ 224 w 484"/>
              <a:gd name="T41" fmla="*/ 368 h 606"/>
              <a:gd name="T42" fmla="*/ 246 w 484"/>
              <a:gd name="T43" fmla="*/ 422 h 606"/>
              <a:gd name="T44" fmla="*/ 429 w 484"/>
              <a:gd name="T45" fmla="*/ 493 h 606"/>
              <a:gd name="T46" fmla="*/ 429 w 484"/>
              <a:gd name="T47" fmla="*/ 487 h 606"/>
              <a:gd name="T48" fmla="*/ 394 w 484"/>
              <a:gd name="T49" fmla="*/ 451 h 606"/>
              <a:gd name="T50" fmla="*/ 256 w 484"/>
              <a:gd name="T51" fmla="*/ 425 h 606"/>
              <a:gd name="T52" fmla="*/ 256 w 484"/>
              <a:gd name="T53" fmla="*/ 432 h 606"/>
              <a:gd name="T54" fmla="*/ 354 w 484"/>
              <a:gd name="T55" fmla="*/ 530 h 606"/>
              <a:gd name="T56" fmla="*/ 395 w 484"/>
              <a:gd name="T57" fmla="*/ 528 h 606"/>
              <a:gd name="T58" fmla="*/ 20 w 484"/>
              <a:gd name="T59" fmla="*/ 150 h 606"/>
              <a:gd name="T60" fmla="*/ 89 w 484"/>
              <a:gd name="T61" fmla="*/ 152 h 606"/>
              <a:gd name="T62" fmla="*/ 141 w 484"/>
              <a:gd name="T63" fmla="*/ 100 h 606"/>
              <a:gd name="T64" fmla="*/ 141 w 484"/>
              <a:gd name="T65" fmla="*/ 93 h 606"/>
              <a:gd name="T66" fmla="*/ 383 w 484"/>
              <a:gd name="T67" fmla="*/ 28 h 606"/>
              <a:gd name="T68" fmla="*/ 394 w 484"/>
              <a:gd name="T69" fmla="*/ 422 h 606"/>
              <a:gd name="T70" fmla="*/ 414 w 484"/>
              <a:gd name="T71" fmla="*/ 449 h 606"/>
              <a:gd name="T72" fmla="*/ 414 w 484"/>
              <a:gd name="T73" fmla="*/ 39 h 606"/>
              <a:gd name="T74" fmla="*/ 383 w 484"/>
              <a:gd name="T75" fmla="*/ 0 h 606"/>
              <a:gd name="T76" fmla="*/ 121 w 484"/>
              <a:gd name="T77" fmla="*/ 2 h 606"/>
              <a:gd name="T78" fmla="*/ 0 w 484"/>
              <a:gd name="T79" fmla="*/ 123 h 606"/>
              <a:gd name="T80" fmla="*/ 0 w 484"/>
              <a:gd name="T81" fmla="*/ 492 h 606"/>
              <a:gd name="T82" fmla="*/ 31 w 484"/>
              <a:gd name="T83" fmla="*/ 530 h 606"/>
              <a:gd name="T84" fmla="*/ 319 w 484"/>
              <a:gd name="T85" fmla="*/ 524 h 606"/>
              <a:gd name="T86" fmla="*/ 305 w 484"/>
              <a:gd name="T87" fmla="*/ 503 h 606"/>
              <a:gd name="T88" fmla="*/ 20 w 484"/>
              <a:gd name="T89" fmla="*/ 492 h 606"/>
              <a:gd name="T90" fmla="*/ 20 w 484"/>
              <a:gd name="T91" fmla="*/ 150 h 606"/>
              <a:gd name="T92" fmla="*/ 156 w 484"/>
              <a:gd name="T93" fmla="*/ 322 h 606"/>
              <a:gd name="T94" fmla="*/ 156 w 484"/>
              <a:gd name="T95" fmla="*/ 301 h 606"/>
              <a:gd name="T96" fmla="*/ 82 w 484"/>
              <a:gd name="T97" fmla="*/ 294 h 606"/>
              <a:gd name="T98" fmla="*/ 82 w 484"/>
              <a:gd name="T99" fmla="*/ 315 h 606"/>
              <a:gd name="T100" fmla="*/ 82 w 484"/>
              <a:gd name="T101" fmla="*/ 272 h 606"/>
              <a:gd name="T102" fmla="*/ 331 w 484"/>
              <a:gd name="T103" fmla="*/ 279 h 606"/>
              <a:gd name="T104" fmla="*/ 331 w 484"/>
              <a:gd name="T105" fmla="*/ 258 h 606"/>
              <a:gd name="T106" fmla="*/ 82 w 484"/>
              <a:gd name="T107" fmla="*/ 252 h 606"/>
              <a:gd name="T108" fmla="*/ 82 w 484"/>
              <a:gd name="T109" fmla="*/ 272 h 606"/>
              <a:gd name="T110" fmla="*/ 82 w 484"/>
              <a:gd name="T111" fmla="*/ 236 h 606"/>
              <a:gd name="T112" fmla="*/ 331 w 484"/>
              <a:gd name="T113" fmla="*/ 229 h 606"/>
              <a:gd name="T114" fmla="*/ 331 w 484"/>
              <a:gd name="T115" fmla="*/ 209 h 606"/>
              <a:gd name="T116" fmla="*/ 82 w 484"/>
              <a:gd name="T117" fmla="*/ 216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8"/>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7"/>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lnTo>
                  <a:pt x="89" y="152"/>
                </a:lnTo>
                <a:lnTo>
                  <a:pt x="89" y="152"/>
                </a:lnTo>
                <a:cubicBezTo>
                  <a:pt x="118" y="152"/>
                  <a:pt x="141" y="129"/>
                  <a:pt x="141" y="100"/>
                </a:cubicBezTo>
                <a:lnTo>
                  <a:pt x="141" y="94"/>
                </a:lnTo>
                <a:lnTo>
                  <a:pt x="141" y="93"/>
                </a:lnTo>
                <a:lnTo>
                  <a:pt x="141" y="28"/>
                </a:lnTo>
                <a:lnTo>
                  <a:pt x="383" y="28"/>
                </a:lnTo>
                <a:cubicBezTo>
                  <a:pt x="389" y="28"/>
                  <a:pt x="394" y="32"/>
                  <a:pt x="394" y="38"/>
                </a:cubicBezTo>
                <a:lnTo>
                  <a:pt x="394" y="422"/>
                </a:lnTo>
                <a:lnTo>
                  <a:pt x="394" y="429"/>
                </a:lnTo>
                <a:lnTo>
                  <a:pt x="414" y="449"/>
                </a:lnTo>
                <a:lnTo>
                  <a:pt x="414" y="443"/>
                </a:lnTo>
                <a:lnTo>
                  <a:pt x="414" y="39"/>
                </a:lnTo>
                <a:lnTo>
                  <a:pt x="414" y="32"/>
                </a:lnTo>
                <a:cubicBezTo>
                  <a:pt x="414" y="15"/>
                  <a:pt x="400" y="0"/>
                  <a:pt x="383" y="0"/>
                </a:cubicBezTo>
                <a:lnTo>
                  <a:pt x="123" y="0"/>
                </a:lnTo>
                <a:lnTo>
                  <a:pt x="121" y="2"/>
                </a:lnTo>
                <a:lnTo>
                  <a:pt x="1" y="122"/>
                </a:lnTo>
                <a:lnTo>
                  <a:pt x="0" y="123"/>
                </a:lnTo>
                <a:lnTo>
                  <a:pt x="0" y="130"/>
                </a:lnTo>
                <a:lnTo>
                  <a:pt x="0" y="492"/>
                </a:lnTo>
                <a:lnTo>
                  <a:pt x="0" y="499"/>
                </a:lnTo>
                <a:cubicBezTo>
                  <a:pt x="0" y="516"/>
                  <a:pt x="14" y="530"/>
                  <a:pt x="31" y="530"/>
                </a:cubicBezTo>
                <a:lnTo>
                  <a:pt x="326" y="530"/>
                </a:lnTo>
                <a:lnTo>
                  <a:pt x="319" y="524"/>
                </a:lnTo>
                <a:lnTo>
                  <a:pt x="326" y="524"/>
                </a:lnTo>
                <a:lnTo>
                  <a:pt x="305" y="503"/>
                </a:lnTo>
                <a:lnTo>
                  <a:pt x="31" y="503"/>
                </a:lnTo>
                <a:cubicBezTo>
                  <a:pt x="25" y="503"/>
                  <a:pt x="21" y="498"/>
                  <a:pt x="20" y="492"/>
                </a:cubicBezTo>
                <a:lnTo>
                  <a:pt x="20" y="492"/>
                </a:lnTo>
                <a:lnTo>
                  <a:pt x="20" y="150"/>
                </a:lnTo>
                <a:close/>
                <a:moveTo>
                  <a:pt x="82" y="322"/>
                </a:moveTo>
                <a:lnTo>
                  <a:pt x="156" y="322"/>
                </a:lnTo>
                <a:lnTo>
                  <a:pt x="156" y="315"/>
                </a:lnTo>
                <a:lnTo>
                  <a:pt x="156" y="301"/>
                </a:lnTo>
                <a:lnTo>
                  <a:pt x="156" y="294"/>
                </a:lnTo>
                <a:lnTo>
                  <a:pt x="82" y="294"/>
                </a:lnTo>
                <a:lnTo>
                  <a:pt x="82" y="301"/>
                </a:lnTo>
                <a:lnTo>
                  <a:pt x="82" y="315"/>
                </a:lnTo>
                <a:lnTo>
                  <a:pt x="82" y="322"/>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16" name="Freeform 15"/>
          <p:cNvSpPr>
            <a:spLocks noEditPoints="1"/>
          </p:cNvSpPr>
          <p:nvPr/>
        </p:nvSpPr>
        <p:spPr bwMode="auto">
          <a:xfrm>
            <a:off x="5965947" y="5568382"/>
            <a:ext cx="470323" cy="500345"/>
          </a:xfrm>
          <a:custGeom>
            <a:avLst/>
            <a:gdLst>
              <a:gd name="T0" fmla="*/ 171 w 568"/>
              <a:gd name="T1" fmla="*/ 92 h 606"/>
              <a:gd name="T2" fmla="*/ 372 w 568"/>
              <a:gd name="T3" fmla="*/ 67 h 606"/>
              <a:gd name="T4" fmla="*/ 300 w 568"/>
              <a:gd name="T5" fmla="*/ 41 h 606"/>
              <a:gd name="T6" fmla="*/ 217 w 568"/>
              <a:gd name="T7" fmla="*/ 41 h 606"/>
              <a:gd name="T8" fmla="*/ 145 w 568"/>
              <a:gd name="T9" fmla="*/ 67 h 606"/>
              <a:gd name="T10" fmla="*/ 468 w 568"/>
              <a:gd name="T11" fmla="*/ 525 h 606"/>
              <a:gd name="T12" fmla="*/ 475 w 568"/>
              <a:gd name="T13" fmla="*/ 507 h 606"/>
              <a:gd name="T14" fmla="*/ 443 w 568"/>
              <a:gd name="T15" fmla="*/ 393 h 606"/>
              <a:gd name="T16" fmla="*/ 422 w 568"/>
              <a:gd name="T17" fmla="*/ 393 h 606"/>
              <a:gd name="T18" fmla="*/ 422 w 568"/>
              <a:gd name="T19" fmla="*/ 481 h 606"/>
              <a:gd name="T20" fmla="*/ 422 w 568"/>
              <a:gd name="T21" fmla="*/ 483 h 606"/>
              <a:gd name="T22" fmla="*/ 423 w 568"/>
              <a:gd name="T23" fmla="*/ 484 h 606"/>
              <a:gd name="T24" fmla="*/ 425 w 568"/>
              <a:gd name="T25" fmla="*/ 486 h 606"/>
              <a:gd name="T26" fmla="*/ 541 w 568"/>
              <a:gd name="T27" fmla="*/ 400 h 606"/>
              <a:gd name="T28" fmla="*/ 432 w 568"/>
              <a:gd name="T29" fmla="*/ 342 h 606"/>
              <a:gd name="T30" fmla="*/ 407 w 568"/>
              <a:gd name="T31" fmla="*/ 604 h 606"/>
              <a:gd name="T32" fmla="*/ 562 w 568"/>
              <a:gd name="T33" fmla="*/ 499 h 606"/>
              <a:gd name="T34" fmla="*/ 542 w 568"/>
              <a:gd name="T35" fmla="*/ 495 h 606"/>
              <a:gd name="T36" fmla="*/ 432 w 568"/>
              <a:gd name="T37" fmla="*/ 586 h 606"/>
              <a:gd name="T38" fmla="*/ 323 w 568"/>
              <a:gd name="T39" fmla="*/ 453 h 606"/>
              <a:gd name="T40" fmla="*/ 453 w 568"/>
              <a:gd name="T41" fmla="*/ 365 h 606"/>
              <a:gd name="T42" fmla="*/ 542 w 568"/>
              <a:gd name="T43" fmla="*/ 495 h 606"/>
              <a:gd name="T44" fmla="*/ 190 w 568"/>
              <a:gd name="T45" fmla="*/ 494 h 606"/>
              <a:gd name="T46" fmla="*/ 325 w 568"/>
              <a:gd name="T47" fmla="*/ 360 h 606"/>
              <a:gd name="T48" fmla="*/ 353 w 568"/>
              <a:gd name="T49" fmla="*/ 339 h 606"/>
              <a:gd name="T50" fmla="*/ 491 w 568"/>
              <a:gd name="T51" fmla="*/ 205 h 606"/>
              <a:gd name="T52" fmla="*/ 496 w 568"/>
              <a:gd name="T53" fmla="*/ 331 h 606"/>
              <a:gd name="T54" fmla="*/ 518 w 568"/>
              <a:gd name="T55" fmla="*/ 339 h 606"/>
              <a:gd name="T56" fmla="*/ 518 w 568"/>
              <a:gd name="T57" fmla="*/ 139 h 606"/>
              <a:gd name="T58" fmla="*/ 27 w 568"/>
              <a:gd name="T59" fmla="*/ 112 h 606"/>
              <a:gd name="T60" fmla="*/ 0 w 568"/>
              <a:gd name="T61" fmla="*/ 211 h 606"/>
              <a:gd name="T62" fmla="*/ 0 w 568"/>
              <a:gd name="T63" fmla="*/ 360 h 606"/>
              <a:gd name="T64" fmla="*/ 0 w 568"/>
              <a:gd name="T65" fmla="*/ 504 h 606"/>
              <a:gd name="T66" fmla="*/ 286 w 568"/>
              <a:gd name="T67" fmla="*/ 531 h 606"/>
              <a:gd name="T68" fmla="*/ 21 w 568"/>
              <a:gd name="T69" fmla="*/ 211 h 606"/>
              <a:gd name="T70" fmla="*/ 27 w 568"/>
              <a:gd name="T71" fmla="*/ 205 h 606"/>
              <a:gd name="T72" fmla="*/ 169 w 568"/>
              <a:gd name="T73" fmla="*/ 339 h 606"/>
              <a:gd name="T74" fmla="*/ 21 w 568"/>
              <a:gd name="T75" fmla="*/ 211 h 606"/>
              <a:gd name="T76" fmla="*/ 169 w 568"/>
              <a:gd name="T77" fmla="*/ 360 h 606"/>
              <a:gd name="T78" fmla="*/ 27 w 568"/>
              <a:gd name="T79" fmla="*/ 494 h 606"/>
              <a:gd name="T80" fmla="*/ 21 w 568"/>
              <a:gd name="T81" fmla="*/ 360 h 606"/>
              <a:gd name="T82" fmla="*/ 190 w 568"/>
              <a:gd name="T83" fmla="*/ 339 h 606"/>
              <a:gd name="T84" fmla="*/ 190 w 568"/>
              <a:gd name="T85" fmla="*/ 205 h 606"/>
              <a:gd name="T86" fmla="*/ 332 w 568"/>
              <a:gd name="T87" fmla="*/ 339 h 606"/>
              <a:gd name="T88" fmla="*/ 342 w 568"/>
              <a:gd name="T89" fmla="*/ 139 h 606"/>
              <a:gd name="T90" fmla="*/ 361 w 568"/>
              <a:gd name="T91" fmla="*/ 157 h 606"/>
              <a:gd name="T92" fmla="*/ 324 w 568"/>
              <a:gd name="T93" fmla="*/ 157 h 606"/>
              <a:gd name="T94" fmla="*/ 180 w 568"/>
              <a:gd name="T95" fmla="*/ 139 h 606"/>
              <a:gd name="T96" fmla="*/ 198 w 568"/>
              <a:gd name="T97" fmla="*/ 157 h 606"/>
              <a:gd name="T98" fmla="*/ 161 w 568"/>
              <a:gd name="T99" fmla="*/ 157 h 6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8"/>
                  <a:pt x="480" y="511"/>
                  <a:pt x="475" y="507"/>
                </a:cubicBezTo>
                <a:lnTo>
                  <a:pt x="443" y="474"/>
                </a:lnTo>
                <a:lnTo>
                  <a:pt x="443" y="393"/>
                </a:lnTo>
                <a:cubicBezTo>
                  <a:pt x="443" y="387"/>
                  <a:pt x="438" y="383"/>
                  <a:pt x="432" y="383"/>
                </a:cubicBezTo>
                <a:cubicBezTo>
                  <a:pt x="426" y="383"/>
                  <a:pt x="422" y="387"/>
                  <a:pt x="422" y="393"/>
                </a:cubicBezTo>
                <a:lnTo>
                  <a:pt x="422" y="479"/>
                </a:lnTo>
                <a:cubicBezTo>
                  <a:pt x="422" y="479"/>
                  <a:pt x="422" y="480"/>
                  <a:pt x="422" y="481"/>
                </a:cubicBezTo>
                <a:cubicBezTo>
                  <a:pt x="422" y="481"/>
                  <a:pt x="422" y="481"/>
                  <a:pt x="422" y="481"/>
                </a:cubicBezTo>
                <a:cubicBezTo>
                  <a:pt x="422" y="482"/>
                  <a:pt x="422" y="482"/>
                  <a:pt x="422" y="483"/>
                </a:cubicBezTo>
                <a:cubicBezTo>
                  <a:pt x="423" y="483"/>
                  <a:pt x="423" y="483"/>
                  <a:pt x="423" y="484"/>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3"/>
                  <a:pt x="432" y="363"/>
                </a:cubicBezTo>
                <a:cubicBezTo>
                  <a:pt x="439" y="363"/>
                  <a:pt x="446" y="363"/>
                  <a:pt x="453" y="365"/>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339"/>
                </a:ln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7"/>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17" name="Freeform 16"/>
          <p:cNvSpPr>
            <a:spLocks noEditPoints="1"/>
          </p:cNvSpPr>
          <p:nvPr/>
        </p:nvSpPr>
        <p:spPr bwMode="auto">
          <a:xfrm>
            <a:off x="625656" y="3971320"/>
            <a:ext cx="532368" cy="500345"/>
          </a:xfrm>
          <a:custGeom>
            <a:avLst/>
            <a:gdLst>
              <a:gd name="T0" fmla="*/ 21 w 643"/>
              <a:gd name="T1" fmla="*/ 478 h 603"/>
              <a:gd name="T2" fmla="*/ 459 w 643"/>
              <a:gd name="T3" fmla="*/ 359 h 603"/>
              <a:gd name="T4" fmla="*/ 420 w 643"/>
              <a:gd name="T5" fmla="*/ 494 h 603"/>
              <a:gd name="T6" fmla="*/ 407 w 643"/>
              <a:gd name="T7" fmla="*/ 377 h 603"/>
              <a:gd name="T8" fmla="*/ 408 w 643"/>
              <a:gd name="T9" fmla="*/ 272 h 603"/>
              <a:gd name="T10" fmla="*/ 397 w 643"/>
              <a:gd name="T11" fmla="*/ 276 h 603"/>
              <a:gd name="T12" fmla="*/ 405 w 643"/>
              <a:gd name="T13" fmla="*/ 292 h 603"/>
              <a:gd name="T14" fmla="*/ 415 w 643"/>
              <a:gd name="T15" fmla="*/ 288 h 603"/>
              <a:gd name="T16" fmla="*/ 356 w 643"/>
              <a:gd name="T17" fmla="*/ 302 h 603"/>
              <a:gd name="T18" fmla="*/ 360 w 643"/>
              <a:gd name="T19" fmla="*/ 322 h 603"/>
              <a:gd name="T20" fmla="*/ 368 w 643"/>
              <a:gd name="T21" fmla="*/ 315 h 603"/>
              <a:gd name="T22" fmla="*/ 324 w 643"/>
              <a:gd name="T23" fmla="*/ 341 h 603"/>
              <a:gd name="T24" fmla="*/ 319 w 643"/>
              <a:gd name="T25" fmla="*/ 351 h 603"/>
              <a:gd name="T26" fmla="*/ 335 w 643"/>
              <a:gd name="T27" fmla="*/ 359 h 603"/>
              <a:gd name="T28" fmla="*/ 340 w 643"/>
              <a:gd name="T29" fmla="*/ 349 h 603"/>
              <a:gd name="T30" fmla="*/ 305 w 643"/>
              <a:gd name="T31" fmla="*/ 399 h 603"/>
              <a:gd name="T32" fmla="*/ 322 w 643"/>
              <a:gd name="T33" fmla="*/ 411 h 603"/>
              <a:gd name="T34" fmla="*/ 323 w 643"/>
              <a:gd name="T35" fmla="*/ 400 h 603"/>
              <a:gd name="T36" fmla="*/ 308 w 643"/>
              <a:gd name="T37" fmla="*/ 450 h 603"/>
              <a:gd name="T38" fmla="*/ 311 w 643"/>
              <a:gd name="T39" fmla="*/ 461 h 603"/>
              <a:gd name="T40" fmla="*/ 327 w 643"/>
              <a:gd name="T41" fmla="*/ 455 h 603"/>
              <a:gd name="T42" fmla="*/ 324 w 643"/>
              <a:gd name="T43" fmla="*/ 444 h 603"/>
              <a:gd name="T44" fmla="*/ 332 w 643"/>
              <a:gd name="T45" fmla="*/ 506 h 603"/>
              <a:gd name="T46" fmla="*/ 353 w 643"/>
              <a:gd name="T47" fmla="*/ 503 h 603"/>
              <a:gd name="T48" fmla="*/ 346 w 643"/>
              <a:gd name="T49" fmla="*/ 495 h 603"/>
              <a:gd name="T50" fmla="*/ 367 w 643"/>
              <a:gd name="T51" fmla="*/ 541 h 603"/>
              <a:gd name="T52" fmla="*/ 377 w 643"/>
              <a:gd name="T53" fmla="*/ 547 h 603"/>
              <a:gd name="T54" fmla="*/ 386 w 643"/>
              <a:gd name="T55" fmla="*/ 532 h 603"/>
              <a:gd name="T56" fmla="*/ 377 w 643"/>
              <a:gd name="T57" fmla="*/ 526 h 603"/>
              <a:gd name="T58" fmla="*/ 423 w 643"/>
              <a:gd name="T59" fmla="*/ 566 h 603"/>
              <a:gd name="T60" fmla="*/ 434 w 643"/>
              <a:gd name="T61" fmla="*/ 568 h 603"/>
              <a:gd name="T62" fmla="*/ 427 w 643"/>
              <a:gd name="T63" fmla="*/ 549 h 603"/>
              <a:gd name="T64" fmla="*/ 472 w 643"/>
              <a:gd name="T65" fmla="*/ 569 h 603"/>
              <a:gd name="T66" fmla="*/ 484 w 643"/>
              <a:gd name="T67" fmla="*/ 568 h 603"/>
              <a:gd name="T68" fmla="*/ 483 w 643"/>
              <a:gd name="T69" fmla="*/ 550 h 603"/>
              <a:gd name="T70" fmla="*/ 472 w 643"/>
              <a:gd name="T71" fmla="*/ 552 h 603"/>
              <a:gd name="T72" fmla="*/ 530 w 643"/>
              <a:gd name="T73" fmla="*/ 552 h 603"/>
              <a:gd name="T74" fmla="*/ 540 w 643"/>
              <a:gd name="T75" fmla="*/ 545 h 603"/>
              <a:gd name="T76" fmla="*/ 524 w 643"/>
              <a:gd name="T77" fmla="*/ 535 h 603"/>
              <a:gd name="T78" fmla="*/ 570 w 643"/>
              <a:gd name="T79" fmla="*/ 521 h 603"/>
              <a:gd name="T80" fmla="*/ 577 w 643"/>
              <a:gd name="T81" fmla="*/ 512 h 603"/>
              <a:gd name="T82" fmla="*/ 565 w 643"/>
              <a:gd name="T83" fmla="*/ 499 h 603"/>
              <a:gd name="T84" fmla="*/ 559 w 643"/>
              <a:gd name="T85" fmla="*/ 507 h 603"/>
              <a:gd name="T86" fmla="*/ 601 w 643"/>
              <a:gd name="T87" fmla="*/ 469 h 603"/>
              <a:gd name="T88" fmla="*/ 605 w 643"/>
              <a:gd name="T89" fmla="*/ 457 h 603"/>
              <a:gd name="T90" fmla="*/ 586 w 643"/>
              <a:gd name="T91" fmla="*/ 459 h 603"/>
              <a:gd name="T92" fmla="*/ 610 w 643"/>
              <a:gd name="T93" fmla="*/ 419 h 603"/>
              <a:gd name="T94" fmla="*/ 610 w 643"/>
              <a:gd name="T95" fmla="*/ 408 h 603"/>
              <a:gd name="T96" fmla="*/ 592 w 643"/>
              <a:gd name="T97" fmla="*/ 406 h 603"/>
              <a:gd name="T98" fmla="*/ 593 w 643"/>
              <a:gd name="T99" fmla="*/ 417 h 603"/>
              <a:gd name="T100" fmla="*/ 599 w 643"/>
              <a:gd name="T101" fmla="*/ 358 h 603"/>
              <a:gd name="T102" fmla="*/ 594 w 643"/>
              <a:gd name="T103" fmla="*/ 347 h 603"/>
              <a:gd name="T104" fmla="*/ 581 w 643"/>
              <a:gd name="T105" fmla="*/ 363 h 603"/>
              <a:gd name="T106" fmla="*/ 573 w 643"/>
              <a:gd name="T107" fmla="*/ 316 h 603"/>
              <a:gd name="T108" fmla="*/ 565 w 643"/>
              <a:gd name="T109" fmla="*/ 308 h 603"/>
              <a:gd name="T110" fmla="*/ 550 w 643"/>
              <a:gd name="T111" fmla="*/ 318 h 603"/>
              <a:gd name="T112" fmla="*/ 557 w 643"/>
              <a:gd name="T113" fmla="*/ 326 h 603"/>
              <a:gd name="T114" fmla="*/ 524 w 643"/>
              <a:gd name="T115" fmla="*/ 279 h 603"/>
              <a:gd name="T116" fmla="*/ 513 w 643"/>
              <a:gd name="T117" fmla="*/ 274 h 603"/>
              <a:gd name="T118" fmla="*/ 513 w 643"/>
              <a:gd name="T119" fmla="*/ 293 h 603"/>
              <a:gd name="T120" fmla="*/ 457 w 643"/>
              <a:gd name="T121" fmla="*/ 231 h 603"/>
              <a:gd name="T122" fmla="*/ 358 w 643"/>
              <a:gd name="T123" fmla="*/ 9 h 603"/>
              <a:gd name="T124" fmla="*/ 30 w 643"/>
              <a:gd name="T125" fmla="*/ 15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3" h="603">
                <a:moveTo>
                  <a:pt x="51" y="448"/>
                </a:moveTo>
                <a:cubicBezTo>
                  <a:pt x="83" y="445"/>
                  <a:pt x="115" y="443"/>
                  <a:pt x="147" y="442"/>
                </a:cubicBezTo>
                <a:cubicBezTo>
                  <a:pt x="127" y="440"/>
                  <a:pt x="108" y="439"/>
                  <a:pt x="88" y="437"/>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9"/>
                  <a:pt x="51" y="579"/>
                </a:cubicBezTo>
                <a:cubicBezTo>
                  <a:pt x="35" y="578"/>
                  <a:pt x="21" y="566"/>
                  <a:pt x="21" y="550"/>
                </a:cubicBezTo>
                <a:cubicBezTo>
                  <a:pt x="21" y="526"/>
                  <a:pt x="21" y="502"/>
                  <a:pt x="21" y="478"/>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60"/>
                  <a:pt x="453" y="362"/>
                </a:cubicBezTo>
                <a:cubicBezTo>
                  <a:pt x="452" y="364"/>
                  <a:pt x="451" y="367"/>
                  <a:pt x="451" y="371"/>
                </a:cubicBezTo>
                <a:cubicBezTo>
                  <a:pt x="451" y="378"/>
                  <a:pt x="452" y="382"/>
                  <a:pt x="455" y="385"/>
                </a:cubicBezTo>
                <a:cubicBezTo>
                  <a:pt x="458" y="388"/>
                  <a:pt x="466" y="393"/>
                  <a:pt x="478" y="401"/>
                </a:cubicBezTo>
                <a:cubicBezTo>
                  <a:pt x="489" y="407"/>
                  <a:pt x="497" y="413"/>
                  <a:pt x="501" y="416"/>
                </a:cubicBezTo>
                <a:cubicBezTo>
                  <a:pt x="505" y="420"/>
                  <a:pt x="508" y="425"/>
                  <a:pt x="511" y="431"/>
                </a:cubicBezTo>
                <a:cubicBezTo>
                  <a:pt x="514" y="438"/>
                  <a:pt x="515" y="446"/>
                  <a:pt x="515" y="455"/>
                </a:cubicBezTo>
                <a:cubicBezTo>
                  <a:pt x="515" y="471"/>
                  <a:pt x="511"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9"/>
                </a:cubicBezTo>
                <a:cubicBezTo>
                  <a:pt x="466" y="477"/>
                  <a:pt x="467" y="474"/>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4"/>
                  <a:pt x="407" y="386"/>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2"/>
                </a:lnTo>
                <a:lnTo>
                  <a:pt x="408" y="272"/>
                </a:lnTo>
                <a:lnTo>
                  <a:pt x="407" y="272"/>
                </a:lnTo>
                <a:lnTo>
                  <a:pt x="406" y="272"/>
                </a:lnTo>
                <a:lnTo>
                  <a:pt x="405" y="273"/>
                </a:lnTo>
                <a:lnTo>
                  <a:pt x="404"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393" y="278"/>
                </a:lnTo>
                <a:lnTo>
                  <a:pt x="401" y="294"/>
                </a:lnTo>
                <a:lnTo>
                  <a:pt x="401" y="294"/>
                </a:lnTo>
                <a:lnTo>
                  <a:pt x="401" y="293"/>
                </a:lnTo>
                <a:lnTo>
                  <a:pt x="402" y="293"/>
                </a:lnTo>
                <a:lnTo>
                  <a:pt x="403" y="293"/>
                </a:lnTo>
                <a:lnTo>
                  <a:pt x="404" y="292"/>
                </a:lnTo>
                <a:lnTo>
                  <a:pt x="404" y="292"/>
                </a:lnTo>
                <a:lnTo>
                  <a:pt x="405" y="292"/>
                </a:lnTo>
                <a:lnTo>
                  <a:pt x="406" y="291"/>
                </a:lnTo>
                <a:lnTo>
                  <a:pt x="407" y="291"/>
                </a:lnTo>
                <a:lnTo>
                  <a:pt x="407" y="291"/>
                </a:lnTo>
                <a:lnTo>
                  <a:pt x="408" y="290"/>
                </a:lnTo>
                <a:lnTo>
                  <a:pt x="409" y="290"/>
                </a:lnTo>
                <a:lnTo>
                  <a:pt x="410" y="290"/>
                </a:lnTo>
                <a:lnTo>
                  <a:pt x="411" y="290"/>
                </a:lnTo>
                <a:lnTo>
                  <a:pt x="411" y="289"/>
                </a:lnTo>
                <a:lnTo>
                  <a:pt x="412" y="289"/>
                </a:lnTo>
                <a:lnTo>
                  <a:pt x="413" y="289"/>
                </a:lnTo>
                <a:lnTo>
                  <a:pt x="414" y="289"/>
                </a:lnTo>
                <a:lnTo>
                  <a:pt x="414" y="288"/>
                </a:lnTo>
                <a:lnTo>
                  <a:pt x="415" y="288"/>
                </a:lnTo>
                <a:lnTo>
                  <a:pt x="416" y="288"/>
                </a:lnTo>
                <a:lnTo>
                  <a:pt x="411" y="271"/>
                </a:lnTo>
                <a:close/>
                <a:moveTo>
                  <a:pt x="361" y="297"/>
                </a:moveTo>
                <a:lnTo>
                  <a:pt x="361" y="297"/>
                </a:lnTo>
                <a:lnTo>
                  <a:pt x="361" y="298"/>
                </a:lnTo>
                <a:lnTo>
                  <a:pt x="360" y="298"/>
                </a:lnTo>
                <a:lnTo>
                  <a:pt x="360" y="299"/>
                </a:lnTo>
                <a:lnTo>
                  <a:pt x="359" y="299"/>
                </a:lnTo>
                <a:lnTo>
                  <a:pt x="358" y="300"/>
                </a:lnTo>
                <a:lnTo>
                  <a:pt x="358" y="301"/>
                </a:lnTo>
                <a:lnTo>
                  <a:pt x="357" y="301"/>
                </a:lnTo>
                <a:lnTo>
                  <a:pt x="356" y="302"/>
                </a:lnTo>
                <a:lnTo>
                  <a:pt x="356" y="302"/>
                </a:lnTo>
                <a:lnTo>
                  <a:pt x="355" y="303"/>
                </a:lnTo>
                <a:lnTo>
                  <a:pt x="354" y="304"/>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2" y="320"/>
                </a:lnTo>
                <a:lnTo>
                  <a:pt x="363" y="319"/>
                </a:lnTo>
                <a:lnTo>
                  <a:pt x="364" y="319"/>
                </a:lnTo>
                <a:lnTo>
                  <a:pt x="364" y="318"/>
                </a:lnTo>
                <a:lnTo>
                  <a:pt x="365" y="318"/>
                </a:lnTo>
                <a:lnTo>
                  <a:pt x="365" y="317"/>
                </a:lnTo>
                <a:lnTo>
                  <a:pt x="366" y="317"/>
                </a:lnTo>
                <a:lnTo>
                  <a:pt x="367" y="316"/>
                </a:lnTo>
                <a:lnTo>
                  <a:pt x="367" y="316"/>
                </a:lnTo>
                <a:lnTo>
                  <a:pt x="368" y="315"/>
                </a:lnTo>
                <a:lnTo>
                  <a:pt x="368" y="314"/>
                </a:lnTo>
                <a:lnTo>
                  <a:pt x="369" y="314"/>
                </a:lnTo>
                <a:lnTo>
                  <a:pt x="370" y="313"/>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4" y="341"/>
                </a:lnTo>
                <a:lnTo>
                  <a:pt x="323" y="342"/>
                </a:lnTo>
                <a:lnTo>
                  <a:pt x="323" y="343"/>
                </a:lnTo>
                <a:lnTo>
                  <a:pt x="323" y="344"/>
                </a:lnTo>
                <a:lnTo>
                  <a:pt x="322" y="345"/>
                </a:lnTo>
                <a:lnTo>
                  <a:pt x="322" y="346"/>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17" y="356"/>
                </a:lnTo>
                <a:lnTo>
                  <a:pt x="333" y="363"/>
                </a:lnTo>
                <a:lnTo>
                  <a:pt x="333" y="363"/>
                </a:lnTo>
                <a:lnTo>
                  <a:pt x="333" y="362"/>
                </a:lnTo>
                <a:lnTo>
                  <a:pt x="334" y="361"/>
                </a:lnTo>
                <a:lnTo>
                  <a:pt x="334" y="360"/>
                </a:lnTo>
                <a:lnTo>
                  <a:pt x="334" y="360"/>
                </a:lnTo>
                <a:lnTo>
                  <a:pt x="335" y="359"/>
                </a:lnTo>
                <a:lnTo>
                  <a:pt x="335" y="358"/>
                </a:lnTo>
                <a:lnTo>
                  <a:pt x="335" y="357"/>
                </a:lnTo>
                <a:lnTo>
                  <a:pt x="336" y="357"/>
                </a:lnTo>
                <a:lnTo>
                  <a:pt x="336" y="356"/>
                </a:lnTo>
                <a:lnTo>
                  <a:pt x="336" y="355"/>
                </a:lnTo>
                <a:lnTo>
                  <a:pt x="337" y="354"/>
                </a:lnTo>
                <a:lnTo>
                  <a:pt x="337" y="354"/>
                </a:lnTo>
                <a:lnTo>
                  <a:pt x="338" y="353"/>
                </a:lnTo>
                <a:lnTo>
                  <a:pt x="338" y="352"/>
                </a:lnTo>
                <a:lnTo>
                  <a:pt x="338" y="352"/>
                </a:lnTo>
                <a:lnTo>
                  <a:pt x="339" y="351"/>
                </a:lnTo>
                <a:lnTo>
                  <a:pt x="339" y="350"/>
                </a:lnTo>
                <a:lnTo>
                  <a:pt x="340" y="349"/>
                </a:lnTo>
                <a:lnTo>
                  <a:pt x="340" y="349"/>
                </a:lnTo>
                <a:lnTo>
                  <a:pt x="340" y="348"/>
                </a:lnTo>
                <a:lnTo>
                  <a:pt x="325" y="339"/>
                </a:lnTo>
                <a:close/>
                <a:moveTo>
                  <a:pt x="306" y="392"/>
                </a:moveTo>
                <a:lnTo>
                  <a:pt x="306" y="392"/>
                </a:lnTo>
                <a:lnTo>
                  <a:pt x="306" y="393"/>
                </a:lnTo>
                <a:lnTo>
                  <a:pt x="306" y="394"/>
                </a:lnTo>
                <a:lnTo>
                  <a:pt x="306" y="395"/>
                </a:lnTo>
                <a:lnTo>
                  <a:pt x="306" y="396"/>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04" y="410"/>
                </a:lnTo>
                <a:lnTo>
                  <a:pt x="322" y="411"/>
                </a:lnTo>
                <a:lnTo>
                  <a:pt x="322" y="411"/>
                </a:lnTo>
                <a:lnTo>
                  <a:pt x="322" y="410"/>
                </a:lnTo>
                <a:lnTo>
                  <a:pt x="322" y="409"/>
                </a:lnTo>
                <a:lnTo>
                  <a:pt x="322" y="408"/>
                </a:lnTo>
                <a:lnTo>
                  <a:pt x="322" y="407"/>
                </a:lnTo>
                <a:lnTo>
                  <a:pt x="322" y="406"/>
                </a:lnTo>
                <a:lnTo>
                  <a:pt x="322" y="406"/>
                </a:lnTo>
                <a:lnTo>
                  <a:pt x="322" y="405"/>
                </a:lnTo>
                <a:lnTo>
                  <a:pt x="322" y="404"/>
                </a:lnTo>
                <a:lnTo>
                  <a:pt x="322" y="403"/>
                </a:lnTo>
                <a:lnTo>
                  <a:pt x="322" y="402"/>
                </a:lnTo>
                <a:lnTo>
                  <a:pt x="323" y="401"/>
                </a:lnTo>
                <a:lnTo>
                  <a:pt x="323" y="400"/>
                </a:lnTo>
                <a:lnTo>
                  <a:pt x="323" y="400"/>
                </a:lnTo>
                <a:lnTo>
                  <a:pt x="323" y="399"/>
                </a:lnTo>
                <a:lnTo>
                  <a:pt x="323" y="398"/>
                </a:lnTo>
                <a:lnTo>
                  <a:pt x="323" y="397"/>
                </a:lnTo>
                <a:lnTo>
                  <a:pt x="323" y="396"/>
                </a:lnTo>
                <a:lnTo>
                  <a:pt x="323" y="395"/>
                </a:lnTo>
                <a:lnTo>
                  <a:pt x="323" y="395"/>
                </a:lnTo>
                <a:lnTo>
                  <a:pt x="306" y="392"/>
                </a:lnTo>
                <a:close/>
                <a:moveTo>
                  <a:pt x="307" y="447"/>
                </a:moveTo>
                <a:lnTo>
                  <a:pt x="307" y="447"/>
                </a:lnTo>
                <a:lnTo>
                  <a:pt x="307" y="448"/>
                </a:lnTo>
                <a:lnTo>
                  <a:pt x="307" y="449"/>
                </a:lnTo>
                <a:lnTo>
                  <a:pt x="308" y="450"/>
                </a:lnTo>
                <a:lnTo>
                  <a:pt x="308" y="451"/>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1" y="464"/>
                </a:lnTo>
                <a:lnTo>
                  <a:pt x="312" y="465"/>
                </a:lnTo>
                <a:lnTo>
                  <a:pt x="312" y="466"/>
                </a:lnTo>
                <a:lnTo>
                  <a:pt x="329" y="460"/>
                </a:lnTo>
                <a:lnTo>
                  <a:pt x="328" y="460"/>
                </a:lnTo>
                <a:lnTo>
                  <a:pt x="328" y="459"/>
                </a:lnTo>
                <a:lnTo>
                  <a:pt x="328" y="458"/>
                </a:lnTo>
                <a:lnTo>
                  <a:pt x="328" y="457"/>
                </a:lnTo>
                <a:lnTo>
                  <a:pt x="327" y="456"/>
                </a:lnTo>
                <a:lnTo>
                  <a:pt x="327" y="456"/>
                </a:lnTo>
                <a:lnTo>
                  <a:pt x="327" y="455"/>
                </a:lnTo>
                <a:lnTo>
                  <a:pt x="327" y="454"/>
                </a:lnTo>
                <a:lnTo>
                  <a:pt x="327" y="453"/>
                </a:lnTo>
                <a:lnTo>
                  <a:pt x="326" y="452"/>
                </a:lnTo>
                <a:lnTo>
                  <a:pt x="326" y="452"/>
                </a:lnTo>
                <a:lnTo>
                  <a:pt x="326" y="451"/>
                </a:lnTo>
                <a:lnTo>
                  <a:pt x="326" y="450"/>
                </a:lnTo>
                <a:lnTo>
                  <a:pt x="325" y="449"/>
                </a:lnTo>
                <a:lnTo>
                  <a:pt x="325" y="448"/>
                </a:lnTo>
                <a:lnTo>
                  <a:pt x="325" y="447"/>
                </a:lnTo>
                <a:lnTo>
                  <a:pt x="325" y="447"/>
                </a:lnTo>
                <a:lnTo>
                  <a:pt x="325" y="446"/>
                </a:lnTo>
                <a:lnTo>
                  <a:pt x="325" y="445"/>
                </a:lnTo>
                <a:lnTo>
                  <a:pt x="324" y="444"/>
                </a:lnTo>
                <a:lnTo>
                  <a:pt x="324" y="444"/>
                </a:lnTo>
                <a:lnTo>
                  <a:pt x="307" y="447"/>
                </a:lnTo>
                <a:close/>
                <a:moveTo>
                  <a:pt x="328" y="499"/>
                </a:moveTo>
                <a:lnTo>
                  <a:pt x="328" y="499"/>
                </a:lnTo>
                <a:lnTo>
                  <a:pt x="328" y="499"/>
                </a:lnTo>
                <a:lnTo>
                  <a:pt x="329" y="500"/>
                </a:lnTo>
                <a:lnTo>
                  <a:pt x="329" y="501"/>
                </a:lnTo>
                <a:lnTo>
                  <a:pt x="330" y="502"/>
                </a:lnTo>
                <a:lnTo>
                  <a:pt x="330" y="503"/>
                </a:lnTo>
                <a:lnTo>
                  <a:pt x="331" y="503"/>
                </a:lnTo>
                <a:lnTo>
                  <a:pt x="331" y="504"/>
                </a:lnTo>
                <a:lnTo>
                  <a:pt x="332" y="505"/>
                </a:lnTo>
                <a:lnTo>
                  <a:pt x="332" y="506"/>
                </a:lnTo>
                <a:lnTo>
                  <a:pt x="333" y="506"/>
                </a:lnTo>
                <a:lnTo>
                  <a:pt x="333" y="507"/>
                </a:lnTo>
                <a:lnTo>
                  <a:pt x="334" y="508"/>
                </a:lnTo>
                <a:lnTo>
                  <a:pt x="334" y="509"/>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2" y="502"/>
                </a:lnTo>
                <a:lnTo>
                  <a:pt x="351" y="501"/>
                </a:lnTo>
                <a:lnTo>
                  <a:pt x="351" y="501"/>
                </a:lnTo>
                <a:lnTo>
                  <a:pt x="350" y="500"/>
                </a:lnTo>
                <a:lnTo>
                  <a:pt x="350" y="499"/>
                </a:lnTo>
                <a:lnTo>
                  <a:pt x="349" y="499"/>
                </a:lnTo>
                <a:lnTo>
                  <a:pt x="349" y="498"/>
                </a:lnTo>
                <a:lnTo>
                  <a:pt x="348" y="497"/>
                </a:lnTo>
                <a:lnTo>
                  <a:pt x="348" y="497"/>
                </a:lnTo>
                <a:lnTo>
                  <a:pt x="347" y="496"/>
                </a:lnTo>
                <a:lnTo>
                  <a:pt x="347" y="495"/>
                </a:lnTo>
                <a:lnTo>
                  <a:pt x="346" y="495"/>
                </a:lnTo>
                <a:lnTo>
                  <a:pt x="346" y="494"/>
                </a:lnTo>
                <a:lnTo>
                  <a:pt x="345" y="493"/>
                </a:lnTo>
                <a:lnTo>
                  <a:pt x="345" y="493"/>
                </a:lnTo>
                <a:lnTo>
                  <a:pt x="344" y="492"/>
                </a:lnTo>
                <a:lnTo>
                  <a:pt x="344" y="491"/>
                </a:lnTo>
                <a:lnTo>
                  <a:pt x="343" y="491"/>
                </a:lnTo>
                <a:lnTo>
                  <a:pt x="343" y="490"/>
                </a:lnTo>
                <a:lnTo>
                  <a:pt x="343" y="490"/>
                </a:lnTo>
                <a:lnTo>
                  <a:pt x="328" y="499"/>
                </a:lnTo>
                <a:close/>
                <a:moveTo>
                  <a:pt x="366" y="540"/>
                </a:moveTo>
                <a:lnTo>
                  <a:pt x="366" y="540"/>
                </a:lnTo>
                <a:lnTo>
                  <a:pt x="366" y="540"/>
                </a:lnTo>
                <a:lnTo>
                  <a:pt x="367" y="541"/>
                </a:lnTo>
                <a:lnTo>
                  <a:pt x="368" y="541"/>
                </a:lnTo>
                <a:lnTo>
                  <a:pt x="369" y="542"/>
                </a:lnTo>
                <a:lnTo>
                  <a:pt x="369" y="542"/>
                </a:lnTo>
                <a:lnTo>
                  <a:pt x="370" y="543"/>
                </a:lnTo>
                <a:lnTo>
                  <a:pt x="371" y="543"/>
                </a:lnTo>
                <a:lnTo>
                  <a:pt x="372" y="544"/>
                </a:lnTo>
                <a:lnTo>
                  <a:pt x="372" y="544"/>
                </a:lnTo>
                <a:lnTo>
                  <a:pt x="373" y="545"/>
                </a:lnTo>
                <a:lnTo>
                  <a:pt x="374" y="545"/>
                </a:lnTo>
                <a:lnTo>
                  <a:pt x="375" y="546"/>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1" y="529"/>
                </a:lnTo>
                <a:lnTo>
                  <a:pt x="380" y="528"/>
                </a:lnTo>
                <a:lnTo>
                  <a:pt x="379" y="528"/>
                </a:lnTo>
                <a:lnTo>
                  <a:pt x="379" y="527"/>
                </a:lnTo>
                <a:lnTo>
                  <a:pt x="378" y="527"/>
                </a:lnTo>
                <a:lnTo>
                  <a:pt x="377" y="526"/>
                </a:lnTo>
                <a:lnTo>
                  <a:pt x="377" y="526"/>
                </a:lnTo>
                <a:lnTo>
                  <a:pt x="376" y="526"/>
                </a:lnTo>
                <a:lnTo>
                  <a:pt x="366" y="540"/>
                </a:lnTo>
                <a:close/>
                <a:moveTo>
                  <a:pt x="416" y="564"/>
                </a:moveTo>
                <a:lnTo>
                  <a:pt x="416" y="564"/>
                </a:lnTo>
                <a:lnTo>
                  <a:pt x="416" y="564"/>
                </a:lnTo>
                <a:lnTo>
                  <a:pt x="417" y="565"/>
                </a:lnTo>
                <a:lnTo>
                  <a:pt x="418" y="565"/>
                </a:lnTo>
                <a:lnTo>
                  <a:pt x="419" y="565"/>
                </a:lnTo>
                <a:lnTo>
                  <a:pt x="420" y="565"/>
                </a:lnTo>
                <a:lnTo>
                  <a:pt x="421" y="566"/>
                </a:lnTo>
                <a:lnTo>
                  <a:pt x="422" y="566"/>
                </a:lnTo>
                <a:lnTo>
                  <a:pt x="423" y="566"/>
                </a:lnTo>
                <a:lnTo>
                  <a:pt x="424" y="566"/>
                </a:lnTo>
                <a:lnTo>
                  <a:pt x="424" y="567"/>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4" y="568"/>
                </a:lnTo>
                <a:lnTo>
                  <a:pt x="437" y="551"/>
                </a:lnTo>
                <a:lnTo>
                  <a:pt x="437" y="551"/>
                </a:lnTo>
                <a:lnTo>
                  <a:pt x="436" y="551"/>
                </a:lnTo>
                <a:lnTo>
                  <a:pt x="435" y="551"/>
                </a:lnTo>
                <a:lnTo>
                  <a:pt x="434" y="550"/>
                </a:lnTo>
                <a:lnTo>
                  <a:pt x="433" y="550"/>
                </a:lnTo>
                <a:lnTo>
                  <a:pt x="432" y="550"/>
                </a:lnTo>
                <a:lnTo>
                  <a:pt x="431" y="550"/>
                </a:lnTo>
                <a:lnTo>
                  <a:pt x="431" y="550"/>
                </a:lnTo>
                <a:lnTo>
                  <a:pt x="430" y="550"/>
                </a:lnTo>
                <a:lnTo>
                  <a:pt x="429" y="549"/>
                </a:lnTo>
                <a:lnTo>
                  <a:pt x="428" y="549"/>
                </a:lnTo>
                <a:lnTo>
                  <a:pt x="427" y="549"/>
                </a:lnTo>
                <a:lnTo>
                  <a:pt x="427" y="549"/>
                </a:lnTo>
                <a:lnTo>
                  <a:pt x="426" y="549"/>
                </a:lnTo>
                <a:lnTo>
                  <a:pt x="425" y="549"/>
                </a:lnTo>
                <a:lnTo>
                  <a:pt x="424" y="548"/>
                </a:lnTo>
                <a:lnTo>
                  <a:pt x="423" y="548"/>
                </a:lnTo>
                <a:lnTo>
                  <a:pt x="422" y="548"/>
                </a:lnTo>
                <a:lnTo>
                  <a:pt x="422" y="548"/>
                </a:lnTo>
                <a:lnTo>
                  <a:pt x="421" y="548"/>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9"/>
                </a:lnTo>
                <a:lnTo>
                  <a:pt x="480" y="568"/>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7"/>
                </a:lnTo>
                <a:lnTo>
                  <a:pt x="490" y="567"/>
                </a:lnTo>
                <a:lnTo>
                  <a:pt x="486" y="549"/>
                </a:lnTo>
                <a:lnTo>
                  <a:pt x="486" y="549"/>
                </a:lnTo>
                <a:lnTo>
                  <a:pt x="485" y="549"/>
                </a:lnTo>
                <a:lnTo>
                  <a:pt x="484" y="550"/>
                </a:lnTo>
                <a:lnTo>
                  <a:pt x="484" y="550"/>
                </a:lnTo>
                <a:lnTo>
                  <a:pt x="483" y="550"/>
                </a:lnTo>
                <a:lnTo>
                  <a:pt x="482" y="550"/>
                </a:lnTo>
                <a:lnTo>
                  <a:pt x="481" y="550"/>
                </a:lnTo>
                <a:lnTo>
                  <a:pt x="480" y="550"/>
                </a:lnTo>
                <a:lnTo>
                  <a:pt x="479" y="551"/>
                </a:lnTo>
                <a:lnTo>
                  <a:pt x="479" y="551"/>
                </a:lnTo>
                <a:lnTo>
                  <a:pt x="478" y="551"/>
                </a:lnTo>
                <a:lnTo>
                  <a:pt x="477" y="551"/>
                </a:lnTo>
                <a:lnTo>
                  <a:pt x="476" y="551"/>
                </a:lnTo>
                <a:lnTo>
                  <a:pt x="475" y="551"/>
                </a:lnTo>
                <a:lnTo>
                  <a:pt x="474" y="551"/>
                </a:lnTo>
                <a:lnTo>
                  <a:pt x="474" y="551"/>
                </a:lnTo>
                <a:lnTo>
                  <a:pt x="473" y="552"/>
                </a:lnTo>
                <a:lnTo>
                  <a:pt x="472" y="552"/>
                </a:lnTo>
                <a:lnTo>
                  <a:pt x="471" y="552"/>
                </a:lnTo>
                <a:lnTo>
                  <a:pt x="470" y="552"/>
                </a:lnTo>
                <a:lnTo>
                  <a:pt x="470" y="552"/>
                </a:lnTo>
                <a:lnTo>
                  <a:pt x="471" y="569"/>
                </a:lnTo>
                <a:close/>
                <a:moveTo>
                  <a:pt x="525" y="554"/>
                </a:moveTo>
                <a:lnTo>
                  <a:pt x="525" y="554"/>
                </a:lnTo>
                <a:lnTo>
                  <a:pt x="525" y="554"/>
                </a:lnTo>
                <a:lnTo>
                  <a:pt x="526" y="554"/>
                </a:lnTo>
                <a:lnTo>
                  <a:pt x="527" y="553"/>
                </a:lnTo>
                <a:lnTo>
                  <a:pt x="528" y="553"/>
                </a:lnTo>
                <a:lnTo>
                  <a:pt x="528" y="552"/>
                </a:lnTo>
                <a:lnTo>
                  <a:pt x="529" y="552"/>
                </a:lnTo>
                <a:lnTo>
                  <a:pt x="530" y="552"/>
                </a:lnTo>
                <a:lnTo>
                  <a:pt x="531" y="551"/>
                </a:lnTo>
                <a:lnTo>
                  <a:pt x="532" y="551"/>
                </a:lnTo>
                <a:lnTo>
                  <a:pt x="533" y="550"/>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29" y="531"/>
                </a:lnTo>
                <a:lnTo>
                  <a:pt x="529" y="532"/>
                </a:lnTo>
                <a:lnTo>
                  <a:pt x="528" y="532"/>
                </a:lnTo>
                <a:lnTo>
                  <a:pt x="527" y="533"/>
                </a:lnTo>
                <a:lnTo>
                  <a:pt x="527" y="533"/>
                </a:lnTo>
                <a:lnTo>
                  <a:pt x="526" y="534"/>
                </a:lnTo>
                <a:lnTo>
                  <a:pt x="525" y="534"/>
                </a:lnTo>
                <a:lnTo>
                  <a:pt x="525" y="534"/>
                </a:lnTo>
                <a:lnTo>
                  <a:pt x="524" y="535"/>
                </a:lnTo>
                <a:lnTo>
                  <a:pt x="523" y="535"/>
                </a:lnTo>
                <a:lnTo>
                  <a:pt x="522" y="536"/>
                </a:lnTo>
                <a:lnTo>
                  <a:pt x="522" y="536"/>
                </a:lnTo>
                <a:lnTo>
                  <a:pt x="521" y="536"/>
                </a:lnTo>
                <a:lnTo>
                  <a:pt x="520" y="537"/>
                </a:lnTo>
                <a:lnTo>
                  <a:pt x="520" y="537"/>
                </a:lnTo>
                <a:lnTo>
                  <a:pt x="519" y="538"/>
                </a:lnTo>
                <a:lnTo>
                  <a:pt x="518" y="538"/>
                </a:lnTo>
                <a:lnTo>
                  <a:pt x="517" y="538"/>
                </a:lnTo>
                <a:lnTo>
                  <a:pt x="517" y="538"/>
                </a:lnTo>
                <a:lnTo>
                  <a:pt x="525" y="554"/>
                </a:lnTo>
                <a:close/>
                <a:moveTo>
                  <a:pt x="570" y="521"/>
                </a:moveTo>
                <a:lnTo>
                  <a:pt x="570" y="521"/>
                </a:lnTo>
                <a:lnTo>
                  <a:pt x="570" y="521"/>
                </a:lnTo>
                <a:lnTo>
                  <a:pt x="570" y="520"/>
                </a:lnTo>
                <a:lnTo>
                  <a:pt x="571" y="519"/>
                </a:lnTo>
                <a:lnTo>
                  <a:pt x="572" y="518"/>
                </a:lnTo>
                <a:lnTo>
                  <a:pt x="572" y="518"/>
                </a:lnTo>
                <a:lnTo>
                  <a:pt x="573" y="517"/>
                </a:lnTo>
                <a:lnTo>
                  <a:pt x="574" y="516"/>
                </a:lnTo>
                <a:lnTo>
                  <a:pt x="574" y="516"/>
                </a:lnTo>
                <a:lnTo>
                  <a:pt x="575" y="515"/>
                </a:lnTo>
                <a:lnTo>
                  <a:pt x="575" y="514"/>
                </a:lnTo>
                <a:lnTo>
                  <a:pt x="576" y="514"/>
                </a:lnTo>
                <a:lnTo>
                  <a:pt x="576" y="513"/>
                </a:lnTo>
                <a:lnTo>
                  <a:pt x="577" y="512"/>
                </a:lnTo>
                <a:lnTo>
                  <a:pt x="578" y="511"/>
                </a:lnTo>
                <a:lnTo>
                  <a:pt x="578" y="511"/>
                </a:lnTo>
                <a:lnTo>
                  <a:pt x="579" y="510"/>
                </a:lnTo>
                <a:lnTo>
                  <a:pt x="579" y="509"/>
                </a:lnTo>
                <a:lnTo>
                  <a:pt x="580" y="509"/>
                </a:lnTo>
                <a:lnTo>
                  <a:pt x="580" y="508"/>
                </a:lnTo>
                <a:lnTo>
                  <a:pt x="581" y="507"/>
                </a:lnTo>
                <a:lnTo>
                  <a:pt x="581" y="506"/>
                </a:lnTo>
                <a:lnTo>
                  <a:pt x="567" y="496"/>
                </a:lnTo>
                <a:lnTo>
                  <a:pt x="567" y="497"/>
                </a:lnTo>
                <a:lnTo>
                  <a:pt x="566" y="497"/>
                </a:lnTo>
                <a:lnTo>
                  <a:pt x="566" y="498"/>
                </a:lnTo>
                <a:lnTo>
                  <a:pt x="565" y="499"/>
                </a:lnTo>
                <a:lnTo>
                  <a:pt x="565" y="499"/>
                </a:lnTo>
                <a:lnTo>
                  <a:pt x="564" y="500"/>
                </a:lnTo>
                <a:lnTo>
                  <a:pt x="564" y="501"/>
                </a:lnTo>
                <a:lnTo>
                  <a:pt x="563" y="501"/>
                </a:lnTo>
                <a:lnTo>
                  <a:pt x="563" y="502"/>
                </a:lnTo>
                <a:lnTo>
                  <a:pt x="562" y="502"/>
                </a:lnTo>
                <a:lnTo>
                  <a:pt x="562" y="503"/>
                </a:lnTo>
                <a:lnTo>
                  <a:pt x="561" y="504"/>
                </a:lnTo>
                <a:lnTo>
                  <a:pt x="561" y="504"/>
                </a:lnTo>
                <a:lnTo>
                  <a:pt x="560" y="505"/>
                </a:lnTo>
                <a:lnTo>
                  <a:pt x="560" y="506"/>
                </a:lnTo>
                <a:lnTo>
                  <a:pt x="559" y="506"/>
                </a:lnTo>
                <a:lnTo>
                  <a:pt x="559" y="507"/>
                </a:lnTo>
                <a:lnTo>
                  <a:pt x="558" y="507"/>
                </a:lnTo>
                <a:lnTo>
                  <a:pt x="557" y="508"/>
                </a:lnTo>
                <a:lnTo>
                  <a:pt x="557" y="509"/>
                </a:lnTo>
                <a:lnTo>
                  <a:pt x="557" y="509"/>
                </a:lnTo>
                <a:lnTo>
                  <a:pt x="570" y="521"/>
                </a:lnTo>
                <a:close/>
                <a:moveTo>
                  <a:pt x="599" y="474"/>
                </a:moveTo>
                <a:lnTo>
                  <a:pt x="599" y="474"/>
                </a:lnTo>
                <a:lnTo>
                  <a:pt x="600" y="473"/>
                </a:lnTo>
                <a:lnTo>
                  <a:pt x="600" y="472"/>
                </a:lnTo>
                <a:lnTo>
                  <a:pt x="600" y="471"/>
                </a:lnTo>
                <a:lnTo>
                  <a:pt x="601" y="470"/>
                </a:lnTo>
                <a:lnTo>
                  <a:pt x="601" y="470"/>
                </a:lnTo>
                <a:lnTo>
                  <a:pt x="601" y="469"/>
                </a:lnTo>
                <a:lnTo>
                  <a:pt x="602" y="468"/>
                </a:lnTo>
                <a:lnTo>
                  <a:pt x="602" y="467"/>
                </a:lnTo>
                <a:lnTo>
                  <a:pt x="602" y="466"/>
                </a:lnTo>
                <a:lnTo>
                  <a:pt x="603" y="465"/>
                </a:lnTo>
                <a:lnTo>
                  <a:pt x="603" y="464"/>
                </a:lnTo>
                <a:lnTo>
                  <a:pt x="603" y="463"/>
                </a:lnTo>
                <a:lnTo>
                  <a:pt x="603" y="462"/>
                </a:lnTo>
                <a:lnTo>
                  <a:pt x="604" y="461"/>
                </a:lnTo>
                <a:lnTo>
                  <a:pt x="604" y="461"/>
                </a:lnTo>
                <a:lnTo>
                  <a:pt x="604" y="460"/>
                </a:lnTo>
                <a:lnTo>
                  <a:pt x="604" y="459"/>
                </a:lnTo>
                <a:lnTo>
                  <a:pt x="605" y="458"/>
                </a:lnTo>
                <a:lnTo>
                  <a:pt x="605" y="457"/>
                </a:lnTo>
                <a:lnTo>
                  <a:pt x="605" y="456"/>
                </a:lnTo>
                <a:lnTo>
                  <a:pt x="605" y="456"/>
                </a:lnTo>
                <a:lnTo>
                  <a:pt x="588" y="452"/>
                </a:lnTo>
                <a:lnTo>
                  <a:pt x="588" y="452"/>
                </a:lnTo>
                <a:lnTo>
                  <a:pt x="588" y="452"/>
                </a:lnTo>
                <a:lnTo>
                  <a:pt x="588" y="453"/>
                </a:lnTo>
                <a:lnTo>
                  <a:pt x="588" y="454"/>
                </a:lnTo>
                <a:lnTo>
                  <a:pt x="587" y="455"/>
                </a:lnTo>
                <a:lnTo>
                  <a:pt x="587" y="456"/>
                </a:lnTo>
                <a:lnTo>
                  <a:pt x="587" y="456"/>
                </a:lnTo>
                <a:lnTo>
                  <a:pt x="587" y="457"/>
                </a:lnTo>
                <a:lnTo>
                  <a:pt x="586" y="458"/>
                </a:lnTo>
                <a:lnTo>
                  <a:pt x="586" y="459"/>
                </a:lnTo>
                <a:lnTo>
                  <a:pt x="586" y="460"/>
                </a:lnTo>
                <a:lnTo>
                  <a:pt x="586" y="460"/>
                </a:lnTo>
                <a:lnTo>
                  <a:pt x="585" y="461"/>
                </a:lnTo>
                <a:lnTo>
                  <a:pt x="585" y="462"/>
                </a:lnTo>
                <a:lnTo>
                  <a:pt x="585" y="463"/>
                </a:lnTo>
                <a:lnTo>
                  <a:pt x="584" y="463"/>
                </a:lnTo>
                <a:lnTo>
                  <a:pt x="584" y="464"/>
                </a:lnTo>
                <a:lnTo>
                  <a:pt x="584" y="465"/>
                </a:lnTo>
                <a:lnTo>
                  <a:pt x="584" y="466"/>
                </a:lnTo>
                <a:lnTo>
                  <a:pt x="583" y="467"/>
                </a:lnTo>
                <a:lnTo>
                  <a:pt x="583" y="467"/>
                </a:lnTo>
                <a:lnTo>
                  <a:pt x="599" y="474"/>
                </a:lnTo>
                <a:close/>
                <a:moveTo>
                  <a:pt x="610" y="419"/>
                </a:moveTo>
                <a:lnTo>
                  <a:pt x="610" y="419"/>
                </a:ln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6"/>
                </a:lnTo>
                <a:lnTo>
                  <a:pt x="592" y="407"/>
                </a:lnTo>
                <a:lnTo>
                  <a:pt x="592" y="408"/>
                </a:lnTo>
                <a:lnTo>
                  <a:pt x="592" y="409"/>
                </a:lnTo>
                <a:lnTo>
                  <a:pt x="592" y="410"/>
                </a:lnTo>
                <a:lnTo>
                  <a:pt x="593" y="411"/>
                </a:lnTo>
                <a:lnTo>
                  <a:pt x="593" y="412"/>
                </a:lnTo>
                <a:lnTo>
                  <a:pt x="593" y="413"/>
                </a:lnTo>
                <a:lnTo>
                  <a:pt x="593" y="413"/>
                </a:lnTo>
                <a:lnTo>
                  <a:pt x="593" y="414"/>
                </a:lnTo>
                <a:lnTo>
                  <a:pt x="593" y="415"/>
                </a:lnTo>
                <a:lnTo>
                  <a:pt x="593" y="416"/>
                </a:lnTo>
                <a:lnTo>
                  <a:pt x="593" y="417"/>
                </a:lnTo>
                <a:lnTo>
                  <a:pt x="593" y="418"/>
                </a:lnTo>
                <a:lnTo>
                  <a:pt x="593" y="419"/>
                </a:lnTo>
                <a:lnTo>
                  <a:pt x="593" y="419"/>
                </a:lnTo>
                <a:lnTo>
                  <a:pt x="610" y="419"/>
                </a:lnTo>
                <a:close/>
                <a:moveTo>
                  <a:pt x="601" y="364"/>
                </a:moveTo>
                <a:lnTo>
                  <a:pt x="601" y="364"/>
                </a:lnTo>
                <a:lnTo>
                  <a:pt x="601" y="363"/>
                </a:lnTo>
                <a:lnTo>
                  <a:pt x="600" y="363"/>
                </a:lnTo>
                <a:lnTo>
                  <a:pt x="600" y="362"/>
                </a:lnTo>
                <a:lnTo>
                  <a:pt x="600" y="361"/>
                </a:lnTo>
                <a:lnTo>
                  <a:pt x="599" y="360"/>
                </a:lnTo>
                <a:lnTo>
                  <a:pt x="599" y="359"/>
                </a:lnTo>
                <a:lnTo>
                  <a:pt x="599" y="358"/>
                </a:lnTo>
                <a:lnTo>
                  <a:pt x="598" y="357"/>
                </a:lnTo>
                <a:lnTo>
                  <a:pt x="598" y="356"/>
                </a:lnTo>
                <a:lnTo>
                  <a:pt x="598" y="356"/>
                </a:lnTo>
                <a:lnTo>
                  <a:pt x="597" y="355"/>
                </a:lnTo>
                <a:lnTo>
                  <a:pt x="597" y="354"/>
                </a:lnTo>
                <a:lnTo>
                  <a:pt x="596" y="353"/>
                </a:lnTo>
                <a:lnTo>
                  <a:pt x="596" y="352"/>
                </a:lnTo>
                <a:lnTo>
                  <a:pt x="596" y="351"/>
                </a:lnTo>
                <a:lnTo>
                  <a:pt x="595" y="350"/>
                </a:lnTo>
                <a:lnTo>
                  <a:pt x="595" y="350"/>
                </a:lnTo>
                <a:lnTo>
                  <a:pt x="594" y="349"/>
                </a:lnTo>
                <a:lnTo>
                  <a:pt x="594" y="348"/>
                </a:lnTo>
                <a:lnTo>
                  <a:pt x="594" y="347"/>
                </a:lnTo>
                <a:lnTo>
                  <a:pt x="593" y="347"/>
                </a:lnTo>
                <a:lnTo>
                  <a:pt x="578" y="355"/>
                </a:lnTo>
                <a:lnTo>
                  <a:pt x="578" y="355"/>
                </a:lnTo>
                <a:lnTo>
                  <a:pt x="578" y="356"/>
                </a:lnTo>
                <a:lnTo>
                  <a:pt x="579" y="357"/>
                </a:lnTo>
                <a:lnTo>
                  <a:pt x="579" y="357"/>
                </a:lnTo>
                <a:lnTo>
                  <a:pt x="579" y="358"/>
                </a:lnTo>
                <a:lnTo>
                  <a:pt x="580" y="359"/>
                </a:lnTo>
                <a:lnTo>
                  <a:pt x="580" y="360"/>
                </a:lnTo>
                <a:lnTo>
                  <a:pt x="580" y="360"/>
                </a:lnTo>
                <a:lnTo>
                  <a:pt x="581" y="361"/>
                </a:lnTo>
                <a:lnTo>
                  <a:pt x="581" y="362"/>
                </a:lnTo>
                <a:lnTo>
                  <a:pt x="581" y="363"/>
                </a:lnTo>
                <a:lnTo>
                  <a:pt x="582" y="363"/>
                </a:lnTo>
                <a:lnTo>
                  <a:pt x="582" y="364"/>
                </a:lnTo>
                <a:lnTo>
                  <a:pt x="582" y="365"/>
                </a:lnTo>
                <a:lnTo>
                  <a:pt x="583" y="366"/>
                </a:lnTo>
                <a:lnTo>
                  <a:pt x="583" y="366"/>
                </a:lnTo>
                <a:lnTo>
                  <a:pt x="583" y="367"/>
                </a:lnTo>
                <a:lnTo>
                  <a:pt x="584" y="368"/>
                </a:lnTo>
                <a:lnTo>
                  <a:pt x="584" y="369"/>
                </a:lnTo>
                <a:lnTo>
                  <a:pt x="584" y="370"/>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1" y="319"/>
                </a:lnTo>
                <a:lnTo>
                  <a:pt x="552" y="320"/>
                </a:lnTo>
                <a:lnTo>
                  <a:pt x="552" y="320"/>
                </a:lnTo>
                <a:lnTo>
                  <a:pt x="553" y="321"/>
                </a:lnTo>
                <a:lnTo>
                  <a:pt x="554" y="322"/>
                </a:lnTo>
                <a:lnTo>
                  <a:pt x="554" y="322"/>
                </a:lnTo>
                <a:lnTo>
                  <a:pt x="555" y="323"/>
                </a:lnTo>
                <a:lnTo>
                  <a:pt x="555" y="323"/>
                </a:lnTo>
                <a:lnTo>
                  <a:pt x="556" y="324"/>
                </a:lnTo>
                <a:lnTo>
                  <a:pt x="556" y="325"/>
                </a:lnTo>
                <a:lnTo>
                  <a:pt x="557" y="325"/>
                </a:lnTo>
                <a:lnTo>
                  <a:pt x="557" y="326"/>
                </a:lnTo>
                <a:lnTo>
                  <a:pt x="558" y="326"/>
                </a:lnTo>
                <a:lnTo>
                  <a:pt x="559" y="327"/>
                </a:lnTo>
                <a:lnTo>
                  <a:pt x="559" y="328"/>
                </a:lnTo>
                <a:lnTo>
                  <a:pt x="559" y="328"/>
                </a:lnTo>
                <a:lnTo>
                  <a:pt x="573" y="316"/>
                </a:lnTo>
                <a:close/>
                <a:moveTo>
                  <a:pt x="529" y="282"/>
                </a:moveTo>
                <a:lnTo>
                  <a:pt x="529" y="282"/>
                </a:lnTo>
                <a:lnTo>
                  <a:pt x="528" y="281"/>
                </a:lnTo>
                <a:lnTo>
                  <a:pt x="528" y="281"/>
                </a:lnTo>
                <a:lnTo>
                  <a:pt x="527" y="281"/>
                </a:lnTo>
                <a:lnTo>
                  <a:pt x="526" y="280"/>
                </a:lnTo>
                <a:lnTo>
                  <a:pt x="525" y="280"/>
                </a:lnTo>
                <a:lnTo>
                  <a:pt x="524" y="279"/>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12" y="274"/>
                </a:lnTo>
                <a:lnTo>
                  <a:pt x="506" y="290"/>
                </a:lnTo>
                <a:lnTo>
                  <a:pt x="506" y="290"/>
                </a:lnTo>
                <a:lnTo>
                  <a:pt x="507" y="291"/>
                </a:lnTo>
                <a:lnTo>
                  <a:pt x="508" y="291"/>
                </a:lnTo>
                <a:lnTo>
                  <a:pt x="508" y="291"/>
                </a:lnTo>
                <a:lnTo>
                  <a:pt x="509" y="292"/>
                </a:lnTo>
                <a:lnTo>
                  <a:pt x="510" y="292"/>
                </a:lnTo>
                <a:lnTo>
                  <a:pt x="511" y="292"/>
                </a:lnTo>
                <a:lnTo>
                  <a:pt x="511" y="293"/>
                </a:lnTo>
                <a:lnTo>
                  <a:pt x="512" y="293"/>
                </a:lnTo>
                <a:lnTo>
                  <a:pt x="513" y="293"/>
                </a:lnTo>
                <a:lnTo>
                  <a:pt x="514" y="294"/>
                </a:lnTo>
                <a:lnTo>
                  <a:pt x="514" y="294"/>
                </a:lnTo>
                <a:lnTo>
                  <a:pt x="515" y="294"/>
                </a:lnTo>
                <a:lnTo>
                  <a:pt x="516" y="295"/>
                </a:lnTo>
                <a:lnTo>
                  <a:pt x="517" y="295"/>
                </a:lnTo>
                <a:lnTo>
                  <a:pt x="517" y="295"/>
                </a:lnTo>
                <a:lnTo>
                  <a:pt x="518" y="296"/>
                </a:lnTo>
                <a:lnTo>
                  <a:pt x="519" y="296"/>
                </a:lnTo>
                <a:lnTo>
                  <a:pt x="520" y="297"/>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1"/>
                  <a:pt x="358" y="9"/>
                </a:cubicBezTo>
                <a:cubicBezTo>
                  <a:pt x="374" y="11"/>
                  <a:pt x="388" y="23"/>
                  <a:pt x="388" y="39"/>
                </a:cubicBezTo>
                <a:cubicBezTo>
                  <a:pt x="388" y="63"/>
                  <a:pt x="388" y="87"/>
                  <a:pt x="388" y="111"/>
                </a:cubicBezTo>
                <a:cubicBezTo>
                  <a:pt x="388" y="128"/>
                  <a:pt x="374" y="139"/>
                  <a:pt x="358" y="141"/>
                </a:cubicBezTo>
                <a:cubicBezTo>
                  <a:pt x="323" y="145"/>
                  <a:pt x="287" y="147"/>
                  <a:pt x="252" y="149"/>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18" name="Freeform 17"/>
          <p:cNvSpPr>
            <a:spLocks noEditPoints="1"/>
          </p:cNvSpPr>
          <p:nvPr/>
        </p:nvSpPr>
        <p:spPr bwMode="auto">
          <a:xfrm>
            <a:off x="4789656" y="3201938"/>
            <a:ext cx="490338" cy="524361"/>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19" name="Freeform 18"/>
          <p:cNvSpPr>
            <a:spLocks noEditPoints="1"/>
          </p:cNvSpPr>
          <p:nvPr/>
        </p:nvSpPr>
        <p:spPr bwMode="auto">
          <a:xfrm>
            <a:off x="2713348" y="3223953"/>
            <a:ext cx="470323" cy="498344"/>
          </a:xfrm>
          <a:custGeom>
            <a:avLst/>
            <a:gdLst>
              <a:gd name="T0" fmla="*/ 283 w 568"/>
              <a:gd name="T1" fmla="*/ 574 h 601"/>
              <a:gd name="T2" fmla="*/ 284 w 568"/>
              <a:gd name="T3" fmla="*/ 333 h 601"/>
              <a:gd name="T4" fmla="*/ 453 w 568"/>
              <a:gd name="T5" fmla="*/ 301 h 601"/>
              <a:gd name="T6" fmla="*/ 347 w 568"/>
              <a:gd name="T7" fmla="*/ 343 h 601"/>
              <a:gd name="T8" fmla="*/ 95 w 568"/>
              <a:gd name="T9" fmla="*/ 214 h 601"/>
              <a:gd name="T10" fmla="*/ 127 w 568"/>
              <a:gd name="T11" fmla="*/ 218 h 601"/>
              <a:gd name="T12" fmla="*/ 168 w 568"/>
              <a:gd name="T13" fmla="*/ 222 h 601"/>
              <a:gd name="T14" fmla="*/ 167 w 568"/>
              <a:gd name="T15" fmla="*/ 195 h 601"/>
              <a:gd name="T16" fmla="*/ 284 w 568"/>
              <a:gd name="T17" fmla="*/ 303 h 601"/>
              <a:gd name="T18" fmla="*/ 413 w 568"/>
              <a:gd name="T19" fmla="*/ 209 h 601"/>
              <a:gd name="T20" fmla="*/ 442 w 568"/>
              <a:gd name="T21" fmla="*/ 204 h 601"/>
              <a:gd name="T22" fmla="*/ 458 w 568"/>
              <a:gd name="T23" fmla="*/ 210 h 601"/>
              <a:gd name="T24" fmla="*/ 416 w 568"/>
              <a:gd name="T25" fmla="*/ 256 h 601"/>
              <a:gd name="T26" fmla="*/ 489 w 568"/>
              <a:gd name="T27" fmla="*/ 341 h 601"/>
              <a:gd name="T28" fmla="*/ 467 w 568"/>
              <a:gd name="T29" fmla="*/ 263 h 601"/>
              <a:gd name="T30" fmla="*/ 467 w 568"/>
              <a:gd name="T31" fmla="*/ 500 h 601"/>
              <a:gd name="T32" fmla="*/ 494 w 568"/>
              <a:gd name="T33" fmla="*/ 494 h 601"/>
              <a:gd name="T34" fmla="*/ 310 w 568"/>
              <a:gd name="T35" fmla="*/ 595 h 601"/>
              <a:gd name="T36" fmla="*/ 285 w 568"/>
              <a:gd name="T37" fmla="*/ 601 h 601"/>
              <a:gd name="T38" fmla="*/ 75 w 568"/>
              <a:gd name="T39" fmla="*/ 494 h 601"/>
              <a:gd name="T40" fmla="*/ 102 w 568"/>
              <a:gd name="T41" fmla="*/ 500 h 601"/>
              <a:gd name="T42" fmla="*/ 102 w 568"/>
              <a:gd name="T43" fmla="*/ 263 h 601"/>
              <a:gd name="T44" fmla="*/ 80 w 568"/>
              <a:gd name="T45" fmla="*/ 341 h 601"/>
              <a:gd name="T46" fmla="*/ 142 w 568"/>
              <a:gd name="T47" fmla="*/ 252 h 601"/>
              <a:gd name="T48" fmla="*/ 62 w 568"/>
              <a:gd name="T49" fmla="*/ 400 h 601"/>
              <a:gd name="T50" fmla="*/ 74 w 568"/>
              <a:gd name="T51" fmla="*/ 424 h 601"/>
              <a:gd name="T52" fmla="*/ 85 w 568"/>
              <a:gd name="T53" fmla="*/ 446 h 601"/>
              <a:gd name="T54" fmla="*/ 45 w 568"/>
              <a:gd name="T55" fmla="*/ 475 h 601"/>
              <a:gd name="T56" fmla="*/ 28 w 568"/>
              <a:gd name="T57" fmla="*/ 377 h 601"/>
              <a:gd name="T58" fmla="*/ 54 w 568"/>
              <a:gd name="T59" fmla="*/ 333 h 601"/>
              <a:gd name="T60" fmla="*/ 473 w 568"/>
              <a:gd name="T61" fmla="*/ 381 h 601"/>
              <a:gd name="T62" fmla="*/ 463 w 568"/>
              <a:gd name="T63" fmla="*/ 406 h 601"/>
              <a:gd name="T64" fmla="*/ 455 w 568"/>
              <a:gd name="T65" fmla="*/ 431 h 601"/>
              <a:gd name="T66" fmla="*/ 450 w 568"/>
              <a:gd name="T67" fmla="*/ 450 h 601"/>
              <a:gd name="T68" fmla="*/ 482 w 568"/>
              <a:gd name="T69" fmla="*/ 363 h 601"/>
              <a:gd name="T70" fmla="*/ 513 w 568"/>
              <a:gd name="T71" fmla="*/ 360 h 601"/>
              <a:gd name="T72" fmla="*/ 282 w 568"/>
              <a:gd name="T73" fmla="*/ 0 h 601"/>
              <a:gd name="T74" fmla="*/ 418 w 568"/>
              <a:gd name="T75" fmla="*/ 107 h 601"/>
              <a:gd name="T76" fmla="*/ 394 w 568"/>
              <a:gd name="T77" fmla="*/ 179 h 601"/>
              <a:gd name="T78" fmla="*/ 365 w 568"/>
              <a:gd name="T79" fmla="*/ 81 h 601"/>
              <a:gd name="T80" fmla="*/ 194 w 568"/>
              <a:gd name="T81" fmla="*/ 183 h 601"/>
              <a:gd name="T82" fmla="*/ 152 w 568"/>
              <a:gd name="T83" fmla="*/ 154 h 601"/>
              <a:gd name="T84" fmla="*/ 198 w 568"/>
              <a:gd name="T85" fmla="*/ 41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0" name="Freeform 19"/>
          <p:cNvSpPr>
            <a:spLocks noEditPoints="1"/>
          </p:cNvSpPr>
          <p:nvPr/>
        </p:nvSpPr>
        <p:spPr bwMode="auto">
          <a:xfrm>
            <a:off x="1680086" y="3221952"/>
            <a:ext cx="528365" cy="500345"/>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1" name="Freeform 20"/>
          <p:cNvSpPr>
            <a:spLocks noEditPoints="1"/>
          </p:cNvSpPr>
          <p:nvPr/>
        </p:nvSpPr>
        <p:spPr bwMode="auto">
          <a:xfrm>
            <a:off x="585629" y="3225955"/>
            <a:ext cx="616425" cy="492340"/>
          </a:xfrm>
          <a:custGeom>
            <a:avLst/>
            <a:gdLst>
              <a:gd name="T0" fmla="*/ 575 w 745"/>
              <a:gd name="T1" fmla="*/ 570 h 594"/>
              <a:gd name="T2" fmla="*/ 0 w 745"/>
              <a:gd name="T3" fmla="*/ 570 h 594"/>
              <a:gd name="T4" fmla="*/ 298 w 745"/>
              <a:gd name="T5" fmla="*/ 220 h 594"/>
              <a:gd name="T6" fmla="*/ 288 w 745"/>
              <a:gd name="T7" fmla="*/ 209 h 594"/>
              <a:gd name="T8" fmla="*/ 544 w 745"/>
              <a:gd name="T9" fmla="*/ 245 h 594"/>
              <a:gd name="T10" fmla="*/ 32 w 745"/>
              <a:gd name="T11" fmla="*/ 201 h 594"/>
              <a:gd name="T12" fmla="*/ 205 w 745"/>
              <a:gd name="T13" fmla="*/ 430 h 594"/>
              <a:gd name="T14" fmla="*/ 98 w 745"/>
              <a:gd name="T15" fmla="*/ 362 h 594"/>
              <a:gd name="T16" fmla="*/ 98 w 745"/>
              <a:gd name="T17" fmla="*/ 385 h 594"/>
              <a:gd name="T18" fmla="*/ 312 w 745"/>
              <a:gd name="T19" fmla="*/ 317 h 594"/>
              <a:gd name="T20" fmla="*/ 98 w 745"/>
              <a:gd name="T21" fmla="*/ 317 h 594"/>
              <a:gd name="T22" fmla="*/ 312 w 745"/>
              <a:gd name="T23" fmla="*/ 296 h 594"/>
              <a:gd name="T24" fmla="*/ 552 w 745"/>
              <a:gd name="T25" fmla="*/ 249 h 594"/>
              <a:gd name="T26" fmla="*/ 552 w 745"/>
              <a:gd name="T27" fmla="*/ 249 h 594"/>
              <a:gd name="T28" fmla="*/ 552 w 745"/>
              <a:gd name="T29" fmla="*/ 37 h 594"/>
              <a:gd name="T30" fmla="*/ 338 w 745"/>
              <a:gd name="T31" fmla="*/ 134 h 594"/>
              <a:gd name="T32" fmla="*/ 583 w 745"/>
              <a:gd name="T33" fmla="*/ 148 h 594"/>
              <a:gd name="T34" fmla="*/ 373 w 745"/>
              <a:gd name="T35" fmla="*/ 103 h 594"/>
              <a:gd name="T36" fmla="*/ 591 w 745"/>
              <a:gd name="T37" fmla="*/ 258 h 594"/>
              <a:gd name="T38" fmla="*/ 675 w 745"/>
              <a:gd name="T39" fmla="*/ 154 h 594"/>
              <a:gd name="T40" fmla="*/ 698 w 745"/>
              <a:gd name="T41" fmla="*/ 179 h 594"/>
              <a:gd name="T42" fmla="*/ 685 w 745"/>
              <a:gd name="T43" fmla="*/ 152 h 594"/>
              <a:gd name="T44" fmla="*/ 681 w 745"/>
              <a:gd name="T45" fmla="*/ 290 h 594"/>
              <a:gd name="T46" fmla="*/ 680 w 745"/>
              <a:gd name="T47" fmla="*/ 319 h 594"/>
              <a:gd name="T48" fmla="*/ 703 w 745"/>
              <a:gd name="T49" fmla="*/ 319 h 594"/>
              <a:gd name="T50" fmla="*/ 702 w 745"/>
              <a:gd name="T51" fmla="*/ 290 h 594"/>
              <a:gd name="T52" fmla="*/ 698 w 745"/>
              <a:gd name="T53" fmla="*/ 229 h 594"/>
              <a:gd name="T54" fmla="*/ 344 w 745"/>
              <a:gd name="T55" fmla="*/ 320 h 594"/>
              <a:gd name="T56" fmla="*/ 376 w 745"/>
              <a:gd name="T57" fmla="*/ 447 h 594"/>
              <a:gd name="T58" fmla="*/ 389 w 745"/>
              <a:gd name="T59" fmla="*/ 436 h 594"/>
              <a:gd name="T60" fmla="*/ 394 w 745"/>
              <a:gd name="T61" fmla="*/ 420 h 594"/>
              <a:gd name="T62" fmla="*/ 409 w 745"/>
              <a:gd name="T63" fmla="*/ 430 h 594"/>
              <a:gd name="T64" fmla="*/ 420 w 745"/>
              <a:gd name="T65" fmla="*/ 455 h 594"/>
              <a:gd name="T66" fmla="*/ 434 w 745"/>
              <a:gd name="T67" fmla="*/ 465 h 594"/>
              <a:gd name="T68" fmla="*/ 455 w 745"/>
              <a:gd name="T69" fmla="*/ 462 h 594"/>
              <a:gd name="T70" fmla="*/ 451 w 745"/>
              <a:gd name="T71" fmla="*/ 450 h 594"/>
              <a:gd name="T72" fmla="*/ 440 w 745"/>
              <a:gd name="T73" fmla="*/ 425 h 594"/>
              <a:gd name="T74" fmla="*/ 425 w 745"/>
              <a:gd name="T75" fmla="*/ 415 h 594"/>
              <a:gd name="T76" fmla="*/ 463 w 745"/>
              <a:gd name="T77" fmla="*/ 395 h 594"/>
              <a:gd name="T78" fmla="*/ 448 w 745"/>
              <a:gd name="T79" fmla="*/ 390 h 594"/>
              <a:gd name="T80" fmla="*/ 438 w 745"/>
              <a:gd name="T81" fmla="*/ 377 h 594"/>
              <a:gd name="T82" fmla="*/ 422 w 745"/>
              <a:gd name="T83" fmla="*/ 373 h 594"/>
              <a:gd name="T84" fmla="*/ 411 w 745"/>
              <a:gd name="T85" fmla="*/ 359 h 594"/>
              <a:gd name="T86" fmla="*/ 395 w 745"/>
              <a:gd name="T87" fmla="*/ 355 h 594"/>
              <a:gd name="T88" fmla="*/ 385 w 745"/>
              <a:gd name="T89" fmla="*/ 342 h 594"/>
              <a:gd name="T90" fmla="*/ 369 w 745"/>
              <a:gd name="T91" fmla="*/ 337 h 594"/>
              <a:gd name="T92" fmla="*/ 359 w 745"/>
              <a:gd name="T93" fmla="*/ 324 h 594"/>
              <a:gd name="T94" fmla="*/ 69 w 745"/>
              <a:gd name="T95" fmla="*/ 239 h 594"/>
              <a:gd name="T96" fmla="*/ 69 w 745"/>
              <a:gd name="T97" fmla="*/ 497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45" h="594">
                <a:moveTo>
                  <a:pt x="0" y="549"/>
                </a:moveTo>
                <a:lnTo>
                  <a:pt x="575" y="549"/>
                </a:lnTo>
                <a:lnTo>
                  <a:pt x="575" y="570"/>
                </a:lnTo>
                <a:cubicBezTo>
                  <a:pt x="575" y="583"/>
                  <a:pt x="565" y="594"/>
                  <a:pt x="551" y="594"/>
                </a:cubicBezTo>
                <a:lnTo>
                  <a:pt x="24" y="594"/>
                </a:lnTo>
                <a:cubicBezTo>
                  <a:pt x="11" y="594"/>
                  <a:pt x="0" y="583"/>
                  <a:pt x="0" y="570"/>
                </a:cubicBezTo>
                <a:lnTo>
                  <a:pt x="0" y="549"/>
                </a:lnTo>
                <a:close/>
                <a:moveTo>
                  <a:pt x="288" y="209"/>
                </a:moveTo>
                <a:cubicBezTo>
                  <a:pt x="294" y="209"/>
                  <a:pt x="298" y="214"/>
                  <a:pt x="298" y="220"/>
                </a:cubicBezTo>
                <a:cubicBezTo>
                  <a:pt x="298" y="226"/>
                  <a:pt x="294" y="230"/>
                  <a:pt x="288" y="230"/>
                </a:cubicBezTo>
                <a:cubicBezTo>
                  <a:pt x="282" y="230"/>
                  <a:pt x="277" y="226"/>
                  <a:pt x="277" y="220"/>
                </a:cubicBezTo>
                <a:cubicBezTo>
                  <a:pt x="277" y="214"/>
                  <a:pt x="282" y="209"/>
                  <a:pt x="288" y="209"/>
                </a:cubicBezTo>
                <a:close/>
                <a:moveTo>
                  <a:pt x="32" y="201"/>
                </a:moveTo>
                <a:lnTo>
                  <a:pt x="355" y="201"/>
                </a:lnTo>
                <a:cubicBezTo>
                  <a:pt x="421" y="205"/>
                  <a:pt x="483" y="217"/>
                  <a:pt x="544" y="245"/>
                </a:cubicBezTo>
                <a:lnTo>
                  <a:pt x="544" y="536"/>
                </a:lnTo>
                <a:lnTo>
                  <a:pt x="32" y="536"/>
                </a:lnTo>
                <a:lnTo>
                  <a:pt x="32" y="201"/>
                </a:lnTo>
                <a:close/>
                <a:moveTo>
                  <a:pt x="98" y="407"/>
                </a:moveTo>
                <a:lnTo>
                  <a:pt x="205" y="407"/>
                </a:lnTo>
                <a:lnTo>
                  <a:pt x="205" y="430"/>
                </a:lnTo>
                <a:lnTo>
                  <a:pt x="98" y="430"/>
                </a:lnTo>
                <a:lnTo>
                  <a:pt x="98" y="407"/>
                </a:lnTo>
                <a:close/>
                <a:moveTo>
                  <a:pt x="98" y="362"/>
                </a:moveTo>
                <a:lnTo>
                  <a:pt x="312" y="362"/>
                </a:lnTo>
                <a:lnTo>
                  <a:pt x="312" y="385"/>
                </a:lnTo>
                <a:lnTo>
                  <a:pt x="98" y="385"/>
                </a:lnTo>
                <a:lnTo>
                  <a:pt x="98" y="362"/>
                </a:lnTo>
                <a:close/>
                <a:moveTo>
                  <a:pt x="98" y="317"/>
                </a:moveTo>
                <a:lnTo>
                  <a:pt x="312" y="317"/>
                </a:lnTo>
                <a:lnTo>
                  <a:pt x="312" y="340"/>
                </a:lnTo>
                <a:lnTo>
                  <a:pt x="98" y="340"/>
                </a:lnTo>
                <a:lnTo>
                  <a:pt x="98" y="317"/>
                </a:lnTo>
                <a:close/>
                <a:moveTo>
                  <a:pt x="98" y="273"/>
                </a:moveTo>
                <a:lnTo>
                  <a:pt x="312" y="273"/>
                </a:lnTo>
                <a:lnTo>
                  <a:pt x="312" y="296"/>
                </a:lnTo>
                <a:lnTo>
                  <a:pt x="98" y="296"/>
                </a:lnTo>
                <a:lnTo>
                  <a:pt x="98" y="273"/>
                </a:lnTo>
                <a:close/>
                <a:moveTo>
                  <a:pt x="552" y="249"/>
                </a:moveTo>
                <a:cubicBezTo>
                  <a:pt x="560" y="252"/>
                  <a:pt x="579" y="262"/>
                  <a:pt x="584" y="265"/>
                </a:cubicBezTo>
                <a:cubicBezTo>
                  <a:pt x="598" y="274"/>
                  <a:pt x="563" y="279"/>
                  <a:pt x="552" y="280"/>
                </a:cubicBezTo>
                <a:lnTo>
                  <a:pt x="552" y="249"/>
                </a:lnTo>
                <a:close/>
                <a:moveTo>
                  <a:pt x="675" y="154"/>
                </a:moveTo>
                <a:cubicBezTo>
                  <a:pt x="644" y="120"/>
                  <a:pt x="613" y="85"/>
                  <a:pt x="581" y="50"/>
                </a:cubicBezTo>
                <a:cubicBezTo>
                  <a:pt x="571" y="39"/>
                  <a:pt x="566" y="39"/>
                  <a:pt x="552" y="37"/>
                </a:cubicBezTo>
                <a:lnTo>
                  <a:pt x="227" y="1"/>
                </a:lnTo>
                <a:cubicBezTo>
                  <a:pt x="221" y="0"/>
                  <a:pt x="218" y="4"/>
                  <a:pt x="223" y="9"/>
                </a:cubicBezTo>
                <a:lnTo>
                  <a:pt x="338" y="134"/>
                </a:lnTo>
                <a:cubicBezTo>
                  <a:pt x="357" y="97"/>
                  <a:pt x="370" y="78"/>
                  <a:pt x="429" y="85"/>
                </a:cubicBezTo>
                <a:cubicBezTo>
                  <a:pt x="469" y="90"/>
                  <a:pt x="498" y="98"/>
                  <a:pt x="536" y="113"/>
                </a:cubicBezTo>
                <a:cubicBezTo>
                  <a:pt x="559" y="122"/>
                  <a:pt x="572" y="129"/>
                  <a:pt x="583" y="148"/>
                </a:cubicBezTo>
                <a:cubicBezTo>
                  <a:pt x="574" y="136"/>
                  <a:pt x="558" y="128"/>
                  <a:pt x="541" y="121"/>
                </a:cubicBezTo>
                <a:cubicBezTo>
                  <a:pt x="507" y="107"/>
                  <a:pt x="469" y="98"/>
                  <a:pt x="432" y="93"/>
                </a:cubicBezTo>
                <a:cubicBezTo>
                  <a:pt x="410" y="91"/>
                  <a:pt x="388" y="91"/>
                  <a:pt x="373" y="103"/>
                </a:cubicBezTo>
                <a:cubicBezTo>
                  <a:pt x="360" y="113"/>
                  <a:pt x="340" y="158"/>
                  <a:pt x="331" y="175"/>
                </a:cubicBezTo>
                <a:cubicBezTo>
                  <a:pt x="326" y="187"/>
                  <a:pt x="333" y="191"/>
                  <a:pt x="342" y="191"/>
                </a:cubicBezTo>
                <a:cubicBezTo>
                  <a:pt x="429" y="195"/>
                  <a:pt x="513" y="218"/>
                  <a:pt x="591" y="258"/>
                </a:cubicBezTo>
                <a:lnTo>
                  <a:pt x="592" y="214"/>
                </a:lnTo>
                <a:cubicBezTo>
                  <a:pt x="620" y="218"/>
                  <a:pt x="647" y="222"/>
                  <a:pt x="675" y="226"/>
                </a:cubicBezTo>
                <a:lnTo>
                  <a:pt x="675" y="154"/>
                </a:lnTo>
                <a:close/>
                <a:moveTo>
                  <a:pt x="738" y="234"/>
                </a:moveTo>
                <a:cubicBezTo>
                  <a:pt x="742" y="235"/>
                  <a:pt x="745" y="230"/>
                  <a:pt x="741" y="226"/>
                </a:cubicBezTo>
                <a:cubicBezTo>
                  <a:pt x="727" y="210"/>
                  <a:pt x="712" y="195"/>
                  <a:pt x="698" y="179"/>
                </a:cubicBezTo>
                <a:lnTo>
                  <a:pt x="698" y="158"/>
                </a:lnTo>
                <a:cubicBezTo>
                  <a:pt x="698" y="155"/>
                  <a:pt x="695" y="152"/>
                  <a:pt x="691" y="152"/>
                </a:cubicBezTo>
                <a:lnTo>
                  <a:pt x="685" y="152"/>
                </a:lnTo>
                <a:lnTo>
                  <a:pt x="685" y="277"/>
                </a:lnTo>
                <a:cubicBezTo>
                  <a:pt x="683" y="278"/>
                  <a:pt x="682" y="279"/>
                  <a:pt x="682" y="282"/>
                </a:cubicBezTo>
                <a:lnTo>
                  <a:pt x="681" y="290"/>
                </a:lnTo>
                <a:cubicBezTo>
                  <a:pt x="681" y="295"/>
                  <a:pt x="683" y="296"/>
                  <a:pt x="683" y="300"/>
                </a:cubicBezTo>
                <a:lnTo>
                  <a:pt x="682" y="310"/>
                </a:lnTo>
                <a:cubicBezTo>
                  <a:pt x="682" y="313"/>
                  <a:pt x="680" y="315"/>
                  <a:pt x="680" y="319"/>
                </a:cubicBezTo>
                <a:lnTo>
                  <a:pt x="671" y="393"/>
                </a:lnTo>
                <a:cubicBezTo>
                  <a:pt x="675" y="401"/>
                  <a:pt x="707" y="402"/>
                  <a:pt x="712" y="393"/>
                </a:cubicBezTo>
                <a:lnTo>
                  <a:pt x="703" y="319"/>
                </a:lnTo>
                <a:cubicBezTo>
                  <a:pt x="703" y="315"/>
                  <a:pt x="701" y="314"/>
                  <a:pt x="700" y="310"/>
                </a:cubicBezTo>
                <a:lnTo>
                  <a:pt x="700" y="300"/>
                </a:lnTo>
                <a:cubicBezTo>
                  <a:pt x="700" y="296"/>
                  <a:pt x="702" y="296"/>
                  <a:pt x="702" y="290"/>
                </a:cubicBezTo>
                <a:lnTo>
                  <a:pt x="701" y="282"/>
                </a:lnTo>
                <a:cubicBezTo>
                  <a:pt x="701" y="279"/>
                  <a:pt x="700" y="278"/>
                  <a:pt x="697" y="277"/>
                </a:cubicBezTo>
                <a:lnTo>
                  <a:pt x="698" y="229"/>
                </a:lnTo>
                <a:cubicBezTo>
                  <a:pt x="711" y="231"/>
                  <a:pt x="724" y="232"/>
                  <a:pt x="738" y="234"/>
                </a:cubicBezTo>
                <a:close/>
                <a:moveTo>
                  <a:pt x="351" y="318"/>
                </a:moveTo>
                <a:lnTo>
                  <a:pt x="344" y="320"/>
                </a:lnTo>
                <a:lnTo>
                  <a:pt x="370" y="455"/>
                </a:lnTo>
                <a:lnTo>
                  <a:pt x="378" y="453"/>
                </a:lnTo>
                <a:lnTo>
                  <a:pt x="376" y="447"/>
                </a:lnTo>
                <a:lnTo>
                  <a:pt x="383" y="445"/>
                </a:lnTo>
                <a:lnTo>
                  <a:pt x="382" y="438"/>
                </a:lnTo>
                <a:lnTo>
                  <a:pt x="389" y="436"/>
                </a:lnTo>
                <a:lnTo>
                  <a:pt x="388" y="429"/>
                </a:lnTo>
                <a:lnTo>
                  <a:pt x="395" y="428"/>
                </a:lnTo>
                <a:lnTo>
                  <a:pt x="394" y="420"/>
                </a:lnTo>
                <a:lnTo>
                  <a:pt x="400" y="419"/>
                </a:lnTo>
                <a:lnTo>
                  <a:pt x="403" y="432"/>
                </a:lnTo>
                <a:lnTo>
                  <a:pt x="409" y="430"/>
                </a:lnTo>
                <a:lnTo>
                  <a:pt x="412" y="443"/>
                </a:lnTo>
                <a:lnTo>
                  <a:pt x="418" y="442"/>
                </a:lnTo>
                <a:lnTo>
                  <a:pt x="420" y="455"/>
                </a:lnTo>
                <a:lnTo>
                  <a:pt x="427" y="453"/>
                </a:lnTo>
                <a:lnTo>
                  <a:pt x="429" y="466"/>
                </a:lnTo>
                <a:lnTo>
                  <a:pt x="434" y="465"/>
                </a:lnTo>
                <a:lnTo>
                  <a:pt x="435" y="472"/>
                </a:lnTo>
                <a:lnTo>
                  <a:pt x="457" y="468"/>
                </a:lnTo>
                <a:lnTo>
                  <a:pt x="455" y="462"/>
                </a:lnTo>
                <a:lnTo>
                  <a:pt x="460" y="461"/>
                </a:lnTo>
                <a:lnTo>
                  <a:pt x="458" y="448"/>
                </a:lnTo>
                <a:lnTo>
                  <a:pt x="451" y="450"/>
                </a:lnTo>
                <a:lnTo>
                  <a:pt x="449" y="437"/>
                </a:lnTo>
                <a:lnTo>
                  <a:pt x="443" y="438"/>
                </a:lnTo>
                <a:lnTo>
                  <a:pt x="440" y="425"/>
                </a:lnTo>
                <a:lnTo>
                  <a:pt x="434" y="427"/>
                </a:lnTo>
                <a:lnTo>
                  <a:pt x="432" y="414"/>
                </a:lnTo>
                <a:lnTo>
                  <a:pt x="425" y="415"/>
                </a:lnTo>
                <a:lnTo>
                  <a:pt x="424" y="409"/>
                </a:lnTo>
                <a:lnTo>
                  <a:pt x="465" y="401"/>
                </a:lnTo>
                <a:lnTo>
                  <a:pt x="463" y="395"/>
                </a:lnTo>
                <a:lnTo>
                  <a:pt x="457" y="396"/>
                </a:lnTo>
                <a:lnTo>
                  <a:pt x="455" y="389"/>
                </a:lnTo>
                <a:lnTo>
                  <a:pt x="448" y="390"/>
                </a:lnTo>
                <a:lnTo>
                  <a:pt x="446" y="383"/>
                </a:lnTo>
                <a:lnTo>
                  <a:pt x="439" y="384"/>
                </a:lnTo>
                <a:lnTo>
                  <a:pt x="438" y="377"/>
                </a:lnTo>
                <a:lnTo>
                  <a:pt x="430" y="378"/>
                </a:lnTo>
                <a:lnTo>
                  <a:pt x="429" y="371"/>
                </a:lnTo>
                <a:lnTo>
                  <a:pt x="422" y="373"/>
                </a:lnTo>
                <a:lnTo>
                  <a:pt x="420" y="365"/>
                </a:lnTo>
                <a:lnTo>
                  <a:pt x="413" y="367"/>
                </a:lnTo>
                <a:lnTo>
                  <a:pt x="411" y="359"/>
                </a:lnTo>
                <a:lnTo>
                  <a:pt x="404" y="361"/>
                </a:lnTo>
                <a:lnTo>
                  <a:pt x="403" y="354"/>
                </a:lnTo>
                <a:lnTo>
                  <a:pt x="395" y="355"/>
                </a:lnTo>
                <a:lnTo>
                  <a:pt x="394" y="348"/>
                </a:lnTo>
                <a:lnTo>
                  <a:pt x="387" y="349"/>
                </a:lnTo>
                <a:lnTo>
                  <a:pt x="385" y="342"/>
                </a:lnTo>
                <a:lnTo>
                  <a:pt x="378" y="343"/>
                </a:lnTo>
                <a:lnTo>
                  <a:pt x="377" y="336"/>
                </a:lnTo>
                <a:lnTo>
                  <a:pt x="369" y="337"/>
                </a:lnTo>
                <a:lnTo>
                  <a:pt x="368" y="330"/>
                </a:lnTo>
                <a:lnTo>
                  <a:pt x="360" y="331"/>
                </a:lnTo>
                <a:lnTo>
                  <a:pt x="359" y="324"/>
                </a:lnTo>
                <a:lnTo>
                  <a:pt x="353" y="325"/>
                </a:lnTo>
                <a:lnTo>
                  <a:pt x="351" y="318"/>
                </a:lnTo>
                <a:close/>
                <a:moveTo>
                  <a:pt x="69" y="239"/>
                </a:moveTo>
                <a:lnTo>
                  <a:pt x="506" y="239"/>
                </a:lnTo>
                <a:lnTo>
                  <a:pt x="506" y="497"/>
                </a:lnTo>
                <a:lnTo>
                  <a:pt x="69" y="497"/>
                </a:lnTo>
                <a:lnTo>
                  <a:pt x="69" y="239"/>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2" name="Freeform 21"/>
          <p:cNvSpPr>
            <a:spLocks noEditPoints="1"/>
          </p:cNvSpPr>
          <p:nvPr/>
        </p:nvSpPr>
        <p:spPr bwMode="auto">
          <a:xfrm>
            <a:off x="3827554" y="2483670"/>
            <a:ext cx="332229" cy="504348"/>
          </a:xfrm>
          <a:custGeom>
            <a:avLst/>
            <a:gdLst>
              <a:gd name="T0" fmla="*/ 72 w 401"/>
              <a:gd name="T1" fmla="*/ 59 h 610"/>
              <a:gd name="T2" fmla="*/ 92 w 401"/>
              <a:gd name="T3" fmla="*/ 27 h 610"/>
              <a:gd name="T4" fmla="*/ 130 w 401"/>
              <a:gd name="T5" fmla="*/ 23 h 610"/>
              <a:gd name="T6" fmla="*/ 110 w 401"/>
              <a:gd name="T7" fmla="*/ 55 h 610"/>
              <a:gd name="T8" fmla="*/ 72 w 401"/>
              <a:gd name="T9" fmla="*/ 59 h 610"/>
              <a:gd name="T10" fmla="*/ 150 w 401"/>
              <a:gd name="T11" fmla="*/ 453 h 610"/>
              <a:gd name="T12" fmla="*/ 194 w 401"/>
              <a:gd name="T13" fmla="*/ 458 h 610"/>
              <a:gd name="T14" fmla="*/ 291 w 401"/>
              <a:gd name="T15" fmla="*/ 431 h 610"/>
              <a:gd name="T16" fmla="*/ 297 w 401"/>
              <a:gd name="T17" fmla="*/ 408 h 610"/>
              <a:gd name="T18" fmla="*/ 275 w 401"/>
              <a:gd name="T19" fmla="*/ 403 h 610"/>
              <a:gd name="T20" fmla="*/ 158 w 401"/>
              <a:gd name="T21" fmla="*/ 422 h 610"/>
              <a:gd name="T22" fmla="*/ 62 w 401"/>
              <a:gd name="T23" fmla="*/ 353 h 610"/>
              <a:gd name="T24" fmla="*/ 43 w 401"/>
              <a:gd name="T25" fmla="*/ 236 h 610"/>
              <a:gd name="T26" fmla="*/ 103 w 401"/>
              <a:gd name="T27" fmla="*/ 146 h 610"/>
              <a:gd name="T28" fmla="*/ 207 w 401"/>
              <a:gd name="T29" fmla="*/ 316 h 610"/>
              <a:gd name="T30" fmla="*/ 208 w 401"/>
              <a:gd name="T31" fmla="*/ 318 h 610"/>
              <a:gd name="T32" fmla="*/ 208 w 401"/>
              <a:gd name="T33" fmla="*/ 318 h 610"/>
              <a:gd name="T34" fmla="*/ 267 w 401"/>
              <a:gd name="T35" fmla="*/ 311 h 610"/>
              <a:gd name="T36" fmla="*/ 299 w 401"/>
              <a:gd name="T37" fmla="*/ 262 h 610"/>
              <a:gd name="T38" fmla="*/ 300 w 401"/>
              <a:gd name="T39" fmla="*/ 261 h 610"/>
              <a:gd name="T40" fmla="*/ 147 w 401"/>
              <a:gd name="T41" fmla="*/ 14 h 610"/>
              <a:gd name="T42" fmla="*/ 147 w 401"/>
              <a:gd name="T43" fmla="*/ 14 h 610"/>
              <a:gd name="T44" fmla="*/ 147 w 401"/>
              <a:gd name="T45" fmla="*/ 13 h 610"/>
              <a:gd name="T46" fmla="*/ 87 w 401"/>
              <a:gd name="T47" fmla="*/ 18 h 610"/>
              <a:gd name="T48" fmla="*/ 55 w 401"/>
              <a:gd name="T49" fmla="*/ 69 h 610"/>
              <a:gd name="T50" fmla="*/ 56 w 401"/>
              <a:gd name="T51" fmla="*/ 70 h 610"/>
              <a:gd name="T52" fmla="*/ 56 w 401"/>
              <a:gd name="T53" fmla="*/ 70 h 610"/>
              <a:gd name="T54" fmla="*/ 86 w 401"/>
              <a:gd name="T55" fmla="*/ 119 h 610"/>
              <a:gd name="T56" fmla="*/ 12 w 401"/>
              <a:gd name="T57" fmla="*/ 228 h 610"/>
              <a:gd name="T58" fmla="*/ 35 w 401"/>
              <a:gd name="T59" fmla="*/ 369 h 610"/>
              <a:gd name="T60" fmla="*/ 150 w 401"/>
              <a:gd name="T61" fmla="*/ 453 h 610"/>
              <a:gd name="T62" fmla="*/ 386 w 401"/>
              <a:gd name="T63" fmla="*/ 356 h 610"/>
              <a:gd name="T64" fmla="*/ 163 w 401"/>
              <a:gd name="T65" fmla="*/ 356 h 610"/>
              <a:gd name="T66" fmla="*/ 148 w 401"/>
              <a:gd name="T67" fmla="*/ 371 h 610"/>
              <a:gd name="T68" fmla="*/ 163 w 401"/>
              <a:gd name="T69" fmla="*/ 387 h 610"/>
              <a:gd name="T70" fmla="*/ 386 w 401"/>
              <a:gd name="T71" fmla="*/ 387 h 610"/>
              <a:gd name="T72" fmla="*/ 401 w 401"/>
              <a:gd name="T73" fmla="*/ 371 h 610"/>
              <a:gd name="T74" fmla="*/ 386 w 401"/>
              <a:gd name="T75" fmla="*/ 356 h 610"/>
              <a:gd name="T76" fmla="*/ 202 w 401"/>
              <a:gd name="T77" fmla="*/ 506 h 610"/>
              <a:gd name="T78" fmla="*/ 183 w 401"/>
              <a:gd name="T79" fmla="*/ 526 h 610"/>
              <a:gd name="T80" fmla="*/ 163 w 401"/>
              <a:gd name="T81" fmla="*/ 506 h 610"/>
              <a:gd name="T82" fmla="*/ 183 w 401"/>
              <a:gd name="T83" fmla="*/ 487 h 610"/>
              <a:gd name="T84" fmla="*/ 202 w 401"/>
              <a:gd name="T85" fmla="*/ 506 h 610"/>
              <a:gd name="T86" fmla="*/ 142 w 401"/>
              <a:gd name="T87" fmla="*/ 506 h 610"/>
              <a:gd name="T88" fmla="*/ 183 w 401"/>
              <a:gd name="T89" fmla="*/ 547 h 610"/>
              <a:gd name="T90" fmla="*/ 223 w 401"/>
              <a:gd name="T91" fmla="*/ 506 h 610"/>
              <a:gd name="T92" fmla="*/ 183 w 401"/>
              <a:gd name="T93" fmla="*/ 466 h 610"/>
              <a:gd name="T94" fmla="*/ 142 w 401"/>
              <a:gd name="T95" fmla="*/ 506 h 610"/>
              <a:gd name="T96" fmla="*/ 237 w 401"/>
              <a:gd name="T97" fmla="*/ 525 h 610"/>
              <a:gd name="T98" fmla="*/ 183 w 401"/>
              <a:gd name="T99" fmla="*/ 564 h 610"/>
              <a:gd name="T100" fmla="*/ 128 w 401"/>
              <a:gd name="T101" fmla="*/ 525 h 610"/>
              <a:gd name="T102" fmla="*/ 55 w 401"/>
              <a:gd name="T103" fmla="*/ 594 h 610"/>
              <a:gd name="T104" fmla="*/ 54 w 401"/>
              <a:gd name="T105" fmla="*/ 605 h 610"/>
              <a:gd name="T106" fmla="*/ 64 w 401"/>
              <a:gd name="T107" fmla="*/ 610 h 610"/>
              <a:gd name="T108" fmla="*/ 302 w 401"/>
              <a:gd name="T109" fmla="*/ 610 h 610"/>
              <a:gd name="T110" fmla="*/ 302 w 401"/>
              <a:gd name="T111" fmla="*/ 610 h 610"/>
              <a:gd name="T112" fmla="*/ 312 w 401"/>
              <a:gd name="T113" fmla="*/ 599 h 610"/>
              <a:gd name="T114" fmla="*/ 310 w 401"/>
              <a:gd name="T115" fmla="*/ 593 h 610"/>
              <a:gd name="T116" fmla="*/ 237 w 401"/>
              <a:gd name="T117" fmla="*/ 525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lnTo>
                  <a:pt x="208" y="318"/>
                </a:lnTo>
                <a:cubicBezTo>
                  <a:pt x="217" y="328"/>
                  <a:pt x="243" y="325"/>
                  <a:pt x="267" y="311"/>
                </a:cubicBezTo>
                <a:cubicBezTo>
                  <a:pt x="291" y="296"/>
                  <a:pt x="305" y="274"/>
                  <a:pt x="299" y="262"/>
                </a:cubicBezTo>
                <a:lnTo>
                  <a:pt x="300" y="261"/>
                </a:lnTo>
                <a:lnTo>
                  <a:pt x="147" y="14"/>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56" y="70"/>
                </a:ln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3" name="Freeform 22"/>
          <p:cNvSpPr>
            <a:spLocks noEditPoints="1"/>
          </p:cNvSpPr>
          <p:nvPr/>
        </p:nvSpPr>
        <p:spPr bwMode="auto">
          <a:xfrm>
            <a:off x="5947936" y="3259772"/>
            <a:ext cx="506349" cy="502348"/>
          </a:xfrm>
          <a:custGeom>
            <a:avLst/>
            <a:gdLst>
              <a:gd name="T0" fmla="*/ 553 w 612"/>
              <a:gd name="T1" fmla="*/ 521 h 605"/>
              <a:gd name="T2" fmla="*/ 490 w 612"/>
              <a:gd name="T3" fmla="*/ 521 h 605"/>
              <a:gd name="T4" fmla="*/ 590 w 612"/>
              <a:gd name="T5" fmla="*/ 59 h 605"/>
              <a:gd name="T6" fmla="*/ 508 w 612"/>
              <a:gd name="T7" fmla="*/ 0 h 605"/>
              <a:gd name="T8" fmla="*/ 288 w 612"/>
              <a:gd name="T9" fmla="*/ 196 h 605"/>
              <a:gd name="T10" fmla="*/ 256 w 612"/>
              <a:gd name="T11" fmla="*/ 241 h 605"/>
              <a:gd name="T12" fmla="*/ 229 w 612"/>
              <a:gd name="T13" fmla="*/ 254 h 605"/>
              <a:gd name="T14" fmla="*/ 232 w 612"/>
              <a:gd name="T15" fmla="*/ 338 h 605"/>
              <a:gd name="T16" fmla="*/ 55 w 612"/>
              <a:gd name="T17" fmla="*/ 492 h 605"/>
              <a:gd name="T18" fmla="*/ 35 w 612"/>
              <a:gd name="T19" fmla="*/ 605 h 605"/>
              <a:gd name="T20" fmla="*/ 127 w 612"/>
              <a:gd name="T21" fmla="*/ 513 h 605"/>
              <a:gd name="T22" fmla="*/ 271 w 612"/>
              <a:gd name="T23" fmla="*/ 377 h 605"/>
              <a:gd name="T24" fmla="*/ 352 w 612"/>
              <a:gd name="T25" fmla="*/ 377 h 605"/>
              <a:gd name="T26" fmla="*/ 375 w 612"/>
              <a:gd name="T27" fmla="*/ 326 h 605"/>
              <a:gd name="T28" fmla="*/ 410 w 612"/>
              <a:gd name="T29" fmla="*/ 319 h 605"/>
              <a:gd name="T30" fmla="*/ 590 w 612"/>
              <a:gd name="T31" fmla="*/ 59 h 605"/>
              <a:gd name="T32" fmla="*/ 239 w 612"/>
              <a:gd name="T33" fmla="*/ 197 h 605"/>
              <a:gd name="T34" fmla="*/ 246 w 612"/>
              <a:gd name="T35" fmla="*/ 190 h 605"/>
              <a:gd name="T36" fmla="*/ 266 w 612"/>
              <a:gd name="T37" fmla="*/ 171 h 605"/>
              <a:gd name="T38" fmla="*/ 131 w 612"/>
              <a:gd name="T39" fmla="*/ 1 h 605"/>
              <a:gd name="T40" fmla="*/ 171 w 612"/>
              <a:gd name="T41" fmla="*/ 97 h 605"/>
              <a:gd name="T42" fmla="*/ 13 w 612"/>
              <a:gd name="T43" fmla="*/ 118 h 605"/>
              <a:gd name="T44" fmla="*/ 141 w 612"/>
              <a:gd name="T45" fmla="*/ 272 h 605"/>
              <a:gd name="T46" fmla="*/ 185 w 612"/>
              <a:gd name="T47" fmla="*/ 263 h 605"/>
              <a:gd name="T48" fmla="*/ 221 w 612"/>
              <a:gd name="T49" fmla="*/ 215 h 605"/>
              <a:gd name="T50" fmla="*/ 409 w 612"/>
              <a:gd name="T51" fmla="*/ 368 h 605"/>
              <a:gd name="T52" fmla="*/ 376 w 612"/>
              <a:gd name="T53" fmla="*/ 401 h 605"/>
              <a:gd name="T54" fmla="*/ 451 w 612"/>
              <a:gd name="T55" fmla="*/ 529 h 605"/>
              <a:gd name="T56" fmla="*/ 529 w 612"/>
              <a:gd name="T57" fmla="*/ 605 h 605"/>
              <a:gd name="T58" fmla="*/ 597 w 612"/>
              <a:gd name="T59" fmla="*/ 502 h 605"/>
              <a:gd name="T60" fmla="*/ 427 w 612"/>
              <a:gd name="T61" fmla="*/ 350 h 605"/>
              <a:gd name="T62" fmla="*/ 401 w 612"/>
              <a:gd name="T63" fmla="*/ 352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9"/>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9"/>
                </a:cubicBezTo>
                <a:close/>
                <a:moveTo>
                  <a:pt x="221" y="215"/>
                </a:moveTo>
                <a:lnTo>
                  <a:pt x="239" y="197"/>
                </a:lnTo>
                <a:lnTo>
                  <a:pt x="255" y="206"/>
                </a:lnTo>
                <a:lnTo>
                  <a:pt x="246" y="190"/>
                </a:lnTo>
                <a:lnTo>
                  <a:pt x="264" y="172"/>
                </a:lnTo>
                <a:lnTo>
                  <a:pt x="266" y="171"/>
                </a:lnTo>
                <a:cubicBezTo>
                  <a:pt x="270" y="161"/>
                  <a:pt x="272" y="151"/>
                  <a:pt x="272" y="141"/>
                </a:cubicBezTo>
                <a:cubicBezTo>
                  <a:pt x="272" y="69"/>
                  <a:pt x="203" y="0"/>
                  <a:pt x="131" y="1"/>
                </a:cubicBezTo>
                <a:cubicBezTo>
                  <a:pt x="131" y="1"/>
                  <a:pt x="123" y="9"/>
                  <a:pt x="118" y="13"/>
                </a:cubicBezTo>
                <a:cubicBezTo>
                  <a:pt x="176" y="71"/>
                  <a:pt x="171" y="62"/>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1"/>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4" name="Freeform 23"/>
          <p:cNvSpPr>
            <a:spLocks/>
          </p:cNvSpPr>
          <p:nvPr/>
        </p:nvSpPr>
        <p:spPr bwMode="auto">
          <a:xfrm>
            <a:off x="7076078" y="3383857"/>
            <a:ext cx="288199" cy="332230"/>
          </a:xfrm>
          <a:custGeom>
            <a:avLst/>
            <a:gdLst>
              <a:gd name="T0" fmla="*/ 346 w 346"/>
              <a:gd name="T1" fmla="*/ 130 h 401"/>
              <a:gd name="T2" fmla="*/ 346 w 346"/>
              <a:gd name="T3" fmla="*/ 29 h 401"/>
              <a:gd name="T4" fmla="*/ 300 w 346"/>
              <a:gd name="T5" fmla="*/ 29 h 401"/>
              <a:gd name="T6" fmla="*/ 300 w 346"/>
              <a:gd name="T7" fmla="*/ 130 h 401"/>
              <a:gd name="T8" fmla="*/ 176 w 346"/>
              <a:gd name="T9" fmla="*/ 254 h 401"/>
              <a:gd name="T10" fmla="*/ 174 w 346"/>
              <a:gd name="T11" fmla="*/ 254 h 401"/>
              <a:gd name="T12" fmla="*/ 173 w 346"/>
              <a:gd name="T13" fmla="*/ 254 h 401"/>
              <a:gd name="T14" fmla="*/ 173 w 346"/>
              <a:gd name="T15" fmla="*/ 254 h 401"/>
              <a:gd name="T16" fmla="*/ 170 w 346"/>
              <a:gd name="T17" fmla="*/ 254 h 401"/>
              <a:gd name="T18" fmla="*/ 46 w 346"/>
              <a:gd name="T19" fmla="*/ 130 h 401"/>
              <a:gd name="T20" fmla="*/ 46 w 346"/>
              <a:gd name="T21" fmla="*/ 29 h 401"/>
              <a:gd name="T22" fmla="*/ 0 w 346"/>
              <a:gd name="T23" fmla="*/ 29 h 401"/>
              <a:gd name="T24" fmla="*/ 0 w 346"/>
              <a:gd name="T25" fmla="*/ 130 h 401"/>
              <a:gd name="T26" fmla="*/ 146 w 346"/>
              <a:gd name="T27" fmla="*/ 299 h 401"/>
              <a:gd name="T28" fmla="*/ 146 w 346"/>
              <a:gd name="T29" fmla="*/ 372 h 401"/>
              <a:gd name="T30" fmla="*/ 42 w 346"/>
              <a:gd name="T31" fmla="*/ 401 h 401"/>
              <a:gd name="T32" fmla="*/ 304 w 346"/>
              <a:gd name="T33" fmla="*/ 401 h 401"/>
              <a:gd name="T34" fmla="*/ 200 w 346"/>
              <a:gd name="T35" fmla="*/ 371 h 401"/>
              <a:gd name="T36" fmla="*/ 200 w 346"/>
              <a:gd name="T37" fmla="*/ 299 h 401"/>
              <a:gd name="T38" fmla="*/ 346 w 346"/>
              <a:gd name="T39" fmla="*/ 130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46" h="401">
                <a:moveTo>
                  <a:pt x="346" y="130"/>
                </a:moveTo>
                <a:lnTo>
                  <a:pt x="346" y="29"/>
                </a:lnTo>
                <a:cubicBezTo>
                  <a:pt x="346" y="0"/>
                  <a:pt x="300" y="0"/>
                  <a:pt x="300" y="29"/>
                </a:cubicBezTo>
                <a:lnTo>
                  <a:pt x="300" y="130"/>
                </a:lnTo>
                <a:cubicBezTo>
                  <a:pt x="300" y="199"/>
                  <a:pt x="245" y="254"/>
                  <a:pt x="176" y="254"/>
                </a:cubicBezTo>
                <a:cubicBezTo>
                  <a:pt x="176" y="254"/>
                  <a:pt x="175" y="254"/>
                  <a:pt x="174" y="254"/>
                </a:cubicBezTo>
                <a:lnTo>
                  <a:pt x="173" y="254"/>
                </a:lnTo>
                <a:lnTo>
                  <a:pt x="173" y="254"/>
                </a:lnTo>
                <a:cubicBezTo>
                  <a:pt x="172" y="254"/>
                  <a:pt x="171" y="254"/>
                  <a:pt x="170" y="254"/>
                </a:cubicBezTo>
                <a:cubicBezTo>
                  <a:pt x="102" y="254"/>
                  <a:pt x="46" y="199"/>
                  <a:pt x="46" y="130"/>
                </a:cubicBezTo>
                <a:lnTo>
                  <a:pt x="46" y="29"/>
                </a:lnTo>
                <a:cubicBezTo>
                  <a:pt x="46" y="0"/>
                  <a:pt x="0" y="0"/>
                  <a:pt x="0" y="29"/>
                </a:cubicBezTo>
                <a:cubicBezTo>
                  <a:pt x="0" y="43"/>
                  <a:pt x="0" y="130"/>
                  <a:pt x="0" y="130"/>
                </a:cubicBezTo>
                <a:cubicBezTo>
                  <a:pt x="0" y="216"/>
                  <a:pt x="63" y="287"/>
                  <a:pt x="146" y="299"/>
                </a:cubicBezTo>
                <a:lnTo>
                  <a:pt x="146" y="372"/>
                </a:lnTo>
                <a:lnTo>
                  <a:pt x="42" y="401"/>
                </a:lnTo>
                <a:lnTo>
                  <a:pt x="304" y="401"/>
                </a:lnTo>
                <a:lnTo>
                  <a:pt x="200" y="371"/>
                </a:lnTo>
                <a:lnTo>
                  <a:pt x="200" y="299"/>
                </a:lnTo>
                <a:cubicBezTo>
                  <a:pt x="283" y="287"/>
                  <a:pt x="346" y="216"/>
                  <a:pt x="346" y="13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5" name="Freeform 24"/>
          <p:cNvSpPr>
            <a:spLocks/>
          </p:cNvSpPr>
          <p:nvPr/>
        </p:nvSpPr>
        <p:spPr bwMode="auto">
          <a:xfrm>
            <a:off x="7150129" y="3255769"/>
            <a:ext cx="140097" cy="302209"/>
          </a:xfrm>
          <a:custGeom>
            <a:avLst/>
            <a:gdLst>
              <a:gd name="T0" fmla="*/ 83 w 168"/>
              <a:gd name="T1" fmla="*/ 365 h 365"/>
              <a:gd name="T2" fmla="*/ 84 w 168"/>
              <a:gd name="T3" fmla="*/ 365 h 365"/>
              <a:gd name="T4" fmla="*/ 86 w 168"/>
              <a:gd name="T5" fmla="*/ 365 h 365"/>
              <a:gd name="T6" fmla="*/ 168 w 168"/>
              <a:gd name="T7" fmla="*/ 282 h 365"/>
              <a:gd name="T8" fmla="*/ 168 w 168"/>
              <a:gd name="T9" fmla="*/ 83 h 365"/>
              <a:gd name="T10" fmla="*/ 86 w 168"/>
              <a:gd name="T11" fmla="*/ 0 h 365"/>
              <a:gd name="T12" fmla="*/ 84 w 168"/>
              <a:gd name="T13" fmla="*/ 0 h 365"/>
              <a:gd name="T14" fmla="*/ 83 w 168"/>
              <a:gd name="T15" fmla="*/ 0 h 365"/>
              <a:gd name="T16" fmla="*/ 0 w 168"/>
              <a:gd name="T17" fmla="*/ 83 h 365"/>
              <a:gd name="T18" fmla="*/ 0 w 168"/>
              <a:gd name="T19" fmla="*/ 282 h 365"/>
              <a:gd name="T20" fmla="*/ 83 w 168"/>
              <a:gd name="T21" fmla="*/ 365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 h="365">
                <a:moveTo>
                  <a:pt x="83" y="365"/>
                </a:moveTo>
                <a:cubicBezTo>
                  <a:pt x="83" y="365"/>
                  <a:pt x="84" y="365"/>
                  <a:pt x="84" y="365"/>
                </a:cubicBezTo>
                <a:cubicBezTo>
                  <a:pt x="85" y="365"/>
                  <a:pt x="85" y="365"/>
                  <a:pt x="86" y="365"/>
                </a:cubicBezTo>
                <a:cubicBezTo>
                  <a:pt x="131" y="365"/>
                  <a:pt x="168" y="328"/>
                  <a:pt x="168" y="282"/>
                </a:cubicBezTo>
                <a:lnTo>
                  <a:pt x="168" y="83"/>
                </a:lnTo>
                <a:cubicBezTo>
                  <a:pt x="168" y="37"/>
                  <a:pt x="131" y="0"/>
                  <a:pt x="86" y="0"/>
                </a:cubicBezTo>
                <a:cubicBezTo>
                  <a:pt x="85" y="0"/>
                  <a:pt x="85" y="0"/>
                  <a:pt x="84" y="0"/>
                </a:cubicBezTo>
                <a:cubicBezTo>
                  <a:pt x="84" y="0"/>
                  <a:pt x="83" y="0"/>
                  <a:pt x="83" y="0"/>
                </a:cubicBezTo>
                <a:cubicBezTo>
                  <a:pt x="37" y="0"/>
                  <a:pt x="0" y="37"/>
                  <a:pt x="0" y="83"/>
                </a:cubicBezTo>
                <a:lnTo>
                  <a:pt x="0" y="282"/>
                </a:lnTo>
                <a:cubicBezTo>
                  <a:pt x="0" y="328"/>
                  <a:pt x="37" y="365"/>
                  <a:pt x="83" y="365"/>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6" name="Freeform 25"/>
          <p:cNvSpPr>
            <a:spLocks noEditPoints="1"/>
          </p:cNvSpPr>
          <p:nvPr/>
        </p:nvSpPr>
        <p:spPr bwMode="auto">
          <a:xfrm>
            <a:off x="2765384" y="2487674"/>
            <a:ext cx="366252" cy="500345"/>
          </a:xfrm>
          <a:custGeom>
            <a:avLst/>
            <a:gdLst>
              <a:gd name="T0" fmla="*/ 58 w 443"/>
              <a:gd name="T1" fmla="*/ 98 h 605"/>
              <a:gd name="T2" fmla="*/ 49 w 443"/>
              <a:gd name="T3" fmla="*/ 605 h 605"/>
              <a:gd name="T4" fmla="*/ 443 w 443"/>
              <a:gd name="T5" fmla="*/ 149 h 605"/>
              <a:gd name="T6" fmla="*/ 410 w 443"/>
              <a:gd name="T7" fmla="*/ 159 h 605"/>
              <a:gd name="T8" fmla="*/ 51 w 443"/>
              <a:gd name="T9" fmla="*/ 570 h 605"/>
              <a:gd name="T10" fmla="*/ 192 w 443"/>
              <a:gd name="T11" fmla="*/ 64 h 605"/>
              <a:gd name="T12" fmla="*/ 252 w 443"/>
              <a:gd name="T13" fmla="*/ 64 h 605"/>
              <a:gd name="T14" fmla="*/ 221 w 443"/>
              <a:gd name="T15" fmla="*/ 96 h 605"/>
              <a:gd name="T16" fmla="*/ 155 w 443"/>
              <a:gd name="T17" fmla="*/ 66 h 605"/>
              <a:gd name="T18" fmla="*/ 81 w 443"/>
              <a:gd name="T19" fmla="*/ 153 h 605"/>
              <a:gd name="T20" fmla="*/ 362 w 443"/>
              <a:gd name="T21" fmla="*/ 153 h 605"/>
              <a:gd name="T22" fmla="*/ 288 w 443"/>
              <a:gd name="T23" fmla="*/ 66 h 605"/>
              <a:gd name="T24" fmla="*/ 155 w 443"/>
              <a:gd name="T25" fmla="*/ 66 h 605"/>
              <a:gd name="T26" fmla="*/ 156 w 443"/>
              <a:gd name="T27" fmla="*/ 459 h 605"/>
              <a:gd name="T28" fmla="*/ 107 w 443"/>
              <a:gd name="T29" fmla="*/ 473 h 605"/>
              <a:gd name="T30" fmla="*/ 97 w 443"/>
              <a:gd name="T31" fmla="*/ 484 h 605"/>
              <a:gd name="T32" fmla="*/ 156 w 443"/>
              <a:gd name="T33" fmla="*/ 489 h 605"/>
              <a:gd name="T34" fmla="*/ 94 w 443"/>
              <a:gd name="T35" fmla="*/ 519 h 605"/>
              <a:gd name="T36" fmla="*/ 172 w 443"/>
              <a:gd name="T37" fmla="*/ 481 h 605"/>
              <a:gd name="T38" fmla="*/ 172 w 443"/>
              <a:gd name="T39" fmla="*/ 456 h 605"/>
              <a:gd name="T40" fmla="*/ 78 w 443"/>
              <a:gd name="T41" fmla="*/ 461 h 605"/>
              <a:gd name="T42" fmla="*/ 152 w 443"/>
              <a:gd name="T43" fmla="*/ 539 h 605"/>
              <a:gd name="T44" fmla="*/ 152 w 443"/>
              <a:gd name="T45" fmla="*/ 237 h 605"/>
              <a:gd name="T46" fmla="*/ 107 w 443"/>
              <a:gd name="T47" fmla="*/ 251 h 605"/>
              <a:gd name="T48" fmla="*/ 123 w 443"/>
              <a:gd name="T49" fmla="*/ 291 h 605"/>
              <a:gd name="T50" fmla="*/ 94 w 443"/>
              <a:gd name="T51" fmla="*/ 302 h 605"/>
              <a:gd name="T52" fmla="*/ 152 w 443"/>
              <a:gd name="T53" fmla="*/ 222 h 605"/>
              <a:gd name="T54" fmla="*/ 78 w 443"/>
              <a:gd name="T55" fmla="*/ 300 h 605"/>
              <a:gd name="T56" fmla="*/ 171 w 443"/>
              <a:gd name="T57" fmla="*/ 255 h 605"/>
              <a:gd name="T58" fmla="*/ 170 w 443"/>
              <a:gd name="T59" fmla="*/ 234 h 605"/>
              <a:gd name="T60" fmla="*/ 156 w 443"/>
              <a:gd name="T61" fmla="*/ 357 h 605"/>
              <a:gd name="T62" fmla="*/ 97 w 443"/>
              <a:gd name="T63" fmla="*/ 372 h 605"/>
              <a:gd name="T64" fmla="*/ 156 w 443"/>
              <a:gd name="T65" fmla="*/ 412 h 605"/>
              <a:gd name="T66" fmla="*/ 171 w 443"/>
              <a:gd name="T67" fmla="*/ 345 h 605"/>
              <a:gd name="T68" fmla="*/ 78 w 443"/>
              <a:gd name="T69" fmla="*/ 349 h 605"/>
              <a:gd name="T70" fmla="*/ 156 w 443"/>
              <a:gd name="T71" fmla="*/ 427 h 605"/>
              <a:gd name="T72" fmla="*/ 205 w 443"/>
              <a:gd name="T73" fmla="*/ 330 h 605"/>
              <a:gd name="T74" fmla="*/ 232 w 443"/>
              <a:gd name="T75" fmla="*/ 513 h 605"/>
              <a:gd name="T76" fmla="*/ 356 w 443"/>
              <a:gd name="T77" fmla="*/ 475 h 605"/>
              <a:gd name="T78" fmla="*/ 227 w 443"/>
              <a:gd name="T79" fmla="*/ 508 h 605"/>
              <a:gd name="T80" fmla="*/ 356 w 443"/>
              <a:gd name="T81" fmla="*/ 360 h 605"/>
              <a:gd name="T82" fmla="*/ 227 w 443"/>
              <a:gd name="T83" fmla="*/ 291 h 605"/>
              <a:gd name="T84" fmla="*/ 227 w 443"/>
              <a:gd name="T85" fmla="*/ 250 h 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7" name="Freeform 26"/>
          <p:cNvSpPr>
            <a:spLocks noEditPoints="1"/>
          </p:cNvSpPr>
          <p:nvPr/>
        </p:nvSpPr>
        <p:spPr bwMode="auto">
          <a:xfrm>
            <a:off x="1664074" y="2477666"/>
            <a:ext cx="560386" cy="520359"/>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8" name="Freeform 27"/>
          <p:cNvSpPr>
            <a:spLocks noEditPoints="1"/>
          </p:cNvSpPr>
          <p:nvPr/>
        </p:nvSpPr>
        <p:spPr bwMode="auto">
          <a:xfrm>
            <a:off x="4779648" y="2489673"/>
            <a:ext cx="564389" cy="498344"/>
          </a:xfrm>
          <a:custGeom>
            <a:avLst/>
            <a:gdLst>
              <a:gd name="T0" fmla="*/ 284 w 683"/>
              <a:gd name="T1" fmla="*/ 381 h 601"/>
              <a:gd name="T2" fmla="*/ 595 w 683"/>
              <a:gd name="T3" fmla="*/ 392 h 601"/>
              <a:gd name="T4" fmla="*/ 589 w 683"/>
              <a:gd name="T5" fmla="*/ 359 h 601"/>
              <a:gd name="T6" fmla="*/ 285 w 683"/>
              <a:gd name="T7" fmla="*/ 371 h 601"/>
              <a:gd name="T8" fmla="*/ 589 w 683"/>
              <a:gd name="T9" fmla="*/ 359 h 601"/>
              <a:gd name="T10" fmla="*/ 282 w 683"/>
              <a:gd name="T11" fmla="*/ 338 h 601"/>
              <a:gd name="T12" fmla="*/ 591 w 683"/>
              <a:gd name="T13" fmla="*/ 349 h 601"/>
              <a:gd name="T14" fmla="*/ 269 w 683"/>
              <a:gd name="T15" fmla="*/ 324 h 601"/>
              <a:gd name="T16" fmla="*/ 607 w 683"/>
              <a:gd name="T17" fmla="*/ 408 h 601"/>
              <a:gd name="T18" fmla="*/ 261 w 683"/>
              <a:gd name="T19" fmla="*/ 432 h 601"/>
              <a:gd name="T20" fmla="*/ 242 w 683"/>
              <a:gd name="T21" fmla="*/ 316 h 601"/>
              <a:gd name="T22" fmla="*/ 607 w 683"/>
              <a:gd name="T23" fmla="*/ 300 h 601"/>
              <a:gd name="T24" fmla="*/ 269 w 683"/>
              <a:gd name="T25" fmla="*/ 324 h 601"/>
              <a:gd name="T26" fmla="*/ 345 w 683"/>
              <a:gd name="T27" fmla="*/ 39 h 601"/>
              <a:gd name="T28" fmla="*/ 335 w 683"/>
              <a:gd name="T29" fmla="*/ 3 h 601"/>
              <a:gd name="T30" fmla="*/ 350 w 683"/>
              <a:gd name="T31" fmla="*/ 1 h 601"/>
              <a:gd name="T32" fmla="*/ 411 w 683"/>
              <a:gd name="T33" fmla="*/ 39 h 601"/>
              <a:gd name="T34" fmla="*/ 367 w 683"/>
              <a:gd name="T35" fmla="*/ 56 h 601"/>
              <a:gd name="T36" fmla="*/ 366 w 683"/>
              <a:gd name="T37" fmla="*/ 105 h 601"/>
              <a:gd name="T38" fmla="*/ 353 w 683"/>
              <a:gd name="T39" fmla="*/ 218 h 601"/>
              <a:gd name="T40" fmla="*/ 380 w 683"/>
              <a:gd name="T41" fmla="*/ 107 h 601"/>
              <a:gd name="T42" fmla="*/ 486 w 683"/>
              <a:gd name="T43" fmla="*/ 87 h 601"/>
              <a:gd name="T44" fmla="*/ 441 w 683"/>
              <a:gd name="T45" fmla="*/ 285 h 601"/>
              <a:gd name="T46" fmla="*/ 406 w 683"/>
              <a:gd name="T47" fmla="*/ 285 h 601"/>
              <a:gd name="T48" fmla="*/ 361 w 683"/>
              <a:gd name="T49" fmla="*/ 87 h 601"/>
              <a:gd name="T50" fmla="*/ 430 w 683"/>
              <a:gd name="T51" fmla="*/ 30 h 601"/>
              <a:gd name="T52" fmla="*/ 429 w 683"/>
              <a:gd name="T53" fmla="*/ 88 h 601"/>
              <a:gd name="T54" fmla="*/ 237 w 683"/>
              <a:gd name="T55" fmla="*/ 540 h 601"/>
              <a:gd name="T56" fmla="*/ 637 w 683"/>
              <a:gd name="T57" fmla="*/ 553 h 601"/>
              <a:gd name="T58" fmla="*/ 237 w 683"/>
              <a:gd name="T59" fmla="*/ 540 h 601"/>
              <a:gd name="T60" fmla="*/ 634 w 683"/>
              <a:gd name="T61" fmla="*/ 515 h 601"/>
              <a:gd name="T62" fmla="*/ 239 w 683"/>
              <a:gd name="T63" fmla="*/ 528 h 601"/>
              <a:gd name="T64" fmla="*/ 231 w 683"/>
              <a:gd name="T65" fmla="*/ 491 h 601"/>
              <a:gd name="T66" fmla="*/ 635 w 683"/>
              <a:gd name="T67" fmla="*/ 504 h 601"/>
              <a:gd name="T68" fmla="*/ 231 w 683"/>
              <a:gd name="T69" fmla="*/ 491 h 601"/>
              <a:gd name="T70" fmla="*/ 652 w 683"/>
              <a:gd name="T71" fmla="*/ 570 h 601"/>
              <a:gd name="T72" fmla="*/ 219 w 683"/>
              <a:gd name="T73" fmla="*/ 598 h 601"/>
              <a:gd name="T74" fmla="*/ 683 w 683"/>
              <a:gd name="T75" fmla="*/ 580 h 601"/>
              <a:gd name="T76" fmla="*/ 662 w 683"/>
              <a:gd name="T77" fmla="*/ 447 h 601"/>
              <a:gd name="T78" fmla="*/ 219 w 683"/>
              <a:gd name="T79" fmla="*/ 475 h 601"/>
              <a:gd name="T80" fmla="*/ 223 w 683"/>
              <a:gd name="T81" fmla="*/ 189 h 601"/>
              <a:gd name="T82" fmla="*/ 103 w 683"/>
              <a:gd name="T83" fmla="*/ 549 h 601"/>
              <a:gd name="T84" fmla="*/ 223 w 683"/>
              <a:gd name="T85" fmla="*/ 189 h 601"/>
              <a:gd name="T86" fmla="*/ 72 w 683"/>
              <a:gd name="T87" fmla="*/ 534 h 601"/>
              <a:gd name="T88" fmla="*/ 213 w 683"/>
              <a:gd name="T89" fmla="*/ 187 h 601"/>
              <a:gd name="T90" fmla="*/ 183 w 683"/>
              <a:gd name="T91" fmla="*/ 168 h 601"/>
              <a:gd name="T92" fmla="*/ 62 w 683"/>
              <a:gd name="T93" fmla="*/ 531 h 601"/>
              <a:gd name="T94" fmla="*/ 183 w 683"/>
              <a:gd name="T95" fmla="*/ 168 h 601"/>
              <a:gd name="T96" fmla="*/ 114 w 683"/>
              <a:gd name="T97" fmla="*/ 568 h 601"/>
              <a:gd name="T98" fmla="*/ 280 w 683"/>
              <a:gd name="T99" fmla="*/ 192 h 601"/>
              <a:gd name="T100" fmla="*/ 112 w 683"/>
              <a:gd name="T101" fmla="*/ 597 h 601"/>
              <a:gd name="T102" fmla="*/ 4 w 683"/>
              <a:gd name="T103" fmla="*/ 536 h 601"/>
              <a:gd name="T104" fmla="*/ 173 w 683"/>
              <a:gd name="T105" fmla="*/ 152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29" name="Freeform 28"/>
          <p:cNvSpPr>
            <a:spLocks noEditPoints="1"/>
          </p:cNvSpPr>
          <p:nvPr/>
        </p:nvSpPr>
        <p:spPr bwMode="auto">
          <a:xfrm>
            <a:off x="5983961" y="3973321"/>
            <a:ext cx="488338" cy="490339"/>
          </a:xfrm>
          <a:custGeom>
            <a:avLst/>
            <a:gdLst>
              <a:gd name="T0" fmla="*/ 584 w 591"/>
              <a:gd name="T1" fmla="*/ 217 h 591"/>
              <a:gd name="T2" fmla="*/ 509 w 591"/>
              <a:gd name="T3" fmla="*/ 82 h 591"/>
              <a:gd name="T4" fmla="*/ 370 w 591"/>
              <a:gd name="T5" fmla="*/ 6 h 591"/>
              <a:gd name="T6" fmla="*/ 370 w 591"/>
              <a:gd name="T7" fmla="*/ 217 h 591"/>
              <a:gd name="T8" fmla="*/ 584 w 591"/>
              <a:gd name="T9" fmla="*/ 217 h 591"/>
              <a:gd name="T10" fmla="*/ 299 w 591"/>
              <a:gd name="T11" fmla="*/ 252 h 591"/>
              <a:gd name="T12" fmla="*/ 299 w 591"/>
              <a:gd name="T13" fmla="*/ 0 h 591"/>
              <a:gd name="T14" fmla="*/ 111 w 591"/>
              <a:gd name="T15" fmla="*/ 82 h 591"/>
              <a:gd name="T16" fmla="*/ 111 w 591"/>
              <a:gd name="T17" fmla="*/ 481 h 591"/>
              <a:gd name="T18" fmla="*/ 509 w 591"/>
              <a:gd name="T19" fmla="*/ 481 h 591"/>
              <a:gd name="T20" fmla="*/ 591 w 591"/>
              <a:gd name="T21" fmla="*/ 287 h 591"/>
              <a:gd name="T22" fmla="*/ 334 w 591"/>
              <a:gd name="T23" fmla="*/ 287 h 591"/>
              <a:gd name="T24" fmla="*/ 299 w 591"/>
              <a:gd name="T25" fmla="*/ 252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30" name="Freeform 29"/>
          <p:cNvSpPr>
            <a:spLocks/>
          </p:cNvSpPr>
          <p:nvPr/>
        </p:nvSpPr>
        <p:spPr bwMode="auto">
          <a:xfrm>
            <a:off x="903850" y="4771756"/>
            <a:ext cx="238163" cy="238165"/>
          </a:xfrm>
          <a:custGeom>
            <a:avLst/>
            <a:gdLst>
              <a:gd name="T0" fmla="*/ 97 w 290"/>
              <a:gd name="T1" fmla="*/ 287 h 288"/>
              <a:gd name="T2" fmla="*/ 101 w 290"/>
              <a:gd name="T3" fmla="*/ 288 h 288"/>
              <a:gd name="T4" fmla="*/ 104 w 290"/>
              <a:gd name="T5" fmla="*/ 287 h 288"/>
              <a:gd name="T6" fmla="*/ 170 w 290"/>
              <a:gd name="T7" fmla="*/ 221 h 288"/>
              <a:gd name="T8" fmla="*/ 213 w 290"/>
              <a:gd name="T9" fmla="*/ 265 h 288"/>
              <a:gd name="T10" fmla="*/ 217 w 290"/>
              <a:gd name="T11" fmla="*/ 266 h 288"/>
              <a:gd name="T12" fmla="*/ 218 w 290"/>
              <a:gd name="T13" fmla="*/ 266 h 288"/>
              <a:gd name="T14" fmla="*/ 221 w 290"/>
              <a:gd name="T15" fmla="*/ 263 h 288"/>
              <a:gd name="T16" fmla="*/ 290 w 290"/>
              <a:gd name="T17" fmla="*/ 6 h 288"/>
              <a:gd name="T18" fmla="*/ 290 w 290"/>
              <a:gd name="T19" fmla="*/ 4 h 288"/>
              <a:gd name="T20" fmla="*/ 286 w 290"/>
              <a:gd name="T21" fmla="*/ 0 h 288"/>
              <a:gd name="T22" fmla="*/ 285 w 290"/>
              <a:gd name="T23" fmla="*/ 0 h 288"/>
              <a:gd name="T24" fmla="*/ 284 w 290"/>
              <a:gd name="T25" fmla="*/ 0 h 288"/>
              <a:gd name="T26" fmla="*/ 27 w 290"/>
              <a:gd name="T27" fmla="*/ 69 h 288"/>
              <a:gd name="T28" fmla="*/ 23 w 290"/>
              <a:gd name="T29" fmla="*/ 72 h 288"/>
              <a:gd name="T30" fmla="*/ 25 w 290"/>
              <a:gd name="T31" fmla="*/ 77 h 288"/>
              <a:gd name="T32" fmla="*/ 67 w 290"/>
              <a:gd name="T33" fmla="*/ 119 h 288"/>
              <a:gd name="T34" fmla="*/ 2 w 290"/>
              <a:gd name="T35" fmla="*/ 185 h 288"/>
              <a:gd name="T36" fmla="*/ 2 w 290"/>
              <a:gd name="T37" fmla="*/ 191 h 288"/>
              <a:gd name="T38" fmla="*/ 97 w 290"/>
              <a:gd name="T39" fmla="*/ 28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0" h="288">
                <a:moveTo>
                  <a:pt x="97" y="287"/>
                </a:moveTo>
                <a:cubicBezTo>
                  <a:pt x="98" y="288"/>
                  <a:pt x="99" y="288"/>
                  <a:pt x="101" y="288"/>
                </a:cubicBezTo>
                <a:cubicBezTo>
                  <a:pt x="102" y="288"/>
                  <a:pt x="103" y="288"/>
                  <a:pt x="104" y="287"/>
                </a:cubicBezTo>
                <a:lnTo>
                  <a:pt x="170" y="221"/>
                </a:lnTo>
                <a:lnTo>
                  <a:pt x="213" y="265"/>
                </a:lnTo>
                <a:cubicBezTo>
                  <a:pt x="214" y="266"/>
                  <a:pt x="215" y="266"/>
                  <a:pt x="217" y="266"/>
                </a:cubicBezTo>
                <a:cubicBezTo>
                  <a:pt x="217" y="266"/>
                  <a:pt x="217" y="266"/>
                  <a:pt x="218" y="266"/>
                </a:cubicBezTo>
                <a:cubicBezTo>
                  <a:pt x="220" y="266"/>
                  <a:pt x="221" y="265"/>
                  <a:pt x="221" y="263"/>
                </a:cubicBezTo>
                <a:lnTo>
                  <a:pt x="290" y="6"/>
                </a:lnTo>
                <a:cubicBezTo>
                  <a:pt x="290" y="5"/>
                  <a:pt x="290" y="5"/>
                  <a:pt x="290" y="4"/>
                </a:cubicBezTo>
                <a:cubicBezTo>
                  <a:pt x="290" y="2"/>
                  <a:pt x="288" y="0"/>
                  <a:pt x="286" y="0"/>
                </a:cubicBezTo>
                <a:cubicBezTo>
                  <a:pt x="285" y="0"/>
                  <a:pt x="285" y="0"/>
                  <a:pt x="285" y="0"/>
                </a:cubicBezTo>
                <a:cubicBezTo>
                  <a:pt x="285" y="0"/>
                  <a:pt x="284" y="0"/>
                  <a:pt x="284" y="0"/>
                </a:cubicBezTo>
                <a:lnTo>
                  <a:pt x="27" y="69"/>
                </a:lnTo>
                <a:cubicBezTo>
                  <a:pt x="25" y="69"/>
                  <a:pt x="24" y="70"/>
                  <a:pt x="23" y="72"/>
                </a:cubicBezTo>
                <a:cubicBezTo>
                  <a:pt x="23" y="74"/>
                  <a:pt x="24" y="75"/>
                  <a:pt x="25" y="77"/>
                </a:cubicBezTo>
                <a:lnTo>
                  <a:pt x="67" y="119"/>
                </a:lnTo>
                <a:lnTo>
                  <a:pt x="2" y="185"/>
                </a:lnTo>
                <a:cubicBezTo>
                  <a:pt x="0" y="187"/>
                  <a:pt x="0" y="190"/>
                  <a:pt x="2" y="191"/>
                </a:cubicBezTo>
                <a:lnTo>
                  <a:pt x="97" y="287"/>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31" name="Freeform 30"/>
          <p:cNvSpPr>
            <a:spLocks/>
          </p:cNvSpPr>
          <p:nvPr/>
        </p:nvSpPr>
        <p:spPr bwMode="auto">
          <a:xfrm>
            <a:off x="641667" y="4771756"/>
            <a:ext cx="240166" cy="238165"/>
          </a:xfrm>
          <a:custGeom>
            <a:avLst/>
            <a:gdLst>
              <a:gd name="T0" fmla="*/ 69 w 290"/>
              <a:gd name="T1" fmla="*/ 263 h 288"/>
              <a:gd name="T2" fmla="*/ 72 w 290"/>
              <a:gd name="T3" fmla="*/ 266 h 288"/>
              <a:gd name="T4" fmla="*/ 74 w 290"/>
              <a:gd name="T5" fmla="*/ 266 h 288"/>
              <a:gd name="T6" fmla="*/ 77 w 290"/>
              <a:gd name="T7" fmla="*/ 265 h 288"/>
              <a:gd name="T8" fmla="*/ 121 w 290"/>
              <a:gd name="T9" fmla="*/ 221 h 288"/>
              <a:gd name="T10" fmla="*/ 186 w 290"/>
              <a:gd name="T11" fmla="*/ 287 h 288"/>
              <a:gd name="T12" fmla="*/ 189 w 290"/>
              <a:gd name="T13" fmla="*/ 288 h 288"/>
              <a:gd name="T14" fmla="*/ 193 w 290"/>
              <a:gd name="T15" fmla="*/ 287 h 288"/>
              <a:gd name="T16" fmla="*/ 288 w 290"/>
              <a:gd name="T17" fmla="*/ 191 h 288"/>
              <a:gd name="T18" fmla="*/ 288 w 290"/>
              <a:gd name="T19" fmla="*/ 185 h 288"/>
              <a:gd name="T20" fmla="*/ 223 w 290"/>
              <a:gd name="T21" fmla="*/ 119 h 288"/>
              <a:gd name="T22" fmla="*/ 265 w 290"/>
              <a:gd name="T23" fmla="*/ 77 h 288"/>
              <a:gd name="T24" fmla="*/ 267 w 290"/>
              <a:gd name="T25" fmla="*/ 72 h 288"/>
              <a:gd name="T26" fmla="*/ 263 w 290"/>
              <a:gd name="T27" fmla="*/ 69 h 288"/>
              <a:gd name="T28" fmla="*/ 6 w 290"/>
              <a:gd name="T29" fmla="*/ 0 h 288"/>
              <a:gd name="T30" fmla="*/ 4 w 290"/>
              <a:gd name="T31" fmla="*/ 0 h 288"/>
              <a:gd name="T32" fmla="*/ 1 w 290"/>
              <a:gd name="T33" fmla="*/ 1 h 288"/>
              <a:gd name="T34" fmla="*/ 0 w 290"/>
              <a:gd name="T35" fmla="*/ 5 h 288"/>
              <a:gd name="T36" fmla="*/ 69 w 290"/>
              <a:gd name="T37" fmla="*/ 26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8">
                <a:moveTo>
                  <a:pt x="69" y="263"/>
                </a:moveTo>
                <a:cubicBezTo>
                  <a:pt x="69" y="265"/>
                  <a:pt x="71" y="266"/>
                  <a:pt x="72" y="266"/>
                </a:cubicBezTo>
                <a:cubicBezTo>
                  <a:pt x="73" y="266"/>
                  <a:pt x="73" y="266"/>
                  <a:pt x="74" y="266"/>
                </a:cubicBezTo>
                <a:cubicBezTo>
                  <a:pt x="75" y="266"/>
                  <a:pt x="76" y="266"/>
                  <a:pt x="77" y="265"/>
                </a:cubicBezTo>
                <a:lnTo>
                  <a:pt x="121" y="221"/>
                </a:lnTo>
                <a:lnTo>
                  <a:pt x="186" y="287"/>
                </a:lnTo>
                <a:cubicBezTo>
                  <a:pt x="187" y="288"/>
                  <a:pt x="188" y="288"/>
                  <a:pt x="189" y="288"/>
                </a:cubicBezTo>
                <a:cubicBezTo>
                  <a:pt x="191" y="288"/>
                  <a:pt x="192" y="288"/>
                  <a:pt x="193" y="287"/>
                </a:cubicBezTo>
                <a:lnTo>
                  <a:pt x="288" y="191"/>
                </a:lnTo>
                <a:cubicBezTo>
                  <a:pt x="290" y="190"/>
                  <a:pt x="290" y="187"/>
                  <a:pt x="288" y="185"/>
                </a:cubicBezTo>
                <a:lnTo>
                  <a:pt x="223" y="119"/>
                </a:lnTo>
                <a:lnTo>
                  <a:pt x="265" y="77"/>
                </a:lnTo>
                <a:cubicBezTo>
                  <a:pt x="267" y="75"/>
                  <a:pt x="267" y="74"/>
                  <a:pt x="267" y="72"/>
                </a:cubicBezTo>
                <a:cubicBezTo>
                  <a:pt x="266" y="70"/>
                  <a:pt x="265" y="69"/>
                  <a:pt x="263" y="69"/>
                </a:cubicBezTo>
                <a:lnTo>
                  <a:pt x="6" y="0"/>
                </a:lnTo>
                <a:cubicBezTo>
                  <a:pt x="5" y="0"/>
                  <a:pt x="5" y="0"/>
                  <a:pt x="4" y="0"/>
                </a:cubicBezTo>
                <a:cubicBezTo>
                  <a:pt x="3" y="0"/>
                  <a:pt x="2" y="0"/>
                  <a:pt x="1" y="1"/>
                </a:cubicBezTo>
                <a:cubicBezTo>
                  <a:pt x="0" y="2"/>
                  <a:pt x="0" y="4"/>
                  <a:pt x="0" y="5"/>
                </a:cubicBezTo>
                <a:lnTo>
                  <a:pt x="69" y="263"/>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32" name="Freeform 31"/>
          <p:cNvSpPr>
            <a:spLocks/>
          </p:cNvSpPr>
          <p:nvPr/>
        </p:nvSpPr>
        <p:spPr bwMode="auto">
          <a:xfrm>
            <a:off x="903850" y="5031935"/>
            <a:ext cx="240166" cy="240166"/>
          </a:xfrm>
          <a:custGeom>
            <a:avLst/>
            <a:gdLst>
              <a:gd name="T0" fmla="*/ 221 w 291"/>
              <a:gd name="T1" fmla="*/ 25 h 289"/>
              <a:gd name="T2" fmla="*/ 218 w 291"/>
              <a:gd name="T3" fmla="*/ 22 h 289"/>
              <a:gd name="T4" fmla="*/ 217 w 291"/>
              <a:gd name="T5" fmla="*/ 22 h 289"/>
              <a:gd name="T6" fmla="*/ 213 w 291"/>
              <a:gd name="T7" fmla="*/ 23 h 289"/>
              <a:gd name="T8" fmla="*/ 170 w 291"/>
              <a:gd name="T9" fmla="*/ 67 h 289"/>
              <a:gd name="T10" fmla="*/ 104 w 291"/>
              <a:gd name="T11" fmla="*/ 2 h 289"/>
              <a:gd name="T12" fmla="*/ 101 w 291"/>
              <a:gd name="T13" fmla="*/ 0 h 289"/>
              <a:gd name="T14" fmla="*/ 97 w 291"/>
              <a:gd name="T15" fmla="*/ 2 h 289"/>
              <a:gd name="T16" fmla="*/ 2 w 291"/>
              <a:gd name="T17" fmla="*/ 97 h 289"/>
              <a:gd name="T18" fmla="*/ 2 w 291"/>
              <a:gd name="T19" fmla="*/ 104 h 289"/>
              <a:gd name="T20" fmla="*/ 67 w 291"/>
              <a:gd name="T21" fmla="*/ 169 h 289"/>
              <a:gd name="T22" fmla="*/ 25 w 291"/>
              <a:gd name="T23" fmla="*/ 212 h 289"/>
              <a:gd name="T24" fmla="*/ 23 w 291"/>
              <a:gd name="T25" fmla="*/ 216 h 289"/>
              <a:gd name="T26" fmla="*/ 27 w 291"/>
              <a:gd name="T27" fmla="*/ 220 h 289"/>
              <a:gd name="T28" fmla="*/ 284 w 291"/>
              <a:gd name="T29" fmla="*/ 289 h 289"/>
              <a:gd name="T30" fmla="*/ 286 w 291"/>
              <a:gd name="T31" fmla="*/ 289 h 289"/>
              <a:gd name="T32" fmla="*/ 289 w 291"/>
              <a:gd name="T33" fmla="*/ 288 h 289"/>
              <a:gd name="T34" fmla="*/ 290 w 291"/>
              <a:gd name="T35" fmla="*/ 283 h 289"/>
              <a:gd name="T36" fmla="*/ 221 w 291"/>
              <a:gd name="T37" fmla="*/ 25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1" h="289">
                <a:moveTo>
                  <a:pt x="221" y="25"/>
                </a:moveTo>
                <a:cubicBezTo>
                  <a:pt x="221" y="24"/>
                  <a:pt x="219" y="22"/>
                  <a:pt x="218" y="22"/>
                </a:cubicBezTo>
                <a:cubicBezTo>
                  <a:pt x="217" y="22"/>
                  <a:pt x="217" y="22"/>
                  <a:pt x="217" y="22"/>
                </a:cubicBezTo>
                <a:cubicBezTo>
                  <a:pt x="215" y="22"/>
                  <a:pt x="214" y="22"/>
                  <a:pt x="213" y="23"/>
                </a:cubicBezTo>
                <a:lnTo>
                  <a:pt x="170" y="67"/>
                </a:lnTo>
                <a:lnTo>
                  <a:pt x="104" y="2"/>
                </a:lnTo>
                <a:cubicBezTo>
                  <a:pt x="103" y="1"/>
                  <a:pt x="102" y="0"/>
                  <a:pt x="101" y="0"/>
                </a:cubicBezTo>
                <a:cubicBezTo>
                  <a:pt x="99" y="0"/>
                  <a:pt x="98" y="1"/>
                  <a:pt x="97" y="2"/>
                </a:cubicBezTo>
                <a:lnTo>
                  <a:pt x="2" y="97"/>
                </a:lnTo>
                <a:cubicBezTo>
                  <a:pt x="0" y="99"/>
                  <a:pt x="0" y="102"/>
                  <a:pt x="2" y="104"/>
                </a:cubicBezTo>
                <a:lnTo>
                  <a:pt x="67" y="169"/>
                </a:lnTo>
                <a:lnTo>
                  <a:pt x="25" y="212"/>
                </a:lnTo>
                <a:cubicBezTo>
                  <a:pt x="24" y="213"/>
                  <a:pt x="23" y="215"/>
                  <a:pt x="23" y="216"/>
                </a:cubicBezTo>
                <a:cubicBezTo>
                  <a:pt x="24" y="218"/>
                  <a:pt x="25" y="219"/>
                  <a:pt x="27" y="220"/>
                </a:cubicBezTo>
                <a:lnTo>
                  <a:pt x="284" y="289"/>
                </a:lnTo>
                <a:cubicBezTo>
                  <a:pt x="285" y="289"/>
                  <a:pt x="285" y="289"/>
                  <a:pt x="286" y="289"/>
                </a:cubicBezTo>
                <a:cubicBezTo>
                  <a:pt x="287" y="289"/>
                  <a:pt x="288" y="288"/>
                  <a:pt x="289" y="288"/>
                </a:cubicBezTo>
                <a:cubicBezTo>
                  <a:pt x="290" y="286"/>
                  <a:pt x="291" y="285"/>
                  <a:pt x="290" y="283"/>
                </a:cubicBezTo>
                <a:lnTo>
                  <a:pt x="221" y="25"/>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33" name="Freeform 32"/>
          <p:cNvSpPr>
            <a:spLocks/>
          </p:cNvSpPr>
          <p:nvPr/>
        </p:nvSpPr>
        <p:spPr bwMode="auto">
          <a:xfrm>
            <a:off x="641667" y="5031935"/>
            <a:ext cx="240166" cy="240166"/>
          </a:xfrm>
          <a:custGeom>
            <a:avLst/>
            <a:gdLst>
              <a:gd name="T0" fmla="*/ 193 w 290"/>
              <a:gd name="T1" fmla="*/ 2 h 289"/>
              <a:gd name="T2" fmla="*/ 189 w 290"/>
              <a:gd name="T3" fmla="*/ 0 h 289"/>
              <a:gd name="T4" fmla="*/ 186 w 290"/>
              <a:gd name="T5" fmla="*/ 2 h 289"/>
              <a:gd name="T6" fmla="*/ 121 w 290"/>
              <a:gd name="T7" fmla="*/ 67 h 289"/>
              <a:gd name="T8" fmla="*/ 77 w 290"/>
              <a:gd name="T9" fmla="*/ 23 h 289"/>
              <a:gd name="T10" fmla="*/ 74 w 290"/>
              <a:gd name="T11" fmla="*/ 22 h 289"/>
              <a:gd name="T12" fmla="*/ 72 w 290"/>
              <a:gd name="T13" fmla="*/ 22 h 289"/>
              <a:gd name="T14" fmla="*/ 69 w 290"/>
              <a:gd name="T15" fmla="*/ 25 h 289"/>
              <a:gd name="T16" fmla="*/ 0 w 290"/>
              <a:gd name="T17" fmla="*/ 283 h 289"/>
              <a:gd name="T18" fmla="*/ 1 w 290"/>
              <a:gd name="T19" fmla="*/ 288 h 289"/>
              <a:gd name="T20" fmla="*/ 5 w 290"/>
              <a:gd name="T21" fmla="*/ 289 h 289"/>
              <a:gd name="T22" fmla="*/ 6 w 290"/>
              <a:gd name="T23" fmla="*/ 289 h 289"/>
              <a:gd name="T24" fmla="*/ 263 w 290"/>
              <a:gd name="T25" fmla="*/ 220 h 289"/>
              <a:gd name="T26" fmla="*/ 267 w 290"/>
              <a:gd name="T27" fmla="*/ 216 h 289"/>
              <a:gd name="T28" fmla="*/ 265 w 290"/>
              <a:gd name="T29" fmla="*/ 212 h 289"/>
              <a:gd name="T30" fmla="*/ 223 w 290"/>
              <a:gd name="T31" fmla="*/ 169 h 289"/>
              <a:gd name="T32" fmla="*/ 288 w 290"/>
              <a:gd name="T33" fmla="*/ 104 h 289"/>
              <a:gd name="T34" fmla="*/ 288 w 290"/>
              <a:gd name="T35" fmla="*/ 97 h 289"/>
              <a:gd name="T36" fmla="*/ 193 w 290"/>
              <a:gd name="T37" fmla="*/ 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89">
                <a:moveTo>
                  <a:pt x="193" y="2"/>
                </a:moveTo>
                <a:cubicBezTo>
                  <a:pt x="192" y="1"/>
                  <a:pt x="191" y="0"/>
                  <a:pt x="189" y="0"/>
                </a:cubicBezTo>
                <a:cubicBezTo>
                  <a:pt x="188" y="0"/>
                  <a:pt x="187" y="1"/>
                  <a:pt x="186" y="2"/>
                </a:cubicBezTo>
                <a:lnTo>
                  <a:pt x="121" y="67"/>
                </a:lnTo>
                <a:lnTo>
                  <a:pt x="77" y="23"/>
                </a:lnTo>
                <a:cubicBezTo>
                  <a:pt x="76" y="22"/>
                  <a:pt x="75" y="22"/>
                  <a:pt x="74" y="22"/>
                </a:cubicBezTo>
                <a:cubicBezTo>
                  <a:pt x="73" y="22"/>
                  <a:pt x="73" y="22"/>
                  <a:pt x="72" y="22"/>
                </a:cubicBezTo>
                <a:cubicBezTo>
                  <a:pt x="71" y="22"/>
                  <a:pt x="69" y="24"/>
                  <a:pt x="69" y="25"/>
                </a:cubicBezTo>
                <a:lnTo>
                  <a:pt x="0" y="283"/>
                </a:lnTo>
                <a:cubicBezTo>
                  <a:pt x="0" y="285"/>
                  <a:pt x="0" y="286"/>
                  <a:pt x="1" y="288"/>
                </a:cubicBezTo>
                <a:cubicBezTo>
                  <a:pt x="2" y="288"/>
                  <a:pt x="3" y="289"/>
                  <a:pt x="5" y="289"/>
                </a:cubicBezTo>
                <a:cubicBezTo>
                  <a:pt x="5" y="289"/>
                  <a:pt x="5" y="289"/>
                  <a:pt x="6" y="289"/>
                </a:cubicBezTo>
                <a:lnTo>
                  <a:pt x="263" y="220"/>
                </a:lnTo>
                <a:cubicBezTo>
                  <a:pt x="265" y="219"/>
                  <a:pt x="266" y="218"/>
                  <a:pt x="267" y="216"/>
                </a:cubicBezTo>
                <a:cubicBezTo>
                  <a:pt x="267" y="215"/>
                  <a:pt x="267" y="213"/>
                  <a:pt x="265" y="212"/>
                </a:cubicBezTo>
                <a:lnTo>
                  <a:pt x="223" y="169"/>
                </a:lnTo>
                <a:lnTo>
                  <a:pt x="288" y="104"/>
                </a:lnTo>
                <a:cubicBezTo>
                  <a:pt x="290" y="102"/>
                  <a:pt x="290" y="99"/>
                  <a:pt x="288" y="97"/>
                </a:cubicBezTo>
                <a:lnTo>
                  <a:pt x="193" y="2"/>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34" name="Freeform 33"/>
          <p:cNvSpPr>
            <a:spLocks/>
          </p:cNvSpPr>
          <p:nvPr/>
        </p:nvSpPr>
        <p:spPr bwMode="auto">
          <a:xfrm>
            <a:off x="1686089" y="5568382"/>
            <a:ext cx="516356" cy="248171"/>
          </a:xfrm>
          <a:custGeom>
            <a:avLst/>
            <a:gdLst>
              <a:gd name="T0" fmla="*/ 530 w 626"/>
              <a:gd name="T1" fmla="*/ 0 h 300"/>
              <a:gd name="T2" fmla="*/ 97 w 626"/>
              <a:gd name="T3" fmla="*/ 0 h 300"/>
              <a:gd name="T4" fmla="*/ 0 w 626"/>
              <a:gd name="T5" fmla="*/ 73 h 300"/>
              <a:gd name="T6" fmla="*/ 313 w 626"/>
              <a:gd name="T7" fmla="*/ 300 h 300"/>
              <a:gd name="T8" fmla="*/ 626 w 626"/>
              <a:gd name="T9" fmla="*/ 73 h 300"/>
              <a:gd name="T10" fmla="*/ 530 w 626"/>
              <a:gd name="T11" fmla="*/ 0 h 300"/>
            </a:gdLst>
            <a:ahLst/>
            <a:cxnLst>
              <a:cxn ang="0">
                <a:pos x="T0" y="T1"/>
              </a:cxn>
              <a:cxn ang="0">
                <a:pos x="T2" y="T3"/>
              </a:cxn>
              <a:cxn ang="0">
                <a:pos x="T4" y="T5"/>
              </a:cxn>
              <a:cxn ang="0">
                <a:pos x="T6" y="T7"/>
              </a:cxn>
              <a:cxn ang="0">
                <a:pos x="T8" y="T9"/>
              </a:cxn>
              <a:cxn ang="0">
                <a:pos x="T10" y="T11"/>
              </a:cxn>
            </a:cxnLst>
            <a:rect l="0" t="0" r="r" b="b"/>
            <a:pathLst>
              <a:path w="626" h="300">
                <a:moveTo>
                  <a:pt x="530" y="0"/>
                </a:moveTo>
                <a:lnTo>
                  <a:pt x="97" y="0"/>
                </a:lnTo>
                <a:cubicBezTo>
                  <a:pt x="54" y="0"/>
                  <a:pt x="17" y="30"/>
                  <a:pt x="0" y="73"/>
                </a:cubicBezTo>
                <a:lnTo>
                  <a:pt x="313" y="300"/>
                </a:lnTo>
                <a:lnTo>
                  <a:pt x="626" y="73"/>
                </a:lnTo>
                <a:cubicBezTo>
                  <a:pt x="609" y="30"/>
                  <a:pt x="572" y="0"/>
                  <a:pt x="530" y="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35" name="Freeform 34"/>
          <p:cNvSpPr>
            <a:spLocks/>
          </p:cNvSpPr>
          <p:nvPr/>
        </p:nvSpPr>
        <p:spPr bwMode="auto">
          <a:xfrm>
            <a:off x="1678084" y="5706478"/>
            <a:ext cx="532368" cy="364252"/>
          </a:xfrm>
          <a:custGeom>
            <a:avLst/>
            <a:gdLst>
              <a:gd name="T0" fmla="*/ 322 w 644"/>
              <a:gd name="T1" fmla="*/ 230 h 440"/>
              <a:gd name="T2" fmla="*/ 311 w 644"/>
              <a:gd name="T3" fmla="*/ 226 h 440"/>
              <a:gd name="T4" fmla="*/ 0 w 644"/>
              <a:gd name="T5" fmla="*/ 0 h 440"/>
              <a:gd name="T6" fmla="*/ 0 w 644"/>
              <a:gd name="T7" fmla="*/ 317 h 440"/>
              <a:gd name="T8" fmla="*/ 106 w 644"/>
              <a:gd name="T9" fmla="*/ 440 h 440"/>
              <a:gd name="T10" fmla="*/ 539 w 644"/>
              <a:gd name="T11" fmla="*/ 440 h 440"/>
              <a:gd name="T12" fmla="*/ 644 w 644"/>
              <a:gd name="T13" fmla="*/ 317 h 440"/>
              <a:gd name="T14" fmla="*/ 644 w 644"/>
              <a:gd name="T15" fmla="*/ 0 h 440"/>
              <a:gd name="T16" fmla="*/ 333 w 644"/>
              <a:gd name="T17" fmla="*/ 226 h 440"/>
              <a:gd name="T18" fmla="*/ 322 w 644"/>
              <a:gd name="T19" fmla="*/ 23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4" h="440">
                <a:moveTo>
                  <a:pt x="322" y="230"/>
                </a:moveTo>
                <a:cubicBezTo>
                  <a:pt x="318" y="230"/>
                  <a:pt x="315" y="229"/>
                  <a:pt x="311" y="226"/>
                </a:cubicBezTo>
                <a:lnTo>
                  <a:pt x="0" y="0"/>
                </a:lnTo>
                <a:lnTo>
                  <a:pt x="0" y="317"/>
                </a:lnTo>
                <a:cubicBezTo>
                  <a:pt x="0" y="385"/>
                  <a:pt x="47" y="440"/>
                  <a:pt x="106" y="440"/>
                </a:cubicBezTo>
                <a:lnTo>
                  <a:pt x="539" y="440"/>
                </a:lnTo>
                <a:cubicBezTo>
                  <a:pt x="597" y="440"/>
                  <a:pt x="644" y="385"/>
                  <a:pt x="644" y="317"/>
                </a:cubicBezTo>
                <a:lnTo>
                  <a:pt x="644" y="0"/>
                </a:lnTo>
                <a:lnTo>
                  <a:pt x="333" y="226"/>
                </a:lnTo>
                <a:cubicBezTo>
                  <a:pt x="330" y="229"/>
                  <a:pt x="326" y="230"/>
                  <a:pt x="322" y="23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36" name="Freeform 35"/>
          <p:cNvSpPr>
            <a:spLocks noEditPoints="1"/>
          </p:cNvSpPr>
          <p:nvPr/>
        </p:nvSpPr>
        <p:spPr bwMode="auto">
          <a:xfrm>
            <a:off x="3795532" y="5572386"/>
            <a:ext cx="402277" cy="494342"/>
          </a:xfrm>
          <a:custGeom>
            <a:avLst/>
            <a:gdLst>
              <a:gd name="T0" fmla="*/ 0 w 486"/>
              <a:gd name="T1" fmla="*/ 262 h 598"/>
              <a:gd name="T2" fmla="*/ 0 w 486"/>
              <a:gd name="T3" fmla="*/ 500 h 598"/>
              <a:gd name="T4" fmla="*/ 98 w 486"/>
              <a:gd name="T5" fmla="*/ 598 h 598"/>
              <a:gd name="T6" fmla="*/ 388 w 486"/>
              <a:gd name="T7" fmla="*/ 598 h 598"/>
              <a:gd name="T8" fmla="*/ 486 w 486"/>
              <a:gd name="T9" fmla="*/ 500 h 598"/>
              <a:gd name="T10" fmla="*/ 486 w 486"/>
              <a:gd name="T11" fmla="*/ 262 h 598"/>
              <a:gd name="T12" fmla="*/ 445 w 486"/>
              <a:gd name="T13" fmla="*/ 262 h 598"/>
              <a:gd name="T14" fmla="*/ 445 w 486"/>
              <a:gd name="T15" fmla="*/ 199 h 598"/>
              <a:gd name="T16" fmla="*/ 246 w 486"/>
              <a:gd name="T17" fmla="*/ 0 h 598"/>
              <a:gd name="T18" fmla="*/ 48 w 486"/>
              <a:gd name="T19" fmla="*/ 199 h 598"/>
              <a:gd name="T20" fmla="*/ 48 w 486"/>
              <a:gd name="T21" fmla="*/ 262 h 598"/>
              <a:gd name="T22" fmla="*/ 0 w 486"/>
              <a:gd name="T23" fmla="*/ 262 h 598"/>
              <a:gd name="T24" fmla="*/ 370 w 486"/>
              <a:gd name="T25" fmla="*/ 262 h 598"/>
              <a:gd name="T26" fmla="*/ 122 w 486"/>
              <a:gd name="T27" fmla="*/ 262 h 598"/>
              <a:gd name="T28" fmla="*/ 123 w 486"/>
              <a:gd name="T29" fmla="*/ 199 h 598"/>
              <a:gd name="T30" fmla="*/ 246 w 486"/>
              <a:gd name="T31" fmla="*/ 75 h 598"/>
              <a:gd name="T32" fmla="*/ 370 w 486"/>
              <a:gd name="T33" fmla="*/ 199 h 598"/>
              <a:gd name="T34" fmla="*/ 370 w 486"/>
              <a:gd name="T35" fmla="*/ 262 h 598"/>
              <a:gd name="T36" fmla="*/ 276 w 486"/>
              <a:gd name="T37" fmla="*/ 438 h 598"/>
              <a:gd name="T38" fmla="*/ 276 w 486"/>
              <a:gd name="T39" fmla="*/ 438 h 598"/>
              <a:gd name="T40" fmla="*/ 276 w 486"/>
              <a:gd name="T41" fmla="*/ 491 h 598"/>
              <a:gd name="T42" fmla="*/ 243 w 486"/>
              <a:gd name="T43" fmla="*/ 523 h 598"/>
              <a:gd name="T44" fmla="*/ 210 w 486"/>
              <a:gd name="T45" fmla="*/ 491 h 598"/>
              <a:gd name="T46" fmla="*/ 210 w 486"/>
              <a:gd name="T47" fmla="*/ 438 h 598"/>
              <a:gd name="T48" fmla="*/ 187 w 486"/>
              <a:gd name="T49" fmla="*/ 392 h 598"/>
              <a:gd name="T50" fmla="*/ 243 w 486"/>
              <a:gd name="T51" fmla="*/ 336 h 598"/>
              <a:gd name="T52" fmla="*/ 299 w 486"/>
              <a:gd name="T53" fmla="*/ 392 h 598"/>
              <a:gd name="T54" fmla="*/ 276 w 486"/>
              <a:gd name="T55" fmla="*/ 438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37" name="Freeform 36"/>
          <p:cNvSpPr>
            <a:spLocks noEditPoints="1"/>
          </p:cNvSpPr>
          <p:nvPr/>
        </p:nvSpPr>
        <p:spPr bwMode="auto">
          <a:xfrm>
            <a:off x="559611" y="2417624"/>
            <a:ext cx="664458" cy="560387"/>
          </a:xfrm>
          <a:custGeom>
            <a:avLst/>
            <a:gdLst>
              <a:gd name="T0" fmla="*/ 563 w 803"/>
              <a:gd name="T1" fmla="*/ 421 h 678"/>
              <a:gd name="T2" fmla="*/ 445 w 803"/>
              <a:gd name="T3" fmla="*/ 421 h 678"/>
              <a:gd name="T4" fmla="*/ 445 w 803"/>
              <a:gd name="T5" fmla="*/ 540 h 678"/>
              <a:gd name="T6" fmla="*/ 358 w 803"/>
              <a:gd name="T7" fmla="*/ 540 h 678"/>
              <a:gd name="T8" fmla="*/ 358 w 803"/>
              <a:gd name="T9" fmla="*/ 421 h 678"/>
              <a:gd name="T10" fmla="*/ 240 w 803"/>
              <a:gd name="T11" fmla="*/ 421 h 678"/>
              <a:gd name="T12" fmla="*/ 240 w 803"/>
              <a:gd name="T13" fmla="*/ 334 h 678"/>
              <a:gd name="T14" fmla="*/ 358 w 803"/>
              <a:gd name="T15" fmla="*/ 334 h 678"/>
              <a:gd name="T16" fmla="*/ 358 w 803"/>
              <a:gd name="T17" fmla="*/ 215 h 678"/>
              <a:gd name="T18" fmla="*/ 445 w 803"/>
              <a:gd name="T19" fmla="*/ 215 h 678"/>
              <a:gd name="T20" fmla="*/ 445 w 803"/>
              <a:gd name="T21" fmla="*/ 334 h 678"/>
              <a:gd name="T22" fmla="*/ 563 w 803"/>
              <a:gd name="T23" fmla="*/ 334 h 678"/>
              <a:gd name="T24" fmla="*/ 563 w 803"/>
              <a:gd name="T25" fmla="*/ 421 h 678"/>
              <a:gd name="T26" fmla="*/ 737 w 803"/>
              <a:gd name="T27" fmla="*/ 218 h 678"/>
              <a:gd name="T28" fmla="*/ 401 w 803"/>
              <a:gd name="T29" fmla="*/ 161 h 678"/>
              <a:gd name="T30" fmla="*/ 66 w 803"/>
              <a:gd name="T31" fmla="*/ 218 h 678"/>
              <a:gd name="T32" fmla="*/ 402 w 803"/>
              <a:gd name="T33" fmla="*/ 678 h 678"/>
              <a:gd name="T34" fmla="*/ 737 w 803"/>
              <a:gd name="T35" fmla="*/ 218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3" h="678">
                <a:moveTo>
                  <a:pt x="563" y="421"/>
                </a:moveTo>
                <a:lnTo>
                  <a:pt x="445" y="421"/>
                </a:lnTo>
                <a:lnTo>
                  <a:pt x="445" y="540"/>
                </a:lnTo>
                <a:lnTo>
                  <a:pt x="358" y="540"/>
                </a:lnTo>
                <a:lnTo>
                  <a:pt x="358" y="421"/>
                </a:lnTo>
                <a:lnTo>
                  <a:pt x="240" y="421"/>
                </a:lnTo>
                <a:lnTo>
                  <a:pt x="240" y="334"/>
                </a:lnTo>
                <a:lnTo>
                  <a:pt x="358" y="334"/>
                </a:lnTo>
                <a:lnTo>
                  <a:pt x="358" y="215"/>
                </a:lnTo>
                <a:lnTo>
                  <a:pt x="445" y="215"/>
                </a:lnTo>
                <a:lnTo>
                  <a:pt x="445" y="334"/>
                </a:lnTo>
                <a:lnTo>
                  <a:pt x="563" y="334"/>
                </a:lnTo>
                <a:lnTo>
                  <a:pt x="563" y="421"/>
                </a:lnTo>
                <a:close/>
                <a:moveTo>
                  <a:pt x="737" y="218"/>
                </a:moveTo>
                <a:cubicBezTo>
                  <a:pt x="680" y="0"/>
                  <a:pt x="440" y="138"/>
                  <a:pt x="401" y="161"/>
                </a:cubicBezTo>
                <a:cubicBezTo>
                  <a:pt x="360" y="136"/>
                  <a:pt x="123" y="1"/>
                  <a:pt x="66" y="218"/>
                </a:cubicBezTo>
                <a:cubicBezTo>
                  <a:pt x="0" y="469"/>
                  <a:pt x="400" y="676"/>
                  <a:pt x="402" y="678"/>
                </a:cubicBezTo>
                <a:cubicBezTo>
                  <a:pt x="402" y="678"/>
                  <a:pt x="803" y="466"/>
                  <a:pt x="737" y="218"/>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38" name="Freeform 37"/>
          <p:cNvSpPr>
            <a:spLocks noEditPoints="1"/>
          </p:cNvSpPr>
          <p:nvPr/>
        </p:nvSpPr>
        <p:spPr bwMode="auto">
          <a:xfrm>
            <a:off x="3761508" y="3967316"/>
            <a:ext cx="468323" cy="508351"/>
          </a:xfrm>
          <a:custGeom>
            <a:avLst/>
            <a:gdLst>
              <a:gd name="T0" fmla="*/ 38 w 566"/>
              <a:gd name="T1" fmla="*/ 38 h 613"/>
              <a:gd name="T2" fmla="*/ 151 w 566"/>
              <a:gd name="T3" fmla="*/ 37 h 613"/>
              <a:gd name="T4" fmla="*/ 271 w 566"/>
              <a:gd name="T5" fmla="*/ 5 h 613"/>
              <a:gd name="T6" fmla="*/ 283 w 566"/>
              <a:gd name="T7" fmla="*/ 0 h 613"/>
              <a:gd name="T8" fmla="*/ 294 w 566"/>
              <a:gd name="T9" fmla="*/ 5 h 613"/>
              <a:gd name="T10" fmla="*/ 415 w 566"/>
              <a:gd name="T11" fmla="*/ 37 h 613"/>
              <a:gd name="T12" fmla="*/ 528 w 566"/>
              <a:gd name="T13" fmla="*/ 38 h 613"/>
              <a:gd name="T14" fmla="*/ 566 w 566"/>
              <a:gd name="T15" fmla="*/ 33 h 613"/>
              <a:gd name="T16" fmla="*/ 566 w 566"/>
              <a:gd name="T17" fmla="*/ 77 h 613"/>
              <a:gd name="T18" fmla="*/ 486 w 566"/>
              <a:gd name="T19" fmla="*/ 464 h 613"/>
              <a:gd name="T20" fmla="*/ 291 w 566"/>
              <a:gd name="T21" fmla="*/ 611 h 613"/>
              <a:gd name="T22" fmla="*/ 283 w 566"/>
              <a:gd name="T23" fmla="*/ 613 h 613"/>
              <a:gd name="T24" fmla="*/ 275 w 566"/>
              <a:gd name="T25" fmla="*/ 611 h 613"/>
              <a:gd name="T26" fmla="*/ 80 w 566"/>
              <a:gd name="T27" fmla="*/ 464 h 613"/>
              <a:gd name="T28" fmla="*/ 0 w 566"/>
              <a:gd name="T29" fmla="*/ 77 h 613"/>
              <a:gd name="T30" fmla="*/ 0 w 566"/>
              <a:gd name="T31" fmla="*/ 33 h 613"/>
              <a:gd name="T32" fmla="*/ 38 w 566"/>
              <a:gd name="T33" fmla="*/ 38 h 613"/>
              <a:gd name="T34" fmla="*/ 283 w 566"/>
              <a:gd name="T35" fmla="*/ 312 h 613"/>
              <a:gd name="T36" fmla="*/ 283 w 566"/>
              <a:gd name="T37" fmla="*/ 312 h 613"/>
              <a:gd name="T38" fmla="*/ 472 w 566"/>
              <a:gd name="T39" fmla="*/ 312 h 613"/>
              <a:gd name="T40" fmla="*/ 496 w 566"/>
              <a:gd name="T41" fmla="*/ 117 h 613"/>
              <a:gd name="T42" fmla="*/ 407 w 566"/>
              <a:gd name="T43" fmla="*/ 113 h 613"/>
              <a:gd name="T44" fmla="*/ 283 w 566"/>
              <a:gd name="T45" fmla="*/ 81 h 613"/>
              <a:gd name="T46" fmla="*/ 283 w 566"/>
              <a:gd name="T47" fmla="*/ 312 h 613"/>
              <a:gd name="T48" fmla="*/ 283 w 566"/>
              <a:gd name="T49" fmla="*/ 535 h 613"/>
              <a:gd name="T50" fmla="*/ 283 w 566"/>
              <a:gd name="T51" fmla="*/ 535 h 613"/>
              <a:gd name="T52" fmla="*/ 283 w 566"/>
              <a:gd name="T53" fmla="*/ 312 h 613"/>
              <a:gd name="T54" fmla="*/ 94 w 566"/>
              <a:gd name="T55" fmla="*/ 312 h 613"/>
              <a:gd name="T56" fmla="*/ 137 w 566"/>
              <a:gd name="T57" fmla="*/ 423 h 613"/>
              <a:gd name="T58" fmla="*/ 283 w 566"/>
              <a:gd name="T59" fmla="*/ 535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39" name="Freeform 38"/>
          <p:cNvSpPr>
            <a:spLocks noEditPoints="1"/>
          </p:cNvSpPr>
          <p:nvPr/>
        </p:nvSpPr>
        <p:spPr bwMode="auto">
          <a:xfrm>
            <a:off x="1740127" y="3949305"/>
            <a:ext cx="406279" cy="522360"/>
          </a:xfrm>
          <a:custGeom>
            <a:avLst/>
            <a:gdLst>
              <a:gd name="T0" fmla="*/ 2 w 491"/>
              <a:gd name="T1" fmla="*/ 492 h 631"/>
              <a:gd name="T2" fmla="*/ 121 w 491"/>
              <a:gd name="T3" fmla="*/ 631 h 631"/>
              <a:gd name="T4" fmla="*/ 122 w 491"/>
              <a:gd name="T5" fmla="*/ 631 h 631"/>
              <a:gd name="T6" fmla="*/ 131 w 491"/>
              <a:gd name="T7" fmla="*/ 631 h 631"/>
              <a:gd name="T8" fmla="*/ 244 w 491"/>
              <a:gd name="T9" fmla="*/ 595 h 631"/>
              <a:gd name="T10" fmla="*/ 247 w 491"/>
              <a:gd name="T11" fmla="*/ 556 h 631"/>
              <a:gd name="T12" fmla="*/ 184 w 491"/>
              <a:gd name="T13" fmla="*/ 498 h 631"/>
              <a:gd name="T14" fmla="*/ 202 w 491"/>
              <a:gd name="T15" fmla="*/ 457 h 631"/>
              <a:gd name="T16" fmla="*/ 162 w 491"/>
              <a:gd name="T17" fmla="*/ 401 h 631"/>
              <a:gd name="T18" fmla="*/ 170 w 491"/>
              <a:gd name="T19" fmla="*/ 372 h 631"/>
              <a:gd name="T20" fmla="*/ 213 w 491"/>
              <a:gd name="T21" fmla="*/ 344 h 631"/>
              <a:gd name="T22" fmla="*/ 198 w 491"/>
              <a:gd name="T23" fmla="*/ 305 h 631"/>
              <a:gd name="T24" fmla="*/ 256 w 491"/>
              <a:gd name="T25" fmla="*/ 246 h 631"/>
              <a:gd name="T26" fmla="*/ 307 w 491"/>
              <a:gd name="T27" fmla="*/ 83 h 631"/>
              <a:gd name="T28" fmla="*/ 2 w 491"/>
              <a:gd name="T29" fmla="*/ 273 h 631"/>
              <a:gd name="T30" fmla="*/ 2 w 491"/>
              <a:gd name="T31" fmla="*/ 492 h 631"/>
              <a:gd name="T32" fmla="*/ 221 w 491"/>
              <a:gd name="T33" fmla="*/ 305 h 631"/>
              <a:gd name="T34" fmla="*/ 256 w 491"/>
              <a:gd name="T35" fmla="*/ 340 h 631"/>
              <a:gd name="T36" fmla="*/ 436 w 491"/>
              <a:gd name="T37" fmla="*/ 340 h 631"/>
              <a:gd name="T38" fmla="*/ 436 w 491"/>
              <a:gd name="T39" fmla="*/ 270 h 631"/>
              <a:gd name="T40" fmla="*/ 265 w 491"/>
              <a:gd name="T41" fmla="*/ 270 h 631"/>
              <a:gd name="T42" fmla="*/ 349 w 491"/>
              <a:gd name="T43" fmla="*/ 366 h 631"/>
              <a:gd name="T44" fmla="*/ 192 w 491"/>
              <a:gd name="T45" fmla="*/ 382 h 631"/>
              <a:gd name="T46" fmla="*/ 221 w 491"/>
              <a:gd name="T47" fmla="*/ 436 h 631"/>
              <a:gd name="T48" fmla="*/ 349 w 491"/>
              <a:gd name="T49" fmla="*/ 436 h 631"/>
              <a:gd name="T50" fmla="*/ 491 w 491"/>
              <a:gd name="T51" fmla="*/ 401 h 631"/>
              <a:gd name="T52" fmla="*/ 349 w 491"/>
              <a:gd name="T53" fmla="*/ 366 h 631"/>
              <a:gd name="T54" fmla="*/ 484 w 491"/>
              <a:gd name="T55" fmla="*/ 498 h 631"/>
              <a:gd name="T56" fmla="*/ 349 w 491"/>
              <a:gd name="T57" fmla="*/ 463 h 631"/>
              <a:gd name="T58" fmla="*/ 256 w 491"/>
              <a:gd name="T59" fmla="*/ 463 h 631"/>
              <a:gd name="T60" fmla="*/ 208 w 491"/>
              <a:gd name="T61" fmla="*/ 492 h 631"/>
              <a:gd name="T62" fmla="*/ 243 w 491"/>
              <a:gd name="T63" fmla="*/ 533 h 631"/>
              <a:gd name="T64" fmla="*/ 315 w 491"/>
              <a:gd name="T65" fmla="*/ 533 h 631"/>
              <a:gd name="T66" fmla="*/ 303 w 491"/>
              <a:gd name="T67" fmla="*/ 630 h 631"/>
              <a:gd name="T68" fmla="*/ 409 w 491"/>
              <a:gd name="T69" fmla="*/ 630 h 631"/>
              <a:gd name="T70" fmla="*/ 409 w 491"/>
              <a:gd name="T71" fmla="*/ 560 h 631"/>
              <a:gd name="T72" fmla="*/ 303 w 491"/>
              <a:gd name="T73" fmla="*/ 560 h 631"/>
              <a:gd name="T74" fmla="*/ 303 w 491"/>
              <a:gd name="T75" fmla="*/ 630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1" h="631">
                <a:moveTo>
                  <a:pt x="2" y="492"/>
                </a:moveTo>
                <a:lnTo>
                  <a:pt x="2" y="492"/>
                </a:lnTo>
                <a:cubicBezTo>
                  <a:pt x="2" y="494"/>
                  <a:pt x="2" y="496"/>
                  <a:pt x="2" y="498"/>
                </a:cubicBezTo>
                <a:cubicBezTo>
                  <a:pt x="2" y="570"/>
                  <a:pt x="51" y="628"/>
                  <a:pt x="121" y="631"/>
                </a:cubicBezTo>
                <a:lnTo>
                  <a:pt x="121" y="631"/>
                </a:lnTo>
                <a:lnTo>
                  <a:pt x="122" y="631"/>
                </a:lnTo>
                <a:cubicBezTo>
                  <a:pt x="124" y="631"/>
                  <a:pt x="125" y="631"/>
                  <a:pt x="127" y="631"/>
                </a:cubicBezTo>
                <a:cubicBezTo>
                  <a:pt x="128" y="631"/>
                  <a:pt x="130" y="631"/>
                  <a:pt x="131" y="631"/>
                </a:cubicBezTo>
                <a:lnTo>
                  <a:pt x="257" y="631"/>
                </a:lnTo>
                <a:cubicBezTo>
                  <a:pt x="249" y="621"/>
                  <a:pt x="244" y="609"/>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2"/>
                  <a:pt x="198" y="319"/>
                  <a:pt x="198" y="305"/>
                </a:cubicBezTo>
                <a:cubicBezTo>
                  <a:pt x="198" y="288"/>
                  <a:pt x="205" y="272"/>
                  <a:pt x="217" y="262"/>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6"/>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6"/>
                  <a:pt x="455" y="270"/>
                  <a:pt x="436" y="270"/>
                </a:cubicBezTo>
                <a:lnTo>
                  <a:pt x="349" y="270"/>
                </a:lnTo>
                <a:lnTo>
                  <a:pt x="265" y="270"/>
                </a:lnTo>
                <a:lnTo>
                  <a:pt x="256" y="270"/>
                </a:lnTo>
                <a:close/>
                <a:moveTo>
                  <a:pt x="349" y="366"/>
                </a:moveTo>
                <a:lnTo>
                  <a:pt x="221" y="366"/>
                </a:lnTo>
                <a:cubicBezTo>
                  <a:pt x="209" y="366"/>
                  <a:pt x="198" y="372"/>
                  <a:pt x="192" y="382"/>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30"/>
                </a:moveTo>
                <a:lnTo>
                  <a:pt x="315" y="630"/>
                </a:lnTo>
                <a:lnTo>
                  <a:pt x="409" y="630"/>
                </a:lnTo>
                <a:cubicBezTo>
                  <a:pt x="429" y="630"/>
                  <a:pt x="444" y="614"/>
                  <a:pt x="444" y="595"/>
                </a:cubicBezTo>
                <a:cubicBezTo>
                  <a:pt x="444" y="575"/>
                  <a:pt x="429" y="560"/>
                  <a:pt x="409" y="560"/>
                </a:cubicBezTo>
                <a:lnTo>
                  <a:pt x="315" y="560"/>
                </a:lnTo>
                <a:lnTo>
                  <a:pt x="303" y="560"/>
                </a:lnTo>
                <a:cubicBezTo>
                  <a:pt x="283" y="560"/>
                  <a:pt x="268" y="575"/>
                  <a:pt x="268" y="595"/>
                </a:cubicBezTo>
                <a:cubicBezTo>
                  <a:pt x="268" y="614"/>
                  <a:pt x="283" y="630"/>
                  <a:pt x="303" y="63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40" name="Freeform 39"/>
          <p:cNvSpPr>
            <a:spLocks noEditPoints="1"/>
          </p:cNvSpPr>
          <p:nvPr/>
        </p:nvSpPr>
        <p:spPr bwMode="auto">
          <a:xfrm>
            <a:off x="1714108" y="4765751"/>
            <a:ext cx="460317" cy="510353"/>
          </a:xfrm>
          <a:custGeom>
            <a:avLst/>
            <a:gdLst>
              <a:gd name="T0" fmla="*/ 78 w 556"/>
              <a:gd name="T1" fmla="*/ 286 h 614"/>
              <a:gd name="T2" fmla="*/ 94 w 556"/>
              <a:gd name="T3" fmla="*/ 292 h 614"/>
              <a:gd name="T4" fmla="*/ 113 w 556"/>
              <a:gd name="T5" fmla="*/ 299 h 614"/>
              <a:gd name="T6" fmla="*/ 132 w 556"/>
              <a:gd name="T7" fmla="*/ 303 h 614"/>
              <a:gd name="T8" fmla="*/ 158 w 556"/>
              <a:gd name="T9" fmla="*/ 308 h 614"/>
              <a:gd name="T10" fmla="*/ 182 w 556"/>
              <a:gd name="T11" fmla="*/ 311 h 614"/>
              <a:gd name="T12" fmla="*/ 215 w 556"/>
              <a:gd name="T13" fmla="*/ 312 h 614"/>
              <a:gd name="T14" fmla="*/ 248 w 556"/>
              <a:gd name="T15" fmla="*/ 311 h 614"/>
              <a:gd name="T16" fmla="*/ 272 w 556"/>
              <a:gd name="T17" fmla="*/ 308 h 614"/>
              <a:gd name="T18" fmla="*/ 298 w 556"/>
              <a:gd name="T19" fmla="*/ 303 h 614"/>
              <a:gd name="T20" fmla="*/ 317 w 556"/>
              <a:gd name="T21" fmla="*/ 299 h 614"/>
              <a:gd name="T22" fmla="*/ 336 w 556"/>
              <a:gd name="T23" fmla="*/ 292 h 614"/>
              <a:gd name="T24" fmla="*/ 352 w 556"/>
              <a:gd name="T25" fmla="*/ 286 h 614"/>
              <a:gd name="T26" fmla="*/ 389 w 556"/>
              <a:gd name="T27" fmla="*/ 253 h 614"/>
              <a:gd name="T28" fmla="*/ 41 w 556"/>
              <a:gd name="T29" fmla="*/ 253 h 614"/>
              <a:gd name="T30" fmla="*/ 462 w 556"/>
              <a:gd name="T31" fmla="*/ 302 h 614"/>
              <a:gd name="T32" fmla="*/ 430 w 556"/>
              <a:gd name="T33" fmla="*/ 307 h 614"/>
              <a:gd name="T34" fmla="*/ 426 w 556"/>
              <a:gd name="T35" fmla="*/ 272 h 614"/>
              <a:gd name="T36" fmla="*/ 4 w 556"/>
              <a:gd name="T37" fmla="*/ 272 h 614"/>
              <a:gd name="T38" fmla="*/ 0 w 556"/>
              <a:gd name="T39" fmla="*/ 526 h 614"/>
              <a:gd name="T40" fmla="*/ 342 w 556"/>
              <a:gd name="T41" fmla="*/ 614 h 614"/>
              <a:gd name="T42" fmla="*/ 430 w 556"/>
              <a:gd name="T43" fmla="*/ 485 h 614"/>
              <a:gd name="T44" fmla="*/ 556 w 556"/>
              <a:gd name="T45" fmla="*/ 396 h 614"/>
              <a:gd name="T46" fmla="*/ 462 w 556"/>
              <a:gd name="T47" fmla="*/ 448 h 614"/>
              <a:gd name="T48" fmla="*/ 430 w 556"/>
              <a:gd name="T49" fmla="*/ 437 h 614"/>
              <a:gd name="T50" fmla="*/ 462 w 556"/>
              <a:gd name="T51" fmla="*/ 345 h 614"/>
              <a:gd name="T52" fmla="*/ 462 w 556"/>
              <a:gd name="T53" fmla="*/ 448 h 614"/>
              <a:gd name="T54" fmla="*/ 139 w 556"/>
              <a:gd name="T55" fmla="*/ 143 h 614"/>
              <a:gd name="T56" fmla="*/ 162 w 556"/>
              <a:gd name="T57" fmla="*/ 53 h 614"/>
              <a:gd name="T58" fmla="*/ 116 w 556"/>
              <a:gd name="T59" fmla="*/ 53 h 614"/>
              <a:gd name="T60" fmla="*/ 139 w 556"/>
              <a:gd name="T61" fmla="*/ 143 h 614"/>
              <a:gd name="T62" fmla="*/ 211 w 556"/>
              <a:gd name="T63" fmla="*/ 114 h 614"/>
              <a:gd name="T64" fmla="*/ 234 w 556"/>
              <a:gd name="T65" fmla="*/ 23 h 614"/>
              <a:gd name="T66" fmla="*/ 188 w 556"/>
              <a:gd name="T67" fmla="*/ 23 h 614"/>
              <a:gd name="T68" fmla="*/ 211 w 556"/>
              <a:gd name="T69" fmla="*/ 114 h 614"/>
              <a:gd name="T70" fmla="*/ 283 w 556"/>
              <a:gd name="T71" fmla="*/ 172 h 614"/>
              <a:gd name="T72" fmla="*/ 305 w 556"/>
              <a:gd name="T73" fmla="*/ 82 h 614"/>
              <a:gd name="T74" fmla="*/ 260 w 556"/>
              <a:gd name="T75" fmla="*/ 82 h 614"/>
              <a:gd name="T76" fmla="*/ 283 w 556"/>
              <a:gd name="T77" fmla="*/ 172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6" h="614">
                <a:moveTo>
                  <a:pt x="55" y="272"/>
                </a:moveTo>
                <a:cubicBezTo>
                  <a:pt x="61" y="276"/>
                  <a:pt x="69" y="281"/>
                  <a:pt x="78" y="286"/>
                </a:cubicBezTo>
                <a:cubicBezTo>
                  <a:pt x="79" y="286"/>
                  <a:pt x="79" y="286"/>
                  <a:pt x="80" y="286"/>
                </a:cubicBezTo>
                <a:cubicBezTo>
                  <a:pt x="84" y="288"/>
                  <a:pt x="89" y="290"/>
                  <a:pt x="94" y="292"/>
                </a:cubicBezTo>
                <a:cubicBezTo>
                  <a:pt x="94" y="292"/>
                  <a:pt x="95" y="293"/>
                  <a:pt x="95" y="293"/>
                </a:cubicBezTo>
                <a:cubicBezTo>
                  <a:pt x="101" y="295"/>
                  <a:pt x="107" y="297"/>
                  <a:pt x="113" y="299"/>
                </a:cubicBezTo>
                <a:cubicBezTo>
                  <a:pt x="114" y="299"/>
                  <a:pt x="115" y="299"/>
                  <a:pt x="116" y="299"/>
                </a:cubicBezTo>
                <a:cubicBezTo>
                  <a:pt x="121" y="301"/>
                  <a:pt x="126" y="302"/>
                  <a:pt x="132" y="303"/>
                </a:cubicBezTo>
                <a:cubicBezTo>
                  <a:pt x="134" y="304"/>
                  <a:pt x="135" y="304"/>
                  <a:pt x="137" y="304"/>
                </a:cubicBezTo>
                <a:cubicBezTo>
                  <a:pt x="144" y="306"/>
                  <a:pt x="151" y="307"/>
                  <a:pt x="158" y="308"/>
                </a:cubicBezTo>
                <a:cubicBezTo>
                  <a:pt x="159" y="308"/>
                  <a:pt x="161" y="309"/>
                  <a:pt x="162" y="309"/>
                </a:cubicBezTo>
                <a:cubicBezTo>
                  <a:pt x="168" y="310"/>
                  <a:pt x="175" y="310"/>
                  <a:pt x="182" y="311"/>
                </a:cubicBezTo>
                <a:cubicBezTo>
                  <a:pt x="184" y="311"/>
                  <a:pt x="187" y="311"/>
                  <a:pt x="189" y="311"/>
                </a:cubicBezTo>
                <a:cubicBezTo>
                  <a:pt x="197" y="312"/>
                  <a:pt x="206" y="312"/>
                  <a:pt x="215" y="312"/>
                </a:cubicBezTo>
                <a:cubicBezTo>
                  <a:pt x="224" y="312"/>
                  <a:pt x="233" y="312"/>
                  <a:pt x="241" y="311"/>
                </a:cubicBezTo>
                <a:cubicBezTo>
                  <a:pt x="243" y="311"/>
                  <a:pt x="246" y="311"/>
                  <a:pt x="248" y="311"/>
                </a:cubicBezTo>
                <a:cubicBezTo>
                  <a:pt x="255" y="310"/>
                  <a:pt x="262" y="310"/>
                  <a:pt x="268" y="309"/>
                </a:cubicBezTo>
                <a:cubicBezTo>
                  <a:pt x="269" y="309"/>
                  <a:pt x="271" y="308"/>
                  <a:pt x="272" y="308"/>
                </a:cubicBezTo>
                <a:cubicBezTo>
                  <a:pt x="279" y="307"/>
                  <a:pt x="286" y="306"/>
                  <a:pt x="293" y="304"/>
                </a:cubicBezTo>
                <a:cubicBezTo>
                  <a:pt x="295" y="304"/>
                  <a:pt x="296" y="304"/>
                  <a:pt x="298" y="303"/>
                </a:cubicBezTo>
                <a:cubicBezTo>
                  <a:pt x="304" y="302"/>
                  <a:pt x="309" y="301"/>
                  <a:pt x="314" y="299"/>
                </a:cubicBezTo>
                <a:cubicBezTo>
                  <a:pt x="315" y="299"/>
                  <a:pt x="316" y="299"/>
                  <a:pt x="317" y="299"/>
                </a:cubicBezTo>
                <a:cubicBezTo>
                  <a:pt x="323" y="297"/>
                  <a:pt x="329" y="295"/>
                  <a:pt x="335" y="293"/>
                </a:cubicBezTo>
                <a:cubicBezTo>
                  <a:pt x="335" y="293"/>
                  <a:pt x="336" y="292"/>
                  <a:pt x="336" y="292"/>
                </a:cubicBezTo>
                <a:cubicBezTo>
                  <a:pt x="341" y="290"/>
                  <a:pt x="346" y="288"/>
                  <a:pt x="350" y="286"/>
                </a:cubicBezTo>
                <a:cubicBezTo>
                  <a:pt x="351" y="286"/>
                  <a:pt x="351" y="286"/>
                  <a:pt x="352" y="286"/>
                </a:cubicBezTo>
                <a:cubicBezTo>
                  <a:pt x="361" y="281"/>
                  <a:pt x="369" y="276"/>
                  <a:pt x="375" y="272"/>
                </a:cubicBezTo>
                <a:cubicBezTo>
                  <a:pt x="384" y="264"/>
                  <a:pt x="389" y="258"/>
                  <a:pt x="389" y="253"/>
                </a:cubicBezTo>
                <a:cubicBezTo>
                  <a:pt x="389" y="236"/>
                  <a:pt x="328" y="194"/>
                  <a:pt x="215" y="194"/>
                </a:cubicBezTo>
                <a:cubicBezTo>
                  <a:pt x="102" y="194"/>
                  <a:pt x="41" y="236"/>
                  <a:pt x="41" y="253"/>
                </a:cubicBezTo>
                <a:cubicBezTo>
                  <a:pt x="41" y="258"/>
                  <a:pt x="46" y="264"/>
                  <a:pt x="55" y="272"/>
                </a:cubicBezTo>
                <a:close/>
                <a:moveTo>
                  <a:pt x="462" y="302"/>
                </a:moveTo>
                <a:lnTo>
                  <a:pt x="462" y="302"/>
                </a:lnTo>
                <a:cubicBezTo>
                  <a:pt x="451" y="302"/>
                  <a:pt x="440" y="304"/>
                  <a:pt x="430" y="307"/>
                </a:cubicBezTo>
                <a:lnTo>
                  <a:pt x="430" y="272"/>
                </a:lnTo>
                <a:lnTo>
                  <a:pt x="426" y="272"/>
                </a:lnTo>
                <a:cubicBezTo>
                  <a:pt x="407" y="318"/>
                  <a:pt x="320" y="353"/>
                  <a:pt x="215" y="353"/>
                </a:cubicBezTo>
                <a:cubicBezTo>
                  <a:pt x="110" y="353"/>
                  <a:pt x="23" y="318"/>
                  <a:pt x="4" y="272"/>
                </a:cubicBezTo>
                <a:lnTo>
                  <a:pt x="0" y="272"/>
                </a:lnTo>
                <a:lnTo>
                  <a:pt x="0" y="526"/>
                </a:lnTo>
                <a:cubicBezTo>
                  <a:pt x="0" y="575"/>
                  <a:pt x="39" y="614"/>
                  <a:pt x="88" y="614"/>
                </a:cubicBezTo>
                <a:lnTo>
                  <a:pt x="342" y="614"/>
                </a:lnTo>
                <a:cubicBezTo>
                  <a:pt x="391" y="614"/>
                  <a:pt x="430" y="575"/>
                  <a:pt x="430" y="526"/>
                </a:cubicBezTo>
                <a:lnTo>
                  <a:pt x="430" y="485"/>
                </a:lnTo>
                <a:cubicBezTo>
                  <a:pt x="440" y="489"/>
                  <a:pt x="451" y="491"/>
                  <a:pt x="462" y="491"/>
                </a:cubicBezTo>
                <a:cubicBezTo>
                  <a:pt x="514" y="491"/>
                  <a:pt x="556" y="449"/>
                  <a:pt x="556" y="396"/>
                </a:cubicBezTo>
                <a:cubicBezTo>
                  <a:pt x="556" y="344"/>
                  <a:pt x="514" y="302"/>
                  <a:pt x="462" y="302"/>
                </a:cubicBezTo>
                <a:close/>
                <a:moveTo>
                  <a:pt x="462" y="448"/>
                </a:moveTo>
                <a:lnTo>
                  <a:pt x="462" y="448"/>
                </a:lnTo>
                <a:cubicBezTo>
                  <a:pt x="450" y="448"/>
                  <a:pt x="439" y="444"/>
                  <a:pt x="430" y="437"/>
                </a:cubicBezTo>
                <a:lnTo>
                  <a:pt x="430" y="356"/>
                </a:lnTo>
                <a:cubicBezTo>
                  <a:pt x="439" y="349"/>
                  <a:pt x="450" y="345"/>
                  <a:pt x="462" y="345"/>
                </a:cubicBezTo>
                <a:cubicBezTo>
                  <a:pt x="490" y="345"/>
                  <a:pt x="513" y="368"/>
                  <a:pt x="513" y="396"/>
                </a:cubicBezTo>
                <a:cubicBezTo>
                  <a:pt x="513" y="425"/>
                  <a:pt x="490" y="448"/>
                  <a:pt x="462" y="448"/>
                </a:cubicBezTo>
                <a:close/>
                <a:moveTo>
                  <a:pt x="139" y="143"/>
                </a:moveTo>
                <a:lnTo>
                  <a:pt x="139" y="143"/>
                </a:lnTo>
                <a:cubicBezTo>
                  <a:pt x="152" y="143"/>
                  <a:pt x="162" y="133"/>
                  <a:pt x="162" y="120"/>
                </a:cubicBezTo>
                <a:lnTo>
                  <a:pt x="162" y="53"/>
                </a:lnTo>
                <a:cubicBezTo>
                  <a:pt x="162" y="40"/>
                  <a:pt x="152" y="30"/>
                  <a:pt x="139" y="30"/>
                </a:cubicBezTo>
                <a:cubicBezTo>
                  <a:pt x="126" y="30"/>
                  <a:pt x="116" y="40"/>
                  <a:pt x="116" y="53"/>
                </a:cubicBezTo>
                <a:lnTo>
                  <a:pt x="116" y="120"/>
                </a:lnTo>
                <a:cubicBezTo>
                  <a:pt x="116" y="133"/>
                  <a:pt x="126" y="143"/>
                  <a:pt x="139" y="143"/>
                </a:cubicBezTo>
                <a:close/>
                <a:moveTo>
                  <a:pt x="211" y="114"/>
                </a:moveTo>
                <a:lnTo>
                  <a:pt x="211" y="114"/>
                </a:lnTo>
                <a:cubicBezTo>
                  <a:pt x="223" y="114"/>
                  <a:pt x="234" y="104"/>
                  <a:pt x="234" y="91"/>
                </a:cubicBezTo>
                <a:lnTo>
                  <a:pt x="234" y="23"/>
                </a:lnTo>
                <a:cubicBezTo>
                  <a:pt x="234" y="11"/>
                  <a:pt x="223" y="0"/>
                  <a:pt x="211" y="0"/>
                </a:cubicBezTo>
                <a:cubicBezTo>
                  <a:pt x="198" y="0"/>
                  <a:pt x="188" y="11"/>
                  <a:pt x="188" y="23"/>
                </a:cubicBezTo>
                <a:lnTo>
                  <a:pt x="188" y="91"/>
                </a:lnTo>
                <a:cubicBezTo>
                  <a:pt x="188" y="104"/>
                  <a:pt x="198" y="114"/>
                  <a:pt x="211" y="114"/>
                </a:cubicBezTo>
                <a:close/>
                <a:moveTo>
                  <a:pt x="283" y="172"/>
                </a:moveTo>
                <a:lnTo>
                  <a:pt x="283" y="172"/>
                </a:lnTo>
                <a:cubicBezTo>
                  <a:pt x="295" y="172"/>
                  <a:pt x="305" y="162"/>
                  <a:pt x="305" y="150"/>
                </a:cubicBezTo>
                <a:lnTo>
                  <a:pt x="305" y="82"/>
                </a:lnTo>
                <a:cubicBezTo>
                  <a:pt x="305" y="69"/>
                  <a:pt x="295" y="59"/>
                  <a:pt x="283" y="59"/>
                </a:cubicBezTo>
                <a:cubicBezTo>
                  <a:pt x="270" y="59"/>
                  <a:pt x="260" y="69"/>
                  <a:pt x="260" y="82"/>
                </a:cubicBezTo>
                <a:lnTo>
                  <a:pt x="260" y="150"/>
                </a:lnTo>
                <a:cubicBezTo>
                  <a:pt x="260" y="162"/>
                  <a:pt x="270" y="172"/>
                  <a:pt x="283" y="172"/>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41" name="Freeform 40"/>
          <p:cNvSpPr>
            <a:spLocks/>
          </p:cNvSpPr>
          <p:nvPr/>
        </p:nvSpPr>
        <p:spPr bwMode="auto">
          <a:xfrm>
            <a:off x="3729486" y="3225955"/>
            <a:ext cx="534368" cy="492340"/>
          </a:xfrm>
          <a:custGeom>
            <a:avLst/>
            <a:gdLst>
              <a:gd name="T0" fmla="*/ 646 w 646"/>
              <a:gd name="T1" fmla="*/ 149 h 595"/>
              <a:gd name="T2" fmla="*/ 601 w 646"/>
              <a:gd name="T3" fmla="*/ 98 h 595"/>
              <a:gd name="T4" fmla="*/ 282 w 646"/>
              <a:gd name="T5" fmla="*/ 54 h 595"/>
              <a:gd name="T6" fmla="*/ 282 w 646"/>
              <a:gd name="T7" fmla="*/ 42 h 595"/>
              <a:gd name="T8" fmla="*/ 259 w 646"/>
              <a:gd name="T9" fmla="*/ 11 h 595"/>
              <a:gd name="T10" fmla="*/ 173 w 646"/>
              <a:gd name="T11" fmla="*/ 0 h 595"/>
              <a:gd name="T12" fmla="*/ 150 w 646"/>
              <a:gd name="T13" fmla="*/ 12 h 595"/>
              <a:gd name="T14" fmla="*/ 204 w 646"/>
              <a:gd name="T15" fmla="*/ 18 h 595"/>
              <a:gd name="T16" fmla="*/ 240 w 646"/>
              <a:gd name="T17" fmla="*/ 47 h 595"/>
              <a:gd name="T18" fmla="*/ 248 w 646"/>
              <a:gd name="T19" fmla="*/ 74 h 595"/>
              <a:gd name="T20" fmla="*/ 569 w 646"/>
              <a:gd name="T21" fmla="*/ 115 h 595"/>
              <a:gd name="T22" fmla="*/ 617 w 646"/>
              <a:gd name="T23" fmla="*/ 164 h 595"/>
              <a:gd name="T24" fmla="*/ 609 w 646"/>
              <a:gd name="T25" fmla="*/ 530 h 595"/>
              <a:gd name="T26" fmla="*/ 575 w 646"/>
              <a:gd name="T27" fmla="*/ 206 h 595"/>
              <a:gd name="T28" fmla="*/ 534 w 646"/>
              <a:gd name="T29" fmla="*/ 159 h 595"/>
              <a:gd name="T30" fmla="*/ 226 w 646"/>
              <a:gd name="T31" fmla="*/ 118 h 595"/>
              <a:gd name="T32" fmla="*/ 184 w 646"/>
              <a:gd name="T33" fmla="*/ 59 h 595"/>
              <a:gd name="T34" fmla="*/ 76 w 646"/>
              <a:gd name="T35" fmla="*/ 45 h 595"/>
              <a:gd name="T36" fmla="*/ 68 w 646"/>
              <a:gd name="T37" fmla="*/ 105 h 595"/>
              <a:gd name="T38" fmla="*/ 0 w 646"/>
              <a:gd name="T39" fmla="*/ 99 h 595"/>
              <a:gd name="T40" fmla="*/ 60 w 646"/>
              <a:gd name="T41" fmla="*/ 508 h 595"/>
              <a:gd name="T42" fmla="*/ 622 w 646"/>
              <a:gd name="T43" fmla="*/ 595 h 595"/>
              <a:gd name="T44" fmla="*/ 646 w 646"/>
              <a:gd name="T45" fmla="*/ 149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42" name="Freeform 41"/>
          <p:cNvSpPr>
            <a:spLocks noEditPoints="1"/>
          </p:cNvSpPr>
          <p:nvPr/>
        </p:nvSpPr>
        <p:spPr bwMode="auto">
          <a:xfrm>
            <a:off x="4803664" y="5570385"/>
            <a:ext cx="518357" cy="498344"/>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5 h 600"/>
              <a:gd name="T10" fmla="*/ 424 w 628"/>
              <a:gd name="T11" fmla="*/ 315 h 600"/>
              <a:gd name="T12" fmla="*/ 441 w 628"/>
              <a:gd name="T13" fmla="*/ 330 h 600"/>
              <a:gd name="T14" fmla="*/ 453 w 628"/>
              <a:gd name="T15" fmla="*/ 335 h 600"/>
              <a:gd name="T16" fmla="*/ 478 w 628"/>
              <a:gd name="T17" fmla="*/ 200 h 600"/>
              <a:gd name="T18" fmla="*/ 449 w 628"/>
              <a:gd name="T19" fmla="*/ 207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49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0 w 628"/>
              <a:gd name="T75" fmla="*/ 340 h 600"/>
              <a:gd name="T76" fmla="*/ 186 w 628"/>
              <a:gd name="T77" fmla="*/ 330 h 600"/>
              <a:gd name="T78" fmla="*/ 196 w 628"/>
              <a:gd name="T79" fmla="*/ 323 h 600"/>
              <a:gd name="T80" fmla="*/ 216 w 628"/>
              <a:gd name="T81" fmla="*/ 295 h 600"/>
              <a:gd name="T82" fmla="*/ 219 w 628"/>
              <a:gd name="T83" fmla="*/ 282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0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7"/>
                  <a:pt x="421" y="229"/>
                  <a:pt x="419" y="231"/>
                </a:cubicBezTo>
                <a:cubicBezTo>
                  <a:pt x="419" y="231"/>
                  <a:pt x="419" y="232"/>
                  <a:pt x="419" y="232"/>
                </a:cubicBezTo>
                <a:cubicBezTo>
                  <a:pt x="418" y="234"/>
                  <a:pt x="416" y="237"/>
                  <a:pt x="415" y="239"/>
                </a:cubicBezTo>
                <a:cubicBezTo>
                  <a:pt x="415" y="240"/>
                  <a:pt x="414" y="240"/>
                  <a:pt x="414" y="241"/>
                </a:cubicBezTo>
                <a:cubicBezTo>
                  <a:pt x="413" y="244"/>
                  <a:pt x="412" y="247"/>
                  <a:pt x="411" y="249"/>
                </a:cubicBezTo>
                <a:cubicBezTo>
                  <a:pt x="411" y="250"/>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5"/>
                  <a:pt x="412" y="295"/>
                </a:cubicBezTo>
                <a:cubicBezTo>
                  <a:pt x="414" y="298"/>
                  <a:pt x="415" y="301"/>
                  <a:pt x="417" y="305"/>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2"/>
                  <a:pt x="516" y="200"/>
                  <a:pt x="478" y="200"/>
                </a:cubicBezTo>
                <a:cubicBezTo>
                  <a:pt x="468" y="200"/>
                  <a:pt x="458" y="202"/>
                  <a:pt x="450" y="206"/>
                </a:cubicBezTo>
                <a:cubicBezTo>
                  <a:pt x="450" y="206"/>
                  <a:pt x="450" y="206"/>
                  <a:pt x="450" y="206"/>
                </a:cubicBezTo>
                <a:cubicBezTo>
                  <a:pt x="449" y="206"/>
                  <a:pt x="449" y="206"/>
                  <a:pt x="449" y="207"/>
                </a:cubicBezTo>
                <a:cubicBezTo>
                  <a:pt x="446" y="208"/>
                  <a:pt x="444" y="209"/>
                  <a:pt x="442" y="210"/>
                </a:cubicBezTo>
                <a:cubicBezTo>
                  <a:pt x="441" y="211"/>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49" y="232"/>
                  <a:pt x="249" y="270"/>
                </a:cubicBezTo>
                <a:cubicBezTo>
                  <a:pt x="249" y="278"/>
                  <a:pt x="249" y="286"/>
                  <a:pt x="247" y="293"/>
                </a:cubicBezTo>
                <a:lnTo>
                  <a:pt x="247" y="335"/>
                </a:lnTo>
                <a:cubicBezTo>
                  <a:pt x="276" y="347"/>
                  <a:pt x="299" y="369"/>
                  <a:pt x="314" y="396"/>
                </a:cubicBezTo>
                <a:cubicBezTo>
                  <a:pt x="328" y="369"/>
                  <a:pt x="351"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8"/>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3"/>
                  <a:pt x="361" y="383"/>
                </a:cubicBezTo>
                <a:cubicBezTo>
                  <a:pt x="358" y="385"/>
                  <a:pt x="356" y="388"/>
                  <a:pt x="353" y="390"/>
                </a:cubicBezTo>
                <a:cubicBezTo>
                  <a:pt x="353" y="391"/>
                  <a:pt x="353" y="391"/>
                  <a:pt x="353" y="391"/>
                </a:cubicBezTo>
                <a:cubicBezTo>
                  <a:pt x="337" y="410"/>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0" y="340"/>
                </a:moveTo>
                <a:lnTo>
                  <a:pt x="150"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5"/>
                </a:cubicBezTo>
                <a:cubicBezTo>
                  <a:pt x="213" y="302"/>
                  <a:pt x="214" y="298"/>
                  <a:pt x="216" y="295"/>
                </a:cubicBezTo>
                <a:cubicBezTo>
                  <a:pt x="216" y="295"/>
                  <a:pt x="216" y="294"/>
                  <a:pt x="216" y="293"/>
                </a:cubicBezTo>
                <a:cubicBezTo>
                  <a:pt x="217" y="290"/>
                  <a:pt x="218" y="287"/>
                  <a:pt x="219" y="283"/>
                </a:cubicBezTo>
                <a:cubicBezTo>
                  <a:pt x="219" y="283"/>
                  <a:pt x="219" y="282"/>
                  <a:pt x="219" y="282"/>
                </a:cubicBezTo>
                <a:cubicBezTo>
                  <a:pt x="220" y="278"/>
                  <a:pt x="220" y="274"/>
                  <a:pt x="220" y="270"/>
                </a:cubicBezTo>
                <a:cubicBezTo>
                  <a:pt x="220" y="267"/>
                  <a:pt x="220" y="264"/>
                  <a:pt x="220" y="261"/>
                </a:cubicBezTo>
                <a:cubicBezTo>
                  <a:pt x="219" y="260"/>
                  <a:pt x="219" y="259"/>
                  <a:pt x="219" y="258"/>
                </a:cubicBezTo>
                <a:cubicBezTo>
                  <a:pt x="219" y="255"/>
                  <a:pt x="218" y="253"/>
                  <a:pt x="217" y="250"/>
                </a:cubicBezTo>
                <a:cubicBezTo>
                  <a:pt x="217" y="250"/>
                  <a:pt x="217" y="250"/>
                  <a:pt x="217" y="249"/>
                </a:cubicBezTo>
                <a:cubicBezTo>
                  <a:pt x="216" y="247"/>
                  <a:pt x="215" y="244"/>
                  <a:pt x="214" y="241"/>
                </a:cubicBezTo>
                <a:cubicBezTo>
                  <a:pt x="214" y="240"/>
                  <a:pt x="213" y="240"/>
                  <a:pt x="213" y="239"/>
                </a:cubicBezTo>
                <a:cubicBezTo>
                  <a:pt x="212" y="237"/>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7"/>
                </a:cubicBezTo>
                <a:cubicBezTo>
                  <a:pt x="193" y="215"/>
                  <a:pt x="190" y="213"/>
                  <a:pt x="188" y="211"/>
                </a:cubicBezTo>
                <a:cubicBezTo>
                  <a:pt x="187" y="211"/>
                  <a:pt x="187" y="211"/>
                  <a:pt x="186" y="210"/>
                </a:cubicBezTo>
                <a:cubicBezTo>
                  <a:pt x="184" y="209"/>
                  <a:pt x="181" y="208"/>
                  <a:pt x="179" y="206"/>
                </a:cubicBezTo>
                <a:cubicBezTo>
                  <a:pt x="179" y="206"/>
                  <a:pt x="178" y="206"/>
                  <a:pt x="178" y="206"/>
                </a:cubicBezTo>
                <a:cubicBezTo>
                  <a:pt x="170" y="202"/>
                  <a:pt x="160" y="200"/>
                  <a:pt x="150" y="200"/>
                </a:cubicBezTo>
                <a:cubicBezTo>
                  <a:pt x="112" y="200"/>
                  <a:pt x="81" y="232"/>
                  <a:pt x="81" y="270"/>
                </a:cubicBezTo>
                <a:cubicBezTo>
                  <a:pt x="81" y="309"/>
                  <a:pt x="112" y="340"/>
                  <a:pt x="150" y="340"/>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43" name="Freeform 42"/>
          <p:cNvSpPr>
            <a:spLocks noEditPoints="1"/>
          </p:cNvSpPr>
          <p:nvPr/>
        </p:nvSpPr>
        <p:spPr bwMode="auto">
          <a:xfrm>
            <a:off x="5993967" y="4823792"/>
            <a:ext cx="492340" cy="482334"/>
          </a:xfrm>
          <a:custGeom>
            <a:avLst/>
            <a:gdLst>
              <a:gd name="T0" fmla="*/ 25 w 596"/>
              <a:gd name="T1" fmla="*/ 345 h 583"/>
              <a:gd name="T2" fmla="*/ 25 w 596"/>
              <a:gd name="T3" fmla="*/ 62 h 583"/>
              <a:gd name="T4" fmla="*/ 61 w 596"/>
              <a:gd name="T5" fmla="*/ 26 h 583"/>
              <a:gd name="T6" fmla="*/ 534 w 596"/>
              <a:gd name="T7" fmla="*/ 26 h 583"/>
              <a:gd name="T8" fmla="*/ 570 w 596"/>
              <a:gd name="T9" fmla="*/ 62 h 583"/>
              <a:gd name="T10" fmla="*/ 570 w 596"/>
              <a:gd name="T11" fmla="*/ 345 h 583"/>
              <a:gd name="T12" fmla="*/ 534 w 596"/>
              <a:gd name="T13" fmla="*/ 381 h 583"/>
              <a:gd name="T14" fmla="*/ 61 w 596"/>
              <a:gd name="T15" fmla="*/ 381 h 583"/>
              <a:gd name="T16" fmla="*/ 25 w 596"/>
              <a:gd name="T17" fmla="*/ 345 h 583"/>
              <a:gd name="T18" fmla="*/ 534 w 596"/>
              <a:gd name="T19" fmla="*/ 406 h 583"/>
              <a:gd name="T20" fmla="*/ 596 w 596"/>
              <a:gd name="T21" fmla="*/ 345 h 583"/>
              <a:gd name="T22" fmla="*/ 596 w 596"/>
              <a:gd name="T23" fmla="*/ 62 h 583"/>
              <a:gd name="T24" fmla="*/ 534 w 596"/>
              <a:gd name="T25" fmla="*/ 0 h 583"/>
              <a:gd name="T26" fmla="*/ 61 w 596"/>
              <a:gd name="T27" fmla="*/ 0 h 583"/>
              <a:gd name="T28" fmla="*/ 0 w 596"/>
              <a:gd name="T29" fmla="*/ 62 h 583"/>
              <a:gd name="T30" fmla="*/ 0 w 596"/>
              <a:gd name="T31" fmla="*/ 345 h 583"/>
              <a:gd name="T32" fmla="*/ 61 w 596"/>
              <a:gd name="T33" fmla="*/ 406 h 583"/>
              <a:gd name="T34" fmla="*/ 245 w 596"/>
              <a:gd name="T35" fmla="*/ 406 h 583"/>
              <a:gd name="T36" fmla="*/ 245 w 596"/>
              <a:gd name="T37" fmla="*/ 462 h 583"/>
              <a:gd name="T38" fmla="*/ 61 w 596"/>
              <a:gd name="T39" fmla="*/ 462 h 583"/>
              <a:gd name="T40" fmla="*/ 0 w 596"/>
              <a:gd name="T41" fmla="*/ 524 h 583"/>
              <a:gd name="T42" fmla="*/ 0 w 596"/>
              <a:gd name="T43" fmla="*/ 570 h 583"/>
              <a:gd name="T44" fmla="*/ 12 w 596"/>
              <a:gd name="T45" fmla="*/ 583 h 583"/>
              <a:gd name="T46" fmla="*/ 583 w 596"/>
              <a:gd name="T47" fmla="*/ 583 h 583"/>
              <a:gd name="T48" fmla="*/ 596 w 596"/>
              <a:gd name="T49" fmla="*/ 570 h 583"/>
              <a:gd name="T50" fmla="*/ 596 w 596"/>
              <a:gd name="T51" fmla="*/ 524 h 583"/>
              <a:gd name="T52" fmla="*/ 534 w 596"/>
              <a:gd name="T53" fmla="*/ 462 h 583"/>
              <a:gd name="T54" fmla="*/ 351 w 596"/>
              <a:gd name="T55" fmla="*/ 462 h 583"/>
              <a:gd name="T56" fmla="*/ 351 w 596"/>
              <a:gd name="T57" fmla="*/ 406 h 583"/>
              <a:gd name="T58" fmla="*/ 534 w 596"/>
              <a:gd name="T59" fmla="*/ 406 h 583"/>
              <a:gd name="T60" fmla="*/ 544 w 596"/>
              <a:gd name="T61" fmla="*/ 345 h 583"/>
              <a:gd name="T62" fmla="*/ 544 w 596"/>
              <a:gd name="T63" fmla="*/ 62 h 583"/>
              <a:gd name="T64" fmla="*/ 534 w 596"/>
              <a:gd name="T65" fmla="*/ 52 h 583"/>
              <a:gd name="T66" fmla="*/ 61 w 596"/>
              <a:gd name="T67" fmla="*/ 52 h 583"/>
              <a:gd name="T68" fmla="*/ 51 w 596"/>
              <a:gd name="T69" fmla="*/ 62 h 583"/>
              <a:gd name="T70" fmla="*/ 51 w 596"/>
              <a:gd name="T71" fmla="*/ 345 h 583"/>
              <a:gd name="T72" fmla="*/ 61 w 596"/>
              <a:gd name="T73" fmla="*/ 355 h 583"/>
              <a:gd name="T74" fmla="*/ 534 w 596"/>
              <a:gd name="T75" fmla="*/ 355 h 583"/>
              <a:gd name="T76" fmla="*/ 544 w 596"/>
              <a:gd name="T77" fmla="*/ 345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grpSp>
        <p:nvGrpSpPr>
          <p:cNvPr id="44" name="组合 43"/>
          <p:cNvGrpSpPr/>
          <p:nvPr/>
        </p:nvGrpSpPr>
        <p:grpSpPr>
          <a:xfrm>
            <a:off x="6951991" y="4793771"/>
            <a:ext cx="586404" cy="542375"/>
            <a:chOff x="2438399" y="4906963"/>
            <a:chExt cx="465137" cy="430213"/>
          </a:xfrm>
          <a:solidFill>
            <a:schemeClr val="tx2"/>
          </a:solidFill>
        </p:grpSpPr>
        <p:sp>
          <p:nvSpPr>
            <p:cNvPr id="45" name="Freeform 43"/>
            <p:cNvSpPr>
              <a:spLocks noEditPoints="1"/>
            </p:cNvSpPr>
            <p:nvPr/>
          </p:nvSpPr>
          <p:spPr bwMode="auto">
            <a:xfrm>
              <a:off x="2438399" y="5080001"/>
              <a:ext cx="230187" cy="231775"/>
            </a:xfrm>
            <a:custGeom>
              <a:avLst/>
              <a:gdLst>
                <a:gd name="T0" fmla="*/ 101 w 351"/>
                <a:gd name="T1" fmla="*/ 239 h 353"/>
                <a:gd name="T2" fmla="*/ 172 w 351"/>
                <a:gd name="T3" fmla="*/ 119 h 353"/>
                <a:gd name="T4" fmla="*/ 234 w 351"/>
                <a:gd name="T5" fmla="*/ 151 h 353"/>
                <a:gd name="T6" fmla="*/ 188 w 351"/>
                <a:gd name="T7" fmla="*/ 0 h 353"/>
                <a:gd name="T8" fmla="*/ 1 w 351"/>
                <a:gd name="T9" fmla="*/ 31 h 353"/>
                <a:gd name="T10" fmla="*/ 56 w 351"/>
                <a:gd name="T11" fmla="*/ 60 h 353"/>
                <a:gd name="T12" fmla="*/ 14 w 351"/>
                <a:gd name="T13" fmla="*/ 123 h 353"/>
                <a:gd name="T14" fmla="*/ 29 w 351"/>
                <a:gd name="T15" fmla="*/ 201 h 353"/>
                <a:gd name="T16" fmla="*/ 120 w 351"/>
                <a:gd name="T17" fmla="*/ 332 h 353"/>
                <a:gd name="T18" fmla="*/ 101 w 351"/>
                <a:gd name="T19" fmla="*/ 239 h 353"/>
                <a:gd name="T20" fmla="*/ 334 w 351"/>
                <a:gd name="T21" fmla="*/ 214 h 353"/>
                <a:gd name="T22" fmla="*/ 334 w 351"/>
                <a:gd name="T23" fmla="*/ 214 h 353"/>
                <a:gd name="T24" fmla="*/ 132 w 351"/>
                <a:gd name="T25" fmla="*/ 221 h 353"/>
                <a:gd name="T26" fmla="*/ 125 w 351"/>
                <a:gd name="T27" fmla="*/ 282 h 353"/>
                <a:gd name="T28" fmla="*/ 144 w 351"/>
                <a:gd name="T29" fmla="*/ 340 h 353"/>
                <a:gd name="T30" fmla="*/ 185 w 351"/>
                <a:gd name="T31" fmla="*/ 353 h 353"/>
                <a:gd name="T32" fmla="*/ 351 w 351"/>
                <a:gd name="T33" fmla="*/ 345 h 353"/>
                <a:gd name="T34" fmla="*/ 334 w 351"/>
                <a:gd name="T35" fmla="*/ 21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51" h="353">
                  <a:moveTo>
                    <a:pt x="101" y="239"/>
                  </a:moveTo>
                  <a:cubicBezTo>
                    <a:pt x="102" y="212"/>
                    <a:pt x="149" y="149"/>
                    <a:pt x="172" y="119"/>
                  </a:cubicBezTo>
                  <a:lnTo>
                    <a:pt x="234" y="151"/>
                  </a:lnTo>
                  <a:lnTo>
                    <a:pt x="188" y="0"/>
                  </a:lnTo>
                  <a:lnTo>
                    <a:pt x="1" y="31"/>
                  </a:lnTo>
                  <a:lnTo>
                    <a:pt x="56" y="60"/>
                  </a:lnTo>
                  <a:cubicBezTo>
                    <a:pt x="43" y="77"/>
                    <a:pt x="24" y="104"/>
                    <a:pt x="14" y="123"/>
                  </a:cubicBezTo>
                  <a:cubicBezTo>
                    <a:pt x="0" y="154"/>
                    <a:pt x="14" y="172"/>
                    <a:pt x="29" y="201"/>
                  </a:cubicBezTo>
                  <a:cubicBezTo>
                    <a:pt x="44" y="230"/>
                    <a:pt x="120" y="332"/>
                    <a:pt x="120" y="332"/>
                  </a:cubicBezTo>
                  <a:cubicBezTo>
                    <a:pt x="120" y="332"/>
                    <a:pt x="100" y="276"/>
                    <a:pt x="101" y="239"/>
                  </a:cubicBezTo>
                  <a:close/>
                  <a:moveTo>
                    <a:pt x="334" y="214"/>
                  </a:moveTo>
                  <a:lnTo>
                    <a:pt x="334" y="214"/>
                  </a:lnTo>
                  <a:lnTo>
                    <a:pt x="132" y="221"/>
                  </a:lnTo>
                  <a:cubicBezTo>
                    <a:pt x="132" y="221"/>
                    <a:pt x="115" y="229"/>
                    <a:pt x="125" y="282"/>
                  </a:cubicBezTo>
                  <a:cubicBezTo>
                    <a:pt x="133" y="322"/>
                    <a:pt x="144" y="340"/>
                    <a:pt x="144" y="340"/>
                  </a:cubicBezTo>
                  <a:cubicBezTo>
                    <a:pt x="144" y="340"/>
                    <a:pt x="151" y="352"/>
                    <a:pt x="185" y="353"/>
                  </a:cubicBezTo>
                  <a:cubicBezTo>
                    <a:pt x="214" y="353"/>
                    <a:pt x="351" y="345"/>
                    <a:pt x="351" y="345"/>
                  </a:cubicBezTo>
                  <a:lnTo>
                    <a:pt x="334" y="21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46" name="Freeform 44"/>
            <p:cNvSpPr>
              <a:spLocks noEditPoints="1"/>
            </p:cNvSpPr>
            <p:nvPr/>
          </p:nvSpPr>
          <p:spPr bwMode="auto">
            <a:xfrm>
              <a:off x="2522537" y="4906963"/>
              <a:ext cx="295275" cy="161925"/>
            </a:xfrm>
            <a:custGeom>
              <a:avLst/>
              <a:gdLst>
                <a:gd name="T0" fmla="*/ 222 w 450"/>
                <a:gd name="T1" fmla="*/ 42 h 247"/>
                <a:gd name="T2" fmla="*/ 285 w 450"/>
                <a:gd name="T3" fmla="*/ 170 h 247"/>
                <a:gd name="T4" fmla="*/ 226 w 450"/>
                <a:gd name="T5" fmla="*/ 202 h 247"/>
                <a:gd name="T6" fmla="*/ 401 w 450"/>
                <a:gd name="T7" fmla="*/ 226 h 247"/>
                <a:gd name="T8" fmla="*/ 450 w 450"/>
                <a:gd name="T9" fmla="*/ 81 h 247"/>
                <a:gd name="T10" fmla="*/ 397 w 450"/>
                <a:gd name="T11" fmla="*/ 110 h 247"/>
                <a:gd name="T12" fmla="*/ 366 w 450"/>
                <a:gd name="T13" fmla="*/ 38 h 247"/>
                <a:gd name="T14" fmla="*/ 293 w 450"/>
                <a:gd name="T15" fmla="*/ 5 h 247"/>
                <a:gd name="T16" fmla="*/ 134 w 450"/>
                <a:gd name="T17" fmla="*/ 3 h 247"/>
                <a:gd name="T18" fmla="*/ 222 w 450"/>
                <a:gd name="T19" fmla="*/ 42 h 247"/>
                <a:gd name="T20" fmla="*/ 119 w 450"/>
                <a:gd name="T21" fmla="*/ 247 h 247"/>
                <a:gd name="T22" fmla="*/ 119 w 450"/>
                <a:gd name="T23" fmla="*/ 247 h 247"/>
                <a:gd name="T24" fmla="*/ 221 w 450"/>
                <a:gd name="T25" fmla="*/ 78 h 247"/>
                <a:gd name="T26" fmla="*/ 173 w 450"/>
                <a:gd name="T27" fmla="*/ 37 h 247"/>
                <a:gd name="T28" fmla="*/ 115 w 450"/>
                <a:gd name="T29" fmla="*/ 18 h 247"/>
                <a:gd name="T30" fmla="*/ 82 w 450"/>
                <a:gd name="T31" fmla="*/ 44 h 247"/>
                <a:gd name="T32" fmla="*/ 0 w 450"/>
                <a:gd name="T33" fmla="*/ 185 h 247"/>
                <a:gd name="T34" fmla="*/ 119 w 450"/>
                <a:gd name="T35"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0" h="247">
                  <a:moveTo>
                    <a:pt x="222" y="42"/>
                  </a:moveTo>
                  <a:cubicBezTo>
                    <a:pt x="245" y="58"/>
                    <a:pt x="273" y="134"/>
                    <a:pt x="285" y="170"/>
                  </a:cubicBezTo>
                  <a:lnTo>
                    <a:pt x="226" y="202"/>
                  </a:lnTo>
                  <a:lnTo>
                    <a:pt x="401" y="226"/>
                  </a:lnTo>
                  <a:lnTo>
                    <a:pt x="450" y="81"/>
                  </a:lnTo>
                  <a:lnTo>
                    <a:pt x="397" y="110"/>
                  </a:lnTo>
                  <a:cubicBezTo>
                    <a:pt x="389" y="89"/>
                    <a:pt x="377" y="57"/>
                    <a:pt x="366" y="38"/>
                  </a:cubicBezTo>
                  <a:cubicBezTo>
                    <a:pt x="347" y="8"/>
                    <a:pt x="325" y="10"/>
                    <a:pt x="293" y="5"/>
                  </a:cubicBezTo>
                  <a:cubicBezTo>
                    <a:pt x="260" y="0"/>
                    <a:pt x="134" y="3"/>
                    <a:pt x="134" y="3"/>
                  </a:cubicBezTo>
                  <a:cubicBezTo>
                    <a:pt x="134" y="3"/>
                    <a:pt x="192" y="19"/>
                    <a:pt x="222" y="42"/>
                  </a:cubicBezTo>
                  <a:close/>
                  <a:moveTo>
                    <a:pt x="119" y="247"/>
                  </a:moveTo>
                  <a:lnTo>
                    <a:pt x="119" y="247"/>
                  </a:lnTo>
                  <a:lnTo>
                    <a:pt x="221" y="78"/>
                  </a:lnTo>
                  <a:cubicBezTo>
                    <a:pt x="221" y="78"/>
                    <a:pt x="223" y="60"/>
                    <a:pt x="173" y="37"/>
                  </a:cubicBezTo>
                  <a:cubicBezTo>
                    <a:pt x="136" y="19"/>
                    <a:pt x="115" y="18"/>
                    <a:pt x="115" y="18"/>
                  </a:cubicBezTo>
                  <a:cubicBezTo>
                    <a:pt x="115" y="18"/>
                    <a:pt x="100" y="17"/>
                    <a:pt x="82" y="44"/>
                  </a:cubicBezTo>
                  <a:cubicBezTo>
                    <a:pt x="66" y="68"/>
                    <a:pt x="0" y="185"/>
                    <a:pt x="0" y="185"/>
                  </a:cubicBezTo>
                  <a:lnTo>
                    <a:pt x="119" y="24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47" name="Freeform 45"/>
            <p:cNvSpPr>
              <a:spLocks noEditPoints="1"/>
            </p:cNvSpPr>
            <p:nvPr/>
          </p:nvSpPr>
          <p:spPr bwMode="auto">
            <a:xfrm>
              <a:off x="2692399" y="5038726"/>
              <a:ext cx="211137" cy="298450"/>
            </a:xfrm>
            <a:custGeom>
              <a:avLst/>
              <a:gdLst>
                <a:gd name="T0" fmla="*/ 256 w 324"/>
                <a:gd name="T1" fmla="*/ 262 h 453"/>
                <a:gd name="T2" fmla="*/ 114 w 324"/>
                <a:gd name="T3" fmla="*/ 265 h 453"/>
                <a:gd name="T4" fmla="*/ 105 w 324"/>
                <a:gd name="T5" fmla="*/ 198 h 453"/>
                <a:gd name="T6" fmla="*/ 0 w 324"/>
                <a:gd name="T7" fmla="*/ 331 h 453"/>
                <a:gd name="T8" fmla="*/ 137 w 324"/>
                <a:gd name="T9" fmla="*/ 453 h 453"/>
                <a:gd name="T10" fmla="*/ 130 w 324"/>
                <a:gd name="T11" fmla="*/ 392 h 453"/>
                <a:gd name="T12" fmla="*/ 207 w 324"/>
                <a:gd name="T13" fmla="*/ 394 h 453"/>
                <a:gd name="T14" fmla="*/ 265 w 324"/>
                <a:gd name="T15" fmla="*/ 341 h 453"/>
                <a:gd name="T16" fmla="*/ 324 w 324"/>
                <a:gd name="T17" fmla="*/ 198 h 453"/>
                <a:gd name="T18" fmla="*/ 256 w 324"/>
                <a:gd name="T19" fmla="*/ 262 h 453"/>
                <a:gd name="T20" fmla="*/ 102 w 324"/>
                <a:gd name="T21" fmla="*/ 82 h 453"/>
                <a:gd name="T22" fmla="*/ 102 w 324"/>
                <a:gd name="T23" fmla="*/ 82 h 453"/>
                <a:gd name="T24" fmla="*/ 223 w 324"/>
                <a:gd name="T25" fmla="*/ 246 h 453"/>
                <a:gd name="T26" fmla="*/ 279 w 324"/>
                <a:gd name="T27" fmla="*/ 219 h 453"/>
                <a:gd name="T28" fmla="*/ 317 w 324"/>
                <a:gd name="T29" fmla="*/ 174 h 453"/>
                <a:gd name="T30" fmla="*/ 305 w 324"/>
                <a:gd name="T31" fmla="*/ 134 h 453"/>
                <a:gd name="T32" fmla="*/ 203 w 324"/>
                <a:gd name="T33" fmla="*/ 0 h 453"/>
                <a:gd name="T34" fmla="*/ 102 w 324"/>
                <a:gd name="T35" fmla="*/ 8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4" h="453">
                  <a:moveTo>
                    <a:pt x="256" y="262"/>
                  </a:moveTo>
                  <a:cubicBezTo>
                    <a:pt x="232" y="276"/>
                    <a:pt x="152" y="269"/>
                    <a:pt x="114" y="265"/>
                  </a:cubicBezTo>
                  <a:lnTo>
                    <a:pt x="105" y="198"/>
                  </a:lnTo>
                  <a:lnTo>
                    <a:pt x="0" y="331"/>
                  </a:lnTo>
                  <a:lnTo>
                    <a:pt x="137" y="453"/>
                  </a:lnTo>
                  <a:lnTo>
                    <a:pt x="130" y="392"/>
                  </a:lnTo>
                  <a:cubicBezTo>
                    <a:pt x="152" y="394"/>
                    <a:pt x="186" y="396"/>
                    <a:pt x="207" y="394"/>
                  </a:cubicBezTo>
                  <a:cubicBezTo>
                    <a:pt x="242" y="390"/>
                    <a:pt x="249" y="369"/>
                    <a:pt x="265" y="341"/>
                  </a:cubicBezTo>
                  <a:cubicBezTo>
                    <a:pt x="281" y="314"/>
                    <a:pt x="324" y="198"/>
                    <a:pt x="324" y="198"/>
                  </a:cubicBezTo>
                  <a:cubicBezTo>
                    <a:pt x="324" y="198"/>
                    <a:pt x="288" y="243"/>
                    <a:pt x="256" y="262"/>
                  </a:cubicBezTo>
                  <a:close/>
                  <a:moveTo>
                    <a:pt x="102" y="82"/>
                  </a:moveTo>
                  <a:lnTo>
                    <a:pt x="102" y="82"/>
                  </a:lnTo>
                  <a:lnTo>
                    <a:pt x="223" y="246"/>
                  </a:lnTo>
                  <a:cubicBezTo>
                    <a:pt x="223" y="246"/>
                    <a:pt x="239" y="255"/>
                    <a:pt x="279" y="219"/>
                  </a:cubicBezTo>
                  <a:cubicBezTo>
                    <a:pt x="308" y="192"/>
                    <a:pt x="317" y="174"/>
                    <a:pt x="317" y="174"/>
                  </a:cubicBezTo>
                  <a:cubicBezTo>
                    <a:pt x="317" y="174"/>
                    <a:pt x="323" y="161"/>
                    <a:pt x="305" y="134"/>
                  </a:cubicBezTo>
                  <a:cubicBezTo>
                    <a:pt x="288" y="108"/>
                    <a:pt x="203" y="0"/>
                    <a:pt x="203" y="0"/>
                  </a:cubicBezTo>
                  <a:lnTo>
                    <a:pt x="102" y="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grpSp>
      <p:sp>
        <p:nvSpPr>
          <p:cNvPr id="48" name="Freeform 46"/>
          <p:cNvSpPr>
            <a:spLocks noEditPoints="1"/>
          </p:cNvSpPr>
          <p:nvPr/>
        </p:nvSpPr>
        <p:spPr bwMode="auto">
          <a:xfrm>
            <a:off x="7058065" y="5572386"/>
            <a:ext cx="436301" cy="562388"/>
          </a:xfrm>
          <a:custGeom>
            <a:avLst/>
            <a:gdLst>
              <a:gd name="T0" fmla="*/ 394 w 527"/>
              <a:gd name="T1" fmla="*/ 362 h 679"/>
              <a:gd name="T2" fmla="*/ 340 w 527"/>
              <a:gd name="T3" fmla="*/ 239 h 679"/>
              <a:gd name="T4" fmla="*/ 276 w 527"/>
              <a:gd name="T5" fmla="*/ 270 h 679"/>
              <a:gd name="T6" fmla="*/ 257 w 527"/>
              <a:gd name="T7" fmla="*/ 247 h 679"/>
              <a:gd name="T8" fmla="*/ 256 w 527"/>
              <a:gd name="T9" fmla="*/ 242 h 679"/>
              <a:gd name="T10" fmla="*/ 255 w 527"/>
              <a:gd name="T11" fmla="*/ 237 h 679"/>
              <a:gd name="T12" fmla="*/ 255 w 527"/>
              <a:gd name="T13" fmla="*/ 231 h 679"/>
              <a:gd name="T14" fmla="*/ 255 w 527"/>
              <a:gd name="T15" fmla="*/ 227 h 679"/>
              <a:gd name="T16" fmla="*/ 256 w 527"/>
              <a:gd name="T17" fmla="*/ 222 h 679"/>
              <a:gd name="T18" fmla="*/ 258 w 527"/>
              <a:gd name="T19" fmla="*/ 217 h 679"/>
              <a:gd name="T20" fmla="*/ 261 w 527"/>
              <a:gd name="T21" fmla="*/ 211 h 679"/>
              <a:gd name="T22" fmla="*/ 275 w 527"/>
              <a:gd name="T23" fmla="*/ 196 h 679"/>
              <a:gd name="T24" fmla="*/ 437 w 527"/>
              <a:gd name="T25" fmla="*/ 174 h 679"/>
              <a:gd name="T26" fmla="*/ 349 w 527"/>
              <a:gd name="T27" fmla="*/ 69 h 679"/>
              <a:gd name="T28" fmla="*/ 274 w 527"/>
              <a:gd name="T29" fmla="*/ 138 h 679"/>
              <a:gd name="T30" fmla="*/ 254 w 527"/>
              <a:gd name="T31" fmla="*/ 138 h 679"/>
              <a:gd name="T32" fmla="*/ 225 w 527"/>
              <a:gd name="T33" fmla="*/ 144 h 679"/>
              <a:gd name="T34" fmla="*/ 207 w 527"/>
              <a:gd name="T35" fmla="*/ 150 h 679"/>
              <a:gd name="T36" fmla="*/ 198 w 527"/>
              <a:gd name="T37" fmla="*/ 155 h 679"/>
              <a:gd name="T38" fmla="*/ 189 w 527"/>
              <a:gd name="T39" fmla="*/ 159 h 679"/>
              <a:gd name="T40" fmla="*/ 181 w 527"/>
              <a:gd name="T41" fmla="*/ 165 h 679"/>
              <a:gd name="T42" fmla="*/ 165 w 527"/>
              <a:gd name="T43" fmla="*/ 177 h 679"/>
              <a:gd name="T44" fmla="*/ 158 w 527"/>
              <a:gd name="T45" fmla="*/ 184 h 679"/>
              <a:gd name="T46" fmla="*/ 151 w 527"/>
              <a:gd name="T47" fmla="*/ 193 h 679"/>
              <a:gd name="T48" fmla="*/ 145 w 527"/>
              <a:gd name="T49" fmla="*/ 200 h 679"/>
              <a:gd name="T50" fmla="*/ 138 w 527"/>
              <a:gd name="T51" fmla="*/ 211 h 679"/>
              <a:gd name="T52" fmla="*/ 181 w 527"/>
              <a:gd name="T53" fmla="*/ 430 h 679"/>
              <a:gd name="T54" fmla="*/ 17 w 527"/>
              <a:gd name="T55" fmla="*/ 580 h 679"/>
              <a:gd name="T56" fmla="*/ 44 w 527"/>
              <a:gd name="T57" fmla="*/ 667 h 679"/>
              <a:gd name="T58" fmla="*/ 91 w 527"/>
              <a:gd name="T59" fmla="*/ 614 h 679"/>
              <a:gd name="T60" fmla="*/ 140 w 527"/>
              <a:gd name="T61" fmla="*/ 532 h 679"/>
              <a:gd name="T62" fmla="*/ 253 w 527"/>
              <a:gd name="T63" fmla="*/ 434 h 679"/>
              <a:gd name="T64" fmla="*/ 256 w 527"/>
              <a:gd name="T65" fmla="*/ 434 h 679"/>
              <a:gd name="T66" fmla="*/ 264 w 527"/>
              <a:gd name="T67" fmla="*/ 435 h 679"/>
              <a:gd name="T68" fmla="*/ 272 w 527"/>
              <a:gd name="T69" fmla="*/ 435 h 679"/>
              <a:gd name="T70" fmla="*/ 280 w 527"/>
              <a:gd name="T71" fmla="*/ 434 h 679"/>
              <a:gd name="T72" fmla="*/ 301 w 527"/>
              <a:gd name="T73" fmla="*/ 198 h 679"/>
              <a:gd name="T74" fmla="*/ 298 w 527"/>
              <a:gd name="T75" fmla="*/ 190 h 679"/>
              <a:gd name="T76" fmla="*/ 329 w 527"/>
              <a:gd name="T77" fmla="*/ 203 h 679"/>
              <a:gd name="T78" fmla="*/ 364 w 527"/>
              <a:gd name="T79" fmla="*/ 87 h 679"/>
              <a:gd name="T80" fmla="*/ 485 w 527"/>
              <a:gd name="T81" fmla="*/ 44 h 679"/>
              <a:gd name="T82" fmla="*/ 376 w 527"/>
              <a:gd name="T83" fmla="*/ 187 h 679"/>
              <a:gd name="T84" fmla="*/ 366 w 527"/>
              <a:gd name="T85" fmla="*/ 176 h 679"/>
              <a:gd name="T86" fmla="*/ 364 w 527"/>
              <a:gd name="T87" fmla="*/ 175 h 679"/>
              <a:gd name="T88" fmla="*/ 358 w 527"/>
              <a:gd name="T89" fmla="*/ 170 h 679"/>
              <a:gd name="T90" fmla="*/ 351 w 527"/>
              <a:gd name="T91" fmla="*/ 165 h 679"/>
              <a:gd name="T92" fmla="*/ 342 w 527"/>
              <a:gd name="T93" fmla="*/ 159 h 679"/>
              <a:gd name="T94" fmla="*/ 333 w 527"/>
              <a:gd name="T95" fmla="*/ 154 h 679"/>
              <a:gd name="T96" fmla="*/ 313 w 527"/>
              <a:gd name="T97" fmla="*/ 145 h 679"/>
              <a:gd name="T98" fmla="*/ 37 w 527"/>
              <a:gd name="T99" fmla="*/ 592 h 679"/>
              <a:gd name="T100" fmla="*/ 125 w 527"/>
              <a:gd name="T101" fmla="*/ 444 h 679"/>
              <a:gd name="T102" fmla="*/ 41 w 527"/>
              <a:gd name="T103" fmla="*/ 613 h 679"/>
              <a:gd name="T104" fmla="*/ 37 w 527"/>
              <a:gd name="T105" fmla="*/ 592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lnTo>
                  <a:pt x="274" y="138"/>
                </a:ln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sp>
        <p:nvSpPr>
          <p:cNvPr id="50" name="TextBox 49"/>
          <p:cNvSpPr txBox="1"/>
          <p:nvPr/>
        </p:nvSpPr>
        <p:spPr>
          <a:xfrm>
            <a:off x="450340" y="1526646"/>
            <a:ext cx="8195359" cy="707886"/>
          </a:xfrm>
          <a:prstGeom prst="rect">
            <a:avLst/>
          </a:prstGeom>
          <a:noFill/>
        </p:spPr>
        <p:txBody>
          <a:bodyPr wrap="square" rtlCol="0">
            <a:spAutoFit/>
          </a:bodyPr>
          <a:lstStyle/>
          <a:p>
            <a:pPr algn="ctr"/>
            <a:r>
              <a:rPr lang="zh-CN" altLang="en-US" sz="4000" b="1" dirty="0">
                <a:solidFill>
                  <a:schemeClr val="tx2"/>
                </a:solidFill>
                <a:latin typeface="微软雅黑"/>
                <a:ea typeface="微软雅黑"/>
              </a:rPr>
              <a:t>可编辑的备用图标</a:t>
            </a:r>
          </a:p>
        </p:txBody>
      </p:sp>
      <p:sp>
        <p:nvSpPr>
          <p:cNvPr id="51" name="Freeform 13"/>
          <p:cNvSpPr>
            <a:spLocks noEditPoints="1"/>
          </p:cNvSpPr>
          <p:nvPr/>
        </p:nvSpPr>
        <p:spPr bwMode="auto">
          <a:xfrm>
            <a:off x="8009556" y="3225955"/>
            <a:ext cx="478126" cy="514467"/>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12"/>
          <p:cNvSpPr>
            <a:spLocks noEditPoints="1"/>
          </p:cNvSpPr>
          <p:nvPr/>
        </p:nvSpPr>
        <p:spPr bwMode="auto">
          <a:xfrm>
            <a:off x="7954596" y="2504581"/>
            <a:ext cx="464480" cy="462524"/>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12"/>
          <p:cNvSpPr>
            <a:spLocks noEditPoints="1"/>
          </p:cNvSpPr>
          <p:nvPr/>
        </p:nvSpPr>
        <p:spPr bwMode="auto">
          <a:xfrm>
            <a:off x="7995956" y="5684346"/>
            <a:ext cx="454100" cy="338467"/>
          </a:xfrm>
          <a:custGeom>
            <a:avLst/>
            <a:gdLst>
              <a:gd name="T0" fmla="*/ 201 w 983"/>
              <a:gd name="T1" fmla="*/ 386 h 731"/>
              <a:gd name="T2" fmla="*/ 359 w 983"/>
              <a:gd name="T3" fmla="*/ 110 h 731"/>
              <a:gd name="T4" fmla="*/ 398 w 983"/>
              <a:gd name="T5" fmla="*/ 64 h 731"/>
              <a:gd name="T6" fmla="*/ 759 w 983"/>
              <a:gd name="T7" fmla="*/ 93 h 731"/>
              <a:gd name="T8" fmla="*/ 738 w 983"/>
              <a:gd name="T9" fmla="*/ 49 h 731"/>
              <a:gd name="T10" fmla="*/ 821 w 983"/>
              <a:gd name="T11" fmla="*/ 24 h 731"/>
              <a:gd name="T12" fmla="*/ 877 w 983"/>
              <a:gd name="T13" fmla="*/ 27 h 731"/>
              <a:gd name="T14" fmla="*/ 859 w 983"/>
              <a:gd name="T15" fmla="*/ 109 h 731"/>
              <a:gd name="T16" fmla="*/ 830 w 983"/>
              <a:gd name="T17" fmla="*/ 154 h 731"/>
              <a:gd name="T18" fmla="*/ 623 w 983"/>
              <a:gd name="T19" fmla="*/ 344 h 731"/>
              <a:gd name="T20" fmla="*/ 622 w 983"/>
              <a:gd name="T21" fmla="*/ 345 h 731"/>
              <a:gd name="T22" fmla="*/ 952 w 983"/>
              <a:gd name="T23" fmla="*/ 670 h 731"/>
              <a:gd name="T24" fmla="*/ 952 w 983"/>
              <a:gd name="T25" fmla="*/ 731 h 731"/>
              <a:gd name="T26" fmla="*/ 763 w 983"/>
              <a:gd name="T27" fmla="*/ 731 h 731"/>
              <a:gd name="T28" fmla="*/ 558 w 983"/>
              <a:gd name="T29" fmla="*/ 731 h 731"/>
              <a:gd name="T30" fmla="*/ 353 w 983"/>
              <a:gd name="T31" fmla="*/ 731 h 731"/>
              <a:gd name="T32" fmla="*/ 148 w 983"/>
              <a:gd name="T33" fmla="*/ 731 h 731"/>
              <a:gd name="T34" fmla="*/ 0 w 983"/>
              <a:gd name="T35" fmla="*/ 701 h 731"/>
              <a:gd name="T36" fmla="*/ 31 w 983"/>
              <a:gd name="T37" fmla="*/ 0 h 731"/>
              <a:gd name="T38" fmla="*/ 62 w 983"/>
              <a:gd name="T39" fmla="*/ 670 h 731"/>
              <a:gd name="T40" fmla="*/ 148 w 983"/>
              <a:gd name="T41" fmla="*/ 530 h 731"/>
              <a:gd name="T42" fmla="*/ 236 w 983"/>
              <a:gd name="T43" fmla="*/ 499 h 731"/>
              <a:gd name="T44" fmla="*/ 267 w 983"/>
              <a:gd name="T45" fmla="*/ 670 h 731"/>
              <a:gd name="T46" fmla="*/ 353 w 983"/>
              <a:gd name="T47" fmla="*/ 316 h 731"/>
              <a:gd name="T48" fmla="*/ 441 w 983"/>
              <a:gd name="T49" fmla="*/ 286 h 731"/>
              <a:gd name="T50" fmla="*/ 472 w 983"/>
              <a:gd name="T51" fmla="*/ 670 h 731"/>
              <a:gd name="T52" fmla="*/ 558 w 983"/>
              <a:gd name="T53" fmla="*/ 421 h 731"/>
              <a:gd name="T54" fmla="*/ 646 w 983"/>
              <a:gd name="T55" fmla="*/ 390 h 731"/>
              <a:gd name="T56" fmla="*/ 677 w 983"/>
              <a:gd name="T57" fmla="*/ 670 h 731"/>
              <a:gd name="T58" fmla="*/ 763 w 983"/>
              <a:gd name="T59" fmla="*/ 245 h 731"/>
              <a:gd name="T60" fmla="*/ 851 w 983"/>
              <a:gd name="T61" fmla="*/ 214 h 731"/>
              <a:gd name="T62" fmla="*/ 881 w 983"/>
              <a:gd name="T63" fmla="*/ 67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3" h="731">
                <a:moveTo>
                  <a:pt x="404" y="154"/>
                </a:moveTo>
                <a:lnTo>
                  <a:pt x="201" y="386"/>
                </a:lnTo>
                <a:lnTo>
                  <a:pt x="153" y="345"/>
                </a:lnTo>
                <a:lnTo>
                  <a:pt x="359" y="110"/>
                </a:lnTo>
                <a:lnTo>
                  <a:pt x="359" y="110"/>
                </a:lnTo>
                <a:lnTo>
                  <a:pt x="398" y="64"/>
                </a:lnTo>
                <a:lnTo>
                  <a:pt x="616" y="255"/>
                </a:lnTo>
                <a:lnTo>
                  <a:pt x="759" y="93"/>
                </a:lnTo>
                <a:lnTo>
                  <a:pt x="734" y="71"/>
                </a:lnTo>
                <a:cubicBezTo>
                  <a:pt x="724" y="63"/>
                  <a:pt x="726" y="53"/>
                  <a:pt x="738" y="49"/>
                </a:cubicBezTo>
                <a:lnTo>
                  <a:pt x="777" y="37"/>
                </a:lnTo>
                <a:cubicBezTo>
                  <a:pt x="789" y="34"/>
                  <a:pt x="809" y="27"/>
                  <a:pt x="821" y="24"/>
                </a:cubicBezTo>
                <a:lnTo>
                  <a:pt x="860" y="12"/>
                </a:lnTo>
                <a:cubicBezTo>
                  <a:pt x="872" y="8"/>
                  <a:pt x="880" y="15"/>
                  <a:pt x="877" y="27"/>
                </a:cubicBezTo>
                <a:lnTo>
                  <a:pt x="869" y="65"/>
                </a:lnTo>
                <a:cubicBezTo>
                  <a:pt x="866" y="77"/>
                  <a:pt x="862" y="97"/>
                  <a:pt x="859" y="109"/>
                </a:cubicBezTo>
                <a:lnTo>
                  <a:pt x="851" y="147"/>
                </a:lnTo>
                <a:cubicBezTo>
                  <a:pt x="849" y="159"/>
                  <a:pt x="839" y="162"/>
                  <a:pt x="830" y="154"/>
                </a:cubicBezTo>
                <a:lnTo>
                  <a:pt x="807" y="134"/>
                </a:lnTo>
                <a:lnTo>
                  <a:pt x="623" y="344"/>
                </a:lnTo>
                <a:lnTo>
                  <a:pt x="623" y="344"/>
                </a:lnTo>
                <a:lnTo>
                  <a:pt x="622" y="345"/>
                </a:lnTo>
                <a:lnTo>
                  <a:pt x="404" y="154"/>
                </a:lnTo>
                <a:close/>
                <a:moveTo>
                  <a:pt x="952" y="670"/>
                </a:moveTo>
                <a:cubicBezTo>
                  <a:pt x="969" y="670"/>
                  <a:pt x="983" y="684"/>
                  <a:pt x="983" y="701"/>
                </a:cubicBezTo>
                <a:cubicBezTo>
                  <a:pt x="983" y="718"/>
                  <a:pt x="969" y="731"/>
                  <a:pt x="952" y="731"/>
                </a:cubicBezTo>
                <a:lnTo>
                  <a:pt x="881" y="731"/>
                </a:lnTo>
                <a:lnTo>
                  <a:pt x="763" y="731"/>
                </a:lnTo>
                <a:lnTo>
                  <a:pt x="677" y="731"/>
                </a:lnTo>
                <a:lnTo>
                  <a:pt x="558" y="731"/>
                </a:lnTo>
                <a:lnTo>
                  <a:pt x="472" y="731"/>
                </a:lnTo>
                <a:lnTo>
                  <a:pt x="353" y="731"/>
                </a:lnTo>
                <a:lnTo>
                  <a:pt x="267" y="731"/>
                </a:lnTo>
                <a:lnTo>
                  <a:pt x="148" y="731"/>
                </a:lnTo>
                <a:lnTo>
                  <a:pt x="32" y="731"/>
                </a:lnTo>
                <a:cubicBezTo>
                  <a:pt x="14" y="731"/>
                  <a:pt x="0" y="718"/>
                  <a:pt x="0" y="701"/>
                </a:cubicBezTo>
                <a:lnTo>
                  <a:pt x="0" y="31"/>
                </a:lnTo>
                <a:cubicBezTo>
                  <a:pt x="0" y="14"/>
                  <a:pt x="14" y="0"/>
                  <a:pt x="31" y="0"/>
                </a:cubicBezTo>
                <a:cubicBezTo>
                  <a:pt x="48" y="0"/>
                  <a:pt x="62" y="14"/>
                  <a:pt x="62" y="31"/>
                </a:cubicBezTo>
                <a:lnTo>
                  <a:pt x="62" y="670"/>
                </a:lnTo>
                <a:lnTo>
                  <a:pt x="148" y="670"/>
                </a:lnTo>
                <a:lnTo>
                  <a:pt x="148" y="530"/>
                </a:lnTo>
                <a:cubicBezTo>
                  <a:pt x="148" y="513"/>
                  <a:pt x="162" y="499"/>
                  <a:pt x="179" y="499"/>
                </a:cubicBezTo>
                <a:lnTo>
                  <a:pt x="236" y="499"/>
                </a:lnTo>
                <a:cubicBezTo>
                  <a:pt x="253" y="499"/>
                  <a:pt x="267" y="513"/>
                  <a:pt x="267" y="530"/>
                </a:cubicBezTo>
                <a:lnTo>
                  <a:pt x="267" y="670"/>
                </a:lnTo>
                <a:lnTo>
                  <a:pt x="353" y="670"/>
                </a:lnTo>
                <a:lnTo>
                  <a:pt x="353" y="316"/>
                </a:lnTo>
                <a:cubicBezTo>
                  <a:pt x="353" y="299"/>
                  <a:pt x="367" y="286"/>
                  <a:pt x="384" y="286"/>
                </a:cubicBezTo>
                <a:lnTo>
                  <a:pt x="441" y="286"/>
                </a:lnTo>
                <a:cubicBezTo>
                  <a:pt x="458" y="286"/>
                  <a:pt x="472" y="299"/>
                  <a:pt x="472" y="316"/>
                </a:cubicBezTo>
                <a:lnTo>
                  <a:pt x="472" y="670"/>
                </a:lnTo>
                <a:lnTo>
                  <a:pt x="558" y="670"/>
                </a:lnTo>
                <a:lnTo>
                  <a:pt x="558" y="421"/>
                </a:lnTo>
                <a:cubicBezTo>
                  <a:pt x="558" y="404"/>
                  <a:pt x="572" y="390"/>
                  <a:pt x="589" y="390"/>
                </a:cubicBezTo>
                <a:lnTo>
                  <a:pt x="646" y="390"/>
                </a:lnTo>
                <a:cubicBezTo>
                  <a:pt x="663" y="390"/>
                  <a:pt x="677" y="404"/>
                  <a:pt x="677" y="421"/>
                </a:cubicBezTo>
                <a:lnTo>
                  <a:pt x="677" y="670"/>
                </a:lnTo>
                <a:lnTo>
                  <a:pt x="763" y="670"/>
                </a:lnTo>
                <a:lnTo>
                  <a:pt x="763" y="245"/>
                </a:lnTo>
                <a:cubicBezTo>
                  <a:pt x="763" y="228"/>
                  <a:pt x="776" y="214"/>
                  <a:pt x="793" y="214"/>
                </a:cubicBezTo>
                <a:lnTo>
                  <a:pt x="851" y="214"/>
                </a:lnTo>
                <a:cubicBezTo>
                  <a:pt x="868" y="214"/>
                  <a:pt x="881" y="228"/>
                  <a:pt x="881" y="245"/>
                </a:cubicBezTo>
                <a:lnTo>
                  <a:pt x="881" y="670"/>
                </a:lnTo>
                <a:lnTo>
                  <a:pt x="952" y="67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15"/>
          <p:cNvSpPr>
            <a:spLocks noEditPoints="1"/>
          </p:cNvSpPr>
          <p:nvPr/>
        </p:nvSpPr>
        <p:spPr bwMode="auto">
          <a:xfrm>
            <a:off x="7921844" y="4021567"/>
            <a:ext cx="529984" cy="454100"/>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16"/>
          <p:cNvSpPr>
            <a:spLocks noEditPoints="1"/>
          </p:cNvSpPr>
          <p:nvPr/>
        </p:nvSpPr>
        <p:spPr bwMode="auto">
          <a:xfrm>
            <a:off x="7910855" y="4895841"/>
            <a:ext cx="570937" cy="455304"/>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725790886"/>
      </p:ext>
    </p:extLst>
  </p:cSld>
  <p:clrMapOvr>
    <a:masterClrMapping/>
  </p:clrMapOvr>
  <p:transition spd="slow" advTm="2000">
    <p:push/>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10" name="Freeform 7"/>
          <p:cNvSpPr>
            <a:spLocks/>
          </p:cNvSpPr>
          <p:nvPr/>
        </p:nvSpPr>
        <p:spPr bwMode="auto">
          <a:xfrm>
            <a:off x="0" y="0"/>
            <a:ext cx="9144000" cy="3192720"/>
          </a:xfrm>
          <a:custGeom>
            <a:avLst/>
            <a:gdLst>
              <a:gd name="T0" fmla="*/ 16000 w 16000"/>
              <a:gd name="T1" fmla="*/ 3735 h 5579"/>
              <a:gd name="T2" fmla="*/ 8927 w 16000"/>
              <a:gd name="T3" fmla="*/ 5455 h 5579"/>
              <a:gd name="T4" fmla="*/ 7073 w 16000"/>
              <a:gd name="T5" fmla="*/ 5455 h 5579"/>
              <a:gd name="T6" fmla="*/ 0 w 16000"/>
              <a:gd name="T7" fmla="*/ 3735 h 5579"/>
              <a:gd name="T8" fmla="*/ 0 w 16000"/>
              <a:gd name="T9" fmla="*/ 0 h 5579"/>
              <a:gd name="T10" fmla="*/ 16000 w 16000"/>
              <a:gd name="T11" fmla="*/ 0 h 5579"/>
              <a:gd name="T12" fmla="*/ 16000 w 16000"/>
              <a:gd name="T13" fmla="*/ 3735 h 5579"/>
            </a:gdLst>
            <a:ahLst/>
            <a:cxnLst>
              <a:cxn ang="0">
                <a:pos x="T0" y="T1"/>
              </a:cxn>
              <a:cxn ang="0">
                <a:pos x="T2" y="T3"/>
              </a:cxn>
              <a:cxn ang="0">
                <a:pos x="T4" y="T5"/>
              </a:cxn>
              <a:cxn ang="0">
                <a:pos x="T6" y="T7"/>
              </a:cxn>
              <a:cxn ang="0">
                <a:pos x="T8" y="T9"/>
              </a:cxn>
              <a:cxn ang="0">
                <a:pos x="T10" y="T11"/>
              </a:cxn>
              <a:cxn ang="0">
                <a:pos x="T12" y="T13"/>
              </a:cxn>
            </a:cxnLst>
            <a:rect l="0" t="0" r="r" b="b"/>
            <a:pathLst>
              <a:path w="16000" h="5579">
                <a:moveTo>
                  <a:pt x="16000" y="3735"/>
                </a:moveTo>
                <a:lnTo>
                  <a:pt x="8927" y="5455"/>
                </a:lnTo>
                <a:cubicBezTo>
                  <a:pt x="8417" y="5579"/>
                  <a:pt x="7583" y="5579"/>
                  <a:pt x="7073" y="5455"/>
                </a:cubicBezTo>
                <a:lnTo>
                  <a:pt x="0" y="3735"/>
                </a:lnTo>
                <a:lnTo>
                  <a:pt x="0" y="0"/>
                </a:lnTo>
                <a:lnTo>
                  <a:pt x="16000" y="0"/>
                </a:lnTo>
                <a:lnTo>
                  <a:pt x="16000" y="373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3" name="组合 32"/>
          <p:cNvGrpSpPr/>
          <p:nvPr/>
        </p:nvGrpSpPr>
        <p:grpSpPr>
          <a:xfrm>
            <a:off x="3633896" y="2251528"/>
            <a:ext cx="1877796" cy="1882384"/>
            <a:chOff x="2763149" y="1364776"/>
            <a:chExt cx="818090" cy="820089"/>
          </a:xfrm>
        </p:grpSpPr>
        <p:sp>
          <p:nvSpPr>
            <p:cNvPr id="35" name="Oval 11"/>
            <p:cNvSpPr>
              <a:spLocks noChangeArrowheads="1"/>
            </p:cNvSpPr>
            <p:nvPr/>
          </p:nvSpPr>
          <p:spPr bwMode="auto">
            <a:xfrm>
              <a:off x="2763149" y="1364776"/>
              <a:ext cx="818090" cy="820089"/>
            </a:xfrm>
            <a:prstGeom prst="ellipse">
              <a:avLst/>
            </a:pr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12"/>
            <p:cNvSpPr>
              <a:spLocks noChangeArrowheads="1"/>
            </p:cNvSpPr>
            <p:nvPr/>
          </p:nvSpPr>
          <p:spPr bwMode="auto">
            <a:xfrm>
              <a:off x="2823156" y="1426783"/>
              <a:ext cx="696076" cy="696076"/>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69" name="TextBox 68"/>
          <p:cNvSpPr txBox="1"/>
          <p:nvPr/>
        </p:nvSpPr>
        <p:spPr>
          <a:xfrm>
            <a:off x="1332434" y="4437112"/>
            <a:ext cx="6480720" cy="923330"/>
          </a:xfrm>
          <a:prstGeom prst="rect">
            <a:avLst/>
          </a:prstGeom>
          <a:noFill/>
        </p:spPr>
        <p:txBody>
          <a:bodyPr wrap="square" rtlCol="0">
            <a:spAutoFit/>
          </a:bodyPr>
          <a:lstStyle>
            <a:defPPr>
              <a:defRPr lang="zh-CN"/>
            </a:defPPr>
            <a:lvl1pPr algn="ctr">
              <a:defRPr sz="5000" b="1">
                <a:solidFill>
                  <a:schemeClr val="accent2"/>
                </a:solidFill>
                <a:effectLst>
                  <a:outerShdw blurRad="38100" dist="38100" dir="2700000" algn="tl">
                    <a:srgbClr val="000000">
                      <a:alpha val="43137"/>
                    </a:srgbClr>
                  </a:outerShdw>
                </a:effectLst>
                <a:latin typeface="+mn-ea"/>
                <a:ea typeface="+mn-ea"/>
              </a:defRPr>
            </a:lvl1pPr>
          </a:lstStyle>
          <a:p>
            <a:r>
              <a:rPr lang="zh-CN" altLang="en-US" sz="5400" dirty="0">
                <a:solidFill>
                  <a:schemeClr val="tx2"/>
                </a:solidFill>
                <a:effectLst/>
              </a:rPr>
              <a:t>学习和思想政治情况</a:t>
            </a:r>
          </a:p>
        </p:txBody>
      </p:sp>
      <p:sp>
        <p:nvSpPr>
          <p:cNvPr id="11" name="TextBox 10"/>
          <p:cNvSpPr txBox="1"/>
          <p:nvPr/>
        </p:nvSpPr>
        <p:spPr>
          <a:xfrm>
            <a:off x="3868042" y="2531000"/>
            <a:ext cx="1451038" cy="1323439"/>
          </a:xfrm>
          <a:prstGeom prst="rect">
            <a:avLst/>
          </a:prstGeom>
          <a:noFill/>
        </p:spPr>
        <p:txBody>
          <a:bodyPr wrap="none" rtlCol="0">
            <a:spAutoFit/>
          </a:bodyPr>
          <a:lstStyle/>
          <a:p>
            <a:pPr algn="ctr"/>
            <a:r>
              <a:rPr lang="en-US" altLang="zh-CN" sz="8000" b="1" dirty="0">
                <a:solidFill>
                  <a:srgbClr val="FFFF00"/>
                </a:solidFill>
                <a:latin typeface="+mn-ea"/>
                <a:ea typeface="+mn-ea"/>
              </a:rPr>
              <a:t>01</a:t>
            </a:r>
            <a:endParaRPr lang="zh-CN" altLang="en-US" sz="8000" b="1" dirty="0">
              <a:solidFill>
                <a:srgbClr val="FFFF00"/>
              </a:solidFill>
              <a:latin typeface="+mn-ea"/>
              <a:ea typeface="+mn-ea"/>
            </a:endParaRPr>
          </a:p>
        </p:txBody>
      </p:sp>
    </p:spTree>
    <p:extLst>
      <p:ext uri="{BB962C8B-B14F-4D97-AF65-F5344CB8AC3E}">
        <p14:creationId xmlns="" xmlns:p14="http://schemas.microsoft.com/office/powerpoint/2010/main" val="1618440727"/>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ppt_w</p:attrName>
                                        </p:attrNameLst>
                                      </p:cBhvr>
                                      <p:tavLst>
                                        <p:tav tm="0">
                                          <p:val>
                                            <p:fltVal val="0"/>
                                          </p:val>
                                        </p:tav>
                                        <p:tav tm="100000">
                                          <p:val>
                                            <p:strVal val="#ppt_w"/>
                                          </p:val>
                                        </p:tav>
                                      </p:tavLst>
                                    </p:anim>
                                    <p:anim calcmode="lin" valueType="num">
                                      <p:cBhvr>
                                        <p:cTn id="12" dur="500" fill="hold"/>
                                        <p:tgtEl>
                                          <p:spTgt spid="33"/>
                                        </p:tgtEl>
                                        <p:attrNameLst>
                                          <p:attrName>ppt_h</p:attrName>
                                        </p:attrNameLst>
                                      </p:cBhvr>
                                      <p:tavLst>
                                        <p:tav tm="0">
                                          <p:val>
                                            <p:fltVal val="0"/>
                                          </p:val>
                                        </p:tav>
                                        <p:tav tm="100000">
                                          <p:val>
                                            <p:strVal val="#ppt_h"/>
                                          </p:val>
                                        </p:tav>
                                      </p:tavLst>
                                    </p:anim>
                                    <p:animEffect transition="in" filter="fade">
                                      <p:cBhvr>
                                        <p:cTn id="13" dur="500"/>
                                        <p:tgtEl>
                                          <p:spTgt spid="33"/>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300" fill="hold"/>
                                        <p:tgtEl>
                                          <p:spTgt spid="11"/>
                                        </p:tgtEl>
                                        <p:attrNameLst>
                                          <p:attrName>ppt_w</p:attrName>
                                        </p:attrNameLst>
                                      </p:cBhvr>
                                      <p:tavLst>
                                        <p:tav tm="0">
                                          <p:val>
                                            <p:fltVal val="0"/>
                                          </p:val>
                                        </p:tav>
                                        <p:tav tm="100000">
                                          <p:val>
                                            <p:strVal val="#ppt_w"/>
                                          </p:val>
                                        </p:tav>
                                      </p:tavLst>
                                    </p:anim>
                                    <p:anim calcmode="lin" valueType="num">
                                      <p:cBhvr>
                                        <p:cTn id="18" dur="300" fill="hold"/>
                                        <p:tgtEl>
                                          <p:spTgt spid="11"/>
                                        </p:tgtEl>
                                        <p:attrNameLst>
                                          <p:attrName>ppt_h</p:attrName>
                                        </p:attrNameLst>
                                      </p:cBhvr>
                                      <p:tavLst>
                                        <p:tav tm="0">
                                          <p:val>
                                            <p:fltVal val="0"/>
                                          </p:val>
                                        </p:tav>
                                        <p:tav tm="100000">
                                          <p:val>
                                            <p:strVal val="#ppt_h"/>
                                          </p:val>
                                        </p:tav>
                                      </p:tavLst>
                                    </p:anim>
                                    <p:anim calcmode="lin" valueType="num">
                                      <p:cBhvr>
                                        <p:cTn id="19" dur="300" fill="hold"/>
                                        <p:tgtEl>
                                          <p:spTgt spid="11"/>
                                        </p:tgtEl>
                                        <p:attrNameLst>
                                          <p:attrName>style.rotation</p:attrName>
                                        </p:attrNameLst>
                                      </p:cBhvr>
                                      <p:tavLst>
                                        <p:tav tm="0">
                                          <p:val>
                                            <p:fltVal val="90"/>
                                          </p:val>
                                        </p:tav>
                                        <p:tav tm="100000">
                                          <p:val>
                                            <p:fltVal val="0"/>
                                          </p:val>
                                        </p:tav>
                                      </p:tavLst>
                                    </p:anim>
                                    <p:animEffect transition="in" filter="fade">
                                      <p:cBhvr>
                                        <p:cTn id="20" dur="300"/>
                                        <p:tgtEl>
                                          <p:spTgt spid="11"/>
                                        </p:tgtEl>
                                      </p:cBhvr>
                                    </p:animEffect>
                                  </p:childTnLst>
                                </p:cTn>
                              </p:par>
                            </p:childTnLst>
                          </p:cTn>
                        </p:par>
                        <p:par>
                          <p:cTn id="21" fill="hold">
                            <p:stCondLst>
                              <p:cond delay="130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9"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880261" y="97827"/>
            <a:ext cx="5762772" cy="369332"/>
          </a:xfrm>
          <a:prstGeom prst="rect">
            <a:avLst/>
          </a:prstGeom>
          <a:noFill/>
        </p:spPr>
        <p:txBody>
          <a:bodyPr wrap="square" rtlCol="0">
            <a:spAutoFit/>
          </a:bodyPr>
          <a:lstStyle>
            <a:defPPr>
              <a:defRPr lang="zh-CN"/>
            </a:defPPr>
            <a:lvl1pPr>
              <a:defRPr sz="3600" b="1">
                <a:solidFill>
                  <a:schemeClr val="bg1"/>
                </a:solidFill>
                <a:latin typeface="+mn-ea"/>
                <a:ea typeface="+mn-ea"/>
              </a:defRPr>
            </a:lvl1pPr>
          </a:lstStyle>
          <a:p>
            <a:r>
              <a:rPr lang="zh-CN" altLang="en-US" sz="1800" b="0" dirty="0">
                <a:solidFill>
                  <a:srgbClr val="FFFF00"/>
                </a:solidFill>
              </a:rPr>
              <a:t>一、学习和思想政治情况</a:t>
            </a:r>
          </a:p>
        </p:txBody>
      </p:sp>
      <p:sp>
        <p:nvSpPr>
          <p:cNvPr id="4" name="TextBox 3"/>
          <p:cNvSpPr txBox="1"/>
          <p:nvPr/>
        </p:nvSpPr>
        <p:spPr>
          <a:xfrm>
            <a:off x="420718" y="735087"/>
            <a:ext cx="3570208" cy="461665"/>
          </a:xfrm>
          <a:prstGeom prst="rect">
            <a:avLst/>
          </a:prstGeom>
          <a:noFill/>
        </p:spPr>
        <p:txBody>
          <a:bodyPr wrap="none" rtlCol="0">
            <a:spAutoFit/>
          </a:bodyPr>
          <a:lstStyle/>
          <a:p>
            <a:r>
              <a:rPr lang="zh-CN" altLang="en-US" sz="2400" b="1" dirty="0">
                <a:solidFill>
                  <a:schemeClr val="tx2"/>
                </a:solidFill>
                <a:latin typeface="+mj-ea"/>
                <a:ea typeface="+mj-ea"/>
              </a:rPr>
              <a:t>坚持学习，加强自身素质</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64"/>
          <p:cNvSpPr>
            <a:spLocks noEditPoints="1"/>
          </p:cNvSpPr>
          <p:nvPr/>
        </p:nvSpPr>
        <p:spPr bwMode="auto">
          <a:xfrm>
            <a:off x="2772594" y="2674676"/>
            <a:ext cx="500063" cy="369887"/>
          </a:xfrm>
          <a:custGeom>
            <a:avLst/>
            <a:gdLst>
              <a:gd name="T0" fmla="*/ 0 w 856"/>
              <a:gd name="T1" fmla="*/ 473 h 631"/>
              <a:gd name="T2" fmla="*/ 428 w 856"/>
              <a:gd name="T3" fmla="*/ 473 h 631"/>
              <a:gd name="T4" fmla="*/ 428 w 856"/>
              <a:gd name="T5" fmla="*/ 631 h 631"/>
              <a:gd name="T6" fmla="*/ 856 w 856"/>
              <a:gd name="T7" fmla="*/ 315 h 631"/>
              <a:gd name="T8" fmla="*/ 428 w 856"/>
              <a:gd name="T9" fmla="*/ 0 h 631"/>
              <a:gd name="T10" fmla="*/ 428 w 856"/>
              <a:gd name="T11" fmla="*/ 157 h 631"/>
              <a:gd name="T12" fmla="*/ 0 w 856"/>
              <a:gd name="T13" fmla="*/ 157 h 631"/>
              <a:gd name="T14" fmla="*/ 0 w 856"/>
              <a:gd name="T15" fmla="*/ 473 h 631"/>
              <a:gd name="T16" fmla="*/ 0 w 856"/>
              <a:gd name="T17" fmla="*/ 315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6" h="631">
                <a:moveTo>
                  <a:pt x="0" y="473"/>
                </a:moveTo>
                <a:lnTo>
                  <a:pt x="428" y="473"/>
                </a:lnTo>
                <a:lnTo>
                  <a:pt x="428" y="631"/>
                </a:lnTo>
                <a:lnTo>
                  <a:pt x="856" y="315"/>
                </a:lnTo>
                <a:lnTo>
                  <a:pt x="428" y="0"/>
                </a:lnTo>
                <a:lnTo>
                  <a:pt x="428" y="157"/>
                </a:lnTo>
                <a:lnTo>
                  <a:pt x="0" y="157"/>
                </a:lnTo>
                <a:lnTo>
                  <a:pt x="0" y="473"/>
                </a:lnTo>
                <a:close/>
                <a:moveTo>
                  <a:pt x="0" y="315"/>
                </a:move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65"/>
          <p:cNvSpPr>
            <a:spLocks noEditPoints="1"/>
          </p:cNvSpPr>
          <p:nvPr/>
        </p:nvSpPr>
        <p:spPr bwMode="auto">
          <a:xfrm>
            <a:off x="2772594" y="4578469"/>
            <a:ext cx="500063" cy="369887"/>
          </a:xfrm>
          <a:custGeom>
            <a:avLst/>
            <a:gdLst>
              <a:gd name="T0" fmla="*/ 0 w 856"/>
              <a:gd name="T1" fmla="*/ 473 h 631"/>
              <a:gd name="T2" fmla="*/ 428 w 856"/>
              <a:gd name="T3" fmla="*/ 473 h 631"/>
              <a:gd name="T4" fmla="*/ 428 w 856"/>
              <a:gd name="T5" fmla="*/ 631 h 631"/>
              <a:gd name="T6" fmla="*/ 856 w 856"/>
              <a:gd name="T7" fmla="*/ 316 h 631"/>
              <a:gd name="T8" fmla="*/ 428 w 856"/>
              <a:gd name="T9" fmla="*/ 0 h 631"/>
              <a:gd name="T10" fmla="*/ 428 w 856"/>
              <a:gd name="T11" fmla="*/ 158 h 631"/>
              <a:gd name="T12" fmla="*/ 0 w 856"/>
              <a:gd name="T13" fmla="*/ 158 h 631"/>
              <a:gd name="T14" fmla="*/ 0 w 856"/>
              <a:gd name="T15" fmla="*/ 473 h 631"/>
              <a:gd name="T16" fmla="*/ 0 w 856"/>
              <a:gd name="T17" fmla="*/ 316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6" h="631">
                <a:moveTo>
                  <a:pt x="0" y="473"/>
                </a:moveTo>
                <a:lnTo>
                  <a:pt x="428" y="473"/>
                </a:lnTo>
                <a:lnTo>
                  <a:pt x="428" y="631"/>
                </a:lnTo>
                <a:lnTo>
                  <a:pt x="856" y="316"/>
                </a:lnTo>
                <a:lnTo>
                  <a:pt x="428" y="0"/>
                </a:lnTo>
                <a:lnTo>
                  <a:pt x="428" y="158"/>
                </a:lnTo>
                <a:lnTo>
                  <a:pt x="0" y="158"/>
                </a:lnTo>
                <a:lnTo>
                  <a:pt x="0" y="473"/>
                </a:lnTo>
                <a:close/>
                <a:moveTo>
                  <a:pt x="0" y="316"/>
                </a:move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4" name="圆角矩形 103"/>
          <p:cNvSpPr/>
          <p:nvPr/>
        </p:nvSpPr>
        <p:spPr bwMode="auto">
          <a:xfrm>
            <a:off x="693002" y="2204864"/>
            <a:ext cx="1935575" cy="3240360"/>
          </a:xfrm>
          <a:prstGeom prst="roundRect">
            <a:avLst>
              <a:gd name="adj" fmla="val 5293"/>
            </a:avLst>
          </a:prstGeom>
          <a:solidFill>
            <a:schemeClr val="tx2"/>
          </a:solidFill>
          <a:ln w="9525">
            <a:solidFill>
              <a:schemeClr val="tx2"/>
            </a:solidFill>
            <a:round/>
            <a:headEnd/>
            <a:tailEnd/>
          </a:ln>
          <a:extLst/>
        </p:spPr>
        <p:txBody>
          <a:bodyPr/>
          <a:lstStyle/>
          <a:p>
            <a:endParaRPr lang="zh-CN" altLang="en-US"/>
          </a:p>
        </p:txBody>
      </p:sp>
      <p:sp>
        <p:nvSpPr>
          <p:cNvPr id="105" name="圆角矩形 104"/>
          <p:cNvSpPr/>
          <p:nvPr/>
        </p:nvSpPr>
        <p:spPr bwMode="auto">
          <a:xfrm>
            <a:off x="3492673" y="2204864"/>
            <a:ext cx="4896545" cy="1440160"/>
          </a:xfrm>
          <a:prstGeom prst="roundRect">
            <a:avLst>
              <a:gd name="adj" fmla="val 5293"/>
            </a:avLst>
          </a:prstGeom>
          <a:solidFill>
            <a:srgbClr val="F2F2F2"/>
          </a:solidFill>
          <a:ln w="9525">
            <a:solidFill>
              <a:schemeClr val="tx2"/>
            </a:solidFill>
            <a:round/>
            <a:headEnd/>
            <a:tailEnd/>
          </a:ln>
          <a:extLst/>
        </p:spPr>
        <p:txBody>
          <a:bodyPr/>
          <a:lstStyle/>
          <a:p>
            <a:endParaRPr lang="zh-CN" altLang="en-US"/>
          </a:p>
        </p:txBody>
      </p:sp>
      <p:sp>
        <p:nvSpPr>
          <p:cNvPr id="106" name="圆角矩形 105"/>
          <p:cNvSpPr/>
          <p:nvPr/>
        </p:nvSpPr>
        <p:spPr bwMode="auto">
          <a:xfrm>
            <a:off x="3492673" y="4077072"/>
            <a:ext cx="4896545" cy="1368152"/>
          </a:xfrm>
          <a:prstGeom prst="roundRect">
            <a:avLst>
              <a:gd name="adj" fmla="val 5293"/>
            </a:avLst>
          </a:prstGeom>
          <a:solidFill>
            <a:srgbClr val="F2F2F2"/>
          </a:solidFill>
          <a:ln w="9525">
            <a:solidFill>
              <a:schemeClr val="tx2"/>
            </a:solidFill>
            <a:round/>
            <a:headEnd/>
            <a:tailEnd/>
          </a:ln>
          <a:extLst/>
        </p:spPr>
        <p:txBody>
          <a:bodyPr/>
          <a:lstStyle/>
          <a:p>
            <a:endParaRPr lang="zh-CN" altLang="en-US"/>
          </a:p>
        </p:txBody>
      </p:sp>
      <p:sp>
        <p:nvSpPr>
          <p:cNvPr id="107" name="矩形 106"/>
          <p:cNvSpPr/>
          <p:nvPr/>
        </p:nvSpPr>
        <p:spPr>
          <a:xfrm>
            <a:off x="800480" y="3077273"/>
            <a:ext cx="1720617" cy="1323439"/>
          </a:xfrm>
          <a:prstGeom prst="rect">
            <a:avLst/>
          </a:prstGeom>
          <a:noFill/>
        </p:spPr>
        <p:txBody>
          <a:bodyPr wrap="square" rtlCol="0">
            <a:spAutoFit/>
          </a:bodyPr>
          <a:lstStyle/>
          <a:p>
            <a:pPr algn="just"/>
            <a:r>
              <a:rPr lang="zh-CN" altLang="en-US" sz="2000" b="1" dirty="0">
                <a:solidFill>
                  <a:schemeClr val="accent2"/>
                </a:solidFill>
                <a:latin typeface="+mn-ea"/>
                <a:ea typeface="+mn-ea"/>
              </a:rPr>
              <a:t>坚持学习，是追求进步的表现，更是工作需要</a:t>
            </a:r>
          </a:p>
        </p:txBody>
      </p:sp>
      <p:sp>
        <p:nvSpPr>
          <p:cNvPr id="109" name="矩形 108"/>
          <p:cNvSpPr/>
          <p:nvPr/>
        </p:nvSpPr>
        <p:spPr>
          <a:xfrm>
            <a:off x="3654945" y="2351787"/>
            <a:ext cx="4572000" cy="1015663"/>
          </a:xfrm>
          <a:prstGeom prst="rect">
            <a:avLst/>
          </a:prstGeom>
          <a:noFill/>
        </p:spPr>
        <p:txBody>
          <a:bodyPr wrap="square" rtlCol="0">
            <a:spAutoFit/>
          </a:bodyPr>
          <a:lstStyle/>
          <a:p>
            <a:pPr algn="just"/>
            <a:r>
              <a:rPr lang="zh-CN" altLang="en-US" sz="2000" dirty="0">
                <a:solidFill>
                  <a:schemeClr val="bg1"/>
                </a:solidFill>
                <a:latin typeface="+mn-ea"/>
                <a:ea typeface="+mn-ea"/>
              </a:rPr>
              <a:t>作为一名党员干部，我深感加强学习、不断提高思想理论水平是政治上成熟、思想上追求进步的表现。</a:t>
            </a:r>
            <a:endParaRPr lang="en-US" altLang="zh-CN" sz="2000" dirty="0">
              <a:solidFill>
                <a:schemeClr val="bg1"/>
              </a:solidFill>
              <a:latin typeface="+mn-ea"/>
              <a:ea typeface="+mn-ea"/>
            </a:endParaRPr>
          </a:p>
        </p:txBody>
      </p:sp>
      <p:sp>
        <p:nvSpPr>
          <p:cNvPr id="110" name="矩形 109"/>
          <p:cNvSpPr/>
          <p:nvPr/>
        </p:nvSpPr>
        <p:spPr>
          <a:xfrm>
            <a:off x="3654945" y="4134133"/>
            <a:ext cx="4572000" cy="1323439"/>
          </a:xfrm>
          <a:prstGeom prst="rect">
            <a:avLst/>
          </a:prstGeom>
          <a:noFill/>
        </p:spPr>
        <p:txBody>
          <a:bodyPr wrap="square" rtlCol="0">
            <a:spAutoFit/>
          </a:bodyPr>
          <a:lstStyle/>
          <a:p>
            <a:pPr algn="just"/>
            <a:r>
              <a:rPr lang="zh-CN" altLang="en-US" sz="2000" dirty="0">
                <a:solidFill>
                  <a:schemeClr val="bg1"/>
                </a:solidFill>
                <a:latin typeface="+mn-ea"/>
                <a:ea typeface="+mn-ea"/>
              </a:rPr>
              <a:t>党员干部的能力及素质的高低往往对支部的战斗力、凝聚力、号召力起到关键性的作用。加强学习，提高自身素质，努力成为支部的表率，显得尤其重要。</a:t>
            </a:r>
          </a:p>
        </p:txBody>
      </p:sp>
      <p:sp>
        <p:nvSpPr>
          <p:cNvPr id="14"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3018773627"/>
      </p:ext>
    </p:extLst>
  </p:cSld>
  <p:clrMapOvr>
    <a:masterClrMapping/>
  </p:clrMapOvr>
  <p:transition spd="slow" advTm="2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with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ppt_w</p:attrName>
                                        </p:attrNameLst>
                                      </p:cBhvr>
                                      <p:tavLst>
                                        <p:tav tm="0">
                                          <p:val>
                                            <p:fltVal val="0"/>
                                          </p:val>
                                        </p:tav>
                                        <p:tav tm="100000">
                                          <p:val>
                                            <p:strVal val="#ppt_w"/>
                                          </p:val>
                                        </p:tav>
                                      </p:tavLst>
                                    </p:anim>
                                    <p:anim calcmode="lin" valueType="num">
                                      <p:cBhvr>
                                        <p:cTn id="8" dur="500" fill="hold"/>
                                        <p:tgtEl>
                                          <p:spTgt spid="92"/>
                                        </p:tgtEl>
                                        <p:attrNameLst>
                                          <p:attrName>ppt_h</p:attrName>
                                        </p:attrNameLst>
                                      </p:cBhvr>
                                      <p:tavLst>
                                        <p:tav tm="0">
                                          <p:val>
                                            <p:fltVal val="0"/>
                                          </p:val>
                                        </p:tav>
                                        <p:tav tm="100000">
                                          <p:val>
                                            <p:strVal val="#ppt_h"/>
                                          </p:val>
                                        </p:tav>
                                      </p:tavLst>
                                    </p:anim>
                                    <p:animEffect transition="in" filter="fade">
                                      <p:cBhvr>
                                        <p:cTn id="9" dur="500"/>
                                        <p:tgtEl>
                                          <p:spTgt spid="92"/>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300"/>
                                        <p:tgtEl>
                                          <p:spTgt spid="12"/>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300"/>
                                        <p:tgtEl>
                                          <p:spTgt spid="14"/>
                                        </p:tgtEl>
                                        <p:attrNameLst>
                                          <p:attrName>ppt_y</p:attrName>
                                        </p:attrNameLst>
                                      </p:cBhvr>
                                      <p:tavLst>
                                        <p:tav tm="0">
                                          <p:val>
                                            <p:strVal val="#ppt_y-#ppt_h*1.125000"/>
                                          </p:val>
                                        </p:tav>
                                        <p:tav tm="100000">
                                          <p:val>
                                            <p:strVal val="#ppt_y"/>
                                          </p:val>
                                        </p:tav>
                                      </p:tavLst>
                                    </p:anim>
                                    <p:animEffect transition="in" filter="wipe(down)">
                                      <p:cBhvr>
                                        <p:cTn id="18" dur="300"/>
                                        <p:tgtEl>
                                          <p:spTgt spid="14"/>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31" presetClass="entr" presetSubtype="0" fill="hold" grpId="0" nodeType="afterEffect">
                                  <p:stCondLst>
                                    <p:cond delay="0"/>
                                  </p:stCondLst>
                                  <p:childTnLst>
                                    <p:set>
                                      <p:cBhvr>
                                        <p:cTn id="25" dur="1" fill="hold">
                                          <p:stCondLst>
                                            <p:cond delay="0"/>
                                          </p:stCondLst>
                                        </p:cTn>
                                        <p:tgtEl>
                                          <p:spTgt spid="104"/>
                                        </p:tgtEl>
                                        <p:attrNameLst>
                                          <p:attrName>style.visibility</p:attrName>
                                        </p:attrNameLst>
                                      </p:cBhvr>
                                      <p:to>
                                        <p:strVal val="visible"/>
                                      </p:to>
                                    </p:set>
                                    <p:anim calcmode="lin" valueType="num">
                                      <p:cBhvr>
                                        <p:cTn id="26" dur="500" fill="hold"/>
                                        <p:tgtEl>
                                          <p:spTgt spid="104"/>
                                        </p:tgtEl>
                                        <p:attrNameLst>
                                          <p:attrName>ppt_w</p:attrName>
                                        </p:attrNameLst>
                                      </p:cBhvr>
                                      <p:tavLst>
                                        <p:tav tm="0">
                                          <p:val>
                                            <p:fltVal val="0"/>
                                          </p:val>
                                        </p:tav>
                                        <p:tav tm="100000">
                                          <p:val>
                                            <p:strVal val="#ppt_w"/>
                                          </p:val>
                                        </p:tav>
                                      </p:tavLst>
                                    </p:anim>
                                    <p:anim calcmode="lin" valueType="num">
                                      <p:cBhvr>
                                        <p:cTn id="27" dur="500" fill="hold"/>
                                        <p:tgtEl>
                                          <p:spTgt spid="104"/>
                                        </p:tgtEl>
                                        <p:attrNameLst>
                                          <p:attrName>ppt_h</p:attrName>
                                        </p:attrNameLst>
                                      </p:cBhvr>
                                      <p:tavLst>
                                        <p:tav tm="0">
                                          <p:val>
                                            <p:fltVal val="0"/>
                                          </p:val>
                                        </p:tav>
                                        <p:tav tm="100000">
                                          <p:val>
                                            <p:strVal val="#ppt_h"/>
                                          </p:val>
                                        </p:tav>
                                      </p:tavLst>
                                    </p:anim>
                                    <p:anim calcmode="lin" valueType="num">
                                      <p:cBhvr>
                                        <p:cTn id="28" dur="500" fill="hold"/>
                                        <p:tgtEl>
                                          <p:spTgt spid="104"/>
                                        </p:tgtEl>
                                        <p:attrNameLst>
                                          <p:attrName>style.rotation</p:attrName>
                                        </p:attrNameLst>
                                      </p:cBhvr>
                                      <p:tavLst>
                                        <p:tav tm="0">
                                          <p:val>
                                            <p:fltVal val="90"/>
                                          </p:val>
                                        </p:tav>
                                        <p:tav tm="100000">
                                          <p:val>
                                            <p:fltVal val="0"/>
                                          </p:val>
                                        </p:tav>
                                      </p:tavLst>
                                    </p:anim>
                                    <p:animEffect transition="in" filter="fade">
                                      <p:cBhvr>
                                        <p:cTn id="29" dur="500"/>
                                        <p:tgtEl>
                                          <p:spTgt spid="104"/>
                                        </p:tgtEl>
                                      </p:cBhvr>
                                    </p:animEffect>
                                  </p:childTnLst>
                                </p:cTn>
                              </p:par>
                              <p:par>
                                <p:cTn id="30" presetID="8" presetClass="emph" presetSubtype="0" fill="hold" grpId="1" nodeType="withEffect">
                                  <p:stCondLst>
                                    <p:cond delay="0"/>
                                  </p:stCondLst>
                                  <p:childTnLst>
                                    <p:animRot by="21600000">
                                      <p:cBhvr>
                                        <p:cTn id="31" dur="500" fill="hold"/>
                                        <p:tgtEl>
                                          <p:spTgt spid="104"/>
                                        </p:tgtEl>
                                        <p:attrNameLst>
                                          <p:attrName>r</p:attrName>
                                        </p:attrNameLst>
                                      </p:cBhvr>
                                    </p:animRot>
                                  </p:childTnLst>
                                </p:cTn>
                              </p:par>
                            </p:childTnLst>
                          </p:cTn>
                        </p:par>
                        <p:par>
                          <p:cTn id="32" fill="hold">
                            <p:stCondLst>
                              <p:cond delay="2100"/>
                            </p:stCondLst>
                            <p:childTnLst>
                              <p:par>
                                <p:cTn id="33" presetID="22" presetClass="entr" presetSubtype="1" fill="hold" grpId="0" nodeType="afterEffect">
                                  <p:stCondLst>
                                    <p:cond delay="0"/>
                                  </p:stCondLst>
                                  <p:childTnLst>
                                    <p:set>
                                      <p:cBhvr>
                                        <p:cTn id="34" dur="1" fill="hold">
                                          <p:stCondLst>
                                            <p:cond delay="0"/>
                                          </p:stCondLst>
                                        </p:cTn>
                                        <p:tgtEl>
                                          <p:spTgt spid="107"/>
                                        </p:tgtEl>
                                        <p:attrNameLst>
                                          <p:attrName>style.visibility</p:attrName>
                                        </p:attrNameLst>
                                      </p:cBhvr>
                                      <p:to>
                                        <p:strVal val="visible"/>
                                      </p:to>
                                    </p:set>
                                    <p:animEffect transition="in" filter="wipe(up)">
                                      <p:cBhvr>
                                        <p:cTn id="35" dur="500"/>
                                        <p:tgtEl>
                                          <p:spTgt spid="107"/>
                                        </p:tgtEl>
                                      </p:cBhvr>
                                    </p:animEffect>
                                  </p:childTnLst>
                                </p:cTn>
                              </p:par>
                            </p:childTnLst>
                          </p:cTn>
                        </p:par>
                        <p:par>
                          <p:cTn id="36" fill="hold">
                            <p:stCondLst>
                              <p:cond delay="2600"/>
                            </p:stCondLst>
                            <p:childTnLst>
                              <p:par>
                                <p:cTn id="37" presetID="12" presetClass="entr" presetSubtype="8" fill="hold" grpId="0" nodeType="afterEffect">
                                  <p:stCondLst>
                                    <p:cond delay="0"/>
                                  </p:stCondLst>
                                  <p:childTnLst>
                                    <p:set>
                                      <p:cBhvr>
                                        <p:cTn id="38" dur="1" fill="hold">
                                          <p:stCondLst>
                                            <p:cond delay="0"/>
                                          </p:stCondLst>
                                        </p:cTn>
                                        <p:tgtEl>
                                          <p:spTgt spid="99"/>
                                        </p:tgtEl>
                                        <p:attrNameLst>
                                          <p:attrName>style.visibility</p:attrName>
                                        </p:attrNameLst>
                                      </p:cBhvr>
                                      <p:to>
                                        <p:strVal val="visible"/>
                                      </p:to>
                                    </p:set>
                                    <p:anim calcmode="lin" valueType="num">
                                      <p:cBhvr additive="base">
                                        <p:cTn id="39" dur="500"/>
                                        <p:tgtEl>
                                          <p:spTgt spid="99"/>
                                        </p:tgtEl>
                                        <p:attrNameLst>
                                          <p:attrName>ppt_x</p:attrName>
                                        </p:attrNameLst>
                                      </p:cBhvr>
                                      <p:tavLst>
                                        <p:tav tm="0">
                                          <p:val>
                                            <p:strVal val="#ppt_x-#ppt_w*1.125000"/>
                                          </p:val>
                                        </p:tav>
                                        <p:tav tm="100000">
                                          <p:val>
                                            <p:strVal val="#ppt_x"/>
                                          </p:val>
                                        </p:tav>
                                      </p:tavLst>
                                    </p:anim>
                                    <p:animEffect transition="in" filter="wipe(right)">
                                      <p:cBhvr>
                                        <p:cTn id="40" dur="500"/>
                                        <p:tgtEl>
                                          <p:spTgt spid="99"/>
                                        </p:tgtEl>
                                      </p:cBhvr>
                                    </p:animEffect>
                                  </p:childTnLst>
                                </p:cTn>
                              </p:par>
                              <p:par>
                                <p:cTn id="41" presetID="12" presetClass="entr" presetSubtype="8" fill="hold" grpId="0" nodeType="withEffect">
                                  <p:stCondLst>
                                    <p:cond delay="0"/>
                                  </p:stCondLst>
                                  <p:childTnLst>
                                    <p:set>
                                      <p:cBhvr>
                                        <p:cTn id="42" dur="1" fill="hold">
                                          <p:stCondLst>
                                            <p:cond delay="0"/>
                                          </p:stCondLst>
                                        </p:cTn>
                                        <p:tgtEl>
                                          <p:spTgt spid="100"/>
                                        </p:tgtEl>
                                        <p:attrNameLst>
                                          <p:attrName>style.visibility</p:attrName>
                                        </p:attrNameLst>
                                      </p:cBhvr>
                                      <p:to>
                                        <p:strVal val="visible"/>
                                      </p:to>
                                    </p:set>
                                    <p:anim calcmode="lin" valueType="num">
                                      <p:cBhvr additive="base">
                                        <p:cTn id="43" dur="500"/>
                                        <p:tgtEl>
                                          <p:spTgt spid="100"/>
                                        </p:tgtEl>
                                        <p:attrNameLst>
                                          <p:attrName>ppt_x</p:attrName>
                                        </p:attrNameLst>
                                      </p:cBhvr>
                                      <p:tavLst>
                                        <p:tav tm="0">
                                          <p:val>
                                            <p:strVal val="#ppt_x-#ppt_w*1.125000"/>
                                          </p:val>
                                        </p:tav>
                                        <p:tav tm="100000">
                                          <p:val>
                                            <p:strVal val="#ppt_x"/>
                                          </p:val>
                                        </p:tav>
                                      </p:tavLst>
                                    </p:anim>
                                    <p:animEffect transition="in" filter="wipe(right)">
                                      <p:cBhvr>
                                        <p:cTn id="44" dur="500"/>
                                        <p:tgtEl>
                                          <p:spTgt spid="100"/>
                                        </p:tgtEl>
                                      </p:cBhvr>
                                    </p:animEffect>
                                  </p:childTnLst>
                                </p:cTn>
                              </p:par>
                            </p:childTnLst>
                          </p:cTn>
                        </p:par>
                        <p:par>
                          <p:cTn id="45" fill="hold">
                            <p:stCondLst>
                              <p:cond delay="3100"/>
                            </p:stCondLst>
                            <p:childTnLst>
                              <p:par>
                                <p:cTn id="46" presetID="22" presetClass="entr" presetSubtype="8" fill="hold" grpId="0" nodeType="afterEffect">
                                  <p:stCondLst>
                                    <p:cond delay="0"/>
                                  </p:stCondLst>
                                  <p:childTnLst>
                                    <p:set>
                                      <p:cBhvr>
                                        <p:cTn id="47" dur="1" fill="hold">
                                          <p:stCondLst>
                                            <p:cond delay="0"/>
                                          </p:stCondLst>
                                        </p:cTn>
                                        <p:tgtEl>
                                          <p:spTgt spid="105"/>
                                        </p:tgtEl>
                                        <p:attrNameLst>
                                          <p:attrName>style.visibility</p:attrName>
                                        </p:attrNameLst>
                                      </p:cBhvr>
                                      <p:to>
                                        <p:strVal val="visible"/>
                                      </p:to>
                                    </p:set>
                                    <p:animEffect transition="in" filter="wipe(left)">
                                      <p:cBhvr>
                                        <p:cTn id="48" dur="500"/>
                                        <p:tgtEl>
                                          <p:spTgt spid="105"/>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09"/>
                                        </p:tgtEl>
                                        <p:attrNameLst>
                                          <p:attrName>style.visibility</p:attrName>
                                        </p:attrNameLst>
                                      </p:cBhvr>
                                      <p:to>
                                        <p:strVal val="visible"/>
                                      </p:to>
                                    </p:set>
                                    <p:animEffect transition="in" filter="wipe(left)">
                                      <p:cBhvr>
                                        <p:cTn id="51" dur="500"/>
                                        <p:tgtEl>
                                          <p:spTgt spid="109"/>
                                        </p:tgtEl>
                                      </p:cBhvr>
                                    </p:animEffect>
                                  </p:childTnLst>
                                </p:cTn>
                              </p:par>
                              <p:par>
                                <p:cTn id="52" presetID="22" presetClass="entr" presetSubtype="8" fill="hold" grpId="0" nodeType="withEffect">
                                  <p:stCondLst>
                                    <p:cond delay="200"/>
                                  </p:stCondLst>
                                  <p:childTnLst>
                                    <p:set>
                                      <p:cBhvr>
                                        <p:cTn id="53" dur="1" fill="hold">
                                          <p:stCondLst>
                                            <p:cond delay="0"/>
                                          </p:stCondLst>
                                        </p:cTn>
                                        <p:tgtEl>
                                          <p:spTgt spid="106"/>
                                        </p:tgtEl>
                                        <p:attrNameLst>
                                          <p:attrName>style.visibility</p:attrName>
                                        </p:attrNameLst>
                                      </p:cBhvr>
                                      <p:to>
                                        <p:strVal val="visible"/>
                                      </p:to>
                                    </p:set>
                                    <p:animEffect transition="in" filter="wipe(left)">
                                      <p:cBhvr>
                                        <p:cTn id="54" dur="500"/>
                                        <p:tgtEl>
                                          <p:spTgt spid="106"/>
                                        </p:tgtEl>
                                      </p:cBhvr>
                                    </p:animEffect>
                                  </p:childTnLst>
                                </p:cTn>
                              </p:par>
                              <p:par>
                                <p:cTn id="55" presetID="22" presetClass="entr" presetSubtype="8" fill="hold" grpId="0" nodeType="withEffect">
                                  <p:stCondLst>
                                    <p:cond delay="200"/>
                                  </p:stCondLst>
                                  <p:childTnLst>
                                    <p:set>
                                      <p:cBhvr>
                                        <p:cTn id="56" dur="1" fill="hold">
                                          <p:stCondLst>
                                            <p:cond delay="0"/>
                                          </p:stCondLst>
                                        </p:cTn>
                                        <p:tgtEl>
                                          <p:spTgt spid="110"/>
                                        </p:tgtEl>
                                        <p:attrNameLst>
                                          <p:attrName>style.visibility</p:attrName>
                                        </p:attrNameLst>
                                      </p:cBhvr>
                                      <p:to>
                                        <p:strVal val="visible"/>
                                      </p:to>
                                    </p:set>
                                    <p:animEffect transition="in" filter="wipe(left)">
                                      <p:cBhvr>
                                        <p:cTn id="57"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 grpId="0"/>
      <p:bldP spid="92" grpId="1" animBg="1"/>
      <p:bldP spid="99" grpId="0" animBg="1"/>
      <p:bldP spid="100" grpId="0" animBg="1"/>
      <p:bldP spid="104" grpId="0" animBg="1"/>
      <p:bldP spid="104" grpId="1" animBg="1"/>
      <p:bldP spid="105" grpId="0" animBg="1"/>
      <p:bldP spid="106" grpId="0" animBg="1"/>
      <p:bldP spid="107" grpId="0"/>
      <p:bldP spid="109" grpId="0"/>
      <p:bldP spid="110" grpId="0"/>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0718" y="735087"/>
            <a:ext cx="2954655" cy="461665"/>
          </a:xfrm>
          <a:prstGeom prst="rect">
            <a:avLst/>
          </a:prstGeom>
          <a:noFill/>
        </p:spPr>
        <p:txBody>
          <a:bodyPr wrap="none" rtlCol="0">
            <a:spAutoFit/>
          </a:bodyPr>
          <a:lstStyle/>
          <a:p>
            <a:r>
              <a:rPr lang="zh-CN" altLang="en-US" sz="2400" b="1" dirty="0">
                <a:solidFill>
                  <a:schemeClr val="tx2"/>
                </a:solidFill>
                <a:latin typeface="+mj-ea"/>
                <a:ea typeface="+mj-ea"/>
              </a:rPr>
              <a:t>一个重点，三个方向</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 name="椭圆 1"/>
          <p:cNvSpPr/>
          <p:nvPr/>
        </p:nvSpPr>
        <p:spPr bwMode="auto">
          <a:xfrm>
            <a:off x="1155727" y="1772816"/>
            <a:ext cx="1687446" cy="1687446"/>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7" name="Freeform 5"/>
          <p:cNvSpPr>
            <a:spLocks noEditPoints="1"/>
          </p:cNvSpPr>
          <p:nvPr/>
        </p:nvSpPr>
        <p:spPr bwMode="auto">
          <a:xfrm>
            <a:off x="1379926" y="2003759"/>
            <a:ext cx="1259753" cy="1225561"/>
          </a:xfrm>
          <a:custGeom>
            <a:avLst/>
            <a:gdLst>
              <a:gd name="T0" fmla="*/ 34 w 857"/>
              <a:gd name="T1" fmla="*/ 609 h 854"/>
              <a:gd name="T2" fmla="*/ 562 w 857"/>
              <a:gd name="T3" fmla="*/ 854 h 854"/>
              <a:gd name="T4" fmla="*/ 562 w 857"/>
              <a:gd name="T5" fmla="*/ 796 h 854"/>
              <a:gd name="T6" fmla="*/ 34 w 857"/>
              <a:gd name="T7" fmla="*/ 553 h 854"/>
              <a:gd name="T8" fmla="*/ 34 w 857"/>
              <a:gd name="T9" fmla="*/ 609 h 854"/>
              <a:gd name="T10" fmla="*/ 575 w 857"/>
              <a:gd name="T11" fmla="*/ 842 h 854"/>
              <a:gd name="T12" fmla="*/ 856 w 857"/>
              <a:gd name="T13" fmla="*/ 563 h 854"/>
              <a:gd name="T14" fmla="*/ 856 w 857"/>
              <a:gd name="T15" fmla="*/ 536 h 854"/>
              <a:gd name="T16" fmla="*/ 575 w 857"/>
              <a:gd name="T17" fmla="*/ 815 h 854"/>
              <a:gd name="T18" fmla="*/ 575 w 857"/>
              <a:gd name="T19" fmla="*/ 842 h 854"/>
              <a:gd name="T20" fmla="*/ 0 w 857"/>
              <a:gd name="T21" fmla="*/ 421 h 854"/>
              <a:gd name="T22" fmla="*/ 0 w 857"/>
              <a:gd name="T23" fmla="*/ 478 h 854"/>
              <a:gd name="T24" fmla="*/ 524 w 857"/>
              <a:gd name="T25" fmla="*/ 721 h 854"/>
              <a:gd name="T26" fmla="*/ 524 w 857"/>
              <a:gd name="T27" fmla="*/ 662 h 854"/>
              <a:gd name="T28" fmla="*/ 0 w 857"/>
              <a:gd name="T29" fmla="*/ 421 h 854"/>
              <a:gd name="T30" fmla="*/ 535 w 857"/>
              <a:gd name="T31" fmla="*/ 652 h 854"/>
              <a:gd name="T32" fmla="*/ 820 w 857"/>
              <a:gd name="T33" fmla="*/ 375 h 854"/>
              <a:gd name="T34" fmla="*/ 778 w 857"/>
              <a:gd name="T35" fmla="*/ 358 h 854"/>
              <a:gd name="T36" fmla="*/ 857 w 857"/>
              <a:gd name="T37" fmla="*/ 278 h 854"/>
              <a:gd name="T38" fmla="*/ 857 w 857"/>
              <a:gd name="T39" fmla="*/ 252 h 854"/>
              <a:gd name="T40" fmla="*/ 575 w 857"/>
              <a:gd name="T41" fmla="*/ 533 h 854"/>
              <a:gd name="T42" fmla="*/ 575 w 857"/>
              <a:gd name="T43" fmla="*/ 553 h 854"/>
              <a:gd name="T44" fmla="*/ 563 w 857"/>
              <a:gd name="T45" fmla="*/ 565 h 854"/>
              <a:gd name="T46" fmla="*/ 563 w 857"/>
              <a:gd name="T47" fmla="*/ 512 h 854"/>
              <a:gd name="T48" fmla="*/ 35 w 857"/>
              <a:gd name="T49" fmla="*/ 269 h 854"/>
              <a:gd name="T50" fmla="*/ 35 w 857"/>
              <a:gd name="T51" fmla="*/ 325 h 854"/>
              <a:gd name="T52" fmla="*/ 71 w 857"/>
              <a:gd name="T53" fmla="*/ 344 h 854"/>
              <a:gd name="T54" fmla="*/ 0 w 857"/>
              <a:gd name="T55" fmla="*/ 408 h 854"/>
              <a:gd name="T56" fmla="*/ 535 w 857"/>
              <a:gd name="T57" fmla="*/ 652 h 854"/>
              <a:gd name="T58" fmla="*/ 296 w 857"/>
              <a:gd name="T59" fmla="*/ 263 h 854"/>
              <a:gd name="T60" fmla="*/ 179 w 857"/>
              <a:gd name="T61" fmla="*/ 212 h 854"/>
              <a:gd name="T62" fmla="*/ 305 w 857"/>
              <a:gd name="T63" fmla="*/ 105 h 854"/>
              <a:gd name="T64" fmla="*/ 415 w 857"/>
              <a:gd name="T65" fmla="*/ 149 h 854"/>
              <a:gd name="T66" fmla="*/ 296 w 857"/>
              <a:gd name="T67" fmla="*/ 263 h 854"/>
              <a:gd name="T68" fmla="*/ 855 w 857"/>
              <a:gd name="T69" fmla="*/ 223 h 854"/>
              <a:gd name="T70" fmla="*/ 320 w 857"/>
              <a:gd name="T71" fmla="*/ 0 h 854"/>
              <a:gd name="T72" fmla="*/ 35 w 857"/>
              <a:gd name="T73" fmla="*/ 255 h 854"/>
              <a:gd name="T74" fmla="*/ 571 w 857"/>
              <a:gd name="T75" fmla="*/ 500 h 854"/>
              <a:gd name="T76" fmla="*/ 855 w 857"/>
              <a:gd name="T77" fmla="*/ 223 h 854"/>
              <a:gd name="T78" fmla="*/ 537 w 857"/>
              <a:gd name="T79" fmla="*/ 709 h 854"/>
              <a:gd name="T80" fmla="*/ 822 w 857"/>
              <a:gd name="T81" fmla="*/ 425 h 854"/>
              <a:gd name="T82" fmla="*/ 822 w 857"/>
              <a:gd name="T83" fmla="*/ 398 h 854"/>
              <a:gd name="T84" fmla="*/ 537 w 857"/>
              <a:gd name="T85" fmla="*/ 682 h 854"/>
              <a:gd name="T86" fmla="*/ 537 w 857"/>
              <a:gd name="T87" fmla="*/ 709 h 854"/>
              <a:gd name="T88" fmla="*/ 776 w 857"/>
              <a:gd name="T89" fmla="*/ 470 h 854"/>
              <a:gd name="T90" fmla="*/ 537 w 857"/>
              <a:gd name="T91" fmla="*/ 709 h 854"/>
              <a:gd name="T92" fmla="*/ 537 w 857"/>
              <a:gd name="T93" fmla="*/ 708 h 854"/>
              <a:gd name="T94" fmla="*/ 524 w 857"/>
              <a:gd name="T95" fmla="*/ 721 h 854"/>
              <a:gd name="T96" fmla="*/ 68 w 857"/>
              <a:gd name="T97" fmla="*/ 509 h 854"/>
              <a:gd name="T98" fmla="*/ 34 w 857"/>
              <a:gd name="T99" fmla="*/ 539 h 854"/>
              <a:gd name="T100" fmla="*/ 570 w 857"/>
              <a:gd name="T101" fmla="*/ 784 h 854"/>
              <a:gd name="T102" fmla="*/ 854 w 857"/>
              <a:gd name="T103" fmla="*/ 507 h 854"/>
              <a:gd name="T104" fmla="*/ 776 w 857"/>
              <a:gd name="T105" fmla="*/ 470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57" h="854">
                <a:moveTo>
                  <a:pt x="34" y="609"/>
                </a:moveTo>
                <a:lnTo>
                  <a:pt x="562" y="854"/>
                </a:lnTo>
                <a:lnTo>
                  <a:pt x="562" y="796"/>
                </a:lnTo>
                <a:lnTo>
                  <a:pt x="34" y="553"/>
                </a:lnTo>
                <a:lnTo>
                  <a:pt x="34" y="609"/>
                </a:lnTo>
                <a:close/>
                <a:moveTo>
                  <a:pt x="575" y="842"/>
                </a:moveTo>
                <a:lnTo>
                  <a:pt x="856" y="563"/>
                </a:lnTo>
                <a:lnTo>
                  <a:pt x="856" y="536"/>
                </a:lnTo>
                <a:lnTo>
                  <a:pt x="575" y="815"/>
                </a:lnTo>
                <a:lnTo>
                  <a:pt x="575" y="842"/>
                </a:lnTo>
                <a:close/>
                <a:moveTo>
                  <a:pt x="0" y="421"/>
                </a:moveTo>
                <a:lnTo>
                  <a:pt x="0" y="478"/>
                </a:lnTo>
                <a:lnTo>
                  <a:pt x="524" y="721"/>
                </a:lnTo>
                <a:lnTo>
                  <a:pt x="524" y="662"/>
                </a:lnTo>
                <a:lnTo>
                  <a:pt x="0" y="421"/>
                </a:lnTo>
                <a:close/>
                <a:moveTo>
                  <a:pt x="535" y="652"/>
                </a:moveTo>
                <a:lnTo>
                  <a:pt x="820" y="375"/>
                </a:lnTo>
                <a:lnTo>
                  <a:pt x="778" y="358"/>
                </a:lnTo>
                <a:lnTo>
                  <a:pt x="857" y="278"/>
                </a:lnTo>
                <a:lnTo>
                  <a:pt x="857" y="252"/>
                </a:lnTo>
                <a:lnTo>
                  <a:pt x="575" y="533"/>
                </a:lnTo>
                <a:lnTo>
                  <a:pt x="575" y="553"/>
                </a:lnTo>
                <a:lnTo>
                  <a:pt x="563" y="565"/>
                </a:lnTo>
                <a:lnTo>
                  <a:pt x="563" y="512"/>
                </a:lnTo>
                <a:lnTo>
                  <a:pt x="35" y="269"/>
                </a:lnTo>
                <a:lnTo>
                  <a:pt x="35" y="325"/>
                </a:lnTo>
                <a:lnTo>
                  <a:pt x="71" y="344"/>
                </a:lnTo>
                <a:lnTo>
                  <a:pt x="0" y="408"/>
                </a:lnTo>
                <a:lnTo>
                  <a:pt x="535" y="652"/>
                </a:lnTo>
                <a:close/>
                <a:moveTo>
                  <a:pt x="296" y="263"/>
                </a:moveTo>
                <a:lnTo>
                  <a:pt x="179" y="212"/>
                </a:lnTo>
                <a:lnTo>
                  <a:pt x="305" y="105"/>
                </a:lnTo>
                <a:lnTo>
                  <a:pt x="415" y="149"/>
                </a:lnTo>
                <a:lnTo>
                  <a:pt x="296" y="263"/>
                </a:lnTo>
                <a:close/>
                <a:moveTo>
                  <a:pt x="855" y="223"/>
                </a:moveTo>
                <a:lnTo>
                  <a:pt x="320" y="0"/>
                </a:lnTo>
                <a:lnTo>
                  <a:pt x="35" y="255"/>
                </a:lnTo>
                <a:lnTo>
                  <a:pt x="571" y="500"/>
                </a:lnTo>
                <a:lnTo>
                  <a:pt x="855" y="223"/>
                </a:lnTo>
                <a:close/>
                <a:moveTo>
                  <a:pt x="537" y="709"/>
                </a:moveTo>
                <a:lnTo>
                  <a:pt x="822" y="425"/>
                </a:lnTo>
                <a:lnTo>
                  <a:pt x="822" y="398"/>
                </a:lnTo>
                <a:lnTo>
                  <a:pt x="537" y="682"/>
                </a:lnTo>
                <a:lnTo>
                  <a:pt x="537" y="709"/>
                </a:lnTo>
                <a:close/>
                <a:moveTo>
                  <a:pt x="776" y="470"/>
                </a:moveTo>
                <a:lnTo>
                  <a:pt x="537" y="709"/>
                </a:lnTo>
                <a:lnTo>
                  <a:pt x="537" y="708"/>
                </a:lnTo>
                <a:lnTo>
                  <a:pt x="524" y="721"/>
                </a:lnTo>
                <a:lnTo>
                  <a:pt x="68" y="509"/>
                </a:lnTo>
                <a:lnTo>
                  <a:pt x="34" y="539"/>
                </a:lnTo>
                <a:lnTo>
                  <a:pt x="570" y="784"/>
                </a:lnTo>
                <a:lnTo>
                  <a:pt x="854" y="507"/>
                </a:lnTo>
                <a:lnTo>
                  <a:pt x="776" y="47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矩形 7"/>
          <p:cNvSpPr/>
          <p:nvPr/>
        </p:nvSpPr>
        <p:spPr>
          <a:xfrm>
            <a:off x="684362" y="4004882"/>
            <a:ext cx="2630176" cy="2031325"/>
          </a:xfrm>
          <a:prstGeom prst="rect">
            <a:avLst/>
          </a:prstGeom>
        </p:spPr>
        <p:txBody>
          <a:bodyPr wrap="square">
            <a:spAutoFit/>
          </a:bodyPr>
          <a:lstStyle/>
          <a:p>
            <a:pPr algn="just"/>
            <a:r>
              <a:rPr lang="zh-CN" altLang="en-US" dirty="0">
                <a:solidFill>
                  <a:schemeClr val="bg1"/>
                </a:solidFill>
                <a:latin typeface="+mj-ea"/>
                <a:ea typeface="+mj-ea"/>
              </a:rPr>
              <a:t>重点是学习党的十八届四中全会精神，集团第七次党代会、党委扩大会议的精神和学习实践科学发展观重要思想，以及公司领导的讲话精神。</a:t>
            </a:r>
          </a:p>
        </p:txBody>
      </p:sp>
      <p:sp>
        <p:nvSpPr>
          <p:cNvPr id="15" name="椭圆 14"/>
          <p:cNvSpPr/>
          <p:nvPr/>
        </p:nvSpPr>
        <p:spPr bwMode="auto">
          <a:xfrm>
            <a:off x="3740225" y="1613703"/>
            <a:ext cx="631806" cy="631806"/>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6" name="TextBox 15"/>
          <p:cNvSpPr txBox="1"/>
          <p:nvPr/>
        </p:nvSpPr>
        <p:spPr>
          <a:xfrm>
            <a:off x="3744936" y="1667996"/>
            <a:ext cx="627095" cy="523220"/>
          </a:xfrm>
          <a:prstGeom prst="rect">
            <a:avLst/>
          </a:prstGeom>
          <a:noFill/>
        </p:spPr>
        <p:txBody>
          <a:bodyPr wrap="none" rtlCol="0">
            <a:spAutoFit/>
          </a:bodyPr>
          <a:lstStyle/>
          <a:p>
            <a:r>
              <a:rPr lang="en-US" altLang="zh-CN" sz="2800" b="1" dirty="0">
                <a:solidFill>
                  <a:schemeClr val="accent2"/>
                </a:solidFill>
                <a:latin typeface="+mj-ea"/>
                <a:ea typeface="+mj-ea"/>
              </a:rPr>
              <a:t>01</a:t>
            </a:r>
            <a:endParaRPr lang="zh-CN" altLang="en-US" sz="2800" b="1" dirty="0">
              <a:solidFill>
                <a:schemeClr val="accent2"/>
              </a:solidFill>
              <a:latin typeface="+mj-ea"/>
              <a:ea typeface="+mj-ea"/>
            </a:endParaRPr>
          </a:p>
        </p:txBody>
      </p:sp>
      <p:sp>
        <p:nvSpPr>
          <p:cNvPr id="17" name="椭圆 16"/>
          <p:cNvSpPr/>
          <p:nvPr/>
        </p:nvSpPr>
        <p:spPr bwMode="auto">
          <a:xfrm>
            <a:off x="3740225" y="3549356"/>
            <a:ext cx="631806" cy="631806"/>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8" name="TextBox 17"/>
          <p:cNvSpPr txBox="1"/>
          <p:nvPr/>
        </p:nvSpPr>
        <p:spPr>
          <a:xfrm>
            <a:off x="3747334" y="3623300"/>
            <a:ext cx="627095" cy="523220"/>
          </a:xfrm>
          <a:prstGeom prst="rect">
            <a:avLst/>
          </a:prstGeom>
          <a:noFill/>
        </p:spPr>
        <p:txBody>
          <a:bodyPr wrap="none" rtlCol="0">
            <a:spAutoFit/>
          </a:bodyPr>
          <a:lstStyle/>
          <a:p>
            <a:r>
              <a:rPr lang="en-US" altLang="zh-CN" sz="2800" b="1" dirty="0">
                <a:solidFill>
                  <a:schemeClr val="accent2"/>
                </a:solidFill>
                <a:latin typeface="+mj-ea"/>
                <a:ea typeface="+mj-ea"/>
              </a:rPr>
              <a:t>02</a:t>
            </a:r>
            <a:endParaRPr lang="zh-CN" altLang="en-US" sz="2800" b="1" dirty="0">
              <a:solidFill>
                <a:schemeClr val="accent2"/>
              </a:solidFill>
              <a:latin typeface="+mj-ea"/>
              <a:ea typeface="+mj-ea"/>
            </a:endParaRPr>
          </a:p>
        </p:txBody>
      </p:sp>
      <p:sp>
        <p:nvSpPr>
          <p:cNvPr id="19" name="椭圆 18"/>
          <p:cNvSpPr/>
          <p:nvPr/>
        </p:nvSpPr>
        <p:spPr bwMode="auto">
          <a:xfrm>
            <a:off x="3740225" y="5377952"/>
            <a:ext cx="631806" cy="631806"/>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0" name="TextBox 19"/>
          <p:cNvSpPr txBox="1"/>
          <p:nvPr/>
        </p:nvSpPr>
        <p:spPr>
          <a:xfrm>
            <a:off x="3738915" y="5432245"/>
            <a:ext cx="627095" cy="523220"/>
          </a:xfrm>
          <a:prstGeom prst="rect">
            <a:avLst/>
          </a:prstGeom>
          <a:noFill/>
        </p:spPr>
        <p:txBody>
          <a:bodyPr wrap="none" rtlCol="0">
            <a:spAutoFit/>
          </a:bodyPr>
          <a:lstStyle/>
          <a:p>
            <a:r>
              <a:rPr lang="en-US" altLang="zh-CN" sz="2800" b="1" dirty="0">
                <a:solidFill>
                  <a:schemeClr val="accent2"/>
                </a:solidFill>
                <a:latin typeface="+mj-ea"/>
                <a:ea typeface="+mj-ea"/>
              </a:rPr>
              <a:t>03</a:t>
            </a:r>
            <a:endParaRPr lang="zh-CN" altLang="en-US" sz="2800" b="1" dirty="0">
              <a:solidFill>
                <a:schemeClr val="accent2"/>
              </a:solidFill>
              <a:latin typeface="+mj-ea"/>
              <a:ea typeface="+mj-ea"/>
            </a:endParaRPr>
          </a:p>
        </p:txBody>
      </p:sp>
      <p:sp>
        <p:nvSpPr>
          <p:cNvPr id="21" name="矩形 20"/>
          <p:cNvSpPr/>
          <p:nvPr/>
        </p:nvSpPr>
        <p:spPr>
          <a:xfrm>
            <a:off x="4437005" y="1390997"/>
            <a:ext cx="4077372" cy="1323439"/>
          </a:xfrm>
          <a:prstGeom prst="rect">
            <a:avLst/>
          </a:prstGeom>
          <a:noFill/>
          <a:ln>
            <a:noFill/>
          </a:ln>
        </p:spPr>
        <p:txBody>
          <a:bodyPr wrap="square">
            <a:spAutoFit/>
          </a:bodyPr>
          <a:lstStyle/>
          <a:p>
            <a:pPr algn="just" eaLnBrk="0" hangingPunct="0"/>
            <a:r>
              <a:rPr lang="zh-CN" altLang="en-US" sz="1600" b="1" dirty="0">
                <a:solidFill>
                  <a:srgbClr val="595959"/>
                </a:solidFill>
                <a:latin typeface="微软雅黑" pitchFamily="34" charset="-122"/>
                <a:ea typeface="微软雅黑" pitchFamily="34" charset="-122"/>
              </a:rPr>
              <a:t>一是努力提高政治素质。</a:t>
            </a:r>
            <a:r>
              <a:rPr lang="zh-CN" altLang="en-US" sz="1600" dirty="0">
                <a:solidFill>
                  <a:srgbClr val="595959"/>
                </a:solidFill>
                <a:latin typeface="微软雅黑" pitchFamily="34" charset="-122"/>
                <a:ea typeface="微软雅黑" pitchFamily="34" charset="-122"/>
              </a:rPr>
              <a:t>单位的性质决定了支部领导人必须有过硬的政治素质，我带头学习理论，正确把握党的路线、方针和政策，牢牢把握住正确的宣传舆论导向，从而带动整个支部的政治敏锐性。</a:t>
            </a:r>
          </a:p>
        </p:txBody>
      </p:sp>
      <p:sp>
        <p:nvSpPr>
          <p:cNvPr id="22" name="矩形 21"/>
          <p:cNvSpPr/>
          <p:nvPr/>
        </p:nvSpPr>
        <p:spPr>
          <a:xfrm>
            <a:off x="4437005" y="3080429"/>
            <a:ext cx="4077372" cy="1569660"/>
          </a:xfrm>
          <a:prstGeom prst="rect">
            <a:avLst/>
          </a:prstGeom>
          <a:noFill/>
          <a:ln>
            <a:noFill/>
          </a:ln>
        </p:spPr>
        <p:txBody>
          <a:bodyPr wrap="square">
            <a:spAutoFit/>
          </a:bodyPr>
          <a:lstStyle/>
          <a:p>
            <a:pPr algn="just" eaLnBrk="0" hangingPunct="0"/>
            <a:r>
              <a:rPr lang="zh-CN" altLang="en-US" sz="1600" b="1" dirty="0">
                <a:solidFill>
                  <a:srgbClr val="595959"/>
                </a:solidFill>
                <a:latin typeface="微软雅黑" pitchFamily="34" charset="-122"/>
                <a:ea typeface="微软雅黑" pitchFamily="34" charset="-122"/>
              </a:rPr>
              <a:t>二是努力提高个人素质。</a:t>
            </a:r>
            <a:r>
              <a:rPr lang="zh-CN" altLang="en-US" sz="1600" dirty="0">
                <a:solidFill>
                  <a:srgbClr val="595959"/>
                </a:solidFill>
                <a:latin typeface="微软雅黑" pitchFamily="34" charset="-122"/>
                <a:ea typeface="微软雅黑" pitchFamily="34" charset="-122"/>
              </a:rPr>
              <a:t>身先才能率人，律己才能服人。我作为支部书记，切实履行“领头雁”职能，身先力行，尽心尽职，树立良好的形象带动他人，用自己的人格魅力感召他人，从而打造出乐观向上、积极工作、乐于奉献的党支部。</a:t>
            </a:r>
          </a:p>
        </p:txBody>
      </p:sp>
      <p:sp>
        <p:nvSpPr>
          <p:cNvPr id="23" name="矩形 22"/>
          <p:cNvSpPr/>
          <p:nvPr/>
        </p:nvSpPr>
        <p:spPr>
          <a:xfrm>
            <a:off x="4437005" y="5032135"/>
            <a:ext cx="4077372" cy="1323439"/>
          </a:xfrm>
          <a:prstGeom prst="rect">
            <a:avLst/>
          </a:prstGeom>
          <a:noFill/>
          <a:ln>
            <a:noFill/>
          </a:ln>
        </p:spPr>
        <p:txBody>
          <a:bodyPr wrap="square">
            <a:spAutoFit/>
          </a:bodyPr>
          <a:lstStyle/>
          <a:p>
            <a:pPr algn="just" eaLnBrk="0" hangingPunct="0"/>
            <a:r>
              <a:rPr lang="zh-CN" altLang="en-US" sz="1600" b="1" dirty="0">
                <a:solidFill>
                  <a:srgbClr val="595959"/>
                </a:solidFill>
                <a:latin typeface="微软雅黑" pitchFamily="34" charset="-122"/>
                <a:ea typeface="微软雅黑" pitchFamily="34" charset="-122"/>
              </a:rPr>
              <a:t>三是努力培养创新意识。</a:t>
            </a:r>
            <a:r>
              <a:rPr lang="zh-CN" altLang="en-US" sz="1600" dirty="0">
                <a:solidFill>
                  <a:srgbClr val="595959"/>
                </a:solidFill>
                <a:latin typeface="微软雅黑" pitchFamily="34" charset="-122"/>
                <a:ea typeface="微软雅黑" pitchFamily="34" charset="-122"/>
              </a:rPr>
              <a:t>作为单位和党支部的领导人，本人善于接受新事物，学习新东西，敢于尝试，鼓励党员干部创新，激发党员干部活力，为提升县广播电视台的品牌形象和美誉度作出贡献。</a:t>
            </a:r>
          </a:p>
        </p:txBody>
      </p:sp>
      <p:cxnSp>
        <p:nvCxnSpPr>
          <p:cNvPr id="24" name="直接连接符 23"/>
          <p:cNvCxnSpPr/>
          <p:nvPr/>
        </p:nvCxnSpPr>
        <p:spPr bwMode="auto">
          <a:xfrm>
            <a:off x="4080159" y="2276872"/>
            <a:ext cx="0" cy="122400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5" name="直接连接符 24"/>
          <p:cNvCxnSpPr/>
          <p:nvPr/>
        </p:nvCxnSpPr>
        <p:spPr bwMode="auto">
          <a:xfrm>
            <a:off x="4056128" y="4170477"/>
            <a:ext cx="0" cy="1224000"/>
          </a:xfrm>
          <a:prstGeom prst="line">
            <a:avLst/>
          </a:prstGeom>
          <a:solidFill>
            <a:schemeClr val="accent1"/>
          </a:solidFill>
          <a:ln w="19050" cap="flat" cmpd="sng" algn="ctr">
            <a:solidFill>
              <a:schemeClr val="accent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1221450" y="3558318"/>
            <a:ext cx="1415772" cy="461665"/>
          </a:xfrm>
          <a:prstGeom prst="rect">
            <a:avLst/>
          </a:prstGeom>
          <a:noFill/>
        </p:spPr>
        <p:txBody>
          <a:bodyPr wrap="none" rtlCol="0">
            <a:spAutoFit/>
          </a:bodyPr>
          <a:lstStyle/>
          <a:p>
            <a:r>
              <a:rPr lang="zh-CN" altLang="en-US" sz="2400" b="1" dirty="0">
                <a:solidFill>
                  <a:schemeClr val="tx2"/>
                </a:solidFill>
                <a:latin typeface="+mj-ea"/>
                <a:ea typeface="+mj-ea"/>
              </a:rPr>
              <a:t>一个重点</a:t>
            </a:r>
          </a:p>
        </p:txBody>
      </p:sp>
      <p:sp>
        <p:nvSpPr>
          <p:cNvPr id="26" name="TextBox 25"/>
          <p:cNvSpPr txBox="1"/>
          <p:nvPr/>
        </p:nvSpPr>
        <p:spPr>
          <a:xfrm>
            <a:off x="880261" y="97827"/>
            <a:ext cx="5762772" cy="369332"/>
          </a:xfrm>
          <a:prstGeom prst="rect">
            <a:avLst/>
          </a:prstGeom>
          <a:noFill/>
        </p:spPr>
        <p:txBody>
          <a:bodyPr wrap="square" rtlCol="0">
            <a:spAutoFit/>
          </a:bodyPr>
          <a:lstStyle>
            <a:defPPr>
              <a:defRPr lang="zh-CN"/>
            </a:defPPr>
            <a:lvl1pPr>
              <a:defRPr sz="3600" b="1">
                <a:solidFill>
                  <a:schemeClr val="bg1"/>
                </a:solidFill>
                <a:latin typeface="+mn-ea"/>
                <a:ea typeface="+mn-ea"/>
              </a:defRPr>
            </a:lvl1pPr>
          </a:lstStyle>
          <a:p>
            <a:r>
              <a:rPr lang="zh-CN" altLang="en-US" sz="1800" b="0" dirty="0">
                <a:solidFill>
                  <a:srgbClr val="FFFF00"/>
                </a:solidFill>
              </a:rPr>
              <a:t>一、学习和思想政治情况</a:t>
            </a:r>
          </a:p>
        </p:txBody>
      </p:sp>
      <p:sp>
        <p:nvSpPr>
          <p:cNvPr id="27"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1275746628"/>
      </p:ext>
    </p:extLst>
  </p:cSld>
  <p:clrMapOvr>
    <a:masterClrMapping/>
  </p:clrMapOvr>
  <p:transition spd="slow" advTm="2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300"/>
                                        <p:tgtEl>
                                          <p:spTgt spid="26"/>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300"/>
                                        <p:tgtEl>
                                          <p:spTgt spid="28"/>
                                        </p:tgtEl>
                                        <p:attrNameLst>
                                          <p:attrName>ppt_y</p:attrName>
                                        </p:attrNameLst>
                                      </p:cBhvr>
                                      <p:tavLst>
                                        <p:tav tm="0">
                                          <p:val>
                                            <p:strVal val="#ppt_y-#ppt_h*1.125000"/>
                                          </p:val>
                                        </p:tav>
                                        <p:tav tm="100000">
                                          <p:val>
                                            <p:strVal val="#ppt_y"/>
                                          </p:val>
                                        </p:tav>
                                      </p:tavLst>
                                    </p:anim>
                                    <p:animEffect transition="in" filter="wipe(down)">
                                      <p:cBhvr>
                                        <p:cTn id="18" dur="300"/>
                                        <p:tgtEl>
                                          <p:spTgt spid="28"/>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21" presetClass="entr" presetSubtype="1"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heel(1)">
                                      <p:cBhvr>
                                        <p:cTn id="26" dur="500"/>
                                        <p:tgtEl>
                                          <p:spTgt spid="7"/>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heel(1)">
                                      <p:cBhvr>
                                        <p:cTn id="29" dur="500"/>
                                        <p:tgtEl>
                                          <p:spTgt spid="2"/>
                                        </p:tgtEl>
                                      </p:cBhvr>
                                    </p:animEffect>
                                  </p:childTnLst>
                                </p:cTn>
                              </p:par>
                            </p:childTnLst>
                          </p:cTn>
                        </p:par>
                        <p:par>
                          <p:cTn id="30" fill="hold">
                            <p:stCondLst>
                              <p:cond delay="2100"/>
                            </p:stCondLst>
                            <p:childTnLst>
                              <p:par>
                                <p:cTn id="31" presetID="31"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 calcmode="lin" valueType="num">
                                      <p:cBhvr>
                                        <p:cTn id="35" dur="500" fill="hold"/>
                                        <p:tgtEl>
                                          <p:spTgt spid="10"/>
                                        </p:tgtEl>
                                        <p:attrNameLst>
                                          <p:attrName>style.rotation</p:attrName>
                                        </p:attrNameLst>
                                      </p:cBhvr>
                                      <p:tavLst>
                                        <p:tav tm="0">
                                          <p:val>
                                            <p:fltVal val="90"/>
                                          </p:val>
                                        </p:tav>
                                        <p:tav tm="100000">
                                          <p:val>
                                            <p:fltVal val="0"/>
                                          </p:val>
                                        </p:tav>
                                      </p:tavLst>
                                    </p:anim>
                                    <p:animEffect transition="in" filter="fade">
                                      <p:cBhvr>
                                        <p:cTn id="36" dur="500"/>
                                        <p:tgtEl>
                                          <p:spTgt spid="10"/>
                                        </p:tgtEl>
                                      </p:cBhvr>
                                    </p:animEffect>
                                  </p:childTnLst>
                                </p:cTn>
                              </p:par>
                            </p:childTnLst>
                          </p:cTn>
                        </p:par>
                        <p:par>
                          <p:cTn id="37" fill="hold">
                            <p:stCondLst>
                              <p:cond delay="2600"/>
                            </p:stCondLst>
                            <p:childTnLst>
                              <p:par>
                                <p:cTn id="38" presetID="22" presetClass="entr" presetSubtype="1"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up)">
                                      <p:cBhvr>
                                        <p:cTn id="40" dur="500"/>
                                        <p:tgtEl>
                                          <p:spTgt spid="8"/>
                                        </p:tgtEl>
                                      </p:cBhvr>
                                    </p:animEffect>
                                  </p:childTnLst>
                                </p:cTn>
                              </p:par>
                            </p:childTnLst>
                          </p:cTn>
                        </p:par>
                        <p:par>
                          <p:cTn id="41" fill="hold">
                            <p:stCondLst>
                              <p:cond delay="3100"/>
                            </p:stCondLst>
                            <p:childTnLst>
                              <p:par>
                                <p:cTn id="42" presetID="21" presetClass="entr" presetSubtype="1"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heel(1)">
                                      <p:cBhvr>
                                        <p:cTn id="44" dur="600"/>
                                        <p:tgtEl>
                                          <p:spTgt spid="15"/>
                                        </p:tgtEl>
                                      </p:cBhvr>
                                    </p:animEffect>
                                  </p:childTnLst>
                                </p:cTn>
                              </p:par>
                            </p:childTnLst>
                          </p:cTn>
                        </p:par>
                        <p:par>
                          <p:cTn id="45" fill="hold">
                            <p:stCondLst>
                              <p:cond delay="3700"/>
                            </p:stCondLst>
                            <p:childTnLst>
                              <p:par>
                                <p:cTn id="46" presetID="31"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300" fill="hold"/>
                                        <p:tgtEl>
                                          <p:spTgt spid="16"/>
                                        </p:tgtEl>
                                        <p:attrNameLst>
                                          <p:attrName>ppt_w</p:attrName>
                                        </p:attrNameLst>
                                      </p:cBhvr>
                                      <p:tavLst>
                                        <p:tav tm="0">
                                          <p:val>
                                            <p:fltVal val="0"/>
                                          </p:val>
                                        </p:tav>
                                        <p:tav tm="100000">
                                          <p:val>
                                            <p:strVal val="#ppt_w"/>
                                          </p:val>
                                        </p:tav>
                                      </p:tavLst>
                                    </p:anim>
                                    <p:anim calcmode="lin" valueType="num">
                                      <p:cBhvr>
                                        <p:cTn id="49" dur="300" fill="hold"/>
                                        <p:tgtEl>
                                          <p:spTgt spid="16"/>
                                        </p:tgtEl>
                                        <p:attrNameLst>
                                          <p:attrName>ppt_h</p:attrName>
                                        </p:attrNameLst>
                                      </p:cBhvr>
                                      <p:tavLst>
                                        <p:tav tm="0">
                                          <p:val>
                                            <p:fltVal val="0"/>
                                          </p:val>
                                        </p:tav>
                                        <p:tav tm="100000">
                                          <p:val>
                                            <p:strVal val="#ppt_h"/>
                                          </p:val>
                                        </p:tav>
                                      </p:tavLst>
                                    </p:anim>
                                    <p:anim calcmode="lin" valueType="num">
                                      <p:cBhvr>
                                        <p:cTn id="50" dur="300" fill="hold"/>
                                        <p:tgtEl>
                                          <p:spTgt spid="16"/>
                                        </p:tgtEl>
                                        <p:attrNameLst>
                                          <p:attrName>style.rotation</p:attrName>
                                        </p:attrNameLst>
                                      </p:cBhvr>
                                      <p:tavLst>
                                        <p:tav tm="0">
                                          <p:val>
                                            <p:fltVal val="90"/>
                                          </p:val>
                                        </p:tav>
                                        <p:tav tm="100000">
                                          <p:val>
                                            <p:fltVal val="0"/>
                                          </p:val>
                                        </p:tav>
                                      </p:tavLst>
                                    </p:anim>
                                    <p:animEffect transition="in" filter="fade">
                                      <p:cBhvr>
                                        <p:cTn id="51" dur="300"/>
                                        <p:tgtEl>
                                          <p:spTgt spid="16"/>
                                        </p:tgtEl>
                                      </p:cBhvr>
                                    </p:animEffect>
                                  </p:childTnLst>
                                </p:cTn>
                              </p:par>
                            </p:childTnLst>
                          </p:cTn>
                        </p:par>
                        <p:par>
                          <p:cTn id="52" fill="hold">
                            <p:stCondLst>
                              <p:cond delay="40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4500"/>
                            </p:stCondLst>
                            <p:childTnLst>
                              <p:par>
                                <p:cTn id="57" presetID="22" presetClass="entr" presetSubtype="1"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up)">
                                      <p:cBhvr>
                                        <p:cTn id="59" dur="300"/>
                                        <p:tgtEl>
                                          <p:spTgt spid="24"/>
                                        </p:tgtEl>
                                      </p:cBhvr>
                                    </p:animEffect>
                                  </p:childTnLst>
                                </p:cTn>
                              </p:par>
                            </p:childTnLst>
                          </p:cTn>
                        </p:par>
                        <p:par>
                          <p:cTn id="60" fill="hold">
                            <p:stCondLst>
                              <p:cond delay="4800"/>
                            </p:stCondLst>
                            <p:childTnLst>
                              <p:par>
                                <p:cTn id="61" presetID="1" presetClass="entr" presetSubtype="0"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childTnLst>
                                </p:cTn>
                              </p:par>
                              <p:par>
                                <p:cTn id="63" presetID="42" presetClass="path" presetSubtype="0" accel="50000" decel="50000" fill="hold" grpId="1" nodeType="withEffect">
                                  <p:stCondLst>
                                    <p:cond delay="0"/>
                                  </p:stCondLst>
                                  <p:childTnLst>
                                    <p:animMotion origin="layout" path="M 5.55556E-7 -3.09898E-6 L 5.55556E-7 -0.16003 " pathEditMode="relative" rAng="0" ptsTypes="AA">
                                      <p:cBhvr>
                                        <p:cTn id="64" dur="300" spd="-100000" fill="hold"/>
                                        <p:tgtEl>
                                          <p:spTgt spid="17"/>
                                        </p:tgtEl>
                                        <p:attrNameLst>
                                          <p:attrName>ppt_x</p:attrName>
                                          <p:attrName>ppt_y</p:attrName>
                                        </p:attrNameLst>
                                      </p:cBhvr>
                                      <p:rCtr x="0" y="-8002"/>
                                    </p:animMotion>
                                  </p:childTnLst>
                                </p:cTn>
                              </p:par>
                            </p:childTnLst>
                          </p:cTn>
                        </p:par>
                        <p:par>
                          <p:cTn id="65" fill="hold">
                            <p:stCondLst>
                              <p:cond delay="5100"/>
                            </p:stCondLst>
                            <p:childTnLst>
                              <p:par>
                                <p:cTn id="66" presetID="31"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300" fill="hold"/>
                                        <p:tgtEl>
                                          <p:spTgt spid="18"/>
                                        </p:tgtEl>
                                        <p:attrNameLst>
                                          <p:attrName>ppt_w</p:attrName>
                                        </p:attrNameLst>
                                      </p:cBhvr>
                                      <p:tavLst>
                                        <p:tav tm="0">
                                          <p:val>
                                            <p:fltVal val="0"/>
                                          </p:val>
                                        </p:tav>
                                        <p:tav tm="100000">
                                          <p:val>
                                            <p:strVal val="#ppt_w"/>
                                          </p:val>
                                        </p:tav>
                                      </p:tavLst>
                                    </p:anim>
                                    <p:anim calcmode="lin" valueType="num">
                                      <p:cBhvr>
                                        <p:cTn id="69" dur="300" fill="hold"/>
                                        <p:tgtEl>
                                          <p:spTgt spid="18"/>
                                        </p:tgtEl>
                                        <p:attrNameLst>
                                          <p:attrName>ppt_h</p:attrName>
                                        </p:attrNameLst>
                                      </p:cBhvr>
                                      <p:tavLst>
                                        <p:tav tm="0">
                                          <p:val>
                                            <p:fltVal val="0"/>
                                          </p:val>
                                        </p:tav>
                                        <p:tav tm="100000">
                                          <p:val>
                                            <p:strVal val="#ppt_h"/>
                                          </p:val>
                                        </p:tav>
                                      </p:tavLst>
                                    </p:anim>
                                    <p:anim calcmode="lin" valueType="num">
                                      <p:cBhvr>
                                        <p:cTn id="70" dur="300" fill="hold"/>
                                        <p:tgtEl>
                                          <p:spTgt spid="18"/>
                                        </p:tgtEl>
                                        <p:attrNameLst>
                                          <p:attrName>style.rotation</p:attrName>
                                        </p:attrNameLst>
                                      </p:cBhvr>
                                      <p:tavLst>
                                        <p:tav tm="0">
                                          <p:val>
                                            <p:fltVal val="90"/>
                                          </p:val>
                                        </p:tav>
                                        <p:tav tm="100000">
                                          <p:val>
                                            <p:fltVal val="0"/>
                                          </p:val>
                                        </p:tav>
                                      </p:tavLst>
                                    </p:anim>
                                    <p:animEffect transition="in" filter="fade">
                                      <p:cBhvr>
                                        <p:cTn id="71" dur="300"/>
                                        <p:tgtEl>
                                          <p:spTgt spid="18"/>
                                        </p:tgtEl>
                                      </p:cBhvr>
                                    </p:animEffect>
                                  </p:childTnLst>
                                </p:cTn>
                              </p:par>
                            </p:childTnLst>
                          </p:cTn>
                        </p:par>
                        <p:par>
                          <p:cTn id="72" fill="hold">
                            <p:stCondLst>
                              <p:cond delay="5400"/>
                            </p:stCondLst>
                            <p:childTnLst>
                              <p:par>
                                <p:cTn id="73" presetID="22" presetClass="entr" presetSubtype="8"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left)">
                                      <p:cBhvr>
                                        <p:cTn id="75" dur="500"/>
                                        <p:tgtEl>
                                          <p:spTgt spid="22"/>
                                        </p:tgtEl>
                                      </p:cBhvr>
                                    </p:animEffect>
                                  </p:childTnLst>
                                </p:cTn>
                              </p:par>
                            </p:childTnLst>
                          </p:cTn>
                        </p:par>
                        <p:par>
                          <p:cTn id="76" fill="hold">
                            <p:stCondLst>
                              <p:cond delay="5900"/>
                            </p:stCondLst>
                            <p:childTnLst>
                              <p:par>
                                <p:cTn id="77" presetID="22" presetClass="entr" presetSubtype="1" fill="hold"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up)">
                                      <p:cBhvr>
                                        <p:cTn id="79" dur="300"/>
                                        <p:tgtEl>
                                          <p:spTgt spid="25"/>
                                        </p:tgtEl>
                                      </p:cBhvr>
                                    </p:animEffect>
                                  </p:childTnLst>
                                </p:cTn>
                              </p:par>
                            </p:childTnLst>
                          </p:cTn>
                        </p:par>
                        <p:par>
                          <p:cTn id="80" fill="hold">
                            <p:stCondLst>
                              <p:cond delay="6200"/>
                            </p:stCondLst>
                            <p:childTnLst>
                              <p:par>
                                <p:cTn id="81" presetID="1" presetClass="entr" presetSubtype="0"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childTnLst>
                                </p:cTn>
                              </p:par>
                              <p:par>
                                <p:cTn id="83" presetID="42" presetClass="path" presetSubtype="0" accel="50000" decel="50000" fill="hold" grpId="1" nodeType="withEffect">
                                  <p:stCondLst>
                                    <p:cond delay="0"/>
                                  </p:stCondLst>
                                  <p:childTnLst>
                                    <p:animMotion origin="layout" path="M 5.55556E-7 1.04533E-6 L 5.55556E-7 -0.20005 " pathEditMode="relative" rAng="0" ptsTypes="AA">
                                      <p:cBhvr>
                                        <p:cTn id="84" dur="300" spd="-100000" fill="hold"/>
                                        <p:tgtEl>
                                          <p:spTgt spid="19"/>
                                        </p:tgtEl>
                                        <p:attrNameLst>
                                          <p:attrName>ppt_x</p:attrName>
                                          <p:attrName>ppt_y</p:attrName>
                                        </p:attrNameLst>
                                      </p:cBhvr>
                                      <p:rCtr x="0" y="-10014"/>
                                    </p:animMotion>
                                  </p:childTnLst>
                                </p:cTn>
                              </p:par>
                            </p:childTnLst>
                          </p:cTn>
                        </p:par>
                        <p:par>
                          <p:cTn id="85" fill="hold">
                            <p:stCondLst>
                              <p:cond delay="6500"/>
                            </p:stCondLst>
                            <p:childTnLst>
                              <p:par>
                                <p:cTn id="86" presetID="31" presetClass="entr" presetSubtype="0"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 calcmode="lin" valueType="num">
                                      <p:cBhvr>
                                        <p:cTn id="88" dur="300" fill="hold"/>
                                        <p:tgtEl>
                                          <p:spTgt spid="20"/>
                                        </p:tgtEl>
                                        <p:attrNameLst>
                                          <p:attrName>ppt_w</p:attrName>
                                        </p:attrNameLst>
                                      </p:cBhvr>
                                      <p:tavLst>
                                        <p:tav tm="0">
                                          <p:val>
                                            <p:fltVal val="0"/>
                                          </p:val>
                                        </p:tav>
                                        <p:tav tm="100000">
                                          <p:val>
                                            <p:strVal val="#ppt_w"/>
                                          </p:val>
                                        </p:tav>
                                      </p:tavLst>
                                    </p:anim>
                                    <p:anim calcmode="lin" valueType="num">
                                      <p:cBhvr>
                                        <p:cTn id="89" dur="300" fill="hold"/>
                                        <p:tgtEl>
                                          <p:spTgt spid="20"/>
                                        </p:tgtEl>
                                        <p:attrNameLst>
                                          <p:attrName>ppt_h</p:attrName>
                                        </p:attrNameLst>
                                      </p:cBhvr>
                                      <p:tavLst>
                                        <p:tav tm="0">
                                          <p:val>
                                            <p:fltVal val="0"/>
                                          </p:val>
                                        </p:tav>
                                        <p:tav tm="100000">
                                          <p:val>
                                            <p:strVal val="#ppt_h"/>
                                          </p:val>
                                        </p:tav>
                                      </p:tavLst>
                                    </p:anim>
                                    <p:anim calcmode="lin" valueType="num">
                                      <p:cBhvr>
                                        <p:cTn id="90" dur="300" fill="hold"/>
                                        <p:tgtEl>
                                          <p:spTgt spid="20"/>
                                        </p:tgtEl>
                                        <p:attrNameLst>
                                          <p:attrName>style.rotation</p:attrName>
                                        </p:attrNameLst>
                                      </p:cBhvr>
                                      <p:tavLst>
                                        <p:tav tm="0">
                                          <p:val>
                                            <p:fltVal val="90"/>
                                          </p:val>
                                        </p:tav>
                                        <p:tav tm="100000">
                                          <p:val>
                                            <p:fltVal val="0"/>
                                          </p:val>
                                        </p:tav>
                                      </p:tavLst>
                                    </p:anim>
                                    <p:animEffect transition="in" filter="fade">
                                      <p:cBhvr>
                                        <p:cTn id="91" dur="300"/>
                                        <p:tgtEl>
                                          <p:spTgt spid="20"/>
                                        </p:tgtEl>
                                      </p:cBhvr>
                                    </p:animEffect>
                                  </p:childTnLst>
                                </p:cTn>
                              </p:par>
                            </p:childTnLst>
                          </p:cTn>
                        </p:par>
                        <p:par>
                          <p:cTn id="92" fill="hold">
                            <p:stCondLst>
                              <p:cond delay="6800"/>
                            </p:stCondLst>
                            <p:childTnLst>
                              <p:par>
                                <p:cTn id="93" presetID="22" presetClass="entr" presetSubtype="8" fill="hold" grpId="0" nodeType="after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wipe(left)">
                                      <p:cBhvr>
                                        <p:cTn id="9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animBg="1"/>
      <p:bldP spid="7" grpId="0" animBg="1"/>
      <p:bldP spid="8" grpId="0"/>
      <p:bldP spid="15" grpId="0" animBg="1"/>
      <p:bldP spid="16" grpId="0"/>
      <p:bldP spid="17" grpId="0" animBg="1"/>
      <p:bldP spid="17" grpId="1" animBg="1"/>
      <p:bldP spid="18" grpId="0"/>
      <p:bldP spid="19" grpId="0" animBg="1"/>
      <p:bldP spid="19" grpId="1" animBg="1"/>
      <p:bldP spid="20" grpId="0"/>
      <p:bldP spid="21" grpId="0"/>
      <p:bldP spid="22" grpId="0"/>
      <p:bldP spid="23" grpId="0"/>
      <p:bldP spid="10" grpId="0"/>
      <p:bldP spid="26" grpId="0"/>
      <p:bldP spid="27" grpId="1"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0718" y="735087"/>
            <a:ext cx="1415772" cy="461665"/>
          </a:xfrm>
          <a:prstGeom prst="rect">
            <a:avLst/>
          </a:prstGeom>
          <a:noFill/>
        </p:spPr>
        <p:txBody>
          <a:bodyPr wrap="none" rtlCol="0">
            <a:spAutoFit/>
          </a:bodyPr>
          <a:lstStyle/>
          <a:p>
            <a:r>
              <a:rPr lang="zh-CN" altLang="en-US" sz="2400" b="1" dirty="0">
                <a:solidFill>
                  <a:schemeClr val="tx2"/>
                </a:solidFill>
                <a:latin typeface="+mj-ea"/>
                <a:ea typeface="+mj-ea"/>
              </a:rPr>
              <a:t>学习成果</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 name="椭圆 2"/>
          <p:cNvSpPr/>
          <p:nvPr/>
        </p:nvSpPr>
        <p:spPr bwMode="auto">
          <a:xfrm>
            <a:off x="1404442" y="1484784"/>
            <a:ext cx="1224136" cy="1224136"/>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8" name="椭圆 7"/>
          <p:cNvSpPr/>
          <p:nvPr/>
        </p:nvSpPr>
        <p:spPr bwMode="auto">
          <a:xfrm>
            <a:off x="3780706" y="1484784"/>
            <a:ext cx="1224136" cy="1224136"/>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9" name="椭圆 8"/>
          <p:cNvSpPr/>
          <p:nvPr/>
        </p:nvSpPr>
        <p:spPr bwMode="auto">
          <a:xfrm>
            <a:off x="6156970" y="1484784"/>
            <a:ext cx="1224136" cy="1224136"/>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0" name="Freeform 5"/>
          <p:cNvSpPr>
            <a:spLocks noEditPoints="1"/>
          </p:cNvSpPr>
          <p:nvPr/>
        </p:nvSpPr>
        <p:spPr bwMode="auto">
          <a:xfrm>
            <a:off x="3891617" y="620688"/>
            <a:ext cx="509282" cy="461094"/>
          </a:xfrm>
          <a:custGeom>
            <a:avLst/>
            <a:gdLst>
              <a:gd name="T0" fmla="*/ 327 w 789"/>
              <a:gd name="T1" fmla="*/ 229 h 708"/>
              <a:gd name="T2" fmla="*/ 98 w 789"/>
              <a:gd name="T3" fmla="*/ 262 h 708"/>
              <a:gd name="T4" fmla="*/ 98 w 789"/>
              <a:gd name="T5" fmla="*/ 167 h 708"/>
              <a:gd name="T6" fmla="*/ 464 w 789"/>
              <a:gd name="T7" fmla="*/ 200 h 708"/>
              <a:gd name="T8" fmla="*/ 98 w 789"/>
              <a:gd name="T9" fmla="*/ 167 h 708"/>
              <a:gd name="T10" fmla="*/ 464 w 789"/>
              <a:gd name="T11" fmla="*/ 106 h 708"/>
              <a:gd name="T12" fmla="*/ 98 w 789"/>
              <a:gd name="T13" fmla="*/ 138 h 708"/>
              <a:gd name="T14" fmla="*/ 0 w 789"/>
              <a:gd name="T15" fmla="*/ 517 h 708"/>
              <a:gd name="T16" fmla="*/ 88 w 789"/>
              <a:gd name="T17" fmla="*/ 637 h 708"/>
              <a:gd name="T18" fmla="*/ 562 w 789"/>
              <a:gd name="T19" fmla="*/ 677 h 708"/>
              <a:gd name="T20" fmla="*/ 524 w 789"/>
              <a:gd name="T21" fmla="*/ 533 h 708"/>
              <a:gd name="T22" fmla="*/ 167 w 789"/>
              <a:gd name="T23" fmla="*/ 538 h 708"/>
              <a:gd name="T24" fmla="*/ 130 w 789"/>
              <a:gd name="T25" fmla="*/ 578 h 708"/>
              <a:gd name="T26" fmla="*/ 37 w 789"/>
              <a:gd name="T27" fmla="*/ 509 h 708"/>
              <a:gd name="T28" fmla="*/ 524 w 789"/>
              <a:gd name="T29" fmla="*/ 37 h 708"/>
              <a:gd name="T30" fmla="*/ 562 w 789"/>
              <a:gd name="T31" fmla="*/ 368 h 708"/>
              <a:gd name="T32" fmla="*/ 0 w 789"/>
              <a:gd name="T33" fmla="*/ 0 h 708"/>
              <a:gd name="T34" fmla="*/ 132 w 789"/>
              <a:gd name="T35" fmla="*/ 612 h 708"/>
              <a:gd name="T36" fmla="*/ 426 w 789"/>
              <a:gd name="T37" fmla="*/ 653 h 708"/>
              <a:gd name="T38" fmla="*/ 132 w 789"/>
              <a:gd name="T39" fmla="*/ 612 h 708"/>
              <a:gd name="T40" fmla="*/ 631 w 789"/>
              <a:gd name="T41" fmla="*/ 465 h 708"/>
              <a:gd name="T42" fmla="*/ 435 w 789"/>
              <a:gd name="T43" fmla="*/ 372 h 708"/>
              <a:gd name="T44" fmla="*/ 780 w 789"/>
              <a:gd name="T45" fmla="*/ 677 h 708"/>
              <a:gd name="T46" fmla="*/ 702 w 789"/>
              <a:gd name="T47" fmla="*/ 463 h 708"/>
              <a:gd name="T48" fmla="*/ 607 w 789"/>
              <a:gd name="T49" fmla="*/ 411 h 708"/>
              <a:gd name="T50" fmla="*/ 610 w 789"/>
              <a:gd name="T51" fmla="*/ 378 h 708"/>
              <a:gd name="T52" fmla="*/ 583 w 789"/>
              <a:gd name="T53" fmla="*/ 400 h 708"/>
              <a:gd name="T54" fmla="*/ 595 w 789"/>
              <a:gd name="T55" fmla="*/ 416 h 708"/>
              <a:gd name="T56" fmla="*/ 678 w 789"/>
              <a:gd name="T57" fmla="*/ 473 h 708"/>
              <a:gd name="T58" fmla="*/ 736 w 789"/>
              <a:gd name="T59" fmla="*/ 578 h 708"/>
              <a:gd name="T60" fmla="*/ 688 w 789"/>
              <a:gd name="T61" fmla="*/ 513 h 708"/>
              <a:gd name="T62" fmla="*/ 556 w 789"/>
              <a:gd name="T63" fmla="*/ 548 h 708"/>
              <a:gd name="T64" fmla="*/ 742 w 789"/>
              <a:gd name="T65" fmla="*/ 705 h 708"/>
              <a:gd name="T66" fmla="*/ 468 w 789"/>
              <a:gd name="T67" fmla="*/ 271 h 708"/>
              <a:gd name="T68" fmla="*/ 360 w 789"/>
              <a:gd name="T69" fmla="*/ 217 h 708"/>
              <a:gd name="T70" fmla="*/ 441 w 789"/>
              <a:gd name="T71" fmla="*/ 289 h 708"/>
              <a:gd name="T72" fmla="*/ 412 w 789"/>
              <a:gd name="T73" fmla="*/ 313 h 708"/>
              <a:gd name="T74" fmla="*/ 355 w 789"/>
              <a:gd name="T75" fmla="*/ 222 h 708"/>
              <a:gd name="T76" fmla="*/ 389 w 789"/>
              <a:gd name="T77" fmla="*/ 337 h 708"/>
              <a:gd name="T78" fmla="*/ 486 w 789"/>
              <a:gd name="T79" fmla="*/ 31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89" h="708">
                <a:moveTo>
                  <a:pt x="98" y="229"/>
                </a:moveTo>
                <a:lnTo>
                  <a:pt x="327" y="229"/>
                </a:lnTo>
                <a:lnTo>
                  <a:pt x="327" y="262"/>
                </a:lnTo>
                <a:lnTo>
                  <a:pt x="98" y="262"/>
                </a:lnTo>
                <a:lnTo>
                  <a:pt x="98" y="229"/>
                </a:lnTo>
                <a:close/>
                <a:moveTo>
                  <a:pt x="98" y="167"/>
                </a:moveTo>
                <a:lnTo>
                  <a:pt x="464" y="167"/>
                </a:lnTo>
                <a:lnTo>
                  <a:pt x="464" y="200"/>
                </a:lnTo>
                <a:lnTo>
                  <a:pt x="98" y="200"/>
                </a:lnTo>
                <a:lnTo>
                  <a:pt x="98" y="167"/>
                </a:lnTo>
                <a:close/>
                <a:moveTo>
                  <a:pt x="98" y="106"/>
                </a:moveTo>
                <a:lnTo>
                  <a:pt x="464" y="106"/>
                </a:lnTo>
                <a:lnTo>
                  <a:pt x="464" y="138"/>
                </a:lnTo>
                <a:lnTo>
                  <a:pt x="98" y="138"/>
                </a:lnTo>
                <a:lnTo>
                  <a:pt x="98" y="106"/>
                </a:lnTo>
                <a:close/>
                <a:moveTo>
                  <a:pt x="0" y="517"/>
                </a:moveTo>
                <a:cubicBezTo>
                  <a:pt x="0" y="549"/>
                  <a:pt x="4" y="574"/>
                  <a:pt x="24" y="599"/>
                </a:cubicBezTo>
                <a:cubicBezTo>
                  <a:pt x="41" y="621"/>
                  <a:pt x="61" y="633"/>
                  <a:pt x="88" y="637"/>
                </a:cubicBezTo>
                <a:lnTo>
                  <a:pt x="528" y="705"/>
                </a:lnTo>
                <a:cubicBezTo>
                  <a:pt x="546" y="708"/>
                  <a:pt x="562" y="696"/>
                  <a:pt x="562" y="677"/>
                </a:cubicBezTo>
                <a:lnTo>
                  <a:pt x="562" y="584"/>
                </a:lnTo>
                <a:cubicBezTo>
                  <a:pt x="549" y="568"/>
                  <a:pt x="537" y="551"/>
                  <a:pt x="524" y="533"/>
                </a:cubicBezTo>
                <a:lnTo>
                  <a:pt x="524" y="652"/>
                </a:lnTo>
                <a:lnTo>
                  <a:pt x="167" y="538"/>
                </a:lnTo>
                <a:cubicBezTo>
                  <a:pt x="163" y="536"/>
                  <a:pt x="158" y="538"/>
                  <a:pt x="156" y="542"/>
                </a:cubicBezTo>
                <a:cubicBezTo>
                  <a:pt x="149" y="557"/>
                  <a:pt x="140" y="570"/>
                  <a:pt x="130" y="578"/>
                </a:cubicBezTo>
                <a:cubicBezTo>
                  <a:pt x="105" y="598"/>
                  <a:pt x="73" y="594"/>
                  <a:pt x="53" y="568"/>
                </a:cubicBezTo>
                <a:cubicBezTo>
                  <a:pt x="39" y="550"/>
                  <a:pt x="37" y="532"/>
                  <a:pt x="37" y="509"/>
                </a:cubicBezTo>
                <a:lnTo>
                  <a:pt x="37" y="37"/>
                </a:lnTo>
                <a:lnTo>
                  <a:pt x="524" y="37"/>
                </a:lnTo>
                <a:lnTo>
                  <a:pt x="524" y="329"/>
                </a:lnTo>
                <a:lnTo>
                  <a:pt x="562" y="368"/>
                </a:lnTo>
                <a:lnTo>
                  <a:pt x="562" y="0"/>
                </a:lnTo>
                <a:lnTo>
                  <a:pt x="0" y="0"/>
                </a:lnTo>
                <a:lnTo>
                  <a:pt x="0" y="517"/>
                </a:lnTo>
                <a:close/>
                <a:moveTo>
                  <a:pt x="132" y="612"/>
                </a:moveTo>
                <a:lnTo>
                  <a:pt x="425" y="658"/>
                </a:lnTo>
                <a:cubicBezTo>
                  <a:pt x="428" y="658"/>
                  <a:pt x="429" y="654"/>
                  <a:pt x="426" y="653"/>
                </a:cubicBezTo>
                <a:lnTo>
                  <a:pt x="171" y="571"/>
                </a:lnTo>
                <a:cubicBezTo>
                  <a:pt x="160" y="590"/>
                  <a:pt x="151" y="600"/>
                  <a:pt x="132" y="612"/>
                </a:cubicBezTo>
                <a:close/>
                <a:moveTo>
                  <a:pt x="495" y="321"/>
                </a:moveTo>
                <a:lnTo>
                  <a:pt x="631" y="465"/>
                </a:lnTo>
                <a:lnTo>
                  <a:pt x="553" y="531"/>
                </a:lnTo>
                <a:lnTo>
                  <a:pt x="435" y="372"/>
                </a:lnTo>
                <a:lnTo>
                  <a:pt x="495" y="321"/>
                </a:lnTo>
                <a:close/>
                <a:moveTo>
                  <a:pt x="780" y="677"/>
                </a:moveTo>
                <a:cubicBezTo>
                  <a:pt x="783" y="670"/>
                  <a:pt x="784" y="661"/>
                  <a:pt x="785" y="652"/>
                </a:cubicBezTo>
                <a:cubicBezTo>
                  <a:pt x="789" y="588"/>
                  <a:pt x="780" y="502"/>
                  <a:pt x="702" y="463"/>
                </a:cubicBezTo>
                <a:cubicBezTo>
                  <a:pt x="678" y="451"/>
                  <a:pt x="633" y="433"/>
                  <a:pt x="616" y="420"/>
                </a:cubicBezTo>
                <a:cubicBezTo>
                  <a:pt x="612" y="417"/>
                  <a:pt x="609" y="414"/>
                  <a:pt x="607" y="411"/>
                </a:cubicBezTo>
                <a:cubicBezTo>
                  <a:pt x="610" y="411"/>
                  <a:pt x="612" y="410"/>
                  <a:pt x="613" y="408"/>
                </a:cubicBezTo>
                <a:cubicBezTo>
                  <a:pt x="621" y="402"/>
                  <a:pt x="619" y="388"/>
                  <a:pt x="610" y="378"/>
                </a:cubicBezTo>
                <a:cubicBezTo>
                  <a:pt x="601" y="367"/>
                  <a:pt x="588" y="363"/>
                  <a:pt x="580" y="369"/>
                </a:cubicBezTo>
                <a:cubicBezTo>
                  <a:pt x="573" y="376"/>
                  <a:pt x="574" y="389"/>
                  <a:pt x="583" y="400"/>
                </a:cubicBezTo>
                <a:cubicBezTo>
                  <a:pt x="586" y="403"/>
                  <a:pt x="588" y="405"/>
                  <a:pt x="591" y="407"/>
                </a:cubicBezTo>
                <a:cubicBezTo>
                  <a:pt x="591" y="410"/>
                  <a:pt x="593" y="413"/>
                  <a:pt x="595" y="416"/>
                </a:cubicBezTo>
                <a:cubicBezTo>
                  <a:pt x="599" y="421"/>
                  <a:pt x="604" y="426"/>
                  <a:pt x="610" y="432"/>
                </a:cubicBezTo>
                <a:cubicBezTo>
                  <a:pt x="628" y="446"/>
                  <a:pt x="654" y="460"/>
                  <a:pt x="678" y="473"/>
                </a:cubicBezTo>
                <a:cubicBezTo>
                  <a:pt x="729" y="502"/>
                  <a:pt x="742" y="539"/>
                  <a:pt x="744" y="578"/>
                </a:cubicBezTo>
                <a:cubicBezTo>
                  <a:pt x="745" y="584"/>
                  <a:pt x="742" y="587"/>
                  <a:pt x="736" y="578"/>
                </a:cubicBezTo>
                <a:cubicBezTo>
                  <a:pt x="734" y="576"/>
                  <a:pt x="733" y="573"/>
                  <a:pt x="731" y="571"/>
                </a:cubicBezTo>
                <a:cubicBezTo>
                  <a:pt x="719" y="552"/>
                  <a:pt x="705" y="532"/>
                  <a:pt x="688" y="513"/>
                </a:cubicBezTo>
                <a:cubicBezTo>
                  <a:pt x="675" y="497"/>
                  <a:pt x="662" y="483"/>
                  <a:pt x="648" y="470"/>
                </a:cubicBezTo>
                <a:lnTo>
                  <a:pt x="556" y="548"/>
                </a:lnTo>
                <a:cubicBezTo>
                  <a:pt x="566" y="564"/>
                  <a:pt x="578" y="579"/>
                  <a:pt x="591" y="595"/>
                </a:cubicBezTo>
                <a:cubicBezTo>
                  <a:pt x="646" y="660"/>
                  <a:pt x="707" y="703"/>
                  <a:pt x="742" y="705"/>
                </a:cubicBezTo>
                <a:cubicBezTo>
                  <a:pt x="761" y="706"/>
                  <a:pt x="775" y="694"/>
                  <a:pt x="780" y="677"/>
                </a:cubicBezTo>
                <a:close/>
                <a:moveTo>
                  <a:pt x="468" y="271"/>
                </a:moveTo>
                <a:lnTo>
                  <a:pt x="366" y="212"/>
                </a:lnTo>
                <a:lnTo>
                  <a:pt x="360" y="217"/>
                </a:lnTo>
                <a:lnTo>
                  <a:pt x="417" y="285"/>
                </a:lnTo>
                <a:cubicBezTo>
                  <a:pt x="425" y="281"/>
                  <a:pt x="435" y="282"/>
                  <a:pt x="441" y="289"/>
                </a:cubicBezTo>
                <a:cubicBezTo>
                  <a:pt x="447" y="297"/>
                  <a:pt x="446" y="309"/>
                  <a:pt x="439" y="316"/>
                </a:cubicBezTo>
                <a:cubicBezTo>
                  <a:pt x="431" y="322"/>
                  <a:pt x="419" y="321"/>
                  <a:pt x="412" y="313"/>
                </a:cubicBezTo>
                <a:cubicBezTo>
                  <a:pt x="406" y="306"/>
                  <a:pt x="406" y="296"/>
                  <a:pt x="412" y="290"/>
                </a:cubicBezTo>
                <a:lnTo>
                  <a:pt x="355" y="222"/>
                </a:lnTo>
                <a:lnTo>
                  <a:pt x="349" y="227"/>
                </a:lnTo>
                <a:lnTo>
                  <a:pt x="389" y="337"/>
                </a:lnTo>
                <a:lnTo>
                  <a:pt x="426" y="362"/>
                </a:lnTo>
                <a:lnTo>
                  <a:pt x="486" y="311"/>
                </a:lnTo>
                <a:lnTo>
                  <a:pt x="468" y="27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TextBox 13"/>
          <p:cNvSpPr txBox="1"/>
          <p:nvPr/>
        </p:nvSpPr>
        <p:spPr>
          <a:xfrm>
            <a:off x="1485755" y="2135911"/>
            <a:ext cx="1088760" cy="400110"/>
          </a:xfrm>
          <a:prstGeom prst="rect">
            <a:avLst/>
          </a:prstGeom>
          <a:noFill/>
        </p:spPr>
        <p:txBody>
          <a:bodyPr wrap="none" rtlCol="0">
            <a:spAutoFit/>
          </a:bodyPr>
          <a:lstStyle/>
          <a:p>
            <a:r>
              <a:rPr lang="en-US" altLang="zh-CN" sz="2000" b="1" dirty="0">
                <a:solidFill>
                  <a:schemeClr val="accent2"/>
                </a:solidFill>
                <a:latin typeface="+mj-ea"/>
                <a:ea typeface="+mj-ea"/>
              </a:rPr>
              <a:t>1.5</a:t>
            </a:r>
            <a:r>
              <a:rPr lang="zh-CN" altLang="en-US" sz="2000" b="1" dirty="0">
                <a:solidFill>
                  <a:schemeClr val="accent2"/>
                </a:solidFill>
                <a:latin typeface="+mj-ea"/>
                <a:ea typeface="+mj-ea"/>
              </a:rPr>
              <a:t>万字</a:t>
            </a:r>
          </a:p>
        </p:txBody>
      </p:sp>
      <p:sp>
        <p:nvSpPr>
          <p:cNvPr id="17" name="TextBox 16"/>
          <p:cNvSpPr txBox="1"/>
          <p:nvPr/>
        </p:nvSpPr>
        <p:spPr>
          <a:xfrm>
            <a:off x="4084121" y="2135911"/>
            <a:ext cx="599844" cy="400110"/>
          </a:xfrm>
          <a:prstGeom prst="rect">
            <a:avLst/>
          </a:prstGeom>
          <a:noFill/>
        </p:spPr>
        <p:txBody>
          <a:bodyPr wrap="none" rtlCol="0">
            <a:spAutoFit/>
          </a:bodyPr>
          <a:lstStyle/>
          <a:p>
            <a:r>
              <a:rPr lang="en-US" altLang="zh-CN" sz="2000" b="1" dirty="0">
                <a:solidFill>
                  <a:schemeClr val="accent2"/>
                </a:solidFill>
                <a:latin typeface="+mj-ea"/>
                <a:ea typeface="+mj-ea"/>
              </a:rPr>
              <a:t>4</a:t>
            </a:r>
            <a:r>
              <a:rPr lang="zh-CN" altLang="en-US" sz="2000" b="1" dirty="0">
                <a:solidFill>
                  <a:schemeClr val="accent2"/>
                </a:solidFill>
                <a:latin typeface="+mj-ea"/>
                <a:ea typeface="+mj-ea"/>
              </a:rPr>
              <a:t>篇</a:t>
            </a:r>
          </a:p>
        </p:txBody>
      </p:sp>
      <p:sp>
        <p:nvSpPr>
          <p:cNvPr id="21" name="Freeform 13"/>
          <p:cNvSpPr>
            <a:spLocks/>
          </p:cNvSpPr>
          <p:nvPr/>
        </p:nvSpPr>
        <p:spPr bwMode="auto">
          <a:xfrm>
            <a:off x="1703772" y="1607273"/>
            <a:ext cx="625475" cy="528638"/>
          </a:xfrm>
          <a:custGeom>
            <a:avLst/>
            <a:gdLst>
              <a:gd name="T0" fmla="*/ 831 w 871"/>
              <a:gd name="T1" fmla="*/ 121 h 724"/>
              <a:gd name="T2" fmla="*/ 843 w 871"/>
              <a:gd name="T3" fmla="*/ 14 h 724"/>
              <a:gd name="T4" fmla="*/ 844 w 871"/>
              <a:gd name="T5" fmla="*/ 0 h 724"/>
              <a:gd name="T6" fmla="*/ 711 w 871"/>
              <a:gd name="T7" fmla="*/ 50 h 724"/>
              <a:gd name="T8" fmla="*/ 707 w 871"/>
              <a:gd name="T9" fmla="*/ 37 h 724"/>
              <a:gd name="T10" fmla="*/ 705 w 871"/>
              <a:gd name="T11" fmla="*/ 27 h 724"/>
              <a:gd name="T12" fmla="*/ 140 w 871"/>
              <a:gd name="T13" fmla="*/ 250 h 724"/>
              <a:gd name="T14" fmla="*/ 167 w 871"/>
              <a:gd name="T15" fmla="*/ 282 h 724"/>
              <a:gd name="T16" fmla="*/ 46 w 871"/>
              <a:gd name="T17" fmla="*/ 330 h 724"/>
              <a:gd name="T18" fmla="*/ 96 w 871"/>
              <a:gd name="T19" fmla="*/ 384 h 724"/>
              <a:gd name="T20" fmla="*/ 0 w 871"/>
              <a:gd name="T21" fmla="*/ 422 h 724"/>
              <a:gd name="T22" fmla="*/ 53 w 871"/>
              <a:gd name="T23" fmla="*/ 474 h 724"/>
              <a:gd name="T24" fmla="*/ 17 w 871"/>
              <a:gd name="T25" fmla="*/ 488 h 724"/>
              <a:gd name="T26" fmla="*/ 272 w 871"/>
              <a:gd name="T27" fmla="*/ 724 h 724"/>
              <a:gd name="T28" fmla="*/ 812 w 871"/>
              <a:gd name="T29" fmla="*/ 511 h 724"/>
              <a:gd name="T30" fmla="*/ 556 w 871"/>
              <a:gd name="T31" fmla="*/ 276 h 724"/>
              <a:gd name="T32" fmla="*/ 73 w 871"/>
              <a:gd name="T33" fmla="*/ 466 h 724"/>
              <a:gd name="T34" fmla="*/ 34 w 871"/>
              <a:gd name="T35" fmla="*/ 429 h 724"/>
              <a:gd name="T36" fmla="*/ 554 w 871"/>
              <a:gd name="T37" fmla="*/ 224 h 724"/>
              <a:gd name="T38" fmla="*/ 591 w 871"/>
              <a:gd name="T39" fmla="*/ 260 h 724"/>
              <a:gd name="T40" fmla="*/ 632 w 871"/>
              <a:gd name="T41" fmla="*/ 300 h 724"/>
              <a:gd name="T42" fmla="*/ 674 w 871"/>
              <a:gd name="T43" fmla="*/ 341 h 724"/>
              <a:gd name="T44" fmla="*/ 717 w 871"/>
              <a:gd name="T45" fmla="*/ 380 h 724"/>
              <a:gd name="T46" fmla="*/ 679 w 871"/>
              <a:gd name="T47" fmla="*/ 336 h 724"/>
              <a:gd name="T48" fmla="*/ 641 w 871"/>
              <a:gd name="T49" fmla="*/ 292 h 724"/>
              <a:gd name="T50" fmla="*/ 602 w 871"/>
              <a:gd name="T51" fmla="*/ 249 h 724"/>
              <a:gd name="T52" fmla="*/ 563 w 871"/>
              <a:gd name="T53" fmla="*/ 206 h 724"/>
              <a:gd name="T54" fmla="*/ 559 w 871"/>
              <a:gd name="T55" fmla="*/ 202 h 724"/>
              <a:gd name="T56" fmla="*/ 116 w 871"/>
              <a:gd name="T57" fmla="*/ 376 h 724"/>
              <a:gd name="T58" fmla="*/ 80 w 871"/>
              <a:gd name="T59" fmla="*/ 336 h 724"/>
              <a:gd name="T60" fmla="*/ 600 w 871"/>
              <a:gd name="T61" fmla="*/ 131 h 724"/>
              <a:gd name="T62" fmla="*/ 625 w 871"/>
              <a:gd name="T63" fmla="*/ 168 h 724"/>
              <a:gd name="T64" fmla="*/ 655 w 871"/>
              <a:gd name="T65" fmla="*/ 212 h 724"/>
              <a:gd name="T66" fmla="*/ 686 w 871"/>
              <a:gd name="T67" fmla="*/ 255 h 724"/>
              <a:gd name="T68" fmla="*/ 717 w 871"/>
              <a:gd name="T69" fmla="*/ 298 h 724"/>
              <a:gd name="T70" fmla="*/ 691 w 871"/>
              <a:gd name="T71" fmla="*/ 251 h 724"/>
              <a:gd name="T72" fmla="*/ 665 w 871"/>
              <a:gd name="T73" fmla="*/ 206 h 724"/>
              <a:gd name="T74" fmla="*/ 638 w 871"/>
              <a:gd name="T75" fmla="*/ 160 h 724"/>
              <a:gd name="T76" fmla="*/ 611 w 871"/>
              <a:gd name="T77" fmla="*/ 115 h 724"/>
              <a:gd name="T78" fmla="*/ 607 w 871"/>
              <a:gd name="T79" fmla="*/ 108 h 724"/>
              <a:gd name="T80" fmla="*/ 188 w 871"/>
              <a:gd name="T81" fmla="*/ 274 h 724"/>
              <a:gd name="T82" fmla="*/ 174 w 871"/>
              <a:gd name="T83" fmla="*/ 256 h 724"/>
              <a:gd name="T84" fmla="*/ 692 w 871"/>
              <a:gd name="T85" fmla="*/ 52 h 724"/>
              <a:gd name="T86" fmla="*/ 707 w 871"/>
              <a:gd name="T87" fmla="*/ 100 h 724"/>
              <a:gd name="T88" fmla="*/ 725 w 871"/>
              <a:gd name="T89" fmla="*/ 159 h 724"/>
              <a:gd name="T90" fmla="*/ 744 w 871"/>
              <a:gd name="T91" fmla="*/ 218 h 724"/>
              <a:gd name="T92" fmla="*/ 764 w 871"/>
              <a:gd name="T93" fmla="*/ 276 h 724"/>
              <a:gd name="T94" fmla="*/ 751 w 871"/>
              <a:gd name="T95" fmla="*/ 216 h 724"/>
              <a:gd name="T96" fmla="*/ 737 w 871"/>
              <a:gd name="T97" fmla="*/ 156 h 724"/>
              <a:gd name="T98" fmla="*/ 722 w 871"/>
              <a:gd name="T99" fmla="*/ 96 h 724"/>
              <a:gd name="T100" fmla="*/ 716 w 871"/>
              <a:gd name="T101" fmla="*/ 72 h 724"/>
              <a:gd name="T102" fmla="*/ 824 w 871"/>
              <a:gd name="T103" fmla="*/ 27 h 724"/>
              <a:gd name="T104" fmla="*/ 796 w 871"/>
              <a:gd name="T105" fmla="*/ 418 h 724"/>
              <a:gd name="T106" fmla="*/ 789 w 871"/>
              <a:gd name="T107" fmla="*/ 490 h 724"/>
              <a:gd name="T108" fmla="*/ 812 w 871"/>
              <a:gd name="T109" fmla="*/ 511 h 724"/>
              <a:gd name="T110" fmla="*/ 871 w 871"/>
              <a:gd name="T111" fmla="*/ 102 h 724"/>
              <a:gd name="T112" fmla="*/ 831 w 871"/>
              <a:gd name="T113" fmla="*/ 121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71" h="724">
                <a:moveTo>
                  <a:pt x="831" y="121"/>
                </a:moveTo>
                <a:lnTo>
                  <a:pt x="843" y="14"/>
                </a:lnTo>
                <a:lnTo>
                  <a:pt x="844" y="0"/>
                </a:lnTo>
                <a:lnTo>
                  <a:pt x="711" y="50"/>
                </a:lnTo>
                <a:lnTo>
                  <a:pt x="707" y="37"/>
                </a:lnTo>
                <a:lnTo>
                  <a:pt x="705" y="27"/>
                </a:lnTo>
                <a:lnTo>
                  <a:pt x="140" y="250"/>
                </a:lnTo>
                <a:lnTo>
                  <a:pt x="167" y="282"/>
                </a:lnTo>
                <a:lnTo>
                  <a:pt x="46" y="330"/>
                </a:lnTo>
                <a:lnTo>
                  <a:pt x="96" y="384"/>
                </a:lnTo>
                <a:lnTo>
                  <a:pt x="0" y="422"/>
                </a:lnTo>
                <a:lnTo>
                  <a:pt x="53" y="474"/>
                </a:lnTo>
                <a:lnTo>
                  <a:pt x="17" y="488"/>
                </a:lnTo>
                <a:lnTo>
                  <a:pt x="272" y="724"/>
                </a:lnTo>
                <a:lnTo>
                  <a:pt x="812" y="511"/>
                </a:lnTo>
                <a:lnTo>
                  <a:pt x="556" y="276"/>
                </a:lnTo>
                <a:lnTo>
                  <a:pt x="73" y="466"/>
                </a:lnTo>
                <a:lnTo>
                  <a:pt x="34" y="429"/>
                </a:lnTo>
                <a:lnTo>
                  <a:pt x="554" y="224"/>
                </a:lnTo>
                <a:lnTo>
                  <a:pt x="591" y="260"/>
                </a:lnTo>
                <a:lnTo>
                  <a:pt x="632" y="300"/>
                </a:lnTo>
                <a:lnTo>
                  <a:pt x="674" y="341"/>
                </a:lnTo>
                <a:cubicBezTo>
                  <a:pt x="689" y="354"/>
                  <a:pt x="703" y="367"/>
                  <a:pt x="717" y="380"/>
                </a:cubicBezTo>
                <a:cubicBezTo>
                  <a:pt x="705" y="365"/>
                  <a:pt x="692" y="350"/>
                  <a:pt x="679" y="336"/>
                </a:cubicBezTo>
                <a:lnTo>
                  <a:pt x="641" y="292"/>
                </a:lnTo>
                <a:lnTo>
                  <a:pt x="602" y="249"/>
                </a:lnTo>
                <a:lnTo>
                  <a:pt x="563" y="206"/>
                </a:lnTo>
                <a:lnTo>
                  <a:pt x="559" y="202"/>
                </a:lnTo>
                <a:lnTo>
                  <a:pt x="116" y="376"/>
                </a:lnTo>
                <a:lnTo>
                  <a:pt x="80" y="336"/>
                </a:lnTo>
                <a:lnTo>
                  <a:pt x="600" y="131"/>
                </a:lnTo>
                <a:lnTo>
                  <a:pt x="625" y="168"/>
                </a:lnTo>
                <a:lnTo>
                  <a:pt x="655" y="212"/>
                </a:lnTo>
                <a:lnTo>
                  <a:pt x="686" y="255"/>
                </a:lnTo>
                <a:cubicBezTo>
                  <a:pt x="696" y="269"/>
                  <a:pt x="706" y="283"/>
                  <a:pt x="717" y="298"/>
                </a:cubicBezTo>
                <a:cubicBezTo>
                  <a:pt x="709" y="282"/>
                  <a:pt x="700" y="267"/>
                  <a:pt x="691" y="251"/>
                </a:cubicBezTo>
                <a:lnTo>
                  <a:pt x="665" y="206"/>
                </a:lnTo>
                <a:lnTo>
                  <a:pt x="638" y="160"/>
                </a:lnTo>
                <a:lnTo>
                  <a:pt x="611" y="115"/>
                </a:lnTo>
                <a:lnTo>
                  <a:pt x="607" y="108"/>
                </a:lnTo>
                <a:lnTo>
                  <a:pt x="188" y="274"/>
                </a:lnTo>
                <a:lnTo>
                  <a:pt x="174" y="256"/>
                </a:lnTo>
                <a:lnTo>
                  <a:pt x="692" y="52"/>
                </a:lnTo>
                <a:lnTo>
                  <a:pt x="707" y="100"/>
                </a:lnTo>
                <a:lnTo>
                  <a:pt x="725" y="159"/>
                </a:lnTo>
                <a:lnTo>
                  <a:pt x="744" y="218"/>
                </a:lnTo>
                <a:cubicBezTo>
                  <a:pt x="750" y="237"/>
                  <a:pt x="757" y="257"/>
                  <a:pt x="764" y="276"/>
                </a:cubicBezTo>
                <a:cubicBezTo>
                  <a:pt x="759" y="256"/>
                  <a:pt x="755" y="236"/>
                  <a:pt x="751" y="216"/>
                </a:cubicBezTo>
                <a:lnTo>
                  <a:pt x="737" y="156"/>
                </a:lnTo>
                <a:lnTo>
                  <a:pt x="722" y="96"/>
                </a:lnTo>
                <a:lnTo>
                  <a:pt x="716" y="72"/>
                </a:lnTo>
                <a:cubicBezTo>
                  <a:pt x="752" y="57"/>
                  <a:pt x="788" y="42"/>
                  <a:pt x="824" y="27"/>
                </a:cubicBezTo>
                <a:lnTo>
                  <a:pt x="796" y="418"/>
                </a:lnTo>
                <a:lnTo>
                  <a:pt x="789" y="490"/>
                </a:lnTo>
                <a:lnTo>
                  <a:pt x="812" y="511"/>
                </a:lnTo>
                <a:lnTo>
                  <a:pt x="871" y="102"/>
                </a:lnTo>
                <a:lnTo>
                  <a:pt x="831" y="121"/>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14"/>
          <p:cNvSpPr>
            <a:spLocks noEditPoints="1"/>
          </p:cNvSpPr>
          <p:nvPr/>
        </p:nvSpPr>
        <p:spPr bwMode="auto">
          <a:xfrm>
            <a:off x="4222305" y="1657071"/>
            <a:ext cx="357188" cy="490538"/>
          </a:xfrm>
          <a:custGeom>
            <a:avLst/>
            <a:gdLst>
              <a:gd name="T0" fmla="*/ 53 w 496"/>
              <a:gd name="T1" fmla="*/ 611 h 670"/>
              <a:gd name="T2" fmla="*/ 84 w 496"/>
              <a:gd name="T3" fmla="*/ 103 h 670"/>
              <a:gd name="T4" fmla="*/ 110 w 496"/>
              <a:gd name="T5" fmla="*/ 147 h 670"/>
              <a:gd name="T6" fmla="*/ 136 w 496"/>
              <a:gd name="T7" fmla="*/ 103 h 670"/>
              <a:gd name="T8" fmla="*/ 222 w 496"/>
              <a:gd name="T9" fmla="*/ 121 h 670"/>
              <a:gd name="T10" fmla="*/ 273 w 496"/>
              <a:gd name="T11" fmla="*/ 121 h 670"/>
              <a:gd name="T12" fmla="*/ 360 w 496"/>
              <a:gd name="T13" fmla="*/ 103 h 670"/>
              <a:gd name="T14" fmla="*/ 386 w 496"/>
              <a:gd name="T15" fmla="*/ 147 h 670"/>
              <a:gd name="T16" fmla="*/ 412 w 496"/>
              <a:gd name="T17" fmla="*/ 103 h 670"/>
              <a:gd name="T18" fmla="*/ 443 w 496"/>
              <a:gd name="T19" fmla="*/ 611 h 670"/>
              <a:gd name="T20" fmla="*/ 412 w 496"/>
              <a:gd name="T21" fmla="*/ 45 h 670"/>
              <a:gd name="T22" fmla="*/ 386 w 496"/>
              <a:gd name="T23" fmla="*/ 0 h 670"/>
              <a:gd name="T24" fmla="*/ 360 w 496"/>
              <a:gd name="T25" fmla="*/ 45 h 670"/>
              <a:gd name="T26" fmla="*/ 273 w 496"/>
              <a:gd name="T27" fmla="*/ 26 h 670"/>
              <a:gd name="T28" fmla="*/ 222 w 496"/>
              <a:gd name="T29" fmla="*/ 26 h 670"/>
              <a:gd name="T30" fmla="*/ 136 w 496"/>
              <a:gd name="T31" fmla="*/ 45 h 670"/>
              <a:gd name="T32" fmla="*/ 110 w 496"/>
              <a:gd name="T33" fmla="*/ 0 h 670"/>
              <a:gd name="T34" fmla="*/ 84 w 496"/>
              <a:gd name="T35" fmla="*/ 45 h 670"/>
              <a:gd name="T36" fmla="*/ 0 w 496"/>
              <a:gd name="T37" fmla="*/ 99 h 670"/>
              <a:gd name="T38" fmla="*/ 54 w 496"/>
              <a:gd name="T39" fmla="*/ 670 h 670"/>
              <a:gd name="T40" fmla="*/ 496 w 496"/>
              <a:gd name="T41" fmla="*/ 616 h 670"/>
              <a:gd name="T42" fmla="*/ 442 w 496"/>
              <a:gd name="T43" fmla="*/ 45 h 670"/>
              <a:gd name="T44" fmla="*/ 387 w 496"/>
              <a:gd name="T45" fmla="*/ 250 h 670"/>
              <a:gd name="T46" fmla="*/ 109 w 496"/>
              <a:gd name="T47" fmla="*/ 214 h 670"/>
              <a:gd name="T48" fmla="*/ 109 w 496"/>
              <a:gd name="T49" fmla="*/ 345 h 670"/>
              <a:gd name="T50" fmla="*/ 387 w 496"/>
              <a:gd name="T51" fmla="*/ 309 h 670"/>
              <a:gd name="T52" fmla="*/ 109 w 496"/>
              <a:gd name="T53" fmla="*/ 345 h 670"/>
              <a:gd name="T54" fmla="*/ 387 w 496"/>
              <a:gd name="T55" fmla="*/ 440 h 670"/>
              <a:gd name="T56" fmla="*/ 109 w 496"/>
              <a:gd name="T57" fmla="*/ 404 h 670"/>
              <a:gd name="T58" fmla="*/ 109 w 496"/>
              <a:gd name="T59" fmla="*/ 536 h 670"/>
              <a:gd name="T60" fmla="*/ 387 w 496"/>
              <a:gd name="T61" fmla="*/ 499 h 670"/>
              <a:gd name="T62" fmla="*/ 109 w 496"/>
              <a:gd name="T63" fmla="*/ 536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6" h="670">
                <a:moveTo>
                  <a:pt x="443" y="611"/>
                </a:moveTo>
                <a:lnTo>
                  <a:pt x="53" y="611"/>
                </a:lnTo>
                <a:lnTo>
                  <a:pt x="53" y="103"/>
                </a:lnTo>
                <a:lnTo>
                  <a:pt x="84" y="103"/>
                </a:lnTo>
                <a:lnTo>
                  <a:pt x="84" y="121"/>
                </a:lnTo>
                <a:cubicBezTo>
                  <a:pt x="84" y="135"/>
                  <a:pt x="95" y="147"/>
                  <a:pt x="110" y="147"/>
                </a:cubicBezTo>
                <a:cubicBezTo>
                  <a:pt x="124" y="147"/>
                  <a:pt x="136" y="135"/>
                  <a:pt x="136" y="121"/>
                </a:cubicBezTo>
                <a:lnTo>
                  <a:pt x="136" y="103"/>
                </a:lnTo>
                <a:lnTo>
                  <a:pt x="222" y="103"/>
                </a:lnTo>
                <a:lnTo>
                  <a:pt x="222" y="121"/>
                </a:lnTo>
                <a:cubicBezTo>
                  <a:pt x="222" y="135"/>
                  <a:pt x="233" y="147"/>
                  <a:pt x="248" y="147"/>
                </a:cubicBezTo>
                <a:cubicBezTo>
                  <a:pt x="262" y="147"/>
                  <a:pt x="273" y="135"/>
                  <a:pt x="273" y="121"/>
                </a:cubicBezTo>
                <a:lnTo>
                  <a:pt x="273" y="103"/>
                </a:lnTo>
                <a:lnTo>
                  <a:pt x="360" y="103"/>
                </a:lnTo>
                <a:lnTo>
                  <a:pt x="360" y="121"/>
                </a:lnTo>
                <a:cubicBezTo>
                  <a:pt x="360" y="135"/>
                  <a:pt x="372" y="147"/>
                  <a:pt x="386" y="147"/>
                </a:cubicBezTo>
                <a:cubicBezTo>
                  <a:pt x="400" y="147"/>
                  <a:pt x="412" y="135"/>
                  <a:pt x="412" y="121"/>
                </a:cubicBezTo>
                <a:lnTo>
                  <a:pt x="412" y="103"/>
                </a:lnTo>
                <a:lnTo>
                  <a:pt x="443" y="103"/>
                </a:lnTo>
                <a:lnTo>
                  <a:pt x="443" y="611"/>
                </a:lnTo>
                <a:close/>
                <a:moveTo>
                  <a:pt x="442" y="45"/>
                </a:moveTo>
                <a:lnTo>
                  <a:pt x="412" y="45"/>
                </a:lnTo>
                <a:lnTo>
                  <a:pt x="412" y="26"/>
                </a:lnTo>
                <a:cubicBezTo>
                  <a:pt x="412" y="11"/>
                  <a:pt x="400" y="0"/>
                  <a:pt x="386" y="0"/>
                </a:cubicBezTo>
                <a:cubicBezTo>
                  <a:pt x="372" y="0"/>
                  <a:pt x="360" y="11"/>
                  <a:pt x="360" y="26"/>
                </a:cubicBezTo>
                <a:lnTo>
                  <a:pt x="360" y="45"/>
                </a:lnTo>
                <a:lnTo>
                  <a:pt x="273" y="45"/>
                </a:lnTo>
                <a:lnTo>
                  <a:pt x="273" y="26"/>
                </a:lnTo>
                <a:cubicBezTo>
                  <a:pt x="273" y="11"/>
                  <a:pt x="262" y="0"/>
                  <a:pt x="248" y="0"/>
                </a:cubicBezTo>
                <a:cubicBezTo>
                  <a:pt x="233" y="0"/>
                  <a:pt x="222" y="11"/>
                  <a:pt x="222" y="26"/>
                </a:cubicBezTo>
                <a:lnTo>
                  <a:pt x="222" y="45"/>
                </a:lnTo>
                <a:lnTo>
                  <a:pt x="136" y="45"/>
                </a:lnTo>
                <a:lnTo>
                  <a:pt x="136" y="26"/>
                </a:lnTo>
                <a:cubicBezTo>
                  <a:pt x="136" y="11"/>
                  <a:pt x="124" y="0"/>
                  <a:pt x="110" y="0"/>
                </a:cubicBezTo>
                <a:cubicBezTo>
                  <a:pt x="95" y="0"/>
                  <a:pt x="84" y="11"/>
                  <a:pt x="84" y="26"/>
                </a:cubicBezTo>
                <a:lnTo>
                  <a:pt x="84" y="45"/>
                </a:lnTo>
                <a:lnTo>
                  <a:pt x="54" y="45"/>
                </a:lnTo>
                <a:cubicBezTo>
                  <a:pt x="24" y="45"/>
                  <a:pt x="0" y="69"/>
                  <a:pt x="0" y="99"/>
                </a:cubicBezTo>
                <a:lnTo>
                  <a:pt x="0" y="616"/>
                </a:lnTo>
                <a:cubicBezTo>
                  <a:pt x="0" y="645"/>
                  <a:pt x="24" y="670"/>
                  <a:pt x="54" y="670"/>
                </a:cubicBezTo>
                <a:lnTo>
                  <a:pt x="442" y="670"/>
                </a:lnTo>
                <a:cubicBezTo>
                  <a:pt x="472" y="670"/>
                  <a:pt x="496" y="645"/>
                  <a:pt x="496" y="616"/>
                </a:cubicBezTo>
                <a:lnTo>
                  <a:pt x="496" y="99"/>
                </a:lnTo>
                <a:cubicBezTo>
                  <a:pt x="496" y="69"/>
                  <a:pt x="472" y="45"/>
                  <a:pt x="442" y="45"/>
                </a:cubicBezTo>
                <a:close/>
                <a:moveTo>
                  <a:pt x="109" y="250"/>
                </a:moveTo>
                <a:lnTo>
                  <a:pt x="387" y="250"/>
                </a:lnTo>
                <a:lnTo>
                  <a:pt x="387" y="214"/>
                </a:lnTo>
                <a:lnTo>
                  <a:pt x="109" y="214"/>
                </a:lnTo>
                <a:lnTo>
                  <a:pt x="109" y="250"/>
                </a:lnTo>
                <a:close/>
                <a:moveTo>
                  <a:pt x="109" y="345"/>
                </a:moveTo>
                <a:lnTo>
                  <a:pt x="387" y="345"/>
                </a:lnTo>
                <a:lnTo>
                  <a:pt x="387" y="309"/>
                </a:lnTo>
                <a:lnTo>
                  <a:pt x="109" y="309"/>
                </a:lnTo>
                <a:lnTo>
                  <a:pt x="109" y="345"/>
                </a:lnTo>
                <a:close/>
                <a:moveTo>
                  <a:pt x="109" y="440"/>
                </a:moveTo>
                <a:lnTo>
                  <a:pt x="387" y="440"/>
                </a:lnTo>
                <a:lnTo>
                  <a:pt x="387" y="404"/>
                </a:lnTo>
                <a:lnTo>
                  <a:pt x="109" y="404"/>
                </a:lnTo>
                <a:lnTo>
                  <a:pt x="109" y="440"/>
                </a:lnTo>
                <a:close/>
                <a:moveTo>
                  <a:pt x="109" y="536"/>
                </a:moveTo>
                <a:lnTo>
                  <a:pt x="387" y="536"/>
                </a:lnTo>
                <a:lnTo>
                  <a:pt x="387" y="499"/>
                </a:lnTo>
                <a:lnTo>
                  <a:pt x="109" y="499"/>
                </a:lnTo>
                <a:lnTo>
                  <a:pt x="109" y="536"/>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5"/>
          <p:cNvSpPr>
            <a:spLocks noEditPoints="1"/>
          </p:cNvSpPr>
          <p:nvPr/>
        </p:nvSpPr>
        <p:spPr bwMode="auto">
          <a:xfrm>
            <a:off x="6594035" y="1640589"/>
            <a:ext cx="385932" cy="461740"/>
          </a:xfrm>
          <a:custGeom>
            <a:avLst/>
            <a:gdLst>
              <a:gd name="T0" fmla="*/ 469 w 617"/>
              <a:gd name="T1" fmla="*/ 0 h 727"/>
              <a:gd name="T2" fmla="*/ 550 w 617"/>
              <a:gd name="T3" fmla="*/ 82 h 727"/>
              <a:gd name="T4" fmla="*/ 516 w 617"/>
              <a:gd name="T5" fmla="*/ 287 h 727"/>
              <a:gd name="T6" fmla="*/ 502 w 617"/>
              <a:gd name="T7" fmla="*/ 48 h 727"/>
              <a:gd name="T8" fmla="*/ 155 w 617"/>
              <a:gd name="T9" fmla="*/ 35 h 727"/>
              <a:gd name="T10" fmla="*/ 207 w 617"/>
              <a:gd name="T11" fmla="*/ 101 h 727"/>
              <a:gd name="T12" fmla="*/ 34 w 617"/>
              <a:gd name="T13" fmla="*/ 309 h 727"/>
              <a:gd name="T14" fmla="*/ 48 w 617"/>
              <a:gd name="T15" fmla="*/ 659 h 727"/>
              <a:gd name="T16" fmla="*/ 184 w 617"/>
              <a:gd name="T17" fmla="*/ 673 h 727"/>
              <a:gd name="T18" fmla="*/ 81 w 617"/>
              <a:gd name="T19" fmla="*/ 707 h 727"/>
              <a:gd name="T20" fmla="*/ 0 w 617"/>
              <a:gd name="T21" fmla="*/ 626 h 727"/>
              <a:gd name="T22" fmla="*/ 1 w 617"/>
              <a:gd name="T23" fmla="*/ 296 h 727"/>
              <a:gd name="T24" fmla="*/ 95 w 617"/>
              <a:gd name="T25" fmla="*/ 9 h 727"/>
              <a:gd name="T26" fmla="*/ 95 w 617"/>
              <a:gd name="T27" fmla="*/ 9 h 727"/>
              <a:gd name="T28" fmla="*/ 95 w 617"/>
              <a:gd name="T29" fmla="*/ 9 h 727"/>
              <a:gd name="T30" fmla="*/ 98 w 617"/>
              <a:gd name="T31" fmla="*/ 5 h 727"/>
              <a:gd name="T32" fmla="*/ 99 w 617"/>
              <a:gd name="T33" fmla="*/ 5 h 727"/>
              <a:gd name="T34" fmla="*/ 99 w 617"/>
              <a:gd name="T35" fmla="*/ 4 h 727"/>
              <a:gd name="T36" fmla="*/ 99 w 617"/>
              <a:gd name="T37" fmla="*/ 4 h 727"/>
              <a:gd name="T38" fmla="*/ 104 w 617"/>
              <a:gd name="T39" fmla="*/ 1 h 727"/>
              <a:gd name="T40" fmla="*/ 105 w 617"/>
              <a:gd name="T41" fmla="*/ 1 h 727"/>
              <a:gd name="T42" fmla="*/ 105 w 617"/>
              <a:gd name="T43" fmla="*/ 1 h 727"/>
              <a:gd name="T44" fmla="*/ 106 w 617"/>
              <a:gd name="T45" fmla="*/ 1 h 727"/>
              <a:gd name="T46" fmla="*/ 106 w 617"/>
              <a:gd name="T47" fmla="*/ 1 h 727"/>
              <a:gd name="T48" fmla="*/ 110 w 617"/>
              <a:gd name="T49" fmla="*/ 0 h 727"/>
              <a:gd name="T50" fmla="*/ 102 w 617"/>
              <a:gd name="T51" fmla="*/ 467 h 727"/>
              <a:gd name="T52" fmla="*/ 279 w 617"/>
              <a:gd name="T53" fmla="*/ 494 h 727"/>
              <a:gd name="T54" fmla="*/ 102 w 617"/>
              <a:gd name="T55" fmla="*/ 467 h 727"/>
              <a:gd name="T56" fmla="*/ 102 w 617"/>
              <a:gd name="T57" fmla="*/ 392 h 727"/>
              <a:gd name="T58" fmla="*/ 279 w 617"/>
              <a:gd name="T59" fmla="*/ 420 h 727"/>
              <a:gd name="T60" fmla="*/ 102 w 617"/>
              <a:gd name="T61" fmla="*/ 392 h 727"/>
              <a:gd name="T62" fmla="*/ 102 w 617"/>
              <a:gd name="T63" fmla="*/ 323 h 727"/>
              <a:gd name="T64" fmla="*/ 457 w 617"/>
              <a:gd name="T65" fmla="*/ 350 h 727"/>
              <a:gd name="T66" fmla="*/ 102 w 617"/>
              <a:gd name="T67" fmla="*/ 323 h 727"/>
              <a:gd name="T68" fmla="*/ 285 w 617"/>
              <a:gd name="T69" fmla="*/ 238 h 727"/>
              <a:gd name="T70" fmla="*/ 457 w 617"/>
              <a:gd name="T71" fmla="*/ 265 h 727"/>
              <a:gd name="T72" fmla="*/ 285 w 617"/>
              <a:gd name="T73" fmla="*/ 238 h 727"/>
              <a:gd name="T74" fmla="*/ 285 w 617"/>
              <a:gd name="T75" fmla="*/ 162 h 727"/>
              <a:gd name="T76" fmla="*/ 457 w 617"/>
              <a:gd name="T77" fmla="*/ 190 h 727"/>
              <a:gd name="T78" fmla="*/ 285 w 617"/>
              <a:gd name="T79" fmla="*/ 162 h 727"/>
              <a:gd name="T80" fmla="*/ 285 w 617"/>
              <a:gd name="T81" fmla="*/ 93 h 727"/>
              <a:gd name="T82" fmla="*/ 457 w 617"/>
              <a:gd name="T83" fmla="*/ 121 h 727"/>
              <a:gd name="T84" fmla="*/ 285 w 617"/>
              <a:gd name="T85" fmla="*/ 93 h 727"/>
              <a:gd name="T86" fmla="*/ 534 w 617"/>
              <a:gd name="T87" fmla="*/ 322 h 727"/>
              <a:gd name="T88" fmla="*/ 341 w 617"/>
              <a:gd name="T89" fmla="*/ 681 h 727"/>
              <a:gd name="T90" fmla="*/ 534 w 617"/>
              <a:gd name="T91" fmla="*/ 322 h 727"/>
              <a:gd name="T92" fmla="*/ 247 w 617"/>
              <a:gd name="T93" fmla="*/ 611 h 727"/>
              <a:gd name="T94" fmla="*/ 242 w 617"/>
              <a:gd name="T95" fmla="*/ 727 h 727"/>
              <a:gd name="T96" fmla="*/ 247 w 617"/>
              <a:gd name="T97" fmla="*/ 611 h 727"/>
              <a:gd name="T98" fmla="*/ 550 w 617"/>
              <a:gd name="T99" fmla="*/ 529 h 727"/>
              <a:gd name="T100" fmla="*/ 516 w 617"/>
              <a:gd name="T101" fmla="*/ 626 h 727"/>
              <a:gd name="T102" fmla="*/ 469 w 617"/>
              <a:gd name="T103" fmla="*/ 673 h 727"/>
              <a:gd name="T104" fmla="*/ 385 w 617"/>
              <a:gd name="T105" fmla="*/ 693 h 727"/>
              <a:gd name="T106" fmla="*/ 469 w 617"/>
              <a:gd name="T107" fmla="*/ 707 h 727"/>
              <a:gd name="T108" fmla="*/ 550 w 617"/>
              <a:gd name="T109" fmla="*/ 626 h 727"/>
              <a:gd name="T110" fmla="*/ 60 w 617"/>
              <a:gd name="T111" fmla="*/ 224 h 727"/>
              <a:gd name="T112" fmla="*/ 170 w 617"/>
              <a:gd name="T113" fmla="*/ 92 h 727"/>
              <a:gd name="T114" fmla="*/ 60 w 617"/>
              <a:gd name="T115" fmla="*/ 224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17" h="727">
                <a:moveTo>
                  <a:pt x="110" y="0"/>
                </a:moveTo>
                <a:lnTo>
                  <a:pt x="469" y="0"/>
                </a:lnTo>
                <a:cubicBezTo>
                  <a:pt x="491" y="0"/>
                  <a:pt x="512" y="10"/>
                  <a:pt x="526" y="24"/>
                </a:cubicBezTo>
                <a:cubicBezTo>
                  <a:pt x="541" y="39"/>
                  <a:pt x="550" y="59"/>
                  <a:pt x="550" y="82"/>
                </a:cubicBezTo>
                <a:lnTo>
                  <a:pt x="550" y="253"/>
                </a:lnTo>
                <a:lnTo>
                  <a:pt x="516" y="287"/>
                </a:lnTo>
                <a:lnTo>
                  <a:pt x="516" y="82"/>
                </a:lnTo>
                <a:cubicBezTo>
                  <a:pt x="516" y="69"/>
                  <a:pt x="511" y="57"/>
                  <a:pt x="502" y="48"/>
                </a:cubicBezTo>
                <a:cubicBezTo>
                  <a:pt x="494" y="40"/>
                  <a:pt x="482" y="35"/>
                  <a:pt x="469" y="35"/>
                </a:cubicBezTo>
                <a:lnTo>
                  <a:pt x="155" y="35"/>
                </a:lnTo>
                <a:lnTo>
                  <a:pt x="205" y="77"/>
                </a:lnTo>
                <a:cubicBezTo>
                  <a:pt x="212" y="84"/>
                  <a:pt x="213" y="94"/>
                  <a:pt x="207" y="101"/>
                </a:cubicBezTo>
                <a:lnTo>
                  <a:pt x="207" y="102"/>
                </a:lnTo>
                <a:lnTo>
                  <a:pt x="34" y="309"/>
                </a:lnTo>
                <a:lnTo>
                  <a:pt x="34" y="626"/>
                </a:lnTo>
                <a:cubicBezTo>
                  <a:pt x="34" y="639"/>
                  <a:pt x="39" y="651"/>
                  <a:pt x="48" y="659"/>
                </a:cubicBezTo>
                <a:cubicBezTo>
                  <a:pt x="56" y="668"/>
                  <a:pt x="68" y="673"/>
                  <a:pt x="81" y="673"/>
                </a:cubicBezTo>
                <a:lnTo>
                  <a:pt x="184" y="673"/>
                </a:lnTo>
                <a:lnTo>
                  <a:pt x="172" y="707"/>
                </a:lnTo>
                <a:lnTo>
                  <a:pt x="81" y="707"/>
                </a:lnTo>
                <a:cubicBezTo>
                  <a:pt x="59" y="707"/>
                  <a:pt x="38" y="698"/>
                  <a:pt x="24" y="683"/>
                </a:cubicBezTo>
                <a:cubicBezTo>
                  <a:pt x="9" y="669"/>
                  <a:pt x="0" y="648"/>
                  <a:pt x="0" y="626"/>
                </a:cubicBezTo>
                <a:lnTo>
                  <a:pt x="0" y="303"/>
                </a:lnTo>
                <a:cubicBezTo>
                  <a:pt x="0" y="300"/>
                  <a:pt x="0" y="298"/>
                  <a:pt x="1" y="296"/>
                </a:cubicBezTo>
                <a:lnTo>
                  <a:pt x="93" y="13"/>
                </a:lnTo>
                <a:cubicBezTo>
                  <a:pt x="94" y="11"/>
                  <a:pt x="94" y="10"/>
                  <a:pt x="95" y="9"/>
                </a:cubicBezTo>
                <a:lnTo>
                  <a:pt x="95" y="9"/>
                </a:lnTo>
                <a:lnTo>
                  <a:pt x="95" y="9"/>
                </a:lnTo>
                <a:lnTo>
                  <a:pt x="95" y="9"/>
                </a:lnTo>
                <a:lnTo>
                  <a:pt x="95" y="9"/>
                </a:lnTo>
                <a:cubicBezTo>
                  <a:pt x="96" y="7"/>
                  <a:pt x="97" y="6"/>
                  <a:pt x="98" y="5"/>
                </a:cubicBezTo>
                <a:lnTo>
                  <a:pt x="98" y="5"/>
                </a:lnTo>
                <a:lnTo>
                  <a:pt x="98" y="5"/>
                </a:lnTo>
                <a:lnTo>
                  <a:pt x="99" y="5"/>
                </a:lnTo>
                <a:lnTo>
                  <a:pt x="99" y="4"/>
                </a:lnTo>
                <a:lnTo>
                  <a:pt x="99" y="4"/>
                </a:lnTo>
                <a:lnTo>
                  <a:pt x="99" y="4"/>
                </a:lnTo>
                <a:lnTo>
                  <a:pt x="99" y="4"/>
                </a:lnTo>
                <a:cubicBezTo>
                  <a:pt x="101" y="3"/>
                  <a:pt x="102" y="2"/>
                  <a:pt x="104" y="1"/>
                </a:cubicBezTo>
                <a:lnTo>
                  <a:pt x="104" y="1"/>
                </a:lnTo>
                <a:lnTo>
                  <a:pt x="105" y="1"/>
                </a:lnTo>
                <a:lnTo>
                  <a:pt x="105" y="1"/>
                </a:lnTo>
                <a:lnTo>
                  <a:pt x="105" y="1"/>
                </a:lnTo>
                <a:lnTo>
                  <a:pt x="105" y="1"/>
                </a:lnTo>
                <a:lnTo>
                  <a:pt x="105" y="1"/>
                </a:lnTo>
                <a:cubicBezTo>
                  <a:pt x="105" y="1"/>
                  <a:pt x="106" y="1"/>
                  <a:pt x="106" y="1"/>
                </a:cubicBezTo>
                <a:lnTo>
                  <a:pt x="106" y="1"/>
                </a:lnTo>
                <a:lnTo>
                  <a:pt x="106" y="1"/>
                </a:lnTo>
                <a:lnTo>
                  <a:pt x="106" y="1"/>
                </a:lnTo>
                <a:cubicBezTo>
                  <a:pt x="107" y="1"/>
                  <a:pt x="108" y="0"/>
                  <a:pt x="110" y="0"/>
                </a:cubicBezTo>
                <a:close/>
                <a:moveTo>
                  <a:pt x="102" y="467"/>
                </a:moveTo>
                <a:lnTo>
                  <a:pt x="102" y="467"/>
                </a:lnTo>
                <a:lnTo>
                  <a:pt x="102" y="494"/>
                </a:lnTo>
                <a:lnTo>
                  <a:pt x="279" y="494"/>
                </a:lnTo>
                <a:lnTo>
                  <a:pt x="279" y="467"/>
                </a:lnTo>
                <a:lnTo>
                  <a:pt x="102" y="467"/>
                </a:lnTo>
                <a:close/>
                <a:moveTo>
                  <a:pt x="102" y="392"/>
                </a:moveTo>
                <a:lnTo>
                  <a:pt x="102" y="392"/>
                </a:lnTo>
                <a:lnTo>
                  <a:pt x="102" y="420"/>
                </a:lnTo>
                <a:lnTo>
                  <a:pt x="279" y="420"/>
                </a:lnTo>
                <a:lnTo>
                  <a:pt x="279" y="392"/>
                </a:lnTo>
                <a:lnTo>
                  <a:pt x="102" y="392"/>
                </a:lnTo>
                <a:close/>
                <a:moveTo>
                  <a:pt x="102" y="323"/>
                </a:moveTo>
                <a:lnTo>
                  <a:pt x="102" y="323"/>
                </a:lnTo>
                <a:lnTo>
                  <a:pt x="102" y="350"/>
                </a:lnTo>
                <a:lnTo>
                  <a:pt x="457" y="350"/>
                </a:lnTo>
                <a:lnTo>
                  <a:pt x="457" y="323"/>
                </a:lnTo>
                <a:lnTo>
                  <a:pt x="102" y="323"/>
                </a:lnTo>
                <a:close/>
                <a:moveTo>
                  <a:pt x="285" y="238"/>
                </a:moveTo>
                <a:lnTo>
                  <a:pt x="285" y="238"/>
                </a:lnTo>
                <a:lnTo>
                  <a:pt x="285" y="265"/>
                </a:lnTo>
                <a:lnTo>
                  <a:pt x="457" y="265"/>
                </a:lnTo>
                <a:lnTo>
                  <a:pt x="457" y="238"/>
                </a:lnTo>
                <a:lnTo>
                  <a:pt x="285" y="238"/>
                </a:lnTo>
                <a:close/>
                <a:moveTo>
                  <a:pt x="285" y="162"/>
                </a:moveTo>
                <a:lnTo>
                  <a:pt x="285" y="162"/>
                </a:lnTo>
                <a:lnTo>
                  <a:pt x="285" y="190"/>
                </a:lnTo>
                <a:lnTo>
                  <a:pt x="457" y="190"/>
                </a:lnTo>
                <a:lnTo>
                  <a:pt x="457" y="162"/>
                </a:lnTo>
                <a:lnTo>
                  <a:pt x="285" y="162"/>
                </a:lnTo>
                <a:close/>
                <a:moveTo>
                  <a:pt x="285" y="93"/>
                </a:moveTo>
                <a:lnTo>
                  <a:pt x="285" y="93"/>
                </a:lnTo>
                <a:lnTo>
                  <a:pt x="285" y="121"/>
                </a:lnTo>
                <a:lnTo>
                  <a:pt x="457" y="121"/>
                </a:lnTo>
                <a:lnTo>
                  <a:pt x="457" y="93"/>
                </a:lnTo>
                <a:lnTo>
                  <a:pt x="285" y="93"/>
                </a:lnTo>
                <a:close/>
                <a:moveTo>
                  <a:pt x="534" y="322"/>
                </a:moveTo>
                <a:lnTo>
                  <a:pt x="534" y="322"/>
                </a:lnTo>
                <a:lnTo>
                  <a:pt x="258" y="598"/>
                </a:lnTo>
                <a:lnTo>
                  <a:pt x="341" y="681"/>
                </a:lnTo>
                <a:lnTo>
                  <a:pt x="617" y="405"/>
                </a:lnTo>
                <a:lnTo>
                  <a:pt x="534" y="322"/>
                </a:lnTo>
                <a:close/>
                <a:moveTo>
                  <a:pt x="247" y="611"/>
                </a:moveTo>
                <a:lnTo>
                  <a:pt x="247" y="611"/>
                </a:lnTo>
                <a:lnTo>
                  <a:pt x="216" y="701"/>
                </a:lnTo>
                <a:lnTo>
                  <a:pt x="242" y="727"/>
                </a:lnTo>
                <a:lnTo>
                  <a:pt x="329" y="693"/>
                </a:lnTo>
                <a:lnTo>
                  <a:pt x="247" y="611"/>
                </a:lnTo>
                <a:close/>
                <a:moveTo>
                  <a:pt x="550" y="529"/>
                </a:moveTo>
                <a:lnTo>
                  <a:pt x="550" y="529"/>
                </a:lnTo>
                <a:lnTo>
                  <a:pt x="516" y="563"/>
                </a:lnTo>
                <a:lnTo>
                  <a:pt x="516" y="626"/>
                </a:lnTo>
                <a:cubicBezTo>
                  <a:pt x="516" y="639"/>
                  <a:pt x="511" y="651"/>
                  <a:pt x="502" y="659"/>
                </a:cubicBezTo>
                <a:cubicBezTo>
                  <a:pt x="494" y="668"/>
                  <a:pt x="482" y="673"/>
                  <a:pt x="469" y="673"/>
                </a:cubicBezTo>
                <a:lnTo>
                  <a:pt x="405" y="673"/>
                </a:lnTo>
                <a:lnTo>
                  <a:pt x="385" y="693"/>
                </a:lnTo>
                <a:lnTo>
                  <a:pt x="399" y="707"/>
                </a:lnTo>
                <a:lnTo>
                  <a:pt x="469" y="707"/>
                </a:lnTo>
                <a:cubicBezTo>
                  <a:pt x="491" y="707"/>
                  <a:pt x="512" y="698"/>
                  <a:pt x="526" y="683"/>
                </a:cubicBezTo>
                <a:cubicBezTo>
                  <a:pt x="541" y="669"/>
                  <a:pt x="550" y="648"/>
                  <a:pt x="550" y="626"/>
                </a:cubicBezTo>
                <a:lnTo>
                  <a:pt x="550" y="529"/>
                </a:lnTo>
                <a:close/>
                <a:moveTo>
                  <a:pt x="60" y="224"/>
                </a:moveTo>
                <a:lnTo>
                  <a:pt x="60" y="224"/>
                </a:lnTo>
                <a:lnTo>
                  <a:pt x="170" y="92"/>
                </a:lnTo>
                <a:lnTo>
                  <a:pt x="118" y="47"/>
                </a:lnTo>
                <a:lnTo>
                  <a:pt x="60" y="224"/>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TextBox 25"/>
          <p:cNvSpPr txBox="1"/>
          <p:nvPr/>
        </p:nvSpPr>
        <p:spPr>
          <a:xfrm>
            <a:off x="6487079" y="2135911"/>
            <a:ext cx="599844" cy="400110"/>
          </a:xfrm>
          <a:prstGeom prst="rect">
            <a:avLst/>
          </a:prstGeom>
          <a:noFill/>
        </p:spPr>
        <p:txBody>
          <a:bodyPr wrap="none" rtlCol="0">
            <a:spAutoFit/>
          </a:bodyPr>
          <a:lstStyle/>
          <a:p>
            <a:r>
              <a:rPr lang="en-US" altLang="zh-CN" sz="2000" b="1" dirty="0">
                <a:solidFill>
                  <a:schemeClr val="accent2"/>
                </a:solidFill>
                <a:latin typeface="+mj-ea"/>
                <a:ea typeface="+mj-ea"/>
              </a:rPr>
              <a:t>2</a:t>
            </a:r>
            <a:r>
              <a:rPr lang="zh-CN" altLang="en-US" sz="2000" b="1" dirty="0">
                <a:solidFill>
                  <a:schemeClr val="accent2"/>
                </a:solidFill>
                <a:latin typeface="+mj-ea"/>
                <a:ea typeface="+mj-ea"/>
              </a:rPr>
              <a:t>篇</a:t>
            </a:r>
          </a:p>
        </p:txBody>
      </p:sp>
      <p:sp>
        <p:nvSpPr>
          <p:cNvPr id="24" name="TextBox 23"/>
          <p:cNvSpPr txBox="1"/>
          <p:nvPr/>
        </p:nvSpPr>
        <p:spPr>
          <a:xfrm>
            <a:off x="1462512" y="2812286"/>
            <a:ext cx="1107996" cy="369332"/>
          </a:xfrm>
          <a:prstGeom prst="rect">
            <a:avLst/>
          </a:prstGeom>
          <a:solidFill>
            <a:schemeClr val="tx1"/>
          </a:solidFill>
        </p:spPr>
        <p:txBody>
          <a:bodyPr wrap="none" rtlCol="0">
            <a:spAutoFit/>
          </a:bodyPr>
          <a:lstStyle/>
          <a:p>
            <a:r>
              <a:rPr lang="zh-CN" altLang="en-US" dirty="0">
                <a:solidFill>
                  <a:schemeClr val="accent2"/>
                </a:solidFill>
                <a:latin typeface="+mj-ea"/>
                <a:ea typeface="+mj-ea"/>
              </a:rPr>
              <a:t>读书笔记</a:t>
            </a:r>
          </a:p>
        </p:txBody>
      </p:sp>
      <p:sp>
        <p:nvSpPr>
          <p:cNvPr id="28" name="TextBox 27"/>
          <p:cNvSpPr txBox="1"/>
          <p:nvPr/>
        </p:nvSpPr>
        <p:spPr>
          <a:xfrm>
            <a:off x="3833573" y="2812286"/>
            <a:ext cx="1107996" cy="369332"/>
          </a:xfrm>
          <a:prstGeom prst="rect">
            <a:avLst/>
          </a:prstGeom>
          <a:solidFill>
            <a:schemeClr val="tx1"/>
          </a:solidFill>
        </p:spPr>
        <p:txBody>
          <a:bodyPr wrap="none" rtlCol="0">
            <a:spAutoFit/>
          </a:bodyPr>
          <a:lstStyle/>
          <a:p>
            <a:r>
              <a:rPr lang="zh-CN" altLang="en-US">
                <a:solidFill>
                  <a:schemeClr val="accent2"/>
                </a:solidFill>
                <a:latin typeface="+mj-ea"/>
                <a:ea typeface="+mj-ea"/>
              </a:rPr>
              <a:t>学习心得</a:t>
            </a:r>
            <a:endParaRPr lang="zh-CN" altLang="en-US" dirty="0">
              <a:solidFill>
                <a:schemeClr val="accent2"/>
              </a:solidFill>
              <a:latin typeface="+mj-ea"/>
              <a:ea typeface="+mj-ea"/>
            </a:endParaRPr>
          </a:p>
        </p:txBody>
      </p:sp>
      <p:sp>
        <p:nvSpPr>
          <p:cNvPr id="29" name="TextBox 28"/>
          <p:cNvSpPr txBox="1"/>
          <p:nvPr/>
        </p:nvSpPr>
        <p:spPr>
          <a:xfrm>
            <a:off x="6225899" y="2812286"/>
            <a:ext cx="1083199" cy="369332"/>
          </a:xfrm>
          <a:prstGeom prst="rect">
            <a:avLst/>
          </a:prstGeom>
          <a:solidFill>
            <a:schemeClr val="tx1"/>
          </a:solidFill>
        </p:spPr>
        <p:txBody>
          <a:bodyPr wrap="square" rtlCol="0">
            <a:spAutoFit/>
          </a:bodyPr>
          <a:lstStyle/>
          <a:p>
            <a:pPr algn="ctr"/>
            <a:r>
              <a:rPr lang="zh-CN" altLang="en-US" dirty="0">
                <a:solidFill>
                  <a:schemeClr val="accent2"/>
                </a:solidFill>
                <a:latin typeface="+mj-ea"/>
                <a:ea typeface="+mj-ea"/>
              </a:rPr>
              <a:t>论文</a:t>
            </a:r>
          </a:p>
        </p:txBody>
      </p:sp>
      <p:sp>
        <p:nvSpPr>
          <p:cNvPr id="33" name="矩形 83"/>
          <p:cNvSpPr>
            <a:spLocks noChangeArrowheads="1"/>
          </p:cNvSpPr>
          <p:nvPr/>
        </p:nvSpPr>
        <p:spPr bwMode="auto">
          <a:xfrm>
            <a:off x="662145" y="4124797"/>
            <a:ext cx="7834695" cy="1945256"/>
          </a:xfrm>
          <a:prstGeom prst="rect">
            <a:avLst/>
          </a:prstGeom>
          <a:solidFill>
            <a:srgbClr val="F2F2F2"/>
          </a:solidFill>
          <a:ln w="9525" cmpd="sng">
            <a:solidFill>
              <a:schemeClr val="bg1">
                <a:lumMod val="40000"/>
                <a:lumOff val="60000"/>
              </a:schemeClr>
            </a:solidFill>
            <a:miter lim="800000"/>
            <a:headEnd/>
            <a:tailEnd/>
          </a:ln>
        </p:spPr>
        <p:txBody>
          <a:bodyPr/>
          <a:lstStyle/>
          <a:p>
            <a:endParaRPr lang="zh-CN" altLang="en-US"/>
          </a:p>
        </p:txBody>
      </p:sp>
      <p:sp>
        <p:nvSpPr>
          <p:cNvPr id="34" name="TextBox 84"/>
          <p:cNvSpPr txBox="1">
            <a:spLocks noChangeArrowheads="1"/>
          </p:cNvSpPr>
          <p:nvPr/>
        </p:nvSpPr>
        <p:spPr bwMode="auto">
          <a:xfrm>
            <a:off x="968112" y="4435705"/>
            <a:ext cx="7384712"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defPPr>
              <a:defRPr lang="zh-CN"/>
            </a:defPPr>
            <a:lvl1pPr algn="just" eaLnBrk="0" hangingPunct="0">
              <a:defRPr sz="2000">
                <a:solidFill>
                  <a:schemeClr val="bg1"/>
                </a:solidFill>
                <a:latin typeface="微软雅黑" pitchFamily="34" charset="-122"/>
                <a:ea typeface="微软雅黑"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buFont typeface="Arial" pitchFamily="34" charset="0"/>
            </a:lvl6pPr>
            <a:lvl7pPr marL="2971800" indent="-228600" eaLnBrk="0" fontAlgn="base" hangingPunct="0">
              <a:spcBef>
                <a:spcPct val="0"/>
              </a:spcBef>
              <a:spcAft>
                <a:spcPct val="0"/>
              </a:spcAft>
              <a:buFont typeface="Arial" pitchFamily="34" charset="0"/>
            </a:lvl7pPr>
            <a:lvl8pPr marL="3429000" indent="-228600" eaLnBrk="0" fontAlgn="base" hangingPunct="0">
              <a:spcBef>
                <a:spcPct val="0"/>
              </a:spcBef>
              <a:spcAft>
                <a:spcPct val="0"/>
              </a:spcAft>
              <a:buFont typeface="Arial" pitchFamily="34" charset="0"/>
            </a:lvl8pPr>
            <a:lvl9pPr marL="3886200" indent="-228600" eaLnBrk="0" fontAlgn="base" hangingPunct="0">
              <a:spcBef>
                <a:spcPct val="0"/>
              </a:spcBef>
              <a:spcAft>
                <a:spcPct val="0"/>
              </a:spcAft>
              <a:buFont typeface="Arial" pitchFamily="34" charset="0"/>
            </a:lvl9pPr>
          </a:lstStyle>
          <a:p>
            <a:r>
              <a:rPr lang="zh-CN" altLang="en-US" dirty="0">
                <a:latin typeface="+mj-ea"/>
              </a:rPr>
              <a:t>在学习中，我努力把理论学习与总结实践经验，与分析社区的实际情况，与解决社区各种突出矛盾和提高自身的思想政治素质结合起来。做到重实际、说实话、办实事</a:t>
            </a:r>
            <a:r>
              <a:rPr lang="en-US" altLang="zh-CN" dirty="0">
                <a:latin typeface="+mj-ea"/>
              </a:rPr>
              <a:t>,</a:t>
            </a:r>
            <a:r>
              <a:rPr lang="zh-CN" altLang="en-US" dirty="0">
                <a:latin typeface="+mj-ea"/>
              </a:rPr>
              <a:t>认真撰写读书笔记</a:t>
            </a:r>
            <a:r>
              <a:rPr lang="en-US" altLang="zh-CN" dirty="0">
                <a:latin typeface="+mj-ea"/>
              </a:rPr>
              <a:t>1.5</a:t>
            </a:r>
            <a:r>
              <a:rPr lang="zh-CN" altLang="en-US" dirty="0">
                <a:latin typeface="+mj-ea"/>
              </a:rPr>
              <a:t>万字，学习心得</a:t>
            </a:r>
            <a:r>
              <a:rPr lang="en-US" altLang="zh-CN" dirty="0">
                <a:latin typeface="+mj-ea"/>
              </a:rPr>
              <a:t>4</a:t>
            </a:r>
            <a:r>
              <a:rPr lang="zh-CN" altLang="en-US" dirty="0">
                <a:latin typeface="+mj-ea"/>
              </a:rPr>
              <a:t>篇，有关论文</a:t>
            </a:r>
            <a:r>
              <a:rPr lang="en-US" altLang="zh-CN" dirty="0">
                <a:latin typeface="+mj-ea"/>
              </a:rPr>
              <a:t>2</a:t>
            </a:r>
            <a:r>
              <a:rPr lang="zh-CN" altLang="en-US" dirty="0">
                <a:latin typeface="+mj-ea"/>
              </a:rPr>
              <a:t>篇。</a:t>
            </a:r>
          </a:p>
        </p:txBody>
      </p:sp>
      <p:sp>
        <p:nvSpPr>
          <p:cNvPr id="35" name="Freeform 12"/>
          <p:cNvSpPr>
            <a:spLocks/>
          </p:cNvSpPr>
          <p:nvPr/>
        </p:nvSpPr>
        <p:spPr bwMode="auto">
          <a:xfrm>
            <a:off x="601180" y="4033338"/>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zh-CN" altLang="en-US"/>
          </a:p>
        </p:txBody>
      </p:sp>
      <p:sp>
        <p:nvSpPr>
          <p:cNvPr id="36" name="Freeform 12"/>
          <p:cNvSpPr>
            <a:spLocks/>
          </p:cNvSpPr>
          <p:nvPr/>
        </p:nvSpPr>
        <p:spPr bwMode="auto">
          <a:xfrm flipH="1" flipV="1">
            <a:off x="8054910" y="561305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2"/>
          </a:solidFill>
          <a:ln>
            <a:noFill/>
          </a:ln>
          <a:extLst/>
        </p:spPr>
        <p:txBody>
          <a:bodyPr/>
          <a:lstStyle/>
          <a:p>
            <a:endParaRPr lang="zh-CN" altLang="en-US"/>
          </a:p>
        </p:txBody>
      </p:sp>
      <p:sp>
        <p:nvSpPr>
          <p:cNvPr id="25" name="TextBox 24"/>
          <p:cNvSpPr txBox="1"/>
          <p:nvPr/>
        </p:nvSpPr>
        <p:spPr>
          <a:xfrm>
            <a:off x="880261" y="97827"/>
            <a:ext cx="5762772" cy="369332"/>
          </a:xfrm>
          <a:prstGeom prst="rect">
            <a:avLst/>
          </a:prstGeom>
          <a:noFill/>
        </p:spPr>
        <p:txBody>
          <a:bodyPr wrap="square" rtlCol="0">
            <a:spAutoFit/>
          </a:bodyPr>
          <a:lstStyle>
            <a:defPPr>
              <a:defRPr lang="zh-CN"/>
            </a:defPPr>
            <a:lvl1pPr>
              <a:defRPr sz="3600" b="1">
                <a:solidFill>
                  <a:schemeClr val="bg1"/>
                </a:solidFill>
                <a:latin typeface="+mn-ea"/>
                <a:ea typeface="+mn-ea"/>
              </a:defRPr>
            </a:lvl1pPr>
          </a:lstStyle>
          <a:p>
            <a:r>
              <a:rPr lang="zh-CN" altLang="en-US" sz="1800" b="0" dirty="0">
                <a:solidFill>
                  <a:srgbClr val="FFFF00"/>
                </a:solidFill>
              </a:rPr>
              <a:t>一、学习和思想政治情况</a:t>
            </a:r>
          </a:p>
        </p:txBody>
      </p:sp>
      <p:sp>
        <p:nvSpPr>
          <p:cNvPr id="27"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3045489557"/>
      </p:ext>
    </p:extLst>
  </p:cSld>
  <p:clrMapOvr>
    <a:masterClrMapping/>
  </p:clrMapOvr>
  <p:transition spd="slow" advTm="2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300"/>
                                        <p:tgtEl>
                                          <p:spTgt spid="25"/>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300"/>
                                        <p:tgtEl>
                                          <p:spTgt spid="30"/>
                                        </p:tgtEl>
                                        <p:attrNameLst>
                                          <p:attrName>ppt_y</p:attrName>
                                        </p:attrNameLst>
                                      </p:cBhvr>
                                      <p:tavLst>
                                        <p:tav tm="0">
                                          <p:val>
                                            <p:strVal val="#ppt_y-#ppt_h*1.125000"/>
                                          </p:val>
                                        </p:tav>
                                        <p:tav tm="100000">
                                          <p:val>
                                            <p:strVal val="#ppt_y"/>
                                          </p:val>
                                        </p:tav>
                                      </p:tavLst>
                                    </p:anim>
                                    <p:animEffect transition="in" filter="wipe(down)">
                                      <p:cBhvr>
                                        <p:cTn id="18" dur="300"/>
                                        <p:tgtEl>
                                          <p:spTgt spid="30"/>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52"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Scale>
                                      <p:cBhvr>
                                        <p:cTn id="26"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
                                        </p:tgtEl>
                                        <p:attrNameLst>
                                          <p:attrName>ppt_x</p:attrName>
                                          <p:attrName>ppt_y</p:attrName>
                                        </p:attrNameLst>
                                      </p:cBhvr>
                                    </p:animMotion>
                                    <p:animEffect transition="in" filter="fade">
                                      <p:cBhvr>
                                        <p:cTn id="28" dur="1000"/>
                                        <p:tgtEl>
                                          <p:spTgt spid="3"/>
                                        </p:tgtEl>
                                      </p:cBhvr>
                                    </p:animEffect>
                                  </p:childTnLst>
                                </p:cTn>
                              </p:par>
                              <p:par>
                                <p:cTn id="29" presetID="52" presetClass="entr" presetSubtype="0" fill="hold" grpId="0" nodeType="withEffect">
                                  <p:stCondLst>
                                    <p:cond delay="100"/>
                                  </p:stCondLst>
                                  <p:childTnLst>
                                    <p:set>
                                      <p:cBhvr>
                                        <p:cTn id="30" dur="1" fill="hold">
                                          <p:stCondLst>
                                            <p:cond delay="0"/>
                                          </p:stCondLst>
                                        </p:cTn>
                                        <p:tgtEl>
                                          <p:spTgt spid="8"/>
                                        </p:tgtEl>
                                        <p:attrNameLst>
                                          <p:attrName>style.visibility</p:attrName>
                                        </p:attrNameLst>
                                      </p:cBhvr>
                                      <p:to>
                                        <p:strVal val="visible"/>
                                      </p:to>
                                    </p:set>
                                    <p:animScale>
                                      <p:cBhvr>
                                        <p:cTn id="3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8"/>
                                        </p:tgtEl>
                                        <p:attrNameLst>
                                          <p:attrName>ppt_x</p:attrName>
                                          <p:attrName>ppt_y</p:attrName>
                                        </p:attrNameLst>
                                      </p:cBhvr>
                                    </p:animMotion>
                                    <p:animEffect transition="in" filter="fade">
                                      <p:cBhvr>
                                        <p:cTn id="33" dur="1000"/>
                                        <p:tgtEl>
                                          <p:spTgt spid="8"/>
                                        </p:tgtEl>
                                      </p:cBhvr>
                                    </p:animEffect>
                                  </p:childTnLst>
                                </p:cTn>
                              </p:par>
                              <p:par>
                                <p:cTn id="34" presetID="52" presetClass="entr" presetSubtype="0" fill="hold" grpId="0" nodeType="withEffect">
                                  <p:stCondLst>
                                    <p:cond delay="200"/>
                                  </p:stCondLst>
                                  <p:childTnLst>
                                    <p:set>
                                      <p:cBhvr>
                                        <p:cTn id="35" dur="1" fill="hold">
                                          <p:stCondLst>
                                            <p:cond delay="0"/>
                                          </p:stCondLst>
                                        </p:cTn>
                                        <p:tgtEl>
                                          <p:spTgt spid="9"/>
                                        </p:tgtEl>
                                        <p:attrNameLst>
                                          <p:attrName>style.visibility</p:attrName>
                                        </p:attrNameLst>
                                      </p:cBhvr>
                                      <p:to>
                                        <p:strVal val="visible"/>
                                      </p:to>
                                    </p:set>
                                    <p:animScale>
                                      <p:cBhvr>
                                        <p:cTn id="3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9"/>
                                        </p:tgtEl>
                                        <p:attrNameLst>
                                          <p:attrName>ppt_x</p:attrName>
                                          <p:attrName>ppt_y</p:attrName>
                                        </p:attrNameLst>
                                      </p:cBhvr>
                                    </p:animMotion>
                                    <p:animEffect transition="in" filter="fade">
                                      <p:cBhvr>
                                        <p:cTn id="38" dur="1000"/>
                                        <p:tgtEl>
                                          <p:spTgt spid="9"/>
                                        </p:tgtEl>
                                      </p:cBhvr>
                                    </p:animEffect>
                                  </p:childTnLst>
                                </p:cTn>
                              </p:par>
                            </p:childTnLst>
                          </p:cTn>
                        </p:par>
                        <p:par>
                          <p:cTn id="39" fill="hold">
                            <p:stCondLst>
                              <p:cond delay="2800"/>
                            </p:stCondLst>
                            <p:childTnLst>
                              <p:par>
                                <p:cTn id="40" presetID="42"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anim calcmode="lin" valueType="num">
                                      <p:cBhvr>
                                        <p:cTn id="43" dur="500" fill="hold"/>
                                        <p:tgtEl>
                                          <p:spTgt spid="21"/>
                                        </p:tgtEl>
                                        <p:attrNameLst>
                                          <p:attrName>ppt_x</p:attrName>
                                        </p:attrNameLst>
                                      </p:cBhvr>
                                      <p:tavLst>
                                        <p:tav tm="0">
                                          <p:val>
                                            <p:strVal val="#ppt_x"/>
                                          </p:val>
                                        </p:tav>
                                        <p:tav tm="100000">
                                          <p:val>
                                            <p:strVal val="#ppt_x"/>
                                          </p:val>
                                        </p:tav>
                                      </p:tavLst>
                                    </p:anim>
                                    <p:anim calcmode="lin" valueType="num">
                                      <p:cBhvr>
                                        <p:cTn id="44" dur="5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anim calcmode="lin" valueType="num">
                                      <p:cBhvr>
                                        <p:cTn id="48" dur="500" fill="hold"/>
                                        <p:tgtEl>
                                          <p:spTgt spid="14"/>
                                        </p:tgtEl>
                                        <p:attrNameLst>
                                          <p:attrName>ppt_x</p:attrName>
                                        </p:attrNameLst>
                                      </p:cBhvr>
                                      <p:tavLst>
                                        <p:tav tm="0">
                                          <p:val>
                                            <p:strVal val="#ppt_x"/>
                                          </p:val>
                                        </p:tav>
                                        <p:tav tm="100000">
                                          <p:val>
                                            <p:strVal val="#ppt_x"/>
                                          </p:val>
                                        </p:tav>
                                      </p:tavLst>
                                    </p:anim>
                                    <p:anim calcmode="lin" valueType="num">
                                      <p:cBhvr>
                                        <p:cTn id="49" dur="5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3300"/>
                            </p:stCondLst>
                            <p:childTnLst>
                              <p:par>
                                <p:cTn id="51" presetID="22" presetClass="entr" presetSubtype="1"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up)">
                                      <p:cBhvr>
                                        <p:cTn id="53" dur="500"/>
                                        <p:tgtEl>
                                          <p:spTgt spid="24"/>
                                        </p:tgtEl>
                                      </p:cBhvr>
                                    </p:animEffect>
                                  </p:childTnLst>
                                </p:cTn>
                              </p:par>
                            </p:childTnLst>
                          </p:cTn>
                        </p:par>
                        <p:par>
                          <p:cTn id="54" fill="hold">
                            <p:stCondLst>
                              <p:cond delay="3800"/>
                            </p:stCondLst>
                            <p:childTnLst>
                              <p:par>
                                <p:cTn id="55" presetID="42"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anim calcmode="lin" valueType="num">
                                      <p:cBhvr>
                                        <p:cTn id="58" dur="500" fill="hold"/>
                                        <p:tgtEl>
                                          <p:spTgt spid="22"/>
                                        </p:tgtEl>
                                        <p:attrNameLst>
                                          <p:attrName>ppt_x</p:attrName>
                                        </p:attrNameLst>
                                      </p:cBhvr>
                                      <p:tavLst>
                                        <p:tav tm="0">
                                          <p:val>
                                            <p:strVal val="#ppt_x"/>
                                          </p:val>
                                        </p:tav>
                                        <p:tav tm="100000">
                                          <p:val>
                                            <p:strVal val="#ppt_x"/>
                                          </p:val>
                                        </p:tav>
                                      </p:tavLst>
                                    </p:anim>
                                    <p:anim calcmode="lin" valueType="num">
                                      <p:cBhvr>
                                        <p:cTn id="59" dur="500" fill="hold"/>
                                        <p:tgtEl>
                                          <p:spTgt spid="2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500"/>
                                        <p:tgtEl>
                                          <p:spTgt spid="17"/>
                                        </p:tgtEl>
                                      </p:cBhvr>
                                    </p:animEffect>
                                    <p:anim calcmode="lin" valueType="num">
                                      <p:cBhvr>
                                        <p:cTn id="63" dur="500" fill="hold"/>
                                        <p:tgtEl>
                                          <p:spTgt spid="17"/>
                                        </p:tgtEl>
                                        <p:attrNameLst>
                                          <p:attrName>ppt_x</p:attrName>
                                        </p:attrNameLst>
                                      </p:cBhvr>
                                      <p:tavLst>
                                        <p:tav tm="0">
                                          <p:val>
                                            <p:strVal val="#ppt_x"/>
                                          </p:val>
                                        </p:tav>
                                        <p:tav tm="100000">
                                          <p:val>
                                            <p:strVal val="#ppt_x"/>
                                          </p:val>
                                        </p:tav>
                                      </p:tavLst>
                                    </p:anim>
                                    <p:anim calcmode="lin" valueType="num">
                                      <p:cBhvr>
                                        <p:cTn id="64" dur="500" fill="hold"/>
                                        <p:tgtEl>
                                          <p:spTgt spid="17"/>
                                        </p:tgtEl>
                                        <p:attrNameLst>
                                          <p:attrName>ppt_y</p:attrName>
                                        </p:attrNameLst>
                                      </p:cBhvr>
                                      <p:tavLst>
                                        <p:tav tm="0">
                                          <p:val>
                                            <p:strVal val="#ppt_y+.1"/>
                                          </p:val>
                                        </p:tav>
                                        <p:tav tm="100000">
                                          <p:val>
                                            <p:strVal val="#ppt_y"/>
                                          </p:val>
                                        </p:tav>
                                      </p:tavLst>
                                    </p:anim>
                                  </p:childTnLst>
                                </p:cTn>
                              </p:par>
                            </p:childTnLst>
                          </p:cTn>
                        </p:par>
                        <p:par>
                          <p:cTn id="65" fill="hold">
                            <p:stCondLst>
                              <p:cond delay="4300"/>
                            </p:stCondLst>
                            <p:childTnLst>
                              <p:par>
                                <p:cTn id="66" presetID="22" presetClass="entr" presetSubtype="1"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wipe(up)">
                                      <p:cBhvr>
                                        <p:cTn id="68" dur="500"/>
                                        <p:tgtEl>
                                          <p:spTgt spid="28"/>
                                        </p:tgtEl>
                                      </p:cBhvr>
                                    </p:animEffect>
                                  </p:childTnLst>
                                </p:cTn>
                              </p:par>
                            </p:childTnLst>
                          </p:cTn>
                        </p:par>
                        <p:par>
                          <p:cTn id="69" fill="hold">
                            <p:stCondLst>
                              <p:cond delay="4800"/>
                            </p:stCondLst>
                            <p:childTnLst>
                              <p:par>
                                <p:cTn id="70" presetID="42" presetClass="entr" presetSubtype="0"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anim calcmode="lin" valueType="num">
                                      <p:cBhvr>
                                        <p:cTn id="73" dur="500" fill="hold"/>
                                        <p:tgtEl>
                                          <p:spTgt spid="23"/>
                                        </p:tgtEl>
                                        <p:attrNameLst>
                                          <p:attrName>ppt_x</p:attrName>
                                        </p:attrNameLst>
                                      </p:cBhvr>
                                      <p:tavLst>
                                        <p:tav tm="0">
                                          <p:val>
                                            <p:strVal val="#ppt_x"/>
                                          </p:val>
                                        </p:tav>
                                        <p:tav tm="100000">
                                          <p:val>
                                            <p:strVal val="#ppt_x"/>
                                          </p:val>
                                        </p:tav>
                                      </p:tavLst>
                                    </p:anim>
                                    <p:anim calcmode="lin" valueType="num">
                                      <p:cBhvr>
                                        <p:cTn id="74" dur="500" fill="hold"/>
                                        <p:tgtEl>
                                          <p:spTgt spid="2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fade">
                                      <p:cBhvr>
                                        <p:cTn id="77" dur="500"/>
                                        <p:tgtEl>
                                          <p:spTgt spid="26"/>
                                        </p:tgtEl>
                                      </p:cBhvr>
                                    </p:animEffect>
                                    <p:anim calcmode="lin" valueType="num">
                                      <p:cBhvr>
                                        <p:cTn id="78" dur="500" fill="hold"/>
                                        <p:tgtEl>
                                          <p:spTgt spid="26"/>
                                        </p:tgtEl>
                                        <p:attrNameLst>
                                          <p:attrName>ppt_x</p:attrName>
                                        </p:attrNameLst>
                                      </p:cBhvr>
                                      <p:tavLst>
                                        <p:tav tm="0">
                                          <p:val>
                                            <p:strVal val="#ppt_x"/>
                                          </p:val>
                                        </p:tav>
                                        <p:tav tm="100000">
                                          <p:val>
                                            <p:strVal val="#ppt_x"/>
                                          </p:val>
                                        </p:tav>
                                      </p:tavLst>
                                    </p:anim>
                                    <p:anim calcmode="lin" valueType="num">
                                      <p:cBhvr>
                                        <p:cTn id="79" dur="500" fill="hold"/>
                                        <p:tgtEl>
                                          <p:spTgt spid="26"/>
                                        </p:tgtEl>
                                        <p:attrNameLst>
                                          <p:attrName>ppt_y</p:attrName>
                                        </p:attrNameLst>
                                      </p:cBhvr>
                                      <p:tavLst>
                                        <p:tav tm="0">
                                          <p:val>
                                            <p:strVal val="#ppt_y+.1"/>
                                          </p:val>
                                        </p:tav>
                                        <p:tav tm="100000">
                                          <p:val>
                                            <p:strVal val="#ppt_y"/>
                                          </p:val>
                                        </p:tav>
                                      </p:tavLst>
                                    </p:anim>
                                  </p:childTnLst>
                                </p:cTn>
                              </p:par>
                            </p:childTnLst>
                          </p:cTn>
                        </p:par>
                        <p:par>
                          <p:cTn id="80" fill="hold">
                            <p:stCondLst>
                              <p:cond delay="5300"/>
                            </p:stCondLst>
                            <p:childTnLst>
                              <p:par>
                                <p:cTn id="81" presetID="22" presetClass="entr" presetSubtype="1"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up)">
                                      <p:cBhvr>
                                        <p:cTn id="83" dur="500"/>
                                        <p:tgtEl>
                                          <p:spTgt spid="29"/>
                                        </p:tgtEl>
                                      </p:cBhvr>
                                    </p:animEffect>
                                  </p:childTnLst>
                                </p:cTn>
                              </p:par>
                            </p:childTnLst>
                          </p:cTn>
                        </p:par>
                        <p:par>
                          <p:cTn id="84" fill="hold">
                            <p:stCondLst>
                              <p:cond delay="5800"/>
                            </p:stCondLst>
                            <p:childTnLst>
                              <p:par>
                                <p:cTn id="85" presetID="1"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childTnLst>
                                </p:cTn>
                              </p:par>
                              <p:par>
                                <p:cTn id="87" presetID="35" presetClass="path" presetSubtype="0" accel="50000" decel="50000" fill="hold" grpId="1" nodeType="withEffect">
                                  <p:stCondLst>
                                    <p:cond delay="0"/>
                                  </p:stCondLst>
                                  <p:childTnLst>
                                    <p:animMotion origin="layout" path="M 4.07831E-6 7.40741E-7 L 0.40692 0.12014 " pathEditMode="relative" rAng="0" ptsTypes="AA">
                                      <p:cBhvr>
                                        <p:cTn id="88" dur="500" spd="-99900" fill="hold"/>
                                        <p:tgtEl>
                                          <p:spTgt spid="35"/>
                                        </p:tgtEl>
                                        <p:attrNameLst>
                                          <p:attrName>ppt_x,ppt_y</p:attrName>
                                        </p:attrNameLst>
                                      </p:cBhvr>
                                      <p:rCtr x="20346" y="5995"/>
                                    </p:animMotion>
                                  </p:childTnLst>
                                </p:cTn>
                              </p:par>
                              <p:par>
                                <p:cTn id="89" presetID="1" presetClass="entr" presetSubtype="0" fill="hold" grpId="0" nodeType="withEffect">
                                  <p:stCondLst>
                                    <p:cond delay="0"/>
                                  </p:stCondLst>
                                  <p:childTnLst>
                                    <p:set>
                                      <p:cBhvr>
                                        <p:cTn id="90" dur="1" fill="hold">
                                          <p:stCondLst>
                                            <p:cond delay="0"/>
                                          </p:stCondLst>
                                        </p:cTn>
                                        <p:tgtEl>
                                          <p:spTgt spid="36"/>
                                        </p:tgtEl>
                                        <p:attrNameLst>
                                          <p:attrName>style.visibility</p:attrName>
                                        </p:attrNameLst>
                                      </p:cBhvr>
                                      <p:to>
                                        <p:strVal val="visible"/>
                                      </p:to>
                                    </p:set>
                                  </p:childTnLst>
                                </p:cTn>
                              </p:par>
                              <p:par>
                                <p:cTn id="91" presetID="35" presetClass="path" presetSubtype="0" accel="50000" decel="50000" fill="hold" grpId="1" nodeType="withEffect">
                                  <p:stCondLst>
                                    <p:cond delay="0"/>
                                  </p:stCondLst>
                                  <p:childTnLst>
                                    <p:animMotion origin="layout" path="M -2.4626E-6 -1.11111E-6 L -0.42864 -0.13171 " pathEditMode="relative" rAng="0" ptsTypes="AA">
                                      <p:cBhvr>
                                        <p:cTn id="92" dur="500" spd="-99900" fill="hold"/>
                                        <p:tgtEl>
                                          <p:spTgt spid="36"/>
                                        </p:tgtEl>
                                        <p:attrNameLst>
                                          <p:attrName>ppt_x,ppt_y</p:attrName>
                                        </p:attrNameLst>
                                      </p:cBhvr>
                                      <p:rCtr x="-21439" y="-6597"/>
                                    </p:animMotion>
                                  </p:childTnLst>
                                </p:cTn>
                              </p:par>
                              <p:par>
                                <p:cTn id="93" presetID="10" presetClass="entr" presetSubtype="0" fill="hold" grpId="0" nodeType="withEffect">
                                  <p:stCondLst>
                                    <p:cond delay="0"/>
                                  </p:stCondLst>
                                  <p:childTnLst>
                                    <p:set>
                                      <p:cBhvr>
                                        <p:cTn id="94" dur="1" fill="hold">
                                          <p:stCondLst>
                                            <p:cond delay="0"/>
                                          </p:stCondLst>
                                        </p:cTn>
                                        <p:tgtEl>
                                          <p:spTgt spid="33"/>
                                        </p:tgtEl>
                                        <p:attrNameLst>
                                          <p:attrName>style.visibility</p:attrName>
                                        </p:attrNameLst>
                                      </p:cBhvr>
                                      <p:to>
                                        <p:strVal val="visible"/>
                                      </p:to>
                                    </p:set>
                                    <p:anim calcmode="lin" valueType="num">
                                      <p:cBhvr>
                                        <p:cTn id="95" dur="500" fill="hold"/>
                                        <p:tgtEl>
                                          <p:spTgt spid="33"/>
                                        </p:tgtEl>
                                        <p:attrNameLst>
                                          <p:attrName>ppt_w</p:attrName>
                                        </p:attrNameLst>
                                      </p:cBhvr>
                                      <p:tavLst>
                                        <p:tav tm="0">
                                          <p:val>
                                            <p:fltVal val="0"/>
                                          </p:val>
                                        </p:tav>
                                        <p:tav tm="100000">
                                          <p:val>
                                            <p:strVal val="#ppt_w"/>
                                          </p:val>
                                        </p:tav>
                                      </p:tavLst>
                                    </p:anim>
                                    <p:anim calcmode="lin" valueType="num">
                                      <p:cBhvr>
                                        <p:cTn id="96" dur="500" fill="hold"/>
                                        <p:tgtEl>
                                          <p:spTgt spid="33"/>
                                        </p:tgtEl>
                                        <p:attrNameLst>
                                          <p:attrName>ppt_h</p:attrName>
                                        </p:attrNameLst>
                                      </p:cBhvr>
                                      <p:tavLst>
                                        <p:tav tm="0">
                                          <p:val>
                                            <p:fltVal val="0"/>
                                          </p:val>
                                        </p:tav>
                                        <p:tav tm="100000">
                                          <p:val>
                                            <p:strVal val="#ppt_h"/>
                                          </p:val>
                                        </p:tav>
                                      </p:tavLst>
                                    </p:anim>
                                    <p:animEffect transition="in" filter="fade">
                                      <p:cBhvr>
                                        <p:cTn id="97" dur="500"/>
                                        <p:tgtEl>
                                          <p:spTgt spid="33"/>
                                        </p:tgtEl>
                                      </p:cBhvr>
                                    </p:animEffect>
                                  </p:childTnLst>
                                </p:cTn>
                              </p:par>
                            </p:childTnLst>
                          </p:cTn>
                        </p:par>
                        <p:par>
                          <p:cTn id="98" fill="hold">
                            <p:stCondLst>
                              <p:cond delay="6300"/>
                            </p:stCondLst>
                            <p:childTnLst>
                              <p:par>
                                <p:cTn id="99" presetID="22" presetClass="entr" presetSubtype="1" fill="hold" nodeType="afterEffect">
                                  <p:stCondLst>
                                    <p:cond delay="0"/>
                                  </p:stCondLst>
                                  <p:childTnLst>
                                    <p:set>
                                      <p:cBhvr>
                                        <p:cTn id="100" dur="1" fill="hold">
                                          <p:stCondLst>
                                            <p:cond delay="0"/>
                                          </p:stCondLst>
                                        </p:cTn>
                                        <p:tgtEl>
                                          <p:spTgt spid="34">
                                            <p:txEl>
                                              <p:pRg st="0" end="0"/>
                                            </p:txEl>
                                          </p:spTgt>
                                        </p:tgtEl>
                                        <p:attrNameLst>
                                          <p:attrName>style.visibility</p:attrName>
                                        </p:attrNameLst>
                                      </p:cBhvr>
                                      <p:to>
                                        <p:strVal val="visible"/>
                                      </p:to>
                                    </p:set>
                                    <p:animEffect transition="in" filter="wipe(up)">
                                      <p:cBhvr>
                                        <p:cTn id="101"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8" grpId="0" animBg="1"/>
      <p:bldP spid="9" grpId="0" animBg="1"/>
      <p:bldP spid="14" grpId="0"/>
      <p:bldP spid="17" grpId="0"/>
      <p:bldP spid="21" grpId="0" animBg="1"/>
      <p:bldP spid="22" grpId="0" animBg="1"/>
      <p:bldP spid="23" grpId="0" animBg="1"/>
      <p:bldP spid="26" grpId="0"/>
      <p:bldP spid="24" grpId="0" animBg="1"/>
      <p:bldP spid="28" grpId="0" animBg="1"/>
      <p:bldP spid="29" grpId="0" animBg="1"/>
      <p:bldP spid="33" grpId="0" animBg="1" autoUpdateAnimBg="0"/>
      <p:bldP spid="35" grpId="0" animBg="1"/>
      <p:bldP spid="35" grpId="1" animBg="1"/>
      <p:bldP spid="36" grpId="0" animBg="1"/>
      <p:bldP spid="36" grpId="1" animBg="1"/>
      <p:bldP spid="25" grpId="0"/>
      <p:bldP spid="27" grpId="0" animBg="1"/>
      <p:bldP spid="3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0718" y="735087"/>
            <a:ext cx="3877985" cy="461665"/>
          </a:xfrm>
          <a:prstGeom prst="rect">
            <a:avLst/>
          </a:prstGeom>
          <a:noFill/>
        </p:spPr>
        <p:txBody>
          <a:bodyPr wrap="none" rtlCol="0">
            <a:spAutoFit/>
          </a:bodyPr>
          <a:lstStyle/>
          <a:p>
            <a:r>
              <a:rPr lang="zh-CN" altLang="en-US" sz="2400" b="1" dirty="0">
                <a:solidFill>
                  <a:schemeClr val="tx2"/>
                </a:solidFill>
                <a:latin typeface="+mj-ea"/>
                <a:ea typeface="+mj-ea"/>
              </a:rPr>
              <a:t>为单位员工的学习创造条件</a:t>
            </a:r>
          </a:p>
        </p:txBody>
      </p:sp>
      <p:sp>
        <p:nvSpPr>
          <p:cNvPr id="49" name="Line 8"/>
          <p:cNvSpPr>
            <a:spLocks noChangeShapeType="1"/>
          </p:cNvSpPr>
          <p:nvPr/>
        </p:nvSpPr>
        <p:spPr bwMode="auto">
          <a:xfrm>
            <a:off x="8514377" y="38100"/>
            <a:ext cx="0" cy="442913"/>
          </a:xfrm>
          <a:prstGeom prst="line">
            <a:avLst/>
          </a:prstGeom>
          <a:noFill/>
          <a:ln w="9525" cap="flat">
            <a:solidFill>
              <a:srgbClr val="FFFFFF"/>
            </a:solidFill>
            <a:prstDash val="solid"/>
            <a:miter lim="800000"/>
            <a:headEnd/>
            <a:tailEnd/>
          </a:ln>
          <a:extLst>
            <a:ext uri="{909E8E84-426E-40DD-AFC4-6F175D3DCCD1}">
              <a14:hiddenFill xmlns=""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2050" name="Picture 2" descr="E:\我的文档\商务图片\4032933_095316043708_2.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b="5500"/>
          <a:stretch/>
        </p:blipFill>
        <p:spPr bwMode="auto">
          <a:xfrm>
            <a:off x="693002" y="1484784"/>
            <a:ext cx="3745558" cy="2374697"/>
          </a:xfrm>
          <a:prstGeom prst="rect">
            <a:avLst/>
          </a:prstGeom>
          <a:noFill/>
          <a:ln>
            <a:solidFill>
              <a:schemeClr val="tx1">
                <a:lumMod val="40000"/>
                <a:lumOff val="60000"/>
              </a:schemeClr>
            </a:solidFill>
          </a:ln>
          <a:extLst>
            <a:ext uri="{909E8E84-426E-40DD-AFC4-6F175D3DCCD1}">
              <a14:hiddenFill xmlns="" xmlns:a14="http://schemas.microsoft.com/office/drawing/2010/main">
                <a:solidFill>
                  <a:srgbClr val="FFFFFF"/>
                </a:solidFill>
              </a14:hiddenFill>
            </a:ext>
          </a:extLst>
        </p:spPr>
      </p:pic>
      <p:pic>
        <p:nvPicPr>
          <p:cNvPr id="2051" name="Picture 3" descr="E:\我的文档\商务图片\4499633_135116886000_2.jpg"/>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t="32099" b="4500"/>
          <a:stretch/>
        </p:blipFill>
        <p:spPr bwMode="auto">
          <a:xfrm>
            <a:off x="4552584" y="1484783"/>
            <a:ext cx="3741900" cy="2374697"/>
          </a:xfrm>
          <a:prstGeom prst="rect">
            <a:avLst/>
          </a:prstGeom>
          <a:noFill/>
          <a:ln>
            <a:solidFill>
              <a:schemeClr val="tx1">
                <a:lumMod val="40000"/>
                <a:lumOff val="60000"/>
              </a:schemeClr>
            </a:solidFill>
          </a:ln>
          <a:extLst>
            <a:ext uri="{909E8E84-426E-40DD-AFC4-6F175D3DCCD1}">
              <a14:hiddenFill xmlns="" xmlns:a14="http://schemas.microsoft.com/office/drawing/2010/main">
                <a:solidFill>
                  <a:srgbClr val="FFFFFF"/>
                </a:solidFill>
              </a14:hiddenFill>
            </a:ext>
          </a:extLst>
        </p:spPr>
      </p:pic>
      <p:sp>
        <p:nvSpPr>
          <p:cNvPr id="5" name="矩形 4"/>
          <p:cNvSpPr/>
          <p:nvPr/>
        </p:nvSpPr>
        <p:spPr bwMode="auto">
          <a:xfrm>
            <a:off x="669953" y="4077072"/>
            <a:ext cx="7624531" cy="2520280"/>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 name="矩形 2"/>
          <p:cNvSpPr/>
          <p:nvPr/>
        </p:nvSpPr>
        <p:spPr>
          <a:xfrm>
            <a:off x="989830" y="4293096"/>
            <a:ext cx="7111356" cy="1938992"/>
          </a:xfrm>
          <a:prstGeom prst="rect">
            <a:avLst/>
          </a:prstGeom>
          <a:noFill/>
          <a:ln>
            <a:noFill/>
          </a:ln>
        </p:spPr>
        <p:txBody>
          <a:bodyPr wrap="square">
            <a:spAutoFit/>
          </a:bodyPr>
          <a:lstStyle/>
          <a:p>
            <a:pPr algn="just" eaLnBrk="0" hangingPunct="0"/>
            <a:r>
              <a:rPr lang="zh-CN" altLang="en-US" sz="2000" dirty="0">
                <a:solidFill>
                  <a:schemeClr val="accent2"/>
                </a:solidFill>
                <a:latin typeface="+mj-ea"/>
                <a:ea typeface="微软雅黑" pitchFamily="34" charset="-122"/>
              </a:rPr>
              <a:t>在自己认真学习的基础上，加强党员、干部的学习培训，扎实创建“学习型”党组织</a:t>
            </a:r>
            <a:r>
              <a:rPr lang="en-US" altLang="zh-CN" sz="2000" dirty="0">
                <a:solidFill>
                  <a:schemeClr val="accent2"/>
                </a:solidFill>
                <a:latin typeface="+mj-ea"/>
                <a:ea typeface="微软雅黑" pitchFamily="34" charset="-122"/>
              </a:rPr>
              <a:t>,</a:t>
            </a:r>
            <a:r>
              <a:rPr lang="zh-CN" altLang="en-US" sz="2000" dirty="0">
                <a:solidFill>
                  <a:schemeClr val="accent2"/>
                </a:solidFill>
                <a:latin typeface="+mj-ea"/>
                <a:ea typeface="微软雅黑" pitchFamily="34" charset="-122"/>
              </a:rPr>
              <a:t>尤其在学习实践科学发展观活动中，不但自己带头学，还专门为连队支部配备了</a:t>
            </a:r>
            <a:r>
              <a:rPr lang="en-US" altLang="zh-CN" sz="2000" dirty="0">
                <a:solidFill>
                  <a:schemeClr val="accent2"/>
                </a:solidFill>
                <a:latin typeface="+mj-ea"/>
                <a:ea typeface="微软雅黑" pitchFamily="34" charset="-122"/>
              </a:rPr>
              <a:t>6</a:t>
            </a:r>
            <a:r>
              <a:rPr lang="zh-CN" altLang="en-US" sz="2000" dirty="0">
                <a:solidFill>
                  <a:schemeClr val="accent2"/>
                </a:solidFill>
                <a:latin typeface="+mj-ea"/>
                <a:ea typeface="微软雅黑" pitchFamily="34" charset="-122"/>
              </a:rPr>
              <a:t>个大铁皮火墙，文化室窗户蒙定塑料布、挂门帘，确保各连队文化室烧得热，便于冬天学习和举办职工科技培训、文化活动，形成了人人参与学习的浓厚氛围</a:t>
            </a:r>
          </a:p>
        </p:txBody>
      </p:sp>
      <p:sp>
        <p:nvSpPr>
          <p:cNvPr id="10" name="TextBox 9"/>
          <p:cNvSpPr txBox="1"/>
          <p:nvPr/>
        </p:nvSpPr>
        <p:spPr>
          <a:xfrm>
            <a:off x="880261" y="97827"/>
            <a:ext cx="5762772" cy="369332"/>
          </a:xfrm>
          <a:prstGeom prst="rect">
            <a:avLst/>
          </a:prstGeom>
          <a:noFill/>
        </p:spPr>
        <p:txBody>
          <a:bodyPr wrap="square" rtlCol="0">
            <a:spAutoFit/>
          </a:bodyPr>
          <a:lstStyle>
            <a:defPPr>
              <a:defRPr lang="zh-CN"/>
            </a:defPPr>
            <a:lvl1pPr>
              <a:defRPr sz="3600" b="1">
                <a:solidFill>
                  <a:schemeClr val="bg1"/>
                </a:solidFill>
                <a:latin typeface="+mn-ea"/>
                <a:ea typeface="+mn-ea"/>
              </a:defRPr>
            </a:lvl1pPr>
          </a:lstStyle>
          <a:p>
            <a:r>
              <a:rPr lang="zh-CN" altLang="en-US" sz="1800" b="0" dirty="0">
                <a:solidFill>
                  <a:srgbClr val="FFFF00"/>
                </a:solidFill>
              </a:rPr>
              <a:t>一、学习和思想政治情况</a:t>
            </a:r>
          </a:p>
        </p:txBody>
      </p:sp>
      <p:sp>
        <p:nvSpPr>
          <p:cNvPr id="11" name="Freeform 59"/>
          <p:cNvSpPr>
            <a:spLocks/>
          </p:cNvSpPr>
          <p:nvPr/>
        </p:nvSpPr>
        <p:spPr bwMode="auto">
          <a:xfrm>
            <a:off x="450340" y="56887"/>
            <a:ext cx="485325" cy="424257"/>
          </a:xfrm>
          <a:custGeom>
            <a:avLst/>
            <a:gdLst>
              <a:gd name="T0" fmla="*/ 128 w 2748"/>
              <a:gd name="T1" fmla="*/ 1739 h 2397"/>
              <a:gd name="T2" fmla="*/ 293 w 2748"/>
              <a:gd name="T3" fmla="*/ 1571 h 2397"/>
              <a:gd name="T4" fmla="*/ 1569 w 2748"/>
              <a:gd name="T5" fmla="*/ 1816 h 2397"/>
              <a:gd name="T6" fmla="*/ 809 w 2748"/>
              <a:gd name="T7" fmla="*/ 1047 h 2397"/>
              <a:gd name="T8" fmla="*/ 600 w 2748"/>
              <a:gd name="T9" fmla="*/ 1259 h 2397"/>
              <a:gd name="T10" fmla="*/ 277 w 2748"/>
              <a:gd name="T11" fmla="*/ 940 h 2397"/>
              <a:gd name="T12" fmla="*/ 847 w 2748"/>
              <a:gd name="T13" fmla="*/ 362 h 2397"/>
              <a:gd name="T14" fmla="*/ 1212 w 2748"/>
              <a:gd name="T15" fmla="*/ 295 h 2397"/>
              <a:gd name="T16" fmla="*/ 1377 w 2748"/>
              <a:gd name="T17" fmla="*/ 463 h 2397"/>
              <a:gd name="T18" fmla="*/ 1093 w 2748"/>
              <a:gd name="T19" fmla="*/ 757 h 2397"/>
              <a:gd name="T20" fmla="*/ 1861 w 2748"/>
              <a:gd name="T21" fmla="*/ 1530 h 2397"/>
              <a:gd name="T22" fmla="*/ 1252 w 2748"/>
              <a:gd name="T23" fmla="*/ 0 h 2397"/>
              <a:gd name="T24" fmla="*/ 2150 w 2748"/>
              <a:gd name="T25" fmla="*/ 1817 h 2397"/>
              <a:gd name="T26" fmla="*/ 2357 w 2748"/>
              <a:gd name="T27" fmla="*/ 2031 h 2397"/>
              <a:gd name="T28" fmla="*/ 2083 w 2748"/>
              <a:gd name="T29" fmla="*/ 2298 h 2397"/>
              <a:gd name="T30" fmla="*/ 1869 w 2748"/>
              <a:gd name="T31" fmla="*/ 2098 h 2397"/>
              <a:gd name="T32" fmla="*/ 419 w 2748"/>
              <a:gd name="T33" fmla="*/ 2049 h 2397"/>
              <a:gd name="T34" fmla="*/ 325 w 2748"/>
              <a:gd name="T35" fmla="*/ 2254 h 2397"/>
              <a:gd name="T36" fmla="*/ 91 w 2748"/>
              <a:gd name="T37" fmla="*/ 2212 h 2397"/>
              <a:gd name="T38" fmla="*/ 296 w 2748"/>
              <a:gd name="T39" fmla="*/ 1938 h 2397"/>
              <a:gd name="T40" fmla="*/ 128 w 2748"/>
              <a:gd name="T41" fmla="*/ 1739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48" h="2397">
                <a:moveTo>
                  <a:pt x="128" y="1739"/>
                </a:moveTo>
                <a:lnTo>
                  <a:pt x="293" y="1571"/>
                </a:lnTo>
                <a:cubicBezTo>
                  <a:pt x="643" y="1871"/>
                  <a:pt x="1047" y="2066"/>
                  <a:pt x="1569" y="1816"/>
                </a:cubicBezTo>
                <a:lnTo>
                  <a:pt x="809" y="1047"/>
                </a:lnTo>
                <a:lnTo>
                  <a:pt x="600" y="1259"/>
                </a:lnTo>
                <a:lnTo>
                  <a:pt x="277" y="940"/>
                </a:lnTo>
                <a:lnTo>
                  <a:pt x="847" y="362"/>
                </a:lnTo>
                <a:cubicBezTo>
                  <a:pt x="929" y="403"/>
                  <a:pt x="1060" y="406"/>
                  <a:pt x="1212" y="295"/>
                </a:cubicBezTo>
                <a:lnTo>
                  <a:pt x="1377" y="463"/>
                </a:lnTo>
                <a:lnTo>
                  <a:pt x="1093" y="757"/>
                </a:lnTo>
                <a:lnTo>
                  <a:pt x="1861" y="1530"/>
                </a:lnTo>
                <a:cubicBezTo>
                  <a:pt x="2147" y="1048"/>
                  <a:pt x="1912" y="329"/>
                  <a:pt x="1252" y="0"/>
                </a:cubicBezTo>
                <a:cubicBezTo>
                  <a:pt x="1904" y="31"/>
                  <a:pt x="2748" y="779"/>
                  <a:pt x="2150" y="1817"/>
                </a:cubicBezTo>
                <a:lnTo>
                  <a:pt x="2357" y="2031"/>
                </a:lnTo>
                <a:lnTo>
                  <a:pt x="2083" y="2298"/>
                </a:lnTo>
                <a:lnTo>
                  <a:pt x="1869" y="2098"/>
                </a:lnTo>
                <a:cubicBezTo>
                  <a:pt x="1318" y="2397"/>
                  <a:pt x="813" y="2363"/>
                  <a:pt x="419" y="2049"/>
                </a:cubicBezTo>
                <a:cubicBezTo>
                  <a:pt x="442" y="2122"/>
                  <a:pt x="396" y="2207"/>
                  <a:pt x="325" y="2254"/>
                </a:cubicBezTo>
                <a:cubicBezTo>
                  <a:pt x="240" y="2310"/>
                  <a:pt x="144" y="2292"/>
                  <a:pt x="91" y="2212"/>
                </a:cubicBezTo>
                <a:cubicBezTo>
                  <a:pt x="0" y="2073"/>
                  <a:pt x="147" y="1906"/>
                  <a:pt x="296" y="1938"/>
                </a:cubicBezTo>
                <a:cubicBezTo>
                  <a:pt x="237" y="1879"/>
                  <a:pt x="181" y="1812"/>
                  <a:pt x="128" y="1739"/>
                </a:cubicBez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p:cNvSpPr>
          <p:nvPr/>
        </p:nvSpPr>
        <p:spPr bwMode="auto">
          <a:xfrm>
            <a:off x="433162" y="565150"/>
            <a:ext cx="417296" cy="128588"/>
          </a:xfrm>
          <a:custGeom>
            <a:avLst/>
            <a:gdLst>
              <a:gd name="T0" fmla="*/ 365 w 730"/>
              <a:gd name="T1" fmla="*/ 219 h 219"/>
              <a:gd name="T2" fmla="*/ 548 w 730"/>
              <a:gd name="T3" fmla="*/ 109 h 219"/>
              <a:gd name="T4" fmla="*/ 730 w 730"/>
              <a:gd name="T5" fmla="*/ 0 h 219"/>
              <a:gd name="T6" fmla="*/ 365 w 730"/>
              <a:gd name="T7" fmla="*/ 0 h 219"/>
              <a:gd name="T8" fmla="*/ 0 w 730"/>
              <a:gd name="T9" fmla="*/ 0 h 219"/>
              <a:gd name="T10" fmla="*/ 183 w 730"/>
              <a:gd name="T11" fmla="*/ 109 h 219"/>
              <a:gd name="T12" fmla="*/ 365 w 730"/>
              <a:gd name="T13" fmla="*/ 219 h 219"/>
            </a:gdLst>
            <a:ahLst/>
            <a:cxnLst>
              <a:cxn ang="0">
                <a:pos x="T0" y="T1"/>
              </a:cxn>
              <a:cxn ang="0">
                <a:pos x="T2" y="T3"/>
              </a:cxn>
              <a:cxn ang="0">
                <a:pos x="T4" y="T5"/>
              </a:cxn>
              <a:cxn ang="0">
                <a:pos x="T6" y="T7"/>
              </a:cxn>
              <a:cxn ang="0">
                <a:pos x="T8" y="T9"/>
              </a:cxn>
              <a:cxn ang="0">
                <a:pos x="T10" y="T11"/>
              </a:cxn>
              <a:cxn ang="0">
                <a:pos x="T12" y="T13"/>
              </a:cxn>
            </a:cxnLst>
            <a:rect l="0" t="0" r="r" b="b"/>
            <a:pathLst>
              <a:path w="730" h="219">
                <a:moveTo>
                  <a:pt x="365" y="219"/>
                </a:moveTo>
                <a:lnTo>
                  <a:pt x="548" y="109"/>
                </a:lnTo>
                <a:lnTo>
                  <a:pt x="730" y="0"/>
                </a:lnTo>
                <a:lnTo>
                  <a:pt x="365" y="0"/>
                </a:lnTo>
                <a:lnTo>
                  <a:pt x="0" y="0"/>
                </a:lnTo>
                <a:lnTo>
                  <a:pt x="183" y="109"/>
                </a:lnTo>
                <a:lnTo>
                  <a:pt x="365" y="219"/>
                </a:lnTo>
                <a:close/>
              </a:path>
            </a:pathLst>
          </a:custGeom>
          <a:solidFill>
            <a:schemeClr val="tx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 xmlns:p14="http://schemas.microsoft.com/office/powerpoint/2010/main" val="1554832424"/>
      </p:ext>
    </p:extLst>
  </p:cSld>
  <p:clrMapOvr>
    <a:masterClrMapping/>
  </p:clrMapOvr>
  <p:transition spd="slow" advTm="2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300"/>
                                        <p:tgtEl>
                                          <p:spTgt spid="10"/>
                                        </p:tgtEl>
                                      </p:cBhvr>
                                    </p:animEffect>
                                  </p:childTnLst>
                                </p:cTn>
                              </p:par>
                            </p:childTnLst>
                          </p:cTn>
                        </p:par>
                        <p:par>
                          <p:cTn id="14" fill="hold">
                            <p:stCondLst>
                              <p:cond delay="800"/>
                            </p:stCondLst>
                            <p:childTnLst>
                              <p:par>
                                <p:cTn id="15" presetID="12" presetClass="entr" presetSubtype="1"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300"/>
                                        <p:tgtEl>
                                          <p:spTgt spid="13"/>
                                        </p:tgtEl>
                                        <p:attrNameLst>
                                          <p:attrName>ppt_y</p:attrName>
                                        </p:attrNameLst>
                                      </p:cBhvr>
                                      <p:tavLst>
                                        <p:tav tm="0">
                                          <p:val>
                                            <p:strVal val="#ppt_y-#ppt_h*1.125000"/>
                                          </p:val>
                                        </p:tav>
                                        <p:tav tm="100000">
                                          <p:val>
                                            <p:strVal val="#ppt_y"/>
                                          </p:val>
                                        </p:tav>
                                      </p:tavLst>
                                    </p:anim>
                                    <p:animEffect transition="in" filter="wipe(down)">
                                      <p:cBhvr>
                                        <p:cTn id="18" dur="300"/>
                                        <p:tgtEl>
                                          <p:spTgt spid="13"/>
                                        </p:tgtEl>
                                      </p:cBhvr>
                                    </p:animEffect>
                                  </p:childTnLst>
                                </p:cTn>
                              </p:par>
                            </p:childTnLst>
                          </p:cTn>
                        </p:par>
                        <p:par>
                          <p:cTn id="19" fill="hold">
                            <p:stCondLst>
                              <p:cond delay="11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par>
                          <p:cTn id="23" fill="hold">
                            <p:stCondLst>
                              <p:cond delay="1600"/>
                            </p:stCondLst>
                            <p:childTnLst>
                              <p:par>
                                <p:cTn id="24" presetID="22" presetClass="entr" presetSubtype="8" fill="hold" nodeType="afterEffect">
                                  <p:stCondLst>
                                    <p:cond delay="0"/>
                                  </p:stCondLst>
                                  <p:childTnLst>
                                    <p:set>
                                      <p:cBhvr>
                                        <p:cTn id="25" dur="1" fill="hold">
                                          <p:stCondLst>
                                            <p:cond delay="0"/>
                                          </p:stCondLst>
                                        </p:cTn>
                                        <p:tgtEl>
                                          <p:spTgt spid="2051"/>
                                        </p:tgtEl>
                                        <p:attrNameLst>
                                          <p:attrName>style.visibility</p:attrName>
                                        </p:attrNameLst>
                                      </p:cBhvr>
                                      <p:to>
                                        <p:strVal val="visible"/>
                                      </p:to>
                                    </p:set>
                                    <p:animEffect transition="in" filter="wipe(left)">
                                      <p:cBhvr>
                                        <p:cTn id="26" dur="500"/>
                                        <p:tgtEl>
                                          <p:spTgt spid="2051"/>
                                        </p:tgtEl>
                                      </p:cBhvr>
                                    </p:animEffect>
                                  </p:childTnLst>
                                </p:cTn>
                              </p:par>
                              <p:par>
                                <p:cTn id="27" presetID="22" presetClass="entr" presetSubtype="2" fill="hold" nodeType="withEffect">
                                  <p:stCondLst>
                                    <p:cond delay="0"/>
                                  </p:stCondLst>
                                  <p:childTnLst>
                                    <p:set>
                                      <p:cBhvr>
                                        <p:cTn id="28" dur="1" fill="hold">
                                          <p:stCondLst>
                                            <p:cond delay="0"/>
                                          </p:stCondLst>
                                        </p:cTn>
                                        <p:tgtEl>
                                          <p:spTgt spid="2050"/>
                                        </p:tgtEl>
                                        <p:attrNameLst>
                                          <p:attrName>style.visibility</p:attrName>
                                        </p:attrNameLst>
                                      </p:cBhvr>
                                      <p:to>
                                        <p:strVal val="visible"/>
                                      </p:to>
                                    </p:set>
                                    <p:animEffect transition="in" filter="wipe(right)">
                                      <p:cBhvr>
                                        <p:cTn id="29" dur="500"/>
                                        <p:tgtEl>
                                          <p:spTgt spid="2050"/>
                                        </p:tgtEl>
                                      </p:cBhvr>
                                    </p:animEffect>
                                  </p:childTnLst>
                                </p:cTn>
                              </p:par>
                            </p:childTnLst>
                          </p:cTn>
                        </p:par>
                        <p:par>
                          <p:cTn id="30" fill="hold">
                            <p:stCondLst>
                              <p:cond delay="2100"/>
                            </p:stCondLst>
                            <p:childTnLst>
                              <p:par>
                                <p:cTn id="31" presetID="42" presetClass="entr" presetSubtype="0"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anim calcmode="lin" valueType="num">
                                      <p:cBhvr>
                                        <p:cTn id="34" dur="500" fill="hold"/>
                                        <p:tgtEl>
                                          <p:spTgt spid="3"/>
                                        </p:tgtEl>
                                        <p:attrNameLst>
                                          <p:attrName>ppt_x</p:attrName>
                                        </p:attrNameLst>
                                      </p:cBhvr>
                                      <p:tavLst>
                                        <p:tav tm="0">
                                          <p:val>
                                            <p:strVal val="#ppt_x"/>
                                          </p:val>
                                        </p:tav>
                                        <p:tav tm="100000">
                                          <p:val>
                                            <p:strVal val="#ppt_x"/>
                                          </p:val>
                                        </p:tav>
                                      </p:tavLst>
                                    </p:anim>
                                    <p:anim calcmode="lin" valueType="num">
                                      <p:cBhvr>
                                        <p:cTn id="35" dur="500" fill="hold"/>
                                        <p:tgtEl>
                                          <p:spTgt spid="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500"/>
                                        <p:tgtEl>
                                          <p:spTgt spid="5"/>
                                        </p:tgtEl>
                                      </p:cBhvr>
                                    </p:animEffect>
                                    <p:anim calcmode="lin" valueType="num">
                                      <p:cBhvr>
                                        <p:cTn id="39" dur="500" fill="hold"/>
                                        <p:tgtEl>
                                          <p:spTgt spid="5"/>
                                        </p:tgtEl>
                                        <p:attrNameLst>
                                          <p:attrName>ppt_x</p:attrName>
                                        </p:attrNameLst>
                                      </p:cBhvr>
                                      <p:tavLst>
                                        <p:tav tm="0">
                                          <p:val>
                                            <p:strVal val="#ppt_x"/>
                                          </p:val>
                                        </p:tav>
                                        <p:tav tm="100000">
                                          <p:val>
                                            <p:strVal val="#ppt_x"/>
                                          </p:val>
                                        </p:tav>
                                      </p:tavLst>
                                    </p:anim>
                                    <p:anim calcmode="lin" valueType="num">
                                      <p:cBhvr>
                                        <p:cTn id="40"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3" grpId="0"/>
      <p:bldP spid="10" grpId="0"/>
      <p:bldP spid="11" grpId="0"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
        <p:nvSpPr>
          <p:cNvPr id="10" name="Freeform 7"/>
          <p:cNvSpPr>
            <a:spLocks/>
          </p:cNvSpPr>
          <p:nvPr/>
        </p:nvSpPr>
        <p:spPr bwMode="auto">
          <a:xfrm>
            <a:off x="0" y="0"/>
            <a:ext cx="9144000" cy="3192720"/>
          </a:xfrm>
          <a:custGeom>
            <a:avLst/>
            <a:gdLst>
              <a:gd name="T0" fmla="*/ 16000 w 16000"/>
              <a:gd name="T1" fmla="*/ 3735 h 5579"/>
              <a:gd name="T2" fmla="*/ 8927 w 16000"/>
              <a:gd name="T3" fmla="*/ 5455 h 5579"/>
              <a:gd name="T4" fmla="*/ 7073 w 16000"/>
              <a:gd name="T5" fmla="*/ 5455 h 5579"/>
              <a:gd name="T6" fmla="*/ 0 w 16000"/>
              <a:gd name="T7" fmla="*/ 3735 h 5579"/>
              <a:gd name="T8" fmla="*/ 0 w 16000"/>
              <a:gd name="T9" fmla="*/ 0 h 5579"/>
              <a:gd name="T10" fmla="*/ 16000 w 16000"/>
              <a:gd name="T11" fmla="*/ 0 h 5579"/>
              <a:gd name="T12" fmla="*/ 16000 w 16000"/>
              <a:gd name="T13" fmla="*/ 3735 h 5579"/>
            </a:gdLst>
            <a:ahLst/>
            <a:cxnLst>
              <a:cxn ang="0">
                <a:pos x="T0" y="T1"/>
              </a:cxn>
              <a:cxn ang="0">
                <a:pos x="T2" y="T3"/>
              </a:cxn>
              <a:cxn ang="0">
                <a:pos x="T4" y="T5"/>
              </a:cxn>
              <a:cxn ang="0">
                <a:pos x="T6" y="T7"/>
              </a:cxn>
              <a:cxn ang="0">
                <a:pos x="T8" y="T9"/>
              </a:cxn>
              <a:cxn ang="0">
                <a:pos x="T10" y="T11"/>
              </a:cxn>
              <a:cxn ang="0">
                <a:pos x="T12" y="T13"/>
              </a:cxn>
            </a:cxnLst>
            <a:rect l="0" t="0" r="r" b="b"/>
            <a:pathLst>
              <a:path w="16000" h="5579">
                <a:moveTo>
                  <a:pt x="16000" y="3735"/>
                </a:moveTo>
                <a:lnTo>
                  <a:pt x="8927" y="5455"/>
                </a:lnTo>
                <a:cubicBezTo>
                  <a:pt x="8417" y="5579"/>
                  <a:pt x="7583" y="5579"/>
                  <a:pt x="7073" y="5455"/>
                </a:cubicBezTo>
                <a:lnTo>
                  <a:pt x="0" y="3735"/>
                </a:lnTo>
                <a:lnTo>
                  <a:pt x="0" y="0"/>
                </a:lnTo>
                <a:lnTo>
                  <a:pt x="16000" y="0"/>
                </a:lnTo>
                <a:lnTo>
                  <a:pt x="16000" y="373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33" name="组合 32"/>
          <p:cNvGrpSpPr/>
          <p:nvPr/>
        </p:nvGrpSpPr>
        <p:grpSpPr>
          <a:xfrm>
            <a:off x="3633896" y="2251528"/>
            <a:ext cx="1877796" cy="1882384"/>
            <a:chOff x="2763149" y="1364776"/>
            <a:chExt cx="818090" cy="820089"/>
          </a:xfrm>
        </p:grpSpPr>
        <p:sp>
          <p:nvSpPr>
            <p:cNvPr id="35" name="Oval 11"/>
            <p:cNvSpPr>
              <a:spLocks noChangeArrowheads="1"/>
            </p:cNvSpPr>
            <p:nvPr/>
          </p:nvSpPr>
          <p:spPr bwMode="auto">
            <a:xfrm>
              <a:off x="2763149" y="1364776"/>
              <a:ext cx="818090" cy="820089"/>
            </a:xfrm>
            <a:prstGeom prst="ellipse">
              <a:avLst/>
            </a:pr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12"/>
            <p:cNvSpPr>
              <a:spLocks noChangeArrowheads="1"/>
            </p:cNvSpPr>
            <p:nvPr/>
          </p:nvSpPr>
          <p:spPr bwMode="auto">
            <a:xfrm>
              <a:off x="2823156" y="1426783"/>
              <a:ext cx="696076" cy="696076"/>
            </a:xfrm>
            <a:prstGeom prst="ellipse">
              <a:avLst/>
            </a:pr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69" name="TextBox 68"/>
          <p:cNvSpPr txBox="1"/>
          <p:nvPr/>
        </p:nvSpPr>
        <p:spPr>
          <a:xfrm>
            <a:off x="1764482" y="4365104"/>
            <a:ext cx="5616624" cy="1754326"/>
          </a:xfrm>
          <a:prstGeom prst="rect">
            <a:avLst/>
          </a:prstGeom>
          <a:noFill/>
        </p:spPr>
        <p:txBody>
          <a:bodyPr wrap="square" rtlCol="0">
            <a:spAutoFit/>
          </a:bodyPr>
          <a:lstStyle>
            <a:defPPr>
              <a:defRPr lang="zh-CN"/>
            </a:defPPr>
            <a:lvl1pPr algn="ctr">
              <a:defRPr sz="5000" b="1">
                <a:solidFill>
                  <a:schemeClr val="accent2"/>
                </a:solidFill>
                <a:effectLst>
                  <a:outerShdw blurRad="38100" dist="38100" dir="2700000" algn="tl">
                    <a:srgbClr val="000000">
                      <a:alpha val="43137"/>
                    </a:srgbClr>
                  </a:outerShdw>
                </a:effectLst>
                <a:latin typeface="+mn-ea"/>
                <a:ea typeface="+mn-ea"/>
              </a:defRPr>
            </a:lvl1pPr>
          </a:lstStyle>
          <a:p>
            <a:r>
              <a:rPr lang="zh-CN" altLang="en-US" sz="5400" dirty="0">
                <a:solidFill>
                  <a:schemeClr val="tx2"/>
                </a:solidFill>
                <a:effectLst/>
              </a:rPr>
              <a:t>领导能力和工作作风方面</a:t>
            </a:r>
          </a:p>
        </p:txBody>
      </p:sp>
      <p:sp>
        <p:nvSpPr>
          <p:cNvPr id="11" name="TextBox 10"/>
          <p:cNvSpPr txBox="1"/>
          <p:nvPr/>
        </p:nvSpPr>
        <p:spPr>
          <a:xfrm>
            <a:off x="3868042" y="2531000"/>
            <a:ext cx="1451039" cy="1323439"/>
          </a:xfrm>
          <a:prstGeom prst="rect">
            <a:avLst/>
          </a:prstGeom>
          <a:noFill/>
        </p:spPr>
        <p:txBody>
          <a:bodyPr wrap="none" rtlCol="0">
            <a:spAutoFit/>
          </a:bodyPr>
          <a:lstStyle/>
          <a:p>
            <a:pPr algn="ctr"/>
            <a:r>
              <a:rPr lang="en-US" altLang="zh-CN" sz="8000" b="1" dirty="0">
                <a:solidFill>
                  <a:srgbClr val="FFFF00"/>
                </a:solidFill>
                <a:latin typeface="+mn-ea"/>
                <a:ea typeface="+mn-ea"/>
              </a:rPr>
              <a:t>02</a:t>
            </a:r>
            <a:endParaRPr lang="zh-CN" altLang="en-US" sz="8000" b="1" dirty="0">
              <a:solidFill>
                <a:srgbClr val="FFFF00"/>
              </a:solidFill>
              <a:latin typeface="+mn-ea"/>
              <a:ea typeface="+mn-ea"/>
            </a:endParaRPr>
          </a:p>
        </p:txBody>
      </p:sp>
    </p:spTree>
    <p:extLst>
      <p:ext uri="{BB962C8B-B14F-4D97-AF65-F5344CB8AC3E}">
        <p14:creationId xmlns="" xmlns:p14="http://schemas.microsoft.com/office/powerpoint/2010/main" val="2246988185"/>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ppt_w</p:attrName>
                                        </p:attrNameLst>
                                      </p:cBhvr>
                                      <p:tavLst>
                                        <p:tav tm="0">
                                          <p:val>
                                            <p:fltVal val="0"/>
                                          </p:val>
                                        </p:tav>
                                        <p:tav tm="100000">
                                          <p:val>
                                            <p:strVal val="#ppt_w"/>
                                          </p:val>
                                        </p:tav>
                                      </p:tavLst>
                                    </p:anim>
                                    <p:anim calcmode="lin" valueType="num">
                                      <p:cBhvr>
                                        <p:cTn id="12" dur="500" fill="hold"/>
                                        <p:tgtEl>
                                          <p:spTgt spid="33"/>
                                        </p:tgtEl>
                                        <p:attrNameLst>
                                          <p:attrName>ppt_h</p:attrName>
                                        </p:attrNameLst>
                                      </p:cBhvr>
                                      <p:tavLst>
                                        <p:tav tm="0">
                                          <p:val>
                                            <p:fltVal val="0"/>
                                          </p:val>
                                        </p:tav>
                                        <p:tav tm="100000">
                                          <p:val>
                                            <p:strVal val="#ppt_h"/>
                                          </p:val>
                                        </p:tav>
                                      </p:tavLst>
                                    </p:anim>
                                    <p:animEffect transition="in" filter="fade">
                                      <p:cBhvr>
                                        <p:cTn id="13" dur="500"/>
                                        <p:tgtEl>
                                          <p:spTgt spid="33"/>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300" fill="hold"/>
                                        <p:tgtEl>
                                          <p:spTgt spid="11"/>
                                        </p:tgtEl>
                                        <p:attrNameLst>
                                          <p:attrName>ppt_w</p:attrName>
                                        </p:attrNameLst>
                                      </p:cBhvr>
                                      <p:tavLst>
                                        <p:tav tm="0">
                                          <p:val>
                                            <p:fltVal val="0"/>
                                          </p:val>
                                        </p:tav>
                                        <p:tav tm="100000">
                                          <p:val>
                                            <p:strVal val="#ppt_w"/>
                                          </p:val>
                                        </p:tav>
                                      </p:tavLst>
                                    </p:anim>
                                    <p:anim calcmode="lin" valueType="num">
                                      <p:cBhvr>
                                        <p:cTn id="18" dur="300" fill="hold"/>
                                        <p:tgtEl>
                                          <p:spTgt spid="11"/>
                                        </p:tgtEl>
                                        <p:attrNameLst>
                                          <p:attrName>ppt_h</p:attrName>
                                        </p:attrNameLst>
                                      </p:cBhvr>
                                      <p:tavLst>
                                        <p:tav tm="0">
                                          <p:val>
                                            <p:fltVal val="0"/>
                                          </p:val>
                                        </p:tav>
                                        <p:tav tm="100000">
                                          <p:val>
                                            <p:strVal val="#ppt_h"/>
                                          </p:val>
                                        </p:tav>
                                      </p:tavLst>
                                    </p:anim>
                                    <p:anim calcmode="lin" valueType="num">
                                      <p:cBhvr>
                                        <p:cTn id="19" dur="300" fill="hold"/>
                                        <p:tgtEl>
                                          <p:spTgt spid="11"/>
                                        </p:tgtEl>
                                        <p:attrNameLst>
                                          <p:attrName>style.rotation</p:attrName>
                                        </p:attrNameLst>
                                      </p:cBhvr>
                                      <p:tavLst>
                                        <p:tav tm="0">
                                          <p:val>
                                            <p:fltVal val="90"/>
                                          </p:val>
                                        </p:tav>
                                        <p:tav tm="100000">
                                          <p:val>
                                            <p:fltVal val="0"/>
                                          </p:val>
                                        </p:tav>
                                      </p:tavLst>
                                    </p:anim>
                                    <p:animEffect transition="in" filter="fade">
                                      <p:cBhvr>
                                        <p:cTn id="20" dur="300"/>
                                        <p:tgtEl>
                                          <p:spTgt spid="11"/>
                                        </p:tgtEl>
                                      </p:cBhvr>
                                    </p:animEffect>
                                  </p:childTnLst>
                                </p:cTn>
                              </p:par>
                            </p:childTnLst>
                          </p:cTn>
                        </p:par>
                        <p:par>
                          <p:cTn id="21" fill="hold">
                            <p:stCondLst>
                              <p:cond delay="130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9" grpId="0"/>
      <p:bldP spid="1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BA266A01-0A85-4A33-B13F-3CFD1F385A3C"/>
  <p:tag name="ISPRING_SCORM_RATE_SLIDES" val="1"/>
  <p:tag name="ISPRINGONLINEFOLDERID" val="0"/>
  <p:tag name="ISPRINGONLINEFOLDERPATH" val="Content List"/>
  <p:tag name="ISPRINGCLOUDFOLDERID" val="0"/>
  <p:tag name="ISPRINGCLOUDFOLDERPATH" val="Repository"/>
  <p:tag name="ISPRING_PLAYERS_CUSTOMIZATION" val="UEsDBBQAAgAIABpF1EjXp5f2WAQAAOUQAAAdAAAAdW5pdmVyc2FsL2NvbW1vbl9tZXNzYWdlcy5sbmetWN1u2zYUvi/QdyAEFNiALW0HtCiGxAEtMTYRmXIlOU42DAIjMTZRScz049a72vX2FHuIAX2g3uwtdkjJSdwfSEoCxIBJ5fvO0TnfOYf04fGHLEUbUZRS5UfWy4MXFhJ5rBKZr46sRXjy4xsLlRXPE56qXBxZubLQ8ejpk8OU56uarwR8f/oEocNMlCUsy5Fe3a6RTI6s+Tiyvdkcs4vI9SZeNKYTa2Sr7JrnW+Sqlfrup9dvPrx89fr7w+ctrg9NMMOuu0+EDNOrFz2IWOh7bgRsxI0YOQ+t0aePf3/6+Od///w7DOwtQpcyYo3aL8PQc5+cadN/9TS98H3CwihwqUMiGkTMC01UXBISxxpdqBqt+UagSqGNFO9RtRaQ0UoWApWpTMyDWMFGXosuY443w5RFPglCn9oh9Zg1ClRRbH8wtLyu1qoAcyVKZMkvU5EYm6Ad8/y6ECWY5hVoC8FftZbwnyrjMj/oNO3jJWWTKPQ8N4gIc3Y71ojkCXIKrs0MZPFxQHwgKHgpintgI6M3A0c4TYcxTOlk6sIn1C5M5Wqdwqca6secQA7mIu9CgUaIDxILgqXnOzpoYApxdM3L8r0qkj193E1UFzFltgcStMM75KHm2BFDjiV0kKIQcdVFNiNBgCckGnvnIGRrxLwhCO8Uau50COKCBFAiJOjCMHxGJ1gLXpfYTv+7+oq5lnO6RTyOAafDt5GqLmFHhxSqwFRaeTDMTEDeLiBtFLvfKOOGFaJrViu5EeBHkYii0xA0GZs4WkVvF/SX6ARTlzgRyMrxllFomp+2mPEtylWFeLLheSzQpYh5DVrfwrNEJuaZzrOx/3st/0C8arvKs7YhMYecPxvqz14P+4pbdQk+VZXIrqsu0zpgrfv38UJr+psu9Hn1+9kPbMKwT73HyUwpszptuu6D83Pj2dAcdTrxwEj1z9ZjexI0vXVMoWGNpeqPIDBN9fyAAZj2R1F2AobmTYuGHk7zqwE2mdcSMIXuy3EGodpz4QxCOAC/JOOAhnBAWorLUladxw5TjU2Cvp7aGE58qajEbTFeiisFJ5xU8E1z+oApZDLdmdA7h5u9URHS0AWXGRCuGvEAZSoz8D/pwbmYkV0Emga/9yZLVaeJKd5UvjNNHmJbZ+LLY9NVoTKzm/JyJ95myBw/xIvm5fzG6HzA+L+pv975uVN+989SQLBvTyMbM5voI7+u1bQnCEpAh8INg8jFYw2HWsh4Fa9hmF6pOk96EjUHdoecYCBr37kn9DMHml3U7v48iATqWTc/ckP2K1OVKH/rIgnxeB9nFn1Q7b1mh+uEUFDdo9wZeDNKMpXB1kG3XRB1myQchtiezkD3QR+Hb4Ez7J9CyzKH7WFIE85hkNubY12lMhdDsA8bEPr9QjqPsOOYuzSUVCrjd80kTOCeELeX6hQu1X3J7Clm0D0/4xOJrAYSmoGz6y1Qvs36tng3X86fm1VpfpA4fH7n94n/AVBLAwQUAAIACAAaRdRIpG7HBfQDAADeEAAAJwAAAHVuaXZlcnNhbC9mbGFzaF9wdWJsaXNoaW5nX3NldHRpbmdzLnhtbOVYX28aRxB/51OsrspjOJzYtYMOLMsG2QoGFy5qrKqyltuB23pv93q7ByFPeW4/RV/6DSrl81R56bfo7C1gCDg5nLpKVSELbnbmN/9nbh0cv0kEmUCmuZINb69a8wjISDEuxw3vVdh+euQRbahkVCgJDU8qjxw3K0GaDwXX8QCMQVZNEEbqemoaXmxMWvf96XRa5TrN7KkSuUF8XY1U4qcZaJAGMj8VdIZfZpaC9uYIJQDwL1FyLtasVAgJHNKlYrkAwhlaLrl1ioq2oDr2fMc2pNHtOFO5ZKdKqIxk42HD++boxH4WPA7qjCcgbUx0E4mWbOqUMW6toGLA3wKJgY9jNPdw3yNTzkzc8J7XnlkYZPc3YQpw5zu1MKcKgyDNHD8BQxk11D06hQbeGL0gOBKbSZrwKMQTYgPQ8M7Cm0Hn4qx10+2FrcHNeXjZcTbsIBS2Xoc7CIUXYae1C39Z+PPrq1a/c9F9eRP2ep3w4upOCiO6FpDAX49YgJFVeRbBMmCBifNkKCkXWKQfhVGDwTIXNBtDqNocsziiQoNHfkph/F1OBTcz7IYadsMtQHqiU4hM36at4ZksB+8OzgGiYZjLZU0cvFjWxOHRmuu+037n1lYrA2oMjWIsHqQVpgX+KmnBNlJyzTX7TIZKsKVDkAyBdWkCKz0xuOWyjZx7HhlhEgS6epJxKjzCDboeLYV1PtSGm6L32qucBLFwSAC5HGyEIoppptcivoy6Lfyo+UNXGdA/ulA40n2s36tcMDJTORH8FohRBNOcJ/grBrLaTGSUqaSgYr8bogVH4yYcpsCOyyi6RhVJjpI4XFIBxmn4OedvyRBGKkNcoBMcRUjn2uFXdwJOqdZ3oHRh4xPXIhfds9brJ9ZByiZURjuCY21AkppHwaczIpVZyGE4IpprKJLCOCvOyvhWfXgaNE9y4dL8TydjBfoRU/I4WnZJzGctKK02ppOiEW1zFdDYghxT4jDxIMLJwmUOZQEjKomSYkZohNNb27aecJVrpLgGdtD64RY6ecJl8TTGKYgaMwZZKcja3rPn+wffHh69qFf9P9/9/vSTQvO9diWoVecW2+m9i7Oc1Efr8zNCn1iiG7JtlSW2UNmG0u0vBvMFtjniA9+unu2bqFiYX+MiGrRO+qfnpN8avOqEg3qZYugq7DsTxVhOI/seWUrGhrIM44f3v3x4/+6v3/4ox/xreebrcgZ0e2W4ei/LcPXdor5aWdKlTMDBPnaDCke74AnH6vxPtOl9HfPlHf6vdOkXvS+6Fn+cLn1QYr/6wfZ/iZh7Wl7a1m5pgb/1PmxPEi55gnG0m3t5iW4e7Nfw3rf1qFJBtPX/STQrfwNQSwMEFAACAAgAGkXUSDiyGvbAAgAAUAoAACEAAAB1bml2ZXJzYWwvZmxhc2hfc2tpbl9zZXR0aW5ncy54bWyVVl1v2jAUfd+vQOyddBUdnZQiQQZSpW6t1qrvTnJJLBw7sh06/v3s2G5sSAjDqoTvPcf3+9JY7DFdfplM4owRxl9BSkwLoSVONsH5wzRtpGR0ljEqgcoZZbxCZLr8um0/cdQix1jsAFxxbtrPCGeHMujMzFfzu/ndNRRrY7u9ZCNjVY3o8YkVbJaibF9w1tB8NJzyWAMnmO51ED8WyWYxhCRYyEcJVeDT5l6f6yg1ByFAu/R9o88oi6AUSBf9bXKbXMnpTF2O/oR2wALLlrb6ps8QrUYFhEm+X+kzjKfq9bAqC30uEyT8laO9VRN0BB4+/nOuzyCD1U39Pz1Sc1bohIacy0X85BCGcjV+2qsbfUYJOiBtaLQKNj33yWK9WHsg+9Wf+1iPK2fkRef1ZCHooqcElpI3EEfuZnSiZB/PjVTzAcsdIkIBfFEHelFOv6BGuGdCWYf7Ax+Y5h7ICjrEOyNNBYnx1wOG8g6fJOt2Vfj+fco8BzkcrNDzsBN2yN8qrWdIT9ghXwnO4ZmS4xn8VGM4rsRrZIt5OftKCxSpq8uXuzmttvSkB1d4pq3AYSqWw1Jod95wBbpqcdTKjEvRmU8xRQdcIIkZ/aVx6bENRsTRicJ2Wn9fxRJLAn3t1vqolrTvsr6GzWiLGXaj+U3oYjP3iVQr/GGKpERZWanfJDGdWJ6aEWVkGvUz9JJUcOCPdMc8Tmt7iFQhvgf+xhi51gxlEq7FMjNYQ87EkZeCOOrPcWwf6Us+baoU+EbVDINrmlBmcCUuSqL+5DuGD8hDwoDSMGWpnqMIf/akJ7ANAIhnpSu/uRhN1RCJCRzAzb0naAMeiiwWqkOHmm0ln2An/fVgJSf96AG8hrRromsUHxcqegjvyq9+htGMb2CJUtFGFky9W8DdDAUr2W0y3Xm+dSOwrRS8rPTnKVRC/Z/kP1BLAwQUAAIACAAaRdRI2lyM28cDAADvDwAAJgAAAHVuaXZlcnNhbC9odG1sX3B1Ymxpc2hpbmdfc2V0dGluZ3MueG1s3VfNbhs3EL7rKYgtcozWzk/tCCsZhi3DQhTJlTZojKIwqOVIy5pLbkmuFOWUc/sUvfQNCuR5ilz6Fh0uJdmKbGflxilaCILE4cw3/zO70cHbTJApaMOVbAa79Z2AgEwU43LSDF7HJ4/3A2IslYwKJaEZSBWQg1YtyouR4CYdgrXIagjCSNPIbTNIrc0bYTibzerc5NrdKlFYxDf1RGVhrsGAtKDDXNA5/th5DiZYIFQAwG+m5EKsVasREnmkV4oVAghnaLnkzikqTm0mgtBzjWhyOdGqkOxICaWJnoyawTf7h+6z5PFIxzwD6UJiWkh0ZNugjHFnBBVD/g5ICnySorV7zwIy48ymzeDpzhMHg+zhJkwJ7l2nDuZIYQykXeBnYCmjlvqjV2jhrTVLgiexuaQZT2K8Ic7/ZnAcXwy7neP2Ra8ft4cXp/GrrrdhC6G4/SbeQijuxN32NvxV4U/Pz9qDbqf38iLu97tx5+xKCiO6FpAoXI9YhJFVhU5gFbDIpkU2kpQLrNFPwmjAYpULqicQqxOOWRxTYSAgP+Uw+a6ggts5NsMONsMlQH5ockjswKWtGVhdQHAF5wHRMMzlqiaev1jVxN7+muuh137l1o1WRtRamqRYPEgrTYvC66Ql21jJNdfcmYyUYCuHxhhlgb4cak5FQLhF35LVrXURsCdcYPyd7G59LO2Gc0lKtVmL4SqOrpST1g89ZcH86J3zpNtYv1eFYGSuCiL4JRCrCCauyPBfCuR6e5CxVllJFdRYYgRnQKYcZsAOqig6RxVZgZI4LXIB1mv4ueDvyAjGSiMu0CnOFqRz4/HrWwHn1JgrULq08ZEv+k7vuP3mkXOQsimVyZbgmG3Icvsg+HROpLJLOQxHQgsDZVIYZ+VdFd/q90+D4VkhfJq/dDKuQT9gSh5GyzaJ+awFldWmdFo2omuuEhpbkGNKPCZeJDgZuCygKmBCJVFSzAlNcB4b19ZTrgqDFN/AHtrc30IvT7gsTxNc9ahRM9CVIHd2nzx99vzbvf0XjXr45/vfH98ptNhUZ4I6dX5VHd26CqtJfbIQPyN0x1rckD1ROnOFyjaU3rzqFytpc8RHoVsIN++WcgV+ndUybB8Ojk7JoD183Y2HjSrp7SnsJJukWCBj96xXScYFpwrjxw+/fPzw/q/f/qjG/Gt15vNqBvT6Vbj6L6twDfzqPbu2diuZgKN64kcPDmvBM4719p9ovNt64J/37Ffpu7uf6XxXfqG+u1eq/v3h87+NgT+tXn7W3nai8Mb3yhrS11/SW7W/AVBLAwQUAAIACAAaRdRIfMLq66YBAAAkBgAAHwAAAHVuaXZlcnNhbC9odG1sX3NraW5fc2V0dGluZ3MuanONlE1vwjAMhu/8iiq7TmhDsLLdgIE0icOkcZt2CMWUijSOktDBEP99TflqWncjvpCXp69jR/G+FeSLRSx4CfbF72L/7u8LDZxm9QbufV006KnTmRHJAmZJCiKRwCpIdv70Ih+uBGXMZGE63304W1PyY+j+WXJhyrgiLDShGULLCO2b0LZU4h+vslNVx4pKbZ5vrEXZjlBakLYtUae8YNjdpFjlAiswZqCP6EOxCHTJI/BMu4Nur9trIq+Ok0nVMcJUcbmbYoztOY/WscaNXDQddbVToPMLX58O+ByOxmEZEImxbxbSauJx30UzqTQYA6e8T2MXJCz4HIRXUGfUGf2Besb1gip0lpjEnunBo4syrXgMtS71By58TOZetW6GLuqcha1tum8l+A50zeq168IDUW3UDReoNMauIzW03vMLKpAvEhmfUj+4IDl3WGfb1L1rof1ROAyHzHtCWHlCK+JFpk2D44ZXb8mHaypZp9SbF5QoKRGJxIoCM/I0tjpG3P4zYNxaHq3SfDrkkzFvA9dr0DNEUWwl2nxiBl//TNjsco5jztbhF1BLAwQUAAIACAAaRdRI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AaRdRIsuC9bWQAAABlAAAAHAAAAHVuaXZlcnNhbC9sb2NhbF9zZXR0aW5ncy54bWyzsa/IzVEoSy0qzszPs1Uy1DNQUkjNS85PycxLt1UKDXHTtVBSKC5JzEtJzMnPS7VVystXUrC347LJyU9OzAlOLSkBKixWKMhJrEwtCknNBTJKUv0Sc4Eqn61Y+GzufiV9Oy4AUEsDBBQAAgAIAPeSU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BpF1EgGCTn9RwgAACMgAAApAAAAdW5pdmVyc2FsL3NraW5fY3VzdG9taXphdGlvbl9zZXR0aW5ncy54bWy1Wttu48gRfc9XNBQskACBdaFuDjQKeGnZxMiUVqTtmQQB0RLbFmFetGRLM1roIc/JN+Rh3/IDAfYtP7NYIH+R6iZpkZIsk/ZkOAamq+tUVdetL55B/OQG6jpmoe/+SJgbBiZlzA0e4+FvEBosQi+MphGNKYvre8q9GzjhFz14CDkNqDEjgUMiR+Wz8bCBRuIP6vfkvtaHUVtpt1CvjVu4jzTcUWHuUtIuJRXmtFZTHdQPRCRyI7qgATstdVAvzB4D9CCmEdMDh34dSkXu/FRxBVcRcVzgi4fdNv92mdad1uYfajc7vQ7etWRJkrpI7WhNrbHr9S57chPhRrvTkHZKvyW1JNTsdJqX3V2z1+pIMBpddkFKG192UbvXbre0XQu3AI1kWdFa6q4nXTabMmjD/Ut1NxopvUYDNZtNqa3tOl1ppDQQcEsgQ5b63IGSJilSdycrcrMvoZE6UkbtHdZwV+2gfgt3G41dW1GkRmPv3P3q8u7aU0svJ3PnKwJPhuDkLM+t+onkGizWUQTMFvVXHmEUBcSnH2q//uunX//5n1qakyJ/M47MlCI1IQKZ44cJfFAXg2xGaM+nf56OXOdDbb5mLAwuFmHAwKSLIIx84tWGv00yJLW/DDLc0AhwDfGnBO6BLOheXVtud9qdsrBU12j0mq5F6K9IsB2Hj+HFnCyeHqNwHTillrfcrmjkucETX9RlT8W9c9yeGzOdUb9gH+7zrzxsBV0ppty8LuZfKaRH5tTbe6SlttQKuL3K1z1yAN24scsEVG7y7xx0RR5pMQB9mX/nMQFoKUatx7/XQYx+ZaVyEepoS6OikqQpnkWFq/Wqaj6tovCRO7uIez3QzzgvhB4TPHILG/wrBeIL5ApLRSl1W1/tKT3lgDEdHvaSgQ9aILj55pKShMipYquTm6lsfLbHk6uJrehXtaGaVCXiZfm7Vrf/tdnp/n5QT3ElJZk38nhclIWEsE6jnCzDmk3GNgjEY9vAn6za8Jef//HLz3/770//royf3Fpj3cC1YfqPygKmM3zHDfh7eQNuZzNsWLY51jVs66ZtTCzhoTG2sFYbfg7XaEk2FLEQbVz6BbElRdCo3Yii2HMdMcGbtxusaQl92uRG1g17hk1rpquWPjFqQzOMou0fhGSyZktIoyWJkePGZO5RR6iFZBHzvNGAdnEeQ/CXLV3gDH3iBhdltM/ke924sq3JZGza2NAySm2IAwdpEeGaqguaySaegYyIwL79Nrgt8lBIQLLnVRZyrV9dj+HH4oZcu49LD37YG6yZYgjJlAYlgJA4eAapZ5r3k5nGfQgKEUErEsdfwsgpJE0+dCVk64Y6gdRUrZx8i4vJZEPg3WABqUMXrIS8G2ya8hW2lcknyPHa0JhUBE0+Ql1+rAj6jE2oIWyWgBnynX4l84rgZZgVSFaDC8Lz3dsislgAjntz44brGCjcw1Amohrji8qaTPz9LQRSl8cvVHsiGJwtRo/uhoIpkQMbXgld0JFUrPHs+v5W/7M9kvUx1mxIN21yb1uiX3KlPtmiIGSIOBsSLCia0wVZQyVsYc5xHTHHIy9M+GHt/ogIS/vPd2nrMjT86bs3mFRoeCcsg8MyKIMDy4q9pp27LV3BGw3huf6iFWUc8GYTTBUb8kyffJsQxa6/9pIu/S0C9Wxc1WC9asf7/VU+bP8HY8ykBSs6dDTFDSuBMOzEfMuBzdOrBNSNEaibJv0cGj6/kVYSYExSGUaI3iHmDjxXMOQOPFpNxD1WTN2CE9c9nfN7SAmwqNUkaqfjzW+LHoUL+XOpzulDCOclj5JNcpCBvUuEv0yUc0elwtZi6dYYDDdA5mOSVCDVc31+myon9vYGZ65IdoPCeu7DteeI6vbcJ7EjgJ/XPj0+hz1EoS+oHomzvE42pT+905BkibNE77TaAeK5QEvHKlef74qYieWZem2rsqFifrfg9eyVx0F1cJ+MLdMeywqXAGXiE7ZYwi78wG985WUl1wINj2SQlyy+/iroQHtCRSn1j+WVJwgodd4j8bO8vxgho/FfS8ixZKUIFYOSwPQOlULPrNrSIf2+yYWEJJuOH/r8KauMnTzB0yDJliWr1zdQA+Z5a/eQG3n2EZqYOLeXxQgXlmXeX0jXzHMDWnFJ794y+MosfWrLmiau61BMnrt4SvZJB24a6csc8uDeXkGeei0b0EYPRFLHZdVlil0oay9Qu8l4X7mbk5vSM2H/BuIRaLas8KQSsCj0pvwx6vj1FRj42xlk5JBF/O6djfIc8TL8ksZu+EC8GNjypEPWKdgw5ae6VGSRdsg942Xg5FhTwiHfXehB/1aT1eTYi/RDlKoq4q02b/cz7chwuA6lUznL98RDfoN+ZUf8OeIhv8l7/wTuX0egw5k8Mns/U0iUp5eJHPDQQLSblCcbFXm4BWP+jhrnTEoJRU4/dOhQbGGW69O0mDktb3D9BYsHwfMp44Zj5lux7Jj/nqAwsU/e+vnsHTCXefTl1BbrgALML4sPT6V/miCn8j957j/0RUJFbLuiH2pwXSCLJe/YcQ2lMj7UuNp8lzzGrbJmxntZDimsOQ/1SfREIysMvWoqA75xVkKESaGfN29QP3LToH4uPoNU7MvhC9b+nEYYMsClWWoWaXnuZfZcdSdOjUXYC5N5PFuC6ACuMRkmRygkFSXRYpmlVDLIz8Pxj7ke3dCsS+UIOdecX/0ghso4n9gyG9MHlm9sKeVkBeTYjkogbXP7RMxzFydehIlb00lcMlNtx2FkHovVn+hU2bazr+kTG1HWoXmu561KCIW0PaELeF9y/6Ce32GhQR39GvSQBlCQ9+L/A/gfUEsDBBQAAgAIABtF1EjFe8CSyxgAABM2AAAXAAAAdW5pdmVyc2FsL3VuaXZlcnNhbC5wbmftW2tUU9e2jrU+WhGw1CYIsg9aq7VIRFoBDYmKz+MpDwsiAolIJbWIISIQIA+tlVAJpNUKx6qkahUEBJRKIoRECyS1USJajDRAJFtEE0jcSN6vu4OvUs+4445xzh3j/OAH7LH32utb3/zmnGvNNbL2N5Hh66a/PettBAIxfcP61ZsQiDcBBOINxtTJ8JPF3nm/wpcJGZvWrULUtHs/hm/eJK78dCUCcZE9zZo0Cb5/K319XAYC8c5e59+E3hSAgkB8UrFh9cpoCn6oh1F4ITtHC2EOYA9gv8YesHcxXN/9uzzs1OTcv1/7at2bIT/tX3ghplVxa21xW3RhSeS7R0s+3vJV5/oAZvTcGPmbn53Rrfth4YaGyx90XLioHpllMAz3ZteY8IGpKfPqtbrclsLQvJQLcfX1gQS9rSs1RdEQP2J9KtWWUZTf9MgE+sseDqvU4QKzvDUrftXg2xfRfhKo7/p8jp/W+TAdfzGQFS5ipspqjga9CT+4Fzs4fT7YolPLJF7wLSIhetCV2ybbHk1ytvIq7s3enTd4Ufxb0BsvGmNIzvd4fqIp8OX+jyw3+HJ1pScsIWLfgSVYZ+OUHVTnxfU3I/y/+wEkBhSJTVlphsF6qeb9D9u/CvZQ7qpoZ9Uvdr79uGMd0JMopNtE85jv26qDvZSsivbiYmgCArFeYek17E5IWX+7sDDw9LLly5xj/m3DptjMrL3OcVcc/qlGNfgIBY+97/0NiZ1dHQFOxA2HGyvrzyQ7ORx+PzOGuE7s5PH+BlXlC9zDv8ecnD0bnIhAfPv++ar/d+Cb5g42/WeLJlvY1JQ19IdmucLkWhcAXZnNAaEr2Fev5arOl2dJQw3dGrNOHYSfu3Nj20AWtVg8YK5+webjj+wp0bf1aqys6jmT237ggb3eTv33HfhhB/Xb4rnO4dMj61lut8mfO99w/bIEWrms2GnY1ZU3l2DXi79zkg2uiBNNeawytAD2dMNZNG2nIYjxNOix3aJVhOrvJQft7iC+7N34h22AYR/QTASMVzWaJq0/beQM0EyW5DiJ3/8xxRP4qSoeA/qKDqI8fejGviMc9vbvC4i4VrkP5f5+r9rQ0FekOhdNZnbx6rzn24cU9iFRqvoVsViu0CoRYkyHC/sDfe62PUovIeJQLy2r2R2wsDWodHCZZOhZlz857AfdEY71gWjj4ZqtUpzDqrkyUCa3yRg2WZGMzwMcRvF87hW6zVwk+z2To37hz52bE3jrG39oq3jy+2cRJ62S92ICFiTAHnqwtGdgj0H/UvMqi3zTBjQpAmt6oPFSGEUaucKu/1SKL5D2zIcT70Ga7+6gvKwwwxX8C+entN1pnJfYg6f0HewJEppu9pxhY/8wq2KFuXsslZqM5lcu13cRSfz3Hy809Gjp2YZ+NCPEphba1ddL460gzg5q+phAOBszvN40772egdyX5mb+ITu8sfETs90gFOY9uTYlm+EwMBhz8MWyC3+OjWqjPHoDN8uZR1kMQzYjew6+RvXndmJZzkNYtYaEMeRlLHHQacuD+bgreXBXbt7AcsWVPJua4NatVGaEYMvBjOVYMZhB2/xK/nvJ7CEN/2l7Tyr+6axtZ5QZGKyM+CJFfoqDgs50tr1dt2hMvDeCxct/mzZzW7zyz1AxiT8h5B+/eqvSP3Jf2g8v8yolBrmgL5ahi+3iqQwn046PafD1D+fkPPRcqurN0y5iKLoa4l75OnP/Oyw3eQo1OLy+8qX9qjfmoYCGm8b0EymvyHZO+vti7K7jUF/wzZeZXV857ftt1HtLwRbyWC7XjHVpIiY4lvBXUJKc5Sbe+WerfnwTbGnwBIrvvErmqsYVb4mYaYFY7/JxouNE/5uJNv1qTIeXphMVvQ16tGMYjR6+OtHtgfwuV9udKUvsV0d4sHUN3OahB/13fLQYYVlf+3LtDUMT3+HV+yTfQy0jzHzNojQF1JcMWO5ddwQ5Z2gJt3ZNAMqvqFD/1PUt30o84weUtwg8oadAqSHqWuKWXmJIsB9A4hjyvngdigP1FRKsSk28wnz3OpvYXFFmwzXwKWziVGsXx9Z1/aCFsvkaj8LmiIeUS6N098jHKXn8Rb1Sii3XBVXLFrNkaIDIX4RHkrwACcXmbigyLO813L4TgWvOe3SKGb67ni6UyBcpFBtf12soEMsi+lWjK4mn+9dko5AjUVZUbWGh3h05Qu6zd2dIT2LWUrtW871rC8VspV4inkq+hlv7HWp9CeGPgN1AGxsyJr8/tcOoaw1croSUdpBWRDC4GwBDYrELtKcb27uuO4WP1XgA8ZiHlER+wnQv5tLXPOk/HAqUIDtPfoHZuA2FfApTAFd87C8ClaH+d8WWismFl1EuIsvssDX8hCI36CJaiAxjTQVlHmeumtOSrNQt9qAtAj6VD5mNlNNGcjfDFow++lpg6jcVu3WqWyjxCdXiNRaKjZKy0uVtyNy/xsyTbqWeX4NRb8OcSUp4FAu2DGcmmdTnt9J3ddJK0GiFgUKz8r/sHjj7egzWDBvr3iUVRiW5uIPY8m86fMtCZsxdbeXPAraf2EInFPTXErvP1fOlw/13RMw7dBr68mu8so6BYQlP0AzBxxbGLn4ajewDrnBxBQegeaiABa2SDh4PEJV+wlrpK3gwp+yTGWiYn/FSMTRYgFooEuMEpFbjErYxWGRgbzkkZxG3tEpAO0TpNFAL2EQqFWr4ImQfP/q13JOvETEp7/0yvNFXud3xsxAOsyIHJb6bkbMfQA6QO3CH5EUBfxPt75cyjZS15FM4rIAilGgdi3cDtQC3aEYS7FgSRlQxy2eVyxTIvv2LLXZDwUVfPEAiCLDYfCh1K536r0z9DtofLxuf8MaJjhP9fyEagK1LFEJewii7oD7tT8yWa/n1/PUTGuaNqWsN3RkROafe2LWRWiN9xa2Mbt4ppe8rKpRCxgTOS3qNAt0F0pCmUV0zfHoS7/Lo5i77P7g/3cnB2h5H1JNvX3rR+HMEmWy+ESitizLAFXGRYufj8pfcaUucmq5UvzQR6+lU/sfMV3Cj/rnV+Apt1ItfJL6g8cf8UQl/rnlBcejIqNBbY1/Q1193umPKhaoXplk+dzrtwN1xGv9lNBpoIqaDl5VmiODA++drEfTh1uwy6rAoPlz7ERtzyVKVp+miPaJpl0PnLZomqKS01siTPiX7kQBcmV5dTFBcSBjDAK6Kum3F2SdYbgrrH7JwEbM+YRfjSY8We2Ub2/I1JURUUFpvDG4PfBdGaGlxK2PYH/Rnaqk96t38vambx1AdmA0o37CScOYOL5xlZ09bFuazObs9cP7xeKP4oBX1wV3pggLLSX0DXIlYild+3k3kY7Ziw4PTqAViT+kgam7LsD5A4KfQUhhkeT+D3S8W8G0xY+XxN4cCyjlWP6lPARHbOqSUoO+2TcrDHJ/T64O0SIhrWNy2+zNIeYbjvd9PXMXH4AFujvHalAiNB9IBUSAzBQc1RGHWds/3mash0AYD3mmVi8TvoNnOVZ7O4qwjN8FvbUmmFkyYi/cBkruJVFbslTEehOtrd6SMfLGZvnRVjMtkcE6o/68gHS7fJrP6V7gjzeTjxgCNBwloo8xgI5EjEhk7YM4hiwgsEqHcud9YisK9wrf/bQt9w/pukotPpzGSNhiFuWuGSrjNlWOCSy4AW3jfYiVPImfCqhWO8Pax9/vi8V5ICziHEaeDC7lhcYcxBxOOKjII/fPzUdNFgXNFv17k2yhWFY0lLpSJJamxzWO4y4nUgkIIOjuV+OFuAi3jOnT2bXXUti7er0CbBLIrdRJ0X8G1baYbzB1wScbKR4Wu7Uyv89/tARAxD4f1IHjIMRnS7wChu4DlwqYxQXQym4oibHZHDpOTQlncmLm/oCaLAqeeRrmK9l20Dxf1y0WlK1olUQm3xMnVBEAajWr5ZSfYQjlB5vAYn2BbLVtd34alVyey3aKo1clTvyGAewa30FkQdIF5qGrLX4cqmKbiPcEXKpV0Pt/f/yr4y3L/G2EJ36OFnye7uEINutKMVtRiDZf68JdhHWQXGXK2MFwkHHGwu5bBr+23eLVZ4ujVZAclkfoPUA+BRhQohrCyA2td5qkNGZ1js62Q2rIhrf7fTWLkbEAkNNZpfpapVWNbLCw3CeNm38+lICH71oW4v6bmiaV+fgQSlZc5ltXTYjdOo1ZwJCkJI0liuZQ3Y3OdYY4H7KqyPOoG0czav2TNDaamX4sxPbguSU4v4Agtn5KW5cTFjrVr+Yjxyf35uCtNltnaYBN5S/GMxtyxMbkxANtaGu8nZj4BZDUn+Ymxta8BjM5KzingSOkZAOPgQ32H/mIwvDUJKqnGA8ktUxQ2zRHSx55nwvi0kLWPVDF/VQb6dC6Yt7S1rs7aOx228RADmgPX8h98XZM1ZpptkBp/TBtfQ8Zp/CdoHIL2D5m7B7DZYPZW887/2t8qxoHHgceBx4HHgceBx4HHgceBx4HHgceBx4H/LeDHXUROMznHdwPav73gRfuIEWRrnWeEvEo9D4/UK3cVvDzldv8Ddqj+nsY0wBGSr/huaDoS6Nuer7oRPM05MiI98v96+g7h/b2TNiJ4wf/WsXFoCs54zdXZEvnvQg59gsXYfv+syc1q4mg1lKHUbKHuUOygXYy23T7qAcRSqRBZJI63LXN2urSo9liVuvMYL8IozO7JrEnt4qV1E7uFuYpAMicMj+PkUY0imVBg0RFMR4cPNFcqwSJ2k1nnHGlHzsh36/yH0I/BrUt7CbrgjeTjksZwNtvmx87BD/gAvfYS7vfA/RgkkK1TX6lo0gosq3UNl+UkIc15zsq0plbosFuya/N61OF82xCJ0SEPOcH0yV3gkDOMLYDgcZpEUcrrGU7bCOUt3W3QOuzaoOY0vr1aWFtuw+3xZHf0aDpr6boRWU6URGdY4grSOD0PQKeGSnQzGpRmbSRRbGqJeOshebShJ9Y6y9+CfiINxXZ/Kc1FKcEaeihyBpLM7cmSX5+UqNNfJljbCNQO9XZegUx8cLfRxHGYjgAyLrhYKaSxXCGFtZRhKs3YVzDNCuXNoPch6X2/9y3QIHEiGpgFpkGONQm3xHKRRGLZXOlY5w8GpHALCal8h5ER0ivgK3aEjASeU9I4/ekjZNhrCyDkitrc/o8kOE5itI6ysZPmv5C+qNRUuhWWrtJNtTnKlqufiUwlz0DhRG0JmcfP8tIv+LuApMZSJBUStA/beTyjVsD/li3Usa/54vGEH8W33hXGQntc1oKGXSwkmAU5Wigf/CPhBppz9kkGzpDRvy/ghN7xq4A9Q5gPDQ9mQak+DhzwJZXyYVlAZgkxyBQMB9X3lMlf6gYuSSJDezdlciTuwnMqSJ9EvXeHkmuOE3/FoyTiV5SJAgH8Mijvkr25sHDESA59u00Cxr0V4M4qdPAKAO5boIPJqyPgCn3pWEtz6JDjOxowF1/siGiSF83YbmqUZP0q7AeUAZVi/LBTi6lQ6DuVuCOJJaqA0kpLQr4xsH8HzTEFbJlUNO2aCvZ/kEQizKlpnaQ1yjNda83NXmCLeRUGtvkqk2xJ4ktV+p42204HO2EkoD23SQM2FaieQu4wfKUmY2pnMjrGEPK16uIEBC8BOvtWqY3mc7dSnAi3xSkl6EoxBv1yJHWh8CzvPovr5YPf2qntkYRgo7U4FNBekzt4VoVlRobqYVHu5MrkCnyv3a9SPBlxf0+iPiivOprdFN0zsKQN1xcXqslBAf5fJEzdTPJSnh8p7/kgn2ncalGl2kKqjbe/6b9fby1zg8zQ2ZlJplCgRKkHJe/9YqS7QI2QIL/LQP0nHNwd4mD1EF4D9RUxjMwmh+GYdFBgPIgepF1LHKUQVuGTd74xonNNPsxpKQJROgDCEW4PGbwUw26GiVyimfdP+U2MrSpNo27JvstNXO1MwXqWW4DfCX0ESjRpyLiW0WI+/W1LgaOdPANLJykN211cyGRAiA5wLdr/BWsGBPLWE3rn90qHT2P9jaWGODfExh7HXAtmrZWRU8bu758F2A1au0ZTxcbRwXpbec9TJCOqt+GzUYLtO4GN0c3YaCcbYo/AMb3kmVjeZsLi+EofxvlG6Y5CgnqNfc0nsPhtB7t5Fctvmj/Uthj3FF7W2Mg5SmEmNS4Mlew87PKEzW2rny5SlyrS97h4gFkSRVPAu61qUNx1kGYVxNa6WbBr+dKAL070Jx+b/jdkDA2b7zApptzjOiyyoEOlVUQs3xCqDcmJ52M19VT5Jt09ON3CPdgeTo62n2VM1UU47qotdoOQseRGNDe0ajRYvJlm4icfdYKj4VNIhQNyYnp650AyCmnoGCSZQUlACU1pt0imPYX73+Xibp50DDhOJFjZJSQvHIDbPBp/gYcI8gXY/K57t8/7eCH2FRZq90faTOrISnYSrMGpQYsNYLldvRbDYUN++VEJ6bFcz/DU0C2wcD/zh/6o1g2VPAfyKCJS/Rzy1tKfBpeviGZPR1xto2rqOYscg5nrO8UXYad/qxSu1JFvoIB9B6qwgLjeUyn5MAUpg4oWlLbVT9i+10jgKuyn5ZthaIHtdjWkV4n/PirFXcKX70gHC2B3CKync3chEP4Pzxpli+5WspNhjr5tjAMq8J/wMjolloYttquSgY8UWD+hi+8h4hvR3Gmj+eWZUsSNfc70s286+uYoDKdGkc6ZM2SnYgCxM2irsMWeYEtrrGD46BGSxnCXK9B9ADVS4jOB+22VUnGUoXZZqxzscoPAisbE0QiXLk7lN5svbhqNqfrKMoj8w6hr/qmSJjI307xh8q4XzMEpLLeDqPe2f065mYqvz5PLexssR3CmI8f5ppuk3mZVTO2yK0Uz3sjtHAAr8h62uHO9Ykhur9HOeA/y+1YlWRyel7Vadw+BSLhBalbO7Oc0u543B5dUWrw3WYMqRi34LVCKqW8Ci5eHT853oz85UJ7rsCgYe47Da2d5LuFqBOxMkNBYoDVFNtMWCbrn5F4RDG7PaepnHx0NtL1Kwn3UoikFxgC6QECrGA0L069MXIK9S/3tXzSvbg30ojsMDKG390KynBehE+zjVGKBUsfpMMNZpIS0zNRr4JfzP302H+wwzfPpGE4DB8Dnnm3fblL4TWYac6yoGG7t6EhN4OXaRQ5r5oJOcR0cNJFKGZ7mMhts+aVUMHL2CLq8Ym3+sdE12nl6uwlN7ZvWvR07/B37BDVnernFeSZ6+Gk/BnaXO7yKnly6ovXJYv86OBWFrKhns2Nr4PQUpL78efIPVJdMbL2kauhMnohIJ0fgdL9rZAbrwC1DFM3F6T1f+k0otRabXwwl+Qq++5zKZup4T76JoG6H5zzqw9V8Pt1yvHfkXA9g6wCOIrkJtM5JQUFVWEL7GTPVBdw4eS00b2bAKheQA3q3uUc1c06NztSBAXtbS5nRpMLK58l9Qmw+5hmV2fQssTmWQaIEd2D2Kp3RyaHvjhsmEmuP4+8CWySnzDq/ZnNnbW+zoVnbvHMLz9CbR9h7cVZtfO/DCMdIRLbQdFxoOi0np1b4N1yJ05n2+MBx5e7IbTHSXctnTlyD8TjV6Hg2x7g+Y0O87LNrbWdalXMGHKbelzr41ox7O6pGA3xHniW+dxNWH+cJvEcfyKYPnIvyjUZWJdGaCJbLhI9I4s7YxF0Z9apnmp+l5K+kopn9pUmroafGWP92s3Tj5lGZn69275VPd4vKtDxb7J7VF4WJ51Rk57p6Ds5pvW1P4TVj3TZqcHhn29IXQmK+HhXJe9UL1s7MlQUJ7LoDDAfzee91QM5P1O6ni7F+0YSsGQowiXax0S5wEwwq725+QRF/iCTyYMOBcJg9EbEvrEB7MNJ2bPBSNPuKc1GiWgWW30aX21XWI8c6g05Yfy/HHkVWQsPmIWj6fJDTnYC/tUf9UldIl9Q58GDHMonsx2e1SZjdszaXDyta2rfE8Y8ceH08a/RqCguWKN7AjtwKm4/cqiafeioX2uRNbrRHYf0HF8XKcdYWHP/RquPHbb1aG94EwzLpC7fytRQWbDPVGy6nb8+upaWZBuoLC7TcyNC7m7rPNWrXtNaeza2mncyDqyO7SOPe3njPeg2wXtPcJNEzQpZEKxvIHBVtAs6DMD+roCW4dyBHMPmmeALi6ilvJfpY+55FeV2yx0yjpDqD7ca0OzlKGbzRjxXycHyoiOQnzu+zaRmO62nPkeAyKEGJ/spf/YOpWnapNOekj3bAnXEsUwP5eqtIg65JHOEkVoCvwBGG6cHQE9zctLmypvCyYh9SIAauxuv2espuDDSX0EJ8nmL0s4DitolumLo8dbwidzgi3b9NrUzrpDl3FMf/5cZC1QDYnzD7Rz9B8l+YxZTTR84AR199g2S5HkHfJJjh3DKc3p7NSzMocvSjm4+u7aSCcBHzkRhnJ+eEOZGfHjqZ9D0YNvLLNPRgDUGI730LfvqjR9OqwWm4VK7FgazEnxna9jXSOdSGNeGra1Zt++p/AFBLAwQUAAIACAAbRdRIY1AdNksAAABqAAAAGwAAAHVuaXZlcnNhbC91bml2ZXJzYWwucG5nLnhtbLOxr8jNUShLLSrOzM+zVTLUM1Cyt+PlsikoSi3LTC1XqACKAQUhQEmhEsg1QnDLM1NKMmyVzE2NEWIZqZnpGSW2SqZmpnBBfaCRAFBLAQIAABQAAgAIABpF1EjXp5f2WAQAAOUQAAAdAAAAAAAAAAEAAAAAAAAAAAB1bml2ZXJzYWwvY29tbW9uX21lc3NhZ2VzLmxuZ1BLAQIAABQAAgAIABpF1EikbscF9AMAAN4QAAAnAAAAAAAAAAEAAAAAAJMEAAB1bml2ZXJzYWwvZmxhc2hfcHVibGlzaGluZ19zZXR0aW5ncy54bWxQSwECAAAUAAIACAAaRdRIOLIa9sACAABQCgAAIQAAAAAAAAABAAAAAADMCAAAdW5pdmVyc2FsL2ZsYXNoX3NraW5fc2V0dGluZ3MueG1sUEsBAgAAFAACAAgAGkXUSNpcjNvHAwAA7w8AACYAAAAAAAAAAQAAAAAAywsAAHVuaXZlcnNhbC9odG1sX3B1Ymxpc2hpbmdfc2V0dGluZ3MueG1sUEsBAgAAFAACAAgAGkXUSHzC6uumAQAAJAYAAB8AAAAAAAAAAQAAAAAA1g8AAHVuaXZlcnNhbC9odG1sX3NraW5fc2V0dGluZ3MuanNQSwECAAAUAAIACAAaRdRIPTwv0cEAAADlAQAAGgAAAAAAAAABAAAAAAC5EQAAdW5pdmVyc2FsL2kxOG5fcHJlc2V0cy54bWxQSwECAAAUAAIACAAaRdRIsuC9bWQAAABlAAAAHAAAAAAAAAABAAAAAACyEgAAdW5pdmVyc2FsL2xvY2FsX3NldHRpbmdzLnhtbFBLAQIAABQAAgAIAPeSU0cjtE77+wIAALAIAAAUAAAAAAAAAAEAAAAAAFATAAB1bml2ZXJzYWwvcGxheWVyLnhtbFBLAQIAABQAAgAIABpF1EgGCTn9RwgAACMgAAApAAAAAAAAAAEAAAAAAH0WAAB1bml2ZXJzYWwvc2tpbl9jdXN0b21pemF0aW9uX3NldHRpbmdzLnhtbFBLAQIAABQAAgAIABtF1EjFe8CSyxgAABM2AAAXAAAAAAAAAAAAAAAAAAsfAAB1bml2ZXJzYWwvdW5pdmVyc2FsLnBuZ1BLAQIAABQAAgAIABtF1EhjUB02SwAAAGoAAAAbAAAAAAAAAAEAAAAAAAs4AAB1bml2ZXJzYWwvdW5pdmVyc2FsLnBuZy54bWxQSwUGAAAAAAsACwBJAwAAjzgAAAAA"/>
  <p:tag name="ISPRING_PRESENTATION_TITLE" val="dangyuanganbushuzhishulianbaogaodangzhengjiguantongyongPPT"/>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2_默认设计模板">
  <a:themeElements>
    <a:clrScheme name="自定义 1">
      <a:dk1>
        <a:srgbClr val="535258"/>
      </a:dk1>
      <a:lt1>
        <a:srgbClr val="4D4D4D"/>
      </a:lt1>
      <a:dk2>
        <a:srgbClr val="B51B25"/>
      </a:dk2>
      <a:lt2>
        <a:srgbClr val="FC8A18"/>
      </a:lt2>
      <a:accent1>
        <a:srgbClr val="6C6A69"/>
      </a:accent1>
      <a:accent2>
        <a:srgbClr val="F8F8F8"/>
      </a:accent2>
      <a:accent3>
        <a:srgbClr val="B51B25"/>
      </a:accent3>
      <a:accent4>
        <a:srgbClr val="333333"/>
      </a:accent4>
      <a:accent5>
        <a:srgbClr val="B51B25"/>
      </a:accent5>
      <a:accent6>
        <a:srgbClr val="FC8A18"/>
      </a:accent6>
      <a:hlink>
        <a:srgbClr val="6C6A69"/>
      </a:hlink>
      <a:folHlink>
        <a:srgbClr val="F8F8F8"/>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8601</TotalTime>
  <Pages>0</Pages>
  <Words>2740</Words>
  <Characters>0</Characters>
  <Application>Microsoft Office PowerPoint</Application>
  <DocSecurity>0</DocSecurity>
  <PresentationFormat>自定义</PresentationFormat>
  <Lines>0</Lines>
  <Paragraphs>207</Paragraphs>
  <Slides>31</Slides>
  <Notes>31</Notes>
  <HiddenSlides>0</HiddenSlides>
  <MMClips>1</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2_默认设计模板</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dangyuanganbushuzhishulianbaogaodangzhengjiguantongyongPPT</dc:title>
  <dc:creator>Administrator</dc:creator>
  <cp:lastModifiedBy>hlf</cp:lastModifiedBy>
  <cp:revision>774</cp:revision>
  <dcterms:created xsi:type="dcterms:W3CDTF">2013-01-25T01:44:32Z</dcterms:created>
  <dcterms:modified xsi:type="dcterms:W3CDTF">2018-02-27T01:02:48Z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2052-9.1.0.4429</vt:lpwstr>
  </property>
</Properties>
</file>