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60" r:id="rId4"/>
    <p:sldId id="257" r:id="rId5"/>
    <p:sldId id="262" r:id="rId6"/>
    <p:sldId id="261" r:id="rId7"/>
    <p:sldId id="263" r:id="rId8"/>
    <p:sldId id="264" r:id="rId9"/>
    <p:sldId id="267" r:id="rId10"/>
    <p:sldId id="268" r:id="rId11"/>
    <p:sldId id="265" r:id="rId12"/>
    <p:sldId id="269" r:id="rId13"/>
    <p:sldId id="270" r:id="rId14"/>
    <p:sldId id="266" r:id="rId15"/>
    <p:sldId id="271" r:id="rId16"/>
    <p:sldId id="272" r:id="rId17"/>
    <p:sldId id="273" r:id="rId18"/>
    <p:sldId id="274" r:id="rId19"/>
    <p:sldId id="275" r:id="rId20"/>
    <p:sldId id="276" r:id="rId21"/>
    <p:sldId id="279"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94660"/>
  </p:normalViewPr>
  <p:slideViewPr>
    <p:cSldViewPr snapToGrid="0">
      <p:cViewPr>
        <p:scale>
          <a:sx n="71" d="100"/>
          <a:sy n="71" d="100"/>
        </p:scale>
        <p:origin x="61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468402-A362-4928-8C16-B6852BCF4837}" type="datetimeFigureOut">
              <a:rPr lang="zh-CN" altLang="en-US" smtClean="0"/>
              <a:t>2017/8/22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B648EA-E6E7-4AA2-8CF5-B58C55C0FDCC}" type="slidenum">
              <a:rPr lang="zh-CN" altLang="en-US" smtClean="0"/>
              <a:t>‹#›</a:t>
            </a:fld>
            <a:endParaRPr lang="zh-CN" altLang="en-US"/>
          </a:p>
        </p:txBody>
      </p:sp>
    </p:spTree>
    <p:extLst>
      <p:ext uri="{BB962C8B-B14F-4D97-AF65-F5344CB8AC3E}">
        <p14:creationId xmlns:p14="http://schemas.microsoft.com/office/powerpoint/2010/main" val="1777498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a:t>
            </a:fld>
            <a:endParaRPr lang="zh-CN" altLang="en-US"/>
          </a:p>
        </p:txBody>
      </p:sp>
    </p:spTree>
    <p:extLst>
      <p:ext uri="{BB962C8B-B14F-4D97-AF65-F5344CB8AC3E}">
        <p14:creationId xmlns:p14="http://schemas.microsoft.com/office/powerpoint/2010/main" val="471408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10</a:t>
            </a:fld>
            <a:endParaRPr lang="zh-CN" altLang="en-US"/>
          </a:p>
        </p:txBody>
      </p:sp>
    </p:spTree>
    <p:extLst>
      <p:ext uri="{BB962C8B-B14F-4D97-AF65-F5344CB8AC3E}">
        <p14:creationId xmlns:p14="http://schemas.microsoft.com/office/powerpoint/2010/main" val="2504500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11</a:t>
            </a:fld>
            <a:endParaRPr lang="zh-CN" altLang="en-US"/>
          </a:p>
        </p:txBody>
      </p:sp>
    </p:spTree>
    <p:extLst>
      <p:ext uri="{BB962C8B-B14F-4D97-AF65-F5344CB8AC3E}">
        <p14:creationId xmlns:p14="http://schemas.microsoft.com/office/powerpoint/2010/main" val="3379537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12</a:t>
            </a:fld>
            <a:endParaRPr lang="zh-CN" altLang="en-US"/>
          </a:p>
        </p:txBody>
      </p:sp>
    </p:spTree>
    <p:extLst>
      <p:ext uri="{BB962C8B-B14F-4D97-AF65-F5344CB8AC3E}">
        <p14:creationId xmlns:p14="http://schemas.microsoft.com/office/powerpoint/2010/main" val="2641883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13</a:t>
            </a:fld>
            <a:endParaRPr lang="zh-CN" altLang="en-US"/>
          </a:p>
        </p:txBody>
      </p:sp>
    </p:spTree>
    <p:extLst>
      <p:ext uri="{BB962C8B-B14F-4D97-AF65-F5344CB8AC3E}">
        <p14:creationId xmlns:p14="http://schemas.microsoft.com/office/powerpoint/2010/main" val="3200345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14</a:t>
            </a:fld>
            <a:endParaRPr lang="zh-CN" altLang="en-US"/>
          </a:p>
        </p:txBody>
      </p:sp>
    </p:spTree>
    <p:extLst>
      <p:ext uri="{BB962C8B-B14F-4D97-AF65-F5344CB8AC3E}">
        <p14:creationId xmlns:p14="http://schemas.microsoft.com/office/powerpoint/2010/main" val="3432170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15</a:t>
            </a:fld>
            <a:endParaRPr lang="zh-CN" altLang="en-US"/>
          </a:p>
        </p:txBody>
      </p:sp>
    </p:spTree>
    <p:extLst>
      <p:ext uri="{BB962C8B-B14F-4D97-AF65-F5344CB8AC3E}">
        <p14:creationId xmlns:p14="http://schemas.microsoft.com/office/powerpoint/2010/main" val="2179004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16</a:t>
            </a:fld>
            <a:endParaRPr lang="zh-CN" altLang="en-US"/>
          </a:p>
        </p:txBody>
      </p:sp>
    </p:spTree>
    <p:extLst>
      <p:ext uri="{BB962C8B-B14F-4D97-AF65-F5344CB8AC3E}">
        <p14:creationId xmlns:p14="http://schemas.microsoft.com/office/powerpoint/2010/main" val="569462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17</a:t>
            </a:fld>
            <a:endParaRPr lang="zh-CN" altLang="en-US"/>
          </a:p>
        </p:txBody>
      </p:sp>
    </p:spTree>
    <p:extLst>
      <p:ext uri="{BB962C8B-B14F-4D97-AF65-F5344CB8AC3E}">
        <p14:creationId xmlns:p14="http://schemas.microsoft.com/office/powerpoint/2010/main" val="3004963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18</a:t>
            </a:fld>
            <a:endParaRPr lang="zh-CN" altLang="en-US"/>
          </a:p>
        </p:txBody>
      </p:sp>
    </p:spTree>
    <p:extLst>
      <p:ext uri="{BB962C8B-B14F-4D97-AF65-F5344CB8AC3E}">
        <p14:creationId xmlns:p14="http://schemas.microsoft.com/office/powerpoint/2010/main" val="3434255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19</a:t>
            </a:fld>
            <a:endParaRPr lang="zh-CN" altLang="en-US"/>
          </a:p>
        </p:txBody>
      </p:sp>
    </p:spTree>
    <p:extLst>
      <p:ext uri="{BB962C8B-B14F-4D97-AF65-F5344CB8AC3E}">
        <p14:creationId xmlns:p14="http://schemas.microsoft.com/office/powerpoint/2010/main" val="3344892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2</a:t>
            </a:fld>
            <a:endParaRPr lang="zh-CN" altLang="en-US"/>
          </a:p>
        </p:txBody>
      </p:sp>
    </p:spTree>
    <p:extLst>
      <p:ext uri="{BB962C8B-B14F-4D97-AF65-F5344CB8AC3E}">
        <p14:creationId xmlns:p14="http://schemas.microsoft.com/office/powerpoint/2010/main" val="4087340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20</a:t>
            </a:fld>
            <a:endParaRPr lang="zh-CN" altLang="en-US"/>
          </a:p>
        </p:txBody>
      </p:sp>
    </p:spTree>
    <p:extLst>
      <p:ext uri="{BB962C8B-B14F-4D97-AF65-F5344CB8AC3E}">
        <p14:creationId xmlns:p14="http://schemas.microsoft.com/office/powerpoint/2010/main" val="26173412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21</a:t>
            </a:fld>
            <a:endParaRPr lang="zh-CN" altLang="en-US"/>
          </a:p>
        </p:txBody>
      </p:sp>
    </p:spTree>
    <p:extLst>
      <p:ext uri="{BB962C8B-B14F-4D97-AF65-F5344CB8AC3E}">
        <p14:creationId xmlns:p14="http://schemas.microsoft.com/office/powerpoint/2010/main" val="365905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3</a:t>
            </a:fld>
            <a:endParaRPr lang="zh-CN" altLang="en-US"/>
          </a:p>
        </p:txBody>
      </p:sp>
    </p:spTree>
    <p:extLst>
      <p:ext uri="{BB962C8B-B14F-4D97-AF65-F5344CB8AC3E}">
        <p14:creationId xmlns:p14="http://schemas.microsoft.com/office/powerpoint/2010/main" val="1583787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4</a:t>
            </a:fld>
            <a:endParaRPr lang="zh-CN" altLang="en-US"/>
          </a:p>
        </p:txBody>
      </p:sp>
    </p:spTree>
    <p:extLst>
      <p:ext uri="{BB962C8B-B14F-4D97-AF65-F5344CB8AC3E}">
        <p14:creationId xmlns:p14="http://schemas.microsoft.com/office/powerpoint/2010/main" val="2297948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5</a:t>
            </a:fld>
            <a:endParaRPr lang="zh-CN" altLang="en-US"/>
          </a:p>
        </p:txBody>
      </p:sp>
    </p:spTree>
    <p:extLst>
      <p:ext uri="{BB962C8B-B14F-4D97-AF65-F5344CB8AC3E}">
        <p14:creationId xmlns:p14="http://schemas.microsoft.com/office/powerpoint/2010/main" val="4276381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6</a:t>
            </a:fld>
            <a:endParaRPr lang="zh-CN" altLang="en-US"/>
          </a:p>
        </p:txBody>
      </p:sp>
    </p:spTree>
    <p:extLst>
      <p:ext uri="{BB962C8B-B14F-4D97-AF65-F5344CB8AC3E}">
        <p14:creationId xmlns:p14="http://schemas.microsoft.com/office/powerpoint/2010/main" val="4194438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7</a:t>
            </a:fld>
            <a:endParaRPr lang="zh-CN" altLang="en-US"/>
          </a:p>
        </p:txBody>
      </p:sp>
    </p:spTree>
    <p:extLst>
      <p:ext uri="{BB962C8B-B14F-4D97-AF65-F5344CB8AC3E}">
        <p14:creationId xmlns:p14="http://schemas.microsoft.com/office/powerpoint/2010/main" val="1942066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8</a:t>
            </a:fld>
            <a:endParaRPr lang="zh-CN" altLang="en-US"/>
          </a:p>
        </p:txBody>
      </p:sp>
    </p:spTree>
    <p:extLst>
      <p:ext uri="{BB962C8B-B14F-4D97-AF65-F5344CB8AC3E}">
        <p14:creationId xmlns:p14="http://schemas.microsoft.com/office/powerpoint/2010/main" val="189680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B648EA-E6E7-4AA2-8CF5-B58C55C0FDCC}" type="slidenum">
              <a:rPr lang="zh-CN" altLang="en-US" smtClean="0"/>
              <a:t>9</a:t>
            </a:fld>
            <a:endParaRPr lang="zh-CN" altLang="en-US"/>
          </a:p>
        </p:txBody>
      </p:sp>
    </p:spTree>
    <p:extLst>
      <p:ext uri="{BB962C8B-B14F-4D97-AF65-F5344CB8AC3E}">
        <p14:creationId xmlns:p14="http://schemas.microsoft.com/office/powerpoint/2010/main" val="3140491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32217238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18704218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20376338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34131567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329516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26855526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2167325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33116635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193412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21328976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98BBDD5-5AFA-4640-AC6D-1B91136162D9}" type="datetimeFigureOut">
              <a:rPr lang="zh-CN" altLang="en-US" smtClean="0"/>
              <a:t>2017/8/22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7176059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BBDD5-5AFA-4640-AC6D-1B91136162D9}" type="datetimeFigureOut">
              <a:rPr lang="zh-CN" altLang="en-US" smtClean="0"/>
              <a:t>2017/8/22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52D876-57D0-4269-BA7F-47B3A19DC638}" type="slidenum">
              <a:rPr lang="zh-CN" altLang="en-US" smtClean="0"/>
              <a:t>‹#›</a:t>
            </a:fld>
            <a:endParaRPr lang="zh-CN" altLang="en-US"/>
          </a:p>
        </p:txBody>
      </p:sp>
    </p:spTree>
    <p:extLst>
      <p:ext uri="{BB962C8B-B14F-4D97-AF65-F5344CB8AC3E}">
        <p14:creationId xmlns:p14="http://schemas.microsoft.com/office/powerpoint/2010/main" val="282847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90"/>
            <a:ext cx="12418797" cy="6976966"/>
          </a:xfrm>
          <a:prstGeom prst="rect">
            <a:avLst/>
          </a:prstGeom>
        </p:spPr>
      </p:pic>
      <p:sp>
        <p:nvSpPr>
          <p:cNvPr id="7" name="文本框 6"/>
          <p:cNvSpPr txBox="1"/>
          <p:nvPr/>
        </p:nvSpPr>
        <p:spPr>
          <a:xfrm>
            <a:off x="2083633" y="1379096"/>
            <a:ext cx="7899815" cy="2723823"/>
          </a:xfrm>
          <a:prstGeom prst="rect">
            <a:avLst/>
          </a:prstGeom>
          <a:noFill/>
          <a:ln>
            <a:solidFill>
              <a:schemeClr val="bg1"/>
            </a:solidFill>
          </a:ln>
        </p:spPr>
        <p:txBody>
          <a:bodyPr wrap="square" rtlCol="0">
            <a:spAutoFit/>
          </a:bodyPr>
          <a:lstStyle/>
          <a:p>
            <a:pPr algn="ctr">
              <a:lnSpc>
                <a:spcPct val="150000"/>
              </a:lnSpc>
            </a:pPr>
            <a:r>
              <a:rPr lang="zh-CN" altLang="en-US" sz="6000" b="1" spc="600" dirty="0" smtClean="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t>中国共产党</a:t>
            </a:r>
            <a:r>
              <a:rPr lang="zh-CN" altLang="en-US" sz="6000" b="1" spc="600" dirty="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t/>
            </a:r>
            <a:br>
              <a:rPr lang="zh-CN" altLang="en-US" sz="6000" b="1" spc="600" dirty="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br>
            <a:r>
              <a:rPr lang="zh-CN" altLang="en-US" sz="5400" b="1" spc="600" dirty="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t>入党誓词的历史沿革</a:t>
            </a: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384749" y="341460"/>
            <a:ext cx="1099277" cy="1037636"/>
          </a:xfrm>
          <a:prstGeom prst="rect">
            <a:avLst/>
          </a:prstGeom>
        </p:spPr>
      </p:pic>
      <p:sp>
        <p:nvSpPr>
          <p:cNvPr id="9" name="文本框 8"/>
          <p:cNvSpPr txBox="1"/>
          <p:nvPr/>
        </p:nvSpPr>
        <p:spPr>
          <a:xfrm>
            <a:off x="4092315" y="4476637"/>
            <a:ext cx="1697901"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微党课</a:t>
            </a:r>
            <a:r>
              <a:rPr lang="en-US" altLang="zh-CN"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PPT</a:t>
            </a:r>
            <a:r>
              <a:rPr lang="zh-CN" altLang="en-US"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课件</a:t>
            </a:r>
            <a:endParaRPr lang="zh-CN" altLang="en-US"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0" name="文本框 9"/>
          <p:cNvSpPr txBox="1"/>
          <p:nvPr/>
        </p:nvSpPr>
        <p:spPr>
          <a:xfrm>
            <a:off x="6750016" y="4476637"/>
            <a:ext cx="1569660"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觅知网党支部</a:t>
            </a:r>
            <a:endParaRPr lang="zh-CN" altLang="en-US"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16496735"/>
      </p:ext>
    </p:extLst>
  </p:cSld>
  <p:clrMapOvr>
    <a:masterClrMapping/>
  </p:clrMapOvr>
  <mc:AlternateContent xmlns:mc="http://schemas.openxmlformats.org/markup-compatibility/2006">
    <mc:Choice xmlns:p14="http://schemas.microsoft.com/office/powerpoint/2010/main" Requires="p14">
      <p:transition spd="slow" p14:dur="160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a:off x="5788138" y="2189687"/>
            <a:ext cx="32352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847829" y="2344281"/>
            <a:ext cx="3416320" cy="2288045"/>
          </a:xfrm>
          <a:prstGeom prst="rect">
            <a:avLst/>
          </a:prstGeom>
          <a:noFill/>
        </p:spPr>
        <p:txBody>
          <a:bodyPr vert="eaVert" wrap="square" rtlCol="0">
            <a:spAutoFit/>
          </a:bodyPr>
          <a:lstStyle/>
          <a:p>
            <a:pPr fontAlgn="auto">
              <a:lnSpc>
                <a:spcPct val="150000"/>
              </a:lnSpc>
            </a:pP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从今天起</a:t>
            </a:r>
            <a:r>
              <a:rPr lang="zh-CN" altLang="en-US" sz="20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a:t>
            </a:r>
            <a:endParaRPr lang="en-US" altLang="zh-CN" sz="20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endParaRPr>
          </a:p>
          <a:p>
            <a:pPr fontAlgn="auto">
              <a:lnSpc>
                <a:spcPct val="150000"/>
              </a:lnSpc>
            </a:pPr>
            <a:r>
              <a:rPr lang="zh-CN" altLang="en-US" sz="20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誓</a:t>
            </a: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为党的工作</a:t>
            </a:r>
            <a:r>
              <a:rPr lang="zh-CN" altLang="en-US" sz="20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奋斗，             要做到</a:t>
            </a: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a:t>
            </a:r>
          </a:p>
          <a:p>
            <a:pPr fontAlgn="auto">
              <a:lnSpc>
                <a:spcPct val="150000"/>
              </a:lnSpc>
            </a:pP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第一，热心工作；</a:t>
            </a:r>
          </a:p>
          <a:p>
            <a:pPr fontAlgn="auto">
              <a:lnSpc>
                <a:spcPct val="150000"/>
              </a:lnSpc>
            </a:pP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第二，积极生产；</a:t>
            </a:r>
          </a:p>
          <a:p>
            <a:pPr fontAlgn="auto">
              <a:lnSpc>
                <a:spcPct val="150000"/>
              </a:lnSpc>
            </a:pP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第三，主持公道；</a:t>
            </a:r>
          </a:p>
          <a:p>
            <a:pPr fontAlgn="auto">
              <a:lnSpc>
                <a:spcPct val="150000"/>
              </a:lnSpc>
            </a:pPr>
            <a:r>
              <a:rPr lang="zh-CN" altLang="en-US" sz="20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第四，努力学习。</a:t>
            </a:r>
          </a:p>
        </p:txBody>
      </p:sp>
      <p:pic>
        <p:nvPicPr>
          <p:cNvPr id="15" name="图片 14" descr="抗战时期农村"/>
          <p:cNvPicPr>
            <a:picLocks noChangeAspect="1"/>
          </p:cNvPicPr>
          <p:nvPr/>
        </p:nvPicPr>
        <p:blipFill>
          <a:blip r:embed="rId5"/>
          <a:stretch>
            <a:fillRect/>
          </a:stretch>
        </p:blipFill>
        <p:spPr>
          <a:xfrm>
            <a:off x="2267786" y="2234660"/>
            <a:ext cx="3158246" cy="17860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文本框 15"/>
          <p:cNvSpPr txBox="1"/>
          <p:nvPr/>
        </p:nvSpPr>
        <p:spPr>
          <a:xfrm>
            <a:off x="2619783" y="4391180"/>
            <a:ext cx="2452370" cy="307777"/>
          </a:xfrm>
          <a:prstGeom prst="rect">
            <a:avLst/>
          </a:prstGeom>
          <a:noFill/>
        </p:spPr>
        <p:txBody>
          <a:bodyPr wrap="square" rtlCol="0">
            <a:spAutoFit/>
          </a:bodyPr>
          <a:lstStyle/>
          <a:p>
            <a:r>
              <a:rPr lang="zh-CN" altLang="en-US" sz="1400" dirty="0">
                <a:solidFill>
                  <a:srgbClr val="FF0000"/>
                </a:solidFill>
              </a:rPr>
              <a:t>抗战时期的中国农村</a:t>
            </a:r>
          </a:p>
        </p:txBody>
      </p:sp>
      <p:sp>
        <p:nvSpPr>
          <p:cNvPr id="17" name="文本框 16"/>
          <p:cNvSpPr txBox="1"/>
          <p:nvPr/>
        </p:nvSpPr>
        <p:spPr>
          <a:xfrm>
            <a:off x="2957471" y="154900"/>
            <a:ext cx="3440430"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抗战时期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5890438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2000"/>
                                        <p:tgtEl>
                                          <p:spTgt spid="15"/>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ircle(in)">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sp>
        <p:nvSpPr>
          <p:cNvPr id="9" name="副标题 8"/>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6" name="标题 1"/>
          <p:cNvSpPr txBox="1">
            <a:spLocks/>
          </p:cNvSpPr>
          <p:nvPr/>
        </p:nvSpPr>
        <p:spPr>
          <a:xfrm>
            <a:off x="2246185" y="2555770"/>
            <a:ext cx="6964752" cy="24707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1600" dirty="0" smtClean="0">
                <a:latin typeface="黑体" charset="0"/>
                <a:ea typeface="黑体" charset="0"/>
                <a:sym typeface="+mn-ea"/>
              </a:rPr>
              <a:t>    抗战</a:t>
            </a:r>
            <a:r>
              <a:rPr lang="zh-CN" altLang="en-US" sz="1600" dirty="0">
                <a:latin typeface="黑体" charset="0"/>
                <a:ea typeface="黑体" charset="0"/>
                <a:sym typeface="+mn-ea"/>
              </a:rPr>
              <a:t>时期随着党的政治影响的扩大和威信的提高，工人阶级和人民大众对于党员的期望越来越高，所以强调“</a:t>
            </a:r>
            <a:r>
              <a:rPr lang="zh-CN" altLang="en-US" sz="1600" dirty="0">
                <a:solidFill>
                  <a:srgbClr val="FF0000"/>
                </a:solidFill>
                <a:latin typeface="黑体" charset="0"/>
                <a:ea typeface="黑体" charset="0"/>
                <a:sym typeface="+mn-ea"/>
              </a:rPr>
              <a:t>要作群众的模范</a:t>
            </a:r>
            <a:r>
              <a:rPr lang="zh-CN" altLang="en-US" sz="1600" dirty="0">
                <a:latin typeface="黑体" charset="0"/>
                <a:ea typeface="黑体" charset="0"/>
                <a:sym typeface="+mn-ea"/>
              </a:rPr>
              <a:t>”</a:t>
            </a:r>
            <a:r>
              <a:rPr lang="zh-CN" altLang="en-US" sz="1600" dirty="0" smtClean="0">
                <a:latin typeface="黑体" charset="0"/>
                <a:ea typeface="黑体" charset="0"/>
                <a:sym typeface="+mn-ea"/>
              </a:rPr>
              <a:t>。 </a:t>
            </a:r>
            <a:endParaRPr lang="en-US" altLang="zh-CN" sz="1600" dirty="0" smtClean="0">
              <a:latin typeface="黑体" charset="0"/>
              <a:ea typeface="黑体" charset="0"/>
              <a:sym typeface="+mn-ea"/>
            </a:endParaRPr>
          </a:p>
          <a:p>
            <a:pPr algn="l">
              <a:lnSpc>
                <a:spcPct val="150000"/>
              </a:lnSpc>
            </a:pPr>
            <a:r>
              <a:rPr lang="zh-CN" altLang="en-US" sz="1600" dirty="0">
                <a:latin typeface="黑体" charset="0"/>
                <a:ea typeface="黑体" charset="0"/>
              </a:rPr>
              <a:t/>
            </a:r>
            <a:br>
              <a:rPr lang="zh-CN" altLang="en-US" sz="1600" dirty="0">
                <a:latin typeface="黑体" charset="0"/>
                <a:ea typeface="黑体" charset="0"/>
              </a:rPr>
            </a:br>
            <a:r>
              <a:rPr lang="zh-CN" altLang="en-US" sz="1600" dirty="0">
                <a:latin typeface="黑体" charset="0"/>
                <a:ea typeface="黑体" charset="0"/>
              </a:rPr>
              <a:t>    </a:t>
            </a:r>
            <a:r>
              <a:rPr lang="zh-CN" altLang="en-US" sz="1600" dirty="0">
                <a:latin typeface="黑体" charset="0"/>
                <a:ea typeface="黑体" charset="0"/>
                <a:sym typeface="+mn-ea"/>
              </a:rPr>
              <a:t>抗日战争是一场艰苦的持久战，党在领导抗战的过程中势必会遇到各种各样的困难，因此要求党员坚定革命信念，对抗战取得最终胜利充满信心，</a:t>
            </a:r>
            <a:r>
              <a:rPr lang="zh-CN" altLang="en-US" sz="1600" dirty="0">
                <a:solidFill>
                  <a:srgbClr val="FF0000"/>
                </a:solidFill>
                <a:latin typeface="黑体" charset="0"/>
                <a:ea typeface="黑体" charset="0"/>
                <a:sym typeface="+mn-ea"/>
              </a:rPr>
              <a:t>对党的前途充满信心</a:t>
            </a:r>
            <a:r>
              <a:rPr lang="zh-CN" altLang="en-US" sz="1600" dirty="0">
                <a:latin typeface="黑体" charset="0"/>
                <a:ea typeface="黑体" charset="0"/>
                <a:sym typeface="+mn-ea"/>
              </a:rPr>
              <a:t>。</a:t>
            </a:r>
            <a:r>
              <a:rPr lang="zh-CN" altLang="en-US" sz="1600" dirty="0"/>
              <a:t/>
            </a:r>
            <a:br>
              <a:rPr lang="zh-CN" altLang="en-US" sz="1600" dirty="0"/>
            </a:br>
            <a:endParaRPr lang="en-US" altLang="zh-CN" sz="1600" dirty="0">
              <a:latin typeface="黑体" charset="0"/>
              <a:ea typeface="黑体" charset="0"/>
              <a:sym typeface="+mn-ea"/>
            </a:endParaRPr>
          </a:p>
        </p:txBody>
      </p:sp>
      <p:sp>
        <p:nvSpPr>
          <p:cNvPr id="7" name="文本框 6"/>
          <p:cNvSpPr txBox="1"/>
          <p:nvPr/>
        </p:nvSpPr>
        <p:spPr>
          <a:xfrm>
            <a:off x="2806625" y="1717706"/>
            <a:ext cx="7148537" cy="400110"/>
          </a:xfrm>
          <a:prstGeom prst="rect">
            <a:avLst/>
          </a:prstGeom>
          <a:noFill/>
        </p:spPr>
        <p:txBody>
          <a:bodyPr wrap="square" rtlCol="0">
            <a:spAutoFit/>
          </a:bodyPr>
          <a:lstStyle/>
          <a:p>
            <a:r>
              <a:rPr lang="zh-CN" altLang="en-US" sz="2000" b="1" dirty="0" smtClean="0">
                <a:solidFill>
                  <a:srgbClr val="FF0000"/>
                </a:solidFill>
                <a:sym typeface="+mn-ea"/>
              </a:rPr>
              <a:t> </a:t>
            </a:r>
            <a:r>
              <a:rPr lang="zh-CN" altLang="en-US" sz="2000" b="1" dirty="0" smtClean="0">
                <a:solidFill>
                  <a:srgbClr val="FF0000"/>
                </a:solidFill>
                <a:latin typeface="黑体" panose="02010609060101010101" pitchFamily="49" charset="-122"/>
                <a:ea typeface="黑体" panose="02010609060101010101" pitchFamily="49" charset="-122"/>
                <a:sym typeface="+mn-ea"/>
              </a:rPr>
              <a:t>核心：“要作群众的模范”和“对党有信心”</a:t>
            </a:r>
            <a:endParaRPr lang="zh-CN" altLang="en-US" sz="20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a:off x="2957471" y="154900"/>
            <a:ext cx="3440430"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抗战时期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688614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1" y="154900"/>
            <a:ext cx="4801482"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解放战争时期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1" name="文本框 10"/>
          <p:cNvSpPr txBox="1"/>
          <p:nvPr/>
        </p:nvSpPr>
        <p:spPr>
          <a:xfrm>
            <a:off x="2908044" y="4841739"/>
            <a:ext cx="3326130" cy="307777"/>
          </a:xfrm>
          <a:prstGeom prst="rect">
            <a:avLst/>
          </a:prstGeom>
          <a:noFill/>
        </p:spPr>
        <p:txBody>
          <a:bodyPr wrap="square" rtlCol="0">
            <a:spAutoFit/>
          </a:bodyPr>
          <a:lstStyle/>
          <a:p>
            <a:r>
              <a:rPr lang="en-US" altLang="zh-CN" sz="1400" dirty="0">
                <a:solidFill>
                  <a:srgbClr val="FF0000"/>
                </a:solidFill>
                <a:latin typeface="+mj-ea"/>
              </a:rPr>
              <a:t>1948</a:t>
            </a:r>
            <a:r>
              <a:rPr lang="zh-CN" altLang="zh-CN" sz="1400" dirty="0">
                <a:solidFill>
                  <a:srgbClr val="FF0000"/>
                </a:solidFill>
                <a:latin typeface="+mj-ea"/>
              </a:rPr>
              <a:t>年共产党员课本封面</a:t>
            </a:r>
          </a:p>
        </p:txBody>
      </p:sp>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a:off x="5774691" y="2189687"/>
            <a:ext cx="32352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flipH="1">
            <a:off x="5680562" y="2289524"/>
            <a:ext cx="3877985" cy="2621222"/>
          </a:xfrm>
          <a:prstGeom prst="rect">
            <a:avLst/>
          </a:prstGeom>
          <a:noFill/>
        </p:spPr>
        <p:txBody>
          <a:bodyPr vert="eaVert" wrap="square" rtlCol="0">
            <a:spAutoFit/>
          </a:bodyPr>
          <a:lstStyle/>
          <a:p>
            <a:pPr fontAlgn="auto">
              <a:lnSpc>
                <a:spcPct val="150000"/>
              </a:lnSpc>
            </a:pPr>
            <a:r>
              <a:rPr lang="zh-CN" altLang="en-US" sz="1600" dirty="0"/>
              <a:t/>
            </a:r>
            <a:br>
              <a:rPr lang="zh-CN" altLang="en-US" sz="1600" dirty="0"/>
            </a:br>
            <a:r>
              <a:rPr lang="zh-CN" altLang="en-US" sz="1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我</a:t>
            </a: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决心加入中国共产党</a:t>
            </a:r>
            <a:r>
              <a:rPr lang="zh-CN" altLang="en-US" sz="1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诚心诚意</a:t>
            </a: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为工农劳苦群众服务，为新民主主义和共产主义事业干到底，自入党以后，努力工作</a:t>
            </a:r>
            <a:r>
              <a:rPr lang="zh-CN" altLang="en-US" sz="1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，实事求是，服从</a:t>
            </a: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组织，牺牲个人，执行命令，遵守纪律，保守秘密，永不叛党，如有违背，愿受党纪严厉制裁，谨此宣誓。</a:t>
            </a:r>
            <a:endPar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p:txBody>
      </p:sp>
      <p:pic>
        <p:nvPicPr>
          <p:cNvPr id="16" name="图片 15" descr="1948共产党员课本"/>
          <p:cNvPicPr>
            <a:picLocks noChangeAspect="1"/>
          </p:cNvPicPr>
          <p:nvPr/>
        </p:nvPicPr>
        <p:blipFill>
          <a:blip r:embed="rId5"/>
          <a:stretch>
            <a:fillRect/>
          </a:stretch>
        </p:blipFill>
        <p:spPr>
          <a:xfrm>
            <a:off x="3047109" y="1997434"/>
            <a:ext cx="1825281" cy="267399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257876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2000"/>
                                        <p:tgtEl>
                                          <p:spTgt spid="12"/>
                                        </p:tgtEl>
                                      </p:cBhvr>
                                    </p:animEffect>
                                  </p:childTnLst>
                                </p:cTn>
                              </p:par>
                              <p:par>
                                <p:cTn id="33" presetID="6" presetClass="entr" presetSubtype="16"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ircle(in)">
                                      <p:cBhvr>
                                        <p:cTn id="35" dur="20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1" y="154900"/>
            <a:ext cx="4801482"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解放战争时期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flipV="1">
            <a:off x="5593976" y="2189687"/>
            <a:ext cx="3415988" cy="77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flipH="1">
            <a:off x="5456000" y="2281763"/>
            <a:ext cx="4247317" cy="2794038"/>
          </a:xfrm>
          <a:prstGeom prst="rect">
            <a:avLst/>
          </a:prstGeom>
          <a:noFill/>
        </p:spPr>
        <p:txBody>
          <a:bodyPr vert="eaVert" wrap="square" rtlCol="0">
            <a:spAutoFit/>
          </a:bodyPr>
          <a:lstStyle/>
          <a:p>
            <a:pPr fontAlgn="auto">
              <a:lnSpc>
                <a:spcPct val="150000"/>
              </a:lnSpc>
            </a:pPr>
            <a:r>
              <a:rPr lang="zh-CN" altLang="en-US" sz="1600" dirty="0"/>
              <a:t/>
            </a:r>
            <a:br>
              <a:rPr lang="zh-CN" altLang="en-US" sz="1600" dirty="0"/>
            </a:b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誓为共产主义</a:t>
            </a: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坚决</a:t>
            </a: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奋斗到底。</a:t>
            </a:r>
          </a:p>
          <a:p>
            <a:pPr fontAlgn="auto">
              <a:lnSpc>
                <a:spcPct val="150000"/>
              </a:lnSpc>
            </a:pP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密切联系群众</a:t>
            </a: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不断</a:t>
            </a: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努力学习。</a:t>
            </a:r>
          </a:p>
          <a:p>
            <a:pPr fontAlgn="auto">
              <a:lnSpc>
                <a:spcPct val="150000"/>
              </a:lnSpc>
            </a:pP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实行党的政策</a:t>
            </a: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服从</a:t>
            </a: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党的决议。</a:t>
            </a:r>
          </a:p>
          <a:p>
            <a:pPr fontAlgn="auto">
              <a:lnSpc>
                <a:spcPct val="150000"/>
              </a:lnSpc>
            </a:pP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遵守党的纪律</a:t>
            </a: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保守党</a:t>
            </a: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的秘密。</a:t>
            </a:r>
          </a:p>
          <a:p>
            <a:pPr fontAlgn="auto">
              <a:lnSpc>
                <a:spcPct val="150000"/>
              </a:lnSpc>
            </a:pP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倘有违反行为</a:t>
            </a: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愿</a:t>
            </a:r>
            <a:r>
              <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受党的处分。</a:t>
            </a:r>
            <a:endParaRPr lang="zh-CN" altLang="en-US" sz="16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p:txBody>
      </p:sp>
      <p:pic>
        <p:nvPicPr>
          <p:cNvPr id="15" name="图片 14" descr="解放战争时期"/>
          <p:cNvPicPr>
            <a:picLocks noChangeAspect="1"/>
          </p:cNvPicPr>
          <p:nvPr/>
        </p:nvPicPr>
        <p:blipFill>
          <a:blip r:embed="rId5"/>
          <a:stretch>
            <a:fillRect/>
          </a:stretch>
        </p:blipFill>
        <p:spPr>
          <a:xfrm>
            <a:off x="2233256" y="2197449"/>
            <a:ext cx="2925760" cy="1925352"/>
          </a:xfrm>
          <a:prstGeom prst="rect">
            <a:avLst/>
          </a:prstGeom>
          <a:ln>
            <a:noFill/>
          </a:ln>
          <a:effectLst>
            <a:softEdge rad="112500"/>
          </a:effectLst>
        </p:spPr>
      </p:pic>
      <p:sp>
        <p:nvSpPr>
          <p:cNvPr id="18" name="文本框 17"/>
          <p:cNvSpPr txBox="1"/>
          <p:nvPr/>
        </p:nvSpPr>
        <p:spPr>
          <a:xfrm>
            <a:off x="2619783" y="4336897"/>
            <a:ext cx="3084830" cy="307777"/>
          </a:xfrm>
          <a:prstGeom prst="rect">
            <a:avLst/>
          </a:prstGeom>
          <a:noFill/>
        </p:spPr>
        <p:txBody>
          <a:bodyPr wrap="square" rtlCol="0">
            <a:spAutoFit/>
          </a:bodyPr>
          <a:lstStyle/>
          <a:p>
            <a:r>
              <a:rPr lang="zh-CN" altLang="en-US" sz="1400" dirty="0">
                <a:solidFill>
                  <a:srgbClr val="FF0000"/>
                </a:solidFill>
              </a:rPr>
              <a:t>解放战争时期我军军服沿革</a:t>
            </a:r>
          </a:p>
        </p:txBody>
      </p:sp>
    </p:spTree>
    <p:extLst>
      <p:ext uri="{BB962C8B-B14F-4D97-AF65-F5344CB8AC3E}">
        <p14:creationId xmlns:p14="http://schemas.microsoft.com/office/powerpoint/2010/main" val="14625953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4"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sp>
        <p:nvSpPr>
          <p:cNvPr id="9" name="副标题 8"/>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6" name="标题 1"/>
          <p:cNvSpPr txBox="1">
            <a:spLocks/>
          </p:cNvSpPr>
          <p:nvPr/>
        </p:nvSpPr>
        <p:spPr>
          <a:xfrm>
            <a:off x="2246185" y="2209891"/>
            <a:ext cx="6964752" cy="24707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ct val="150000"/>
              </a:lnSpc>
            </a:pPr>
            <a:r>
              <a:rPr lang="zh-CN" altLang="en-US" sz="1600" dirty="0" smtClean="0">
                <a:latin typeface="黑体" charset="0"/>
                <a:ea typeface="黑体" charset="0"/>
              </a:rPr>
              <a:t>    解放战争</a:t>
            </a:r>
            <a:r>
              <a:rPr lang="zh-CN" altLang="en-US" sz="1600" dirty="0">
                <a:latin typeface="黑体" charset="0"/>
                <a:ea typeface="黑体" charset="0"/>
              </a:rPr>
              <a:t>时期，党处于大发展时期，革命形势已经发生了极大变化，要求党员迅速克服由于长期处于被敌人分割的游击战争环境下产生的某些无纪律、无政府状态，个人服从党的组织，下级服从上级，少数服从多数，</a:t>
            </a:r>
            <a:r>
              <a:rPr lang="zh-CN" altLang="en-US" sz="1600" dirty="0">
                <a:solidFill>
                  <a:srgbClr val="FF0000"/>
                </a:solidFill>
                <a:latin typeface="黑体" charset="0"/>
                <a:ea typeface="黑体" charset="0"/>
              </a:rPr>
              <a:t>全党各个部分组织统一服从中央</a:t>
            </a:r>
            <a:r>
              <a:rPr lang="zh-CN" altLang="en-US" sz="1600" dirty="0">
                <a:latin typeface="黑体" charset="0"/>
                <a:ea typeface="黑体" charset="0"/>
              </a:rPr>
              <a:t>。</a:t>
            </a:r>
          </a:p>
          <a:p>
            <a:pPr algn="l">
              <a:lnSpc>
                <a:spcPct val="150000"/>
              </a:lnSpc>
            </a:pPr>
            <a:r>
              <a:rPr lang="zh-CN" altLang="en-US" sz="1600" dirty="0"/>
              <a:t/>
            </a:r>
            <a:br>
              <a:rPr lang="zh-CN" altLang="en-US" sz="1600" dirty="0"/>
            </a:br>
            <a:endParaRPr lang="en-US" altLang="zh-CN" sz="1600" dirty="0">
              <a:latin typeface="黑体" charset="0"/>
              <a:ea typeface="黑体" charset="0"/>
              <a:sym typeface="+mn-ea"/>
            </a:endParaRPr>
          </a:p>
        </p:txBody>
      </p:sp>
      <p:sp>
        <p:nvSpPr>
          <p:cNvPr id="7" name="文本框 6"/>
          <p:cNvSpPr txBox="1"/>
          <p:nvPr/>
        </p:nvSpPr>
        <p:spPr>
          <a:xfrm>
            <a:off x="2806625" y="1717706"/>
            <a:ext cx="7148537" cy="400110"/>
          </a:xfrm>
          <a:prstGeom prst="rect">
            <a:avLst/>
          </a:prstGeom>
          <a:noFill/>
        </p:spPr>
        <p:txBody>
          <a:bodyPr wrap="square" rtlCol="0">
            <a:spAutoFit/>
          </a:bodyPr>
          <a:lstStyle/>
          <a:p>
            <a:r>
              <a:rPr lang="zh-CN" altLang="en-US" sz="2000" b="1" dirty="0">
                <a:solidFill>
                  <a:srgbClr val="FF0000"/>
                </a:solidFill>
                <a:latin typeface="黑体" charset="0"/>
                <a:ea typeface="黑体" charset="0"/>
              </a:rPr>
              <a:t>核心：“坚决执行党的决议</a:t>
            </a:r>
            <a:r>
              <a:rPr lang="zh-CN" altLang="en-US" sz="2000" b="1" dirty="0" smtClean="0">
                <a:solidFill>
                  <a:srgbClr val="FF0000"/>
                </a:solidFill>
                <a:latin typeface="黑体" charset="0"/>
                <a:ea typeface="黑体" charset="0"/>
              </a:rPr>
              <a:t>”</a:t>
            </a:r>
            <a:endParaRPr lang="zh-CN" altLang="en-US" sz="2000" b="1" dirty="0">
              <a:solidFill>
                <a:srgbClr val="FF0000"/>
              </a:solidFill>
              <a:latin typeface="黑体" charset="0"/>
              <a:ea typeface="黑体"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a:off x="2957471" y="154900"/>
            <a:ext cx="4801482"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解放战争时期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595961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0" y="154900"/>
            <a:ext cx="5756223"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新中国成立时期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flipV="1">
            <a:off x="5593976" y="2189687"/>
            <a:ext cx="3415988" cy="77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flipH="1">
            <a:off x="5701717" y="2293048"/>
            <a:ext cx="3877985" cy="2747438"/>
          </a:xfrm>
          <a:prstGeom prst="rect">
            <a:avLst/>
          </a:prstGeom>
          <a:noFill/>
        </p:spPr>
        <p:txBody>
          <a:bodyPr vert="eaVert" wrap="square" rtlCol="0">
            <a:spAutoFit/>
          </a:bodyPr>
          <a:lstStyle/>
          <a:p>
            <a:pPr fontAlgn="auto">
              <a:lnSpc>
                <a:spcPct val="150000"/>
              </a:lnSpc>
            </a:pPr>
            <a:r>
              <a:rPr lang="zh-CN" altLang="en-US" sz="1600" dirty="0"/>
              <a:t/>
            </a:r>
            <a:br>
              <a:rPr lang="zh-CN" altLang="en-US" sz="1600" dirty="0"/>
            </a:br>
            <a:r>
              <a:rPr lang="zh-CN" altLang="en-US" sz="1600" spc="3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我志愿加入中国共产党，承认党纲、党章，遵守党的纪律，服从党的决议，学习马列主义、毛泽东思想，努力提高自己的觉悟，积极工作，精通业务</a:t>
            </a:r>
            <a:r>
              <a:rPr lang="zh-CN" altLang="en-US"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endParaRPr lang="en-US" altLang="zh-CN"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全心全意为人民服务，</a:t>
            </a:r>
            <a:endParaRPr lang="en-US" altLang="zh-CN"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不屈不挠</a:t>
            </a:r>
            <a:r>
              <a:rPr lang="zh-CN" altLang="en-US" sz="1600" spc="3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，为共产</a:t>
            </a:r>
            <a:r>
              <a:rPr lang="zh-CN" altLang="en-US"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主</a:t>
            </a:r>
            <a:endParaRPr lang="en-US" altLang="zh-CN"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a:p>
            <a:pPr fontAlgn="auto">
              <a:lnSpc>
                <a:spcPct val="150000"/>
              </a:lnSpc>
            </a:pPr>
            <a:r>
              <a:rPr lang="zh-CN" altLang="en-US" sz="1600" spc="3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义</a:t>
            </a:r>
            <a:r>
              <a:rPr lang="zh-CN" altLang="en-US" sz="1600" spc="3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事业奋斗到底。</a:t>
            </a:r>
            <a:endParaRPr lang="zh-CN" altLang="en-US" sz="1600" spc="3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p:txBody>
      </p:sp>
      <p:sp>
        <p:nvSpPr>
          <p:cNvPr id="18" name="文本框 17"/>
          <p:cNvSpPr txBox="1"/>
          <p:nvPr/>
        </p:nvSpPr>
        <p:spPr>
          <a:xfrm>
            <a:off x="2616887" y="4654642"/>
            <a:ext cx="3084830" cy="307777"/>
          </a:xfrm>
          <a:prstGeom prst="rect">
            <a:avLst/>
          </a:prstGeom>
          <a:noFill/>
        </p:spPr>
        <p:txBody>
          <a:bodyPr wrap="square" rtlCol="0">
            <a:spAutoFit/>
          </a:bodyPr>
          <a:lstStyle/>
          <a:p>
            <a:r>
              <a:rPr lang="zh-CN" altLang="en-US" sz="1400" dirty="0">
                <a:solidFill>
                  <a:srgbClr val="FF0000"/>
                </a:solidFill>
              </a:rPr>
              <a:t>1949年10月1日新中国成立</a:t>
            </a:r>
            <a:endParaRPr lang="zh-CN" altLang="en-US" sz="1400" dirty="0">
              <a:solidFill>
                <a:srgbClr val="FF0000"/>
              </a:solidFill>
            </a:endParaRPr>
          </a:p>
        </p:txBody>
      </p:sp>
      <p:pic>
        <p:nvPicPr>
          <p:cNvPr id="16" name="图片 15" descr="新中国成立"/>
          <p:cNvPicPr>
            <a:picLocks noChangeAspect="1"/>
          </p:cNvPicPr>
          <p:nvPr/>
        </p:nvPicPr>
        <p:blipFill>
          <a:blip r:embed="rId5"/>
          <a:stretch>
            <a:fillRect/>
          </a:stretch>
        </p:blipFill>
        <p:spPr>
          <a:xfrm>
            <a:off x="2206363" y="2263053"/>
            <a:ext cx="3037990" cy="212916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007729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4"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0" y="154900"/>
            <a:ext cx="5756223"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新中国成立时期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flipV="1">
            <a:off x="5593976" y="2189687"/>
            <a:ext cx="3415988" cy="77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flipH="1">
            <a:off x="5701714" y="2293048"/>
            <a:ext cx="3877985" cy="1922669"/>
          </a:xfrm>
          <a:prstGeom prst="rect">
            <a:avLst/>
          </a:prstGeom>
          <a:noFill/>
        </p:spPr>
        <p:txBody>
          <a:bodyPr vert="eaVert" wrap="square" rtlCol="0">
            <a:spAutoFit/>
          </a:bodyPr>
          <a:lstStyle/>
          <a:p>
            <a:pPr fontAlgn="auto">
              <a:lnSpc>
                <a:spcPct val="150000"/>
              </a:lnSpc>
            </a:pPr>
            <a:r>
              <a:rPr lang="zh-CN" altLang="en-US" sz="1600" dirty="0"/>
              <a:t/>
            </a:r>
            <a:br>
              <a:rPr lang="zh-CN" altLang="en-US" sz="1600" dirty="0"/>
            </a:br>
            <a:r>
              <a:rPr lang="zh-CN" altLang="en-US" sz="1600" spc="3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我志愿加入中国共产党，拥护党纲党章，执行党的决议，遵守党的纪律，保守党的秘密，随时准备牺牲个人的一切，为全人类彻底解放奋斗终身。</a:t>
            </a:r>
            <a:endParaRPr lang="zh-CN" altLang="en-US" sz="1600" spc="3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p:txBody>
      </p:sp>
      <p:sp>
        <p:nvSpPr>
          <p:cNvPr id="18" name="文本框 17"/>
          <p:cNvSpPr txBox="1"/>
          <p:nvPr/>
        </p:nvSpPr>
        <p:spPr>
          <a:xfrm>
            <a:off x="2957470" y="4549926"/>
            <a:ext cx="3084830" cy="307777"/>
          </a:xfrm>
          <a:prstGeom prst="rect">
            <a:avLst/>
          </a:prstGeom>
          <a:noFill/>
        </p:spPr>
        <p:txBody>
          <a:bodyPr wrap="square" rtlCol="0">
            <a:spAutoFit/>
          </a:bodyPr>
          <a:lstStyle/>
          <a:p>
            <a:r>
              <a:rPr lang="zh-CN" altLang="en-US" sz="1400" dirty="0">
                <a:solidFill>
                  <a:srgbClr val="FF0000"/>
                </a:solidFill>
              </a:rPr>
              <a:t>志愿军入党宣誓</a:t>
            </a:r>
            <a:endParaRPr lang="zh-CN" altLang="en-US" sz="1400" dirty="0">
              <a:solidFill>
                <a:srgbClr val="FF0000"/>
              </a:solidFill>
            </a:endParaRPr>
          </a:p>
        </p:txBody>
      </p:sp>
      <p:pic>
        <p:nvPicPr>
          <p:cNvPr id="15" name="图片 14" descr="志愿军入党宣誓"/>
          <p:cNvPicPr>
            <a:picLocks noChangeAspect="1"/>
          </p:cNvPicPr>
          <p:nvPr/>
        </p:nvPicPr>
        <p:blipFill>
          <a:blip r:embed="rId5"/>
          <a:stretch>
            <a:fillRect/>
          </a:stretch>
        </p:blipFill>
        <p:spPr>
          <a:xfrm>
            <a:off x="2239128" y="2234660"/>
            <a:ext cx="2964884" cy="199525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185220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4"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0" y="154900"/>
            <a:ext cx="5756223"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改革开放新时期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flipV="1">
            <a:off x="5593976" y="2189687"/>
            <a:ext cx="3415988" cy="77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flipH="1">
            <a:off x="5701713" y="2293048"/>
            <a:ext cx="3877985" cy="2164803"/>
          </a:xfrm>
          <a:prstGeom prst="rect">
            <a:avLst/>
          </a:prstGeom>
          <a:noFill/>
        </p:spPr>
        <p:txBody>
          <a:bodyPr vert="eaVert" wrap="square" rtlCol="0">
            <a:spAutoFit/>
          </a:bodyPr>
          <a:lstStyle/>
          <a:p>
            <a:pPr fontAlgn="auto">
              <a:lnSpc>
                <a:spcPct val="150000"/>
              </a:lnSpc>
            </a:pPr>
            <a:r>
              <a:rPr lang="zh-CN" altLang="en-US" sz="1600" dirty="0"/>
              <a:t/>
            </a:r>
            <a:br>
              <a:rPr lang="zh-CN" altLang="en-US" sz="1600" dirty="0"/>
            </a:b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我志愿加入中国共产党，拥护党的纲领，遵守党的章程，履行党员义务，执行党的决定，严守党的纪律，保守党的秘密，对党忠诚，积极工作，为共产主义奋斗终身，随时准备为党和人民牺牲一切，永不叛党。</a:t>
            </a:r>
            <a:endPar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endParaRPr>
          </a:p>
        </p:txBody>
      </p:sp>
      <p:pic>
        <p:nvPicPr>
          <p:cNvPr id="16" name="图片 15" descr="中国共产党章程"/>
          <p:cNvPicPr>
            <a:picLocks noChangeAspect="1"/>
          </p:cNvPicPr>
          <p:nvPr/>
        </p:nvPicPr>
        <p:blipFill>
          <a:blip r:embed="rId5"/>
          <a:stretch>
            <a:fillRect/>
          </a:stretch>
        </p:blipFill>
        <p:spPr>
          <a:xfrm>
            <a:off x="2724873" y="1850566"/>
            <a:ext cx="2107103" cy="295002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3074660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ircle(in)">
                                      <p:cBhvr>
                                        <p:cTn id="24" dur="2000"/>
                                        <p:tgtEl>
                                          <p:spTgt spid="12"/>
                                        </p:tgtEl>
                                      </p:cBhvr>
                                    </p:animEffect>
                                  </p:childTnLst>
                                </p:cTn>
                              </p:par>
                              <p:par>
                                <p:cTn id="25" presetID="6" presetClass="entr" presetSubtype="1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sp>
        <p:nvSpPr>
          <p:cNvPr id="9" name="副标题 8"/>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6" name="标题 1"/>
          <p:cNvSpPr txBox="1">
            <a:spLocks/>
          </p:cNvSpPr>
          <p:nvPr/>
        </p:nvSpPr>
        <p:spPr>
          <a:xfrm>
            <a:off x="2246185" y="1698903"/>
            <a:ext cx="6964752" cy="324961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auto">
              <a:lnSpc>
                <a:spcPct val="150000"/>
              </a:lnSpc>
            </a:pPr>
            <a:r>
              <a:rPr lang="en-US" altLang="zh-CN" sz="1600" b="1" dirty="0">
                <a:latin typeface="+mj-ea"/>
              </a:rPr>
              <a:t> </a:t>
            </a:r>
            <a:r>
              <a:rPr lang="en-US" altLang="zh-CN" sz="1600" b="1" dirty="0" smtClean="0">
                <a:latin typeface="+mj-ea"/>
              </a:rPr>
              <a:t>   </a:t>
            </a:r>
            <a:r>
              <a:rPr lang="zh-CN" altLang="en-US" sz="1600" dirty="0" smtClean="0">
                <a:latin typeface="黑体" charset="0"/>
                <a:ea typeface="黑体" charset="0"/>
              </a:rPr>
              <a:t>更</a:t>
            </a:r>
            <a:r>
              <a:rPr lang="zh-CN" altLang="en-US" sz="1600" dirty="0">
                <a:latin typeface="黑体" charset="0"/>
                <a:ea typeface="黑体" charset="0"/>
              </a:rPr>
              <a:t>全面、系统、科学地概括了党对党员的要求和党员应承担的政治责任，具有党规党纪的性质，是每一位共产党员在入党时必须面对党旗作出的庄严承诺，对每一位共产党员都有约束力。</a:t>
            </a:r>
          </a:p>
          <a:p>
            <a:pPr algn="l" fontAlgn="auto">
              <a:lnSpc>
                <a:spcPct val="150000"/>
              </a:lnSpc>
            </a:pPr>
            <a:endParaRPr lang="zh-CN" altLang="en-US" sz="1600" dirty="0">
              <a:latin typeface="黑体" charset="0"/>
              <a:ea typeface="黑体" charset="0"/>
            </a:endParaRPr>
          </a:p>
          <a:p>
            <a:pPr algn="l" fontAlgn="auto">
              <a:lnSpc>
                <a:spcPct val="150000"/>
              </a:lnSpc>
            </a:pPr>
            <a:r>
              <a:rPr lang="zh-CN" altLang="en-US" sz="1600" dirty="0">
                <a:latin typeface="黑体" charset="0"/>
                <a:ea typeface="黑体" charset="0"/>
              </a:rPr>
              <a:t>    把共产党员从组织上入党到思想上入党的条件进行了高度概括，体现了中国共产党的性质、目标、宗旨、任务、纪律等，表达了共产党员对共产主义理想必须秉持的坚定信念。</a:t>
            </a:r>
            <a:r>
              <a:rPr lang="zh-CN" altLang="en-US" sz="1600" dirty="0"/>
              <a:t/>
            </a:r>
            <a:br>
              <a:rPr lang="zh-CN" altLang="en-US" sz="1600" dirty="0"/>
            </a:br>
            <a:endParaRPr lang="en-US" altLang="zh-CN" sz="1600" dirty="0">
              <a:latin typeface="黑体" charset="0"/>
              <a:ea typeface="黑体" charset="0"/>
              <a:sym typeface="+mn-ea"/>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0" name="文本框 9"/>
          <p:cNvSpPr txBox="1"/>
          <p:nvPr/>
        </p:nvSpPr>
        <p:spPr>
          <a:xfrm>
            <a:off x="2957470" y="154900"/>
            <a:ext cx="5756223"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改革开放新时期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656527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1524000" y="3467568"/>
            <a:ext cx="9144000" cy="1655762"/>
          </a:xfrm>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flipH="1">
            <a:off x="2904565" y="1682312"/>
            <a:ext cx="1897773"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sym typeface="+mn-ea"/>
              </a:rPr>
              <a:t>入党誓词的沿革</a:t>
            </a:r>
          </a:p>
        </p:txBody>
      </p:sp>
      <p:sp>
        <p:nvSpPr>
          <p:cNvPr id="10" name="文本框 9"/>
          <p:cNvSpPr txBox="1"/>
          <p:nvPr/>
        </p:nvSpPr>
        <p:spPr>
          <a:xfrm>
            <a:off x="3292792" y="2477122"/>
            <a:ext cx="5606415" cy="338554"/>
          </a:xfrm>
          <a:prstGeom prst="rect">
            <a:avLst/>
          </a:prstGeom>
          <a:noFill/>
        </p:spPr>
        <p:txBody>
          <a:bodyPr wrap="square" rtlCol="0">
            <a:spAutoFit/>
          </a:bodyPr>
          <a:lstStyle/>
          <a:p>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反映了我们党从不放松党的建设</a:t>
            </a:r>
          </a:p>
        </p:txBody>
      </p:sp>
      <p:sp>
        <p:nvSpPr>
          <p:cNvPr id="11" name="文本框 10"/>
          <p:cNvSpPr txBox="1"/>
          <p:nvPr/>
        </p:nvSpPr>
        <p:spPr>
          <a:xfrm>
            <a:off x="3243488" y="3190599"/>
            <a:ext cx="5806384" cy="338554"/>
          </a:xfrm>
          <a:prstGeom prst="rect">
            <a:avLst/>
          </a:prstGeom>
          <a:noFill/>
        </p:spPr>
        <p:txBody>
          <a:bodyPr wrap="square" rtlCol="0">
            <a:spAutoFit/>
          </a:bodyPr>
          <a:lstStyle/>
          <a:p>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反映了我们</a:t>
            </a:r>
            <a:r>
              <a:rPr lang="zh-CN" altLang="en-US" sz="16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党把握</a:t>
            </a:r>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不同历史时期的主题和要求来发展党员</a:t>
            </a:r>
          </a:p>
        </p:txBody>
      </p:sp>
      <p:sp>
        <p:nvSpPr>
          <p:cNvPr id="12" name="文本框 11"/>
          <p:cNvSpPr txBox="1"/>
          <p:nvPr/>
        </p:nvSpPr>
        <p:spPr>
          <a:xfrm>
            <a:off x="3265898" y="3914708"/>
            <a:ext cx="8248015" cy="338554"/>
          </a:xfrm>
          <a:prstGeom prst="rect">
            <a:avLst/>
          </a:prstGeom>
          <a:noFill/>
        </p:spPr>
        <p:txBody>
          <a:bodyPr wrap="square" rtlCol="0">
            <a:spAutoFit/>
          </a:bodyPr>
          <a:lstStyle/>
          <a:p>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反映了我们党高度重视对</a:t>
            </a:r>
            <a:r>
              <a:rPr lang="zh-CN" altLang="en-US" sz="16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党员</a:t>
            </a:r>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的</a:t>
            </a:r>
            <a:r>
              <a:rPr lang="zh-CN" altLang="en-US" sz="1600" b="1"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党性</a:t>
            </a:r>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教育和理想信念教育</a:t>
            </a:r>
          </a:p>
        </p:txBody>
      </p:sp>
      <p:sp>
        <p:nvSpPr>
          <p:cNvPr id="13" name="文本框 12"/>
          <p:cNvSpPr txBox="1"/>
          <p:nvPr/>
        </p:nvSpPr>
        <p:spPr>
          <a:xfrm>
            <a:off x="3252451" y="4590172"/>
            <a:ext cx="5520690" cy="338554"/>
          </a:xfrm>
          <a:prstGeom prst="rect">
            <a:avLst/>
          </a:prstGeom>
          <a:noFill/>
        </p:spPr>
        <p:txBody>
          <a:bodyPr wrap="square" rtlCol="0">
            <a:spAutoFit/>
            <a:scene3d>
              <a:camera prst="orthographicFront"/>
              <a:lightRig rig="threePt" dir="t"/>
            </a:scene3d>
          </a:bodyPr>
          <a:lstStyle/>
          <a:p>
            <a:r>
              <a:rPr lang="zh-CN" altLang="en-US" sz="1600" b="1"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反映了我们党具有与时俱进的先进性</a:t>
            </a:r>
          </a:p>
        </p:txBody>
      </p:sp>
      <p:sp>
        <p:nvSpPr>
          <p:cNvPr id="4" name="矩形 3"/>
          <p:cNvSpPr/>
          <p:nvPr/>
        </p:nvSpPr>
        <p:spPr>
          <a:xfrm>
            <a:off x="2904565" y="2504016"/>
            <a:ext cx="320992" cy="3385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 name="直接连接符 14"/>
          <p:cNvCxnSpPr/>
          <p:nvPr/>
        </p:nvCxnSpPr>
        <p:spPr>
          <a:xfrm>
            <a:off x="3225557" y="2820916"/>
            <a:ext cx="521919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922495" y="3207743"/>
            <a:ext cx="320992" cy="3385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 name="直接连接符 16"/>
          <p:cNvCxnSpPr/>
          <p:nvPr/>
        </p:nvCxnSpPr>
        <p:spPr>
          <a:xfrm>
            <a:off x="2947653" y="3538090"/>
            <a:ext cx="565572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922495" y="3947332"/>
            <a:ext cx="320992" cy="3385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0" name="直接连接符 19"/>
          <p:cNvCxnSpPr/>
          <p:nvPr/>
        </p:nvCxnSpPr>
        <p:spPr>
          <a:xfrm>
            <a:off x="3230040" y="4277679"/>
            <a:ext cx="521919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922495" y="4619684"/>
            <a:ext cx="320992" cy="3385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2" name="直接连接符 21"/>
          <p:cNvCxnSpPr/>
          <p:nvPr/>
        </p:nvCxnSpPr>
        <p:spPr>
          <a:xfrm>
            <a:off x="3230040" y="4950031"/>
            <a:ext cx="521919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25" name="文本框 24"/>
          <p:cNvSpPr txBox="1"/>
          <p:nvPr/>
        </p:nvSpPr>
        <p:spPr>
          <a:xfrm>
            <a:off x="2957470" y="154900"/>
            <a:ext cx="5756223"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改革开放新时期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
        <p:nvSpPr>
          <p:cNvPr id="26" name="矩形 25"/>
          <p:cNvSpPr/>
          <p:nvPr/>
        </p:nvSpPr>
        <p:spPr>
          <a:xfrm>
            <a:off x="2848130" y="2447142"/>
            <a:ext cx="309811" cy="3385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a:t>
            </a:r>
            <a:endParaRPr lang="zh-CN" altLang="en-US" dirty="0">
              <a:solidFill>
                <a:schemeClr val="tx1"/>
              </a:solidFill>
            </a:endParaRPr>
          </a:p>
        </p:txBody>
      </p:sp>
      <p:sp>
        <p:nvSpPr>
          <p:cNvPr id="27" name="矩形 26"/>
          <p:cNvSpPr/>
          <p:nvPr/>
        </p:nvSpPr>
        <p:spPr>
          <a:xfrm>
            <a:off x="2865620" y="3154178"/>
            <a:ext cx="309811" cy="3385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a:t>
            </a:r>
            <a:endParaRPr lang="zh-CN" altLang="en-US" dirty="0">
              <a:solidFill>
                <a:schemeClr val="tx1"/>
              </a:solidFill>
            </a:endParaRPr>
          </a:p>
        </p:txBody>
      </p:sp>
      <p:sp>
        <p:nvSpPr>
          <p:cNvPr id="28" name="矩形 27"/>
          <p:cNvSpPr/>
          <p:nvPr/>
        </p:nvSpPr>
        <p:spPr>
          <a:xfrm>
            <a:off x="2865620" y="3888696"/>
            <a:ext cx="309811" cy="3385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3</a:t>
            </a:r>
            <a:endParaRPr lang="zh-CN" altLang="en-US" dirty="0">
              <a:solidFill>
                <a:schemeClr val="tx1"/>
              </a:solidFill>
            </a:endParaRPr>
          </a:p>
        </p:txBody>
      </p:sp>
      <p:sp>
        <p:nvSpPr>
          <p:cNvPr id="29" name="矩形 28"/>
          <p:cNvSpPr/>
          <p:nvPr/>
        </p:nvSpPr>
        <p:spPr>
          <a:xfrm>
            <a:off x="2865620" y="4563250"/>
            <a:ext cx="309811" cy="33855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4</a:t>
            </a:r>
            <a:endParaRPr lang="zh-CN" altLang="en-US" dirty="0">
              <a:solidFill>
                <a:schemeClr val="tx1"/>
              </a:solidFill>
            </a:endParaRPr>
          </a:p>
        </p:txBody>
      </p:sp>
    </p:spTree>
    <p:extLst>
      <p:ext uri="{BB962C8B-B14F-4D97-AF65-F5344CB8AC3E}">
        <p14:creationId xmlns:p14="http://schemas.microsoft.com/office/powerpoint/2010/main" val="26872615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0.70"/>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circle(in)">
                                      <p:cBhvr>
                                        <p:cTn id="24" dur="2000"/>
                                        <p:tgtEl>
                                          <p:spTgt spid="26"/>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par>
                                <p:cTn id="28" presetID="6" presetClass="entr" presetSubtype="16"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circle(in)">
                                      <p:cBhvr>
                                        <p:cTn id="30" dur="2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circle(in)">
                                      <p:cBhvr>
                                        <p:cTn id="40" dur="2000"/>
                                        <p:tgtEl>
                                          <p:spTgt spid="16"/>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circle(in)">
                                      <p:cBhvr>
                                        <p:cTn id="43" dur="2000"/>
                                        <p:tgtEl>
                                          <p:spTgt spid="27"/>
                                        </p:tgtEl>
                                      </p:cBhvr>
                                    </p:animEffect>
                                  </p:childTnLst>
                                </p:cTn>
                              </p:par>
                              <p:par>
                                <p:cTn id="44" presetID="6" presetClass="entr" presetSubtype="16"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circle(in)">
                                      <p:cBhvr>
                                        <p:cTn id="46" dur="20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circle(in)">
                                      <p:cBhvr>
                                        <p:cTn id="56" dur="2000"/>
                                        <p:tgtEl>
                                          <p:spTgt spid="28"/>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circle(in)">
                                      <p:cBhvr>
                                        <p:cTn id="59" dur="2000"/>
                                        <p:tgtEl>
                                          <p:spTgt spid="19"/>
                                        </p:tgtEl>
                                      </p:cBhvr>
                                    </p:animEffect>
                                  </p:childTnLst>
                                </p:cTn>
                              </p:par>
                              <p:par>
                                <p:cTn id="60" presetID="6" presetClass="entr" presetSubtype="16"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circle(in)">
                                      <p:cBhvr>
                                        <p:cTn id="62" dur="2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circle(in)">
                                      <p:cBhvr>
                                        <p:cTn id="72" dur="2000"/>
                                        <p:tgtEl>
                                          <p:spTgt spid="29"/>
                                        </p:tgtEl>
                                      </p:cBhvr>
                                    </p:animEffect>
                                  </p:childTnLst>
                                </p:cTn>
                              </p:par>
                              <p:par>
                                <p:cTn id="73" presetID="6" presetClass="entr" presetSubtype="16"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circle(in)">
                                      <p:cBhvr>
                                        <p:cTn id="75" dur="2000"/>
                                        <p:tgtEl>
                                          <p:spTgt spid="21"/>
                                        </p:tgtEl>
                                      </p:cBhvr>
                                    </p:animEffect>
                                  </p:childTnLst>
                                </p:cTn>
                              </p:par>
                              <p:par>
                                <p:cTn id="76" presetID="6" presetClass="entr" presetSubtype="16" fill="hold"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circle(in)">
                                      <p:cBhvr>
                                        <p:cTn id="78" dur="20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2" grpId="0"/>
      <p:bldP spid="13" grpId="0"/>
      <p:bldP spid="4" grpId="0" animBg="1"/>
      <p:bldP spid="16" grpId="0" animBg="1"/>
      <p:bldP spid="19" grpId="0" animBg="1"/>
      <p:bldP spid="21" grpId="0" animBg="1"/>
      <p:bldP spid="25" grpId="0"/>
      <p:bldP spid="26" grpId="0" animBg="1"/>
      <p:bldP spid="27" grpId="0"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6" name="标题 1"/>
          <p:cNvSpPr txBox="1">
            <a:spLocks/>
          </p:cNvSpPr>
          <p:nvPr/>
        </p:nvSpPr>
        <p:spPr>
          <a:xfrm>
            <a:off x="2225797" y="1912480"/>
            <a:ext cx="6964752" cy="2564946"/>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en-US" altLang="zh-CN" sz="2800" dirty="0" smtClean="0"/>
              <a:t>       </a:t>
            </a:r>
            <a:r>
              <a:rPr lang="zh-CN" altLang="en-US" sz="2800" dirty="0" smtClean="0">
                <a:latin typeface="黑体" charset="0"/>
                <a:ea typeface="黑体" charset="0"/>
              </a:rPr>
              <a:t>我志愿加入中国共产党，拥护党的纲领，遵守党的章程，履行党员义务，执行党的决定，严守党的纪律，保守党的秘密，对党忠诚，积极工作，为共产主义奋斗终身，随时准备为党和人民牺牲一切，永不叛党。</a:t>
            </a:r>
            <a:endParaRPr lang="zh-CN" altLang="en-US" sz="2800" dirty="0">
              <a:latin typeface="黑体" charset="0"/>
              <a:ea typeface="黑体" charset="0"/>
            </a:endParaRPr>
          </a:p>
        </p:txBody>
      </p:sp>
      <p:sp>
        <p:nvSpPr>
          <p:cNvPr id="7" name="文本框 6"/>
          <p:cNvSpPr txBox="1"/>
          <p:nvPr/>
        </p:nvSpPr>
        <p:spPr>
          <a:xfrm>
            <a:off x="2957471" y="154900"/>
            <a:ext cx="3440430" cy="1005840"/>
          </a:xfrm>
          <a:prstGeom prst="rect">
            <a:avLst/>
          </a:prstGeom>
          <a:noFill/>
        </p:spPr>
        <p:txBody>
          <a:bodyPr wrap="square" rtlCol="0">
            <a:spAutoFit/>
          </a:bodyPr>
          <a:lstStyle/>
          <a:p>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入党誓词</a:t>
            </a: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Tree>
    <p:extLst>
      <p:ext uri="{BB962C8B-B14F-4D97-AF65-F5344CB8AC3E}">
        <p14:creationId xmlns:p14="http://schemas.microsoft.com/office/powerpoint/2010/main" val="21470303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60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24" name="文本框 23"/>
          <p:cNvSpPr txBox="1"/>
          <p:nvPr/>
        </p:nvSpPr>
        <p:spPr>
          <a:xfrm>
            <a:off x="5213089" y="1708993"/>
            <a:ext cx="4051935" cy="3647152"/>
          </a:xfrm>
          <a:prstGeom prst="rect">
            <a:avLst/>
          </a:prstGeom>
          <a:noFill/>
        </p:spPr>
        <p:txBody>
          <a:bodyPr wrap="square" rtlCol="0" anchor="t">
            <a:spAutoFit/>
          </a:bodyPr>
          <a:lstStyle/>
          <a:p>
            <a:pPr fontAlgn="auto">
              <a:lnSpc>
                <a:spcPct val="150000"/>
              </a:lnSpc>
            </a:pPr>
            <a:r>
              <a:rPr lang="en-US" altLang="zh-CN" sz="1400" dirty="0">
                <a:latin typeface="黑体" charset="0"/>
                <a:ea typeface="黑体" charset="0"/>
              </a:rPr>
              <a:t>    </a:t>
            </a:r>
            <a:r>
              <a:rPr lang="zh-CN" altLang="en-US" sz="1400" b="1" dirty="0">
                <a:latin typeface="黑体" charset="0"/>
                <a:ea typeface="黑体" charset="0"/>
              </a:rPr>
              <a:t>党的十八大以来，以习近平同志为总书记的党中央坚持</a:t>
            </a:r>
            <a:r>
              <a:rPr lang="zh-CN" altLang="en-US" sz="1400" b="1" dirty="0">
                <a:solidFill>
                  <a:srgbClr val="FF0000"/>
                </a:solidFill>
                <a:latin typeface="黑体" charset="0"/>
                <a:ea typeface="黑体" charset="0"/>
              </a:rPr>
              <a:t>党要管党、从严治党</a:t>
            </a:r>
            <a:r>
              <a:rPr lang="zh-CN" altLang="en-US" sz="1400" b="1" dirty="0">
                <a:latin typeface="黑体" charset="0"/>
                <a:ea typeface="黑体" charset="0"/>
              </a:rPr>
              <a:t>。每一个共产党员特别是领导干部都要牢固树立党章意识，自觉用党章规范自己的一言一行，在任何情况下都要做到政治信仰不变、政治立场不移、政治方向不偏。不论担任何种职务、从事何种工作，首先要明白自己是一名在党旗下宣过誓的共产党员，要用入党誓词约束自己。这就要求我们每一位共产党员应时刻牢记入党誓词，把入党誓词各项内容落实到行动上、落实到各项事业中，</a:t>
            </a:r>
            <a:r>
              <a:rPr lang="zh-CN" altLang="en-US" sz="1400" b="1" dirty="0">
                <a:solidFill>
                  <a:srgbClr val="FF0000"/>
                </a:solidFill>
                <a:latin typeface="黑体" charset="0"/>
                <a:ea typeface="黑体" charset="0"/>
              </a:rPr>
              <a:t>切实做到为党分忧、为国尽责、为民奉献。</a:t>
            </a:r>
          </a:p>
        </p:txBody>
      </p:sp>
      <p:pic>
        <p:nvPicPr>
          <p:cNvPr id="25" name="图片 24" descr="习近平"/>
          <p:cNvPicPr>
            <a:picLocks noChangeAspect="1"/>
          </p:cNvPicPr>
          <p:nvPr/>
        </p:nvPicPr>
        <p:blipFill>
          <a:blip r:embed="rId4"/>
          <a:stretch>
            <a:fillRect/>
          </a:stretch>
        </p:blipFill>
        <p:spPr>
          <a:xfrm>
            <a:off x="2286113" y="2001846"/>
            <a:ext cx="2484221" cy="3061446"/>
          </a:xfrm>
          <a:prstGeom prst="ellipse">
            <a:avLst/>
          </a:prstGeom>
          <a:ln>
            <a:noFill/>
          </a:ln>
          <a:effectLst>
            <a:softEdge rad="112500"/>
          </a:effectLst>
        </p:spPr>
      </p:pic>
      <p:pic>
        <p:nvPicPr>
          <p:cNvPr id="26" name="图片 25"/>
          <p:cNvPicPr>
            <a:picLocks noChangeAspect="1"/>
          </p:cNvPicPr>
          <p:nvPr/>
        </p:nvPicPr>
        <p:blipFill rotWithShape="1">
          <a:blip r:embed="rId5"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27" name="文本框 26"/>
          <p:cNvSpPr txBox="1"/>
          <p:nvPr/>
        </p:nvSpPr>
        <p:spPr>
          <a:xfrm>
            <a:off x="2957470" y="154900"/>
            <a:ext cx="5756223"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sym typeface="+mn-ea"/>
              </a:rPr>
              <a:t>改革开放新时期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573366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strVal val="#ppt_w*0.70"/>
                                          </p:val>
                                        </p:tav>
                                        <p:tav tm="100000">
                                          <p:val>
                                            <p:strVal val="#ppt_w"/>
                                          </p:val>
                                        </p:tav>
                                      </p:tavLst>
                                    </p:anim>
                                    <p:anim calcmode="lin" valueType="num">
                                      <p:cBhvr>
                                        <p:cTn id="13" dur="1000" fill="hold"/>
                                        <p:tgtEl>
                                          <p:spTgt spid="27"/>
                                        </p:tgtEl>
                                        <p:attrNameLst>
                                          <p:attrName>ppt_h</p:attrName>
                                        </p:attrNameLst>
                                      </p:cBhvr>
                                      <p:tavLst>
                                        <p:tav tm="0">
                                          <p:val>
                                            <p:strVal val="#ppt_h"/>
                                          </p:val>
                                        </p:tav>
                                        <p:tav tm="100000">
                                          <p:val>
                                            <p:strVal val="#ppt_h"/>
                                          </p:val>
                                        </p:tav>
                                      </p:tavLst>
                                    </p:anim>
                                    <p:animEffect transition="in" filter="fade">
                                      <p:cBhvr>
                                        <p:cTn id="14" dur="10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ircle(in)">
                                      <p:cBhvr>
                                        <p:cTn id="19" dur="2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90"/>
            <a:ext cx="12418797" cy="6976966"/>
          </a:xfrm>
          <a:prstGeom prst="rect">
            <a:avLst/>
          </a:prstGeom>
        </p:spPr>
      </p:pic>
      <p:sp>
        <p:nvSpPr>
          <p:cNvPr id="7" name="文本框 6"/>
          <p:cNvSpPr txBox="1"/>
          <p:nvPr/>
        </p:nvSpPr>
        <p:spPr>
          <a:xfrm>
            <a:off x="2083633" y="1379096"/>
            <a:ext cx="7956011" cy="2585323"/>
          </a:xfrm>
          <a:prstGeom prst="rect">
            <a:avLst/>
          </a:prstGeom>
          <a:noFill/>
          <a:ln>
            <a:solidFill>
              <a:schemeClr val="bg1"/>
            </a:solidFill>
          </a:ln>
        </p:spPr>
        <p:txBody>
          <a:bodyPr wrap="square" rtlCol="0">
            <a:spAutoFit/>
          </a:bodyPr>
          <a:lstStyle/>
          <a:p>
            <a:pPr algn="ctr">
              <a:lnSpc>
                <a:spcPct val="150000"/>
              </a:lnSpc>
            </a:pPr>
            <a:r>
              <a:rPr lang="zh-CN" altLang="en-US" sz="6000" b="1" spc="600" dirty="0" smtClean="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t>中国共产党</a:t>
            </a:r>
            <a:r>
              <a:rPr lang="zh-CN" altLang="en-US" sz="4800" b="1" spc="600" dirty="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t/>
            </a:r>
            <a:br>
              <a:rPr lang="zh-CN" altLang="en-US" sz="4800" b="1" spc="600" dirty="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br>
            <a:r>
              <a:rPr lang="zh-CN" altLang="en-US" sz="4800" b="1" spc="600" dirty="0">
                <a:solidFill>
                  <a:schemeClr val="bg1"/>
                </a:solidFill>
                <a:effectLst>
                  <a:outerShdw blurRad="38100" dist="38100" dir="2700000" algn="tl">
                    <a:srgbClr val="000000">
                      <a:alpha val="43137"/>
                    </a:srgbClr>
                  </a:outerShdw>
                </a:effectLst>
                <a:latin typeface="方正书宋简体" panose="03000509000000000000" pitchFamily="65" charset="-122"/>
                <a:ea typeface="方正书宋简体" panose="03000509000000000000" pitchFamily="65" charset="-122"/>
              </a:rPr>
              <a:t>入党誓词的历史沿革</a:t>
            </a: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384749" y="341460"/>
            <a:ext cx="1099277" cy="1037636"/>
          </a:xfrm>
          <a:prstGeom prst="rect">
            <a:avLst/>
          </a:prstGeom>
        </p:spPr>
      </p:pic>
      <p:sp>
        <p:nvSpPr>
          <p:cNvPr id="10" name="文本框 9"/>
          <p:cNvSpPr txBox="1"/>
          <p:nvPr/>
        </p:nvSpPr>
        <p:spPr>
          <a:xfrm>
            <a:off x="4244369" y="4326735"/>
            <a:ext cx="4673074" cy="584775"/>
          </a:xfrm>
          <a:prstGeom prst="rect">
            <a:avLst/>
          </a:prstGeom>
          <a:noFill/>
        </p:spPr>
        <p:txBody>
          <a:bodyPr wrap="none" rtlCol="0">
            <a:spAutoFit/>
          </a:bodyPr>
          <a:lstStyle/>
          <a:p>
            <a:r>
              <a:rPr lang="zh-CN" altLang="en-US" sz="3200" spc="300"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谢谢聆听</a:t>
            </a:r>
            <a:r>
              <a:rPr lang="zh-CN" altLang="en-US" sz="2000" spc="300"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spc="300"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学习完毕！</a:t>
            </a:r>
            <a:endParaRPr lang="zh-CN" altLang="en-US" sz="3200" spc="3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861348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11923" y="2019178"/>
            <a:ext cx="8217877" cy="2145779"/>
          </a:xfrm>
        </p:spPr>
        <p:txBody>
          <a:bodyPr/>
          <a:lstStyle/>
          <a:p>
            <a:endParaRPr lang="zh-CN" altLang="en-US"/>
          </a:p>
        </p:txBody>
      </p:sp>
      <p:sp>
        <p:nvSpPr>
          <p:cNvPr id="3" name="副标题 2"/>
          <p:cNvSpPr>
            <a:spLocks noGrp="1"/>
          </p:cNvSpPr>
          <p:nvPr>
            <p:ph type="subTitle" idx="1"/>
          </p:nvPr>
        </p:nvSpPr>
        <p:spPr>
          <a:xfrm>
            <a:off x="1611923" y="4498853"/>
            <a:ext cx="8217877" cy="1488063"/>
          </a:xfrm>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6" name="文本框 5"/>
          <p:cNvSpPr txBox="1"/>
          <p:nvPr/>
        </p:nvSpPr>
        <p:spPr>
          <a:xfrm>
            <a:off x="2314596" y="2587504"/>
            <a:ext cx="1200329" cy="2047488"/>
          </a:xfrm>
          <a:prstGeom prst="rect">
            <a:avLst/>
          </a:prstGeom>
          <a:noFill/>
        </p:spPr>
        <p:txBody>
          <a:bodyPr vert="eaVert" wrap="square" rtlCol="0">
            <a:spAutoFit/>
          </a:bodyPr>
          <a:lstStyle/>
          <a:p>
            <a:r>
              <a:rPr lang="zh-CN" altLang="en-US" sz="6600" b="1" dirty="0" smtClean="0">
                <a:solidFill>
                  <a:srgbClr val="C00000"/>
                </a:solidFill>
                <a:latin typeface="微软雅黑" panose="020B0503020204020204" pitchFamily="34" charset="-122"/>
                <a:ea typeface="微软雅黑" panose="020B0503020204020204" pitchFamily="34" charset="-122"/>
              </a:rPr>
              <a:t>目 录</a:t>
            </a:r>
            <a:endParaRPr lang="zh-CN" altLang="en-US" sz="6600" b="1" dirty="0">
              <a:solidFill>
                <a:srgbClr val="C0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345689" y="2747738"/>
            <a:ext cx="615553" cy="1849525"/>
          </a:xfrm>
          <a:prstGeom prst="rect">
            <a:avLst/>
          </a:prstGeom>
          <a:noFill/>
        </p:spPr>
        <p:txBody>
          <a:bodyPr vert="eaVert" wrap="square" rtlCol="0">
            <a:spAutoFit/>
          </a:bodyPr>
          <a:lstStyle/>
          <a:p>
            <a:r>
              <a:rPr lang="en-US" altLang="zh-CN" sz="2800" b="1" dirty="0" smtClean="0">
                <a:solidFill>
                  <a:srgbClr val="C00000"/>
                </a:solidFill>
                <a:latin typeface="微软雅黑" panose="020B0503020204020204" pitchFamily="34" charset="-122"/>
                <a:ea typeface="微软雅黑" panose="020B0503020204020204" pitchFamily="34" charset="-122"/>
              </a:rPr>
              <a:t>Contents</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333505" y="1899348"/>
            <a:ext cx="2913680" cy="397868"/>
          </a:xfrm>
          <a:prstGeom prst="rect">
            <a:avLst/>
          </a:prstGeom>
          <a:solidFill>
            <a:srgbClr val="C00000"/>
          </a:solidFill>
          <a:ln w="3175">
            <a:solidFill>
              <a:srgbClr val="C00000"/>
            </a:solidFill>
          </a:ln>
        </p:spPr>
        <p:txBody>
          <a:bodyPr wrap="square" rtlCol="0">
            <a:spAutoFit/>
          </a:bodyPr>
          <a:lstStyle/>
          <a:p>
            <a:r>
              <a:rPr lang="zh-CN" altLang="en-US" sz="2000" b="1" dirty="0" smtClean="0">
                <a:solidFill>
                  <a:schemeClr val="bg1"/>
                </a:solidFill>
                <a:ea typeface="微软雅黑" panose="020B0503020204020204" pitchFamily="34" charset="-122"/>
              </a:rPr>
              <a:t>建党</a:t>
            </a:r>
            <a:r>
              <a:rPr lang="zh-CN" altLang="en-US" sz="2000" b="1" dirty="0">
                <a:solidFill>
                  <a:schemeClr val="bg1"/>
                </a:solidFill>
                <a:ea typeface="微软雅黑" panose="020B0503020204020204" pitchFamily="34" charset="-122"/>
              </a:rPr>
              <a:t>时期</a:t>
            </a:r>
          </a:p>
        </p:txBody>
      </p:sp>
      <p:sp>
        <p:nvSpPr>
          <p:cNvPr id="9" name="文本框 8"/>
          <p:cNvSpPr txBox="1"/>
          <p:nvPr/>
        </p:nvSpPr>
        <p:spPr>
          <a:xfrm>
            <a:off x="5333505" y="2700132"/>
            <a:ext cx="2913680" cy="402216"/>
          </a:xfrm>
          <a:prstGeom prst="rect">
            <a:avLst/>
          </a:prstGeom>
          <a:solidFill>
            <a:srgbClr val="C00000"/>
          </a:solidFill>
          <a:ln w="3175">
            <a:solidFill>
              <a:srgbClr val="C00000"/>
            </a:solidFill>
          </a:ln>
        </p:spPr>
        <p:txBody>
          <a:bodyPr wrap="square" rtlCol="0">
            <a:spAutoFit/>
          </a:bodyPr>
          <a:lstStyle/>
          <a:p>
            <a:r>
              <a:rPr lang="zh-CN" altLang="en-US" sz="2000" b="1" dirty="0">
                <a:solidFill>
                  <a:schemeClr val="bg1"/>
                </a:solidFill>
                <a:ea typeface="微软雅黑" panose="020B0503020204020204" pitchFamily="34" charset="-122"/>
              </a:rPr>
              <a:t>抗战时期</a:t>
            </a:r>
          </a:p>
        </p:txBody>
      </p:sp>
      <p:sp>
        <p:nvSpPr>
          <p:cNvPr id="10" name="文本框 9"/>
          <p:cNvSpPr txBox="1"/>
          <p:nvPr/>
        </p:nvSpPr>
        <p:spPr>
          <a:xfrm>
            <a:off x="5333503" y="3522180"/>
            <a:ext cx="2913682" cy="400110"/>
          </a:xfrm>
          <a:prstGeom prst="rect">
            <a:avLst/>
          </a:prstGeom>
          <a:solidFill>
            <a:srgbClr val="C00000"/>
          </a:solidFill>
          <a:ln w="3175">
            <a:solidFill>
              <a:srgbClr val="C00000"/>
            </a:solidFill>
          </a:ln>
        </p:spPr>
        <p:txBody>
          <a:bodyPr wrap="square" rtlCol="0">
            <a:spAutoFit/>
          </a:bodyPr>
          <a:lstStyle/>
          <a:p>
            <a:r>
              <a:rPr lang="zh-CN" altLang="en-US" sz="2000" b="1" dirty="0">
                <a:solidFill>
                  <a:schemeClr val="bg1"/>
                </a:solidFill>
                <a:ea typeface="微软雅黑" panose="020B0503020204020204" pitchFamily="34" charset="-122"/>
              </a:rPr>
              <a:t>解放战争时期</a:t>
            </a:r>
          </a:p>
        </p:txBody>
      </p:sp>
      <p:sp>
        <p:nvSpPr>
          <p:cNvPr id="11" name="文本框 10"/>
          <p:cNvSpPr txBox="1"/>
          <p:nvPr/>
        </p:nvSpPr>
        <p:spPr>
          <a:xfrm>
            <a:off x="5333503" y="4346957"/>
            <a:ext cx="2913682" cy="400110"/>
          </a:xfrm>
          <a:prstGeom prst="rect">
            <a:avLst/>
          </a:prstGeom>
          <a:solidFill>
            <a:srgbClr val="C00000"/>
          </a:solidFill>
          <a:ln w="3175">
            <a:solidFill>
              <a:srgbClr val="C00000"/>
            </a:solidFill>
          </a:ln>
        </p:spPr>
        <p:txBody>
          <a:bodyPr wrap="square" rtlCol="0">
            <a:spAutoFit/>
          </a:bodyPr>
          <a:lstStyle/>
          <a:p>
            <a:r>
              <a:rPr lang="zh-CN" altLang="en-US" sz="2000" b="1" dirty="0">
                <a:solidFill>
                  <a:schemeClr val="bg1"/>
                </a:solidFill>
                <a:ea typeface="微软雅黑" panose="020B0503020204020204" pitchFamily="34" charset="-122"/>
              </a:rPr>
              <a:t>新中国成立时期</a:t>
            </a:r>
          </a:p>
        </p:txBody>
      </p:sp>
      <p:sp>
        <p:nvSpPr>
          <p:cNvPr id="12" name="文本框 11"/>
          <p:cNvSpPr txBox="1"/>
          <p:nvPr/>
        </p:nvSpPr>
        <p:spPr>
          <a:xfrm>
            <a:off x="4666274" y="1907962"/>
            <a:ext cx="806173"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4666274" y="2649238"/>
            <a:ext cx="884413"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4666273" y="3480206"/>
            <a:ext cx="884413"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4666273" y="4279043"/>
            <a:ext cx="884413"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5380393" y="5114218"/>
            <a:ext cx="2866792" cy="400110"/>
          </a:xfrm>
          <a:prstGeom prst="rect">
            <a:avLst/>
          </a:prstGeom>
          <a:solidFill>
            <a:srgbClr val="C00000"/>
          </a:solidFill>
          <a:ln w="3175">
            <a:solidFill>
              <a:srgbClr val="C00000"/>
            </a:solidFill>
          </a:ln>
        </p:spPr>
        <p:txBody>
          <a:bodyPr wrap="square" rtlCol="0">
            <a:spAutoFit/>
          </a:bodyPr>
          <a:lstStyle/>
          <a:p>
            <a:r>
              <a:rPr lang="zh-CN" altLang="en-US" sz="2000" b="1" dirty="0">
                <a:solidFill>
                  <a:schemeClr val="bg1"/>
                </a:solidFill>
                <a:ea typeface="微软雅黑" panose="020B0503020204020204" pitchFamily="34" charset="-122"/>
              </a:rPr>
              <a:t>改革开放新时期</a:t>
            </a:r>
          </a:p>
        </p:txBody>
      </p:sp>
      <p:sp>
        <p:nvSpPr>
          <p:cNvPr id="18" name="文本框 17"/>
          <p:cNvSpPr txBox="1"/>
          <p:nvPr/>
        </p:nvSpPr>
        <p:spPr>
          <a:xfrm>
            <a:off x="4713163" y="5082070"/>
            <a:ext cx="884413" cy="523220"/>
          </a:xfrm>
          <a:prstGeom prst="rect">
            <a:avLst/>
          </a:prstGeom>
          <a:noFill/>
        </p:spPr>
        <p:txBody>
          <a:bodyPr wrap="square" rtlCol="0">
            <a:spAutoFit/>
          </a:bodyPr>
          <a:lstStyle/>
          <a:p>
            <a:r>
              <a:rPr lang="en-US" altLang="zh-CN" sz="2800" b="1" dirty="0" smtClean="0">
                <a:latin typeface="微软雅黑" panose="020B0503020204020204" pitchFamily="34" charset="-122"/>
                <a:ea typeface="微软雅黑" panose="020B0503020204020204" pitchFamily="34" charset="-122"/>
              </a:rPr>
              <a:t>05</a:t>
            </a:r>
            <a:endParaRPr lang="zh-CN" altLang="en-US" sz="2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7577477"/>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P spid="11" grpId="0" animBg="1"/>
      <p:bldP spid="12" grpId="0"/>
      <p:bldP spid="13" grpId="0"/>
      <p:bldP spid="14" grpId="0"/>
      <p:bldP spid="15" grpId="0"/>
      <p:bldP spid="17"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pic>
        <p:nvPicPr>
          <p:cNvPr id="6" name="图片 5" descr="夏征农"/>
          <p:cNvPicPr>
            <a:picLocks noChangeAspect="1"/>
          </p:cNvPicPr>
          <p:nvPr/>
        </p:nvPicPr>
        <p:blipFill>
          <a:blip r:embed="rId4"/>
          <a:stretch>
            <a:fillRect/>
          </a:stretch>
        </p:blipFill>
        <p:spPr>
          <a:xfrm>
            <a:off x="2640987" y="2010288"/>
            <a:ext cx="2039972" cy="28474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文本框 7"/>
          <p:cNvSpPr txBox="1"/>
          <p:nvPr/>
        </p:nvSpPr>
        <p:spPr>
          <a:xfrm>
            <a:off x="5134292" y="2656223"/>
            <a:ext cx="4080045" cy="2169825"/>
          </a:xfrm>
          <a:prstGeom prst="rect">
            <a:avLst/>
          </a:prstGeom>
          <a:noFill/>
        </p:spPr>
        <p:txBody>
          <a:bodyPr wrap="square" rtlCol="0">
            <a:spAutoFit/>
          </a:bodyPr>
          <a:lstStyle/>
          <a:p>
            <a:pPr indent="457200" fontAlgn="auto">
              <a:lnSpc>
                <a:spcPct val="150000"/>
              </a:lnSpc>
            </a:pPr>
            <a:r>
              <a:rPr lang="zh-CN" altLang="zh-CN" dirty="0">
                <a:latin typeface="黑体" charset="0"/>
                <a:ea typeface="黑体" charset="0"/>
              </a:rPr>
              <a:t>曾有记者采访</a:t>
            </a:r>
            <a:r>
              <a:rPr lang="en-US" altLang="zh-CN" dirty="0">
                <a:latin typeface="黑体" charset="0"/>
                <a:ea typeface="黑体" charset="0"/>
              </a:rPr>
              <a:t>1925</a:t>
            </a:r>
            <a:r>
              <a:rPr lang="zh-CN" altLang="en-US" dirty="0">
                <a:latin typeface="黑体" charset="0"/>
                <a:ea typeface="黑体" charset="0"/>
              </a:rPr>
              <a:t>年即入党的夏征农，问他在人生经历中记忆最深刻的是什么？他毫不犹豫地说：</a:t>
            </a:r>
            <a:r>
              <a:rPr lang="en-US" altLang="zh-CN" dirty="0">
                <a:latin typeface="黑体" charset="0"/>
                <a:ea typeface="黑体" charset="0"/>
              </a:rPr>
              <a:t>“</a:t>
            </a:r>
            <a:r>
              <a:rPr lang="zh-CN" altLang="en-US" dirty="0">
                <a:latin typeface="黑体" charset="0"/>
                <a:ea typeface="黑体" charset="0"/>
              </a:rPr>
              <a:t>是当年的入党誓词！</a:t>
            </a:r>
            <a:r>
              <a:rPr lang="en-US" altLang="zh-CN" dirty="0" smtClean="0">
                <a:latin typeface="黑体" charset="0"/>
                <a:ea typeface="黑体" charset="0"/>
              </a:rPr>
              <a:t>——</a:t>
            </a:r>
            <a:r>
              <a:rPr lang="zh-CN" altLang="en-US" b="1" dirty="0" smtClean="0">
                <a:solidFill>
                  <a:srgbClr val="FF0000"/>
                </a:solidFill>
                <a:latin typeface="黑体" charset="0"/>
                <a:ea typeface="黑体" charset="0"/>
              </a:rPr>
              <a:t>永远</a:t>
            </a:r>
            <a:r>
              <a:rPr lang="zh-CN" altLang="en-US" b="1" dirty="0">
                <a:solidFill>
                  <a:srgbClr val="FF0000"/>
                </a:solidFill>
                <a:latin typeface="黑体" charset="0"/>
                <a:ea typeface="黑体" charset="0"/>
              </a:rPr>
              <a:t>跟党，永不叛党，为共产主义奋斗</a:t>
            </a:r>
            <a:r>
              <a:rPr lang="zh-CN" altLang="en-US" b="1" dirty="0" smtClean="0">
                <a:solidFill>
                  <a:srgbClr val="FF0000"/>
                </a:solidFill>
                <a:latin typeface="黑体" charset="0"/>
                <a:ea typeface="黑体" charset="0"/>
              </a:rPr>
              <a:t>终身</a:t>
            </a:r>
            <a:r>
              <a:rPr lang="zh-CN" altLang="en-US" dirty="0" smtClean="0">
                <a:solidFill>
                  <a:srgbClr val="FF0000"/>
                </a:solidFill>
                <a:latin typeface="黑体" charset="0"/>
                <a:ea typeface="黑体" charset="0"/>
                <a:sym typeface="+mn-ea"/>
              </a:rPr>
              <a:t>！</a:t>
            </a:r>
            <a:endParaRPr lang="zh-CN" altLang="en-US" dirty="0">
              <a:solidFill>
                <a:srgbClr val="FF0000"/>
              </a:solidFill>
              <a:latin typeface="黑体" charset="0"/>
              <a:ea typeface="黑体" charset="0"/>
            </a:endParaRPr>
          </a:p>
        </p:txBody>
      </p:sp>
      <p:sp>
        <p:nvSpPr>
          <p:cNvPr id="9" name="文本框 8"/>
          <p:cNvSpPr txBox="1"/>
          <p:nvPr/>
        </p:nvSpPr>
        <p:spPr>
          <a:xfrm>
            <a:off x="2640987" y="5057745"/>
            <a:ext cx="2106859" cy="400110"/>
          </a:xfrm>
          <a:prstGeom prst="rect">
            <a:avLst/>
          </a:prstGeom>
          <a:noFill/>
        </p:spPr>
        <p:txBody>
          <a:bodyPr wrap="square" rtlCol="0">
            <a:spAutoFit/>
          </a:bodyPr>
          <a:lstStyle/>
          <a:p>
            <a:r>
              <a:rPr lang="zh-CN" altLang="en-US" sz="1000" dirty="0">
                <a:solidFill>
                  <a:srgbClr val="FF0000"/>
                </a:solidFill>
              </a:rPr>
              <a:t>夏征农</a:t>
            </a:r>
            <a:r>
              <a:rPr lang="zh-CN" altLang="en-US" sz="1000" dirty="0"/>
              <a:t>（</a:t>
            </a:r>
            <a:r>
              <a:rPr lang="zh-CN" altLang="en-US" sz="1000" dirty="0">
                <a:latin typeface="Times New Roman" charset="0"/>
              </a:rPr>
              <a:t>1904.01.31</a:t>
            </a:r>
            <a:r>
              <a:rPr lang="en-US" altLang="zh-CN" sz="1000" dirty="0">
                <a:latin typeface="Times New Roman" charset="0"/>
              </a:rPr>
              <a:t>-</a:t>
            </a:r>
            <a:r>
              <a:rPr lang="zh-CN" altLang="en-US" sz="1000" dirty="0">
                <a:latin typeface="Times New Roman" charset="0"/>
              </a:rPr>
              <a:t>2008.10.04</a:t>
            </a:r>
            <a:r>
              <a:rPr lang="zh-CN" altLang="en-US" sz="1000" dirty="0"/>
              <a:t>）</a:t>
            </a:r>
          </a:p>
          <a:p>
            <a:r>
              <a:rPr lang="zh-CN" altLang="en-US" sz="1000" dirty="0">
                <a:solidFill>
                  <a:srgbClr val="FF0000"/>
                </a:solidFill>
              </a:rPr>
              <a:t>中共济南市委宣传部部长</a:t>
            </a:r>
            <a:endParaRPr lang="en-US" altLang="zh-CN" sz="1000" dirty="0">
              <a:solidFill>
                <a:srgbClr val="FF0000"/>
              </a:solidFill>
            </a:endParaRPr>
          </a:p>
        </p:txBody>
      </p:sp>
      <p:sp>
        <p:nvSpPr>
          <p:cNvPr id="7" name="文本框 6"/>
          <p:cNvSpPr txBox="1"/>
          <p:nvPr/>
        </p:nvSpPr>
        <p:spPr>
          <a:xfrm flipH="1">
            <a:off x="5134292" y="1946831"/>
            <a:ext cx="897797"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夏征农</a:t>
            </a:r>
          </a:p>
        </p:txBody>
      </p:sp>
      <p:sp>
        <p:nvSpPr>
          <p:cNvPr id="10" name="文本框 9"/>
          <p:cNvSpPr txBox="1"/>
          <p:nvPr/>
        </p:nvSpPr>
        <p:spPr>
          <a:xfrm>
            <a:off x="2957471" y="154900"/>
            <a:ext cx="3440430" cy="1015663"/>
          </a:xfrm>
          <a:prstGeom prst="rect">
            <a:avLst/>
          </a:prstGeom>
          <a:noFill/>
        </p:spPr>
        <p:txBody>
          <a:bodyPr wrap="square" rtlCol="0">
            <a:spAutoFit/>
          </a:bodyPr>
          <a:lstStyle/>
          <a:p>
            <a:r>
              <a:rPr lang="zh-CN" altLang="en-US" sz="6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建党</a:t>
            </a: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时期</a:t>
            </a:r>
            <a:endParaRPr lang="zh-CN" altLang="en-US" sz="6000" b="1" dirty="0">
              <a:ln w="22225">
                <a:noFill/>
                <a:prstDash val="solid"/>
              </a:ln>
              <a:solidFill>
                <a:srgbClr val="FFFF00"/>
              </a:solidFill>
              <a:effectLst>
                <a:outerShdw blurRad="38100" dist="38100" dir="2700000" algn="tl">
                  <a:srgbClr val="000000">
                    <a:alpha val="43137"/>
                  </a:srgbClr>
                </a:outerShdw>
              </a:effectLst>
              <a:latin typeface="方正华隶简体" panose="03000509000000000000" pitchFamily="65" charset="-122"/>
              <a:ea typeface="方正华隶简体" panose="03000509000000000000" pitchFamily="65" charset="-122"/>
            </a:endParaRPr>
          </a:p>
        </p:txBody>
      </p:sp>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Tree>
    <p:extLst>
      <p:ext uri="{BB962C8B-B14F-4D97-AF65-F5344CB8AC3E}">
        <p14:creationId xmlns:p14="http://schemas.microsoft.com/office/powerpoint/2010/main" val="1126815563"/>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8" name="文本框 7"/>
          <p:cNvSpPr txBox="1"/>
          <p:nvPr/>
        </p:nvSpPr>
        <p:spPr>
          <a:xfrm>
            <a:off x="5134292" y="2656223"/>
            <a:ext cx="4080045" cy="2169825"/>
          </a:xfrm>
          <a:prstGeom prst="rect">
            <a:avLst/>
          </a:prstGeom>
          <a:noFill/>
        </p:spPr>
        <p:txBody>
          <a:bodyPr wrap="square" rtlCol="0">
            <a:spAutoFit/>
          </a:bodyPr>
          <a:lstStyle/>
          <a:p>
            <a:pPr indent="457200" fontAlgn="auto">
              <a:lnSpc>
                <a:spcPct val="150000"/>
              </a:lnSpc>
            </a:pPr>
            <a:r>
              <a:rPr lang="zh-CN" altLang="en-US" dirty="0" smtClean="0">
                <a:latin typeface="黑体" charset="0"/>
                <a:ea typeface="黑体" charset="0"/>
              </a:rPr>
              <a:t>王</a:t>
            </a:r>
            <a:r>
              <a:rPr lang="zh-CN" altLang="en-US" dirty="0">
                <a:latin typeface="黑体" charset="0"/>
                <a:ea typeface="黑体" charset="0"/>
              </a:rPr>
              <a:t>树声是在</a:t>
            </a:r>
            <a:r>
              <a:rPr lang="en-US" altLang="zh-CN" dirty="0">
                <a:latin typeface="黑体" charset="0"/>
                <a:ea typeface="黑体" charset="0"/>
              </a:rPr>
              <a:t>1926</a:t>
            </a:r>
            <a:r>
              <a:rPr lang="zh-CN" altLang="en-US" dirty="0">
                <a:latin typeface="黑体" charset="0"/>
                <a:ea typeface="黑体" charset="0"/>
              </a:rPr>
              <a:t>年</a:t>
            </a:r>
            <a:r>
              <a:rPr lang="en-US" altLang="zh-CN" dirty="0">
                <a:latin typeface="黑体" charset="0"/>
                <a:ea typeface="黑体" charset="0"/>
              </a:rPr>
              <a:t>2</a:t>
            </a:r>
            <a:r>
              <a:rPr lang="zh-CN" altLang="en-US" dirty="0">
                <a:latin typeface="黑体" charset="0"/>
                <a:ea typeface="黑体" charset="0"/>
              </a:rPr>
              <a:t>月入党的老党员，他入党时的誓词是：                                                </a:t>
            </a:r>
            <a:r>
              <a:rPr lang="en-US" altLang="zh-CN" b="1" dirty="0">
                <a:solidFill>
                  <a:srgbClr val="FF0000"/>
                </a:solidFill>
                <a:latin typeface="黑体" charset="0"/>
                <a:ea typeface="黑体" charset="0"/>
              </a:rPr>
              <a:t>“</a:t>
            </a:r>
            <a:r>
              <a:rPr lang="zh-CN" altLang="en-US" b="1" dirty="0">
                <a:solidFill>
                  <a:srgbClr val="FF0000"/>
                </a:solidFill>
                <a:latin typeface="黑体" charset="0"/>
                <a:ea typeface="黑体" charset="0"/>
              </a:rPr>
              <a:t>我自愿加入中国共产党，服从党的纪律，为共产主义奋斗终身，严守秘密，誓不叛党。</a:t>
            </a:r>
            <a:r>
              <a:rPr lang="en-US" altLang="zh-CN" b="1" dirty="0">
                <a:solidFill>
                  <a:srgbClr val="FF0000"/>
                </a:solidFill>
                <a:latin typeface="黑体" charset="0"/>
                <a:ea typeface="黑体" charset="0"/>
              </a:rPr>
              <a:t>”</a:t>
            </a:r>
            <a:endParaRPr lang="zh-CN" altLang="en-US" b="1" dirty="0">
              <a:solidFill>
                <a:srgbClr val="FF0000"/>
              </a:solidFill>
              <a:latin typeface="黑体" charset="0"/>
              <a:ea typeface="黑体" charset="0"/>
            </a:endParaRPr>
          </a:p>
        </p:txBody>
      </p:sp>
      <p:sp>
        <p:nvSpPr>
          <p:cNvPr id="9" name="文本框 8"/>
          <p:cNvSpPr txBox="1"/>
          <p:nvPr/>
        </p:nvSpPr>
        <p:spPr>
          <a:xfrm>
            <a:off x="2640987" y="5057745"/>
            <a:ext cx="2106859" cy="400110"/>
          </a:xfrm>
          <a:prstGeom prst="rect">
            <a:avLst/>
          </a:prstGeom>
          <a:noFill/>
        </p:spPr>
        <p:txBody>
          <a:bodyPr wrap="square" rtlCol="0">
            <a:spAutoFit/>
          </a:bodyPr>
          <a:lstStyle/>
          <a:p>
            <a:r>
              <a:rPr lang="zh-CN" altLang="en-US" sz="1000" dirty="0">
                <a:solidFill>
                  <a:srgbClr val="FF0000"/>
                </a:solidFill>
                <a:latin typeface="+mj-ea"/>
                <a:sym typeface="+mn-ea"/>
              </a:rPr>
              <a:t>王树声</a:t>
            </a:r>
            <a:r>
              <a:rPr lang="en-US" altLang="zh-CN" sz="1000" dirty="0">
                <a:latin typeface="+mj-ea"/>
                <a:sym typeface="+mn-ea"/>
              </a:rPr>
              <a:t>(</a:t>
            </a:r>
            <a:r>
              <a:rPr lang="zh-CN" altLang="en-US" sz="1000" dirty="0">
                <a:latin typeface="Times New Roman" charset="0"/>
              </a:rPr>
              <a:t>1905</a:t>
            </a:r>
            <a:r>
              <a:rPr lang="en-US" altLang="zh-CN" sz="1000" dirty="0">
                <a:latin typeface="Times New Roman" charset="0"/>
              </a:rPr>
              <a:t>.0</a:t>
            </a:r>
            <a:r>
              <a:rPr lang="zh-CN" altLang="en-US" sz="1000" dirty="0">
                <a:latin typeface="Times New Roman" charset="0"/>
              </a:rPr>
              <a:t>5</a:t>
            </a:r>
            <a:r>
              <a:rPr lang="en-US" altLang="zh-CN" sz="1000" dirty="0">
                <a:latin typeface="Times New Roman" charset="0"/>
              </a:rPr>
              <a:t>.</a:t>
            </a:r>
            <a:r>
              <a:rPr lang="zh-CN" altLang="en-US" sz="1000" dirty="0">
                <a:latin typeface="Times New Roman" charset="0"/>
              </a:rPr>
              <a:t>26</a:t>
            </a:r>
            <a:r>
              <a:rPr lang="en-US" altLang="zh-CN" sz="1000" dirty="0">
                <a:latin typeface="Times New Roman" charset="0"/>
              </a:rPr>
              <a:t>-</a:t>
            </a:r>
            <a:r>
              <a:rPr lang="zh-CN" altLang="en-US" sz="1000" dirty="0">
                <a:latin typeface="Times New Roman" charset="0"/>
              </a:rPr>
              <a:t>1974</a:t>
            </a:r>
            <a:r>
              <a:rPr lang="en-US" altLang="zh-CN" sz="1000" dirty="0">
                <a:latin typeface="Times New Roman" charset="0"/>
              </a:rPr>
              <a:t>.0</a:t>
            </a:r>
            <a:r>
              <a:rPr lang="zh-CN" altLang="en-US" sz="1000" dirty="0">
                <a:latin typeface="Times New Roman" charset="0"/>
              </a:rPr>
              <a:t>1</a:t>
            </a:r>
            <a:r>
              <a:rPr lang="en-US" altLang="zh-CN" sz="1000" dirty="0">
                <a:latin typeface="Times New Roman" charset="0"/>
              </a:rPr>
              <a:t>.0</a:t>
            </a:r>
            <a:r>
              <a:rPr lang="zh-CN" altLang="en-US" sz="1000" dirty="0">
                <a:latin typeface="Times New Roman" charset="0"/>
              </a:rPr>
              <a:t>7</a:t>
            </a:r>
            <a:r>
              <a:rPr lang="en-US" altLang="zh-CN" sz="1000" dirty="0">
                <a:latin typeface="+mj-ea"/>
                <a:sym typeface="+mn-ea"/>
              </a:rPr>
              <a:t>)</a:t>
            </a:r>
            <a:endParaRPr lang="en-US" altLang="zh-CN" sz="1000" dirty="0">
              <a:latin typeface="+mj-ea"/>
            </a:endParaRPr>
          </a:p>
          <a:p>
            <a:r>
              <a:rPr lang="zh-CN" altLang="en-US" sz="1000" dirty="0">
                <a:solidFill>
                  <a:srgbClr val="FF0000"/>
                </a:solidFill>
                <a:latin typeface="+mj-ea"/>
              </a:rPr>
              <a:t>中华人民共和国十大大将之一</a:t>
            </a:r>
            <a:endParaRPr lang="en-US" altLang="zh-CN" sz="1000" dirty="0">
              <a:solidFill>
                <a:srgbClr val="FF0000"/>
              </a:solidFill>
              <a:latin typeface="+mj-ea"/>
            </a:endParaRPr>
          </a:p>
        </p:txBody>
      </p:sp>
      <p:sp>
        <p:nvSpPr>
          <p:cNvPr id="7" name="文本框 6"/>
          <p:cNvSpPr txBox="1"/>
          <p:nvPr/>
        </p:nvSpPr>
        <p:spPr>
          <a:xfrm flipH="1">
            <a:off x="5134292" y="1946831"/>
            <a:ext cx="897797"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latin typeface="+mj-ea"/>
                <a:sym typeface="+mn-ea"/>
              </a:rPr>
              <a:t>王树声</a:t>
            </a:r>
            <a:endParaRPr lang="zh-CN" altLang="en-US" b="1" dirty="0">
              <a:solidFill>
                <a:schemeClr val="bg1"/>
              </a:solidFill>
              <a:effectLst>
                <a:outerShdw blurRad="38100" dist="38100" dir="2700000" algn="tl">
                  <a:srgbClr val="000000">
                    <a:alpha val="43137"/>
                  </a:srgbClr>
                </a:outerShdw>
              </a:effectLst>
            </a:endParaRPr>
          </a:p>
        </p:txBody>
      </p:sp>
      <p:pic>
        <p:nvPicPr>
          <p:cNvPr id="11" name="图片 10" descr="王树声"/>
          <p:cNvPicPr>
            <a:picLocks noChangeAspect="1"/>
          </p:cNvPicPr>
          <p:nvPr/>
        </p:nvPicPr>
        <p:blipFill>
          <a:blip r:embed="rId4"/>
          <a:stretch>
            <a:fillRect/>
          </a:stretch>
        </p:blipFill>
        <p:spPr>
          <a:xfrm>
            <a:off x="2546153" y="1925039"/>
            <a:ext cx="2128278" cy="285186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文本框 9"/>
          <p:cNvSpPr txBox="1"/>
          <p:nvPr/>
        </p:nvSpPr>
        <p:spPr>
          <a:xfrm>
            <a:off x="2957471" y="154900"/>
            <a:ext cx="3440430" cy="1015663"/>
          </a:xfrm>
          <a:prstGeom prst="rect">
            <a:avLst/>
          </a:prstGeom>
          <a:noFill/>
        </p:spPr>
        <p:txBody>
          <a:bodyPr wrap="square" rtlCol="0">
            <a:spAutoFit/>
          </a:bodyPr>
          <a:lstStyle/>
          <a:p>
            <a:r>
              <a:rPr lang="zh-CN" altLang="en-US" sz="6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建党</a:t>
            </a: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时期</a:t>
            </a:r>
            <a:endParaRPr lang="zh-CN" altLang="en-US" sz="6000" b="1" dirty="0">
              <a:ln w="22225">
                <a:noFill/>
                <a:prstDash val="solid"/>
              </a:ln>
              <a:solidFill>
                <a:srgbClr val="FFFF00"/>
              </a:solidFill>
              <a:effectLst>
                <a:outerShdw blurRad="38100" dist="38100" dir="2700000" algn="tl">
                  <a:srgbClr val="000000">
                    <a:alpha val="43137"/>
                  </a:srgbClr>
                </a:outerShdw>
              </a:effectLst>
              <a:latin typeface="方正华隶简体" panose="03000509000000000000" pitchFamily="65" charset="-122"/>
              <a:ea typeface="方正华隶简体" panose="03000509000000000000" pitchFamily="65" charset="-122"/>
            </a:endParaRPr>
          </a:p>
        </p:txBody>
      </p:sp>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Tree>
    <p:extLst>
      <p:ext uri="{BB962C8B-B14F-4D97-AF65-F5344CB8AC3E}">
        <p14:creationId xmlns:p14="http://schemas.microsoft.com/office/powerpoint/2010/main" val="13157863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7"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1" y="154900"/>
            <a:ext cx="3440430" cy="1015663"/>
          </a:xfrm>
          <a:prstGeom prst="rect">
            <a:avLst/>
          </a:prstGeom>
          <a:noFill/>
        </p:spPr>
        <p:txBody>
          <a:bodyPr wrap="square" rtlCol="0">
            <a:spAutoFit/>
          </a:bodyPr>
          <a:lstStyle/>
          <a:p>
            <a:r>
              <a:rPr lang="zh-CN" altLang="en-US" sz="6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建党</a:t>
            </a: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时期</a:t>
            </a:r>
            <a:endParaRPr lang="zh-CN" altLang="en-US" sz="6000" b="1" dirty="0">
              <a:ln w="22225">
                <a:noFill/>
                <a:prstDash val="solid"/>
              </a:ln>
              <a:solidFill>
                <a:srgbClr val="FFFF00"/>
              </a:solidFill>
              <a:effectLst>
                <a:outerShdw blurRad="38100" dist="38100" dir="2700000" algn="tl">
                  <a:srgbClr val="000000">
                    <a:alpha val="43137"/>
                  </a:srgbClr>
                </a:outerShdw>
              </a:effectLst>
              <a:latin typeface="方正华隶简体" panose="03000509000000000000" pitchFamily="65" charset="-122"/>
              <a:ea typeface="方正华隶简体" panose="03000509000000000000" pitchFamily="65" charset="-122"/>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9" name="文本框 8"/>
          <p:cNvSpPr txBox="1"/>
          <p:nvPr/>
        </p:nvSpPr>
        <p:spPr>
          <a:xfrm>
            <a:off x="6096000" y="2187503"/>
            <a:ext cx="3211830" cy="2717103"/>
          </a:xfrm>
          <a:prstGeom prst="roundRect">
            <a:avLst/>
          </a:prstGeom>
          <a:noFill/>
        </p:spPr>
        <p:txBody>
          <a:bodyPr vert="eaVert" wrap="square" rtlCol="0">
            <a:spAutoFit/>
            <a:scene3d>
              <a:camera prst="orthographicFront"/>
              <a:lightRig rig="threePt" dir="t"/>
            </a:scene3d>
          </a:bodyPr>
          <a:lstStyle/>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服从纪律</a:t>
            </a: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a:t>
            </a:r>
            <a:endParaRPr lang="en-US" altLang="zh-CN"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endParaRPr>
          </a:p>
          <a:p>
            <a:pPr fontAlgn="auto">
              <a:lnSpc>
                <a:spcPct val="150000"/>
              </a:lnSpc>
            </a:pP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牺牲</a:t>
            </a: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个人</a:t>
            </a: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a:t>
            </a:r>
            <a:endParaRPr lang="en-US" altLang="zh-CN"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endParaRPr>
          </a:p>
          <a:p>
            <a:pPr fontAlgn="auto">
              <a:lnSpc>
                <a:spcPct val="150000"/>
              </a:lnSpc>
            </a:pP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努力</a:t>
            </a: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革命</a:t>
            </a: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a:t>
            </a:r>
            <a:endParaRPr lang="en-US" altLang="zh-CN"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endParaRPr>
          </a:p>
          <a:p>
            <a:pPr fontAlgn="auto">
              <a:lnSpc>
                <a:spcPct val="150000"/>
              </a:lnSpc>
            </a:pP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阶级斗争；</a:t>
            </a:r>
            <a:endParaRPr lang="en-US" altLang="zh-CN"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endParaRPr>
          </a:p>
          <a:p>
            <a:pPr fontAlgn="auto">
              <a:lnSpc>
                <a:spcPct val="150000"/>
              </a:lnSpc>
            </a:pP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严守</a:t>
            </a: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机密</a:t>
            </a: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a:t>
            </a:r>
            <a:endParaRPr lang="en-US" altLang="zh-CN"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endParaRPr>
          </a:p>
          <a:p>
            <a:pPr fontAlgn="auto">
              <a:lnSpc>
                <a:spcPct val="150000"/>
              </a:lnSpc>
            </a:pPr>
            <a:r>
              <a:rPr lang="zh-CN" altLang="en-US" sz="2000" spc="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永不</a:t>
            </a: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sym typeface="+mn-ea"/>
              </a:rPr>
              <a:t>叛党。</a:t>
            </a:r>
          </a:p>
        </p:txBody>
      </p:sp>
      <p:pic>
        <p:nvPicPr>
          <p:cNvPr id="10" name="图片 9" descr="2"/>
          <p:cNvPicPr>
            <a:picLocks noChangeAspect="1"/>
          </p:cNvPicPr>
          <p:nvPr/>
        </p:nvPicPr>
        <p:blipFill>
          <a:blip r:embed="rId5"/>
          <a:stretch>
            <a:fillRect/>
          </a:stretch>
        </p:blipFill>
        <p:spPr>
          <a:xfrm>
            <a:off x="2287489" y="2292926"/>
            <a:ext cx="3191671" cy="22868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文本框 10"/>
          <p:cNvSpPr txBox="1"/>
          <p:nvPr/>
        </p:nvSpPr>
        <p:spPr>
          <a:xfrm>
            <a:off x="2479358" y="4734580"/>
            <a:ext cx="3326130" cy="461665"/>
          </a:xfrm>
          <a:prstGeom prst="rect">
            <a:avLst/>
          </a:prstGeom>
          <a:noFill/>
        </p:spPr>
        <p:txBody>
          <a:bodyPr wrap="square" rtlCol="0">
            <a:spAutoFit/>
          </a:bodyPr>
          <a:lstStyle/>
          <a:p>
            <a:r>
              <a:rPr lang="zh-CN" altLang="en-US" sz="1200" dirty="0">
                <a:solidFill>
                  <a:srgbClr val="FF0000"/>
                </a:solidFill>
              </a:rPr>
              <a:t>1926年毛泽东主办</a:t>
            </a:r>
          </a:p>
          <a:p>
            <a:r>
              <a:rPr lang="zh-CN" altLang="en-US" sz="1200" dirty="0">
                <a:solidFill>
                  <a:srgbClr val="FF0000"/>
                </a:solidFill>
              </a:rPr>
              <a:t>第六届广州农民运动讲习所</a:t>
            </a:r>
          </a:p>
        </p:txBody>
      </p:sp>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a:off x="5774691" y="2189687"/>
            <a:ext cx="32352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51895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par>
                                <p:cTn id="28" presetID="6"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ircle(in)">
                                      <p:cBhvr>
                                        <p:cTn id="30" dur="2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1" y="154900"/>
            <a:ext cx="3440430" cy="1015663"/>
          </a:xfrm>
          <a:prstGeom prst="rect">
            <a:avLst/>
          </a:prstGeom>
          <a:noFill/>
        </p:spPr>
        <p:txBody>
          <a:bodyPr wrap="square" rtlCol="0">
            <a:spAutoFit/>
          </a:bodyPr>
          <a:lstStyle/>
          <a:p>
            <a:r>
              <a:rPr lang="zh-CN" altLang="en-US" sz="6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建党</a:t>
            </a: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时期</a:t>
            </a:r>
            <a:endParaRPr lang="zh-CN" altLang="en-US" sz="6000" b="1" dirty="0">
              <a:ln w="22225">
                <a:noFill/>
                <a:prstDash val="solid"/>
              </a:ln>
              <a:solidFill>
                <a:srgbClr val="FFFF00"/>
              </a:solidFill>
              <a:effectLst>
                <a:outerShdw blurRad="38100" dist="38100" dir="2700000" algn="tl">
                  <a:srgbClr val="000000">
                    <a:alpha val="43137"/>
                  </a:srgbClr>
                </a:outerShdw>
              </a:effectLst>
              <a:latin typeface="方正华隶简体" panose="03000509000000000000" pitchFamily="65" charset="-122"/>
              <a:ea typeface="方正华隶简体" panose="03000509000000000000" pitchFamily="65" charset="-122"/>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9" name="文本框 8"/>
          <p:cNvSpPr txBox="1"/>
          <p:nvPr/>
        </p:nvSpPr>
        <p:spPr>
          <a:xfrm>
            <a:off x="6048768" y="2197449"/>
            <a:ext cx="3211830" cy="2717103"/>
          </a:xfrm>
          <a:prstGeom prst="roundRect">
            <a:avLst/>
          </a:prstGeom>
          <a:noFill/>
        </p:spPr>
        <p:txBody>
          <a:bodyPr vert="eaVert" wrap="square" rtlCol="0">
            <a:spAutoFit/>
            <a:scene3d>
              <a:camera prst="orthographicFront"/>
              <a:lightRig rig="threePt" dir="t"/>
            </a:scene3d>
          </a:bodyPr>
          <a:lstStyle/>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牺牲个人，</a:t>
            </a:r>
          </a:p>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努力革命，</a:t>
            </a:r>
          </a:p>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阶级斗争，</a:t>
            </a:r>
          </a:p>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服从组织，</a:t>
            </a:r>
          </a:p>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严守秘密，</a:t>
            </a:r>
          </a:p>
          <a:p>
            <a:pPr fontAlgn="auto">
              <a:lnSpc>
                <a:spcPct val="150000"/>
              </a:lnSpc>
            </a:pPr>
            <a:r>
              <a:rPr lang="zh-CN" altLang="en-US" sz="2000" spc="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永不叛党。</a:t>
            </a:r>
          </a:p>
        </p:txBody>
      </p:sp>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a:off x="5774691" y="2189687"/>
            <a:ext cx="32352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图片 13" descr="H:\新建文件夹\贺页朵的入党誓词.jpg贺页朵的入党誓词"/>
          <p:cNvPicPr>
            <a:picLocks noChangeAspect="1"/>
          </p:cNvPicPr>
          <p:nvPr/>
        </p:nvPicPr>
        <p:blipFill>
          <a:blip r:embed="rId5"/>
          <a:srcRect/>
          <a:stretch>
            <a:fillRect/>
          </a:stretch>
        </p:blipFill>
        <p:spPr>
          <a:xfrm>
            <a:off x="2071891" y="2108186"/>
            <a:ext cx="3510901" cy="2633177"/>
          </a:xfrm>
          <a:prstGeom prst="rect">
            <a:avLst/>
          </a:prstGeom>
          <a:ln>
            <a:noFill/>
          </a:ln>
          <a:effectLst>
            <a:softEdge rad="112500"/>
          </a:effectLst>
        </p:spPr>
      </p:pic>
    </p:spTree>
    <p:extLst>
      <p:ext uri="{BB962C8B-B14F-4D97-AF65-F5344CB8AC3E}">
        <p14:creationId xmlns:p14="http://schemas.microsoft.com/office/powerpoint/2010/main" val="3078619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ircle(in)">
                                      <p:cBhvr>
                                        <p:cTn id="24" dur="2000"/>
                                        <p:tgtEl>
                                          <p:spTgt spid="12"/>
                                        </p:tgtEl>
                                      </p:cBhvr>
                                    </p:animEffect>
                                  </p:childTnLst>
                                </p:cTn>
                              </p:par>
                              <p:par>
                                <p:cTn id="25" presetID="6" presetClass="entr" presetSubtype="1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sp>
        <p:nvSpPr>
          <p:cNvPr id="9" name="副标题 8"/>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6" name="标题 1"/>
          <p:cNvSpPr txBox="1">
            <a:spLocks/>
          </p:cNvSpPr>
          <p:nvPr/>
        </p:nvSpPr>
        <p:spPr>
          <a:xfrm>
            <a:off x="2246185" y="2083633"/>
            <a:ext cx="6964752" cy="25350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zh-CN" altLang="en-US" sz="1600" dirty="0" smtClean="0">
                <a:solidFill>
                  <a:srgbClr val="FF0000"/>
                </a:solidFill>
                <a:latin typeface="黑体" charset="0"/>
                <a:ea typeface="黑体" charset="0"/>
                <a:sym typeface="+mn-ea"/>
              </a:rPr>
              <a:t>    </a:t>
            </a:r>
            <a:r>
              <a:rPr lang="zh-CN" altLang="en-US" sz="1600" dirty="0">
                <a:latin typeface="黑体" charset="0"/>
                <a:ea typeface="黑体" charset="0"/>
                <a:sym typeface="+mn-ea"/>
              </a:rPr>
              <a:t>一、中共从一开始就旗帜鲜明地以马克思主义</a:t>
            </a:r>
            <a:r>
              <a:rPr lang="zh-CN" altLang="en-US" sz="1600" dirty="0">
                <a:solidFill>
                  <a:srgbClr val="FF0000"/>
                </a:solidFill>
                <a:latin typeface="黑体" charset="0"/>
                <a:ea typeface="黑体" charset="0"/>
                <a:sym typeface="+mn-ea"/>
              </a:rPr>
              <a:t>阶级斗争</a:t>
            </a:r>
            <a:r>
              <a:rPr lang="zh-CN" altLang="en-US" sz="1600" dirty="0">
                <a:latin typeface="黑体" charset="0"/>
                <a:ea typeface="黑体" charset="0"/>
                <a:sym typeface="+mn-ea"/>
              </a:rPr>
              <a:t>理论来观察和分析中国的问题，此理论被这一时期的入党誓词普遍吸收。</a:t>
            </a:r>
            <a:br>
              <a:rPr lang="zh-CN" altLang="en-US" sz="1600" dirty="0">
                <a:latin typeface="黑体" charset="0"/>
                <a:ea typeface="黑体" charset="0"/>
                <a:sym typeface="+mn-ea"/>
              </a:rPr>
            </a:br>
            <a:r>
              <a:rPr lang="zh-CN" altLang="en-US" sz="1600" dirty="0">
                <a:latin typeface="黑体" charset="0"/>
                <a:ea typeface="黑体" charset="0"/>
                <a:sym typeface="+mn-ea"/>
              </a:rPr>
              <a:t/>
            </a:r>
            <a:br>
              <a:rPr lang="zh-CN" altLang="en-US" sz="1600" dirty="0">
                <a:latin typeface="黑体" charset="0"/>
                <a:ea typeface="黑体" charset="0"/>
                <a:sym typeface="+mn-ea"/>
              </a:rPr>
            </a:br>
            <a:r>
              <a:rPr lang="zh-CN" altLang="en-US" sz="1600" dirty="0">
                <a:latin typeface="黑体" charset="0"/>
                <a:ea typeface="黑体" charset="0"/>
                <a:sym typeface="+mn-ea"/>
              </a:rPr>
              <a:t>    二、大革命失败后，党员数量从六万人锐减到一万多人，党组织被打散，活动被迫转入地下，党内一些意志不坚定分子在白色恐怖下背叛革命，给我们党造成巨大损失。所以，</a:t>
            </a:r>
            <a:r>
              <a:rPr lang="zh-CN" altLang="en-US" sz="1600" dirty="0">
                <a:solidFill>
                  <a:srgbClr val="FF0000"/>
                </a:solidFill>
                <a:latin typeface="黑体" charset="0"/>
                <a:ea typeface="黑体" charset="0"/>
                <a:sym typeface="+mn-ea"/>
              </a:rPr>
              <a:t>“永不叛党”</a:t>
            </a:r>
            <a:r>
              <a:rPr lang="zh-CN" altLang="en-US" sz="1600" dirty="0">
                <a:latin typeface="黑体" charset="0"/>
                <a:ea typeface="黑体" charset="0"/>
                <a:sym typeface="+mn-ea"/>
              </a:rPr>
              <a:t>成为党员入党之初的基本承诺。</a:t>
            </a:r>
            <a:endParaRPr lang="en-US" altLang="zh-CN" sz="1600" dirty="0">
              <a:latin typeface="黑体" charset="0"/>
              <a:ea typeface="黑体" charset="0"/>
              <a:sym typeface="+mn-ea"/>
            </a:endParaRPr>
          </a:p>
        </p:txBody>
      </p:sp>
      <p:sp>
        <p:nvSpPr>
          <p:cNvPr id="7" name="文本框 6"/>
          <p:cNvSpPr txBox="1"/>
          <p:nvPr/>
        </p:nvSpPr>
        <p:spPr>
          <a:xfrm>
            <a:off x="2806625" y="1717706"/>
            <a:ext cx="7148537" cy="400110"/>
          </a:xfrm>
          <a:prstGeom prst="rect">
            <a:avLst/>
          </a:prstGeom>
          <a:noFill/>
        </p:spPr>
        <p:txBody>
          <a:bodyPr wrap="square" rtlCol="0">
            <a:spAutoFit/>
          </a:bodyPr>
          <a:lstStyle/>
          <a:p>
            <a:r>
              <a:rPr lang="zh-CN" altLang="en-US" sz="2000" b="1" dirty="0">
                <a:solidFill>
                  <a:srgbClr val="FF0000"/>
                </a:solidFill>
                <a:latin typeface="黑体" panose="02010609060101010101" pitchFamily="49" charset="-122"/>
                <a:ea typeface="黑体" panose="02010609060101010101" pitchFamily="49" charset="-122"/>
              </a:rPr>
              <a:t>核心：阶级斗争和永不叛党</a:t>
            </a:r>
          </a:p>
        </p:txBody>
      </p:sp>
      <p:sp>
        <p:nvSpPr>
          <p:cNvPr id="10" name="文本框 9"/>
          <p:cNvSpPr txBox="1"/>
          <p:nvPr/>
        </p:nvSpPr>
        <p:spPr>
          <a:xfrm>
            <a:off x="2957471" y="154900"/>
            <a:ext cx="3440430" cy="1015663"/>
          </a:xfrm>
          <a:prstGeom prst="rect">
            <a:avLst/>
          </a:prstGeom>
          <a:noFill/>
        </p:spPr>
        <p:txBody>
          <a:bodyPr wrap="square" rtlCol="0">
            <a:spAutoFit/>
          </a:bodyPr>
          <a:lstStyle/>
          <a:p>
            <a:r>
              <a:rPr lang="zh-CN" altLang="en-US" sz="6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建党</a:t>
            </a: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时期</a:t>
            </a:r>
            <a:endParaRPr lang="zh-CN" altLang="en-US" sz="6000" b="1" dirty="0">
              <a:ln w="22225">
                <a:noFill/>
                <a:prstDash val="solid"/>
              </a:ln>
              <a:solidFill>
                <a:srgbClr val="FFFF00"/>
              </a:solidFill>
              <a:effectLst>
                <a:outerShdw blurRad="38100" dist="38100" dir="2700000" algn="tl">
                  <a:srgbClr val="000000">
                    <a:alpha val="43137"/>
                  </a:srgbClr>
                </a:outerShdw>
              </a:effectLst>
              <a:latin typeface="方正华隶简体" panose="03000509000000000000" pitchFamily="65" charset="-122"/>
              <a:ea typeface="方正华隶简体" panose="03000509000000000000" pitchFamily="65" charset="-122"/>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Tree>
    <p:extLst>
      <p:ext uri="{BB962C8B-B14F-4D97-AF65-F5344CB8AC3E}">
        <p14:creationId xmlns:p14="http://schemas.microsoft.com/office/powerpoint/2010/main" val="15689000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49550"/>
          </a:xfrm>
          <a:prstGeom prst="rect">
            <a:avLst/>
          </a:prstGeom>
        </p:spPr>
      </p:pic>
      <p:sp>
        <p:nvSpPr>
          <p:cNvPr id="7" name="文本框 6"/>
          <p:cNvSpPr txBox="1"/>
          <p:nvPr/>
        </p:nvSpPr>
        <p:spPr>
          <a:xfrm>
            <a:off x="2957471" y="154900"/>
            <a:ext cx="3440430" cy="1015663"/>
          </a:xfrm>
          <a:prstGeom prst="rect">
            <a:avLst/>
          </a:prstGeom>
          <a:noFill/>
        </p:spPr>
        <p:txBody>
          <a:bodyPr wrap="square" rtlCol="0">
            <a:spAutoFit/>
          </a:bodyPr>
          <a:lstStyle/>
          <a:p>
            <a:pPr>
              <a:defRPr/>
            </a:pPr>
            <a:r>
              <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mn-ea"/>
              </a:rPr>
              <a:t>抗战时期</a:t>
            </a:r>
            <a:endParaRPr lang="zh-CN" altLang="en-US" sz="6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41357" t="44565" r="19835" b="29538"/>
          <a:stretch/>
        </p:blipFill>
        <p:spPr>
          <a:xfrm>
            <a:off x="1524000" y="77959"/>
            <a:ext cx="1095783" cy="1034338"/>
          </a:xfrm>
          <a:prstGeom prst="rect">
            <a:avLst/>
          </a:prstGeom>
        </p:spPr>
      </p:pic>
      <p:sp>
        <p:nvSpPr>
          <p:cNvPr id="11" name="文本框 10"/>
          <p:cNvSpPr txBox="1"/>
          <p:nvPr/>
        </p:nvSpPr>
        <p:spPr>
          <a:xfrm>
            <a:off x="2479358" y="4734580"/>
            <a:ext cx="3326130" cy="461665"/>
          </a:xfrm>
          <a:prstGeom prst="rect">
            <a:avLst/>
          </a:prstGeom>
          <a:noFill/>
        </p:spPr>
        <p:txBody>
          <a:bodyPr wrap="square" rtlCol="0">
            <a:spAutoFit/>
          </a:bodyPr>
          <a:lstStyle/>
          <a:p>
            <a:r>
              <a:rPr lang="zh-CN" altLang="en-US" sz="1200" dirty="0">
                <a:solidFill>
                  <a:srgbClr val="FF0000"/>
                </a:solidFill>
              </a:rPr>
              <a:t>陈云</a:t>
            </a:r>
            <a:r>
              <a:rPr lang="zh-CN" altLang="en-US" sz="1200" b="1" dirty="0"/>
              <a:t>（1905.06.13－1995.04.10）</a:t>
            </a:r>
          </a:p>
          <a:p>
            <a:r>
              <a:rPr lang="zh-CN" altLang="en-US" sz="1200" dirty="0">
                <a:solidFill>
                  <a:srgbClr val="FF0000"/>
                </a:solidFill>
              </a:rPr>
              <a:t>伟大的无产阶级革命家、政治家</a:t>
            </a:r>
            <a:endParaRPr lang="zh-CN" altLang="en-US" sz="1200" dirty="0">
              <a:solidFill>
                <a:srgbClr val="FF0000"/>
              </a:solidFill>
            </a:endParaRPr>
          </a:p>
        </p:txBody>
      </p:sp>
      <p:sp>
        <p:nvSpPr>
          <p:cNvPr id="12" name="文本框 11"/>
          <p:cNvSpPr txBox="1"/>
          <p:nvPr/>
        </p:nvSpPr>
        <p:spPr>
          <a:xfrm flipH="1">
            <a:off x="7875638" y="1828117"/>
            <a:ext cx="1141191" cy="369332"/>
          </a:xfrm>
          <a:prstGeom prst="rect">
            <a:avLst/>
          </a:prstGeom>
          <a:solidFill>
            <a:srgbClr val="C00000"/>
          </a:solid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rPr>
              <a:t>入党誓言</a:t>
            </a:r>
          </a:p>
        </p:txBody>
      </p:sp>
      <p:cxnSp>
        <p:nvCxnSpPr>
          <p:cNvPr id="13" name="直接连接符 12"/>
          <p:cNvCxnSpPr/>
          <p:nvPr/>
        </p:nvCxnSpPr>
        <p:spPr>
          <a:xfrm>
            <a:off x="5774691" y="2189687"/>
            <a:ext cx="323527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flipH="1">
            <a:off x="5761244" y="2261671"/>
            <a:ext cx="3508653" cy="2775832"/>
          </a:xfrm>
          <a:prstGeom prst="rect">
            <a:avLst/>
          </a:prstGeom>
          <a:noFill/>
        </p:spPr>
        <p:txBody>
          <a:bodyPr vert="eaVert" wrap="square" rtlCol="0">
            <a:spAutoFit/>
          </a:bodyPr>
          <a:lstStyle/>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我宣誓：</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一、终身为共产主义</a:t>
            </a:r>
            <a:r>
              <a:rPr lang="zh-CN" altLang="en-US" sz="16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事奋斗</a:t>
            </a: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二、党的利益高于一切；</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三、遵守党的纪律；</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四、不怕困难，永远为党工作；</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五、要作群众的模范；</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六、保守党的秘密；</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七、对党有信心；</a:t>
            </a:r>
          </a:p>
          <a:p>
            <a:pPr fontAlgn="auto">
              <a:lnSpc>
                <a:spcPct val="150000"/>
              </a:lnSpc>
            </a:pPr>
            <a:r>
              <a:rPr lang="zh-CN" altLang="en-US" sz="1600" dirty="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latin typeface="黑体" charset="0"/>
                <a:ea typeface="黑体" charset="0"/>
              </a:rPr>
              <a:t>八、百折不挠，永不叛党。</a:t>
            </a:r>
          </a:p>
        </p:txBody>
      </p:sp>
      <p:pic>
        <p:nvPicPr>
          <p:cNvPr id="15" name="图片 14" descr="陈云"/>
          <p:cNvPicPr>
            <a:picLocks noChangeAspect="1"/>
          </p:cNvPicPr>
          <p:nvPr/>
        </p:nvPicPr>
        <p:blipFill>
          <a:blip r:embed="rId5"/>
          <a:stretch>
            <a:fillRect/>
          </a:stretch>
        </p:blipFill>
        <p:spPr>
          <a:xfrm>
            <a:off x="2161039" y="2189687"/>
            <a:ext cx="3256572" cy="2227357"/>
          </a:xfrm>
          <a:prstGeom prst="rect">
            <a:avLst/>
          </a:prstGeom>
          <a:ln>
            <a:noFill/>
          </a:ln>
          <a:effectLst>
            <a:softEdge rad="112500"/>
          </a:effectLst>
        </p:spPr>
      </p:pic>
    </p:spTree>
    <p:extLst>
      <p:ext uri="{BB962C8B-B14F-4D97-AF65-F5344CB8AC3E}">
        <p14:creationId xmlns:p14="http://schemas.microsoft.com/office/powerpoint/2010/main" val="4693479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2000"/>
                                        <p:tgtEl>
                                          <p:spTgt spid="15"/>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par>
                                <p:cTn id="28" presetID="6"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ircle(in)">
                                      <p:cBhvr>
                                        <p:cTn id="30" dur="2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206C86CC-EA0D-4C55-8E9E-C7FEC7113358"/>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Administrator\Desktop"/>
  <p:tag name="ISPRING_PRESENTATION_TITLE" val="入党"/>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942</Words>
  <Application>Microsoft Office PowerPoint</Application>
  <PresentationFormat>宽屏</PresentationFormat>
  <Paragraphs>149</Paragraphs>
  <Slides>21</Slides>
  <Notes>21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方正华隶简体</vt:lpstr>
      <vt:lpstr>方正书宋简体</vt:lpstr>
      <vt:lpstr>黑体</vt:lpstr>
      <vt:lpstr>宋体</vt:lpstr>
      <vt:lpstr>微软雅黑</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入党</dc:title>
  <dc:creator>微软用户</dc:creator>
  <cp:lastModifiedBy>微软用户</cp:lastModifiedBy>
  <cp:revision>37</cp:revision>
  <dcterms:created xsi:type="dcterms:W3CDTF">2017-08-19T20:52:53Z</dcterms:created>
  <dcterms:modified xsi:type="dcterms:W3CDTF">2017-08-22T03:55:58Z</dcterms:modified>
</cp:coreProperties>
</file>