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58" r:id="rId4"/>
    <p:sldId id="259" r:id="rId5"/>
    <p:sldId id="260" r:id="rId6"/>
    <p:sldId id="320" r:id="rId7"/>
    <p:sldId id="322" r:id="rId8"/>
    <p:sldId id="321" r:id="rId9"/>
    <p:sldId id="324" r:id="rId10"/>
    <p:sldId id="323" r:id="rId11"/>
    <p:sldId id="325" r:id="rId12"/>
    <p:sldId id="327" r:id="rId13"/>
    <p:sldId id="328" r:id="rId14"/>
    <p:sldId id="326" r:id="rId15"/>
    <p:sldId id="329" r:id="rId16"/>
    <p:sldId id="330" r:id="rId17"/>
    <p:sldId id="331" r:id="rId18"/>
    <p:sldId id="332" r:id="rId19"/>
    <p:sldId id="333" r:id="rId20"/>
    <p:sldId id="334" r:id="rId21"/>
    <p:sldId id="335" r:id="rId22"/>
    <p:sldId id="336" r:id="rId23"/>
    <p:sldId id="337" r:id="rId24"/>
    <p:sldId id="338" r:id="rId25"/>
    <p:sldId id="339" r:id="rId26"/>
    <p:sldId id="341" r:id="rId27"/>
    <p:sldId id="342" r:id="rId28"/>
    <p:sldId id="340" r:id="rId29"/>
    <p:sldId id="344" r:id="rId30"/>
    <p:sldId id="343" r:id="rId31"/>
    <p:sldId id="345" r:id="rId32"/>
    <p:sldId id="347" r:id="rId33"/>
    <p:sldId id="346" r:id="rId34"/>
    <p:sldId id="293" r:id="rId35"/>
    <p:sldId id="294" r:id="rId36"/>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54" autoAdjust="0"/>
    <p:restoredTop sz="94660"/>
  </p:normalViewPr>
  <p:slideViewPr>
    <p:cSldViewPr>
      <p:cViewPr varScale="1">
        <p:scale>
          <a:sx n="95" d="100"/>
          <a:sy n="95" d="100"/>
        </p:scale>
        <p:origin x="114" y="21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E383FC-99B8-4562-9675-966D9D14C951}" type="datetimeFigureOut">
              <a:rPr lang="zh-CN" altLang="en-US" smtClean="0"/>
              <a:t>2018/3/7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534498-F38E-4FE1-838F-DA578A741039}" type="slidenum">
              <a:rPr lang="zh-CN" altLang="en-US" smtClean="0"/>
              <a:t>‹#›</a:t>
            </a:fld>
            <a:endParaRPr lang="zh-CN" altLang="en-US"/>
          </a:p>
        </p:txBody>
      </p:sp>
    </p:spTree>
    <p:extLst>
      <p:ext uri="{BB962C8B-B14F-4D97-AF65-F5344CB8AC3E}">
        <p14:creationId xmlns:p14="http://schemas.microsoft.com/office/powerpoint/2010/main" val="2468312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534498-F38E-4FE1-838F-DA578A741039}" type="slidenum">
              <a:rPr lang="zh-CN" altLang="en-US" smtClean="0"/>
              <a:t>1</a:t>
            </a:fld>
            <a:endParaRPr lang="zh-CN" altLang="en-US"/>
          </a:p>
        </p:txBody>
      </p:sp>
    </p:spTree>
    <p:extLst>
      <p:ext uri="{BB962C8B-B14F-4D97-AF65-F5344CB8AC3E}">
        <p14:creationId xmlns:p14="http://schemas.microsoft.com/office/powerpoint/2010/main" val="21842732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026" name="Picture 2" descr="C:\Documents and Settings\Administrator\桌面\59f2e1f5b.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51" y="0"/>
            <a:ext cx="121965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33119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818" y="2348880"/>
            <a:ext cx="12207231" cy="4509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6934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6" name="Picture 3" descr="D:\PPT\素材\党建素材\086666.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15000"/>
          <a:stretch/>
        </p:blipFill>
        <p:spPr bwMode="auto">
          <a:xfrm>
            <a:off x="1" y="0"/>
            <a:ext cx="12190412"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18218"/>
          <a:stretch/>
        </p:blipFill>
        <p:spPr bwMode="auto">
          <a:xfrm>
            <a:off x="-16818" y="4149080"/>
            <a:ext cx="12207231" cy="2708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783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570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11" name="Picture 3" descr="D:\PPT\素材\党建素材\086666.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15000"/>
          <a:stretch/>
        </p:blipFill>
        <p:spPr bwMode="auto">
          <a:xfrm>
            <a:off x="1" y="0"/>
            <a:ext cx="12190412"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18218"/>
          <a:stretch/>
        </p:blipFill>
        <p:spPr bwMode="auto">
          <a:xfrm>
            <a:off x="-16818" y="4149080"/>
            <a:ext cx="12207231" cy="2708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组合 2"/>
          <p:cNvGrpSpPr/>
          <p:nvPr userDrawn="1"/>
        </p:nvGrpSpPr>
        <p:grpSpPr>
          <a:xfrm>
            <a:off x="694606" y="332656"/>
            <a:ext cx="11161533" cy="504056"/>
            <a:chOff x="694606" y="332656"/>
            <a:chExt cx="11161533" cy="504056"/>
          </a:xfrm>
        </p:grpSpPr>
        <p:sp>
          <p:nvSpPr>
            <p:cNvPr id="4" name="五边形 3"/>
            <p:cNvSpPr/>
            <p:nvPr userDrawn="1"/>
          </p:nvSpPr>
          <p:spPr>
            <a:xfrm>
              <a:off x="694606" y="332656"/>
              <a:ext cx="5724636" cy="504056"/>
            </a:xfrm>
            <a:custGeom>
              <a:avLst/>
              <a:gdLst>
                <a:gd name="connsiteX0" fmla="*/ 0 w 6480720"/>
                <a:gd name="connsiteY0" fmla="*/ 0 h 504056"/>
                <a:gd name="connsiteX1" fmla="*/ 6228692 w 6480720"/>
                <a:gd name="connsiteY1" fmla="*/ 0 h 504056"/>
                <a:gd name="connsiteX2" fmla="*/ 6480720 w 6480720"/>
                <a:gd name="connsiteY2" fmla="*/ 252028 h 504056"/>
                <a:gd name="connsiteX3" fmla="*/ 6228692 w 6480720"/>
                <a:gd name="connsiteY3" fmla="*/ 504056 h 504056"/>
                <a:gd name="connsiteX4" fmla="*/ 0 w 6480720"/>
                <a:gd name="connsiteY4" fmla="*/ 504056 h 504056"/>
                <a:gd name="connsiteX5" fmla="*/ 0 w 6480720"/>
                <a:gd name="connsiteY5" fmla="*/ 0 h 504056"/>
                <a:gd name="connsiteX0" fmla="*/ 0 w 6228692"/>
                <a:gd name="connsiteY0" fmla="*/ 0 h 504056"/>
                <a:gd name="connsiteX1" fmla="*/ 6228692 w 6228692"/>
                <a:gd name="connsiteY1" fmla="*/ 0 h 504056"/>
                <a:gd name="connsiteX2" fmla="*/ 6228692 w 6228692"/>
                <a:gd name="connsiteY2" fmla="*/ 504056 h 504056"/>
                <a:gd name="connsiteX3" fmla="*/ 0 w 6228692"/>
                <a:gd name="connsiteY3" fmla="*/ 504056 h 504056"/>
                <a:gd name="connsiteX4" fmla="*/ 0 w 6228692"/>
                <a:gd name="connsiteY4" fmla="*/ 0 h 504056"/>
                <a:gd name="connsiteX0" fmla="*/ 0 w 6228692"/>
                <a:gd name="connsiteY0" fmla="*/ 0 h 504056"/>
                <a:gd name="connsiteX1" fmla="*/ 5865835 w 6228692"/>
                <a:gd name="connsiteY1" fmla="*/ 0 h 504056"/>
                <a:gd name="connsiteX2" fmla="*/ 6228692 w 6228692"/>
                <a:gd name="connsiteY2" fmla="*/ 504056 h 504056"/>
                <a:gd name="connsiteX3" fmla="*/ 0 w 6228692"/>
                <a:gd name="connsiteY3" fmla="*/ 504056 h 504056"/>
                <a:gd name="connsiteX4" fmla="*/ 0 w 6228692"/>
                <a:gd name="connsiteY4" fmla="*/ 0 h 50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8692" h="504056">
                  <a:moveTo>
                    <a:pt x="0" y="0"/>
                  </a:moveTo>
                  <a:lnTo>
                    <a:pt x="5865835" y="0"/>
                  </a:lnTo>
                  <a:lnTo>
                    <a:pt x="6228692" y="504056"/>
                  </a:lnTo>
                  <a:lnTo>
                    <a:pt x="0" y="504056"/>
                  </a:lnTo>
                  <a:lnTo>
                    <a:pt x="0" y="0"/>
                  </a:ln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5">
              <a:extLst>
                <a:ext uri="{FF2B5EF4-FFF2-40B4-BE49-F238E27FC236}">
                  <a16:creationId xmlns:a16="http://schemas.microsoft.com/office/drawing/2014/main" id="{1FEF346D-E71B-485A-84E7-53E7BCF0B1FB}"/>
                </a:ext>
              </a:extLst>
            </p:cNvPr>
            <p:cNvSpPr>
              <a:spLocks/>
            </p:cNvSpPr>
            <p:nvPr userDrawn="1"/>
          </p:nvSpPr>
          <p:spPr bwMode="auto">
            <a:xfrm>
              <a:off x="838622" y="404664"/>
              <a:ext cx="360040" cy="365653"/>
            </a:xfrm>
            <a:custGeom>
              <a:avLst/>
              <a:gdLst>
                <a:gd name="T0" fmla="*/ 532 w 1032"/>
                <a:gd name="T1" fmla="*/ 8 h 1050"/>
                <a:gd name="T2" fmla="*/ 540 w 1032"/>
                <a:gd name="T3" fmla="*/ 8 h 1050"/>
                <a:gd name="T4" fmla="*/ 656 w 1032"/>
                <a:gd name="T5" fmla="*/ 79 h 1050"/>
                <a:gd name="T6" fmla="*/ 684 w 1032"/>
                <a:gd name="T7" fmla="*/ 99 h 1050"/>
                <a:gd name="T8" fmla="*/ 708 w 1032"/>
                <a:gd name="T9" fmla="*/ 123 h 1050"/>
                <a:gd name="T10" fmla="*/ 752 w 1032"/>
                <a:gd name="T11" fmla="*/ 175 h 1050"/>
                <a:gd name="T12" fmla="*/ 820 w 1032"/>
                <a:gd name="T13" fmla="*/ 295 h 1050"/>
                <a:gd name="T14" fmla="*/ 856 w 1032"/>
                <a:gd name="T15" fmla="*/ 447 h 1050"/>
                <a:gd name="T16" fmla="*/ 856 w 1032"/>
                <a:gd name="T17" fmla="*/ 531 h 1050"/>
                <a:gd name="T18" fmla="*/ 800 w 1032"/>
                <a:gd name="T19" fmla="*/ 687 h 1050"/>
                <a:gd name="T20" fmla="*/ 636 w 1032"/>
                <a:gd name="T21" fmla="*/ 515 h 1050"/>
                <a:gd name="T22" fmla="*/ 468 w 1032"/>
                <a:gd name="T23" fmla="*/ 339 h 1050"/>
                <a:gd name="T24" fmla="*/ 596 w 1032"/>
                <a:gd name="T25" fmla="*/ 211 h 1050"/>
                <a:gd name="T26" fmla="*/ 512 w 1032"/>
                <a:gd name="T27" fmla="*/ 131 h 1050"/>
                <a:gd name="T28" fmla="*/ 420 w 1032"/>
                <a:gd name="T29" fmla="*/ 175 h 1050"/>
                <a:gd name="T30" fmla="*/ 412 w 1032"/>
                <a:gd name="T31" fmla="*/ 175 h 1050"/>
                <a:gd name="T32" fmla="*/ 352 w 1032"/>
                <a:gd name="T33" fmla="*/ 163 h 1050"/>
                <a:gd name="T34" fmla="*/ 100 w 1032"/>
                <a:gd name="T35" fmla="*/ 423 h 1050"/>
                <a:gd name="T36" fmla="*/ 244 w 1032"/>
                <a:gd name="T37" fmla="*/ 571 h 1050"/>
                <a:gd name="T38" fmla="*/ 336 w 1032"/>
                <a:gd name="T39" fmla="*/ 479 h 1050"/>
                <a:gd name="T40" fmla="*/ 340 w 1032"/>
                <a:gd name="T41" fmla="*/ 479 h 1050"/>
                <a:gd name="T42" fmla="*/ 512 w 1032"/>
                <a:gd name="T43" fmla="*/ 647 h 1050"/>
                <a:gd name="T44" fmla="*/ 676 w 1032"/>
                <a:gd name="T45" fmla="*/ 823 h 1050"/>
                <a:gd name="T46" fmla="*/ 500 w 1032"/>
                <a:gd name="T47" fmla="*/ 875 h 1050"/>
                <a:gd name="T48" fmla="*/ 460 w 1032"/>
                <a:gd name="T49" fmla="*/ 875 h 1050"/>
                <a:gd name="T50" fmla="*/ 260 w 1032"/>
                <a:gd name="T51" fmla="*/ 819 h 1050"/>
                <a:gd name="T52" fmla="*/ 220 w 1032"/>
                <a:gd name="T53" fmla="*/ 795 h 1050"/>
                <a:gd name="T54" fmla="*/ 184 w 1032"/>
                <a:gd name="T55" fmla="*/ 771 h 1050"/>
                <a:gd name="T56" fmla="*/ 112 w 1032"/>
                <a:gd name="T57" fmla="*/ 711 h 1050"/>
                <a:gd name="T58" fmla="*/ 36 w 1032"/>
                <a:gd name="T59" fmla="*/ 791 h 1050"/>
                <a:gd name="T60" fmla="*/ 100 w 1032"/>
                <a:gd name="T61" fmla="*/ 887 h 1050"/>
                <a:gd name="T62" fmla="*/ 76 w 1032"/>
                <a:gd name="T63" fmla="*/ 887 h 1050"/>
                <a:gd name="T64" fmla="*/ 0 w 1032"/>
                <a:gd name="T65" fmla="*/ 970 h 1050"/>
                <a:gd name="T66" fmla="*/ 68 w 1032"/>
                <a:gd name="T67" fmla="*/ 1050 h 1050"/>
                <a:gd name="T68" fmla="*/ 76 w 1032"/>
                <a:gd name="T69" fmla="*/ 1050 h 1050"/>
                <a:gd name="T70" fmla="*/ 160 w 1032"/>
                <a:gd name="T71" fmla="*/ 970 h 1050"/>
                <a:gd name="T72" fmla="*/ 160 w 1032"/>
                <a:gd name="T73" fmla="*/ 958 h 1050"/>
                <a:gd name="T74" fmla="*/ 172 w 1032"/>
                <a:gd name="T75" fmla="*/ 946 h 1050"/>
                <a:gd name="T76" fmla="*/ 304 w 1032"/>
                <a:gd name="T77" fmla="*/ 1014 h 1050"/>
                <a:gd name="T78" fmla="*/ 472 w 1032"/>
                <a:gd name="T79" fmla="*/ 1050 h 1050"/>
                <a:gd name="T80" fmla="*/ 496 w 1032"/>
                <a:gd name="T81" fmla="*/ 1050 h 1050"/>
                <a:gd name="T82" fmla="*/ 672 w 1032"/>
                <a:gd name="T83" fmla="*/ 1018 h 1050"/>
                <a:gd name="T84" fmla="*/ 812 w 1032"/>
                <a:gd name="T85" fmla="*/ 954 h 1050"/>
                <a:gd name="T86" fmla="*/ 900 w 1032"/>
                <a:gd name="T87" fmla="*/ 1046 h 1050"/>
                <a:gd name="T88" fmla="*/ 1032 w 1032"/>
                <a:gd name="T89" fmla="*/ 922 h 1050"/>
                <a:gd name="T90" fmla="*/ 940 w 1032"/>
                <a:gd name="T91" fmla="*/ 831 h 1050"/>
                <a:gd name="T92" fmla="*/ 984 w 1032"/>
                <a:gd name="T93" fmla="*/ 739 h 1050"/>
                <a:gd name="T94" fmla="*/ 1020 w 1032"/>
                <a:gd name="T95" fmla="*/ 643 h 1050"/>
                <a:gd name="T96" fmla="*/ 1020 w 1032"/>
                <a:gd name="T97" fmla="*/ 623 h 1050"/>
                <a:gd name="T98" fmla="*/ 1024 w 1032"/>
                <a:gd name="T99" fmla="*/ 615 h 1050"/>
                <a:gd name="T100" fmla="*/ 1032 w 1032"/>
                <a:gd name="T101" fmla="*/ 559 h 1050"/>
                <a:gd name="T102" fmla="*/ 1032 w 1032"/>
                <a:gd name="T103" fmla="*/ 487 h 1050"/>
                <a:gd name="T104" fmla="*/ 884 w 1032"/>
                <a:gd name="T105" fmla="*/ 159 h 1050"/>
                <a:gd name="T106" fmla="*/ 748 w 1032"/>
                <a:gd name="T107" fmla="*/ 59 h 1050"/>
                <a:gd name="T108" fmla="*/ 568 w 1032"/>
                <a:gd name="T109" fmla="*/ 0 h 1050"/>
                <a:gd name="T110" fmla="*/ 532 w 1032"/>
                <a:gd name="T111" fmla="*/ 0 h 1050"/>
                <a:gd name="T112" fmla="*/ 532 w 1032"/>
                <a:gd name="T113" fmla="*/ 8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32" h="1050">
                  <a:moveTo>
                    <a:pt x="532" y="8"/>
                  </a:moveTo>
                  <a:cubicBezTo>
                    <a:pt x="540" y="8"/>
                    <a:pt x="540" y="8"/>
                    <a:pt x="540" y="8"/>
                  </a:cubicBezTo>
                  <a:cubicBezTo>
                    <a:pt x="552" y="8"/>
                    <a:pt x="644" y="67"/>
                    <a:pt x="656" y="79"/>
                  </a:cubicBezTo>
                  <a:cubicBezTo>
                    <a:pt x="664" y="87"/>
                    <a:pt x="672" y="91"/>
                    <a:pt x="684" y="99"/>
                  </a:cubicBezTo>
                  <a:cubicBezTo>
                    <a:pt x="692" y="107"/>
                    <a:pt x="700" y="115"/>
                    <a:pt x="708" y="123"/>
                  </a:cubicBezTo>
                  <a:cubicBezTo>
                    <a:pt x="720" y="135"/>
                    <a:pt x="740" y="159"/>
                    <a:pt x="752" y="175"/>
                  </a:cubicBezTo>
                  <a:cubicBezTo>
                    <a:pt x="780" y="215"/>
                    <a:pt x="800" y="247"/>
                    <a:pt x="820" y="295"/>
                  </a:cubicBezTo>
                  <a:cubicBezTo>
                    <a:pt x="832" y="327"/>
                    <a:pt x="856" y="407"/>
                    <a:pt x="856" y="447"/>
                  </a:cubicBezTo>
                  <a:cubicBezTo>
                    <a:pt x="856" y="531"/>
                    <a:pt x="856" y="531"/>
                    <a:pt x="856" y="531"/>
                  </a:cubicBezTo>
                  <a:cubicBezTo>
                    <a:pt x="856" y="559"/>
                    <a:pt x="820" y="683"/>
                    <a:pt x="800" y="687"/>
                  </a:cubicBezTo>
                  <a:cubicBezTo>
                    <a:pt x="796" y="675"/>
                    <a:pt x="656" y="539"/>
                    <a:pt x="636" y="515"/>
                  </a:cubicBezTo>
                  <a:cubicBezTo>
                    <a:pt x="616" y="495"/>
                    <a:pt x="468" y="355"/>
                    <a:pt x="468" y="339"/>
                  </a:cubicBezTo>
                  <a:cubicBezTo>
                    <a:pt x="468" y="331"/>
                    <a:pt x="596" y="223"/>
                    <a:pt x="596" y="211"/>
                  </a:cubicBezTo>
                  <a:cubicBezTo>
                    <a:pt x="596" y="207"/>
                    <a:pt x="524" y="131"/>
                    <a:pt x="512" y="131"/>
                  </a:cubicBezTo>
                  <a:cubicBezTo>
                    <a:pt x="508" y="147"/>
                    <a:pt x="444" y="175"/>
                    <a:pt x="420" y="175"/>
                  </a:cubicBezTo>
                  <a:cubicBezTo>
                    <a:pt x="412" y="175"/>
                    <a:pt x="412" y="175"/>
                    <a:pt x="412" y="175"/>
                  </a:cubicBezTo>
                  <a:cubicBezTo>
                    <a:pt x="352" y="163"/>
                    <a:pt x="352" y="163"/>
                    <a:pt x="352" y="163"/>
                  </a:cubicBezTo>
                  <a:cubicBezTo>
                    <a:pt x="100" y="423"/>
                    <a:pt x="100" y="423"/>
                    <a:pt x="100" y="423"/>
                  </a:cubicBezTo>
                  <a:cubicBezTo>
                    <a:pt x="100" y="435"/>
                    <a:pt x="224" y="559"/>
                    <a:pt x="244" y="571"/>
                  </a:cubicBezTo>
                  <a:cubicBezTo>
                    <a:pt x="260" y="559"/>
                    <a:pt x="328" y="479"/>
                    <a:pt x="336" y="479"/>
                  </a:cubicBezTo>
                  <a:cubicBezTo>
                    <a:pt x="340" y="479"/>
                    <a:pt x="340" y="479"/>
                    <a:pt x="340" y="479"/>
                  </a:cubicBezTo>
                  <a:cubicBezTo>
                    <a:pt x="344" y="479"/>
                    <a:pt x="500" y="631"/>
                    <a:pt x="512" y="647"/>
                  </a:cubicBezTo>
                  <a:cubicBezTo>
                    <a:pt x="536" y="679"/>
                    <a:pt x="672" y="803"/>
                    <a:pt x="676" y="823"/>
                  </a:cubicBezTo>
                  <a:cubicBezTo>
                    <a:pt x="636" y="843"/>
                    <a:pt x="560" y="875"/>
                    <a:pt x="500" y="875"/>
                  </a:cubicBezTo>
                  <a:cubicBezTo>
                    <a:pt x="460" y="875"/>
                    <a:pt x="460" y="875"/>
                    <a:pt x="460" y="875"/>
                  </a:cubicBezTo>
                  <a:cubicBezTo>
                    <a:pt x="396" y="875"/>
                    <a:pt x="300" y="843"/>
                    <a:pt x="260" y="819"/>
                  </a:cubicBezTo>
                  <a:cubicBezTo>
                    <a:pt x="248" y="811"/>
                    <a:pt x="236" y="807"/>
                    <a:pt x="220" y="795"/>
                  </a:cubicBezTo>
                  <a:cubicBezTo>
                    <a:pt x="204" y="787"/>
                    <a:pt x="196" y="779"/>
                    <a:pt x="184" y="771"/>
                  </a:cubicBezTo>
                  <a:cubicBezTo>
                    <a:pt x="172" y="763"/>
                    <a:pt x="116" y="711"/>
                    <a:pt x="112" y="711"/>
                  </a:cubicBezTo>
                  <a:cubicBezTo>
                    <a:pt x="108" y="711"/>
                    <a:pt x="36" y="787"/>
                    <a:pt x="36" y="791"/>
                  </a:cubicBezTo>
                  <a:cubicBezTo>
                    <a:pt x="36" y="803"/>
                    <a:pt x="100" y="867"/>
                    <a:pt x="100" y="887"/>
                  </a:cubicBezTo>
                  <a:cubicBezTo>
                    <a:pt x="76" y="887"/>
                    <a:pt x="76" y="887"/>
                    <a:pt x="76" y="887"/>
                  </a:cubicBezTo>
                  <a:cubicBezTo>
                    <a:pt x="36" y="887"/>
                    <a:pt x="0" y="930"/>
                    <a:pt x="0" y="970"/>
                  </a:cubicBezTo>
                  <a:cubicBezTo>
                    <a:pt x="0" y="1006"/>
                    <a:pt x="36" y="1050"/>
                    <a:pt x="68" y="1050"/>
                  </a:cubicBezTo>
                  <a:cubicBezTo>
                    <a:pt x="76" y="1050"/>
                    <a:pt x="76" y="1050"/>
                    <a:pt x="76" y="1050"/>
                  </a:cubicBezTo>
                  <a:cubicBezTo>
                    <a:pt x="124" y="1050"/>
                    <a:pt x="160" y="1014"/>
                    <a:pt x="160" y="970"/>
                  </a:cubicBezTo>
                  <a:cubicBezTo>
                    <a:pt x="160" y="962"/>
                    <a:pt x="160" y="962"/>
                    <a:pt x="160" y="958"/>
                  </a:cubicBezTo>
                  <a:cubicBezTo>
                    <a:pt x="164" y="950"/>
                    <a:pt x="160" y="946"/>
                    <a:pt x="172" y="946"/>
                  </a:cubicBezTo>
                  <a:cubicBezTo>
                    <a:pt x="172" y="946"/>
                    <a:pt x="284" y="1006"/>
                    <a:pt x="304" y="1014"/>
                  </a:cubicBezTo>
                  <a:cubicBezTo>
                    <a:pt x="352" y="1030"/>
                    <a:pt x="408" y="1050"/>
                    <a:pt x="472" y="1050"/>
                  </a:cubicBezTo>
                  <a:cubicBezTo>
                    <a:pt x="496" y="1050"/>
                    <a:pt x="496" y="1050"/>
                    <a:pt x="496" y="1050"/>
                  </a:cubicBezTo>
                  <a:cubicBezTo>
                    <a:pt x="572" y="1050"/>
                    <a:pt x="612" y="1034"/>
                    <a:pt x="672" y="1018"/>
                  </a:cubicBezTo>
                  <a:cubicBezTo>
                    <a:pt x="724" y="1006"/>
                    <a:pt x="780" y="962"/>
                    <a:pt x="812" y="954"/>
                  </a:cubicBezTo>
                  <a:cubicBezTo>
                    <a:pt x="820" y="962"/>
                    <a:pt x="896" y="1046"/>
                    <a:pt x="900" y="1046"/>
                  </a:cubicBezTo>
                  <a:cubicBezTo>
                    <a:pt x="908" y="1046"/>
                    <a:pt x="1024" y="934"/>
                    <a:pt x="1032" y="922"/>
                  </a:cubicBezTo>
                  <a:cubicBezTo>
                    <a:pt x="940" y="831"/>
                    <a:pt x="940" y="831"/>
                    <a:pt x="940" y="831"/>
                  </a:cubicBezTo>
                  <a:cubicBezTo>
                    <a:pt x="940" y="811"/>
                    <a:pt x="972" y="763"/>
                    <a:pt x="984" y="739"/>
                  </a:cubicBezTo>
                  <a:cubicBezTo>
                    <a:pt x="988" y="723"/>
                    <a:pt x="1012" y="655"/>
                    <a:pt x="1020" y="643"/>
                  </a:cubicBezTo>
                  <a:cubicBezTo>
                    <a:pt x="1020" y="623"/>
                    <a:pt x="1020" y="623"/>
                    <a:pt x="1020" y="623"/>
                  </a:cubicBezTo>
                  <a:cubicBezTo>
                    <a:pt x="1024" y="615"/>
                    <a:pt x="1024" y="615"/>
                    <a:pt x="1024" y="615"/>
                  </a:cubicBezTo>
                  <a:cubicBezTo>
                    <a:pt x="1032" y="559"/>
                    <a:pt x="1032" y="559"/>
                    <a:pt x="1032" y="559"/>
                  </a:cubicBezTo>
                  <a:cubicBezTo>
                    <a:pt x="1032" y="487"/>
                    <a:pt x="1032" y="487"/>
                    <a:pt x="1032" y="487"/>
                  </a:cubicBezTo>
                  <a:cubicBezTo>
                    <a:pt x="1032" y="367"/>
                    <a:pt x="944" y="223"/>
                    <a:pt x="884" y="159"/>
                  </a:cubicBezTo>
                  <a:cubicBezTo>
                    <a:pt x="840" y="119"/>
                    <a:pt x="804" y="87"/>
                    <a:pt x="748" y="59"/>
                  </a:cubicBezTo>
                  <a:cubicBezTo>
                    <a:pt x="716" y="39"/>
                    <a:pt x="620" y="0"/>
                    <a:pt x="568" y="0"/>
                  </a:cubicBezTo>
                  <a:cubicBezTo>
                    <a:pt x="532" y="0"/>
                    <a:pt x="532" y="0"/>
                    <a:pt x="532" y="0"/>
                  </a:cubicBezTo>
                  <a:lnTo>
                    <a:pt x="532" y="8"/>
                  </a:ln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solidFill>
                  <a:srgbClr val="FFFF00"/>
                </a:solidFill>
              </a:endParaRPr>
            </a:p>
          </p:txBody>
        </p:sp>
        <p:sp>
          <p:nvSpPr>
            <p:cNvPr id="9" name="TextBox 8"/>
            <p:cNvSpPr txBox="1"/>
            <p:nvPr userDrawn="1"/>
          </p:nvSpPr>
          <p:spPr>
            <a:xfrm>
              <a:off x="10055646" y="404075"/>
              <a:ext cx="1800493" cy="369332"/>
            </a:xfrm>
            <a:prstGeom prst="rect">
              <a:avLst/>
            </a:prstGeom>
            <a:noFill/>
          </p:spPr>
          <p:txBody>
            <a:bodyPr wrap="none" rtlCol="0">
              <a:spAutoFit/>
            </a:bodyPr>
            <a:lstStyle/>
            <a:p>
              <a:r>
                <a:rPr lang="zh-CN" altLang="en-US" sz="1800" b="1" spc="0" dirty="0">
                  <a:ln w="19050">
                    <a:noFill/>
                  </a:ln>
                  <a:solidFill>
                    <a:schemeClr val="accent1"/>
                  </a:solidFill>
                  <a:effectLst>
                    <a:outerShdw blurRad="50800" dist="38100" dir="2700000" algn="tl" rotWithShape="0">
                      <a:prstClr val="black">
                        <a:alpha val="40000"/>
                      </a:prstClr>
                    </a:outerShdw>
                  </a:effectLst>
                  <a:latin typeface="微软雅黑" pitchFamily="34" charset="-122"/>
                  <a:ea typeface="微软雅黑" pitchFamily="34" charset="-122"/>
                </a:rPr>
                <a:t>十九届二中全会</a:t>
              </a:r>
            </a:p>
          </p:txBody>
        </p:sp>
      </p:grpSp>
      <p:cxnSp>
        <p:nvCxnSpPr>
          <p:cNvPr id="13" name="直接连接符 12"/>
          <p:cNvCxnSpPr/>
          <p:nvPr userDrawn="1"/>
        </p:nvCxnSpPr>
        <p:spPr>
          <a:xfrm>
            <a:off x="6527254" y="817662"/>
            <a:ext cx="566315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3959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20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1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1230378"/>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9" r:id="rId3"/>
    <p:sldLayoutId id="2147483657" r:id="rId4"/>
    <p:sldLayoutId id="2147483658"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非常大气开场音乐 主持人讲话背景音">
            <a:hlinkClick r:id="" action="ppaction://media"/>
            <a:extLst>
              <a:ext uri="{FF2B5EF4-FFF2-40B4-BE49-F238E27FC236}">
                <a16:creationId xmlns:a16="http://schemas.microsoft.com/office/drawing/2014/main" id="{3C8C1C90-84C8-411A-8B97-01EA2733FF2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314950" y="-1676400"/>
            <a:ext cx="609600" cy="609600"/>
          </a:xfrm>
          <a:prstGeom prst="rect">
            <a:avLst/>
          </a:prstGeom>
        </p:spPr>
      </p:pic>
      <p:sp>
        <p:nvSpPr>
          <p:cNvPr id="13" name="矩形 12"/>
          <p:cNvSpPr/>
          <p:nvPr/>
        </p:nvSpPr>
        <p:spPr>
          <a:xfrm>
            <a:off x="2782838" y="692696"/>
            <a:ext cx="8640960" cy="2089418"/>
          </a:xfrm>
          <a:prstGeom prst="rect">
            <a:avLst/>
          </a:prstGeom>
          <a:ln w="12700">
            <a:noFill/>
          </a:ln>
        </p:spPr>
        <p:txBody>
          <a:bodyPr wrap="square">
            <a:spAutoFit/>
          </a:bodyPr>
          <a:lstStyle/>
          <a:p>
            <a:pPr>
              <a:lnSpc>
                <a:spcPct val="150000"/>
              </a:lnSpc>
            </a:pPr>
            <a:r>
              <a:rPr lang="zh-CN" altLang="en-US" sz="9600" b="1" spc="-510" dirty="0">
                <a:ln w="28575">
                  <a:solidFill>
                    <a:schemeClr val="bg1"/>
                  </a:solidFill>
                </a:ln>
                <a:blipFill dpi="0" rotWithShape="1">
                  <a:blip r:embed="rId6"/>
                  <a:srcRect/>
                  <a:tile tx="6350" ty="0" sx="100000" sy="100000" flip="none" algn="tl"/>
                </a:blipFill>
                <a:effectLst>
                  <a:outerShdw blurRad="50800" dist="38100" dir="2700000" algn="tl" rotWithShape="0">
                    <a:prstClr val="black">
                      <a:alpha val="40000"/>
                    </a:prstClr>
                  </a:outerShdw>
                </a:effectLst>
                <a:latin typeface="方正隶书简体" pitchFamily="65" charset="-122"/>
                <a:ea typeface="方正隶书简体" pitchFamily="65" charset="-122"/>
              </a:rPr>
              <a:t>十九届二中全会</a:t>
            </a:r>
            <a:endParaRPr lang="en-US" altLang="zh-CN" sz="9600" b="1" spc="-510" dirty="0">
              <a:ln w="28575">
                <a:solidFill>
                  <a:schemeClr val="bg1"/>
                </a:solidFill>
              </a:ln>
              <a:blipFill dpi="0" rotWithShape="1">
                <a:blip r:embed="rId6"/>
                <a:srcRect/>
                <a:tile tx="6350" ty="0" sx="100000" sy="100000" flip="none" algn="tl"/>
              </a:blipFill>
              <a:effectLst>
                <a:outerShdw blurRad="50800" dist="38100" dir="2700000" algn="tl" rotWithShape="0">
                  <a:prstClr val="black">
                    <a:alpha val="40000"/>
                  </a:prstClr>
                </a:outerShdw>
              </a:effectLst>
              <a:latin typeface="方正隶书简体" pitchFamily="65" charset="-122"/>
              <a:ea typeface="方正隶书简体" pitchFamily="65" charset="-122"/>
            </a:endParaRPr>
          </a:p>
        </p:txBody>
      </p:sp>
      <p:sp>
        <p:nvSpPr>
          <p:cNvPr id="8" name="矩形 7"/>
          <p:cNvSpPr/>
          <p:nvPr/>
        </p:nvSpPr>
        <p:spPr>
          <a:xfrm>
            <a:off x="3502918" y="2708920"/>
            <a:ext cx="7263527" cy="461665"/>
          </a:xfrm>
          <a:prstGeom prst="rect">
            <a:avLst/>
          </a:prstGeom>
        </p:spPr>
        <p:txBody>
          <a:bodyPr wrap="none">
            <a:spAutoFit/>
          </a:bodyPr>
          <a:lstStyle/>
          <a:p>
            <a:r>
              <a:rPr lang="zh-CN" altLang="en-US" sz="2400" dirty="0">
                <a:solidFill>
                  <a:schemeClr val="accent1"/>
                </a:solidFill>
                <a:latin typeface="微软雅黑" pitchFamily="34" charset="-122"/>
                <a:ea typeface="微软雅黑" pitchFamily="34" charset="-122"/>
              </a:rPr>
              <a:t>中国共产党第十九届中央委员会第二次全体会议公报</a:t>
            </a:r>
          </a:p>
        </p:txBody>
      </p:sp>
      <p:sp>
        <p:nvSpPr>
          <p:cNvPr id="26" name="矩形 25"/>
          <p:cNvSpPr/>
          <p:nvPr/>
        </p:nvSpPr>
        <p:spPr>
          <a:xfrm>
            <a:off x="5119221" y="3140968"/>
            <a:ext cx="4288353" cy="707886"/>
          </a:xfrm>
          <a:prstGeom prst="rect">
            <a:avLst/>
          </a:prstGeom>
        </p:spPr>
        <p:txBody>
          <a:bodyPr wrap="none">
            <a:spAutoFit/>
          </a:bodyPr>
          <a:lstStyle/>
          <a:p>
            <a:r>
              <a:rPr lang="zh-CN" altLang="en-US" sz="4000" dirty="0">
                <a:blipFill>
                  <a:blip r:embed="rId6"/>
                  <a:stretch>
                    <a:fillRect/>
                  </a:stretch>
                </a:blipFill>
                <a:latin typeface="方正华隶简体" pitchFamily="65" charset="-122"/>
                <a:ea typeface="方正华隶简体" pitchFamily="65" charset="-122"/>
              </a:rPr>
              <a:t>会议精神字习解读</a:t>
            </a:r>
          </a:p>
        </p:txBody>
      </p:sp>
      <p:grpSp>
        <p:nvGrpSpPr>
          <p:cNvPr id="2" name="组合 1"/>
          <p:cNvGrpSpPr/>
          <p:nvPr/>
        </p:nvGrpSpPr>
        <p:grpSpPr>
          <a:xfrm>
            <a:off x="3790950" y="3480103"/>
            <a:ext cx="6912768" cy="0"/>
            <a:chOff x="2710830" y="4056167"/>
            <a:chExt cx="6912768" cy="0"/>
          </a:xfrm>
        </p:grpSpPr>
        <p:cxnSp>
          <p:nvCxnSpPr>
            <p:cNvPr id="16" name="直接连接符 15"/>
            <p:cNvCxnSpPr/>
            <p:nvPr/>
          </p:nvCxnSpPr>
          <p:spPr>
            <a:xfrm>
              <a:off x="2710830" y="4056167"/>
              <a:ext cx="936104"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8759502" y="4056167"/>
              <a:ext cx="864096"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grpSp>
      <p:sp>
        <p:nvSpPr>
          <p:cNvPr id="33" name="圆角矩形 32"/>
          <p:cNvSpPr/>
          <p:nvPr/>
        </p:nvSpPr>
        <p:spPr>
          <a:xfrm>
            <a:off x="6239222" y="3789040"/>
            <a:ext cx="2232248" cy="510778"/>
          </a:xfrm>
          <a:prstGeom prst="roundRect">
            <a:avLst/>
          </a:prstGeom>
          <a:ln>
            <a:noFill/>
          </a:ln>
        </p:spPr>
        <p:txBody>
          <a:bodyPr wrap="square">
            <a:spAutoFit/>
          </a:bodyPr>
          <a:lstStyle/>
          <a:p>
            <a:r>
              <a:rPr lang="zh-CN" altLang="en-US" sz="2400" dirty="0">
                <a:solidFill>
                  <a:schemeClr val="accent1"/>
                </a:solidFill>
                <a:latin typeface="微软雅黑" pitchFamily="34" charset="-122"/>
                <a:ea typeface="微软雅黑" pitchFamily="34" charset="-122"/>
              </a:rPr>
              <a:t>您的单位名称</a:t>
            </a:r>
            <a:r>
              <a:rPr lang="en-US" altLang="zh-CN" sz="2400" dirty="0">
                <a:solidFill>
                  <a:schemeClr val="accent1"/>
                </a:solidFill>
                <a:latin typeface="微软雅黑" pitchFamily="34" charset="-122"/>
                <a:ea typeface="微软雅黑" pitchFamily="34" charset="-122"/>
              </a:rPr>
              <a:t>.</a:t>
            </a:r>
            <a:endParaRPr lang="zh-CN" altLang="en-US" sz="2400"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6093563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7" presetID="55"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anim calcmode="lin" valueType="num">
                                      <p:cBhvr>
                                        <p:cTn id="9" dur="1000" fill="hold"/>
                                        <p:tgtEl>
                                          <p:spTgt spid="13"/>
                                        </p:tgtEl>
                                        <p:attrNameLst>
                                          <p:attrName>ppt_w</p:attrName>
                                        </p:attrNameLst>
                                      </p:cBhvr>
                                      <p:tavLst>
                                        <p:tav tm="0">
                                          <p:val>
                                            <p:strVal val="#ppt_w*0.70"/>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Effect transition="in" filter="fade">
                                      <p:cBhvr>
                                        <p:cTn id="11" dur="1000"/>
                                        <p:tgtEl>
                                          <p:spTgt spid="13"/>
                                        </p:tgtEl>
                                      </p:cBhvr>
                                    </p:animEffect>
                                  </p:childTnLst>
                                </p:cTn>
                              </p:par>
                              <p:par>
                                <p:cTn id="12" presetID="22" presetClass="entr" presetSubtype="8" fill="hold" grpId="0" nodeType="withEffect">
                                  <p:stCondLst>
                                    <p:cond delay="30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800"/>
                                        <p:tgtEl>
                                          <p:spTgt spid="8"/>
                                        </p:tgtEl>
                                      </p:cBhvr>
                                    </p:animEffect>
                                  </p:childTnLst>
                                </p:cTn>
                              </p:par>
                              <p:par>
                                <p:cTn id="15" presetID="22" presetClass="entr" presetSubtype="8" fill="hold" grpId="0" nodeType="withEffect">
                                  <p:stCondLst>
                                    <p:cond delay="100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1000"/>
                                        <p:tgtEl>
                                          <p:spTgt spid="26"/>
                                        </p:tgtEl>
                                      </p:cBhvr>
                                    </p:animEffect>
                                  </p:childTnLst>
                                </p:cTn>
                              </p:par>
                              <p:par>
                                <p:cTn id="18" presetID="55" presetClass="entr" presetSubtype="0" fill="hold" nodeType="withEffect">
                                  <p:stCondLst>
                                    <p:cond delay="1400"/>
                                  </p:stCondLst>
                                  <p:childTnLst>
                                    <p:set>
                                      <p:cBhvr>
                                        <p:cTn id="19" dur="1" fill="hold">
                                          <p:stCondLst>
                                            <p:cond delay="0"/>
                                          </p:stCondLst>
                                        </p:cTn>
                                        <p:tgtEl>
                                          <p:spTgt spid="2"/>
                                        </p:tgtEl>
                                        <p:attrNameLst>
                                          <p:attrName>style.visibility</p:attrName>
                                        </p:attrNameLst>
                                      </p:cBhvr>
                                      <p:to>
                                        <p:strVal val="visible"/>
                                      </p:to>
                                    </p:set>
                                    <p:anim calcmode="lin" valueType="num">
                                      <p:cBhvr>
                                        <p:cTn id="20" dur="1000" fill="hold"/>
                                        <p:tgtEl>
                                          <p:spTgt spid="2"/>
                                        </p:tgtEl>
                                        <p:attrNameLst>
                                          <p:attrName>ppt_w</p:attrName>
                                        </p:attrNameLst>
                                      </p:cBhvr>
                                      <p:tavLst>
                                        <p:tav tm="0">
                                          <p:val>
                                            <p:strVal val="#ppt_w*0.70"/>
                                          </p:val>
                                        </p:tav>
                                        <p:tav tm="100000">
                                          <p:val>
                                            <p:strVal val="#ppt_w"/>
                                          </p:val>
                                        </p:tav>
                                      </p:tavLst>
                                    </p:anim>
                                    <p:anim calcmode="lin" valueType="num">
                                      <p:cBhvr>
                                        <p:cTn id="21" dur="1000" fill="hold"/>
                                        <p:tgtEl>
                                          <p:spTgt spid="2"/>
                                        </p:tgtEl>
                                        <p:attrNameLst>
                                          <p:attrName>ppt_h</p:attrName>
                                        </p:attrNameLst>
                                      </p:cBhvr>
                                      <p:tavLst>
                                        <p:tav tm="0">
                                          <p:val>
                                            <p:strVal val="#ppt_h"/>
                                          </p:val>
                                        </p:tav>
                                        <p:tav tm="100000">
                                          <p:val>
                                            <p:strVal val="#ppt_h"/>
                                          </p:val>
                                        </p:tav>
                                      </p:tavLst>
                                    </p:anim>
                                    <p:animEffect transition="in" filter="fade">
                                      <p:cBhvr>
                                        <p:cTn id="22" dur="1000"/>
                                        <p:tgtEl>
                                          <p:spTgt spid="2"/>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11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6"/>
                </p:tgtEl>
              </p:cMediaNode>
            </p:audio>
          </p:childTnLst>
        </p:cTn>
      </p:par>
    </p:tnLst>
    <p:bldLst>
      <p:bldP spid="13" grpId="0"/>
      <p:bldP spid="8" grpId="0"/>
      <p:bldP spid="26"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2736304"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宪法是国家的根本法</a:t>
            </a:r>
            <a:endParaRPr lang="en-US" altLang="zh-CN" sz="2000" b="1" dirty="0">
              <a:solidFill>
                <a:schemeClr val="bg1"/>
              </a:solidFill>
              <a:latin typeface="微软雅黑" pitchFamily="34" charset="-122"/>
              <a:ea typeface="微软雅黑" pitchFamily="34" charset="-122"/>
            </a:endParaRPr>
          </a:p>
        </p:txBody>
      </p:sp>
      <p:sp>
        <p:nvSpPr>
          <p:cNvPr id="33" name="圆角矩形标注 4"/>
          <p:cNvSpPr/>
          <p:nvPr/>
        </p:nvSpPr>
        <p:spPr>
          <a:xfrm>
            <a:off x="3502918" y="1196752"/>
            <a:ext cx="5184576" cy="720080"/>
          </a:xfrm>
          <a:prstGeom prst="ribbon">
            <a:avLst>
              <a:gd name="adj1" fmla="val 16667"/>
              <a:gd name="adj2" fmla="val 6861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655046" y="1294160"/>
            <a:ext cx="3096344" cy="572464"/>
          </a:xfrm>
          <a:prstGeom prst="rect">
            <a:avLst/>
          </a:prstGeom>
        </p:spPr>
        <p:txBody>
          <a:bodyPr wrap="square">
            <a:spAutoFit/>
          </a:bodyPr>
          <a:lstStyle/>
          <a:p>
            <a:pPr algn="just">
              <a:lnSpc>
                <a:spcPct val="130000"/>
              </a:lnSpc>
            </a:pPr>
            <a:r>
              <a:rPr lang="zh-CN" altLang="en-US" sz="2400" b="1" dirty="0">
                <a:solidFill>
                  <a:schemeClr val="bg1"/>
                </a:solidFill>
                <a:latin typeface="微软雅黑" pitchFamily="34" charset="-122"/>
                <a:ea typeface="微软雅黑" pitchFamily="34" charset="-122"/>
              </a:rPr>
              <a:t> 现行宪法的重要意义</a:t>
            </a:r>
          </a:p>
        </p:txBody>
      </p:sp>
      <p:sp>
        <p:nvSpPr>
          <p:cNvPr id="3" name="矩形 2"/>
          <p:cNvSpPr/>
          <p:nvPr/>
        </p:nvSpPr>
        <p:spPr>
          <a:xfrm>
            <a:off x="1774726" y="3140968"/>
            <a:ext cx="2664296" cy="625171"/>
          </a:xfrm>
          <a:prstGeom prst="rect">
            <a:avLst/>
          </a:prstGeom>
        </p:spPr>
        <p:txBody>
          <a:bodyPr wrap="square">
            <a:spAutoFit/>
          </a:bodyPr>
          <a:lstStyle/>
          <a:p>
            <a:pPr algn="r">
              <a:lnSpc>
                <a:spcPct val="130000"/>
              </a:lnSpc>
            </a:pPr>
            <a:r>
              <a:rPr lang="zh-CN" altLang="en-US" sz="1400" dirty="0">
                <a:solidFill>
                  <a:schemeClr val="accent1"/>
                </a:solidFill>
                <a:latin typeface="微软雅黑" pitchFamily="34" charset="-122"/>
                <a:ea typeface="微软雅黑" pitchFamily="34" charset="-122"/>
              </a:rPr>
              <a:t>是符合国情、符合实际、符合时代发展要求的好宪法</a:t>
            </a:r>
            <a:endParaRPr lang="en-US" altLang="zh-CN" sz="1400" dirty="0">
              <a:solidFill>
                <a:schemeClr val="accent1"/>
              </a:solidFill>
              <a:latin typeface="微软雅黑" pitchFamily="34" charset="-122"/>
              <a:ea typeface="微软雅黑" pitchFamily="34" charset="-122"/>
            </a:endParaRPr>
          </a:p>
        </p:txBody>
      </p:sp>
      <p:sp>
        <p:nvSpPr>
          <p:cNvPr id="50" name="矩形 49"/>
          <p:cNvSpPr/>
          <p:nvPr/>
        </p:nvSpPr>
        <p:spPr>
          <a:xfrm>
            <a:off x="3358902" y="2564904"/>
            <a:ext cx="1152128" cy="417358"/>
          </a:xfrm>
          <a:prstGeom prst="rect">
            <a:avLst/>
          </a:prstGeom>
        </p:spPr>
        <p:txBody>
          <a:bodyPr wrap="square">
            <a:spAutoFit/>
          </a:bodyPr>
          <a:lstStyle/>
          <a:p>
            <a:pPr algn="r">
              <a:lnSpc>
                <a:spcPct val="130000"/>
              </a:lnSpc>
            </a:pPr>
            <a:r>
              <a:rPr lang="zh-CN" altLang="en-US" b="1" dirty="0">
                <a:solidFill>
                  <a:schemeClr val="accent1"/>
                </a:solidFill>
                <a:latin typeface="微软雅黑" pitchFamily="34" charset="-122"/>
                <a:ea typeface="微软雅黑" pitchFamily="34" charset="-122"/>
              </a:rPr>
              <a:t>现行宪法</a:t>
            </a:r>
            <a:endParaRPr lang="en-US" altLang="zh-CN" b="1" dirty="0">
              <a:solidFill>
                <a:schemeClr val="accent1"/>
              </a:solidFill>
              <a:latin typeface="微软雅黑" pitchFamily="34" charset="-122"/>
              <a:ea typeface="微软雅黑" pitchFamily="34" charset="-122"/>
            </a:endParaRPr>
          </a:p>
        </p:txBody>
      </p:sp>
      <p:cxnSp>
        <p:nvCxnSpPr>
          <p:cNvPr id="9" name="直接连接符 8"/>
          <p:cNvCxnSpPr/>
          <p:nvPr/>
        </p:nvCxnSpPr>
        <p:spPr>
          <a:xfrm flipH="1">
            <a:off x="4006974" y="3068960"/>
            <a:ext cx="360040"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7751390" y="3140968"/>
            <a:ext cx="3672408" cy="625171"/>
          </a:xfrm>
          <a:prstGeom prst="rect">
            <a:avLst/>
          </a:prstGeom>
        </p:spPr>
        <p:txBody>
          <a:bodyPr wrap="square">
            <a:spAutoFit/>
          </a:bodyPr>
          <a:lstStyle/>
          <a:p>
            <a:pPr algn="just">
              <a:lnSpc>
                <a:spcPct val="130000"/>
              </a:lnSpc>
            </a:pPr>
            <a:r>
              <a:rPr lang="zh-CN" altLang="en-US" sz="1400" dirty="0">
                <a:solidFill>
                  <a:schemeClr val="accent1"/>
                </a:solidFill>
                <a:latin typeface="微软雅黑" pitchFamily="34" charset="-122"/>
                <a:ea typeface="微软雅黑" pitchFamily="34" charset="-122"/>
              </a:rPr>
              <a:t>是充分体现人民共同意志、充分保障人民民主权利、充分维护人民根本利益的好宪法</a:t>
            </a:r>
            <a:endParaRPr lang="en-US" altLang="zh-CN" sz="1400" dirty="0">
              <a:solidFill>
                <a:schemeClr val="accent1"/>
              </a:solidFill>
              <a:latin typeface="微软雅黑" pitchFamily="34" charset="-122"/>
              <a:ea typeface="微软雅黑" pitchFamily="34" charset="-122"/>
            </a:endParaRPr>
          </a:p>
        </p:txBody>
      </p:sp>
      <p:sp>
        <p:nvSpPr>
          <p:cNvPr id="52" name="矩形 51"/>
          <p:cNvSpPr/>
          <p:nvPr/>
        </p:nvSpPr>
        <p:spPr>
          <a:xfrm>
            <a:off x="7751390" y="2564904"/>
            <a:ext cx="1152128" cy="417358"/>
          </a:xfrm>
          <a:prstGeom prst="rect">
            <a:avLst/>
          </a:prstGeom>
        </p:spPr>
        <p:txBody>
          <a:bodyPr wrap="square">
            <a:spAutoFit/>
          </a:bodyPr>
          <a:lstStyle/>
          <a:p>
            <a:pPr>
              <a:lnSpc>
                <a:spcPct val="130000"/>
              </a:lnSpc>
            </a:pPr>
            <a:r>
              <a:rPr lang="zh-CN" altLang="en-US" b="1" dirty="0">
                <a:solidFill>
                  <a:schemeClr val="accent1"/>
                </a:solidFill>
                <a:latin typeface="微软雅黑" pitchFamily="34" charset="-122"/>
                <a:ea typeface="微软雅黑" pitchFamily="34" charset="-122"/>
              </a:rPr>
              <a:t>现行宪法</a:t>
            </a:r>
            <a:endParaRPr lang="en-US" altLang="zh-CN" b="1" dirty="0">
              <a:solidFill>
                <a:schemeClr val="accent1"/>
              </a:solidFill>
              <a:latin typeface="微软雅黑" pitchFamily="34" charset="-122"/>
              <a:ea typeface="微软雅黑" pitchFamily="34" charset="-122"/>
            </a:endParaRPr>
          </a:p>
        </p:txBody>
      </p:sp>
      <p:cxnSp>
        <p:nvCxnSpPr>
          <p:cNvPr id="53" name="直接连接符 52"/>
          <p:cNvCxnSpPr/>
          <p:nvPr/>
        </p:nvCxnSpPr>
        <p:spPr>
          <a:xfrm flipH="1">
            <a:off x="7895406" y="3068960"/>
            <a:ext cx="360040"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766614" y="4653136"/>
            <a:ext cx="3672408" cy="625171"/>
          </a:xfrm>
          <a:prstGeom prst="rect">
            <a:avLst/>
          </a:prstGeom>
        </p:spPr>
        <p:txBody>
          <a:bodyPr wrap="square">
            <a:spAutoFit/>
          </a:bodyPr>
          <a:lstStyle/>
          <a:p>
            <a:pPr algn="r">
              <a:lnSpc>
                <a:spcPct val="130000"/>
              </a:lnSpc>
            </a:pPr>
            <a:r>
              <a:rPr lang="zh-CN" altLang="en-US" sz="1400" dirty="0">
                <a:solidFill>
                  <a:schemeClr val="accent1"/>
                </a:solidFill>
                <a:latin typeface="微软雅黑" pitchFamily="34" charset="-122"/>
                <a:ea typeface="微软雅黑" pitchFamily="34" charset="-122"/>
              </a:rPr>
              <a:t>是推动国家发展进步、保证人民创造幸福生活、保障中华民族实现伟大复兴的好宪法</a:t>
            </a:r>
            <a:endParaRPr lang="en-US" altLang="zh-CN" sz="1400" dirty="0">
              <a:solidFill>
                <a:schemeClr val="accent1"/>
              </a:solidFill>
              <a:latin typeface="微软雅黑" pitchFamily="34" charset="-122"/>
              <a:ea typeface="微软雅黑" pitchFamily="34" charset="-122"/>
            </a:endParaRPr>
          </a:p>
        </p:txBody>
      </p:sp>
      <p:sp>
        <p:nvSpPr>
          <p:cNvPr id="55" name="矩形 54"/>
          <p:cNvSpPr/>
          <p:nvPr/>
        </p:nvSpPr>
        <p:spPr>
          <a:xfrm>
            <a:off x="3358902" y="4077072"/>
            <a:ext cx="1152128" cy="417358"/>
          </a:xfrm>
          <a:prstGeom prst="rect">
            <a:avLst/>
          </a:prstGeom>
        </p:spPr>
        <p:txBody>
          <a:bodyPr wrap="square">
            <a:spAutoFit/>
          </a:bodyPr>
          <a:lstStyle/>
          <a:p>
            <a:pPr algn="r">
              <a:lnSpc>
                <a:spcPct val="130000"/>
              </a:lnSpc>
            </a:pPr>
            <a:r>
              <a:rPr lang="zh-CN" altLang="en-US" b="1" dirty="0">
                <a:solidFill>
                  <a:schemeClr val="accent1"/>
                </a:solidFill>
                <a:latin typeface="微软雅黑" pitchFamily="34" charset="-122"/>
                <a:ea typeface="微软雅黑" pitchFamily="34" charset="-122"/>
              </a:rPr>
              <a:t>现行宪法</a:t>
            </a:r>
            <a:endParaRPr lang="en-US" altLang="zh-CN" b="1" dirty="0">
              <a:solidFill>
                <a:schemeClr val="accent1"/>
              </a:solidFill>
              <a:latin typeface="微软雅黑" pitchFamily="34" charset="-122"/>
              <a:ea typeface="微软雅黑" pitchFamily="34" charset="-122"/>
            </a:endParaRPr>
          </a:p>
        </p:txBody>
      </p:sp>
      <p:cxnSp>
        <p:nvCxnSpPr>
          <p:cNvPr id="56" name="直接连接符 55"/>
          <p:cNvCxnSpPr/>
          <p:nvPr/>
        </p:nvCxnSpPr>
        <p:spPr>
          <a:xfrm flipH="1">
            <a:off x="4006974" y="4581128"/>
            <a:ext cx="360040"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7751390" y="4581128"/>
            <a:ext cx="3744416" cy="932563"/>
          </a:xfrm>
          <a:prstGeom prst="rect">
            <a:avLst/>
          </a:prstGeom>
        </p:spPr>
        <p:txBody>
          <a:bodyPr wrap="square">
            <a:spAutoFit/>
          </a:bodyPr>
          <a:lstStyle/>
          <a:p>
            <a:pPr algn="just">
              <a:lnSpc>
                <a:spcPct val="130000"/>
              </a:lnSpc>
            </a:pPr>
            <a:r>
              <a:rPr lang="zh-CN" altLang="en-US" sz="1400" dirty="0">
                <a:solidFill>
                  <a:schemeClr val="accent1"/>
                </a:solidFill>
                <a:latin typeface="微软雅黑" pitchFamily="34" charset="-122"/>
                <a:ea typeface="微软雅黑" pitchFamily="34" charset="-122"/>
              </a:rPr>
              <a:t>是我们国家和人民经受住各种困难和风险考验、始终沿着中国特色社会主义道路前进的根本法治保障</a:t>
            </a:r>
            <a:endParaRPr lang="en-US" altLang="zh-CN" sz="1400" dirty="0">
              <a:solidFill>
                <a:schemeClr val="accent1"/>
              </a:solidFill>
              <a:latin typeface="微软雅黑" pitchFamily="34" charset="-122"/>
              <a:ea typeface="微软雅黑" pitchFamily="34" charset="-122"/>
            </a:endParaRPr>
          </a:p>
        </p:txBody>
      </p:sp>
      <p:sp>
        <p:nvSpPr>
          <p:cNvPr id="58" name="矩形 57"/>
          <p:cNvSpPr/>
          <p:nvPr/>
        </p:nvSpPr>
        <p:spPr>
          <a:xfrm>
            <a:off x="7751390" y="4005064"/>
            <a:ext cx="1152128" cy="417358"/>
          </a:xfrm>
          <a:prstGeom prst="rect">
            <a:avLst/>
          </a:prstGeom>
        </p:spPr>
        <p:txBody>
          <a:bodyPr wrap="square">
            <a:spAutoFit/>
          </a:bodyPr>
          <a:lstStyle/>
          <a:p>
            <a:pPr>
              <a:lnSpc>
                <a:spcPct val="130000"/>
              </a:lnSpc>
            </a:pPr>
            <a:r>
              <a:rPr lang="zh-CN" altLang="en-US" b="1" dirty="0">
                <a:solidFill>
                  <a:schemeClr val="accent1"/>
                </a:solidFill>
                <a:latin typeface="微软雅黑" pitchFamily="34" charset="-122"/>
                <a:ea typeface="微软雅黑" pitchFamily="34" charset="-122"/>
              </a:rPr>
              <a:t>现行宪法</a:t>
            </a:r>
            <a:endParaRPr lang="en-US" altLang="zh-CN" b="1" dirty="0">
              <a:solidFill>
                <a:schemeClr val="accent1"/>
              </a:solidFill>
              <a:latin typeface="微软雅黑" pitchFamily="34" charset="-122"/>
              <a:ea typeface="微软雅黑" pitchFamily="34" charset="-122"/>
            </a:endParaRPr>
          </a:p>
        </p:txBody>
      </p:sp>
      <p:cxnSp>
        <p:nvCxnSpPr>
          <p:cNvPr id="59" name="直接连接符 58"/>
          <p:cNvCxnSpPr/>
          <p:nvPr/>
        </p:nvCxnSpPr>
        <p:spPr>
          <a:xfrm flipH="1">
            <a:off x="7895406" y="4509120"/>
            <a:ext cx="360040" cy="0"/>
          </a:xfrm>
          <a:prstGeom prst="line">
            <a:avLst/>
          </a:prstGeom>
          <a:ln w="9525"/>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727054" y="2708920"/>
            <a:ext cx="2641618" cy="2628788"/>
            <a:chOff x="4727054" y="2708920"/>
            <a:chExt cx="2641618" cy="2628788"/>
          </a:xfrm>
        </p:grpSpPr>
        <p:grpSp>
          <p:nvGrpSpPr>
            <p:cNvPr id="28" name="Group 20"/>
            <p:cNvGrpSpPr/>
            <p:nvPr/>
          </p:nvGrpSpPr>
          <p:grpSpPr>
            <a:xfrm>
              <a:off x="4727054" y="2708920"/>
              <a:ext cx="2641618" cy="2628788"/>
              <a:chOff x="2627784" y="1988840"/>
              <a:chExt cx="4196848" cy="4176464"/>
            </a:xfrm>
          </p:grpSpPr>
          <p:sp>
            <p:nvSpPr>
              <p:cNvPr id="29" name="Freeform 6"/>
              <p:cNvSpPr/>
              <p:nvPr/>
            </p:nvSpPr>
            <p:spPr>
              <a:xfrm>
                <a:off x="3880779" y="1988840"/>
                <a:ext cx="2742048" cy="2073970"/>
              </a:xfrm>
              <a:custGeom>
                <a:avLst/>
                <a:gdLst>
                  <a:gd name="connsiteX0" fmla="*/ 672724 w 2176259"/>
                  <a:gd name="connsiteY0" fmla="*/ 0 h 1646031"/>
                  <a:gd name="connsiteX1" fmla="*/ 2124457 w 2176259"/>
                  <a:gd name="connsiteY1" fmla="*/ 864036 h 1646031"/>
                  <a:gd name="connsiteX2" fmla="*/ 2176259 w 2176259"/>
                  <a:gd name="connsiteY2" fmla="*/ 971569 h 1646031"/>
                  <a:gd name="connsiteX3" fmla="*/ 1501797 w 2176259"/>
                  <a:gd name="connsiteY3" fmla="*/ 1646031 h 1646031"/>
                  <a:gd name="connsiteX4" fmla="*/ 0 w 2176259"/>
                  <a:gd name="connsiteY4" fmla="*/ 144234 h 1646031"/>
                  <a:gd name="connsiteX5" fmla="*/ 30081 w 2176259"/>
                  <a:gd name="connsiteY5" fmla="*/ 129744 h 1646031"/>
                  <a:gd name="connsiteX6" fmla="*/ 672724 w 2176259"/>
                  <a:gd name="connsiteY6" fmla="*/ 0 h 1646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6259" h="1646031">
                    <a:moveTo>
                      <a:pt x="672724" y="0"/>
                    </a:moveTo>
                    <a:cubicBezTo>
                      <a:pt x="1299602" y="0"/>
                      <a:pt x="1844878" y="349377"/>
                      <a:pt x="2124457" y="864036"/>
                    </a:cubicBezTo>
                    <a:lnTo>
                      <a:pt x="2176259" y="971569"/>
                    </a:lnTo>
                    <a:lnTo>
                      <a:pt x="1501797" y="1646031"/>
                    </a:lnTo>
                    <a:lnTo>
                      <a:pt x="0" y="144234"/>
                    </a:lnTo>
                    <a:lnTo>
                      <a:pt x="30081" y="129744"/>
                    </a:lnTo>
                    <a:cubicBezTo>
                      <a:pt x="227604" y="46199"/>
                      <a:pt x="444769" y="0"/>
                      <a:pt x="672724" y="0"/>
                    </a:cubicBezTo>
                    <a:close/>
                  </a:path>
                </a:pathLst>
              </a:custGeom>
              <a:solidFill>
                <a:schemeClr val="accent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cs typeface="+mn-ea"/>
                </a:endParaRPr>
              </a:p>
            </p:txBody>
          </p:sp>
          <p:sp>
            <p:nvSpPr>
              <p:cNvPr id="30" name="Freeform 7"/>
              <p:cNvSpPr/>
              <p:nvPr/>
            </p:nvSpPr>
            <p:spPr>
              <a:xfrm>
                <a:off x="4744402" y="3221449"/>
                <a:ext cx="2080230" cy="2746119"/>
              </a:xfrm>
              <a:custGeom>
                <a:avLst/>
                <a:gdLst>
                  <a:gd name="connsiteX0" fmla="*/ 1506765 w 1650999"/>
                  <a:gd name="connsiteY0" fmla="*/ 0 h 2179490"/>
                  <a:gd name="connsiteX1" fmla="*/ 1521255 w 1650999"/>
                  <a:gd name="connsiteY1" fmla="*/ 30081 h 2179490"/>
                  <a:gd name="connsiteX2" fmla="*/ 1650999 w 1650999"/>
                  <a:gd name="connsiteY2" fmla="*/ 672724 h 2179490"/>
                  <a:gd name="connsiteX3" fmla="*/ 786964 w 1650999"/>
                  <a:gd name="connsiteY3" fmla="*/ 2124457 h 2179490"/>
                  <a:gd name="connsiteX4" fmla="*/ 672724 w 1650999"/>
                  <a:gd name="connsiteY4" fmla="*/ 2179490 h 2179490"/>
                  <a:gd name="connsiteX5" fmla="*/ 0 w 1650999"/>
                  <a:gd name="connsiteY5" fmla="*/ 1506766 h 217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0999" h="2179490">
                    <a:moveTo>
                      <a:pt x="1506765" y="0"/>
                    </a:moveTo>
                    <a:lnTo>
                      <a:pt x="1521255" y="30081"/>
                    </a:lnTo>
                    <a:cubicBezTo>
                      <a:pt x="1604801" y="227603"/>
                      <a:pt x="1650999" y="444769"/>
                      <a:pt x="1650999" y="672724"/>
                    </a:cubicBezTo>
                    <a:cubicBezTo>
                      <a:pt x="1650999" y="1299602"/>
                      <a:pt x="1301622" y="1844878"/>
                      <a:pt x="786964" y="2124457"/>
                    </a:cubicBezTo>
                    <a:lnTo>
                      <a:pt x="672724" y="2179490"/>
                    </a:lnTo>
                    <a:lnTo>
                      <a:pt x="0" y="1506766"/>
                    </a:lnTo>
                    <a:close/>
                  </a:path>
                </a:pathLst>
              </a:custGeom>
              <a:solidFill>
                <a:schemeClr val="accent2"/>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cs typeface="+mn-ea"/>
                </a:endParaRPr>
              </a:p>
            </p:txBody>
          </p:sp>
          <p:sp>
            <p:nvSpPr>
              <p:cNvPr id="31" name="Freeform 8"/>
              <p:cNvSpPr/>
              <p:nvPr/>
            </p:nvSpPr>
            <p:spPr>
              <a:xfrm>
                <a:off x="2834049" y="4091457"/>
                <a:ext cx="2741966" cy="2073847"/>
              </a:xfrm>
              <a:custGeom>
                <a:avLst/>
                <a:gdLst>
                  <a:gd name="connsiteX0" fmla="*/ 674494 w 2176194"/>
                  <a:gd name="connsiteY0" fmla="*/ 0 h 1645933"/>
                  <a:gd name="connsiteX1" fmla="*/ 2176194 w 2176194"/>
                  <a:gd name="connsiteY1" fmla="*/ 1501700 h 1645933"/>
                  <a:gd name="connsiteX2" fmla="*/ 2146116 w 2176194"/>
                  <a:gd name="connsiteY2" fmla="*/ 1516189 h 1645933"/>
                  <a:gd name="connsiteX3" fmla="*/ 1503472 w 2176194"/>
                  <a:gd name="connsiteY3" fmla="*/ 1645933 h 1645933"/>
                  <a:gd name="connsiteX4" fmla="*/ 51739 w 2176194"/>
                  <a:gd name="connsiteY4" fmla="*/ 781898 h 1645933"/>
                  <a:gd name="connsiteX5" fmla="*/ 0 w 2176194"/>
                  <a:gd name="connsiteY5" fmla="*/ 674494 h 164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6194" h="1645933">
                    <a:moveTo>
                      <a:pt x="674494" y="0"/>
                    </a:moveTo>
                    <a:lnTo>
                      <a:pt x="2176194" y="1501700"/>
                    </a:lnTo>
                    <a:lnTo>
                      <a:pt x="2146116" y="1516189"/>
                    </a:lnTo>
                    <a:cubicBezTo>
                      <a:pt x="1948593" y="1599735"/>
                      <a:pt x="1731428" y="1645933"/>
                      <a:pt x="1503472" y="1645933"/>
                    </a:cubicBezTo>
                    <a:cubicBezTo>
                      <a:pt x="876595" y="1645933"/>
                      <a:pt x="331318" y="1296556"/>
                      <a:pt x="51739" y="781898"/>
                    </a:cubicBezTo>
                    <a:lnTo>
                      <a:pt x="0" y="674494"/>
                    </a:lnTo>
                    <a:close/>
                  </a:path>
                </a:pathLst>
              </a:custGeom>
              <a:solidFill>
                <a:schemeClr val="accent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cs typeface="+mn-ea"/>
                </a:endParaRPr>
              </a:p>
            </p:txBody>
          </p:sp>
          <p:sp>
            <p:nvSpPr>
              <p:cNvPr id="32" name="Freeform 9"/>
              <p:cNvSpPr/>
              <p:nvPr/>
            </p:nvSpPr>
            <p:spPr>
              <a:xfrm>
                <a:off x="2627784" y="2179271"/>
                <a:ext cx="2076677" cy="2743807"/>
              </a:xfrm>
              <a:custGeom>
                <a:avLst/>
                <a:gdLst>
                  <a:gd name="connsiteX0" fmla="*/ 974468 w 1648179"/>
                  <a:gd name="connsiteY0" fmla="*/ 0 h 2177655"/>
                  <a:gd name="connsiteX1" fmla="*/ 1648179 w 1648179"/>
                  <a:gd name="connsiteY1" fmla="*/ 673711 h 2177655"/>
                  <a:gd name="connsiteX2" fmla="*/ 144234 w 1648179"/>
                  <a:gd name="connsiteY2" fmla="*/ 2177655 h 2177655"/>
                  <a:gd name="connsiteX3" fmla="*/ 129744 w 1648179"/>
                  <a:gd name="connsiteY3" fmla="*/ 2147575 h 2177655"/>
                  <a:gd name="connsiteX4" fmla="*/ 0 w 1648179"/>
                  <a:gd name="connsiteY4" fmla="*/ 1504931 h 2177655"/>
                  <a:gd name="connsiteX5" fmla="*/ 864036 w 1648179"/>
                  <a:gd name="connsiteY5" fmla="*/ 53198 h 217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8179" h="2177655">
                    <a:moveTo>
                      <a:pt x="974468" y="0"/>
                    </a:moveTo>
                    <a:lnTo>
                      <a:pt x="1648179" y="673711"/>
                    </a:lnTo>
                    <a:lnTo>
                      <a:pt x="144234" y="2177655"/>
                    </a:lnTo>
                    <a:lnTo>
                      <a:pt x="129744" y="2147575"/>
                    </a:lnTo>
                    <a:cubicBezTo>
                      <a:pt x="46199" y="1950052"/>
                      <a:pt x="0" y="1732887"/>
                      <a:pt x="0" y="1504931"/>
                    </a:cubicBezTo>
                    <a:cubicBezTo>
                      <a:pt x="0" y="878053"/>
                      <a:pt x="349377" y="332777"/>
                      <a:pt x="864036" y="53198"/>
                    </a:cubicBezTo>
                    <a:close/>
                  </a:path>
                </a:pathLst>
              </a:custGeom>
              <a:solidFill>
                <a:schemeClr val="accent2"/>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cs typeface="+mn-ea"/>
                </a:endParaRPr>
              </a:p>
            </p:txBody>
          </p:sp>
        </p:grpSp>
        <p:sp>
          <p:nvSpPr>
            <p:cNvPr id="2" name="矩形 1"/>
            <p:cNvSpPr/>
            <p:nvPr/>
          </p:nvSpPr>
          <p:spPr>
            <a:xfrm>
              <a:off x="5519142" y="3789040"/>
              <a:ext cx="1107996" cy="417358"/>
            </a:xfrm>
            <a:prstGeom prst="rect">
              <a:avLst/>
            </a:prstGeom>
          </p:spPr>
          <p:txBody>
            <a:bodyPr wrap="none">
              <a:spAutoFit/>
            </a:bodyPr>
            <a:lstStyle/>
            <a:p>
              <a:pPr algn="just">
                <a:lnSpc>
                  <a:spcPct val="130000"/>
                </a:lnSpc>
              </a:pPr>
              <a:r>
                <a:rPr lang="zh-CN" altLang="en-US" b="1" dirty="0">
                  <a:solidFill>
                    <a:schemeClr val="accent1"/>
                  </a:solidFill>
                  <a:latin typeface="微软雅黑" pitchFamily="34" charset="-122"/>
                  <a:ea typeface="微软雅黑" pitchFamily="34" charset="-122"/>
                </a:rPr>
                <a:t>重要意义</a:t>
              </a:r>
            </a:p>
          </p:txBody>
        </p:sp>
        <p:sp>
          <p:nvSpPr>
            <p:cNvPr id="34" name="矩形 33"/>
            <p:cNvSpPr/>
            <p:nvPr/>
          </p:nvSpPr>
          <p:spPr>
            <a:xfrm>
              <a:off x="5087094" y="3284984"/>
              <a:ext cx="470000" cy="417358"/>
            </a:xfrm>
            <a:prstGeom prst="rect">
              <a:avLst/>
            </a:prstGeom>
          </p:spPr>
          <p:txBody>
            <a:bodyPr wrap="none">
              <a:spAutoFit/>
            </a:bodyPr>
            <a:lstStyle/>
            <a:p>
              <a:pPr algn="just">
                <a:lnSpc>
                  <a:spcPct val="130000"/>
                </a:lnSpc>
              </a:pPr>
              <a:r>
                <a:rPr lang="en-US" altLang="zh-CN" b="1" dirty="0">
                  <a:solidFill>
                    <a:schemeClr val="bg1"/>
                  </a:solidFill>
                  <a:latin typeface="微软雅黑" pitchFamily="34" charset="-122"/>
                  <a:ea typeface="微软雅黑" pitchFamily="34" charset="-122"/>
                </a:rPr>
                <a:t>01</a:t>
              </a:r>
              <a:endParaRPr lang="zh-CN" altLang="en-US" b="1" dirty="0">
                <a:solidFill>
                  <a:schemeClr val="bg1"/>
                </a:solidFill>
                <a:latin typeface="微软雅黑" pitchFamily="34" charset="-122"/>
                <a:ea typeface="微软雅黑" pitchFamily="34" charset="-122"/>
              </a:endParaRPr>
            </a:p>
          </p:txBody>
        </p:sp>
        <p:sp>
          <p:nvSpPr>
            <p:cNvPr id="35" name="矩形 34"/>
            <p:cNvSpPr/>
            <p:nvPr/>
          </p:nvSpPr>
          <p:spPr>
            <a:xfrm>
              <a:off x="6311230" y="2996952"/>
              <a:ext cx="470000" cy="417358"/>
            </a:xfrm>
            <a:prstGeom prst="rect">
              <a:avLst/>
            </a:prstGeom>
          </p:spPr>
          <p:txBody>
            <a:bodyPr wrap="none">
              <a:spAutoFit/>
            </a:bodyPr>
            <a:lstStyle/>
            <a:p>
              <a:pPr algn="just">
                <a:lnSpc>
                  <a:spcPct val="130000"/>
                </a:lnSpc>
              </a:pPr>
              <a:r>
                <a:rPr lang="en-US" altLang="zh-CN" b="1" dirty="0">
                  <a:solidFill>
                    <a:schemeClr val="bg1"/>
                  </a:solidFill>
                  <a:latin typeface="微软雅黑" pitchFamily="34" charset="-122"/>
                  <a:ea typeface="微软雅黑" pitchFamily="34" charset="-122"/>
                </a:rPr>
                <a:t>02</a:t>
              </a:r>
              <a:endParaRPr lang="zh-CN" altLang="en-US" b="1" dirty="0">
                <a:solidFill>
                  <a:schemeClr val="bg1"/>
                </a:solidFill>
                <a:latin typeface="微软雅黑" pitchFamily="34" charset="-122"/>
                <a:ea typeface="微软雅黑" pitchFamily="34" charset="-122"/>
              </a:endParaRPr>
            </a:p>
          </p:txBody>
        </p:sp>
        <p:sp>
          <p:nvSpPr>
            <p:cNvPr id="36" name="矩形 35"/>
            <p:cNvSpPr/>
            <p:nvPr/>
          </p:nvSpPr>
          <p:spPr>
            <a:xfrm>
              <a:off x="6599262" y="4293096"/>
              <a:ext cx="470000" cy="417358"/>
            </a:xfrm>
            <a:prstGeom prst="rect">
              <a:avLst/>
            </a:prstGeom>
          </p:spPr>
          <p:txBody>
            <a:bodyPr wrap="none">
              <a:spAutoFit/>
            </a:bodyPr>
            <a:lstStyle/>
            <a:p>
              <a:pPr algn="just">
                <a:lnSpc>
                  <a:spcPct val="130000"/>
                </a:lnSpc>
              </a:pPr>
              <a:r>
                <a:rPr lang="en-US" altLang="zh-CN" b="1" dirty="0">
                  <a:solidFill>
                    <a:schemeClr val="bg1"/>
                  </a:solidFill>
                  <a:latin typeface="微软雅黑" pitchFamily="34" charset="-122"/>
                  <a:ea typeface="微软雅黑" pitchFamily="34" charset="-122"/>
                </a:rPr>
                <a:t>03</a:t>
              </a:r>
              <a:endParaRPr lang="zh-CN" altLang="en-US" b="1" dirty="0">
                <a:solidFill>
                  <a:schemeClr val="bg1"/>
                </a:solidFill>
                <a:latin typeface="微软雅黑" pitchFamily="34" charset="-122"/>
                <a:ea typeface="微软雅黑" pitchFamily="34" charset="-122"/>
              </a:endParaRPr>
            </a:p>
          </p:txBody>
        </p:sp>
        <p:sp>
          <p:nvSpPr>
            <p:cNvPr id="37" name="矩形 36"/>
            <p:cNvSpPr/>
            <p:nvPr/>
          </p:nvSpPr>
          <p:spPr>
            <a:xfrm>
              <a:off x="5375126" y="4581128"/>
              <a:ext cx="470000" cy="417358"/>
            </a:xfrm>
            <a:prstGeom prst="rect">
              <a:avLst/>
            </a:prstGeom>
          </p:spPr>
          <p:txBody>
            <a:bodyPr wrap="none">
              <a:spAutoFit/>
            </a:bodyPr>
            <a:lstStyle/>
            <a:p>
              <a:pPr algn="just">
                <a:lnSpc>
                  <a:spcPct val="130000"/>
                </a:lnSpc>
              </a:pPr>
              <a:r>
                <a:rPr lang="en-US" altLang="zh-CN" b="1" dirty="0">
                  <a:solidFill>
                    <a:schemeClr val="bg1"/>
                  </a:solidFill>
                  <a:latin typeface="微软雅黑" pitchFamily="34" charset="-122"/>
                  <a:ea typeface="微软雅黑" pitchFamily="34" charset="-122"/>
                </a:rPr>
                <a:t>04</a:t>
              </a:r>
              <a:endParaRPr lang="zh-CN" altLang="en-US"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265258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par>
                                <p:cTn id="13" presetID="22" presetClass="entr" presetSubtype="8" fill="hold" grpId="0" nodeType="withEffect">
                                  <p:stCondLst>
                                    <p:cond delay="40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800"/>
                                        <p:tgtEl>
                                          <p:spTgt spid="33"/>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38"/>
                                        </p:tgtEl>
                                        <p:attrNameLst>
                                          <p:attrName>style.visibility</p:attrName>
                                        </p:attrNameLst>
                                      </p:cBhvr>
                                      <p:to>
                                        <p:strVal val="visible"/>
                                      </p:to>
                                    </p:set>
                                    <p:animEffect transition="in" filter="wipe(left)">
                                      <p:cBhvr>
                                        <p:cTn id="18" dur="800"/>
                                        <p:tgtEl>
                                          <p:spTgt spid="38"/>
                                        </p:tgtEl>
                                      </p:cBhvr>
                                    </p:animEffect>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500" fill="hold"/>
                                        <p:tgtEl>
                                          <p:spTgt spid="50"/>
                                        </p:tgtEl>
                                        <p:attrNameLst>
                                          <p:attrName>ppt_x</p:attrName>
                                        </p:attrNameLst>
                                      </p:cBhvr>
                                      <p:tavLst>
                                        <p:tav tm="0">
                                          <p:val>
                                            <p:strVal val="0-#ppt_w/2"/>
                                          </p:val>
                                        </p:tav>
                                        <p:tav tm="100000">
                                          <p:val>
                                            <p:strVal val="#ppt_x"/>
                                          </p:val>
                                        </p:tav>
                                      </p:tavLst>
                                    </p:anim>
                                    <p:anim calcmode="lin" valueType="num">
                                      <p:cBhvr additive="base">
                                        <p:cTn id="27" dur="500" fill="hold"/>
                                        <p:tgtEl>
                                          <p:spTgt spid="50"/>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50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fill="hold"/>
                                        <p:tgtEl>
                                          <p:spTgt spid="54"/>
                                        </p:tgtEl>
                                        <p:attrNameLst>
                                          <p:attrName>ppt_x</p:attrName>
                                        </p:attrNameLst>
                                      </p:cBhvr>
                                      <p:tavLst>
                                        <p:tav tm="0">
                                          <p:val>
                                            <p:strVal val="0-#ppt_w/2"/>
                                          </p:val>
                                        </p:tav>
                                        <p:tav tm="100000">
                                          <p:val>
                                            <p:strVal val="#ppt_x"/>
                                          </p:val>
                                        </p:tav>
                                      </p:tavLst>
                                    </p:anim>
                                    <p:anim calcmode="lin" valueType="num">
                                      <p:cBhvr additive="base">
                                        <p:cTn id="35" dur="500" fill="hold"/>
                                        <p:tgtEl>
                                          <p:spTgt spid="5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30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500" fill="hold"/>
                                        <p:tgtEl>
                                          <p:spTgt spid="55"/>
                                        </p:tgtEl>
                                        <p:attrNameLst>
                                          <p:attrName>ppt_x</p:attrName>
                                        </p:attrNameLst>
                                      </p:cBhvr>
                                      <p:tavLst>
                                        <p:tav tm="0">
                                          <p:val>
                                            <p:strVal val="0-#ppt_w/2"/>
                                          </p:val>
                                        </p:tav>
                                        <p:tav tm="100000">
                                          <p:val>
                                            <p:strVal val="#ppt_x"/>
                                          </p:val>
                                        </p:tav>
                                      </p:tavLst>
                                    </p:anim>
                                    <p:anim calcmode="lin" valueType="num">
                                      <p:cBhvr additive="base">
                                        <p:cTn id="39" dur="500" fill="hold"/>
                                        <p:tgtEl>
                                          <p:spTgt spid="55"/>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300"/>
                                  </p:stCondLst>
                                  <p:childTnLst>
                                    <p:set>
                                      <p:cBhvr>
                                        <p:cTn id="41" dur="1" fill="hold">
                                          <p:stCondLst>
                                            <p:cond delay="0"/>
                                          </p:stCondLst>
                                        </p:cTn>
                                        <p:tgtEl>
                                          <p:spTgt spid="56"/>
                                        </p:tgtEl>
                                        <p:attrNameLst>
                                          <p:attrName>style.visibility</p:attrName>
                                        </p:attrNameLst>
                                      </p:cBhvr>
                                      <p:to>
                                        <p:strVal val="visible"/>
                                      </p:to>
                                    </p:set>
                                    <p:anim calcmode="lin" valueType="num">
                                      <p:cBhvr additive="base">
                                        <p:cTn id="42" dur="500" fill="hold"/>
                                        <p:tgtEl>
                                          <p:spTgt spid="56"/>
                                        </p:tgtEl>
                                        <p:attrNameLst>
                                          <p:attrName>ppt_x</p:attrName>
                                        </p:attrNameLst>
                                      </p:cBhvr>
                                      <p:tavLst>
                                        <p:tav tm="0">
                                          <p:val>
                                            <p:strVal val="0-#ppt_w/2"/>
                                          </p:val>
                                        </p:tav>
                                        <p:tav tm="100000">
                                          <p:val>
                                            <p:strVal val="#ppt_x"/>
                                          </p:val>
                                        </p:tav>
                                      </p:tavLst>
                                    </p:anim>
                                    <p:anim calcmode="lin" valueType="num">
                                      <p:cBhvr additive="base">
                                        <p:cTn id="43" dur="500" fill="hold"/>
                                        <p:tgtEl>
                                          <p:spTgt spid="56"/>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500" fill="hold"/>
                                        <p:tgtEl>
                                          <p:spTgt spid="51"/>
                                        </p:tgtEl>
                                        <p:attrNameLst>
                                          <p:attrName>ppt_x</p:attrName>
                                        </p:attrNameLst>
                                      </p:cBhvr>
                                      <p:tavLst>
                                        <p:tav tm="0">
                                          <p:val>
                                            <p:strVal val="1+#ppt_w/2"/>
                                          </p:val>
                                        </p:tav>
                                        <p:tav tm="100000">
                                          <p:val>
                                            <p:strVal val="#ppt_x"/>
                                          </p:val>
                                        </p:tav>
                                      </p:tavLst>
                                    </p:anim>
                                    <p:anim calcmode="lin" valueType="num">
                                      <p:cBhvr additive="base">
                                        <p:cTn id="48" dur="500" fill="hold"/>
                                        <p:tgtEl>
                                          <p:spTgt spid="51"/>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additive="base">
                                        <p:cTn id="51" dur="500" fill="hold"/>
                                        <p:tgtEl>
                                          <p:spTgt spid="52"/>
                                        </p:tgtEl>
                                        <p:attrNameLst>
                                          <p:attrName>ppt_x</p:attrName>
                                        </p:attrNameLst>
                                      </p:cBhvr>
                                      <p:tavLst>
                                        <p:tav tm="0">
                                          <p:val>
                                            <p:strVal val="1+#ppt_w/2"/>
                                          </p:val>
                                        </p:tav>
                                        <p:tav tm="100000">
                                          <p:val>
                                            <p:strVal val="#ppt_x"/>
                                          </p:val>
                                        </p:tav>
                                      </p:tavLst>
                                    </p:anim>
                                    <p:anim calcmode="lin" valueType="num">
                                      <p:cBhvr additive="base">
                                        <p:cTn id="52" dur="500" fill="hold"/>
                                        <p:tgtEl>
                                          <p:spTgt spid="5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additive="base">
                                        <p:cTn id="55" dur="500" fill="hold"/>
                                        <p:tgtEl>
                                          <p:spTgt spid="53"/>
                                        </p:tgtEl>
                                        <p:attrNameLst>
                                          <p:attrName>ppt_x</p:attrName>
                                        </p:attrNameLst>
                                      </p:cBhvr>
                                      <p:tavLst>
                                        <p:tav tm="0">
                                          <p:val>
                                            <p:strVal val="1+#ppt_w/2"/>
                                          </p:val>
                                        </p:tav>
                                        <p:tav tm="100000">
                                          <p:val>
                                            <p:strVal val="#ppt_x"/>
                                          </p:val>
                                        </p:tav>
                                      </p:tavLst>
                                    </p:anim>
                                    <p:anim calcmode="lin" valueType="num">
                                      <p:cBhvr additive="base">
                                        <p:cTn id="56" dur="500" fill="hold"/>
                                        <p:tgtEl>
                                          <p:spTgt spid="53"/>
                                        </p:tgtEl>
                                        <p:attrNameLst>
                                          <p:attrName>ppt_y</p:attrName>
                                        </p:attrNameLst>
                                      </p:cBhvr>
                                      <p:tavLst>
                                        <p:tav tm="0">
                                          <p:val>
                                            <p:strVal val="#ppt_y"/>
                                          </p:val>
                                        </p:tav>
                                        <p:tav tm="100000">
                                          <p:val>
                                            <p:strVal val="#ppt_y"/>
                                          </p:val>
                                        </p:tav>
                                      </p:tavLst>
                                    </p:anim>
                                  </p:childTnLst>
                                </p:cTn>
                              </p:par>
                            </p:childTnLst>
                          </p:cTn>
                        </p:par>
                        <p:par>
                          <p:cTn id="57" fill="hold">
                            <p:stCondLst>
                              <p:cond delay="3500"/>
                            </p:stCondLst>
                            <p:childTnLst>
                              <p:par>
                                <p:cTn id="58" presetID="2" presetClass="entr" presetSubtype="2"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 calcmode="lin" valueType="num">
                                      <p:cBhvr additive="base">
                                        <p:cTn id="60" dur="500" fill="hold"/>
                                        <p:tgtEl>
                                          <p:spTgt spid="57"/>
                                        </p:tgtEl>
                                        <p:attrNameLst>
                                          <p:attrName>ppt_x</p:attrName>
                                        </p:attrNameLst>
                                      </p:cBhvr>
                                      <p:tavLst>
                                        <p:tav tm="0">
                                          <p:val>
                                            <p:strVal val="1+#ppt_w/2"/>
                                          </p:val>
                                        </p:tav>
                                        <p:tav tm="100000">
                                          <p:val>
                                            <p:strVal val="#ppt_x"/>
                                          </p:val>
                                        </p:tav>
                                      </p:tavLst>
                                    </p:anim>
                                    <p:anim calcmode="lin" valueType="num">
                                      <p:cBhvr additive="base">
                                        <p:cTn id="61" dur="500" fill="hold"/>
                                        <p:tgtEl>
                                          <p:spTgt spid="57"/>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cBhvr additive="base">
                                        <p:cTn id="64" dur="500" fill="hold"/>
                                        <p:tgtEl>
                                          <p:spTgt spid="58"/>
                                        </p:tgtEl>
                                        <p:attrNameLst>
                                          <p:attrName>ppt_x</p:attrName>
                                        </p:attrNameLst>
                                      </p:cBhvr>
                                      <p:tavLst>
                                        <p:tav tm="0">
                                          <p:val>
                                            <p:strVal val="1+#ppt_w/2"/>
                                          </p:val>
                                        </p:tav>
                                        <p:tav tm="100000">
                                          <p:val>
                                            <p:strVal val="#ppt_x"/>
                                          </p:val>
                                        </p:tav>
                                      </p:tavLst>
                                    </p:anim>
                                    <p:anim calcmode="lin" valueType="num">
                                      <p:cBhvr additive="base">
                                        <p:cTn id="65" dur="500" fill="hold"/>
                                        <p:tgtEl>
                                          <p:spTgt spid="58"/>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0"/>
                                  </p:stCondLst>
                                  <p:childTnLst>
                                    <p:set>
                                      <p:cBhvr>
                                        <p:cTn id="67" dur="1" fill="hold">
                                          <p:stCondLst>
                                            <p:cond delay="0"/>
                                          </p:stCondLst>
                                        </p:cTn>
                                        <p:tgtEl>
                                          <p:spTgt spid="59"/>
                                        </p:tgtEl>
                                        <p:attrNameLst>
                                          <p:attrName>style.visibility</p:attrName>
                                        </p:attrNameLst>
                                      </p:cBhvr>
                                      <p:to>
                                        <p:strVal val="visible"/>
                                      </p:to>
                                    </p:set>
                                    <p:anim calcmode="lin" valueType="num">
                                      <p:cBhvr additive="base">
                                        <p:cTn id="68" dur="500" fill="hold"/>
                                        <p:tgtEl>
                                          <p:spTgt spid="59"/>
                                        </p:tgtEl>
                                        <p:attrNameLst>
                                          <p:attrName>ppt_x</p:attrName>
                                        </p:attrNameLst>
                                      </p:cBhvr>
                                      <p:tavLst>
                                        <p:tav tm="0">
                                          <p:val>
                                            <p:strVal val="1+#ppt_w/2"/>
                                          </p:val>
                                        </p:tav>
                                        <p:tav tm="100000">
                                          <p:val>
                                            <p:strVal val="#ppt_x"/>
                                          </p:val>
                                        </p:tav>
                                      </p:tavLst>
                                    </p:anim>
                                    <p:anim calcmode="lin" valueType="num">
                                      <p:cBhvr additive="base">
                                        <p:cTn id="69"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3" grpId="0" animBg="1"/>
      <p:bldP spid="38" grpId="0"/>
      <p:bldP spid="3" grpId="0"/>
      <p:bldP spid="50" grpId="0"/>
      <p:bldP spid="51" grpId="0"/>
      <p:bldP spid="52" grpId="0"/>
      <p:bldP spid="54" grpId="0"/>
      <p:bldP spid="55" grpId="0"/>
      <p:bldP spid="57" grpId="0"/>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缺角矩形 31"/>
          <p:cNvSpPr/>
          <p:nvPr/>
        </p:nvSpPr>
        <p:spPr>
          <a:xfrm>
            <a:off x="3214886" y="1484784"/>
            <a:ext cx="5760640" cy="936104"/>
          </a:xfrm>
          <a:prstGeom prst="plaque">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98662" y="332656"/>
            <a:ext cx="2736304"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宪法是国家的根本法</a:t>
            </a:r>
            <a:endParaRPr lang="en-US" altLang="zh-CN" sz="2000" b="1" dirty="0">
              <a:solidFill>
                <a:schemeClr val="bg1"/>
              </a:solidFill>
              <a:latin typeface="微软雅黑" pitchFamily="34" charset="-122"/>
              <a:ea typeface="微软雅黑" pitchFamily="34" charset="-122"/>
            </a:endParaRPr>
          </a:p>
        </p:txBody>
      </p:sp>
      <p:sp>
        <p:nvSpPr>
          <p:cNvPr id="28" name="矩形 27"/>
          <p:cNvSpPr/>
          <p:nvPr/>
        </p:nvSpPr>
        <p:spPr>
          <a:xfrm>
            <a:off x="5447134" y="3284984"/>
            <a:ext cx="5760640" cy="572464"/>
          </a:xfrm>
          <a:prstGeom prst="rect">
            <a:avLst/>
          </a:prstGeom>
        </p:spPr>
        <p:txBody>
          <a:bodyPr wrap="square">
            <a:spAutoFit/>
          </a:bodyPr>
          <a:lstStyle/>
          <a:p>
            <a:pPr algn="just">
              <a:lnSpc>
                <a:spcPct val="130000"/>
              </a:lnSpc>
            </a:pPr>
            <a:r>
              <a:rPr lang="zh-CN" altLang="en-US" sz="2400" b="1" dirty="0">
                <a:solidFill>
                  <a:schemeClr val="accent1"/>
                </a:solidFill>
                <a:latin typeface="微软雅黑" pitchFamily="34" charset="-122"/>
                <a:ea typeface="微软雅黑" pitchFamily="34" charset="-122"/>
              </a:rPr>
              <a:t>是维护国家法制统一、尊严、权威的前提</a:t>
            </a:r>
            <a:endParaRPr lang="en-US" altLang="zh-CN" sz="2400" b="1" dirty="0">
              <a:solidFill>
                <a:schemeClr val="accent1"/>
              </a:solidFill>
              <a:latin typeface="微软雅黑" pitchFamily="34" charset="-122"/>
              <a:ea typeface="微软雅黑" pitchFamily="34" charset="-122"/>
            </a:endParaRPr>
          </a:p>
        </p:txBody>
      </p:sp>
      <p:sp>
        <p:nvSpPr>
          <p:cNvPr id="4" name="矩形 3"/>
          <p:cNvSpPr/>
          <p:nvPr/>
        </p:nvSpPr>
        <p:spPr>
          <a:xfrm>
            <a:off x="4150990" y="1556792"/>
            <a:ext cx="3877985" cy="670120"/>
          </a:xfrm>
          <a:prstGeom prst="rect">
            <a:avLst/>
          </a:prstGeom>
        </p:spPr>
        <p:txBody>
          <a:bodyPr wrap="none">
            <a:spAutoFit/>
          </a:bodyPr>
          <a:lstStyle/>
          <a:p>
            <a:pPr algn="just">
              <a:lnSpc>
                <a:spcPct val="130000"/>
              </a:lnSpc>
            </a:pPr>
            <a:r>
              <a:rPr lang="zh-CN" altLang="en-US" sz="3200" b="1" dirty="0">
                <a:solidFill>
                  <a:schemeClr val="bg1"/>
                </a:solidFill>
                <a:latin typeface="微软雅黑" pitchFamily="34" charset="-122"/>
                <a:ea typeface="微软雅黑" pitchFamily="34" charset="-122"/>
              </a:rPr>
              <a:t>维护宪法尊严和权威</a:t>
            </a:r>
            <a:endParaRPr lang="en-US" altLang="zh-CN" sz="3200" b="1" dirty="0">
              <a:solidFill>
                <a:schemeClr val="bg1"/>
              </a:solidFill>
              <a:latin typeface="微软雅黑" pitchFamily="34" charset="-122"/>
              <a:ea typeface="微软雅黑" pitchFamily="34" charset="-122"/>
            </a:endParaRPr>
          </a:p>
        </p:txBody>
      </p:sp>
      <p:sp>
        <p:nvSpPr>
          <p:cNvPr id="5" name="矩形 4"/>
          <p:cNvSpPr/>
          <p:nvPr/>
        </p:nvSpPr>
        <p:spPr>
          <a:xfrm>
            <a:off x="5447134" y="4077072"/>
            <a:ext cx="5688632" cy="1052596"/>
          </a:xfrm>
          <a:prstGeom prst="rect">
            <a:avLst/>
          </a:prstGeom>
        </p:spPr>
        <p:txBody>
          <a:bodyPr wrap="square">
            <a:spAutoFit/>
          </a:bodyPr>
          <a:lstStyle/>
          <a:p>
            <a:pPr algn="just">
              <a:lnSpc>
                <a:spcPct val="130000"/>
              </a:lnSpc>
            </a:pPr>
            <a:r>
              <a:rPr lang="zh-CN" altLang="en-US" sz="2400" b="1" dirty="0">
                <a:solidFill>
                  <a:schemeClr val="accent1"/>
                </a:solidFill>
                <a:latin typeface="微软雅黑" pitchFamily="34" charset="-122"/>
                <a:ea typeface="微软雅黑" pitchFamily="34" charset="-122"/>
              </a:rPr>
              <a:t>也是维护最广大人民根本利益、确保国家长治久安的重要保障</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8662" y="3140968"/>
            <a:ext cx="3168352" cy="21759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五角星 6"/>
          <p:cNvSpPr/>
          <p:nvPr/>
        </p:nvSpPr>
        <p:spPr>
          <a:xfrm>
            <a:off x="4871070" y="3356992"/>
            <a:ext cx="432048" cy="432048"/>
          </a:xfrm>
          <a:prstGeom prst="star5">
            <a:avLst/>
          </a:prstGeom>
          <a:solidFill>
            <a:schemeClr val="accent1"/>
          </a:solidFill>
          <a:ln w="190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五角星 61"/>
          <p:cNvSpPr/>
          <p:nvPr/>
        </p:nvSpPr>
        <p:spPr>
          <a:xfrm>
            <a:off x="4871070" y="4149080"/>
            <a:ext cx="432048" cy="432048"/>
          </a:xfrm>
          <a:prstGeom prst="star5">
            <a:avLst/>
          </a:prstGeom>
          <a:solidFill>
            <a:schemeClr val="accent1"/>
          </a:solidFill>
          <a:ln w="190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8132881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 presetClass="entr" presetSubtype="8" fill="hold" nodeType="withEffect">
                                  <p:stCondLst>
                                    <p:cond delay="0"/>
                                  </p:stCondLst>
                                  <p:childTnLst>
                                    <p:set>
                                      <p:cBhvr>
                                        <p:cTn id="17" dur="1" fill="hold">
                                          <p:stCondLst>
                                            <p:cond delay="0"/>
                                          </p:stCondLst>
                                        </p:cTn>
                                        <p:tgtEl>
                                          <p:spTgt spid="9218"/>
                                        </p:tgtEl>
                                        <p:attrNameLst>
                                          <p:attrName>style.visibility</p:attrName>
                                        </p:attrNameLst>
                                      </p:cBhvr>
                                      <p:to>
                                        <p:strVal val="visible"/>
                                      </p:to>
                                    </p:set>
                                    <p:anim calcmode="lin" valueType="num">
                                      <p:cBhvr additive="base">
                                        <p:cTn id="18" dur="500" fill="hold"/>
                                        <p:tgtEl>
                                          <p:spTgt spid="9218"/>
                                        </p:tgtEl>
                                        <p:attrNameLst>
                                          <p:attrName>ppt_x</p:attrName>
                                        </p:attrNameLst>
                                      </p:cBhvr>
                                      <p:tavLst>
                                        <p:tav tm="0">
                                          <p:val>
                                            <p:strVal val="0-#ppt_w/2"/>
                                          </p:val>
                                        </p:tav>
                                        <p:tav tm="100000">
                                          <p:val>
                                            <p:strVal val="#ppt_x"/>
                                          </p:val>
                                        </p:tav>
                                      </p:tavLst>
                                    </p:anim>
                                    <p:anim calcmode="lin" valueType="num">
                                      <p:cBhvr additive="base">
                                        <p:cTn id="19" dur="500" fill="hold"/>
                                        <p:tgtEl>
                                          <p:spTgt spid="9218"/>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fill="hold"/>
                                        <p:tgtEl>
                                          <p:spTgt spid="62"/>
                                        </p:tgtEl>
                                        <p:attrNameLst>
                                          <p:attrName>ppt_x</p:attrName>
                                        </p:attrNameLst>
                                      </p:cBhvr>
                                      <p:tavLst>
                                        <p:tav tm="0">
                                          <p:val>
                                            <p:strVal val="1+#ppt_w/2"/>
                                          </p:val>
                                        </p:tav>
                                        <p:tav tm="100000">
                                          <p:val>
                                            <p:strVal val="#ppt_x"/>
                                          </p:val>
                                        </p:tav>
                                      </p:tavLst>
                                    </p:anim>
                                    <p:anim calcmode="lin" valueType="num">
                                      <p:cBhvr additive="base">
                                        <p:cTn id="36"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6" grpId="0"/>
      <p:bldP spid="28" grpId="0"/>
      <p:bldP spid="4" grpId="0"/>
      <p:bldP spid="5" grpId="0"/>
      <p:bldP spid="7" grpId="0" animBg="1"/>
      <p:bldP spid="6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2736304"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宪法是国家的根本法</a:t>
            </a:r>
            <a:endParaRPr lang="en-US" altLang="zh-CN" sz="2000" b="1" dirty="0">
              <a:solidFill>
                <a:schemeClr val="bg1"/>
              </a:solidFill>
              <a:latin typeface="微软雅黑" pitchFamily="34" charset="-122"/>
              <a:ea typeface="微软雅黑" pitchFamily="34" charset="-122"/>
            </a:endParaRPr>
          </a:p>
        </p:txBody>
      </p:sp>
      <p:sp>
        <p:nvSpPr>
          <p:cNvPr id="2" name="矩形 1"/>
          <p:cNvSpPr/>
          <p:nvPr/>
        </p:nvSpPr>
        <p:spPr>
          <a:xfrm>
            <a:off x="1270670" y="1953414"/>
            <a:ext cx="10297144" cy="453457"/>
          </a:xfrm>
          <a:prstGeom prst="rect">
            <a:avLst/>
          </a:prstGeom>
        </p:spPr>
        <p:txBody>
          <a:bodyPr wrap="square">
            <a:spAutoFit/>
          </a:bodyPr>
          <a:lstStyle/>
          <a:p>
            <a:pPr algn="just">
              <a:lnSpc>
                <a:spcPct val="130000"/>
              </a:lnSpc>
            </a:pPr>
            <a:r>
              <a:rPr lang="zh-CN" altLang="en-US" sz="2000" dirty="0">
                <a:solidFill>
                  <a:schemeClr val="accent1"/>
                </a:solidFill>
                <a:latin typeface="微软雅黑" pitchFamily="34" charset="-122"/>
                <a:ea typeface="微软雅黑" pitchFamily="34" charset="-122"/>
              </a:rPr>
              <a:t>党的十八大以来，以习近平同志为核心的党中央以前所未有的力度推进全面依法治国进程</a:t>
            </a:r>
            <a:endParaRPr lang="en-US" altLang="zh-CN" sz="2000" dirty="0">
              <a:solidFill>
                <a:schemeClr val="accent1"/>
              </a:solidFill>
              <a:latin typeface="微软雅黑" pitchFamily="34" charset="-122"/>
              <a:ea typeface="微软雅黑" pitchFamily="34" charset="-122"/>
            </a:endParaRPr>
          </a:p>
        </p:txBody>
      </p:sp>
      <p:sp>
        <p:nvSpPr>
          <p:cNvPr id="18" name="圆角矩形标注 4"/>
          <p:cNvSpPr/>
          <p:nvPr/>
        </p:nvSpPr>
        <p:spPr>
          <a:xfrm>
            <a:off x="3430910" y="1196752"/>
            <a:ext cx="5760640" cy="720080"/>
          </a:xfrm>
          <a:prstGeom prst="ribbon">
            <a:avLst>
              <a:gd name="adj1" fmla="val 16667"/>
              <a:gd name="adj2" fmla="val 6861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58072" y="1325318"/>
            <a:ext cx="3816424" cy="572464"/>
          </a:xfrm>
          <a:prstGeom prst="rect">
            <a:avLst/>
          </a:prstGeom>
        </p:spPr>
        <p:txBody>
          <a:bodyPr wrap="square">
            <a:spAutoFit/>
          </a:bodyPr>
          <a:lstStyle/>
          <a:p>
            <a:pPr algn="just">
              <a:lnSpc>
                <a:spcPct val="130000"/>
              </a:lnSpc>
            </a:pPr>
            <a:r>
              <a:rPr lang="zh-CN" altLang="en-US" sz="2400" b="1" dirty="0">
                <a:solidFill>
                  <a:schemeClr val="bg1"/>
                </a:solidFill>
                <a:latin typeface="微软雅黑" pitchFamily="34" charset="-122"/>
                <a:ea typeface="微软雅黑" pitchFamily="34" charset="-122"/>
              </a:rPr>
              <a:t> 全面依法治国取得的成就</a:t>
            </a:r>
          </a:p>
        </p:txBody>
      </p:sp>
      <p:sp>
        <p:nvSpPr>
          <p:cNvPr id="3" name="矩形 2"/>
          <p:cNvSpPr/>
          <p:nvPr/>
        </p:nvSpPr>
        <p:spPr>
          <a:xfrm>
            <a:off x="1414686" y="4581128"/>
            <a:ext cx="9937104" cy="1172629"/>
          </a:xfrm>
          <a:prstGeom prst="rect">
            <a:avLst/>
          </a:prstGeom>
        </p:spPr>
        <p:txBody>
          <a:bodyPr wrap="square">
            <a:spAutoFit/>
          </a:bodyPr>
          <a:lstStyle/>
          <a:p>
            <a:pPr algn="just">
              <a:lnSpc>
                <a:spcPct val="130000"/>
              </a:lnSpc>
            </a:pPr>
            <a:r>
              <a:rPr lang="zh-CN" altLang="en-US" dirty="0">
                <a:solidFill>
                  <a:schemeClr val="accent1"/>
                </a:solidFill>
                <a:latin typeface="微软雅黑" pitchFamily="34" charset="-122"/>
                <a:ea typeface="微软雅黑" pitchFamily="34" charset="-122"/>
              </a:rPr>
              <a:t>抓住科学立法、严格执法、公正司法、全民守法关键环节，加快推进中国特色社会主义法治体系建设，法律规范体系、法治实施体系、法治监督体系、法治保障体系和党内法规体系建设相互促进、共同发展，社会主义法治国家建设取得了历史性成就。</a:t>
            </a:r>
          </a:p>
        </p:txBody>
      </p:sp>
      <p:sp>
        <p:nvSpPr>
          <p:cNvPr id="8" name="矩形 7"/>
          <p:cNvSpPr/>
          <p:nvPr/>
        </p:nvSpPr>
        <p:spPr>
          <a:xfrm>
            <a:off x="4078982" y="2457470"/>
            <a:ext cx="5616624" cy="2123658"/>
          </a:xfrm>
          <a:prstGeom prst="rect">
            <a:avLst/>
          </a:prstGeom>
        </p:spPr>
        <p:txBody>
          <a:bodyPr wrap="square">
            <a:spAutoFit/>
          </a:bodyPr>
          <a:lstStyle/>
          <a:p>
            <a:pPr algn="just">
              <a:lnSpc>
                <a:spcPct val="150000"/>
              </a:lnSpc>
            </a:pPr>
            <a:r>
              <a:rPr lang="zh-CN" altLang="en-US" sz="2200" dirty="0">
                <a:solidFill>
                  <a:schemeClr val="accent1"/>
                </a:solidFill>
                <a:latin typeface="微软雅黑" pitchFamily="34" charset="-122"/>
                <a:ea typeface="微软雅黑" pitchFamily="34" charset="-122"/>
              </a:rPr>
              <a:t>坚持 </a:t>
            </a:r>
            <a:r>
              <a:rPr lang="zh-CN" altLang="en-US" sz="2000" dirty="0">
                <a:solidFill>
                  <a:schemeClr val="accent1"/>
                </a:solidFill>
                <a:latin typeface="微软雅黑" pitchFamily="34" charset="-122"/>
                <a:ea typeface="微软雅黑" pitchFamily="34" charset="-122"/>
              </a:rPr>
              <a:t>依法治国、依法执政、依法行政共同推进</a:t>
            </a:r>
            <a:endParaRPr lang="en-US" altLang="zh-CN" sz="2000" dirty="0">
              <a:solidFill>
                <a:schemeClr val="accent1"/>
              </a:solidFill>
              <a:latin typeface="微软雅黑" pitchFamily="34" charset="-122"/>
              <a:ea typeface="微软雅黑" pitchFamily="34" charset="-122"/>
            </a:endParaRPr>
          </a:p>
          <a:p>
            <a:pPr algn="just">
              <a:lnSpc>
                <a:spcPct val="150000"/>
              </a:lnSpc>
            </a:pPr>
            <a:r>
              <a:rPr lang="zh-CN" altLang="en-US" sz="2200" dirty="0">
                <a:solidFill>
                  <a:schemeClr val="accent1"/>
                </a:solidFill>
                <a:latin typeface="微软雅黑" pitchFamily="34" charset="-122"/>
                <a:ea typeface="微软雅黑" pitchFamily="34" charset="-122"/>
              </a:rPr>
              <a:t>坚持 </a:t>
            </a:r>
            <a:r>
              <a:rPr lang="zh-CN" altLang="en-US" sz="2000" dirty="0">
                <a:solidFill>
                  <a:schemeClr val="accent1"/>
                </a:solidFill>
                <a:latin typeface="微软雅黑" pitchFamily="34" charset="-122"/>
                <a:ea typeface="微软雅黑" pitchFamily="34" charset="-122"/>
              </a:rPr>
              <a:t>法治国家、法治政府、法治社会一体建设</a:t>
            </a:r>
            <a:endParaRPr lang="en-US" altLang="zh-CN" sz="2000" dirty="0">
              <a:solidFill>
                <a:schemeClr val="accent1"/>
              </a:solidFill>
              <a:latin typeface="微软雅黑" pitchFamily="34" charset="-122"/>
              <a:ea typeface="微软雅黑" pitchFamily="34" charset="-122"/>
            </a:endParaRPr>
          </a:p>
          <a:p>
            <a:pPr algn="just">
              <a:lnSpc>
                <a:spcPct val="150000"/>
              </a:lnSpc>
            </a:pPr>
            <a:r>
              <a:rPr lang="zh-CN" altLang="en-US" sz="2200" dirty="0">
                <a:solidFill>
                  <a:schemeClr val="accent1"/>
                </a:solidFill>
                <a:latin typeface="微软雅黑" pitchFamily="34" charset="-122"/>
                <a:ea typeface="微软雅黑" pitchFamily="34" charset="-122"/>
              </a:rPr>
              <a:t>坚持 </a:t>
            </a:r>
            <a:r>
              <a:rPr lang="zh-CN" altLang="en-US" sz="2000" dirty="0">
                <a:solidFill>
                  <a:schemeClr val="accent1"/>
                </a:solidFill>
                <a:latin typeface="微软雅黑" pitchFamily="34" charset="-122"/>
                <a:ea typeface="微软雅黑" pitchFamily="34" charset="-122"/>
              </a:rPr>
              <a:t>依法治国和以德治国相结合</a:t>
            </a:r>
            <a:endParaRPr lang="en-US" altLang="zh-CN" sz="2000" dirty="0">
              <a:solidFill>
                <a:schemeClr val="accent1"/>
              </a:solidFill>
              <a:latin typeface="微软雅黑" pitchFamily="34" charset="-122"/>
              <a:ea typeface="微软雅黑" pitchFamily="34" charset="-122"/>
            </a:endParaRPr>
          </a:p>
          <a:p>
            <a:pPr algn="just">
              <a:lnSpc>
                <a:spcPct val="150000"/>
              </a:lnSpc>
            </a:pPr>
            <a:r>
              <a:rPr lang="zh-CN" altLang="en-US" sz="2200" dirty="0">
                <a:solidFill>
                  <a:schemeClr val="accent1"/>
                </a:solidFill>
                <a:latin typeface="微软雅黑" pitchFamily="34" charset="-122"/>
                <a:ea typeface="微软雅黑" pitchFamily="34" charset="-122"/>
              </a:rPr>
              <a:t>坚持 </a:t>
            </a:r>
            <a:r>
              <a:rPr lang="zh-CN" altLang="en-US" sz="2000" dirty="0">
                <a:solidFill>
                  <a:schemeClr val="accent1"/>
                </a:solidFill>
                <a:latin typeface="微软雅黑" pitchFamily="34" charset="-122"/>
                <a:ea typeface="微软雅黑" pitchFamily="34" charset="-122"/>
              </a:rPr>
              <a:t>依法治国和依规治党有机统一</a:t>
            </a:r>
            <a:endParaRPr lang="en-US" altLang="zh-CN" sz="2000" dirty="0">
              <a:solidFill>
                <a:schemeClr val="accent1"/>
              </a:solidFill>
              <a:latin typeface="微软雅黑" pitchFamily="34" charset="-122"/>
              <a:ea typeface="微软雅黑" pitchFamily="34" charset="-122"/>
            </a:endParaRPr>
          </a:p>
        </p:txBody>
      </p:sp>
      <p:grpSp>
        <p:nvGrpSpPr>
          <p:cNvPr id="27" name="组合 26"/>
          <p:cNvGrpSpPr/>
          <p:nvPr/>
        </p:nvGrpSpPr>
        <p:grpSpPr>
          <a:xfrm>
            <a:off x="3502918" y="2529478"/>
            <a:ext cx="734594" cy="468052"/>
            <a:chOff x="3473890" y="2416696"/>
            <a:chExt cx="734594" cy="468052"/>
          </a:xfrm>
        </p:grpSpPr>
        <p:sp>
          <p:nvSpPr>
            <p:cNvPr id="29" name="菱形 28"/>
            <p:cNvSpPr/>
            <p:nvPr/>
          </p:nvSpPr>
          <p:spPr>
            <a:xfrm>
              <a:off x="3473890" y="2434840"/>
              <a:ext cx="449908" cy="449908"/>
            </a:xfrm>
            <a:prstGeom prst="diamond">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88404" y="2416696"/>
              <a:ext cx="720080" cy="418191"/>
            </a:xfrm>
            <a:prstGeom prst="rect">
              <a:avLst/>
            </a:prstGeom>
          </p:spPr>
          <p:txBody>
            <a:bodyPr wrap="square">
              <a:spAutoFit/>
            </a:bodyPr>
            <a:lstStyle/>
            <a:p>
              <a:pPr>
                <a:lnSpc>
                  <a:spcPct val="150000"/>
                </a:lnSpc>
              </a:pPr>
              <a:r>
                <a:rPr lang="en-US" altLang="zh-CN" sz="1600" dirty="0">
                  <a:solidFill>
                    <a:schemeClr val="bg1"/>
                  </a:solidFill>
                  <a:latin typeface="微软雅黑" pitchFamily="34" charset="-122"/>
                  <a:ea typeface="微软雅黑" pitchFamily="34" charset="-122"/>
                </a:rPr>
                <a:t>01</a:t>
              </a:r>
              <a:endParaRPr lang="zh-CN" altLang="en-US" sz="1600" dirty="0">
                <a:solidFill>
                  <a:schemeClr val="bg1"/>
                </a:solidFill>
                <a:latin typeface="微软雅黑" pitchFamily="34" charset="-122"/>
                <a:ea typeface="微软雅黑" pitchFamily="34" charset="-122"/>
              </a:endParaRPr>
            </a:p>
          </p:txBody>
        </p:sp>
      </p:grpSp>
      <p:grpSp>
        <p:nvGrpSpPr>
          <p:cNvPr id="48" name="组合 47"/>
          <p:cNvGrpSpPr/>
          <p:nvPr/>
        </p:nvGrpSpPr>
        <p:grpSpPr>
          <a:xfrm>
            <a:off x="3502918" y="3033534"/>
            <a:ext cx="734594" cy="468052"/>
            <a:chOff x="3473890" y="2416696"/>
            <a:chExt cx="734594" cy="468052"/>
          </a:xfrm>
        </p:grpSpPr>
        <p:sp>
          <p:nvSpPr>
            <p:cNvPr id="49" name="菱形 48"/>
            <p:cNvSpPr/>
            <p:nvPr/>
          </p:nvSpPr>
          <p:spPr>
            <a:xfrm>
              <a:off x="3473890" y="2434840"/>
              <a:ext cx="449908" cy="449908"/>
            </a:xfrm>
            <a:prstGeom prst="diamond">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488404" y="2416696"/>
              <a:ext cx="720080" cy="418191"/>
            </a:xfrm>
            <a:prstGeom prst="rect">
              <a:avLst/>
            </a:prstGeom>
          </p:spPr>
          <p:txBody>
            <a:bodyPr wrap="square">
              <a:spAutoFit/>
            </a:bodyPr>
            <a:lstStyle/>
            <a:p>
              <a:pPr>
                <a:lnSpc>
                  <a:spcPct val="150000"/>
                </a:lnSpc>
              </a:pPr>
              <a:r>
                <a:rPr lang="en-US" altLang="zh-CN" sz="1600" dirty="0">
                  <a:solidFill>
                    <a:schemeClr val="bg1"/>
                  </a:solidFill>
                  <a:latin typeface="微软雅黑" pitchFamily="34" charset="-122"/>
                  <a:ea typeface="微软雅黑" pitchFamily="34" charset="-122"/>
                </a:rPr>
                <a:t>02</a:t>
              </a:r>
              <a:endParaRPr lang="zh-CN" altLang="en-US" sz="1600" dirty="0">
                <a:solidFill>
                  <a:schemeClr val="bg1"/>
                </a:solidFill>
                <a:latin typeface="微软雅黑" pitchFamily="34" charset="-122"/>
                <a:ea typeface="微软雅黑" pitchFamily="34" charset="-122"/>
              </a:endParaRPr>
            </a:p>
          </p:txBody>
        </p:sp>
      </p:grpSp>
      <p:grpSp>
        <p:nvGrpSpPr>
          <p:cNvPr id="51" name="组合 50"/>
          <p:cNvGrpSpPr/>
          <p:nvPr/>
        </p:nvGrpSpPr>
        <p:grpSpPr>
          <a:xfrm>
            <a:off x="3502918" y="3537590"/>
            <a:ext cx="734594" cy="468052"/>
            <a:chOff x="3473890" y="2416696"/>
            <a:chExt cx="734594" cy="468052"/>
          </a:xfrm>
        </p:grpSpPr>
        <p:sp>
          <p:nvSpPr>
            <p:cNvPr id="52" name="菱形 51"/>
            <p:cNvSpPr/>
            <p:nvPr/>
          </p:nvSpPr>
          <p:spPr>
            <a:xfrm>
              <a:off x="3473890" y="2434840"/>
              <a:ext cx="449908" cy="449908"/>
            </a:xfrm>
            <a:prstGeom prst="diamond">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3488404" y="2416696"/>
              <a:ext cx="720080" cy="418191"/>
            </a:xfrm>
            <a:prstGeom prst="rect">
              <a:avLst/>
            </a:prstGeom>
          </p:spPr>
          <p:txBody>
            <a:bodyPr wrap="square">
              <a:spAutoFit/>
            </a:bodyPr>
            <a:lstStyle/>
            <a:p>
              <a:pPr>
                <a:lnSpc>
                  <a:spcPct val="150000"/>
                </a:lnSpc>
              </a:pPr>
              <a:r>
                <a:rPr lang="en-US" altLang="zh-CN" sz="1600" dirty="0">
                  <a:solidFill>
                    <a:schemeClr val="bg1"/>
                  </a:solidFill>
                  <a:latin typeface="微软雅黑" pitchFamily="34" charset="-122"/>
                  <a:ea typeface="微软雅黑" pitchFamily="34" charset="-122"/>
                </a:rPr>
                <a:t>03</a:t>
              </a:r>
              <a:endParaRPr lang="zh-CN" altLang="en-US" sz="1600" dirty="0">
                <a:solidFill>
                  <a:schemeClr val="bg1"/>
                </a:solidFill>
                <a:latin typeface="微软雅黑" pitchFamily="34" charset="-122"/>
                <a:ea typeface="微软雅黑" pitchFamily="34" charset="-122"/>
              </a:endParaRPr>
            </a:p>
          </p:txBody>
        </p:sp>
      </p:grpSp>
      <p:grpSp>
        <p:nvGrpSpPr>
          <p:cNvPr id="54" name="组合 53"/>
          <p:cNvGrpSpPr/>
          <p:nvPr/>
        </p:nvGrpSpPr>
        <p:grpSpPr>
          <a:xfrm>
            <a:off x="3502918" y="4041646"/>
            <a:ext cx="734594" cy="468052"/>
            <a:chOff x="3473890" y="2416696"/>
            <a:chExt cx="734594" cy="468052"/>
          </a:xfrm>
        </p:grpSpPr>
        <p:sp>
          <p:nvSpPr>
            <p:cNvPr id="55" name="菱形 54"/>
            <p:cNvSpPr/>
            <p:nvPr/>
          </p:nvSpPr>
          <p:spPr>
            <a:xfrm>
              <a:off x="3473890" y="2434840"/>
              <a:ext cx="449908" cy="449908"/>
            </a:xfrm>
            <a:prstGeom prst="diamond">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488404" y="2416696"/>
              <a:ext cx="720080" cy="418191"/>
            </a:xfrm>
            <a:prstGeom prst="rect">
              <a:avLst/>
            </a:prstGeom>
          </p:spPr>
          <p:txBody>
            <a:bodyPr wrap="square">
              <a:spAutoFit/>
            </a:bodyPr>
            <a:lstStyle/>
            <a:p>
              <a:pPr>
                <a:lnSpc>
                  <a:spcPct val="150000"/>
                </a:lnSpc>
              </a:pPr>
              <a:r>
                <a:rPr lang="en-US" altLang="zh-CN" sz="1600" dirty="0">
                  <a:solidFill>
                    <a:schemeClr val="bg1"/>
                  </a:solidFill>
                  <a:latin typeface="微软雅黑" pitchFamily="34" charset="-122"/>
                  <a:ea typeface="微软雅黑" pitchFamily="34" charset="-122"/>
                </a:rPr>
                <a:t>04</a:t>
              </a:r>
              <a:endParaRPr lang="zh-CN" altLang="en-US" sz="16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834321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par>
                                <p:cTn id="16" presetID="22" presetClass="entr" presetSubtype="8" fill="hold" grpId="0" nodeType="withEffect">
                                  <p:stCondLst>
                                    <p:cond delay="110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1000"/>
                                        <p:tgtEl>
                                          <p:spTgt spid="2"/>
                                        </p:tgtEl>
                                      </p:cBhvr>
                                    </p:animEffect>
                                  </p:childTnLst>
                                </p:cTn>
                              </p:par>
                              <p:par>
                                <p:cTn id="19" presetID="2" presetClass="entr" presetSubtype="8" fill="hold" grpId="0" nodeType="withEffect">
                                  <p:stCondLst>
                                    <p:cond delay="11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110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0-#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10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0-#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110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0-#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1100"/>
                                  </p:stCondLst>
                                  <p:childTnLst>
                                    <p:set>
                                      <p:cBhvr>
                                        <p:cTn id="36" dur="1" fill="hold">
                                          <p:stCondLst>
                                            <p:cond delay="0"/>
                                          </p:stCondLst>
                                        </p:cTn>
                                        <p:tgtEl>
                                          <p:spTgt spid="54"/>
                                        </p:tgtEl>
                                        <p:attrNameLst>
                                          <p:attrName>style.visibility</p:attrName>
                                        </p:attrNameLst>
                                      </p:cBhvr>
                                      <p:to>
                                        <p:strVal val="visible"/>
                                      </p:to>
                                    </p:set>
                                    <p:anim calcmode="lin" valueType="num">
                                      <p:cBhvr additive="base">
                                        <p:cTn id="37" dur="500" fill="hold"/>
                                        <p:tgtEl>
                                          <p:spTgt spid="54"/>
                                        </p:tgtEl>
                                        <p:attrNameLst>
                                          <p:attrName>ppt_x</p:attrName>
                                        </p:attrNameLst>
                                      </p:cBhvr>
                                      <p:tavLst>
                                        <p:tav tm="0">
                                          <p:val>
                                            <p:strVal val="0-#ppt_w/2"/>
                                          </p:val>
                                        </p:tav>
                                        <p:tav tm="100000">
                                          <p:val>
                                            <p:strVal val="#ppt_x"/>
                                          </p:val>
                                        </p:tav>
                                      </p:tavLst>
                                    </p:anim>
                                    <p:anim calcmode="lin" valueType="num">
                                      <p:cBhvr additive="base">
                                        <p:cTn id="38" dur="500" fill="hold"/>
                                        <p:tgtEl>
                                          <p:spTgt spid="54"/>
                                        </p:tgtEl>
                                        <p:attrNameLst>
                                          <p:attrName>ppt_y</p:attrName>
                                        </p:attrNameLst>
                                      </p:cBhvr>
                                      <p:tavLst>
                                        <p:tav tm="0">
                                          <p:val>
                                            <p:strVal val="#ppt_y"/>
                                          </p:val>
                                        </p:tav>
                                        <p:tav tm="100000">
                                          <p:val>
                                            <p:strVal val="#ppt_y"/>
                                          </p:val>
                                        </p:tav>
                                      </p:tavLst>
                                    </p:anim>
                                  </p:childTnLst>
                                </p:cTn>
                              </p:par>
                            </p:childTnLst>
                          </p:cTn>
                        </p:par>
                        <p:par>
                          <p:cTn id="39" fill="hold">
                            <p:stCondLst>
                              <p:cond delay="2100"/>
                            </p:stCondLst>
                            <p:childTnLst>
                              <p:par>
                                <p:cTn id="40" presetID="42" presetClass="entr" presetSubtype="0" fill="hold" grpId="0" nodeType="afterEffect">
                                  <p:stCondLst>
                                    <p:cond delay="0"/>
                                  </p:stCondLst>
                                  <p:iterate type="wd">
                                    <p:tmPct val="10000"/>
                                  </p:iterate>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18" grpId="0" animBg="1"/>
      <p:bldP spid="19" grpId="0"/>
      <p:bldP spid="3"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1630710" y="2276872"/>
            <a:ext cx="9145016" cy="2088232"/>
          </a:xfrm>
          <a:prstGeom prst="roundRect">
            <a:avLst>
              <a:gd name="adj" fmla="val 0"/>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p:cNvSpPr/>
          <p:nvPr/>
        </p:nvSpPr>
        <p:spPr>
          <a:xfrm>
            <a:off x="1198662" y="1988840"/>
            <a:ext cx="2808312" cy="2808312"/>
          </a:xfrm>
          <a:prstGeom prst="diamond">
            <a:avLst/>
          </a:prstGeom>
          <a:solidFill>
            <a:schemeClr val="bg1"/>
          </a:solidFill>
          <a:ln w="28575">
            <a:solidFill>
              <a:schemeClr val="accent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98662" y="332656"/>
            <a:ext cx="2736304"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宪法是国家的根本法</a:t>
            </a:r>
            <a:endParaRPr lang="en-US" altLang="zh-CN" sz="2000" b="1" dirty="0">
              <a:solidFill>
                <a:schemeClr val="bg1"/>
              </a:solidFill>
              <a:latin typeface="微软雅黑" pitchFamily="34" charset="-122"/>
              <a:ea typeface="微软雅黑" pitchFamily="34" charset="-122"/>
            </a:endParaRPr>
          </a:p>
        </p:txBody>
      </p:sp>
      <p:sp>
        <p:nvSpPr>
          <p:cNvPr id="4" name="矩形 3"/>
          <p:cNvSpPr/>
          <p:nvPr/>
        </p:nvSpPr>
        <p:spPr>
          <a:xfrm>
            <a:off x="1630710" y="1412776"/>
            <a:ext cx="6840760" cy="417358"/>
          </a:xfrm>
          <a:prstGeom prst="rect">
            <a:avLst/>
          </a:prstGeom>
        </p:spPr>
        <p:txBody>
          <a:bodyPr wrap="square">
            <a:spAutoFit/>
          </a:bodyPr>
          <a:lstStyle/>
          <a:p>
            <a:pPr algn="just">
              <a:lnSpc>
                <a:spcPct val="130000"/>
              </a:lnSpc>
            </a:pPr>
            <a:r>
              <a:rPr lang="zh-CN" altLang="en-US" dirty="0">
                <a:solidFill>
                  <a:schemeClr val="accent1"/>
                </a:solidFill>
                <a:latin typeface="微软雅黑" pitchFamily="34" charset="-122"/>
                <a:ea typeface="微软雅黑" pitchFamily="34" charset="-122"/>
              </a:rPr>
              <a:t>全会认为，我们党高度重视宪法在治国理政中的重要地位和作用</a:t>
            </a:r>
            <a:endParaRPr lang="en-US" altLang="zh-CN" dirty="0">
              <a:solidFill>
                <a:schemeClr val="accent1"/>
              </a:solidFill>
              <a:latin typeface="微软雅黑" pitchFamily="34" charset="-122"/>
              <a:ea typeface="微软雅黑" pitchFamily="34" charset="-122"/>
            </a:endParaRPr>
          </a:p>
        </p:txBody>
      </p:sp>
      <p:sp>
        <p:nvSpPr>
          <p:cNvPr id="5" name="矩形 4"/>
          <p:cNvSpPr/>
          <p:nvPr/>
        </p:nvSpPr>
        <p:spPr>
          <a:xfrm>
            <a:off x="1990750" y="2996952"/>
            <a:ext cx="1210588" cy="814582"/>
          </a:xfrm>
          <a:prstGeom prst="rect">
            <a:avLst/>
          </a:prstGeom>
        </p:spPr>
        <p:txBody>
          <a:bodyPr wrap="none">
            <a:spAutoFit/>
          </a:bodyPr>
          <a:lstStyle/>
          <a:p>
            <a:pPr algn="just">
              <a:lnSpc>
                <a:spcPct val="130000"/>
              </a:lnSpc>
            </a:pPr>
            <a:r>
              <a:rPr lang="zh-CN" altLang="en-US" sz="4000" b="1" dirty="0">
                <a:solidFill>
                  <a:schemeClr val="accent1"/>
                </a:solidFill>
                <a:latin typeface="微软雅黑" pitchFamily="34" charset="-122"/>
                <a:ea typeface="微软雅黑" pitchFamily="34" charset="-122"/>
              </a:rPr>
              <a:t>明确</a:t>
            </a:r>
            <a:endParaRPr lang="en-US" altLang="zh-CN" sz="4000" b="1" dirty="0">
              <a:solidFill>
                <a:schemeClr val="accent1"/>
              </a:solidFill>
              <a:latin typeface="微软雅黑" pitchFamily="34" charset="-122"/>
              <a:ea typeface="微软雅黑" pitchFamily="34" charset="-122"/>
            </a:endParaRPr>
          </a:p>
        </p:txBody>
      </p:sp>
      <p:sp>
        <p:nvSpPr>
          <p:cNvPr id="7" name="矩形 6"/>
          <p:cNvSpPr/>
          <p:nvPr/>
        </p:nvSpPr>
        <p:spPr>
          <a:xfrm>
            <a:off x="1630710" y="4797152"/>
            <a:ext cx="9289032" cy="777457"/>
          </a:xfrm>
          <a:prstGeom prst="rect">
            <a:avLst/>
          </a:prstGeom>
        </p:spPr>
        <p:txBody>
          <a:bodyPr wrap="square">
            <a:spAutoFit/>
          </a:bodyPr>
          <a:lstStyle/>
          <a:p>
            <a:pPr algn="just">
              <a:lnSpc>
                <a:spcPct val="130000"/>
              </a:lnSpc>
            </a:pPr>
            <a:r>
              <a:rPr lang="zh-CN" altLang="en-US" dirty="0">
                <a:solidFill>
                  <a:schemeClr val="accent1"/>
                </a:solidFill>
                <a:latin typeface="微软雅黑" pitchFamily="34" charset="-122"/>
                <a:ea typeface="微软雅黑" pitchFamily="34" charset="-122"/>
              </a:rPr>
              <a:t>把实施宪法摆在全面依法治国的突出位置，采取一系列有力措施加强宪法实施和监督工作，为保证宪法实施提供了强有力的政治和制度保障。</a:t>
            </a:r>
          </a:p>
        </p:txBody>
      </p:sp>
      <p:sp>
        <p:nvSpPr>
          <p:cNvPr id="9" name="矩形 8"/>
          <p:cNvSpPr/>
          <p:nvPr/>
        </p:nvSpPr>
        <p:spPr>
          <a:xfrm>
            <a:off x="4871070" y="2708920"/>
            <a:ext cx="5256584" cy="1200329"/>
          </a:xfrm>
          <a:prstGeom prst="rect">
            <a:avLst/>
          </a:prstGeom>
        </p:spPr>
        <p:txBody>
          <a:bodyPr wrap="square">
            <a:spAutoFit/>
          </a:bodyPr>
          <a:lstStyle/>
          <a:p>
            <a:pPr algn="just">
              <a:lnSpc>
                <a:spcPct val="150000"/>
              </a:lnSpc>
            </a:pPr>
            <a:r>
              <a:rPr lang="zh-CN" altLang="en-US" sz="2400" b="1" dirty="0">
                <a:solidFill>
                  <a:schemeClr val="bg1"/>
                </a:solidFill>
                <a:latin typeface="微软雅黑" pitchFamily="34" charset="-122"/>
                <a:ea typeface="微软雅黑" pitchFamily="34" charset="-122"/>
              </a:rPr>
              <a:t>坚持依法治国</a:t>
            </a:r>
            <a:r>
              <a:rPr lang="zh-CN" altLang="en-US" sz="2400" dirty="0">
                <a:solidFill>
                  <a:schemeClr val="bg1"/>
                </a:solidFill>
                <a:latin typeface="微软雅黑" pitchFamily="34" charset="-122"/>
                <a:ea typeface="微软雅黑" pitchFamily="34" charset="-122"/>
              </a:rPr>
              <a:t>首先要坚持依宪治国</a:t>
            </a:r>
            <a:endParaRPr lang="en-US" altLang="zh-CN" sz="2400" dirty="0">
              <a:solidFill>
                <a:schemeClr val="bg1"/>
              </a:solidFill>
              <a:latin typeface="微软雅黑" pitchFamily="34" charset="-122"/>
              <a:ea typeface="微软雅黑" pitchFamily="34" charset="-122"/>
            </a:endParaRPr>
          </a:p>
          <a:p>
            <a:pPr algn="just">
              <a:lnSpc>
                <a:spcPct val="150000"/>
              </a:lnSpc>
            </a:pPr>
            <a:r>
              <a:rPr lang="zh-CN" altLang="en-US" sz="2400" b="1" dirty="0">
                <a:solidFill>
                  <a:schemeClr val="bg1"/>
                </a:solidFill>
                <a:latin typeface="微软雅黑" pitchFamily="34" charset="-122"/>
                <a:ea typeface="微软雅黑" pitchFamily="34" charset="-122"/>
              </a:rPr>
              <a:t>坚持依法执政</a:t>
            </a:r>
            <a:r>
              <a:rPr lang="zh-CN" altLang="en-US" sz="2400" dirty="0">
                <a:solidFill>
                  <a:schemeClr val="bg1"/>
                </a:solidFill>
                <a:latin typeface="微软雅黑" pitchFamily="34" charset="-122"/>
                <a:ea typeface="微软雅黑" pitchFamily="34" charset="-122"/>
              </a:rPr>
              <a:t>首先要坚持依宪执政</a:t>
            </a:r>
          </a:p>
        </p:txBody>
      </p:sp>
    </p:spTree>
    <p:extLst>
      <p:ext uri="{BB962C8B-B14F-4D97-AF65-F5344CB8AC3E}">
        <p14:creationId xmlns:p14="http://schemas.microsoft.com/office/powerpoint/2010/main" val="428588107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11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par>
                                <p:cTn id="13" presetID="42" presetClass="entr" presetSubtype="0" fill="hold" grpId="0" nodeType="withEffect">
                                  <p:stCondLst>
                                    <p:cond delay="11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11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1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1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22" presetClass="entr" presetSubtype="8" fill="hold" grpId="0" nodeType="withEffect">
                                  <p:stCondLst>
                                    <p:cond delay="150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6" grpId="0"/>
      <p:bldP spid="4" grpId="0"/>
      <p:bldP spid="5"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98120" y="2348880"/>
            <a:ext cx="7879080" cy="1200329"/>
          </a:xfrm>
          <a:prstGeom prst="rect">
            <a:avLst/>
          </a:prstGeom>
        </p:spPr>
        <p:txBody>
          <a:bodyPr wrap="none">
            <a:spAutoFit/>
          </a:bodyPr>
          <a:lstStyle/>
          <a:p>
            <a:pPr algn="just">
              <a:lnSpc>
                <a:spcPct val="120000"/>
              </a:lnSpc>
            </a:pPr>
            <a:r>
              <a:rPr lang="zh-CN" altLang="en-US" sz="6000" b="1" dirty="0">
                <a:blipFill>
                  <a:blip r:embed="rId2"/>
                  <a:stretch>
                    <a:fillRect/>
                  </a:stretch>
                </a:blipFill>
                <a:latin typeface="微软雅黑" pitchFamily="34" charset="-122"/>
                <a:ea typeface="微软雅黑" pitchFamily="34" charset="-122"/>
              </a:rPr>
              <a:t>宪法必须不断完善发展</a:t>
            </a:r>
            <a:endParaRPr lang="en-US" altLang="zh-CN" sz="6000" b="1" dirty="0">
              <a:blipFill>
                <a:blip r:embed="rId2"/>
                <a:stretch>
                  <a:fillRect/>
                </a:stretch>
              </a:blipFill>
              <a:latin typeface="微软雅黑" pitchFamily="34" charset="-122"/>
              <a:ea typeface="微软雅黑" pitchFamily="34" charset="-122"/>
            </a:endParaRPr>
          </a:p>
        </p:txBody>
      </p:sp>
      <p:sp>
        <p:nvSpPr>
          <p:cNvPr id="4" name="矩形 3"/>
          <p:cNvSpPr/>
          <p:nvPr/>
        </p:nvSpPr>
        <p:spPr>
          <a:xfrm>
            <a:off x="4863809" y="3491716"/>
            <a:ext cx="2800767" cy="369332"/>
          </a:xfrm>
          <a:prstGeom prst="rect">
            <a:avLst/>
          </a:prstGeom>
        </p:spPr>
        <p:txBody>
          <a:bodyPr wrap="none">
            <a:spAutoFit/>
          </a:bodyPr>
          <a:lstStyle/>
          <a:p>
            <a:pPr algn="ctr"/>
            <a:r>
              <a:rPr lang="en-US" altLang="zh-CN" dirty="0">
                <a:solidFill>
                  <a:schemeClr val="accent1"/>
                </a:solidFill>
                <a:latin typeface="微软雅黑" pitchFamily="34" charset="-122"/>
                <a:ea typeface="微软雅黑" pitchFamily="34" charset="-122"/>
              </a:rPr>
              <a:t>2018</a:t>
            </a:r>
            <a:r>
              <a:rPr lang="zh-CN" altLang="en-US" dirty="0">
                <a:solidFill>
                  <a:schemeClr val="accent1"/>
                </a:solidFill>
                <a:latin typeface="微软雅黑" pitchFamily="34" charset="-122"/>
                <a:ea typeface="微软雅黑" pitchFamily="34" charset="-122"/>
              </a:rPr>
              <a:t>年二中会会学习解读</a:t>
            </a:r>
          </a:p>
        </p:txBody>
      </p:sp>
      <p:cxnSp>
        <p:nvCxnSpPr>
          <p:cNvPr id="7" name="直接连接符 6"/>
          <p:cNvCxnSpPr/>
          <p:nvPr/>
        </p:nvCxnSpPr>
        <p:spPr>
          <a:xfrm>
            <a:off x="3646934" y="3650246"/>
            <a:ext cx="936104"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7967414" y="3650246"/>
            <a:ext cx="864096"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4439022" y="1484784"/>
            <a:ext cx="3672408" cy="720080"/>
          </a:xfrm>
          <a:prstGeom prst="roundRect">
            <a:avLst>
              <a:gd name="adj" fmla="val 50000"/>
            </a:avLst>
          </a:prstGeom>
          <a:solidFill>
            <a:schemeClr val="accent1"/>
          </a:solidFill>
          <a:ln>
            <a:solidFill>
              <a:schemeClr val="accent1"/>
            </a:solidFill>
          </a:ln>
        </p:spPr>
        <p:txBody>
          <a:bodyPr wrap="square" anchor="ctr" anchorCtr="1">
            <a:noAutofit/>
          </a:bodyPr>
          <a:lstStyle/>
          <a:p>
            <a:pPr algn="just"/>
            <a:r>
              <a:rPr lang="zh-CN" altLang="en-US" sz="3600" dirty="0">
                <a:solidFill>
                  <a:schemeClr val="bg1"/>
                </a:solidFill>
                <a:latin typeface="微软雅黑" panose="020B0503020204020204" pitchFamily="34" charset="-122"/>
                <a:ea typeface="微软雅黑" panose="020B0503020204020204" pitchFamily="34" charset="-122"/>
              </a:rPr>
              <a:t>第三章</a:t>
            </a:r>
            <a:endParaRPr lang="en-US" altLang="zh-CN"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695183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2736304"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宪法必须不断完善发展</a:t>
            </a:r>
            <a:endParaRPr lang="en-US" altLang="zh-CN" sz="2000" b="1" dirty="0">
              <a:solidFill>
                <a:schemeClr val="bg1"/>
              </a:solidFill>
              <a:latin typeface="微软雅黑" pitchFamily="34" charset="-122"/>
              <a:ea typeface="微软雅黑" pitchFamily="34" charset="-122"/>
            </a:endParaRPr>
          </a:p>
        </p:txBody>
      </p:sp>
      <p:sp>
        <p:nvSpPr>
          <p:cNvPr id="2" name="矩形 1"/>
          <p:cNvSpPr/>
          <p:nvPr/>
        </p:nvSpPr>
        <p:spPr>
          <a:xfrm>
            <a:off x="1630710" y="3717032"/>
            <a:ext cx="9145016" cy="1938992"/>
          </a:xfrm>
          <a:prstGeom prst="rect">
            <a:avLst/>
          </a:prstGeom>
        </p:spPr>
        <p:txBody>
          <a:bodyPr wrap="square">
            <a:spAutoFit/>
          </a:bodyPr>
          <a:lstStyle/>
          <a:p>
            <a:pPr algn="just">
              <a:lnSpc>
                <a:spcPct val="150000"/>
              </a:lnSpc>
            </a:pPr>
            <a:r>
              <a:rPr lang="zh-CN" altLang="en-US" sz="1600" dirty="0">
                <a:solidFill>
                  <a:schemeClr val="accent1"/>
                </a:solidFill>
                <a:latin typeface="微软雅黑" pitchFamily="34" charset="-122"/>
                <a:ea typeface="微软雅黑" pitchFamily="34" charset="-122"/>
              </a:rPr>
              <a:t>从</a:t>
            </a:r>
            <a:r>
              <a:rPr lang="en-US" altLang="zh-CN" sz="1600" dirty="0">
                <a:solidFill>
                  <a:schemeClr val="accent1"/>
                </a:solidFill>
                <a:latin typeface="微软雅黑" pitchFamily="34" charset="-122"/>
                <a:ea typeface="微软雅黑" pitchFamily="34" charset="-122"/>
              </a:rPr>
              <a:t>1954</a:t>
            </a:r>
            <a:r>
              <a:rPr lang="zh-CN" altLang="en-US" sz="1600" dirty="0">
                <a:solidFill>
                  <a:schemeClr val="accent1"/>
                </a:solidFill>
                <a:latin typeface="微软雅黑" pitchFamily="34" charset="-122"/>
                <a:ea typeface="微软雅黑" pitchFamily="34" charset="-122"/>
              </a:rPr>
              <a:t>年我国第一部宪法诞生至今，我国宪法一直处在探索实践和不断完善过程中。</a:t>
            </a:r>
            <a:r>
              <a:rPr lang="en-US" altLang="zh-CN" sz="1600" dirty="0">
                <a:solidFill>
                  <a:schemeClr val="accent1"/>
                </a:solidFill>
                <a:latin typeface="微软雅黑" pitchFamily="34" charset="-122"/>
                <a:ea typeface="微软雅黑" pitchFamily="34" charset="-122"/>
              </a:rPr>
              <a:t>1982</a:t>
            </a:r>
            <a:r>
              <a:rPr lang="zh-CN" altLang="en-US" sz="1600" dirty="0">
                <a:solidFill>
                  <a:schemeClr val="accent1"/>
                </a:solidFill>
                <a:latin typeface="微软雅黑" pitchFamily="34" charset="-122"/>
                <a:ea typeface="微软雅黑" pitchFamily="34" charset="-122"/>
              </a:rPr>
              <a:t>年宪法公布施行后，根据我国改革开放和社会主义现代化建设的实践和发展，分别于</a:t>
            </a:r>
            <a:r>
              <a:rPr lang="en-US" altLang="zh-CN" sz="1600" b="1" dirty="0">
                <a:solidFill>
                  <a:schemeClr val="accent1"/>
                </a:solidFill>
                <a:latin typeface="微软雅黑" pitchFamily="34" charset="-122"/>
                <a:ea typeface="微软雅黑" pitchFamily="34" charset="-122"/>
              </a:rPr>
              <a:t>1988</a:t>
            </a:r>
            <a:r>
              <a:rPr lang="zh-CN" altLang="en-US" sz="1600" b="1" dirty="0">
                <a:solidFill>
                  <a:schemeClr val="accent1"/>
                </a:solidFill>
                <a:latin typeface="微软雅黑" pitchFamily="34" charset="-122"/>
                <a:ea typeface="微软雅黑" pitchFamily="34" charset="-122"/>
              </a:rPr>
              <a:t>年、</a:t>
            </a:r>
            <a:r>
              <a:rPr lang="en-US" altLang="zh-CN" sz="1600" b="1" dirty="0">
                <a:solidFill>
                  <a:schemeClr val="accent1"/>
                </a:solidFill>
                <a:latin typeface="微软雅黑" pitchFamily="34" charset="-122"/>
                <a:ea typeface="微软雅黑" pitchFamily="34" charset="-122"/>
              </a:rPr>
              <a:t>1993</a:t>
            </a:r>
            <a:r>
              <a:rPr lang="zh-CN" altLang="en-US" sz="1600" b="1" dirty="0">
                <a:solidFill>
                  <a:schemeClr val="accent1"/>
                </a:solidFill>
                <a:latin typeface="微软雅黑" pitchFamily="34" charset="-122"/>
                <a:ea typeface="微软雅黑" pitchFamily="34" charset="-122"/>
              </a:rPr>
              <a:t>年、</a:t>
            </a:r>
            <a:r>
              <a:rPr lang="en-US" altLang="zh-CN" sz="1600" b="1" dirty="0">
                <a:solidFill>
                  <a:schemeClr val="accent1"/>
                </a:solidFill>
                <a:latin typeface="微软雅黑" pitchFamily="34" charset="-122"/>
                <a:ea typeface="微软雅黑" pitchFamily="34" charset="-122"/>
              </a:rPr>
              <a:t>1999</a:t>
            </a:r>
            <a:r>
              <a:rPr lang="zh-CN" altLang="en-US" sz="1600" b="1" dirty="0">
                <a:solidFill>
                  <a:schemeClr val="accent1"/>
                </a:solidFill>
                <a:latin typeface="微软雅黑" pitchFamily="34" charset="-122"/>
                <a:ea typeface="微软雅黑" pitchFamily="34" charset="-122"/>
              </a:rPr>
              <a:t>年、</a:t>
            </a:r>
            <a:r>
              <a:rPr lang="en-US" altLang="zh-CN" sz="1600" b="1" dirty="0">
                <a:solidFill>
                  <a:schemeClr val="accent1"/>
                </a:solidFill>
                <a:latin typeface="微软雅黑" pitchFamily="34" charset="-122"/>
                <a:ea typeface="微软雅黑" pitchFamily="34" charset="-122"/>
              </a:rPr>
              <a:t>2004</a:t>
            </a:r>
            <a:r>
              <a:rPr lang="zh-CN" altLang="en-US" sz="1600" b="1" dirty="0">
                <a:solidFill>
                  <a:schemeClr val="accent1"/>
                </a:solidFill>
                <a:latin typeface="微软雅黑" pitchFamily="34" charset="-122"/>
                <a:ea typeface="微软雅黑" pitchFamily="34" charset="-122"/>
              </a:rPr>
              <a:t>年进行了</a:t>
            </a:r>
            <a:r>
              <a:rPr lang="en-US" altLang="zh-CN" sz="1600" b="1" dirty="0">
                <a:solidFill>
                  <a:schemeClr val="accent1"/>
                </a:solidFill>
                <a:latin typeface="微软雅黑" pitchFamily="34" charset="-122"/>
                <a:ea typeface="微软雅黑" pitchFamily="34" charset="-122"/>
              </a:rPr>
              <a:t>4</a:t>
            </a:r>
            <a:r>
              <a:rPr lang="zh-CN" altLang="en-US" sz="1600" b="1" dirty="0">
                <a:solidFill>
                  <a:schemeClr val="accent1"/>
                </a:solidFill>
                <a:latin typeface="微软雅黑" pitchFamily="34" charset="-122"/>
                <a:ea typeface="微软雅黑" pitchFamily="34" charset="-122"/>
              </a:rPr>
              <a:t>次修改。</a:t>
            </a:r>
            <a:endParaRPr lang="en-US" altLang="zh-CN" sz="1600" b="1" dirty="0">
              <a:solidFill>
                <a:schemeClr val="accent1"/>
              </a:solidFill>
              <a:latin typeface="微软雅黑" pitchFamily="34" charset="-122"/>
              <a:ea typeface="微软雅黑" pitchFamily="34" charset="-122"/>
            </a:endParaRPr>
          </a:p>
          <a:p>
            <a:pPr algn="just">
              <a:lnSpc>
                <a:spcPct val="150000"/>
              </a:lnSpc>
            </a:pPr>
            <a:r>
              <a:rPr lang="zh-CN" altLang="en-US" sz="1600" dirty="0">
                <a:solidFill>
                  <a:schemeClr val="accent1"/>
                </a:solidFill>
                <a:latin typeface="微软雅黑" pitchFamily="34" charset="-122"/>
                <a:ea typeface="微软雅黑" pitchFamily="34" charset="-122"/>
              </a:rPr>
              <a:t>实践表明，我国宪法是同党团结带领人民进行的实践探索紧密联系在一起的，随着时代进步、党和人民事业发展而不断完善。</a:t>
            </a:r>
          </a:p>
        </p:txBody>
      </p:sp>
      <p:sp>
        <p:nvSpPr>
          <p:cNvPr id="3" name="矩形 2"/>
          <p:cNvSpPr/>
          <p:nvPr/>
        </p:nvSpPr>
        <p:spPr>
          <a:xfrm>
            <a:off x="1342678" y="1268760"/>
            <a:ext cx="9577064" cy="777457"/>
          </a:xfrm>
          <a:prstGeom prst="rect">
            <a:avLst/>
          </a:prstGeom>
        </p:spPr>
        <p:txBody>
          <a:bodyPr wrap="square">
            <a:spAutoFit/>
          </a:bodyPr>
          <a:lstStyle/>
          <a:p>
            <a:pPr algn="just">
              <a:lnSpc>
                <a:spcPct val="130000"/>
              </a:lnSpc>
            </a:pPr>
            <a:r>
              <a:rPr lang="zh-CN" altLang="en-US" dirty="0">
                <a:solidFill>
                  <a:schemeClr val="accent1"/>
                </a:solidFill>
                <a:latin typeface="微软雅黑" pitchFamily="34" charset="-122"/>
                <a:ea typeface="微软雅黑" pitchFamily="34" charset="-122"/>
              </a:rPr>
              <a:t>全会认为，我国宪法必须随着党领导人民建设中国特色社会主义实践的发展而不断完善发展。这是我国宪法发展的一个显著特点，也是一条基本规律。</a:t>
            </a:r>
            <a:endParaRPr lang="en-US" altLang="zh-CN" dirty="0">
              <a:solidFill>
                <a:schemeClr val="accent1"/>
              </a:solidFill>
              <a:latin typeface="微软雅黑" pitchFamily="34" charset="-122"/>
              <a:ea typeface="微软雅黑" pitchFamily="34" charset="-122"/>
            </a:endParaRPr>
          </a:p>
        </p:txBody>
      </p:sp>
      <p:sp>
        <p:nvSpPr>
          <p:cNvPr id="12" name="圆角矩形标注 4"/>
          <p:cNvSpPr/>
          <p:nvPr/>
        </p:nvSpPr>
        <p:spPr>
          <a:xfrm>
            <a:off x="3430910" y="2708920"/>
            <a:ext cx="5760640" cy="720080"/>
          </a:xfrm>
          <a:prstGeom prst="cube">
            <a:avLst>
              <a:gd name="adj" fmla="val 7908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15086" y="2708920"/>
            <a:ext cx="2520280" cy="572464"/>
          </a:xfrm>
          <a:prstGeom prst="rect">
            <a:avLst/>
          </a:prstGeom>
        </p:spPr>
        <p:txBody>
          <a:bodyPr wrap="square">
            <a:spAutoFit/>
          </a:bodyPr>
          <a:lstStyle/>
          <a:p>
            <a:pPr algn="just">
              <a:lnSpc>
                <a:spcPct val="130000"/>
              </a:lnSpc>
            </a:pPr>
            <a:r>
              <a:rPr lang="zh-CN" altLang="en-US" sz="2400" b="1" dirty="0">
                <a:solidFill>
                  <a:schemeClr val="bg1"/>
                </a:solidFill>
                <a:latin typeface="微软雅黑" pitchFamily="34" charset="-122"/>
                <a:ea typeface="微软雅黑" pitchFamily="34" charset="-122"/>
              </a:rPr>
              <a:t> 宪法的修改历程</a:t>
            </a:r>
          </a:p>
        </p:txBody>
      </p:sp>
    </p:spTree>
    <p:extLst>
      <p:ext uri="{BB962C8B-B14F-4D97-AF65-F5344CB8AC3E}">
        <p14:creationId xmlns:p14="http://schemas.microsoft.com/office/powerpoint/2010/main" val="27642594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11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2100"/>
                            </p:stCondLst>
                            <p:childTnLst>
                              <p:par>
                                <p:cTn id="14" presetID="16" presetClass="entr" presetSubtype="2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par>
                          <p:cTn id="20" fill="hold">
                            <p:stCondLst>
                              <p:cond delay="2600"/>
                            </p:stCondLst>
                            <p:childTnLst>
                              <p:par>
                                <p:cTn id="21" presetID="42" presetClass="entr" presetSubtype="0" fill="hold" grpId="0" nodeType="afterEffect">
                                  <p:stCondLst>
                                    <p:cond delay="0"/>
                                  </p:stCondLst>
                                  <p:iterate type="wd">
                                    <p:tmPct val="10000"/>
                                  </p:iterate>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P spid="12" grpId="0" animBg="1"/>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66814" y="1916832"/>
            <a:ext cx="7632848" cy="1938992"/>
          </a:xfrm>
          <a:prstGeom prst="rect">
            <a:avLst/>
          </a:prstGeom>
        </p:spPr>
        <p:txBody>
          <a:bodyPr wrap="square">
            <a:spAutoFit/>
          </a:bodyPr>
          <a:lstStyle/>
          <a:p>
            <a:pPr algn="ctr"/>
            <a:r>
              <a:rPr lang="zh-CN" altLang="en-US" sz="6000" b="1" dirty="0">
                <a:blipFill>
                  <a:blip r:embed="rId2"/>
                  <a:stretch>
                    <a:fillRect/>
                  </a:stretch>
                </a:blipFill>
                <a:latin typeface="微软雅黑" pitchFamily="34" charset="-122"/>
                <a:ea typeface="微软雅黑" pitchFamily="34" charset="-122"/>
              </a:rPr>
              <a:t>适当修改宪法是实践发展的必然要求</a:t>
            </a:r>
            <a:endParaRPr lang="en-US" altLang="zh-CN" sz="6000" b="1" dirty="0">
              <a:blipFill>
                <a:blip r:embed="rId2"/>
                <a:stretch>
                  <a:fillRect/>
                </a:stretch>
              </a:blipFill>
              <a:latin typeface="微软雅黑" pitchFamily="34" charset="-122"/>
              <a:ea typeface="微软雅黑" pitchFamily="34" charset="-122"/>
            </a:endParaRPr>
          </a:p>
        </p:txBody>
      </p:sp>
      <p:sp>
        <p:nvSpPr>
          <p:cNvPr id="4" name="矩形 3"/>
          <p:cNvSpPr/>
          <p:nvPr/>
        </p:nvSpPr>
        <p:spPr>
          <a:xfrm>
            <a:off x="4863809" y="3861048"/>
            <a:ext cx="2800767" cy="369332"/>
          </a:xfrm>
          <a:prstGeom prst="rect">
            <a:avLst/>
          </a:prstGeom>
        </p:spPr>
        <p:txBody>
          <a:bodyPr wrap="none">
            <a:spAutoFit/>
          </a:bodyPr>
          <a:lstStyle/>
          <a:p>
            <a:pPr algn="ctr"/>
            <a:r>
              <a:rPr lang="en-US" altLang="zh-CN" dirty="0">
                <a:solidFill>
                  <a:schemeClr val="accent1"/>
                </a:solidFill>
                <a:latin typeface="微软雅黑" pitchFamily="34" charset="-122"/>
                <a:ea typeface="微软雅黑" pitchFamily="34" charset="-122"/>
              </a:rPr>
              <a:t>2018</a:t>
            </a:r>
            <a:r>
              <a:rPr lang="zh-CN" altLang="en-US" dirty="0">
                <a:solidFill>
                  <a:schemeClr val="accent1"/>
                </a:solidFill>
                <a:latin typeface="微软雅黑" pitchFamily="34" charset="-122"/>
                <a:ea typeface="微软雅黑" pitchFamily="34" charset="-122"/>
              </a:rPr>
              <a:t>年二中会会学习解读</a:t>
            </a:r>
          </a:p>
        </p:txBody>
      </p:sp>
      <p:cxnSp>
        <p:nvCxnSpPr>
          <p:cNvPr id="7" name="直接连接符 6"/>
          <p:cNvCxnSpPr/>
          <p:nvPr/>
        </p:nvCxnSpPr>
        <p:spPr>
          <a:xfrm>
            <a:off x="3646934" y="4019578"/>
            <a:ext cx="936104"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7967414" y="4019578"/>
            <a:ext cx="864096"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4439022" y="1052736"/>
            <a:ext cx="3672408" cy="720080"/>
          </a:xfrm>
          <a:prstGeom prst="roundRect">
            <a:avLst>
              <a:gd name="adj" fmla="val 50000"/>
            </a:avLst>
          </a:prstGeom>
          <a:solidFill>
            <a:schemeClr val="accent1"/>
          </a:solidFill>
          <a:ln>
            <a:solidFill>
              <a:schemeClr val="accent1"/>
            </a:solidFill>
          </a:ln>
        </p:spPr>
        <p:txBody>
          <a:bodyPr wrap="square" anchor="ctr" anchorCtr="1">
            <a:noAutofit/>
          </a:bodyPr>
          <a:lstStyle/>
          <a:p>
            <a:pPr algn="just"/>
            <a:r>
              <a:rPr lang="zh-CN" altLang="en-US" sz="3600" dirty="0">
                <a:solidFill>
                  <a:schemeClr val="bg1"/>
                </a:solidFill>
                <a:latin typeface="微软雅黑" panose="020B0503020204020204" pitchFamily="34" charset="-122"/>
                <a:ea typeface="微软雅黑" panose="020B0503020204020204" pitchFamily="34" charset="-122"/>
              </a:rPr>
              <a:t>第四章</a:t>
            </a:r>
            <a:endParaRPr lang="en-US" altLang="zh-CN"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3685644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5256584" cy="461665"/>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适当修改宪法是实践发展的必然要求</a:t>
            </a:r>
            <a:endParaRPr lang="en-US" altLang="zh-CN" sz="2000" b="1" dirty="0">
              <a:solidFill>
                <a:schemeClr val="bg1"/>
              </a:solidFill>
              <a:latin typeface="微软雅黑" pitchFamily="34" charset="-122"/>
              <a:ea typeface="微软雅黑" pitchFamily="34" charset="-122"/>
            </a:endParaRPr>
          </a:p>
        </p:txBody>
      </p:sp>
      <p:sp>
        <p:nvSpPr>
          <p:cNvPr id="4" name="矩形 3"/>
          <p:cNvSpPr/>
          <p:nvPr/>
        </p:nvSpPr>
        <p:spPr>
          <a:xfrm>
            <a:off x="1558702" y="1556792"/>
            <a:ext cx="9073008" cy="1172629"/>
          </a:xfrm>
          <a:prstGeom prst="rect">
            <a:avLst/>
          </a:prstGeom>
        </p:spPr>
        <p:txBody>
          <a:bodyPr wrap="square">
            <a:spAutoFit/>
          </a:bodyPr>
          <a:lstStyle/>
          <a:p>
            <a:pPr algn="just">
              <a:lnSpc>
                <a:spcPct val="130000"/>
              </a:lnSpc>
            </a:pPr>
            <a:r>
              <a:rPr lang="zh-CN" altLang="en-US" dirty="0">
                <a:solidFill>
                  <a:schemeClr val="accent1"/>
                </a:solidFill>
                <a:latin typeface="微软雅黑" pitchFamily="34" charset="-122"/>
                <a:ea typeface="微软雅黑" pitchFamily="34" charset="-122"/>
              </a:rPr>
              <a:t>　全会强调，由宪法及时确认党和人民创造的伟大成就和宝贵经验，以更好发挥宪法的规范、引领、推动、保障作用，</a:t>
            </a:r>
            <a:r>
              <a:rPr lang="zh-CN" altLang="en-US" b="1" dirty="0">
                <a:solidFill>
                  <a:schemeClr val="accent1"/>
                </a:solidFill>
                <a:latin typeface="微软雅黑" pitchFamily="34" charset="-122"/>
                <a:ea typeface="微软雅黑" pitchFamily="34" charset="-122"/>
              </a:rPr>
              <a:t>是实践发展的必然要求，中国特色社会主义进入新时代，这是我国发展新的历史方位。</a:t>
            </a:r>
            <a:endParaRPr lang="en-US" altLang="zh-CN" b="1" dirty="0">
              <a:solidFill>
                <a:schemeClr val="accent1"/>
              </a:solidFill>
              <a:latin typeface="微软雅黑" pitchFamily="34" charset="-122"/>
              <a:ea typeface="微软雅黑" pitchFamily="34" charset="-122"/>
            </a:endParaRPr>
          </a:p>
        </p:txBody>
      </p:sp>
      <p:grpSp>
        <p:nvGrpSpPr>
          <p:cNvPr id="8" name="组合 7"/>
          <p:cNvGrpSpPr/>
          <p:nvPr/>
        </p:nvGrpSpPr>
        <p:grpSpPr>
          <a:xfrm>
            <a:off x="1342678" y="3356992"/>
            <a:ext cx="9289032" cy="1507754"/>
            <a:chOff x="1342678" y="3356992"/>
            <a:chExt cx="9289032" cy="1507754"/>
          </a:xfrm>
        </p:grpSpPr>
        <p:sp>
          <p:nvSpPr>
            <p:cNvPr id="2" name="矩形 1"/>
            <p:cNvSpPr/>
            <p:nvPr/>
          </p:nvSpPr>
          <p:spPr>
            <a:xfrm>
              <a:off x="2710830" y="3573016"/>
              <a:ext cx="7920880" cy="572464"/>
            </a:xfrm>
            <a:prstGeom prst="rect">
              <a:avLst/>
            </a:prstGeom>
          </p:spPr>
          <p:txBody>
            <a:bodyPr wrap="square">
              <a:spAutoFit/>
            </a:bodyPr>
            <a:lstStyle/>
            <a:p>
              <a:pPr algn="just">
                <a:lnSpc>
                  <a:spcPct val="130000"/>
                </a:lnSpc>
              </a:pPr>
              <a:r>
                <a:rPr lang="zh-CN" altLang="en-US" sz="2400" b="1" dirty="0">
                  <a:solidFill>
                    <a:schemeClr val="accent1"/>
                  </a:solidFill>
                  <a:latin typeface="微软雅黑" pitchFamily="34" charset="-122"/>
                  <a:ea typeface="微软雅黑" pitchFamily="34" charset="-122"/>
                </a:rPr>
                <a:t>根据新时代坚持和发展中国特色社会主义的新形势新任务</a:t>
              </a:r>
              <a:endParaRPr lang="en-US" altLang="zh-CN" sz="2400" b="1" dirty="0">
                <a:solidFill>
                  <a:schemeClr val="accent1"/>
                </a:solidFill>
                <a:latin typeface="微软雅黑" pitchFamily="34" charset="-122"/>
                <a:ea typeface="微软雅黑" pitchFamily="34" charset="-122"/>
              </a:endParaRPr>
            </a:p>
          </p:txBody>
        </p:sp>
        <p:sp>
          <p:nvSpPr>
            <p:cNvPr id="3" name="矩形 2"/>
            <p:cNvSpPr/>
            <p:nvPr/>
          </p:nvSpPr>
          <p:spPr>
            <a:xfrm>
              <a:off x="2710830" y="4077072"/>
              <a:ext cx="5616624" cy="525657"/>
            </a:xfrm>
            <a:prstGeom prst="rect">
              <a:avLst/>
            </a:prstGeom>
          </p:spPr>
          <p:txBody>
            <a:bodyPr wrap="square">
              <a:spAutoFit/>
            </a:bodyPr>
            <a:lstStyle/>
            <a:p>
              <a:pPr algn="just">
                <a:lnSpc>
                  <a:spcPct val="130000"/>
                </a:lnSpc>
              </a:pPr>
              <a:r>
                <a:rPr lang="zh-CN" altLang="en-US" sz="2400" b="1" dirty="0">
                  <a:solidFill>
                    <a:schemeClr val="accent1"/>
                  </a:solidFill>
                  <a:latin typeface="微软雅黑" pitchFamily="34" charset="-122"/>
                  <a:ea typeface="微软雅黑" pitchFamily="34" charset="-122"/>
                </a:rPr>
                <a:t>有必要对我国宪法作出适当的修改</a:t>
              </a:r>
              <a:endParaRPr lang="en-US" altLang="zh-CN" sz="2400" b="1" dirty="0">
                <a:solidFill>
                  <a:schemeClr val="accent1"/>
                </a:solidFill>
                <a:latin typeface="微软雅黑" pitchFamily="34" charset="-122"/>
                <a:ea typeface="微软雅黑" pitchFamily="34" charset="-122"/>
              </a:endParaRPr>
            </a:p>
          </p:txBody>
        </p:sp>
        <p:sp>
          <p:nvSpPr>
            <p:cNvPr id="5" name="圆角矩形 4"/>
            <p:cNvSpPr/>
            <p:nvPr/>
          </p:nvSpPr>
          <p:spPr>
            <a:xfrm>
              <a:off x="1702718" y="3356992"/>
              <a:ext cx="8928992" cy="1507754"/>
            </a:xfrm>
            <a:prstGeom prst="roundRect">
              <a:avLst>
                <a:gd name="adj" fmla="val 50000"/>
              </a:avLst>
            </a:prstGeom>
            <a:noFill/>
            <a:ln w="9525">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4" descr="C:\Documents and Settings\Administrator\桌面\国旗0- 副本.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342678" y="3429000"/>
              <a:ext cx="1296144" cy="1282208"/>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reflection blurRad="12700" stA="38000" endPos="28000" dist="5000" dir="5400000" sy="-100000" algn="bl" rotWithShape="0"/>
            </a:effectLst>
            <a:extLst/>
          </p:spPr>
        </p:pic>
      </p:grpSp>
    </p:spTree>
    <p:extLst>
      <p:ext uri="{BB962C8B-B14F-4D97-AF65-F5344CB8AC3E}">
        <p14:creationId xmlns:p14="http://schemas.microsoft.com/office/powerpoint/2010/main" val="29799889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iterate type="wd">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7300"/>
                            </p:stCondLst>
                            <p:childTnLst>
                              <p:par>
                                <p:cTn id="17" presetID="16" presetClass="entr" presetSubtype="2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4680520" cy="461665"/>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党和国家事业又有了许多重要发展变化</a:t>
            </a:r>
            <a:endParaRPr lang="en-US" altLang="zh-CN" sz="2000" b="1" dirty="0">
              <a:solidFill>
                <a:schemeClr val="bg1"/>
              </a:solidFill>
              <a:latin typeface="微软雅黑" pitchFamily="34" charset="-122"/>
              <a:ea typeface="微软雅黑" pitchFamily="34" charset="-122"/>
            </a:endParaRPr>
          </a:p>
        </p:txBody>
      </p:sp>
      <p:sp>
        <p:nvSpPr>
          <p:cNvPr id="2" name="矩形 1"/>
          <p:cNvSpPr/>
          <p:nvPr/>
        </p:nvSpPr>
        <p:spPr>
          <a:xfrm>
            <a:off x="1486694" y="1268760"/>
            <a:ext cx="9361040" cy="652486"/>
          </a:xfrm>
          <a:prstGeom prst="rect">
            <a:avLst/>
          </a:prstGeom>
        </p:spPr>
        <p:txBody>
          <a:bodyPr wrap="square">
            <a:spAutoFit/>
          </a:bodyPr>
          <a:lstStyle/>
          <a:p>
            <a:pPr algn="just">
              <a:lnSpc>
                <a:spcPct val="130000"/>
              </a:lnSpc>
            </a:pPr>
            <a:r>
              <a:rPr lang="zh-CN" altLang="en-US" sz="1400" dirty="0">
                <a:solidFill>
                  <a:schemeClr val="accent1"/>
                </a:solidFill>
                <a:latin typeface="微软雅黑" pitchFamily="34" charset="-122"/>
                <a:ea typeface="微软雅黑" pitchFamily="34" charset="-122"/>
              </a:rPr>
              <a:t>自</a:t>
            </a:r>
            <a:r>
              <a:rPr lang="en-US" altLang="zh-CN" sz="1400" dirty="0">
                <a:solidFill>
                  <a:schemeClr val="accent1"/>
                </a:solidFill>
                <a:latin typeface="微软雅黑" pitchFamily="34" charset="-122"/>
                <a:ea typeface="微软雅黑" pitchFamily="34" charset="-122"/>
              </a:rPr>
              <a:t>2004</a:t>
            </a:r>
            <a:r>
              <a:rPr lang="zh-CN" altLang="en-US" sz="1400" dirty="0">
                <a:solidFill>
                  <a:schemeClr val="accent1"/>
                </a:solidFill>
                <a:latin typeface="微软雅黑" pitchFamily="34" charset="-122"/>
                <a:ea typeface="微软雅黑" pitchFamily="34" charset="-122"/>
              </a:rPr>
              <a:t>年修改宪法以来，党和国家事业又有了许多重要发展变化。特别是党的十八大以来，以习近平同志为核心的党中央团结带领全党全国各族人民毫不动摇坚持和发展中国特色社会主义</a:t>
            </a:r>
          </a:p>
        </p:txBody>
      </p:sp>
      <p:grpSp>
        <p:nvGrpSpPr>
          <p:cNvPr id="4" name="组合 3"/>
          <p:cNvGrpSpPr/>
          <p:nvPr/>
        </p:nvGrpSpPr>
        <p:grpSpPr>
          <a:xfrm>
            <a:off x="1567086" y="2348880"/>
            <a:ext cx="9136632" cy="725223"/>
            <a:chOff x="1567086" y="2348880"/>
            <a:chExt cx="9136632" cy="725223"/>
          </a:xfrm>
        </p:grpSpPr>
        <p:sp>
          <p:nvSpPr>
            <p:cNvPr id="19" name="缺角矩形 18"/>
            <p:cNvSpPr/>
            <p:nvPr/>
          </p:nvSpPr>
          <p:spPr>
            <a:xfrm>
              <a:off x="2494806" y="2348880"/>
              <a:ext cx="8208912" cy="725223"/>
            </a:xfrm>
            <a:prstGeom prst="plaque">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06974" y="2397646"/>
              <a:ext cx="5184576" cy="492443"/>
            </a:xfrm>
            <a:prstGeom prst="rect">
              <a:avLst/>
            </a:prstGeom>
          </p:spPr>
          <p:txBody>
            <a:bodyPr wrap="square">
              <a:spAutoFit/>
            </a:bodyPr>
            <a:lstStyle/>
            <a:p>
              <a:pPr algn="just">
                <a:lnSpc>
                  <a:spcPct val="130000"/>
                </a:lnSpc>
              </a:pPr>
              <a:r>
                <a:rPr lang="zh-CN" altLang="en-US" sz="2000" dirty="0">
                  <a:solidFill>
                    <a:schemeClr val="accent1"/>
                  </a:solidFill>
                  <a:latin typeface="微软雅黑" pitchFamily="34" charset="-122"/>
                  <a:ea typeface="微软雅黑" pitchFamily="34" charset="-122"/>
                </a:rPr>
                <a:t>习近平新时代中国特色社会主义思想</a:t>
              </a:r>
              <a:endParaRPr lang="en-US" altLang="zh-CN" sz="2000" dirty="0">
                <a:solidFill>
                  <a:schemeClr val="accent1"/>
                </a:solidFill>
                <a:latin typeface="微软雅黑" pitchFamily="34" charset="-122"/>
                <a:ea typeface="微软雅黑" pitchFamily="34" charset="-122"/>
              </a:endParaRPr>
            </a:p>
          </p:txBody>
        </p:sp>
        <p:sp>
          <p:nvSpPr>
            <p:cNvPr id="29" name="缺角矩形 28"/>
            <p:cNvSpPr/>
            <p:nvPr/>
          </p:nvSpPr>
          <p:spPr>
            <a:xfrm>
              <a:off x="1567086" y="2444130"/>
              <a:ext cx="2295872" cy="567680"/>
            </a:xfrm>
            <a:prstGeom prst="plaqu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134766" y="2492896"/>
              <a:ext cx="1107996"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创立了</a:t>
              </a:r>
              <a:endParaRPr lang="zh-CN" altLang="en-US" sz="2400" b="1" dirty="0">
                <a:solidFill>
                  <a:schemeClr val="bg1"/>
                </a:solidFill>
              </a:endParaRPr>
            </a:p>
          </p:txBody>
        </p:sp>
      </p:grpSp>
      <p:grpSp>
        <p:nvGrpSpPr>
          <p:cNvPr id="9" name="组合 8"/>
          <p:cNvGrpSpPr/>
          <p:nvPr/>
        </p:nvGrpSpPr>
        <p:grpSpPr>
          <a:xfrm>
            <a:off x="1567086" y="3235264"/>
            <a:ext cx="9136632" cy="725223"/>
            <a:chOff x="1567086" y="3235264"/>
            <a:chExt cx="9136632" cy="725223"/>
          </a:xfrm>
        </p:grpSpPr>
        <p:sp>
          <p:nvSpPr>
            <p:cNvPr id="25" name="缺角矩形 24"/>
            <p:cNvSpPr/>
            <p:nvPr/>
          </p:nvSpPr>
          <p:spPr>
            <a:xfrm>
              <a:off x="2494806" y="3235264"/>
              <a:ext cx="8208912" cy="725223"/>
            </a:xfrm>
            <a:prstGeom prst="plaque">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06974" y="3337942"/>
              <a:ext cx="6552728" cy="492443"/>
            </a:xfrm>
            <a:prstGeom prst="rect">
              <a:avLst/>
            </a:prstGeom>
          </p:spPr>
          <p:txBody>
            <a:bodyPr wrap="square">
              <a:spAutoFit/>
            </a:bodyPr>
            <a:lstStyle/>
            <a:p>
              <a:pPr algn="just">
                <a:lnSpc>
                  <a:spcPct val="130000"/>
                </a:lnSpc>
              </a:pPr>
              <a:r>
                <a:rPr lang="zh-CN" altLang="en-US" sz="2000" dirty="0">
                  <a:solidFill>
                    <a:schemeClr val="accent1"/>
                  </a:solidFill>
                  <a:latin typeface="微软雅黑" pitchFamily="34" charset="-122"/>
                  <a:ea typeface="微软雅黑" pitchFamily="34" charset="-122"/>
                </a:rPr>
                <a:t>“五位一体”总体布局、协调推进“四个全面”战略布局</a:t>
              </a:r>
              <a:endParaRPr lang="en-US" altLang="zh-CN" sz="2000" dirty="0">
                <a:solidFill>
                  <a:schemeClr val="accent1"/>
                </a:solidFill>
                <a:latin typeface="微软雅黑" pitchFamily="34" charset="-122"/>
                <a:ea typeface="微软雅黑" pitchFamily="34" charset="-122"/>
              </a:endParaRPr>
            </a:p>
          </p:txBody>
        </p:sp>
        <p:sp>
          <p:nvSpPr>
            <p:cNvPr id="30" name="缺角矩形 29"/>
            <p:cNvSpPr/>
            <p:nvPr/>
          </p:nvSpPr>
          <p:spPr>
            <a:xfrm>
              <a:off x="1567086" y="3304034"/>
              <a:ext cx="2295872" cy="567680"/>
            </a:xfrm>
            <a:prstGeom prst="plaqu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943130" y="3356992"/>
              <a:ext cx="141577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统筹推进</a:t>
              </a:r>
              <a:endParaRPr lang="zh-CN" altLang="en-US" sz="2400" b="1" dirty="0">
                <a:solidFill>
                  <a:schemeClr val="bg1"/>
                </a:solidFill>
              </a:endParaRPr>
            </a:p>
          </p:txBody>
        </p:sp>
      </p:grpSp>
      <p:grpSp>
        <p:nvGrpSpPr>
          <p:cNvPr id="10" name="组合 9"/>
          <p:cNvGrpSpPr/>
          <p:nvPr/>
        </p:nvGrpSpPr>
        <p:grpSpPr>
          <a:xfrm>
            <a:off x="1567086" y="4121648"/>
            <a:ext cx="9136632" cy="725223"/>
            <a:chOff x="1567086" y="4121648"/>
            <a:chExt cx="9136632" cy="725223"/>
          </a:xfrm>
        </p:grpSpPr>
        <p:sp>
          <p:nvSpPr>
            <p:cNvPr id="26" name="缺角矩形 25"/>
            <p:cNvSpPr/>
            <p:nvPr/>
          </p:nvSpPr>
          <p:spPr>
            <a:xfrm>
              <a:off x="2494806" y="4121648"/>
              <a:ext cx="8208912" cy="725223"/>
            </a:xfrm>
            <a:prstGeom prst="plaque">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06974" y="4293096"/>
              <a:ext cx="3877985" cy="492443"/>
            </a:xfrm>
            <a:prstGeom prst="rect">
              <a:avLst/>
            </a:prstGeom>
          </p:spPr>
          <p:txBody>
            <a:bodyPr wrap="square">
              <a:spAutoFit/>
            </a:bodyPr>
            <a:lstStyle/>
            <a:p>
              <a:pPr algn="just">
                <a:lnSpc>
                  <a:spcPct val="130000"/>
                </a:lnSpc>
              </a:pPr>
              <a:r>
                <a:rPr lang="zh-CN" altLang="en-US" sz="2000" dirty="0">
                  <a:solidFill>
                    <a:schemeClr val="accent1"/>
                  </a:solidFill>
                  <a:latin typeface="微软雅黑" pitchFamily="34" charset="-122"/>
                  <a:ea typeface="微软雅黑" pitchFamily="34" charset="-122"/>
                </a:rPr>
                <a:t>党的建设新的伟大工程</a:t>
              </a:r>
              <a:endParaRPr lang="en-US" altLang="zh-CN" sz="2000" dirty="0">
                <a:solidFill>
                  <a:schemeClr val="accent1"/>
                </a:solidFill>
                <a:latin typeface="微软雅黑" pitchFamily="34" charset="-122"/>
                <a:ea typeface="微软雅黑" pitchFamily="34" charset="-122"/>
              </a:endParaRPr>
            </a:p>
          </p:txBody>
        </p:sp>
        <p:sp>
          <p:nvSpPr>
            <p:cNvPr id="31" name="缺角矩形 30"/>
            <p:cNvSpPr/>
            <p:nvPr/>
          </p:nvSpPr>
          <p:spPr>
            <a:xfrm>
              <a:off x="1567086" y="4221088"/>
              <a:ext cx="2295872" cy="567680"/>
            </a:xfrm>
            <a:prstGeom prst="plaqu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270651" y="4263479"/>
              <a:ext cx="800219"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推进</a:t>
              </a:r>
              <a:endParaRPr lang="zh-CN" altLang="en-US" sz="2400" b="1" dirty="0">
                <a:solidFill>
                  <a:schemeClr val="bg1"/>
                </a:solidFill>
              </a:endParaRPr>
            </a:p>
          </p:txBody>
        </p:sp>
      </p:grpSp>
      <p:grpSp>
        <p:nvGrpSpPr>
          <p:cNvPr id="11" name="组合 10"/>
          <p:cNvGrpSpPr/>
          <p:nvPr/>
        </p:nvGrpSpPr>
        <p:grpSpPr>
          <a:xfrm>
            <a:off x="1567086" y="5008033"/>
            <a:ext cx="9136632" cy="725223"/>
            <a:chOff x="1567086" y="5008033"/>
            <a:chExt cx="9136632" cy="725223"/>
          </a:xfrm>
        </p:grpSpPr>
        <p:sp>
          <p:nvSpPr>
            <p:cNvPr id="27" name="缺角矩形 26"/>
            <p:cNvSpPr/>
            <p:nvPr/>
          </p:nvSpPr>
          <p:spPr>
            <a:xfrm>
              <a:off x="2494806" y="5008033"/>
              <a:ext cx="8208912" cy="725223"/>
            </a:xfrm>
            <a:prstGeom prst="plaque">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006974" y="5085184"/>
              <a:ext cx="6120680" cy="489558"/>
            </a:xfrm>
            <a:prstGeom prst="rect">
              <a:avLst/>
            </a:prstGeom>
          </p:spPr>
          <p:txBody>
            <a:bodyPr wrap="square">
              <a:spAutoFit/>
            </a:bodyPr>
            <a:lstStyle/>
            <a:p>
              <a:pPr algn="just">
                <a:lnSpc>
                  <a:spcPct val="130000"/>
                </a:lnSpc>
              </a:pPr>
              <a:r>
                <a:rPr lang="zh-CN" altLang="en-US" sz="2000" dirty="0">
                  <a:solidFill>
                    <a:schemeClr val="accent1"/>
                  </a:solidFill>
                  <a:latin typeface="微软雅黑" pitchFamily="34" charset="-122"/>
                  <a:ea typeface="微软雅黑" pitchFamily="34" charset="-122"/>
                </a:rPr>
                <a:t>党和国家事业取得历史性成就、发生历史性变革</a:t>
              </a:r>
            </a:p>
          </p:txBody>
        </p:sp>
        <p:sp>
          <p:nvSpPr>
            <p:cNvPr id="32" name="缺角矩形 31"/>
            <p:cNvSpPr/>
            <p:nvPr/>
          </p:nvSpPr>
          <p:spPr>
            <a:xfrm>
              <a:off x="1567086" y="5104234"/>
              <a:ext cx="2295872" cy="567680"/>
            </a:xfrm>
            <a:prstGeom prst="plaqu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270651" y="5157192"/>
              <a:ext cx="800219"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推动</a:t>
              </a:r>
              <a:endParaRPr lang="zh-CN" altLang="en-US" sz="2400" b="1" dirty="0">
                <a:solidFill>
                  <a:schemeClr val="bg1"/>
                </a:solidFill>
              </a:endParaRPr>
            </a:p>
          </p:txBody>
        </p:sp>
      </p:grpSp>
    </p:spTree>
    <p:extLst>
      <p:ext uri="{BB962C8B-B14F-4D97-AF65-F5344CB8AC3E}">
        <p14:creationId xmlns:p14="http://schemas.microsoft.com/office/powerpoint/2010/main" val="2560857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iterate type="wd">
                                    <p:tmPct val="10000"/>
                                  </p:iterate>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630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nodeType="withEffect">
                                  <p:stCondLst>
                                    <p:cond delay="40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2" presetClass="entr" presetSubtype="8" fill="hold" nodeType="withEffect">
                                  <p:stCondLst>
                                    <p:cond delay="7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par>
                                <p:cTn id="26" presetID="22" presetClass="entr" presetSubtype="8" fill="hold" nodeType="withEffect">
                                  <p:stCondLst>
                                    <p:cond delay="110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78706" y="1761506"/>
            <a:ext cx="9209085" cy="3701143"/>
            <a:chOff x="4194629" y="1996067"/>
            <a:chExt cx="7126514" cy="3878306"/>
          </a:xfrm>
        </p:grpSpPr>
        <p:sp>
          <p:nvSpPr>
            <p:cNvPr id="7" name="圆角矩形 6"/>
            <p:cNvSpPr/>
            <p:nvPr/>
          </p:nvSpPr>
          <p:spPr>
            <a:xfrm>
              <a:off x="4194629" y="1996067"/>
              <a:ext cx="7126514" cy="3878306"/>
            </a:xfrm>
            <a:prstGeom prst="roundRect">
              <a:avLst>
                <a:gd name="adj" fmla="val 4422"/>
              </a:avLst>
            </a:prstGeom>
            <a:pattFill prst="horzBrick">
              <a:fgClr>
                <a:schemeClr val="accent2">
                  <a:lumMod val="20000"/>
                  <a:lumOff val="80000"/>
                </a:schemeClr>
              </a:fgClr>
              <a:bgClr>
                <a:schemeClr val="accent1"/>
              </a:bgClr>
            </a:pattFill>
            <a:ln w="1270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a:lnSpc>
                  <a:spcPct val="150000"/>
                </a:lnSpc>
              </a:pP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272642" y="2093481"/>
              <a:ext cx="6984291" cy="3679447"/>
            </a:xfrm>
            <a:prstGeom prst="roundRect">
              <a:avLst>
                <a:gd name="adj" fmla="val 4199"/>
              </a:avLst>
            </a:prstGeom>
            <a:solidFill>
              <a:schemeClr val="bg1"/>
            </a:solidFill>
            <a:ln>
              <a:no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1198662" y="332656"/>
            <a:ext cx="3240360" cy="461665"/>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十九大确定了新的奋斗目标</a:t>
            </a:r>
            <a:endParaRPr lang="en-US" altLang="zh-CN" sz="2000" b="1" dirty="0">
              <a:solidFill>
                <a:schemeClr val="bg1"/>
              </a:solidFill>
              <a:latin typeface="微软雅黑" pitchFamily="34" charset="-122"/>
              <a:ea typeface="微软雅黑" pitchFamily="34" charset="-122"/>
            </a:endParaRPr>
          </a:p>
        </p:txBody>
      </p:sp>
      <p:sp>
        <p:nvSpPr>
          <p:cNvPr id="2" name="矩形 1"/>
          <p:cNvSpPr/>
          <p:nvPr/>
        </p:nvSpPr>
        <p:spPr>
          <a:xfrm>
            <a:off x="2422798" y="2348880"/>
            <a:ext cx="7488832" cy="2585323"/>
          </a:xfrm>
          <a:prstGeom prst="rect">
            <a:avLst/>
          </a:prstGeom>
        </p:spPr>
        <p:txBody>
          <a:bodyPr wrap="square">
            <a:spAutoFit/>
          </a:bodyPr>
          <a:lstStyle/>
          <a:p>
            <a:pPr algn="just">
              <a:lnSpc>
                <a:spcPct val="150000"/>
              </a:lnSpc>
            </a:pPr>
            <a:r>
              <a:rPr lang="zh-CN" altLang="en-US" b="1" dirty="0">
                <a:solidFill>
                  <a:schemeClr val="accent1"/>
                </a:solidFill>
                <a:latin typeface="微软雅黑" pitchFamily="34" charset="-122"/>
                <a:ea typeface="微软雅黑" pitchFamily="34" charset="-122"/>
              </a:rPr>
              <a:t>党的十九大对新时代坚持和发展中国特色社会主义作出重大战略部署，确定了新的奋斗目标。</a:t>
            </a:r>
            <a:endParaRPr lang="en-US" altLang="zh-CN" b="1" dirty="0">
              <a:solidFill>
                <a:schemeClr val="accent1"/>
              </a:solidFill>
              <a:latin typeface="微软雅黑" pitchFamily="34" charset="-122"/>
              <a:ea typeface="微软雅黑" pitchFamily="34" charset="-122"/>
            </a:endParaRPr>
          </a:p>
          <a:p>
            <a:pPr algn="just">
              <a:lnSpc>
                <a:spcPct val="150000"/>
              </a:lnSpc>
            </a:pPr>
            <a:endParaRPr lang="en-US" altLang="zh-CN" b="1" dirty="0">
              <a:solidFill>
                <a:schemeClr val="accent1"/>
              </a:solidFill>
              <a:latin typeface="微软雅黑" pitchFamily="34" charset="-122"/>
              <a:ea typeface="微软雅黑" pitchFamily="34" charset="-122"/>
            </a:endParaRPr>
          </a:p>
          <a:p>
            <a:pPr algn="just">
              <a:lnSpc>
                <a:spcPct val="150000"/>
              </a:lnSpc>
            </a:pPr>
            <a:r>
              <a:rPr lang="zh-CN" altLang="en-US" dirty="0">
                <a:solidFill>
                  <a:schemeClr val="accent1"/>
                </a:solidFill>
                <a:latin typeface="微软雅黑" pitchFamily="34" charset="-122"/>
                <a:ea typeface="微软雅黑" pitchFamily="34" charset="-122"/>
              </a:rPr>
              <a:t>为更好发挥宪法在新时代坚持和发展中国特色社会主义中的重大作用，需要对宪法作出适当修改，把党和人民在实践中取得的重大理论创新、实践创新、制度创新成果上升为宪法规定。</a:t>
            </a:r>
          </a:p>
        </p:txBody>
      </p:sp>
    </p:spTree>
    <p:extLst>
      <p:ext uri="{BB962C8B-B14F-4D97-AF65-F5344CB8AC3E}">
        <p14:creationId xmlns:p14="http://schemas.microsoft.com/office/powerpoint/2010/main" val="18059739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iterate type="wd">
                                    <p:tmPct val="10000"/>
                                  </p:iterate>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126654" y="1052736"/>
            <a:ext cx="3600400" cy="4680520"/>
            <a:chOff x="1126654" y="1484784"/>
            <a:chExt cx="3600400" cy="3672408"/>
          </a:xfrm>
        </p:grpSpPr>
        <p:grpSp>
          <p:nvGrpSpPr>
            <p:cNvPr id="22" name="组合 21"/>
            <p:cNvGrpSpPr/>
            <p:nvPr/>
          </p:nvGrpSpPr>
          <p:grpSpPr>
            <a:xfrm>
              <a:off x="1126654" y="1484784"/>
              <a:ext cx="3600400" cy="3672408"/>
              <a:chOff x="-76252" y="2258072"/>
              <a:chExt cx="5461198" cy="2149692"/>
            </a:xfrm>
          </p:grpSpPr>
          <p:sp>
            <p:nvSpPr>
              <p:cNvPr id="24" name="Freeform 8"/>
              <p:cNvSpPr>
                <a:spLocks/>
              </p:cNvSpPr>
              <p:nvPr/>
            </p:nvSpPr>
            <p:spPr bwMode="auto">
              <a:xfrm>
                <a:off x="-76252" y="2258072"/>
                <a:ext cx="5461198" cy="2149692"/>
              </a:xfrm>
              <a:prstGeom prst="rect">
                <a:avLst/>
              </a:prstGeom>
              <a:noFill/>
              <a:ln w="7">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172636" y="2324215"/>
                <a:ext cx="4989844" cy="2017404"/>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3" name="Freeform 9"/>
            <p:cNvSpPr>
              <a:spLocks/>
            </p:cNvSpPr>
            <p:nvPr/>
          </p:nvSpPr>
          <p:spPr bwMode="auto">
            <a:xfrm>
              <a:off x="1270670" y="3789039"/>
              <a:ext cx="3289651" cy="1199853"/>
            </a:xfrm>
            <a:custGeom>
              <a:avLst/>
              <a:gdLst>
                <a:gd name="connsiteX0" fmla="*/ 0 w 3289651"/>
                <a:gd name="connsiteY0" fmla="*/ 0 h 1703909"/>
                <a:gd name="connsiteX1" fmla="*/ 3289651 w 3289651"/>
                <a:gd name="connsiteY1" fmla="*/ 0 h 1703909"/>
                <a:gd name="connsiteX2" fmla="*/ 3289651 w 3289651"/>
                <a:gd name="connsiteY2" fmla="*/ 1703909 h 1703909"/>
                <a:gd name="connsiteX3" fmla="*/ 0 w 3289651"/>
                <a:gd name="connsiteY3" fmla="*/ 1703909 h 1703909"/>
                <a:gd name="connsiteX4" fmla="*/ 0 w 3289651"/>
                <a:gd name="connsiteY4" fmla="*/ 0 h 1703909"/>
                <a:gd name="connsiteX0" fmla="*/ 0 w 3289651"/>
                <a:gd name="connsiteY0" fmla="*/ 8 h 1703917"/>
                <a:gd name="connsiteX1" fmla="*/ 2677216 w 3289651"/>
                <a:gd name="connsiteY1" fmla="*/ 227481 h 1703917"/>
                <a:gd name="connsiteX2" fmla="*/ 3289651 w 3289651"/>
                <a:gd name="connsiteY2" fmla="*/ 8 h 1703917"/>
                <a:gd name="connsiteX3" fmla="*/ 3289651 w 3289651"/>
                <a:gd name="connsiteY3" fmla="*/ 1703917 h 1703917"/>
                <a:gd name="connsiteX4" fmla="*/ 0 w 3289651"/>
                <a:gd name="connsiteY4" fmla="*/ 1703917 h 1703917"/>
                <a:gd name="connsiteX5" fmla="*/ 0 w 3289651"/>
                <a:gd name="connsiteY5" fmla="*/ 8 h 1703917"/>
                <a:gd name="connsiteX0" fmla="*/ 0 w 3289651"/>
                <a:gd name="connsiteY0" fmla="*/ 7 h 1703916"/>
                <a:gd name="connsiteX1" fmla="*/ 1893445 w 3289651"/>
                <a:gd name="connsiteY1" fmla="*/ 271023 h 1703916"/>
                <a:gd name="connsiteX2" fmla="*/ 3289651 w 3289651"/>
                <a:gd name="connsiteY2" fmla="*/ 7 h 1703916"/>
                <a:gd name="connsiteX3" fmla="*/ 3289651 w 3289651"/>
                <a:gd name="connsiteY3" fmla="*/ 1703916 h 1703916"/>
                <a:gd name="connsiteX4" fmla="*/ 0 w 3289651"/>
                <a:gd name="connsiteY4" fmla="*/ 1703916 h 1703916"/>
                <a:gd name="connsiteX5" fmla="*/ 0 w 3289651"/>
                <a:gd name="connsiteY5" fmla="*/ 7 h 1703916"/>
                <a:gd name="connsiteX0" fmla="*/ 0 w 3289651"/>
                <a:gd name="connsiteY0" fmla="*/ 7 h 1703916"/>
                <a:gd name="connsiteX1" fmla="*/ 1893445 w 3289651"/>
                <a:gd name="connsiteY1" fmla="*/ 271023 h 1703916"/>
                <a:gd name="connsiteX2" fmla="*/ 2575616 w 3289651"/>
                <a:gd name="connsiteY2" fmla="*/ 227479 h 1703916"/>
                <a:gd name="connsiteX3" fmla="*/ 3289651 w 3289651"/>
                <a:gd name="connsiteY3" fmla="*/ 7 h 1703916"/>
                <a:gd name="connsiteX4" fmla="*/ 3289651 w 3289651"/>
                <a:gd name="connsiteY4" fmla="*/ 1703916 h 1703916"/>
                <a:gd name="connsiteX5" fmla="*/ 0 w 3289651"/>
                <a:gd name="connsiteY5" fmla="*/ 1703916 h 1703916"/>
                <a:gd name="connsiteX6" fmla="*/ 0 w 3289651"/>
                <a:gd name="connsiteY6" fmla="*/ 7 h 1703916"/>
                <a:gd name="connsiteX0" fmla="*/ 0 w 3289651"/>
                <a:gd name="connsiteY0" fmla="*/ 60834 h 1764743"/>
                <a:gd name="connsiteX1" fmla="*/ 1893445 w 3289651"/>
                <a:gd name="connsiteY1" fmla="*/ 331850 h 1764743"/>
                <a:gd name="connsiteX2" fmla="*/ 2575616 w 3289651"/>
                <a:gd name="connsiteY2" fmla="*/ 288306 h 1764743"/>
                <a:gd name="connsiteX3" fmla="*/ 3289651 w 3289651"/>
                <a:gd name="connsiteY3" fmla="*/ 60834 h 1764743"/>
                <a:gd name="connsiteX4" fmla="*/ 3289651 w 3289651"/>
                <a:gd name="connsiteY4" fmla="*/ 1764743 h 1764743"/>
                <a:gd name="connsiteX5" fmla="*/ 0 w 3289651"/>
                <a:gd name="connsiteY5" fmla="*/ 1764743 h 1764743"/>
                <a:gd name="connsiteX6" fmla="*/ 0 w 3289651"/>
                <a:gd name="connsiteY6" fmla="*/ 60834 h 1764743"/>
                <a:gd name="connsiteX0" fmla="*/ 0 w 3289651"/>
                <a:gd name="connsiteY0" fmla="*/ 60834 h 1764743"/>
                <a:gd name="connsiteX1" fmla="*/ 1893445 w 3289651"/>
                <a:gd name="connsiteY1" fmla="*/ 331850 h 1764743"/>
                <a:gd name="connsiteX2" fmla="*/ 2575616 w 3289651"/>
                <a:gd name="connsiteY2" fmla="*/ 288306 h 1764743"/>
                <a:gd name="connsiteX3" fmla="*/ 3289651 w 3289651"/>
                <a:gd name="connsiteY3" fmla="*/ 60834 h 1764743"/>
                <a:gd name="connsiteX4" fmla="*/ 3289651 w 3289651"/>
                <a:gd name="connsiteY4" fmla="*/ 1764743 h 1764743"/>
                <a:gd name="connsiteX5" fmla="*/ 0 w 3289651"/>
                <a:gd name="connsiteY5" fmla="*/ 1764743 h 1764743"/>
                <a:gd name="connsiteX6" fmla="*/ 0 w 3289651"/>
                <a:gd name="connsiteY6" fmla="*/ 60834 h 1764743"/>
                <a:gd name="connsiteX0" fmla="*/ 0 w 3289651"/>
                <a:gd name="connsiteY0" fmla="*/ 63257 h 1767166"/>
                <a:gd name="connsiteX1" fmla="*/ 1893445 w 3289651"/>
                <a:gd name="connsiteY1" fmla="*/ 334273 h 1767166"/>
                <a:gd name="connsiteX2" fmla="*/ 2575616 w 3289651"/>
                <a:gd name="connsiteY2" fmla="*/ 290729 h 1767166"/>
                <a:gd name="connsiteX3" fmla="*/ 3289651 w 3289651"/>
                <a:gd name="connsiteY3" fmla="*/ 63257 h 1767166"/>
                <a:gd name="connsiteX4" fmla="*/ 3289651 w 3289651"/>
                <a:gd name="connsiteY4" fmla="*/ 1767166 h 1767166"/>
                <a:gd name="connsiteX5" fmla="*/ 0 w 3289651"/>
                <a:gd name="connsiteY5" fmla="*/ 1767166 h 1767166"/>
                <a:gd name="connsiteX6" fmla="*/ 0 w 3289651"/>
                <a:gd name="connsiteY6" fmla="*/ 63257 h 1767166"/>
                <a:gd name="connsiteX0" fmla="*/ 0 w 3289651"/>
                <a:gd name="connsiteY0" fmla="*/ 63678 h 1767587"/>
                <a:gd name="connsiteX1" fmla="*/ 1893445 w 3289651"/>
                <a:gd name="connsiteY1" fmla="*/ 334694 h 1767587"/>
                <a:gd name="connsiteX2" fmla="*/ 3289651 w 3289651"/>
                <a:gd name="connsiteY2" fmla="*/ 63678 h 1767587"/>
                <a:gd name="connsiteX3" fmla="*/ 3289651 w 3289651"/>
                <a:gd name="connsiteY3" fmla="*/ 1767587 h 1767587"/>
                <a:gd name="connsiteX4" fmla="*/ 0 w 3289651"/>
                <a:gd name="connsiteY4" fmla="*/ 1767587 h 1767587"/>
                <a:gd name="connsiteX5" fmla="*/ 0 w 3289651"/>
                <a:gd name="connsiteY5" fmla="*/ 63678 h 1767587"/>
                <a:gd name="connsiteX0" fmla="*/ 0 w 3289651"/>
                <a:gd name="connsiteY0" fmla="*/ 41975 h 1745884"/>
                <a:gd name="connsiteX1" fmla="*/ 1777331 w 3289651"/>
                <a:gd name="connsiteY1" fmla="*/ 661334 h 1745884"/>
                <a:gd name="connsiteX2" fmla="*/ 3289651 w 3289651"/>
                <a:gd name="connsiteY2" fmla="*/ 41975 h 1745884"/>
                <a:gd name="connsiteX3" fmla="*/ 3289651 w 3289651"/>
                <a:gd name="connsiteY3" fmla="*/ 1745884 h 1745884"/>
                <a:gd name="connsiteX4" fmla="*/ 0 w 3289651"/>
                <a:gd name="connsiteY4" fmla="*/ 1745884 h 1745884"/>
                <a:gd name="connsiteX5" fmla="*/ 0 w 3289651"/>
                <a:gd name="connsiteY5" fmla="*/ 41975 h 1745884"/>
                <a:gd name="connsiteX0" fmla="*/ 0 w 3289651"/>
                <a:gd name="connsiteY0" fmla="*/ 30019 h 1733928"/>
                <a:gd name="connsiteX1" fmla="*/ 1806359 w 3289651"/>
                <a:gd name="connsiteY1" fmla="*/ 1055778 h 1733928"/>
                <a:gd name="connsiteX2" fmla="*/ 3289651 w 3289651"/>
                <a:gd name="connsiteY2" fmla="*/ 30019 h 1733928"/>
                <a:gd name="connsiteX3" fmla="*/ 3289651 w 3289651"/>
                <a:gd name="connsiteY3" fmla="*/ 1733928 h 1733928"/>
                <a:gd name="connsiteX4" fmla="*/ 0 w 3289651"/>
                <a:gd name="connsiteY4" fmla="*/ 1733928 h 1733928"/>
                <a:gd name="connsiteX5" fmla="*/ 0 w 3289651"/>
                <a:gd name="connsiteY5" fmla="*/ 30019 h 1733928"/>
                <a:gd name="connsiteX0" fmla="*/ 0 w 3289651"/>
                <a:gd name="connsiteY0" fmla="*/ 30019 h 1733928"/>
                <a:gd name="connsiteX1" fmla="*/ 2082130 w 3289651"/>
                <a:gd name="connsiteY1" fmla="*/ 1055778 h 1733928"/>
                <a:gd name="connsiteX2" fmla="*/ 3289651 w 3289651"/>
                <a:gd name="connsiteY2" fmla="*/ 30019 h 1733928"/>
                <a:gd name="connsiteX3" fmla="*/ 3289651 w 3289651"/>
                <a:gd name="connsiteY3" fmla="*/ 1733928 h 1733928"/>
                <a:gd name="connsiteX4" fmla="*/ 0 w 3289651"/>
                <a:gd name="connsiteY4" fmla="*/ 1733928 h 1733928"/>
                <a:gd name="connsiteX5" fmla="*/ 0 w 3289651"/>
                <a:gd name="connsiteY5" fmla="*/ 30019 h 173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9651" h="1733928">
                  <a:moveTo>
                    <a:pt x="0" y="30019"/>
                  </a:moveTo>
                  <a:cubicBezTo>
                    <a:pt x="315574" y="-208797"/>
                    <a:pt x="1533855" y="1055778"/>
                    <a:pt x="2082130" y="1055778"/>
                  </a:cubicBezTo>
                  <a:cubicBezTo>
                    <a:pt x="2630405" y="1055778"/>
                    <a:pt x="3056950" y="-208796"/>
                    <a:pt x="3289651" y="30019"/>
                  </a:cubicBezTo>
                  <a:lnTo>
                    <a:pt x="3289651" y="1733928"/>
                  </a:lnTo>
                  <a:lnTo>
                    <a:pt x="0" y="1733928"/>
                  </a:lnTo>
                  <a:lnTo>
                    <a:pt x="0" y="30019"/>
                  </a:lnTo>
                  <a:close/>
                </a:path>
              </a:pathLst>
            </a:custGeom>
            <a:gradFill>
              <a:gsLst>
                <a:gs pos="0">
                  <a:schemeClr val="bg1">
                    <a:alpha val="34000"/>
                  </a:schemeClr>
                </a:gs>
                <a:gs pos="100000">
                  <a:schemeClr val="bg1">
                    <a:alpha val="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矩形 5"/>
          <p:cNvSpPr/>
          <p:nvPr/>
        </p:nvSpPr>
        <p:spPr>
          <a:xfrm>
            <a:off x="5735166" y="980728"/>
            <a:ext cx="4824536" cy="3647152"/>
          </a:xfrm>
          <a:prstGeom prst="rect">
            <a:avLst/>
          </a:prstGeom>
        </p:spPr>
        <p:txBody>
          <a:bodyPr wrap="square">
            <a:spAutoFit/>
          </a:bodyPr>
          <a:lstStyle/>
          <a:p>
            <a:pPr algn="just">
              <a:lnSpc>
                <a:spcPct val="150000"/>
              </a:lnSpc>
            </a:pPr>
            <a:r>
              <a:rPr lang="zh-CN" altLang="en-US" sz="1400" dirty="0">
                <a:solidFill>
                  <a:schemeClr val="accent1"/>
                </a:solidFill>
                <a:latin typeface="微软雅黑" pitchFamily="34" charset="-122"/>
                <a:ea typeface="微软雅黑" pitchFamily="34" charset="-122"/>
              </a:rPr>
              <a:t>中国共产党第十九届中央委员会第二次全体会议，于</a:t>
            </a:r>
            <a:r>
              <a:rPr lang="en-US" altLang="zh-CN" sz="1400" b="1" dirty="0">
                <a:solidFill>
                  <a:schemeClr val="accent1"/>
                </a:solidFill>
                <a:latin typeface="微软雅黑" pitchFamily="34" charset="-122"/>
                <a:ea typeface="微软雅黑" pitchFamily="34" charset="-122"/>
              </a:rPr>
              <a:t>2018</a:t>
            </a:r>
            <a:r>
              <a:rPr lang="zh-CN" altLang="en-US" sz="1400" b="1" dirty="0">
                <a:solidFill>
                  <a:schemeClr val="accent1"/>
                </a:solidFill>
                <a:latin typeface="微软雅黑" pitchFamily="34" charset="-122"/>
                <a:ea typeface="微软雅黑" pitchFamily="34" charset="-122"/>
              </a:rPr>
              <a:t>年</a:t>
            </a:r>
            <a:r>
              <a:rPr lang="en-US" altLang="zh-CN" sz="1400" b="1" dirty="0">
                <a:solidFill>
                  <a:schemeClr val="accent1"/>
                </a:solidFill>
                <a:latin typeface="微软雅黑" pitchFamily="34" charset="-122"/>
                <a:ea typeface="微软雅黑" pitchFamily="34" charset="-122"/>
              </a:rPr>
              <a:t>1</a:t>
            </a:r>
            <a:r>
              <a:rPr lang="zh-CN" altLang="en-US" sz="1400" b="1" dirty="0">
                <a:solidFill>
                  <a:schemeClr val="accent1"/>
                </a:solidFill>
                <a:latin typeface="微软雅黑" pitchFamily="34" charset="-122"/>
                <a:ea typeface="微软雅黑" pitchFamily="34" charset="-122"/>
              </a:rPr>
              <a:t>月</a:t>
            </a:r>
            <a:r>
              <a:rPr lang="en-US" altLang="zh-CN" sz="1400" b="1" dirty="0">
                <a:solidFill>
                  <a:schemeClr val="accent1"/>
                </a:solidFill>
                <a:latin typeface="微软雅黑" pitchFamily="34" charset="-122"/>
                <a:ea typeface="微软雅黑" pitchFamily="34" charset="-122"/>
              </a:rPr>
              <a:t>18</a:t>
            </a:r>
            <a:r>
              <a:rPr lang="zh-CN" altLang="en-US" sz="1400" b="1" dirty="0">
                <a:solidFill>
                  <a:schemeClr val="accent1"/>
                </a:solidFill>
                <a:latin typeface="微软雅黑" pitchFamily="34" charset="-122"/>
                <a:ea typeface="微软雅黑" pitchFamily="34" charset="-122"/>
              </a:rPr>
              <a:t>日至</a:t>
            </a:r>
            <a:r>
              <a:rPr lang="en-US" altLang="zh-CN" sz="1400" b="1" dirty="0">
                <a:solidFill>
                  <a:schemeClr val="accent1"/>
                </a:solidFill>
                <a:latin typeface="微软雅黑" pitchFamily="34" charset="-122"/>
                <a:ea typeface="微软雅黑" pitchFamily="34" charset="-122"/>
              </a:rPr>
              <a:t>19</a:t>
            </a:r>
            <a:r>
              <a:rPr lang="zh-CN" altLang="en-US" sz="1400" b="1" dirty="0">
                <a:solidFill>
                  <a:schemeClr val="accent1"/>
                </a:solidFill>
                <a:latin typeface="微软雅黑" pitchFamily="34" charset="-122"/>
                <a:ea typeface="微软雅黑" pitchFamily="34" charset="-122"/>
              </a:rPr>
              <a:t>日</a:t>
            </a:r>
            <a:r>
              <a:rPr lang="zh-CN" altLang="en-US" sz="1400" dirty="0">
                <a:solidFill>
                  <a:schemeClr val="accent1"/>
                </a:solidFill>
                <a:latin typeface="微软雅黑" pitchFamily="34" charset="-122"/>
                <a:ea typeface="微软雅黑" pitchFamily="34" charset="-122"/>
              </a:rPr>
              <a:t>在北京举行。此次全会对全党全国人民来说都具有重要意义。</a:t>
            </a:r>
          </a:p>
          <a:p>
            <a:pPr algn="just">
              <a:lnSpc>
                <a:spcPct val="150000"/>
              </a:lnSpc>
            </a:pPr>
            <a:r>
              <a:rPr lang="zh-CN" altLang="en-US" sz="1400" dirty="0">
                <a:solidFill>
                  <a:schemeClr val="accent1"/>
                </a:solidFill>
                <a:latin typeface="微软雅黑" pitchFamily="34" charset="-122"/>
                <a:ea typeface="微软雅黑" pitchFamily="34" charset="-122"/>
              </a:rPr>
              <a:t>全会一致认为，党的十九大和十九届一中全会以来，在以习近平同志为核心的党中央坚强领导下，全党全国把学习宣传贯彻党的十九大精神作为首要政治任务，深入开展多种形式的学习宣传活动，兴起了学习贯彻党的十九大精神、习近平新时代中国特色社会主义思想热潮，为贯彻落实党的十九大提出的各项战略决策和工作部署提供了强大精神动力，全党全国各族人民思想更加统一、信心更加坚定、行动更加有力，党和国家各项事业呈现欣欣向荣的发展局面</a:t>
            </a:r>
          </a:p>
        </p:txBody>
      </p:sp>
      <p:sp>
        <p:nvSpPr>
          <p:cNvPr id="15" name="矩形 14"/>
          <p:cNvSpPr/>
          <p:nvPr/>
        </p:nvSpPr>
        <p:spPr>
          <a:xfrm>
            <a:off x="1774726" y="2060848"/>
            <a:ext cx="2376264" cy="1615827"/>
          </a:xfrm>
          <a:prstGeom prst="rect">
            <a:avLst/>
          </a:prstGeom>
        </p:spPr>
        <p:txBody>
          <a:bodyPr wrap="square">
            <a:spAutoFit/>
          </a:bodyPr>
          <a:lstStyle/>
          <a:p>
            <a:pPr>
              <a:lnSpc>
                <a:spcPct val="150000"/>
              </a:lnSpc>
            </a:pPr>
            <a:r>
              <a:rPr lang="zh-CN" altLang="en-US" sz="6600" dirty="0">
                <a:solidFill>
                  <a:schemeClr val="bg1"/>
                </a:solidFill>
                <a:latin typeface="微软雅黑" pitchFamily="34" charset="-122"/>
                <a:ea typeface="微软雅黑" pitchFamily="34" charset="-122"/>
              </a:rPr>
              <a:t>前言</a:t>
            </a:r>
          </a:p>
        </p:txBody>
      </p:sp>
      <p:sp>
        <p:nvSpPr>
          <p:cNvPr id="5" name="矩形 4"/>
          <p:cNvSpPr/>
          <p:nvPr/>
        </p:nvSpPr>
        <p:spPr>
          <a:xfrm>
            <a:off x="1846734" y="3284984"/>
            <a:ext cx="2376264" cy="923330"/>
          </a:xfrm>
          <a:prstGeom prst="rect">
            <a:avLst/>
          </a:prstGeom>
        </p:spPr>
        <p:txBody>
          <a:bodyPr wrap="square">
            <a:spAutoFit/>
          </a:bodyPr>
          <a:lstStyle/>
          <a:p>
            <a:pPr>
              <a:lnSpc>
                <a:spcPct val="150000"/>
              </a:lnSpc>
            </a:pPr>
            <a:r>
              <a:rPr lang="en-US" altLang="zh-CN" sz="3600" dirty="0">
                <a:solidFill>
                  <a:schemeClr val="bg1"/>
                </a:solidFill>
                <a:latin typeface="微软雅黑" pitchFamily="34" charset="-122"/>
                <a:ea typeface="微软雅黑" pitchFamily="34" charset="-122"/>
              </a:rPr>
              <a:t>PREFACE</a:t>
            </a:r>
            <a:endParaRPr lang="zh-CN" altLang="en-US" sz="3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176935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1000"/>
                                  </p:stCondLst>
                                  <p:iterate type="wd">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fill="hold"/>
                                        <p:tgtEl>
                                          <p:spTgt spid="15"/>
                                        </p:tgtEl>
                                        <p:attrNameLst>
                                          <p:attrName>ppt_x</p:attrName>
                                        </p:attrNameLst>
                                      </p:cBhvr>
                                      <p:tavLst>
                                        <p:tav tm="0">
                                          <p:val>
                                            <p:strVal val="0-#ppt_w/2"/>
                                          </p:val>
                                        </p:tav>
                                        <p:tav tm="100000">
                                          <p:val>
                                            <p:strVal val="#ppt_x"/>
                                          </p:val>
                                        </p:tav>
                                      </p:tavLst>
                                    </p:anim>
                                    <p:anim calcmode="lin" valueType="num">
                                      <p:cBhvr additive="base">
                                        <p:cTn id="13"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06774" y="2492896"/>
            <a:ext cx="8208912" cy="1015663"/>
          </a:xfrm>
          <a:prstGeom prst="rect">
            <a:avLst/>
          </a:prstGeom>
        </p:spPr>
        <p:txBody>
          <a:bodyPr wrap="square">
            <a:spAutoFit/>
          </a:bodyPr>
          <a:lstStyle/>
          <a:p>
            <a:pPr algn="ctr"/>
            <a:r>
              <a:rPr lang="zh-CN" altLang="en-US" sz="6000" b="1" dirty="0">
                <a:blipFill>
                  <a:blip r:embed="rId2"/>
                  <a:stretch>
                    <a:fillRect/>
                  </a:stretch>
                </a:blipFill>
                <a:latin typeface="微软雅黑" pitchFamily="34" charset="-122"/>
                <a:ea typeface="微软雅黑" pitchFamily="34" charset="-122"/>
              </a:rPr>
              <a:t>修改宪法的原则及要求</a:t>
            </a:r>
            <a:endParaRPr lang="en-US" altLang="zh-CN" sz="6000" b="1" dirty="0">
              <a:blipFill>
                <a:blip r:embed="rId2"/>
                <a:stretch>
                  <a:fillRect/>
                </a:stretch>
              </a:blipFill>
              <a:latin typeface="微软雅黑" pitchFamily="34" charset="-122"/>
              <a:ea typeface="微软雅黑" pitchFamily="34" charset="-122"/>
            </a:endParaRPr>
          </a:p>
        </p:txBody>
      </p:sp>
      <p:sp>
        <p:nvSpPr>
          <p:cNvPr id="4" name="矩形 3"/>
          <p:cNvSpPr/>
          <p:nvPr/>
        </p:nvSpPr>
        <p:spPr>
          <a:xfrm>
            <a:off x="4863809" y="3717032"/>
            <a:ext cx="2800767" cy="369332"/>
          </a:xfrm>
          <a:prstGeom prst="rect">
            <a:avLst/>
          </a:prstGeom>
        </p:spPr>
        <p:txBody>
          <a:bodyPr wrap="none">
            <a:spAutoFit/>
          </a:bodyPr>
          <a:lstStyle/>
          <a:p>
            <a:pPr algn="ctr"/>
            <a:r>
              <a:rPr lang="en-US" altLang="zh-CN" dirty="0">
                <a:solidFill>
                  <a:schemeClr val="accent1"/>
                </a:solidFill>
                <a:latin typeface="微软雅黑" pitchFamily="34" charset="-122"/>
                <a:ea typeface="微软雅黑" pitchFamily="34" charset="-122"/>
              </a:rPr>
              <a:t>2018</a:t>
            </a:r>
            <a:r>
              <a:rPr lang="zh-CN" altLang="en-US" dirty="0">
                <a:solidFill>
                  <a:schemeClr val="accent1"/>
                </a:solidFill>
                <a:latin typeface="微软雅黑" pitchFamily="34" charset="-122"/>
                <a:ea typeface="微软雅黑" pitchFamily="34" charset="-122"/>
              </a:rPr>
              <a:t>年二中会会学习解读</a:t>
            </a:r>
          </a:p>
        </p:txBody>
      </p:sp>
      <p:cxnSp>
        <p:nvCxnSpPr>
          <p:cNvPr id="7" name="直接连接符 6"/>
          <p:cNvCxnSpPr/>
          <p:nvPr/>
        </p:nvCxnSpPr>
        <p:spPr>
          <a:xfrm>
            <a:off x="3646934" y="3875562"/>
            <a:ext cx="936104"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7967414" y="3875562"/>
            <a:ext cx="864096"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4439022" y="1484784"/>
            <a:ext cx="3672408" cy="720080"/>
          </a:xfrm>
          <a:prstGeom prst="roundRect">
            <a:avLst>
              <a:gd name="adj" fmla="val 50000"/>
            </a:avLst>
          </a:prstGeom>
          <a:solidFill>
            <a:schemeClr val="accent1"/>
          </a:solidFill>
          <a:ln>
            <a:solidFill>
              <a:schemeClr val="accent1"/>
            </a:solidFill>
          </a:ln>
        </p:spPr>
        <p:txBody>
          <a:bodyPr wrap="square" anchor="ctr" anchorCtr="1">
            <a:noAutofit/>
          </a:bodyPr>
          <a:lstStyle/>
          <a:p>
            <a:pPr algn="just"/>
            <a:r>
              <a:rPr lang="zh-CN" altLang="en-US" sz="3600" dirty="0">
                <a:solidFill>
                  <a:schemeClr val="bg1"/>
                </a:solidFill>
                <a:latin typeface="微软雅黑" panose="020B0503020204020204" pitchFamily="34" charset="-122"/>
                <a:ea typeface="微软雅黑" panose="020B0503020204020204" pitchFamily="34" charset="-122"/>
              </a:rPr>
              <a:t>第五章</a:t>
            </a:r>
            <a:endParaRPr lang="en-US" altLang="zh-CN"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018548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2592288"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宪法修改的重大意义</a:t>
            </a:r>
            <a:endParaRPr lang="en-US" altLang="zh-CN" sz="2000" b="1" dirty="0">
              <a:solidFill>
                <a:schemeClr val="bg1"/>
              </a:solidFill>
              <a:latin typeface="微软雅黑" pitchFamily="34" charset="-122"/>
              <a:ea typeface="微软雅黑" pitchFamily="34" charset="-122"/>
            </a:endParaRPr>
          </a:p>
        </p:txBody>
      </p:sp>
      <p:sp>
        <p:nvSpPr>
          <p:cNvPr id="14" name="矩形 13"/>
          <p:cNvSpPr/>
          <p:nvPr/>
        </p:nvSpPr>
        <p:spPr>
          <a:xfrm>
            <a:off x="3142878" y="836712"/>
            <a:ext cx="6192688" cy="1477328"/>
          </a:xfrm>
          <a:prstGeom prst="rect">
            <a:avLst/>
          </a:prstGeom>
          <a:ln w="12700">
            <a:noFill/>
          </a:ln>
        </p:spPr>
        <p:txBody>
          <a:bodyPr wrap="square">
            <a:spAutoFit/>
          </a:bodyPr>
          <a:lstStyle/>
          <a:p>
            <a:pPr>
              <a:lnSpc>
                <a:spcPct val="150000"/>
              </a:lnSpc>
            </a:pPr>
            <a:r>
              <a:rPr lang="zh-CN" altLang="en-US" sz="4400" b="1" dirty="0">
                <a:ln w="57150">
                  <a:noFill/>
                </a:ln>
                <a:blipFill dpi="0" rotWithShape="1">
                  <a:blip r:embed="rId2"/>
                  <a:srcRect/>
                  <a:tile tx="6350" ty="0" sx="100000" sy="100000" flip="none" algn="tl"/>
                </a:blipFill>
                <a:effectLst>
                  <a:outerShdw blurRad="50800" dist="38100" dir="2700000" algn="tl" rotWithShape="0">
                    <a:prstClr val="black">
                      <a:alpha val="40000"/>
                    </a:prstClr>
                  </a:outerShdw>
                </a:effectLst>
                <a:latin typeface="微软雅黑" pitchFamily="34" charset="-122"/>
                <a:ea typeface="微软雅黑" pitchFamily="34" charset="-122"/>
              </a:rPr>
              <a:t>宪法修改的</a:t>
            </a:r>
            <a:r>
              <a:rPr lang="zh-CN" altLang="en-US" sz="6000" b="1" dirty="0">
                <a:ln w="57150">
                  <a:noFill/>
                </a:ln>
                <a:blipFill dpi="0" rotWithShape="1">
                  <a:blip r:embed="rId2"/>
                  <a:srcRect/>
                  <a:tile tx="6350" ty="0" sx="100000" sy="100000" flip="none" algn="tl"/>
                </a:blipFill>
                <a:effectLst>
                  <a:outerShdw blurRad="50800" dist="38100" dir="2700000" algn="tl" rotWithShape="0">
                    <a:prstClr val="black">
                      <a:alpha val="40000"/>
                    </a:prstClr>
                  </a:outerShdw>
                </a:effectLst>
                <a:latin typeface="微软雅黑" pitchFamily="34" charset="-122"/>
                <a:ea typeface="微软雅黑" pitchFamily="34" charset="-122"/>
              </a:rPr>
              <a:t>重大意义</a:t>
            </a:r>
          </a:p>
        </p:txBody>
      </p:sp>
      <p:grpSp>
        <p:nvGrpSpPr>
          <p:cNvPr id="2" name="组合 1"/>
          <p:cNvGrpSpPr/>
          <p:nvPr/>
        </p:nvGrpSpPr>
        <p:grpSpPr>
          <a:xfrm>
            <a:off x="1054646" y="2492896"/>
            <a:ext cx="3068167" cy="3456383"/>
            <a:chOff x="1054646" y="2492896"/>
            <a:chExt cx="3068167" cy="3456383"/>
          </a:xfrm>
        </p:grpSpPr>
        <p:grpSp>
          <p:nvGrpSpPr>
            <p:cNvPr id="18" name="组合 17"/>
            <p:cNvGrpSpPr/>
            <p:nvPr/>
          </p:nvGrpSpPr>
          <p:grpSpPr>
            <a:xfrm>
              <a:off x="1054646" y="2492896"/>
              <a:ext cx="3068167" cy="3456383"/>
              <a:chOff x="1270670" y="2484079"/>
              <a:chExt cx="2520280" cy="3033153"/>
            </a:xfrm>
          </p:grpSpPr>
          <p:sp>
            <p:nvSpPr>
              <p:cNvPr id="17" name="矩形 16"/>
              <p:cNvSpPr/>
              <p:nvPr/>
            </p:nvSpPr>
            <p:spPr>
              <a:xfrm>
                <a:off x="1270670" y="2708920"/>
                <a:ext cx="2520280" cy="2808312"/>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1702718" y="2484079"/>
                <a:ext cx="1584176" cy="44968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p:cNvSpPr/>
            <p:nvPr/>
          </p:nvSpPr>
          <p:spPr>
            <a:xfrm>
              <a:off x="1918742" y="2533237"/>
              <a:ext cx="1338828"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宪法修改是</a:t>
              </a:r>
              <a:endParaRPr lang="zh-CN" altLang="en-US" b="1" dirty="0">
                <a:solidFill>
                  <a:schemeClr val="bg1"/>
                </a:solidFill>
              </a:endParaRPr>
            </a:p>
          </p:txBody>
        </p:sp>
        <p:grpSp>
          <p:nvGrpSpPr>
            <p:cNvPr id="28" name="组合 27"/>
            <p:cNvGrpSpPr/>
            <p:nvPr/>
          </p:nvGrpSpPr>
          <p:grpSpPr>
            <a:xfrm rot="5400000">
              <a:off x="2494806" y="3429000"/>
              <a:ext cx="216024" cy="216024"/>
              <a:chOff x="2350790" y="3212976"/>
              <a:chExt cx="360040" cy="360040"/>
            </a:xfrm>
          </p:grpSpPr>
          <p:sp>
            <p:nvSpPr>
              <p:cNvPr id="27" name="燕尾形 26"/>
              <p:cNvSpPr/>
              <p:nvPr/>
            </p:nvSpPr>
            <p:spPr>
              <a:xfrm>
                <a:off x="2494806" y="3212976"/>
                <a:ext cx="216024" cy="360040"/>
              </a:xfrm>
              <a:prstGeom prst="chevron">
                <a:avLst>
                  <a:gd name="adj" fmla="val 671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燕尾形 31"/>
              <p:cNvSpPr/>
              <p:nvPr/>
            </p:nvSpPr>
            <p:spPr>
              <a:xfrm>
                <a:off x="2350790" y="3212976"/>
                <a:ext cx="216024" cy="360040"/>
              </a:xfrm>
              <a:prstGeom prst="chevron">
                <a:avLst>
                  <a:gd name="adj" fmla="val 671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1" name="矩形 30"/>
            <p:cNvSpPr/>
            <p:nvPr/>
          </p:nvSpPr>
          <p:spPr>
            <a:xfrm>
              <a:off x="1702718" y="3933056"/>
              <a:ext cx="1800200" cy="874407"/>
            </a:xfrm>
            <a:prstGeom prst="rect">
              <a:avLst/>
            </a:prstGeom>
          </p:spPr>
          <p:txBody>
            <a:bodyPr wrap="square">
              <a:spAutoFit/>
            </a:bodyPr>
            <a:lstStyle/>
            <a:p>
              <a:pPr algn="ctr">
                <a:lnSpc>
                  <a:spcPct val="150000"/>
                </a:lnSpc>
              </a:pPr>
              <a:r>
                <a:rPr lang="zh-CN" altLang="en-US" dirty="0">
                  <a:solidFill>
                    <a:schemeClr val="accent1"/>
                  </a:solidFill>
                  <a:latin typeface="微软雅黑" pitchFamily="34" charset="-122"/>
                  <a:ea typeface="微软雅黑" pitchFamily="34" charset="-122"/>
                </a:rPr>
                <a:t>国家政治生活中的一件大事</a:t>
              </a:r>
              <a:endParaRPr lang="en-US" altLang="zh-CN" dirty="0">
                <a:solidFill>
                  <a:schemeClr val="accent1"/>
                </a:solidFill>
                <a:latin typeface="微软雅黑" pitchFamily="34" charset="-122"/>
                <a:ea typeface="微软雅黑" pitchFamily="34" charset="-122"/>
              </a:endParaRPr>
            </a:p>
          </p:txBody>
        </p:sp>
      </p:grpSp>
      <p:grpSp>
        <p:nvGrpSpPr>
          <p:cNvPr id="3" name="组合 2"/>
          <p:cNvGrpSpPr/>
          <p:nvPr/>
        </p:nvGrpSpPr>
        <p:grpSpPr>
          <a:xfrm>
            <a:off x="4561123" y="2492896"/>
            <a:ext cx="3068167" cy="3456383"/>
            <a:chOff x="4561123" y="2492896"/>
            <a:chExt cx="3068167" cy="3456383"/>
          </a:xfrm>
        </p:grpSpPr>
        <p:grpSp>
          <p:nvGrpSpPr>
            <p:cNvPr id="21" name="组合 20"/>
            <p:cNvGrpSpPr/>
            <p:nvPr/>
          </p:nvGrpSpPr>
          <p:grpSpPr>
            <a:xfrm>
              <a:off x="4561123" y="2492896"/>
              <a:ext cx="3068167" cy="3456383"/>
              <a:chOff x="1270670" y="2484079"/>
              <a:chExt cx="2520280" cy="3033153"/>
            </a:xfrm>
          </p:grpSpPr>
          <p:sp>
            <p:nvSpPr>
              <p:cNvPr id="22" name="矩形 21"/>
              <p:cNvSpPr/>
              <p:nvPr/>
            </p:nvSpPr>
            <p:spPr>
              <a:xfrm>
                <a:off x="1270670" y="2708920"/>
                <a:ext cx="2520280" cy="2808312"/>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1702718" y="2484079"/>
                <a:ext cx="1584176" cy="44968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4871071" y="3933056"/>
              <a:ext cx="2448272" cy="1532727"/>
            </a:xfrm>
            <a:prstGeom prst="rect">
              <a:avLst/>
            </a:prstGeom>
          </p:spPr>
          <p:txBody>
            <a:bodyPr wrap="square">
              <a:spAutoFit/>
            </a:bodyPr>
            <a:lstStyle/>
            <a:p>
              <a:pPr algn="ctr">
                <a:lnSpc>
                  <a:spcPct val="130000"/>
                </a:lnSpc>
              </a:pPr>
              <a:r>
                <a:rPr lang="zh-CN" altLang="en-US" dirty="0">
                  <a:solidFill>
                    <a:schemeClr val="accent1"/>
                  </a:solidFill>
                  <a:latin typeface="微软雅黑" pitchFamily="34" charset="-122"/>
                  <a:ea typeface="微软雅黑" pitchFamily="34" charset="-122"/>
                </a:rPr>
                <a:t>党中央从新时代坚持和发展中国特色社会主义全局和战略高度作出的重大决策</a:t>
              </a:r>
              <a:endParaRPr lang="en-US" altLang="zh-CN" dirty="0">
                <a:solidFill>
                  <a:schemeClr val="accent1"/>
                </a:solidFill>
                <a:latin typeface="微软雅黑" pitchFamily="34" charset="-122"/>
                <a:ea typeface="微软雅黑" pitchFamily="34" charset="-122"/>
              </a:endParaRPr>
            </a:p>
          </p:txBody>
        </p:sp>
        <p:sp>
          <p:nvSpPr>
            <p:cNvPr id="29" name="矩形 28"/>
            <p:cNvSpPr/>
            <p:nvPr/>
          </p:nvSpPr>
          <p:spPr>
            <a:xfrm>
              <a:off x="5404450" y="2533237"/>
              <a:ext cx="1338828"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宪法修改是</a:t>
              </a:r>
              <a:endParaRPr lang="zh-CN" altLang="en-US" b="1" dirty="0">
                <a:solidFill>
                  <a:schemeClr val="bg1"/>
                </a:solidFill>
              </a:endParaRPr>
            </a:p>
          </p:txBody>
        </p:sp>
        <p:grpSp>
          <p:nvGrpSpPr>
            <p:cNvPr id="35" name="组合 34"/>
            <p:cNvGrpSpPr/>
            <p:nvPr/>
          </p:nvGrpSpPr>
          <p:grpSpPr>
            <a:xfrm rot="5400000">
              <a:off x="6023198" y="3429000"/>
              <a:ext cx="216024" cy="216024"/>
              <a:chOff x="2350790" y="3212976"/>
              <a:chExt cx="360040" cy="360040"/>
            </a:xfrm>
          </p:grpSpPr>
          <p:sp>
            <p:nvSpPr>
              <p:cNvPr id="36" name="燕尾形 35"/>
              <p:cNvSpPr/>
              <p:nvPr/>
            </p:nvSpPr>
            <p:spPr>
              <a:xfrm>
                <a:off x="2494806" y="3212976"/>
                <a:ext cx="216024" cy="360040"/>
              </a:xfrm>
              <a:prstGeom prst="chevron">
                <a:avLst>
                  <a:gd name="adj" fmla="val 671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燕尾形 36"/>
              <p:cNvSpPr/>
              <p:nvPr/>
            </p:nvSpPr>
            <p:spPr>
              <a:xfrm>
                <a:off x="2350790" y="3212976"/>
                <a:ext cx="216024" cy="360040"/>
              </a:xfrm>
              <a:prstGeom prst="chevron">
                <a:avLst>
                  <a:gd name="adj" fmla="val 671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 name="组合 3"/>
          <p:cNvGrpSpPr/>
          <p:nvPr/>
        </p:nvGrpSpPr>
        <p:grpSpPr>
          <a:xfrm>
            <a:off x="8067599" y="2492896"/>
            <a:ext cx="3068167" cy="3456383"/>
            <a:chOff x="8067599" y="2492896"/>
            <a:chExt cx="3068167" cy="3456383"/>
          </a:xfrm>
        </p:grpSpPr>
        <p:grpSp>
          <p:nvGrpSpPr>
            <p:cNvPr id="24" name="组合 23"/>
            <p:cNvGrpSpPr/>
            <p:nvPr/>
          </p:nvGrpSpPr>
          <p:grpSpPr>
            <a:xfrm>
              <a:off x="8067599" y="2492896"/>
              <a:ext cx="3068167" cy="3456383"/>
              <a:chOff x="1270670" y="2484079"/>
              <a:chExt cx="2520280" cy="3033153"/>
            </a:xfrm>
          </p:grpSpPr>
          <p:sp>
            <p:nvSpPr>
              <p:cNvPr id="25" name="矩形 24"/>
              <p:cNvSpPr/>
              <p:nvPr/>
            </p:nvSpPr>
            <p:spPr>
              <a:xfrm>
                <a:off x="1270670" y="2708920"/>
                <a:ext cx="2520280" cy="2808312"/>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1702718" y="2484079"/>
                <a:ext cx="1584176" cy="44968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8903518" y="2533237"/>
              <a:ext cx="1338828"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宪法修改是</a:t>
              </a:r>
              <a:endParaRPr lang="zh-CN" altLang="en-US" b="1" dirty="0">
                <a:solidFill>
                  <a:schemeClr val="bg1"/>
                </a:solidFill>
              </a:endParaRPr>
            </a:p>
          </p:txBody>
        </p:sp>
        <p:grpSp>
          <p:nvGrpSpPr>
            <p:cNvPr id="38" name="组合 37"/>
            <p:cNvGrpSpPr/>
            <p:nvPr/>
          </p:nvGrpSpPr>
          <p:grpSpPr>
            <a:xfrm rot="5400000">
              <a:off x="9551590" y="3429000"/>
              <a:ext cx="216024" cy="216024"/>
              <a:chOff x="2350790" y="3212976"/>
              <a:chExt cx="360040" cy="360040"/>
            </a:xfrm>
          </p:grpSpPr>
          <p:sp>
            <p:nvSpPr>
              <p:cNvPr id="39" name="燕尾形 38"/>
              <p:cNvSpPr/>
              <p:nvPr/>
            </p:nvSpPr>
            <p:spPr>
              <a:xfrm>
                <a:off x="2494806" y="3212976"/>
                <a:ext cx="216024" cy="360040"/>
              </a:xfrm>
              <a:prstGeom prst="chevron">
                <a:avLst>
                  <a:gd name="adj" fmla="val 671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燕尾形 39"/>
              <p:cNvSpPr/>
              <p:nvPr/>
            </p:nvSpPr>
            <p:spPr>
              <a:xfrm>
                <a:off x="2350790" y="3212976"/>
                <a:ext cx="216024" cy="360040"/>
              </a:xfrm>
              <a:prstGeom prst="chevron">
                <a:avLst>
                  <a:gd name="adj" fmla="val 671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48" name="矩形 2047"/>
            <p:cNvSpPr/>
            <p:nvPr/>
          </p:nvSpPr>
          <p:spPr>
            <a:xfrm>
              <a:off x="8543478" y="3933056"/>
              <a:ext cx="2232247" cy="1532727"/>
            </a:xfrm>
            <a:prstGeom prst="rect">
              <a:avLst/>
            </a:prstGeom>
          </p:spPr>
          <p:txBody>
            <a:bodyPr wrap="square">
              <a:spAutoFit/>
            </a:bodyPr>
            <a:lstStyle/>
            <a:p>
              <a:pPr algn="ctr">
                <a:lnSpc>
                  <a:spcPct val="130000"/>
                </a:lnSpc>
              </a:pPr>
              <a:r>
                <a:rPr lang="zh-CN" altLang="en-US" dirty="0">
                  <a:solidFill>
                    <a:schemeClr val="accent1"/>
                  </a:solidFill>
                  <a:latin typeface="微软雅黑" pitchFamily="34" charset="-122"/>
                  <a:ea typeface="微软雅黑" pitchFamily="34" charset="-122"/>
                </a:rPr>
                <a:t>推进全面依法治国、推进国家治理体系和治理能力现代化的重大举措</a:t>
              </a:r>
            </a:p>
          </p:txBody>
        </p:sp>
      </p:grpSp>
    </p:spTree>
    <p:extLst>
      <p:ext uri="{BB962C8B-B14F-4D97-AF65-F5344CB8AC3E}">
        <p14:creationId xmlns:p14="http://schemas.microsoft.com/office/powerpoint/2010/main" val="409594043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90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100" fill="hold"/>
                                        <p:tgtEl>
                                          <p:spTgt spid="14"/>
                                        </p:tgtEl>
                                        <p:attrNameLst>
                                          <p:attrName>ppt_w</p:attrName>
                                        </p:attrNameLst>
                                      </p:cBhvr>
                                      <p:tavLst>
                                        <p:tav tm="0">
                                          <p:val>
                                            <p:fltVal val="0"/>
                                          </p:val>
                                        </p:tav>
                                        <p:tav tm="100000">
                                          <p:val>
                                            <p:strVal val="#ppt_w"/>
                                          </p:val>
                                        </p:tav>
                                      </p:tavLst>
                                    </p:anim>
                                    <p:anim calcmode="lin" valueType="num">
                                      <p:cBhvr>
                                        <p:cTn id="13" dur="1100" fill="hold"/>
                                        <p:tgtEl>
                                          <p:spTgt spid="14"/>
                                        </p:tgtEl>
                                        <p:attrNameLst>
                                          <p:attrName>ppt_h</p:attrName>
                                        </p:attrNameLst>
                                      </p:cBhvr>
                                      <p:tavLst>
                                        <p:tav tm="0">
                                          <p:val>
                                            <p:fltVal val="0"/>
                                          </p:val>
                                        </p:tav>
                                        <p:tav tm="100000">
                                          <p:val>
                                            <p:strVal val="#ppt_h"/>
                                          </p:val>
                                        </p:tav>
                                      </p:tavLst>
                                    </p:anim>
                                    <p:animEffect transition="in" filter="fade">
                                      <p:cBhvr>
                                        <p:cTn id="14" dur="1100"/>
                                        <p:tgtEl>
                                          <p:spTgt spid="14"/>
                                        </p:tgtEl>
                                      </p:cBhvr>
                                    </p:animEffect>
                                  </p:childTnLst>
                                </p:cTn>
                              </p:par>
                              <p:par>
                                <p:cTn id="15" presetID="16" presetClass="entr" presetSubtype="42" fill="hold" nodeType="withEffect">
                                  <p:stCondLst>
                                    <p:cond delay="1400"/>
                                  </p:stCondLst>
                                  <p:childTnLst>
                                    <p:set>
                                      <p:cBhvr>
                                        <p:cTn id="16" dur="1" fill="hold">
                                          <p:stCondLst>
                                            <p:cond delay="0"/>
                                          </p:stCondLst>
                                        </p:cTn>
                                        <p:tgtEl>
                                          <p:spTgt spid="2"/>
                                        </p:tgtEl>
                                        <p:attrNameLst>
                                          <p:attrName>style.visibility</p:attrName>
                                        </p:attrNameLst>
                                      </p:cBhvr>
                                      <p:to>
                                        <p:strVal val="visible"/>
                                      </p:to>
                                    </p:set>
                                    <p:animEffect transition="in" filter="barn(outHorizontal)">
                                      <p:cBhvr>
                                        <p:cTn id="17" dur="900"/>
                                        <p:tgtEl>
                                          <p:spTgt spid="2"/>
                                        </p:tgtEl>
                                      </p:cBhvr>
                                    </p:animEffect>
                                  </p:childTnLst>
                                </p:cTn>
                              </p:par>
                              <p:par>
                                <p:cTn id="18" presetID="16" presetClass="entr" presetSubtype="42" fill="hold" nodeType="withEffect">
                                  <p:stCondLst>
                                    <p:cond delay="2100"/>
                                  </p:stCondLst>
                                  <p:childTnLst>
                                    <p:set>
                                      <p:cBhvr>
                                        <p:cTn id="19" dur="1" fill="hold">
                                          <p:stCondLst>
                                            <p:cond delay="0"/>
                                          </p:stCondLst>
                                        </p:cTn>
                                        <p:tgtEl>
                                          <p:spTgt spid="3"/>
                                        </p:tgtEl>
                                        <p:attrNameLst>
                                          <p:attrName>style.visibility</p:attrName>
                                        </p:attrNameLst>
                                      </p:cBhvr>
                                      <p:to>
                                        <p:strVal val="visible"/>
                                      </p:to>
                                    </p:set>
                                    <p:animEffect transition="in" filter="barn(outHorizontal)">
                                      <p:cBhvr>
                                        <p:cTn id="20" dur="900"/>
                                        <p:tgtEl>
                                          <p:spTgt spid="3"/>
                                        </p:tgtEl>
                                      </p:cBhvr>
                                    </p:animEffect>
                                  </p:childTnLst>
                                </p:cTn>
                              </p:par>
                              <p:par>
                                <p:cTn id="21" presetID="16" presetClass="entr" presetSubtype="42" fill="hold" nodeType="withEffect">
                                  <p:stCondLst>
                                    <p:cond delay="2800"/>
                                  </p:stCondLst>
                                  <p:childTnLst>
                                    <p:set>
                                      <p:cBhvr>
                                        <p:cTn id="22" dur="1" fill="hold">
                                          <p:stCondLst>
                                            <p:cond delay="0"/>
                                          </p:stCondLst>
                                        </p:cTn>
                                        <p:tgtEl>
                                          <p:spTgt spid="4"/>
                                        </p:tgtEl>
                                        <p:attrNameLst>
                                          <p:attrName>style.visibility</p:attrName>
                                        </p:attrNameLst>
                                      </p:cBhvr>
                                      <p:to>
                                        <p:strVal val="visible"/>
                                      </p:to>
                                    </p:set>
                                    <p:animEffect transition="in" filter="barn(outHorizontal)">
                                      <p:cBhvr>
                                        <p:cTn id="23" dur="9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2592288" cy="461665"/>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宪法修改的总体要求</a:t>
            </a:r>
            <a:endParaRPr lang="en-US" altLang="zh-CN" sz="2000" b="1" dirty="0">
              <a:solidFill>
                <a:schemeClr val="bg1"/>
              </a:solidFill>
              <a:latin typeface="微软雅黑" pitchFamily="34" charset="-122"/>
              <a:ea typeface="微软雅黑" pitchFamily="34" charset="-122"/>
            </a:endParaRPr>
          </a:p>
        </p:txBody>
      </p:sp>
      <p:grpSp>
        <p:nvGrpSpPr>
          <p:cNvPr id="11" name="组合 10"/>
          <p:cNvGrpSpPr/>
          <p:nvPr/>
        </p:nvGrpSpPr>
        <p:grpSpPr>
          <a:xfrm>
            <a:off x="1126654" y="1124744"/>
            <a:ext cx="5112568" cy="1024114"/>
            <a:chOff x="1126654" y="1340768"/>
            <a:chExt cx="5112568" cy="1024114"/>
          </a:xfrm>
        </p:grpSpPr>
        <p:sp>
          <p:nvSpPr>
            <p:cNvPr id="2" name="圆角矩形 1"/>
            <p:cNvSpPr/>
            <p:nvPr/>
          </p:nvSpPr>
          <p:spPr>
            <a:xfrm>
              <a:off x="1126654" y="1340768"/>
              <a:ext cx="4320480" cy="1024114"/>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5087094" y="1398262"/>
              <a:ext cx="1152128" cy="878610"/>
            </a:xfrm>
            <a:prstGeom prst="hexagon">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486694" y="1628800"/>
              <a:ext cx="3168352" cy="363176"/>
            </a:xfrm>
            <a:prstGeom prst="rect">
              <a:avLst/>
            </a:prstGeom>
          </p:spPr>
          <p:txBody>
            <a:bodyPr wrap="square">
              <a:spAutoFit/>
            </a:bodyPr>
            <a:lstStyle/>
            <a:p>
              <a:pPr algn="just">
                <a:lnSpc>
                  <a:spcPct val="110000"/>
                </a:lnSpc>
              </a:pPr>
              <a:r>
                <a:rPr lang="zh-CN" altLang="en-US" sz="1600" dirty="0">
                  <a:solidFill>
                    <a:schemeClr val="bg1"/>
                  </a:solidFill>
                  <a:latin typeface="微软雅黑" pitchFamily="34" charset="-122"/>
                  <a:ea typeface="微软雅黑" pitchFamily="34" charset="-122"/>
                </a:rPr>
                <a:t>高举中国特色社会主义伟大旗帜</a:t>
              </a:r>
              <a:endParaRPr lang="en-US" altLang="zh-CN" sz="1600" dirty="0">
                <a:solidFill>
                  <a:schemeClr val="bg1"/>
                </a:solidFill>
                <a:latin typeface="微软雅黑" pitchFamily="34" charset="-122"/>
                <a:ea typeface="微软雅黑" pitchFamily="34" charset="-122"/>
              </a:endParaRPr>
            </a:p>
          </p:txBody>
        </p:sp>
        <p:sp>
          <p:nvSpPr>
            <p:cNvPr id="56" name="矩形 55"/>
            <p:cNvSpPr/>
            <p:nvPr/>
          </p:nvSpPr>
          <p:spPr>
            <a:xfrm>
              <a:off x="5360612" y="1542840"/>
              <a:ext cx="792088" cy="634020"/>
            </a:xfrm>
            <a:prstGeom prst="rect">
              <a:avLst/>
            </a:prstGeom>
          </p:spPr>
          <p:txBody>
            <a:bodyPr wrap="square">
              <a:spAutoFit/>
            </a:bodyPr>
            <a:lstStyle/>
            <a:p>
              <a:pPr algn="just">
                <a:lnSpc>
                  <a:spcPct val="110000"/>
                </a:lnSpc>
              </a:pPr>
              <a:r>
                <a:rPr lang="en-US" altLang="zh-CN" sz="3200" b="1" dirty="0">
                  <a:solidFill>
                    <a:schemeClr val="accent1"/>
                  </a:solidFill>
                  <a:latin typeface="微软雅黑" pitchFamily="34" charset="-122"/>
                  <a:ea typeface="微软雅黑" pitchFamily="34" charset="-122"/>
                </a:rPr>
                <a:t>01</a:t>
              </a:r>
            </a:p>
          </p:txBody>
        </p:sp>
      </p:grpSp>
      <p:grpSp>
        <p:nvGrpSpPr>
          <p:cNvPr id="14" name="组合 13"/>
          <p:cNvGrpSpPr/>
          <p:nvPr/>
        </p:nvGrpSpPr>
        <p:grpSpPr>
          <a:xfrm>
            <a:off x="1126654" y="2319543"/>
            <a:ext cx="5112568" cy="1024114"/>
            <a:chOff x="1126654" y="2535567"/>
            <a:chExt cx="5112568" cy="1024114"/>
          </a:xfrm>
        </p:grpSpPr>
        <p:sp>
          <p:nvSpPr>
            <p:cNvPr id="34" name="圆角矩形 33"/>
            <p:cNvSpPr/>
            <p:nvPr/>
          </p:nvSpPr>
          <p:spPr>
            <a:xfrm>
              <a:off x="1126654" y="2535567"/>
              <a:ext cx="4320480" cy="1024114"/>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六边形 48"/>
            <p:cNvSpPr/>
            <p:nvPr/>
          </p:nvSpPr>
          <p:spPr>
            <a:xfrm>
              <a:off x="5087094" y="2622398"/>
              <a:ext cx="1152128" cy="864096"/>
            </a:xfrm>
            <a:prstGeom prst="hexagon">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86694" y="2852936"/>
              <a:ext cx="2441694" cy="363176"/>
            </a:xfrm>
            <a:prstGeom prst="rect">
              <a:avLst/>
            </a:prstGeom>
          </p:spPr>
          <p:txBody>
            <a:bodyPr wrap="none">
              <a:spAutoFit/>
            </a:bodyPr>
            <a:lstStyle/>
            <a:p>
              <a:pPr algn="just">
                <a:lnSpc>
                  <a:spcPct val="110000"/>
                </a:lnSpc>
              </a:pPr>
              <a:r>
                <a:rPr lang="zh-CN" altLang="en-US" sz="1600" dirty="0">
                  <a:solidFill>
                    <a:schemeClr val="bg1"/>
                  </a:solidFill>
                  <a:latin typeface="微软雅黑" pitchFamily="34" charset="-122"/>
                  <a:ea typeface="微软雅黑" pitchFamily="34" charset="-122"/>
                </a:rPr>
                <a:t>全面贯彻党的十九大精神</a:t>
              </a:r>
              <a:endParaRPr lang="en-US" altLang="zh-CN" sz="1600" dirty="0">
                <a:solidFill>
                  <a:schemeClr val="bg1"/>
                </a:solidFill>
                <a:latin typeface="微软雅黑" pitchFamily="34" charset="-122"/>
                <a:ea typeface="微软雅黑" pitchFamily="34" charset="-122"/>
              </a:endParaRPr>
            </a:p>
          </p:txBody>
        </p:sp>
        <p:sp>
          <p:nvSpPr>
            <p:cNvPr id="57" name="矩形 56"/>
            <p:cNvSpPr/>
            <p:nvPr/>
          </p:nvSpPr>
          <p:spPr>
            <a:xfrm>
              <a:off x="5360612" y="2708920"/>
              <a:ext cx="792088" cy="596253"/>
            </a:xfrm>
            <a:prstGeom prst="rect">
              <a:avLst/>
            </a:prstGeom>
          </p:spPr>
          <p:txBody>
            <a:bodyPr wrap="square">
              <a:spAutoFit/>
            </a:bodyPr>
            <a:lstStyle/>
            <a:p>
              <a:pPr algn="just">
                <a:lnSpc>
                  <a:spcPct val="110000"/>
                </a:lnSpc>
              </a:pPr>
              <a:r>
                <a:rPr lang="en-US" altLang="zh-CN" sz="3200" b="1" dirty="0">
                  <a:solidFill>
                    <a:schemeClr val="accent1"/>
                  </a:solidFill>
                  <a:latin typeface="微软雅黑" pitchFamily="34" charset="-122"/>
                  <a:ea typeface="微软雅黑" pitchFamily="34" charset="-122"/>
                </a:rPr>
                <a:t>02</a:t>
              </a:r>
            </a:p>
          </p:txBody>
        </p:sp>
      </p:grpSp>
      <p:grpSp>
        <p:nvGrpSpPr>
          <p:cNvPr id="15" name="组合 14"/>
          <p:cNvGrpSpPr/>
          <p:nvPr/>
        </p:nvGrpSpPr>
        <p:grpSpPr>
          <a:xfrm>
            <a:off x="1126654" y="3514343"/>
            <a:ext cx="5112568" cy="1024114"/>
            <a:chOff x="1126654" y="3730367"/>
            <a:chExt cx="5112568" cy="1024114"/>
          </a:xfrm>
        </p:grpSpPr>
        <p:sp>
          <p:nvSpPr>
            <p:cNvPr id="41" name="圆角矩形 40"/>
            <p:cNvSpPr/>
            <p:nvPr/>
          </p:nvSpPr>
          <p:spPr>
            <a:xfrm>
              <a:off x="1126654" y="3730367"/>
              <a:ext cx="4320480" cy="1024114"/>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六边形 50"/>
            <p:cNvSpPr/>
            <p:nvPr/>
          </p:nvSpPr>
          <p:spPr>
            <a:xfrm>
              <a:off x="5087094" y="3789040"/>
              <a:ext cx="1152128" cy="864096"/>
            </a:xfrm>
            <a:prstGeom prst="hexagon">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86694" y="3864009"/>
              <a:ext cx="3384376" cy="789127"/>
            </a:xfrm>
            <a:prstGeom prst="rect">
              <a:avLst/>
            </a:prstGeom>
          </p:spPr>
          <p:txBody>
            <a:bodyPr wrap="square">
              <a:spAutoFit/>
            </a:bodyPr>
            <a:lstStyle/>
            <a:p>
              <a:pPr algn="just">
                <a:lnSpc>
                  <a:spcPct val="130000"/>
                </a:lnSpc>
              </a:pPr>
              <a:r>
                <a:rPr lang="zh-CN" altLang="en-US" sz="1200" dirty="0">
                  <a:solidFill>
                    <a:schemeClr val="bg1"/>
                  </a:solidFill>
                  <a:latin typeface="微软雅黑" pitchFamily="34" charset="-122"/>
                  <a:ea typeface="微软雅黑" pitchFamily="34" charset="-122"/>
                </a:rPr>
                <a:t>坚持以马克思列宁主义、毛泽东思想、邓小平理论、“三个代表”重要思想、科学发展观、习近平新时代中国特色社会主义思想为指导</a:t>
              </a:r>
              <a:endParaRPr lang="en-US" altLang="zh-CN" sz="1200" dirty="0">
                <a:solidFill>
                  <a:schemeClr val="bg1"/>
                </a:solidFill>
                <a:latin typeface="微软雅黑" pitchFamily="34" charset="-122"/>
                <a:ea typeface="微软雅黑" pitchFamily="34" charset="-122"/>
              </a:endParaRPr>
            </a:p>
          </p:txBody>
        </p:sp>
        <p:sp>
          <p:nvSpPr>
            <p:cNvPr id="58" name="矩形 57"/>
            <p:cNvSpPr/>
            <p:nvPr/>
          </p:nvSpPr>
          <p:spPr>
            <a:xfrm>
              <a:off x="5360612" y="3933056"/>
              <a:ext cx="792088" cy="596253"/>
            </a:xfrm>
            <a:prstGeom prst="rect">
              <a:avLst/>
            </a:prstGeom>
          </p:spPr>
          <p:txBody>
            <a:bodyPr wrap="square">
              <a:spAutoFit/>
            </a:bodyPr>
            <a:lstStyle/>
            <a:p>
              <a:pPr algn="just">
                <a:lnSpc>
                  <a:spcPct val="110000"/>
                </a:lnSpc>
              </a:pPr>
              <a:r>
                <a:rPr lang="en-US" altLang="zh-CN" sz="3200" b="1" dirty="0">
                  <a:solidFill>
                    <a:schemeClr val="accent1"/>
                  </a:solidFill>
                  <a:latin typeface="微软雅黑" pitchFamily="34" charset="-122"/>
                  <a:ea typeface="微软雅黑" pitchFamily="34" charset="-122"/>
                </a:rPr>
                <a:t>03</a:t>
              </a:r>
            </a:p>
          </p:txBody>
        </p:sp>
      </p:grpSp>
      <p:grpSp>
        <p:nvGrpSpPr>
          <p:cNvPr id="16" name="组合 15"/>
          <p:cNvGrpSpPr/>
          <p:nvPr/>
        </p:nvGrpSpPr>
        <p:grpSpPr>
          <a:xfrm>
            <a:off x="1126654" y="4709142"/>
            <a:ext cx="5112568" cy="1024114"/>
            <a:chOff x="1126654" y="4925166"/>
            <a:chExt cx="5112568" cy="1024114"/>
          </a:xfrm>
        </p:grpSpPr>
        <p:sp>
          <p:nvSpPr>
            <p:cNvPr id="42" name="圆角矩形 41"/>
            <p:cNvSpPr/>
            <p:nvPr/>
          </p:nvSpPr>
          <p:spPr>
            <a:xfrm>
              <a:off x="1126654" y="4925166"/>
              <a:ext cx="4320480" cy="1024114"/>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六边形 52"/>
            <p:cNvSpPr/>
            <p:nvPr/>
          </p:nvSpPr>
          <p:spPr>
            <a:xfrm>
              <a:off x="5087094" y="5013176"/>
              <a:ext cx="1152128" cy="864096"/>
            </a:xfrm>
            <a:prstGeom prst="hexagon">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86694" y="5157192"/>
              <a:ext cx="3024336" cy="584775"/>
            </a:xfrm>
            <a:prstGeom prst="rect">
              <a:avLst/>
            </a:prstGeom>
          </p:spPr>
          <p:txBody>
            <a:bodyPr wrap="square">
              <a:spAutoFit/>
            </a:bodyPr>
            <a:lstStyle/>
            <a:p>
              <a:r>
                <a:rPr lang="zh-CN" altLang="en-US" sz="1600" dirty="0">
                  <a:solidFill>
                    <a:schemeClr val="bg1"/>
                  </a:solidFill>
                  <a:latin typeface="微软雅黑" pitchFamily="34" charset="-122"/>
                  <a:ea typeface="微软雅黑" pitchFamily="34" charset="-122"/>
                </a:rPr>
                <a:t>坚持党的领导、人民当家作主、依法治国有机统一</a:t>
              </a:r>
              <a:endParaRPr lang="zh-CN" altLang="en-US" sz="1600" dirty="0"/>
            </a:p>
          </p:txBody>
        </p:sp>
        <p:sp>
          <p:nvSpPr>
            <p:cNvPr id="59" name="矩形 58"/>
            <p:cNvSpPr/>
            <p:nvPr/>
          </p:nvSpPr>
          <p:spPr>
            <a:xfrm>
              <a:off x="5360612" y="5157192"/>
              <a:ext cx="792088" cy="596253"/>
            </a:xfrm>
            <a:prstGeom prst="rect">
              <a:avLst/>
            </a:prstGeom>
          </p:spPr>
          <p:txBody>
            <a:bodyPr wrap="square">
              <a:spAutoFit/>
            </a:bodyPr>
            <a:lstStyle/>
            <a:p>
              <a:pPr algn="just">
                <a:lnSpc>
                  <a:spcPct val="110000"/>
                </a:lnSpc>
              </a:pPr>
              <a:r>
                <a:rPr lang="en-US" altLang="zh-CN" sz="3200" b="1" dirty="0">
                  <a:solidFill>
                    <a:schemeClr val="accent1"/>
                  </a:solidFill>
                  <a:latin typeface="微软雅黑" pitchFamily="34" charset="-122"/>
                  <a:ea typeface="微软雅黑" pitchFamily="34" charset="-122"/>
                </a:rPr>
                <a:t>04</a:t>
              </a:r>
            </a:p>
          </p:txBody>
        </p:sp>
      </p:grpSp>
      <p:grpSp>
        <p:nvGrpSpPr>
          <p:cNvPr id="20" name="组合 19"/>
          <p:cNvGrpSpPr/>
          <p:nvPr/>
        </p:nvGrpSpPr>
        <p:grpSpPr>
          <a:xfrm>
            <a:off x="6383238" y="1124744"/>
            <a:ext cx="5184576" cy="1024114"/>
            <a:chOff x="6383238" y="1340768"/>
            <a:chExt cx="5184576" cy="1024114"/>
          </a:xfrm>
        </p:grpSpPr>
        <p:sp>
          <p:nvSpPr>
            <p:cNvPr id="44" name="圆角矩形 43"/>
            <p:cNvSpPr/>
            <p:nvPr/>
          </p:nvSpPr>
          <p:spPr>
            <a:xfrm>
              <a:off x="7247334" y="1340768"/>
              <a:ext cx="4320480" cy="1024114"/>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六边形 47"/>
            <p:cNvSpPr/>
            <p:nvPr/>
          </p:nvSpPr>
          <p:spPr>
            <a:xfrm>
              <a:off x="6383238" y="1412776"/>
              <a:ext cx="1152128" cy="845046"/>
            </a:xfrm>
            <a:prstGeom prst="hexagon">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679382" y="1390860"/>
              <a:ext cx="3600400" cy="904863"/>
            </a:xfrm>
            <a:prstGeom prst="rect">
              <a:avLst/>
            </a:prstGeom>
          </p:spPr>
          <p:txBody>
            <a:bodyPr wrap="square">
              <a:spAutoFit/>
            </a:bodyPr>
            <a:lstStyle/>
            <a:p>
              <a:pPr algn="just">
                <a:lnSpc>
                  <a:spcPct val="110000"/>
                </a:lnSpc>
              </a:pPr>
              <a:r>
                <a:rPr lang="zh-CN" altLang="en-US" sz="1600" dirty="0">
                  <a:solidFill>
                    <a:schemeClr val="bg1"/>
                  </a:solidFill>
                  <a:latin typeface="微软雅黑" pitchFamily="34" charset="-122"/>
                  <a:ea typeface="微软雅黑" pitchFamily="34" charset="-122"/>
                </a:rPr>
                <a:t>把党的十九大确定的重大理论观点和重大方针政策特别是习近平新时代中国特色社会主义思想载入国家根本法</a:t>
              </a:r>
              <a:endParaRPr lang="en-US" altLang="zh-CN" sz="1600" dirty="0">
                <a:solidFill>
                  <a:schemeClr val="bg1"/>
                </a:solidFill>
                <a:latin typeface="微软雅黑" pitchFamily="34" charset="-122"/>
                <a:ea typeface="微软雅黑" pitchFamily="34" charset="-122"/>
              </a:endParaRPr>
            </a:p>
          </p:txBody>
        </p:sp>
        <p:sp>
          <p:nvSpPr>
            <p:cNvPr id="60" name="矩形 59"/>
            <p:cNvSpPr/>
            <p:nvPr/>
          </p:nvSpPr>
          <p:spPr>
            <a:xfrm>
              <a:off x="6599262" y="1542840"/>
              <a:ext cx="792088" cy="596253"/>
            </a:xfrm>
            <a:prstGeom prst="rect">
              <a:avLst/>
            </a:prstGeom>
          </p:spPr>
          <p:txBody>
            <a:bodyPr wrap="square">
              <a:spAutoFit/>
            </a:bodyPr>
            <a:lstStyle/>
            <a:p>
              <a:pPr algn="just">
                <a:lnSpc>
                  <a:spcPct val="110000"/>
                </a:lnSpc>
              </a:pPr>
              <a:r>
                <a:rPr lang="en-US" altLang="zh-CN" sz="3200" b="1" dirty="0">
                  <a:solidFill>
                    <a:schemeClr val="accent1"/>
                  </a:solidFill>
                  <a:latin typeface="微软雅黑" pitchFamily="34" charset="-122"/>
                  <a:ea typeface="微软雅黑" pitchFamily="34" charset="-122"/>
                </a:rPr>
                <a:t>05</a:t>
              </a:r>
            </a:p>
          </p:txBody>
        </p:sp>
      </p:grpSp>
      <p:grpSp>
        <p:nvGrpSpPr>
          <p:cNvPr id="19" name="组合 18"/>
          <p:cNvGrpSpPr/>
          <p:nvPr/>
        </p:nvGrpSpPr>
        <p:grpSpPr>
          <a:xfrm>
            <a:off x="6383238" y="2319543"/>
            <a:ext cx="5184576" cy="1024114"/>
            <a:chOff x="6383238" y="2535567"/>
            <a:chExt cx="5184576" cy="1024114"/>
          </a:xfrm>
        </p:grpSpPr>
        <p:sp>
          <p:nvSpPr>
            <p:cNvPr id="45" name="圆角矩形 44"/>
            <p:cNvSpPr/>
            <p:nvPr/>
          </p:nvSpPr>
          <p:spPr>
            <a:xfrm>
              <a:off x="7247334" y="2535567"/>
              <a:ext cx="4320480" cy="1024114"/>
            </a:xfrm>
            <a:prstGeom prst="roundRect">
              <a:avLst>
                <a:gd name="adj" fmla="val 205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六边形 49"/>
            <p:cNvSpPr/>
            <p:nvPr/>
          </p:nvSpPr>
          <p:spPr>
            <a:xfrm>
              <a:off x="6383238" y="2636912"/>
              <a:ext cx="1152128" cy="845046"/>
            </a:xfrm>
            <a:prstGeom prst="hexagon">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679382" y="2794980"/>
              <a:ext cx="3240360" cy="634020"/>
            </a:xfrm>
            <a:prstGeom prst="rect">
              <a:avLst/>
            </a:prstGeom>
          </p:spPr>
          <p:txBody>
            <a:bodyPr wrap="square">
              <a:spAutoFit/>
            </a:bodyPr>
            <a:lstStyle/>
            <a:p>
              <a:pPr algn="just">
                <a:lnSpc>
                  <a:spcPct val="110000"/>
                </a:lnSpc>
              </a:pPr>
              <a:r>
                <a:rPr lang="zh-CN" altLang="en-US" sz="1600" dirty="0">
                  <a:solidFill>
                    <a:schemeClr val="bg1"/>
                  </a:solidFill>
                  <a:latin typeface="微软雅黑" pitchFamily="34" charset="-122"/>
                  <a:ea typeface="微软雅黑" pitchFamily="34" charset="-122"/>
                </a:rPr>
                <a:t>体现党和国家事业发展的新成就新经验新要求</a:t>
              </a:r>
              <a:endParaRPr lang="en-US" altLang="zh-CN" sz="1600" dirty="0">
                <a:solidFill>
                  <a:schemeClr val="bg1"/>
                </a:solidFill>
                <a:latin typeface="微软雅黑" pitchFamily="34" charset="-122"/>
                <a:ea typeface="微软雅黑" pitchFamily="34" charset="-122"/>
              </a:endParaRPr>
            </a:p>
          </p:txBody>
        </p:sp>
        <p:sp>
          <p:nvSpPr>
            <p:cNvPr id="61" name="矩形 60"/>
            <p:cNvSpPr/>
            <p:nvPr/>
          </p:nvSpPr>
          <p:spPr>
            <a:xfrm>
              <a:off x="6599262" y="2708920"/>
              <a:ext cx="792088" cy="596253"/>
            </a:xfrm>
            <a:prstGeom prst="rect">
              <a:avLst/>
            </a:prstGeom>
          </p:spPr>
          <p:txBody>
            <a:bodyPr wrap="square">
              <a:spAutoFit/>
            </a:bodyPr>
            <a:lstStyle/>
            <a:p>
              <a:pPr algn="just">
                <a:lnSpc>
                  <a:spcPct val="110000"/>
                </a:lnSpc>
              </a:pPr>
              <a:r>
                <a:rPr lang="en-US" altLang="zh-CN" sz="3200" b="1" dirty="0">
                  <a:solidFill>
                    <a:schemeClr val="accent1"/>
                  </a:solidFill>
                  <a:latin typeface="微软雅黑" pitchFamily="34" charset="-122"/>
                  <a:ea typeface="微软雅黑" pitchFamily="34" charset="-122"/>
                </a:rPr>
                <a:t>06</a:t>
              </a:r>
            </a:p>
          </p:txBody>
        </p:sp>
      </p:grpSp>
      <p:grpSp>
        <p:nvGrpSpPr>
          <p:cNvPr id="18" name="组合 17"/>
          <p:cNvGrpSpPr/>
          <p:nvPr/>
        </p:nvGrpSpPr>
        <p:grpSpPr>
          <a:xfrm>
            <a:off x="6383238" y="3514343"/>
            <a:ext cx="5184576" cy="1024114"/>
            <a:chOff x="6383238" y="3730367"/>
            <a:chExt cx="5184576" cy="1024114"/>
          </a:xfrm>
        </p:grpSpPr>
        <p:sp>
          <p:nvSpPr>
            <p:cNvPr id="46" name="圆角矩形 45"/>
            <p:cNvSpPr/>
            <p:nvPr/>
          </p:nvSpPr>
          <p:spPr>
            <a:xfrm>
              <a:off x="7247334" y="3730367"/>
              <a:ext cx="4320480" cy="1024114"/>
            </a:xfrm>
            <a:prstGeom prst="roundRect">
              <a:avLst>
                <a:gd name="adj" fmla="val 205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六边形 51"/>
            <p:cNvSpPr/>
            <p:nvPr/>
          </p:nvSpPr>
          <p:spPr>
            <a:xfrm>
              <a:off x="6383238" y="3789040"/>
              <a:ext cx="1152128" cy="917054"/>
            </a:xfrm>
            <a:prstGeom prst="hexagon">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679382" y="3789040"/>
              <a:ext cx="3384376" cy="904863"/>
            </a:xfrm>
            <a:prstGeom prst="rect">
              <a:avLst/>
            </a:prstGeom>
          </p:spPr>
          <p:txBody>
            <a:bodyPr wrap="square">
              <a:spAutoFit/>
            </a:bodyPr>
            <a:lstStyle/>
            <a:p>
              <a:pPr algn="just">
                <a:lnSpc>
                  <a:spcPct val="110000"/>
                </a:lnSpc>
              </a:pPr>
              <a:r>
                <a:rPr lang="zh-CN" altLang="en-US" sz="1600" dirty="0">
                  <a:solidFill>
                    <a:schemeClr val="bg1"/>
                  </a:solidFill>
                  <a:latin typeface="微软雅黑" pitchFamily="34" charset="-122"/>
                  <a:ea typeface="微软雅黑" pitchFamily="34" charset="-122"/>
                </a:rPr>
                <a:t>在总体保持我国宪法连续性、稳定性、权威性的基础上推动宪法与时俱进、完善发展</a:t>
              </a:r>
              <a:endParaRPr lang="en-US" altLang="zh-CN" sz="1600" dirty="0">
                <a:solidFill>
                  <a:schemeClr val="bg1"/>
                </a:solidFill>
                <a:latin typeface="微软雅黑" pitchFamily="34" charset="-122"/>
                <a:ea typeface="微软雅黑" pitchFamily="34" charset="-122"/>
              </a:endParaRPr>
            </a:p>
          </p:txBody>
        </p:sp>
        <p:sp>
          <p:nvSpPr>
            <p:cNvPr id="62" name="矩形 61"/>
            <p:cNvSpPr/>
            <p:nvPr/>
          </p:nvSpPr>
          <p:spPr>
            <a:xfrm>
              <a:off x="6599262" y="3933056"/>
              <a:ext cx="792088" cy="596253"/>
            </a:xfrm>
            <a:prstGeom prst="rect">
              <a:avLst/>
            </a:prstGeom>
          </p:spPr>
          <p:txBody>
            <a:bodyPr wrap="square">
              <a:spAutoFit/>
            </a:bodyPr>
            <a:lstStyle/>
            <a:p>
              <a:pPr algn="just">
                <a:lnSpc>
                  <a:spcPct val="110000"/>
                </a:lnSpc>
              </a:pPr>
              <a:r>
                <a:rPr lang="en-US" altLang="zh-CN" sz="3200" b="1" dirty="0">
                  <a:solidFill>
                    <a:schemeClr val="accent1"/>
                  </a:solidFill>
                  <a:latin typeface="微软雅黑" pitchFamily="34" charset="-122"/>
                  <a:ea typeface="微软雅黑" pitchFamily="34" charset="-122"/>
                </a:rPr>
                <a:t>07</a:t>
              </a:r>
            </a:p>
          </p:txBody>
        </p:sp>
      </p:grpSp>
      <p:grpSp>
        <p:nvGrpSpPr>
          <p:cNvPr id="17" name="组合 16"/>
          <p:cNvGrpSpPr/>
          <p:nvPr/>
        </p:nvGrpSpPr>
        <p:grpSpPr>
          <a:xfrm>
            <a:off x="6383238" y="4709142"/>
            <a:ext cx="5184576" cy="1024114"/>
            <a:chOff x="6383238" y="4925166"/>
            <a:chExt cx="5184576" cy="1024114"/>
          </a:xfrm>
        </p:grpSpPr>
        <p:sp>
          <p:nvSpPr>
            <p:cNvPr id="47" name="圆角矩形 46"/>
            <p:cNvSpPr/>
            <p:nvPr/>
          </p:nvSpPr>
          <p:spPr>
            <a:xfrm>
              <a:off x="7247334" y="4925166"/>
              <a:ext cx="4320480" cy="1024114"/>
            </a:xfrm>
            <a:prstGeom prst="roundRect">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六边形 53"/>
            <p:cNvSpPr/>
            <p:nvPr/>
          </p:nvSpPr>
          <p:spPr>
            <a:xfrm>
              <a:off x="6383238" y="5013176"/>
              <a:ext cx="1152128" cy="864096"/>
            </a:xfrm>
            <a:prstGeom prst="hexagon">
              <a:avLst/>
            </a:prstGeom>
            <a:solidFill>
              <a:schemeClr val="bg1"/>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679382" y="5073975"/>
              <a:ext cx="3600400" cy="803297"/>
            </a:xfrm>
            <a:prstGeom prst="rect">
              <a:avLst/>
            </a:prstGeom>
          </p:spPr>
          <p:txBody>
            <a:bodyPr wrap="square">
              <a:spAutoFit/>
            </a:bodyPr>
            <a:lstStyle/>
            <a:p>
              <a:pPr algn="just">
                <a:lnSpc>
                  <a:spcPct val="110000"/>
                </a:lnSpc>
              </a:pPr>
              <a:r>
                <a:rPr lang="zh-CN" altLang="en-US" sz="1400" dirty="0">
                  <a:solidFill>
                    <a:schemeClr val="bg1"/>
                  </a:solidFill>
                  <a:latin typeface="微软雅黑" pitchFamily="34" charset="-122"/>
                  <a:ea typeface="微软雅黑" pitchFamily="34" charset="-122"/>
                </a:rPr>
                <a:t>为新时代坚持和发展中国特色社会主义、实现“两个一百年”奋斗目标和中华民族伟大复兴的中国梦提供有力宪法保障</a:t>
              </a:r>
            </a:p>
          </p:txBody>
        </p:sp>
        <p:sp>
          <p:nvSpPr>
            <p:cNvPr id="63" name="矩形 62"/>
            <p:cNvSpPr/>
            <p:nvPr/>
          </p:nvSpPr>
          <p:spPr>
            <a:xfrm>
              <a:off x="6599262" y="5157192"/>
              <a:ext cx="792088" cy="596253"/>
            </a:xfrm>
            <a:prstGeom prst="rect">
              <a:avLst/>
            </a:prstGeom>
          </p:spPr>
          <p:txBody>
            <a:bodyPr wrap="square">
              <a:spAutoFit/>
            </a:bodyPr>
            <a:lstStyle/>
            <a:p>
              <a:pPr algn="just">
                <a:lnSpc>
                  <a:spcPct val="110000"/>
                </a:lnSpc>
              </a:pPr>
              <a:r>
                <a:rPr lang="en-US" altLang="zh-CN" sz="3200" b="1" dirty="0">
                  <a:solidFill>
                    <a:schemeClr val="accent1"/>
                  </a:solidFill>
                  <a:latin typeface="微软雅黑" pitchFamily="34" charset="-122"/>
                  <a:ea typeface="微软雅黑" pitchFamily="34" charset="-122"/>
                </a:rPr>
                <a:t>08</a:t>
              </a:r>
            </a:p>
          </p:txBody>
        </p:sp>
      </p:grpSp>
    </p:spTree>
    <p:extLst>
      <p:ext uri="{BB962C8B-B14F-4D97-AF65-F5344CB8AC3E}">
        <p14:creationId xmlns:p14="http://schemas.microsoft.com/office/powerpoint/2010/main" val="36032823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20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50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8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1+#ppt_w/2"/>
                                          </p:val>
                                        </p:tav>
                                        <p:tav tm="100000">
                                          <p:val>
                                            <p:strVal val="#ppt_x"/>
                                          </p:val>
                                        </p:tav>
                                      </p:tavLst>
                                    </p:anim>
                                    <p:anim calcmode="lin" valueType="num">
                                      <p:cBhvr additive="base">
                                        <p:cTn id="25" dur="500" fill="hold"/>
                                        <p:tgtEl>
                                          <p:spTgt spid="19"/>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10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12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15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17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3384376" cy="461665"/>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宪法修改必须贯彻六大原则</a:t>
            </a:r>
            <a:endParaRPr lang="en-US" altLang="zh-CN" sz="2000" b="1" dirty="0">
              <a:solidFill>
                <a:schemeClr val="bg1"/>
              </a:solidFill>
              <a:latin typeface="微软雅黑" pitchFamily="34" charset="-122"/>
              <a:ea typeface="微软雅黑" pitchFamily="34" charset="-122"/>
            </a:endParaRPr>
          </a:p>
        </p:txBody>
      </p:sp>
      <p:sp>
        <p:nvSpPr>
          <p:cNvPr id="11" name="矩形 10"/>
          <p:cNvSpPr/>
          <p:nvPr/>
        </p:nvSpPr>
        <p:spPr>
          <a:xfrm>
            <a:off x="1198662" y="5301208"/>
            <a:ext cx="10225136" cy="507831"/>
          </a:xfrm>
          <a:prstGeom prst="rect">
            <a:avLst/>
          </a:prstGeom>
        </p:spPr>
        <p:txBody>
          <a:bodyPr wrap="square">
            <a:spAutoFit/>
          </a:bodyPr>
          <a:lstStyle/>
          <a:p>
            <a:pPr>
              <a:lnSpc>
                <a:spcPct val="150000"/>
              </a:lnSpc>
            </a:pPr>
            <a:r>
              <a:rPr lang="zh-CN" altLang="en-US" b="1" dirty="0">
                <a:solidFill>
                  <a:schemeClr val="accent1"/>
                </a:solidFill>
                <a:latin typeface="微软雅黑" pitchFamily="34" charset="-122"/>
                <a:ea typeface="微软雅黑" pitchFamily="34" charset="-122"/>
              </a:rPr>
              <a:t>做到既顺应党和人民事业发展要求，又遵循宪法法律发展规律，保持宪法连续性、稳定性、权威性</a:t>
            </a:r>
          </a:p>
        </p:txBody>
      </p:sp>
      <p:grpSp>
        <p:nvGrpSpPr>
          <p:cNvPr id="2" name="组合 1"/>
          <p:cNvGrpSpPr/>
          <p:nvPr/>
        </p:nvGrpSpPr>
        <p:grpSpPr>
          <a:xfrm>
            <a:off x="1198661" y="2204864"/>
            <a:ext cx="4752528" cy="864096"/>
            <a:chOff x="1198661" y="2204864"/>
            <a:chExt cx="4752528" cy="864096"/>
          </a:xfrm>
        </p:grpSpPr>
        <p:grpSp>
          <p:nvGrpSpPr>
            <p:cNvPr id="38" name="组合 37"/>
            <p:cNvGrpSpPr/>
            <p:nvPr/>
          </p:nvGrpSpPr>
          <p:grpSpPr>
            <a:xfrm>
              <a:off x="1198661" y="2204864"/>
              <a:ext cx="4752528" cy="864096"/>
              <a:chOff x="694606" y="1988840"/>
              <a:chExt cx="4752528" cy="864096"/>
            </a:xfrm>
          </p:grpSpPr>
          <p:sp>
            <p:nvSpPr>
              <p:cNvPr id="39" name="矩形 38"/>
              <p:cNvSpPr/>
              <p:nvPr/>
            </p:nvSpPr>
            <p:spPr>
              <a:xfrm>
                <a:off x="1486694" y="1988840"/>
                <a:ext cx="3960440" cy="864096"/>
              </a:xfrm>
              <a:prstGeom prst="rect">
                <a:avLst/>
              </a:prstGeom>
              <a:solidFill>
                <a:schemeClr val="bg1"/>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694606" y="2118342"/>
                <a:ext cx="1512168" cy="648072"/>
              </a:xfrm>
              <a:prstGeom prst="roundRect">
                <a:avLst>
                  <a:gd name="adj" fmla="val 50000"/>
                </a:avLst>
              </a:prstGeom>
              <a:solidFill>
                <a:schemeClr val="accent1"/>
              </a:solidFill>
            </p:spPr>
            <p:txBody>
              <a:bodyPr wrap="square" anchor="ctr" anchorCtr="1">
                <a:noAutofit/>
              </a:bodyPr>
              <a:lstStyle/>
              <a:p>
                <a:r>
                  <a:rPr lang="zh-CN" altLang="en-US" sz="2800" b="1" dirty="0">
                    <a:solidFill>
                      <a:schemeClr val="bg1"/>
                    </a:solidFill>
                    <a:latin typeface="微软雅黑" pitchFamily="34" charset="-122"/>
                    <a:ea typeface="微软雅黑" pitchFamily="34" charset="-122"/>
                  </a:rPr>
                  <a:t>坚持</a:t>
                </a:r>
              </a:p>
            </p:txBody>
          </p:sp>
        </p:grpSp>
        <p:sp>
          <p:nvSpPr>
            <p:cNvPr id="14" name="矩形 13"/>
            <p:cNvSpPr/>
            <p:nvPr/>
          </p:nvSpPr>
          <p:spPr>
            <a:xfrm>
              <a:off x="2782837" y="2483604"/>
              <a:ext cx="1107996" cy="369332"/>
            </a:xfrm>
            <a:prstGeom prst="rect">
              <a:avLst/>
            </a:prstGeom>
          </p:spPr>
          <p:txBody>
            <a:bodyPr wrap="none">
              <a:spAutoFit/>
            </a:bodyPr>
            <a:lstStyle/>
            <a:p>
              <a:r>
                <a:rPr lang="zh-CN" altLang="en-US" dirty="0">
                  <a:solidFill>
                    <a:schemeClr val="tx1">
                      <a:lumMod val="85000"/>
                      <a:lumOff val="15000"/>
                    </a:schemeClr>
                  </a:solidFill>
                  <a:latin typeface="微软雅黑" pitchFamily="34" charset="-122"/>
                  <a:ea typeface="微软雅黑" pitchFamily="34" charset="-122"/>
                </a:rPr>
                <a:t>党的领导</a:t>
              </a:r>
              <a:endParaRPr lang="zh-CN" altLang="en-US" dirty="0"/>
            </a:p>
          </p:txBody>
        </p:sp>
      </p:grpSp>
      <p:grpSp>
        <p:nvGrpSpPr>
          <p:cNvPr id="4" name="组合 3"/>
          <p:cNvGrpSpPr/>
          <p:nvPr/>
        </p:nvGrpSpPr>
        <p:grpSpPr>
          <a:xfrm>
            <a:off x="1270669" y="3212976"/>
            <a:ext cx="4680520" cy="864096"/>
            <a:chOff x="1270669" y="3212976"/>
            <a:chExt cx="4680520" cy="864096"/>
          </a:xfrm>
        </p:grpSpPr>
        <p:grpSp>
          <p:nvGrpSpPr>
            <p:cNvPr id="64" name="组合 63"/>
            <p:cNvGrpSpPr/>
            <p:nvPr/>
          </p:nvGrpSpPr>
          <p:grpSpPr>
            <a:xfrm>
              <a:off x="1270669" y="3212976"/>
              <a:ext cx="4680520" cy="864096"/>
              <a:chOff x="766614" y="1988840"/>
              <a:chExt cx="4680520" cy="864096"/>
            </a:xfrm>
          </p:grpSpPr>
          <p:sp>
            <p:nvSpPr>
              <p:cNvPr id="65" name="矩形 64"/>
              <p:cNvSpPr/>
              <p:nvPr/>
            </p:nvSpPr>
            <p:spPr>
              <a:xfrm>
                <a:off x="1486694" y="1988840"/>
                <a:ext cx="3960440" cy="864096"/>
              </a:xfrm>
              <a:prstGeom prst="rect">
                <a:avLst/>
              </a:prstGeom>
              <a:solidFill>
                <a:schemeClr val="bg1"/>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766614" y="2118342"/>
                <a:ext cx="1440160" cy="648072"/>
              </a:xfrm>
              <a:prstGeom prst="roundRect">
                <a:avLst>
                  <a:gd name="adj" fmla="val 50000"/>
                </a:avLst>
              </a:prstGeom>
              <a:solidFill>
                <a:schemeClr val="accent1"/>
              </a:solidFill>
            </p:spPr>
            <p:txBody>
              <a:bodyPr wrap="square" anchor="ctr" anchorCtr="1">
                <a:noAutofit/>
              </a:bodyPr>
              <a:lstStyle/>
              <a:p>
                <a:r>
                  <a:rPr lang="zh-CN" altLang="en-US" sz="2800" b="1" dirty="0">
                    <a:solidFill>
                      <a:schemeClr val="bg1"/>
                    </a:solidFill>
                    <a:latin typeface="微软雅黑" pitchFamily="34" charset="-122"/>
                    <a:ea typeface="微软雅黑" pitchFamily="34" charset="-122"/>
                  </a:rPr>
                  <a:t>坚持</a:t>
                </a:r>
              </a:p>
            </p:txBody>
          </p:sp>
        </p:grpSp>
        <p:sp>
          <p:nvSpPr>
            <p:cNvPr id="67" name="矩形 66"/>
            <p:cNvSpPr/>
            <p:nvPr/>
          </p:nvSpPr>
          <p:spPr>
            <a:xfrm>
              <a:off x="2782837" y="3491716"/>
              <a:ext cx="2954655" cy="369332"/>
            </a:xfrm>
            <a:prstGeom prst="rect">
              <a:avLst/>
            </a:prstGeom>
          </p:spPr>
          <p:txBody>
            <a:bodyPr wrap="none">
              <a:spAutoFit/>
            </a:bodyPr>
            <a:lstStyle/>
            <a:p>
              <a:r>
                <a:rPr lang="zh-CN" altLang="en-US" dirty="0">
                  <a:solidFill>
                    <a:schemeClr val="tx1">
                      <a:lumMod val="85000"/>
                      <a:lumOff val="15000"/>
                    </a:schemeClr>
                  </a:solidFill>
                  <a:latin typeface="微软雅黑" pitchFamily="34" charset="-122"/>
                  <a:ea typeface="微软雅黑" pitchFamily="34" charset="-122"/>
                </a:rPr>
                <a:t>中国特色社会主义法治道路</a:t>
              </a:r>
              <a:endParaRPr lang="zh-CN" altLang="en-US" dirty="0"/>
            </a:p>
          </p:txBody>
        </p:sp>
      </p:grpSp>
      <p:grpSp>
        <p:nvGrpSpPr>
          <p:cNvPr id="7" name="组合 6"/>
          <p:cNvGrpSpPr/>
          <p:nvPr/>
        </p:nvGrpSpPr>
        <p:grpSpPr>
          <a:xfrm>
            <a:off x="1342677" y="4221088"/>
            <a:ext cx="4608512" cy="864096"/>
            <a:chOff x="1342677" y="4221088"/>
            <a:chExt cx="4608512" cy="864096"/>
          </a:xfrm>
        </p:grpSpPr>
        <p:grpSp>
          <p:nvGrpSpPr>
            <p:cNvPr id="68" name="组合 67"/>
            <p:cNvGrpSpPr/>
            <p:nvPr/>
          </p:nvGrpSpPr>
          <p:grpSpPr>
            <a:xfrm>
              <a:off x="1342677" y="4221088"/>
              <a:ext cx="4608512" cy="864096"/>
              <a:chOff x="838622" y="1988840"/>
              <a:chExt cx="4608512" cy="864096"/>
            </a:xfrm>
          </p:grpSpPr>
          <p:sp>
            <p:nvSpPr>
              <p:cNvPr id="69" name="矩形 68"/>
              <p:cNvSpPr/>
              <p:nvPr/>
            </p:nvSpPr>
            <p:spPr>
              <a:xfrm>
                <a:off x="1486694" y="1988840"/>
                <a:ext cx="3960440" cy="864096"/>
              </a:xfrm>
              <a:prstGeom prst="rect">
                <a:avLst/>
              </a:prstGeom>
              <a:solidFill>
                <a:schemeClr val="bg1"/>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838622" y="2118342"/>
                <a:ext cx="1368152" cy="648072"/>
              </a:xfrm>
              <a:prstGeom prst="roundRect">
                <a:avLst>
                  <a:gd name="adj" fmla="val 50000"/>
                </a:avLst>
              </a:prstGeom>
              <a:solidFill>
                <a:schemeClr val="accent1"/>
              </a:solidFill>
            </p:spPr>
            <p:txBody>
              <a:bodyPr wrap="square" anchor="ctr" anchorCtr="1">
                <a:noAutofit/>
              </a:bodyPr>
              <a:lstStyle/>
              <a:p>
                <a:r>
                  <a:rPr lang="zh-CN" altLang="en-US" sz="2800" b="1" dirty="0">
                    <a:solidFill>
                      <a:schemeClr val="bg1"/>
                    </a:solidFill>
                    <a:latin typeface="微软雅黑" pitchFamily="34" charset="-122"/>
                    <a:ea typeface="微软雅黑" pitchFamily="34" charset="-122"/>
                  </a:rPr>
                  <a:t>坚持</a:t>
                </a:r>
              </a:p>
            </p:txBody>
          </p:sp>
        </p:grpSp>
        <p:sp>
          <p:nvSpPr>
            <p:cNvPr id="71" name="矩形 70"/>
            <p:cNvSpPr/>
            <p:nvPr/>
          </p:nvSpPr>
          <p:spPr>
            <a:xfrm>
              <a:off x="2782837" y="4499828"/>
              <a:ext cx="1569660" cy="369332"/>
            </a:xfrm>
            <a:prstGeom prst="rect">
              <a:avLst/>
            </a:prstGeom>
          </p:spPr>
          <p:txBody>
            <a:bodyPr wrap="none">
              <a:spAutoFit/>
            </a:bodyPr>
            <a:lstStyle/>
            <a:p>
              <a:r>
                <a:rPr lang="zh-CN" altLang="en-US" dirty="0">
                  <a:solidFill>
                    <a:schemeClr val="tx1">
                      <a:lumMod val="85000"/>
                      <a:lumOff val="15000"/>
                    </a:schemeClr>
                  </a:solidFill>
                  <a:latin typeface="微软雅黑" pitchFamily="34" charset="-122"/>
                  <a:ea typeface="微软雅黑" pitchFamily="34" charset="-122"/>
                </a:rPr>
                <a:t>正确政治方向</a:t>
              </a:r>
              <a:endParaRPr lang="zh-CN" altLang="en-US" dirty="0"/>
            </a:p>
          </p:txBody>
        </p:sp>
      </p:grpSp>
      <p:grpSp>
        <p:nvGrpSpPr>
          <p:cNvPr id="3" name="组合 2"/>
          <p:cNvGrpSpPr/>
          <p:nvPr/>
        </p:nvGrpSpPr>
        <p:grpSpPr>
          <a:xfrm>
            <a:off x="6455245" y="2204864"/>
            <a:ext cx="4680520" cy="864096"/>
            <a:chOff x="6455245" y="2204864"/>
            <a:chExt cx="4680520" cy="864096"/>
          </a:xfrm>
        </p:grpSpPr>
        <p:grpSp>
          <p:nvGrpSpPr>
            <p:cNvPr id="72" name="组合 71"/>
            <p:cNvGrpSpPr/>
            <p:nvPr/>
          </p:nvGrpSpPr>
          <p:grpSpPr>
            <a:xfrm>
              <a:off x="6455245" y="2204864"/>
              <a:ext cx="4680520" cy="864096"/>
              <a:chOff x="766614" y="1988840"/>
              <a:chExt cx="4680520" cy="864096"/>
            </a:xfrm>
          </p:grpSpPr>
          <p:sp>
            <p:nvSpPr>
              <p:cNvPr id="73" name="矩形 72"/>
              <p:cNvSpPr/>
              <p:nvPr/>
            </p:nvSpPr>
            <p:spPr>
              <a:xfrm>
                <a:off x="1486694" y="1988840"/>
                <a:ext cx="3960440" cy="864096"/>
              </a:xfrm>
              <a:prstGeom prst="rect">
                <a:avLst/>
              </a:prstGeom>
              <a:solidFill>
                <a:schemeClr val="bg1"/>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766614" y="2118342"/>
                <a:ext cx="1440160" cy="648072"/>
              </a:xfrm>
              <a:prstGeom prst="roundRect">
                <a:avLst>
                  <a:gd name="adj" fmla="val 50000"/>
                </a:avLst>
              </a:prstGeom>
              <a:solidFill>
                <a:schemeClr val="accent1"/>
              </a:solidFill>
            </p:spPr>
            <p:txBody>
              <a:bodyPr wrap="square" anchor="ctr" anchorCtr="1">
                <a:noAutofit/>
              </a:bodyPr>
              <a:lstStyle/>
              <a:p>
                <a:r>
                  <a:rPr lang="zh-CN" altLang="en-US" sz="2800" b="1" dirty="0">
                    <a:solidFill>
                      <a:schemeClr val="bg1"/>
                    </a:solidFill>
                    <a:latin typeface="微软雅黑" pitchFamily="34" charset="-122"/>
                    <a:ea typeface="微软雅黑" pitchFamily="34" charset="-122"/>
                  </a:rPr>
                  <a:t>严格</a:t>
                </a:r>
              </a:p>
            </p:txBody>
          </p:sp>
        </p:grpSp>
        <p:sp>
          <p:nvSpPr>
            <p:cNvPr id="75" name="矩形 74"/>
            <p:cNvSpPr/>
            <p:nvPr/>
          </p:nvSpPr>
          <p:spPr>
            <a:xfrm>
              <a:off x="7967413" y="2483604"/>
              <a:ext cx="1800493" cy="369332"/>
            </a:xfrm>
            <a:prstGeom prst="rect">
              <a:avLst/>
            </a:prstGeom>
          </p:spPr>
          <p:txBody>
            <a:bodyPr wrap="none">
              <a:spAutoFit/>
            </a:bodyPr>
            <a:lstStyle/>
            <a:p>
              <a:r>
                <a:rPr lang="zh-CN" altLang="en-US" dirty="0">
                  <a:solidFill>
                    <a:schemeClr val="tx1">
                      <a:lumMod val="85000"/>
                      <a:lumOff val="15000"/>
                    </a:schemeClr>
                  </a:solidFill>
                  <a:latin typeface="微软雅黑" pitchFamily="34" charset="-122"/>
                  <a:ea typeface="微软雅黑" pitchFamily="34" charset="-122"/>
                </a:rPr>
                <a:t>依法按程序进行</a:t>
              </a:r>
              <a:endParaRPr lang="zh-CN" altLang="en-US" dirty="0"/>
            </a:p>
          </p:txBody>
        </p:sp>
      </p:grpSp>
      <p:grpSp>
        <p:nvGrpSpPr>
          <p:cNvPr id="5" name="组合 4"/>
          <p:cNvGrpSpPr/>
          <p:nvPr/>
        </p:nvGrpSpPr>
        <p:grpSpPr>
          <a:xfrm>
            <a:off x="6455245" y="3212976"/>
            <a:ext cx="4680521" cy="864096"/>
            <a:chOff x="6455245" y="3212976"/>
            <a:chExt cx="4680521" cy="864096"/>
          </a:xfrm>
        </p:grpSpPr>
        <p:grpSp>
          <p:nvGrpSpPr>
            <p:cNvPr id="76" name="组合 75"/>
            <p:cNvGrpSpPr/>
            <p:nvPr/>
          </p:nvGrpSpPr>
          <p:grpSpPr>
            <a:xfrm>
              <a:off x="6455245" y="3212976"/>
              <a:ext cx="4680520" cy="864096"/>
              <a:chOff x="766614" y="1988840"/>
              <a:chExt cx="4680520" cy="864096"/>
            </a:xfrm>
          </p:grpSpPr>
          <p:sp>
            <p:nvSpPr>
              <p:cNvPr id="77" name="矩形 76"/>
              <p:cNvSpPr/>
              <p:nvPr/>
            </p:nvSpPr>
            <p:spPr>
              <a:xfrm>
                <a:off x="1486694" y="1988840"/>
                <a:ext cx="3960440" cy="864096"/>
              </a:xfrm>
              <a:prstGeom prst="rect">
                <a:avLst/>
              </a:prstGeom>
              <a:solidFill>
                <a:schemeClr val="bg1"/>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766614" y="2118342"/>
                <a:ext cx="1440160" cy="648072"/>
              </a:xfrm>
              <a:prstGeom prst="roundRect">
                <a:avLst>
                  <a:gd name="adj" fmla="val 50000"/>
                </a:avLst>
              </a:prstGeom>
              <a:solidFill>
                <a:schemeClr val="accent1"/>
              </a:solidFill>
            </p:spPr>
            <p:txBody>
              <a:bodyPr wrap="square" anchor="ctr" anchorCtr="1">
                <a:noAutofit/>
              </a:bodyPr>
              <a:lstStyle/>
              <a:p>
                <a:r>
                  <a:rPr lang="zh-CN" altLang="en-US" sz="2800" b="1" dirty="0">
                    <a:solidFill>
                      <a:schemeClr val="bg1"/>
                    </a:solidFill>
                    <a:latin typeface="微软雅黑" pitchFamily="34" charset="-122"/>
                    <a:ea typeface="微软雅黑" pitchFamily="34" charset="-122"/>
                  </a:rPr>
                  <a:t>充分</a:t>
                </a:r>
              </a:p>
            </p:txBody>
          </p:sp>
        </p:grpSp>
        <p:sp>
          <p:nvSpPr>
            <p:cNvPr id="79" name="矩形 78"/>
            <p:cNvSpPr/>
            <p:nvPr/>
          </p:nvSpPr>
          <p:spPr>
            <a:xfrm>
              <a:off x="7895406" y="3358733"/>
              <a:ext cx="3240360" cy="646331"/>
            </a:xfrm>
            <a:prstGeom prst="rect">
              <a:avLst/>
            </a:prstGeom>
          </p:spPr>
          <p:txBody>
            <a:bodyPr wrap="square">
              <a:spAutoFit/>
            </a:bodyPr>
            <a:lstStyle/>
            <a:p>
              <a:r>
                <a:rPr lang="zh-CN" altLang="en-US" spc="-150" dirty="0">
                  <a:solidFill>
                    <a:schemeClr val="tx1">
                      <a:lumMod val="85000"/>
                      <a:lumOff val="15000"/>
                    </a:schemeClr>
                  </a:solidFill>
                  <a:latin typeface="微软雅黑" pitchFamily="34" charset="-122"/>
                  <a:ea typeface="微软雅黑" pitchFamily="34" charset="-122"/>
                </a:rPr>
                <a:t>发扬民主、广泛凝聚共识，确保反映人民意志、得到人民拥护</a:t>
              </a:r>
              <a:endParaRPr lang="zh-CN" altLang="en-US" spc="-150" dirty="0"/>
            </a:p>
          </p:txBody>
        </p:sp>
      </p:grpSp>
      <p:grpSp>
        <p:nvGrpSpPr>
          <p:cNvPr id="8" name="组合 7"/>
          <p:cNvGrpSpPr/>
          <p:nvPr/>
        </p:nvGrpSpPr>
        <p:grpSpPr>
          <a:xfrm>
            <a:off x="6455245" y="4221088"/>
            <a:ext cx="4680520" cy="864096"/>
            <a:chOff x="6455245" y="4221088"/>
            <a:chExt cx="4680520" cy="864096"/>
          </a:xfrm>
        </p:grpSpPr>
        <p:grpSp>
          <p:nvGrpSpPr>
            <p:cNvPr id="80" name="组合 79"/>
            <p:cNvGrpSpPr/>
            <p:nvPr/>
          </p:nvGrpSpPr>
          <p:grpSpPr>
            <a:xfrm>
              <a:off x="6455245" y="4221088"/>
              <a:ext cx="4680520" cy="864096"/>
              <a:chOff x="766614" y="1988840"/>
              <a:chExt cx="4680520" cy="864096"/>
            </a:xfrm>
          </p:grpSpPr>
          <p:sp>
            <p:nvSpPr>
              <p:cNvPr id="81" name="矩形 80"/>
              <p:cNvSpPr/>
              <p:nvPr/>
            </p:nvSpPr>
            <p:spPr>
              <a:xfrm>
                <a:off x="1486694" y="1988840"/>
                <a:ext cx="3960440" cy="864096"/>
              </a:xfrm>
              <a:prstGeom prst="rect">
                <a:avLst/>
              </a:prstGeom>
              <a:solidFill>
                <a:schemeClr val="bg1"/>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766614" y="2118342"/>
                <a:ext cx="1440160" cy="648072"/>
              </a:xfrm>
              <a:prstGeom prst="roundRect">
                <a:avLst>
                  <a:gd name="adj" fmla="val 50000"/>
                </a:avLst>
              </a:prstGeom>
              <a:solidFill>
                <a:schemeClr val="accent1"/>
              </a:solidFill>
            </p:spPr>
            <p:txBody>
              <a:bodyPr wrap="square" anchor="ctr" anchorCtr="1">
                <a:noAutofit/>
              </a:bodyPr>
              <a:lstStyle/>
              <a:p>
                <a:r>
                  <a:rPr lang="zh-CN" altLang="en-US" sz="2800" b="1" dirty="0">
                    <a:solidFill>
                      <a:schemeClr val="bg1"/>
                    </a:solidFill>
                    <a:latin typeface="微软雅黑" pitchFamily="34" charset="-122"/>
                    <a:ea typeface="微软雅黑" pitchFamily="34" charset="-122"/>
                  </a:rPr>
                  <a:t>坚持</a:t>
                </a:r>
              </a:p>
            </p:txBody>
          </p:sp>
        </p:grpSp>
        <p:sp>
          <p:nvSpPr>
            <p:cNvPr id="83" name="矩形 82"/>
            <p:cNvSpPr/>
            <p:nvPr/>
          </p:nvSpPr>
          <p:spPr>
            <a:xfrm>
              <a:off x="7967414" y="4365104"/>
              <a:ext cx="3024336" cy="646331"/>
            </a:xfrm>
            <a:prstGeom prst="rect">
              <a:avLst/>
            </a:prstGeom>
          </p:spPr>
          <p:txBody>
            <a:bodyPr wrap="square">
              <a:spAutoFit/>
            </a:bodyPr>
            <a:lstStyle/>
            <a:p>
              <a:r>
                <a:rPr lang="zh-CN" altLang="en-US" dirty="0">
                  <a:solidFill>
                    <a:schemeClr val="tx1">
                      <a:lumMod val="85000"/>
                      <a:lumOff val="15000"/>
                    </a:schemeClr>
                  </a:solidFill>
                  <a:latin typeface="微软雅黑" pitchFamily="34" charset="-122"/>
                  <a:ea typeface="微软雅黑" pitchFamily="34" charset="-122"/>
                </a:rPr>
                <a:t>对宪法作部分修改、不作大改的原则</a:t>
              </a:r>
              <a:endParaRPr lang="zh-CN" altLang="en-US" dirty="0"/>
            </a:p>
          </p:txBody>
        </p:sp>
      </p:grpSp>
      <p:sp>
        <p:nvSpPr>
          <p:cNvPr id="35" name="圆角矩形标注 4"/>
          <p:cNvSpPr/>
          <p:nvPr/>
        </p:nvSpPr>
        <p:spPr>
          <a:xfrm>
            <a:off x="3502918" y="1268760"/>
            <a:ext cx="5760640" cy="720080"/>
          </a:xfrm>
          <a:prstGeom prst="cube">
            <a:avLst>
              <a:gd name="adj" fmla="val 7908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4222998" y="1065510"/>
            <a:ext cx="4464496" cy="923330"/>
          </a:xfrm>
          <a:prstGeom prst="rect">
            <a:avLst/>
          </a:prstGeom>
          <a:ln w="12700">
            <a:noFill/>
          </a:ln>
        </p:spPr>
        <p:txBody>
          <a:bodyPr wrap="square">
            <a:spAutoFit/>
          </a:bodyPr>
          <a:lstStyle/>
          <a:p>
            <a:pPr>
              <a:lnSpc>
                <a:spcPct val="150000"/>
              </a:lnSpc>
            </a:pPr>
            <a:r>
              <a:rPr lang="zh-CN" altLang="en-US" sz="3600" b="1" dirty="0">
                <a:ln w="57150">
                  <a:noFill/>
                </a:ln>
                <a:solidFill>
                  <a:schemeClr val="bg1"/>
                </a:solidFill>
                <a:effectLst>
                  <a:outerShdw blurRad="50800" dist="38100" dir="2700000" algn="tl" rotWithShape="0">
                    <a:prstClr val="black">
                      <a:alpha val="40000"/>
                    </a:prstClr>
                  </a:outerShdw>
                </a:effectLst>
                <a:latin typeface="微软雅黑" pitchFamily="34" charset="-122"/>
                <a:ea typeface="微软雅黑" pitchFamily="34" charset="-122"/>
              </a:rPr>
              <a:t>宪法修改的六大原则</a:t>
            </a:r>
          </a:p>
        </p:txBody>
      </p:sp>
    </p:spTree>
    <p:extLst>
      <p:ext uri="{BB962C8B-B14F-4D97-AF65-F5344CB8AC3E}">
        <p14:creationId xmlns:p14="http://schemas.microsoft.com/office/powerpoint/2010/main" val="167399113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 calcmode="lin" valueType="num">
                                      <p:cBhvr>
                                        <p:cTn id="17" dur="1100" fill="hold"/>
                                        <p:tgtEl>
                                          <p:spTgt spid="84"/>
                                        </p:tgtEl>
                                        <p:attrNameLst>
                                          <p:attrName>ppt_w</p:attrName>
                                        </p:attrNameLst>
                                      </p:cBhvr>
                                      <p:tavLst>
                                        <p:tav tm="0">
                                          <p:val>
                                            <p:fltVal val="0"/>
                                          </p:val>
                                        </p:tav>
                                        <p:tav tm="100000">
                                          <p:val>
                                            <p:strVal val="#ppt_w"/>
                                          </p:val>
                                        </p:tav>
                                      </p:tavLst>
                                    </p:anim>
                                    <p:anim calcmode="lin" valueType="num">
                                      <p:cBhvr>
                                        <p:cTn id="18" dur="1100" fill="hold"/>
                                        <p:tgtEl>
                                          <p:spTgt spid="84"/>
                                        </p:tgtEl>
                                        <p:attrNameLst>
                                          <p:attrName>ppt_h</p:attrName>
                                        </p:attrNameLst>
                                      </p:cBhvr>
                                      <p:tavLst>
                                        <p:tav tm="0">
                                          <p:val>
                                            <p:fltVal val="0"/>
                                          </p:val>
                                        </p:tav>
                                        <p:tav tm="100000">
                                          <p:val>
                                            <p:strVal val="#ppt_h"/>
                                          </p:val>
                                        </p:tav>
                                      </p:tavLst>
                                    </p:anim>
                                    <p:animEffect transition="in" filter="fade">
                                      <p:cBhvr>
                                        <p:cTn id="19" dur="1100"/>
                                        <p:tgtEl>
                                          <p:spTgt spid="84"/>
                                        </p:tgtEl>
                                      </p:cBhvr>
                                    </p:animEffect>
                                  </p:childTnLst>
                                </p:cTn>
                              </p:par>
                              <p:par>
                                <p:cTn id="20" presetID="2" presetClass="entr" presetSubtype="8"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0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70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0-#ppt_w/2"/>
                                          </p:val>
                                        </p:tav>
                                        <p:tav tm="100000">
                                          <p:val>
                                            <p:strVal val="#ppt_x"/>
                                          </p:val>
                                        </p:tav>
                                      </p:tavLst>
                                    </p:anim>
                                    <p:anim calcmode="lin" valueType="num">
                                      <p:cBhvr additive="base">
                                        <p:cTn id="31" dur="500" fill="hold"/>
                                        <p:tgtEl>
                                          <p:spTgt spid="4"/>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9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1+#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14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0-#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180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0-#ppt_w/2"/>
                                          </p:val>
                                        </p:tav>
                                        <p:tav tm="100000">
                                          <p:val>
                                            <p:strVal val="#ppt_x"/>
                                          </p:val>
                                        </p:tav>
                                      </p:tavLst>
                                    </p:anim>
                                    <p:anim calcmode="lin" valueType="num">
                                      <p:cBhvr additive="base">
                                        <p:cTn id="43" dur="500" fill="hold"/>
                                        <p:tgtEl>
                                          <p:spTgt spid="8"/>
                                        </p:tgtEl>
                                        <p:attrNameLst>
                                          <p:attrName>ppt_y</p:attrName>
                                        </p:attrNameLst>
                                      </p:cBhvr>
                                      <p:tavLst>
                                        <p:tav tm="0">
                                          <p:val>
                                            <p:strVal val="#ppt_y"/>
                                          </p:val>
                                        </p:tav>
                                        <p:tav tm="100000">
                                          <p:val>
                                            <p:strVal val="#ppt_y"/>
                                          </p:val>
                                        </p:tav>
                                      </p:tavLst>
                                    </p:anim>
                                  </p:childTnLst>
                                </p:cTn>
                              </p:par>
                            </p:childTnLst>
                          </p:cTn>
                        </p:par>
                        <p:par>
                          <p:cTn id="44" fill="hold">
                            <p:stCondLst>
                              <p:cond delay="3800"/>
                            </p:stCondLst>
                            <p:childTnLst>
                              <p:par>
                                <p:cTn id="45" presetID="42" presetClass="entr" presetSubtype="0" fill="hold" grpId="0" nodeType="afterEffect">
                                  <p:stCondLst>
                                    <p:cond delay="0"/>
                                  </p:stCondLst>
                                  <p:iterate type="wd">
                                    <p:tmPct val="10000"/>
                                  </p:iterate>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35" grpId="0" animBg="1"/>
      <p:bldP spid="8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标注 4"/>
          <p:cNvSpPr/>
          <p:nvPr/>
        </p:nvSpPr>
        <p:spPr>
          <a:xfrm>
            <a:off x="1918742" y="1268760"/>
            <a:ext cx="8856984" cy="720080"/>
          </a:xfrm>
          <a:prstGeom prst="cube">
            <a:avLst>
              <a:gd name="adj" fmla="val 7908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98662" y="332656"/>
            <a:ext cx="2160240" cy="461665"/>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宪法修改的影响</a:t>
            </a:r>
            <a:endParaRPr lang="en-US" altLang="zh-CN" sz="2000" b="1" dirty="0">
              <a:solidFill>
                <a:schemeClr val="bg1"/>
              </a:solidFill>
              <a:latin typeface="微软雅黑" pitchFamily="34" charset="-122"/>
              <a:ea typeface="微软雅黑" pitchFamily="34" charset="-122"/>
            </a:endParaRPr>
          </a:p>
        </p:txBody>
      </p:sp>
      <p:sp>
        <p:nvSpPr>
          <p:cNvPr id="2" name="矩形 1"/>
          <p:cNvSpPr/>
          <p:nvPr/>
        </p:nvSpPr>
        <p:spPr>
          <a:xfrm>
            <a:off x="1486695" y="4221088"/>
            <a:ext cx="4824536" cy="458908"/>
          </a:xfrm>
          <a:prstGeom prst="rect">
            <a:avLst/>
          </a:prstGeom>
        </p:spPr>
        <p:txBody>
          <a:bodyPr wrap="square">
            <a:spAutoFit/>
          </a:bodyPr>
          <a:lstStyle/>
          <a:p>
            <a:pPr>
              <a:lnSpc>
                <a:spcPct val="150000"/>
              </a:lnSpc>
            </a:pPr>
            <a:r>
              <a:rPr lang="zh-CN" altLang="en-US" dirty="0">
                <a:solidFill>
                  <a:schemeClr val="accent1"/>
                </a:solidFill>
                <a:latin typeface="微软雅黑" pitchFamily="34" charset="-122"/>
                <a:ea typeface="微软雅黑" pitchFamily="34" charset="-122"/>
              </a:rPr>
              <a:t>要贯彻科学立法、民主立法、依法立法的要求</a:t>
            </a:r>
            <a:endParaRPr lang="en-US" altLang="zh-CN" dirty="0">
              <a:solidFill>
                <a:schemeClr val="accent1"/>
              </a:solidFill>
              <a:latin typeface="微软雅黑" pitchFamily="34" charset="-122"/>
              <a:ea typeface="微软雅黑" pitchFamily="34" charset="-122"/>
            </a:endParaRPr>
          </a:p>
        </p:txBody>
      </p:sp>
      <p:sp>
        <p:nvSpPr>
          <p:cNvPr id="3" name="矩形 2"/>
          <p:cNvSpPr/>
          <p:nvPr/>
        </p:nvSpPr>
        <p:spPr>
          <a:xfrm>
            <a:off x="2873032" y="1124744"/>
            <a:ext cx="6750566" cy="743986"/>
          </a:xfrm>
          <a:prstGeom prst="rect">
            <a:avLst/>
          </a:prstGeom>
        </p:spPr>
        <p:txBody>
          <a:bodyPr wrap="none">
            <a:spAutoFit/>
          </a:bodyPr>
          <a:lstStyle/>
          <a:p>
            <a:pPr>
              <a:lnSpc>
                <a:spcPct val="150000"/>
              </a:lnSpc>
            </a:pPr>
            <a:r>
              <a:rPr lang="zh-CN" altLang="en-US" sz="3200" b="1" dirty="0">
                <a:solidFill>
                  <a:schemeClr val="bg1"/>
                </a:solidFill>
                <a:latin typeface="微软雅黑" pitchFamily="34" charset="-122"/>
                <a:ea typeface="微软雅黑" pitchFamily="34" charset="-122"/>
              </a:rPr>
              <a:t>宪法修改关系全局，影响广泛而深远</a:t>
            </a:r>
            <a:endParaRPr lang="en-US" altLang="zh-CN" sz="3200" b="1" dirty="0">
              <a:solidFill>
                <a:schemeClr val="bg1"/>
              </a:solidFill>
              <a:latin typeface="微软雅黑" pitchFamily="34" charset="-122"/>
              <a:ea typeface="微软雅黑" pitchFamily="34" charset="-122"/>
            </a:endParaRPr>
          </a:p>
        </p:txBody>
      </p:sp>
      <p:grpSp>
        <p:nvGrpSpPr>
          <p:cNvPr id="10" name="组合 9"/>
          <p:cNvGrpSpPr/>
          <p:nvPr/>
        </p:nvGrpSpPr>
        <p:grpSpPr>
          <a:xfrm>
            <a:off x="1630710" y="4763244"/>
            <a:ext cx="9073008" cy="465956"/>
            <a:chOff x="1630710" y="4763244"/>
            <a:chExt cx="9073008" cy="465956"/>
          </a:xfrm>
        </p:grpSpPr>
        <p:sp>
          <p:nvSpPr>
            <p:cNvPr id="9" name="矩形 8"/>
            <p:cNvSpPr/>
            <p:nvPr/>
          </p:nvSpPr>
          <p:spPr>
            <a:xfrm>
              <a:off x="2134766" y="4797152"/>
              <a:ext cx="8568952" cy="432048"/>
            </a:xfrm>
            <a:prstGeom prst="rect">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边形 4"/>
            <p:cNvSpPr/>
            <p:nvPr/>
          </p:nvSpPr>
          <p:spPr>
            <a:xfrm>
              <a:off x="1630710" y="4797152"/>
              <a:ext cx="872248" cy="432048"/>
            </a:xfrm>
            <a:prstGeom prst="homePlat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66814" y="4763244"/>
              <a:ext cx="3467616" cy="418191"/>
            </a:xfrm>
            <a:prstGeom prst="rect">
              <a:avLst/>
            </a:prstGeom>
          </p:spPr>
          <p:txBody>
            <a:bodyPr wrap="none">
              <a:spAutoFit/>
            </a:bodyPr>
            <a:lstStyle/>
            <a:p>
              <a:pPr>
                <a:lnSpc>
                  <a:spcPct val="150000"/>
                </a:lnSpc>
              </a:pPr>
              <a:r>
                <a:rPr lang="zh-CN" altLang="en-US" sz="1600" dirty="0">
                  <a:solidFill>
                    <a:schemeClr val="accent1"/>
                  </a:solidFill>
                  <a:latin typeface="微软雅黑" pitchFamily="34" charset="-122"/>
                  <a:ea typeface="微软雅黑" pitchFamily="34" charset="-122"/>
                </a:rPr>
                <a:t>从政治上、大局上、战略上分析问题</a:t>
              </a:r>
              <a:endParaRPr lang="en-US" altLang="zh-CN" sz="1600" dirty="0">
                <a:solidFill>
                  <a:schemeClr val="accent1"/>
                </a:solidFill>
                <a:latin typeface="微软雅黑" pitchFamily="34" charset="-122"/>
                <a:ea typeface="微软雅黑" pitchFamily="34" charset="-122"/>
              </a:endParaRPr>
            </a:p>
          </p:txBody>
        </p:sp>
        <p:sp>
          <p:nvSpPr>
            <p:cNvPr id="8" name="矩形 7"/>
            <p:cNvSpPr/>
            <p:nvPr/>
          </p:nvSpPr>
          <p:spPr>
            <a:xfrm>
              <a:off x="1630710" y="4830840"/>
              <a:ext cx="646331"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注重</a:t>
              </a:r>
              <a:endParaRPr lang="zh-CN" altLang="en-US" dirty="0">
                <a:solidFill>
                  <a:schemeClr val="bg1"/>
                </a:solidFill>
              </a:endParaRPr>
            </a:p>
          </p:txBody>
        </p:sp>
      </p:grpSp>
      <p:grpSp>
        <p:nvGrpSpPr>
          <p:cNvPr id="11" name="组合 10"/>
          <p:cNvGrpSpPr/>
          <p:nvPr/>
        </p:nvGrpSpPr>
        <p:grpSpPr>
          <a:xfrm>
            <a:off x="1630710" y="5343599"/>
            <a:ext cx="9073008" cy="461665"/>
            <a:chOff x="1630710" y="5343599"/>
            <a:chExt cx="9073008" cy="461665"/>
          </a:xfrm>
        </p:grpSpPr>
        <p:sp>
          <p:nvSpPr>
            <p:cNvPr id="41" name="矩形 40"/>
            <p:cNvSpPr/>
            <p:nvPr/>
          </p:nvSpPr>
          <p:spPr>
            <a:xfrm>
              <a:off x="2134766" y="5373216"/>
              <a:ext cx="8568952" cy="432048"/>
            </a:xfrm>
            <a:prstGeom prst="rect">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566814" y="5343599"/>
              <a:ext cx="5976664" cy="418191"/>
            </a:xfrm>
            <a:prstGeom prst="rect">
              <a:avLst/>
            </a:prstGeom>
          </p:spPr>
          <p:txBody>
            <a:bodyPr wrap="square">
              <a:spAutoFit/>
            </a:bodyPr>
            <a:lstStyle/>
            <a:p>
              <a:pPr>
                <a:lnSpc>
                  <a:spcPct val="150000"/>
                </a:lnSpc>
              </a:pPr>
              <a:r>
                <a:rPr lang="zh-CN" altLang="en-US" sz="1600" dirty="0">
                  <a:solidFill>
                    <a:schemeClr val="accent1"/>
                  </a:solidFill>
                  <a:latin typeface="微软雅黑" pitchFamily="34" charset="-122"/>
                  <a:ea typeface="微软雅黑" pitchFamily="34" charset="-122"/>
                </a:rPr>
                <a:t>从宪法发展的客观规律和内在要求上思考问题，维护宪法权威性</a:t>
              </a:r>
            </a:p>
          </p:txBody>
        </p:sp>
        <p:sp>
          <p:nvSpPr>
            <p:cNvPr id="33" name="五边形 32"/>
            <p:cNvSpPr/>
            <p:nvPr/>
          </p:nvSpPr>
          <p:spPr>
            <a:xfrm>
              <a:off x="1630710" y="5373216"/>
              <a:ext cx="872248" cy="432048"/>
            </a:xfrm>
            <a:prstGeom prst="homePlat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630710" y="5385916"/>
              <a:ext cx="646331"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注重</a:t>
              </a:r>
              <a:endParaRPr lang="zh-CN" altLang="en-US" dirty="0">
                <a:solidFill>
                  <a:schemeClr val="bg1"/>
                </a:solidFill>
              </a:endParaRPr>
            </a:p>
          </p:txBody>
        </p:sp>
      </p:grpSp>
      <p:grpSp>
        <p:nvGrpSpPr>
          <p:cNvPr id="43" name="组合 42"/>
          <p:cNvGrpSpPr/>
          <p:nvPr/>
        </p:nvGrpSpPr>
        <p:grpSpPr>
          <a:xfrm>
            <a:off x="2554311" y="2341964"/>
            <a:ext cx="1740695" cy="1735108"/>
            <a:chOff x="5353594" y="3408697"/>
            <a:chExt cx="1582224" cy="1577145"/>
          </a:xfrm>
        </p:grpSpPr>
        <p:grpSp>
          <p:nvGrpSpPr>
            <p:cNvPr id="44" name="组合 43"/>
            <p:cNvGrpSpPr/>
            <p:nvPr/>
          </p:nvGrpSpPr>
          <p:grpSpPr>
            <a:xfrm>
              <a:off x="5353594" y="3408697"/>
              <a:ext cx="1570859" cy="1577145"/>
              <a:chOff x="5886450" y="3462373"/>
              <a:chExt cx="1570859" cy="1577145"/>
            </a:xfrm>
          </p:grpSpPr>
          <p:sp>
            <p:nvSpPr>
              <p:cNvPr id="46" name="圆角矩形 10"/>
              <p:cNvSpPr/>
              <p:nvPr/>
            </p:nvSpPr>
            <p:spPr>
              <a:xfrm rot="3351489">
                <a:off x="5895209" y="3462373"/>
                <a:ext cx="1562100" cy="1562100"/>
              </a:xfrm>
              <a:prstGeom prst="plaque">
                <a:avLst/>
              </a:prstGeom>
              <a:solidFill>
                <a:schemeClr val="bg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11"/>
              <p:cNvSpPr/>
              <p:nvPr/>
            </p:nvSpPr>
            <p:spPr>
              <a:xfrm rot="2700000">
                <a:off x="5886450" y="3477418"/>
                <a:ext cx="1562100" cy="1562100"/>
              </a:xfrm>
              <a:prstGeom prst="plaque">
                <a:avLst/>
              </a:prstGeom>
              <a:gradFill flip="none" rotWithShape="1">
                <a:gsLst>
                  <a:gs pos="0">
                    <a:srgbClr val="C32A0B">
                      <a:shade val="30000"/>
                      <a:satMod val="115000"/>
                    </a:srgbClr>
                  </a:gs>
                  <a:gs pos="50000">
                    <a:srgbClr val="C32A0B">
                      <a:shade val="67500"/>
                      <a:satMod val="115000"/>
                    </a:srgbClr>
                  </a:gs>
                  <a:gs pos="100000">
                    <a:srgbClr val="C32A0B">
                      <a:shade val="100000"/>
                      <a:satMod val="115000"/>
                    </a:srgbClr>
                  </a:gs>
                </a:gsLst>
                <a:path path="circle">
                  <a:fillToRect l="100000" t="100000"/>
                </a:path>
                <a:tileRect r="-100000" b="-100000"/>
              </a:gradFill>
              <a:ln w="28575">
                <a:solidFill>
                  <a:srgbClr val="8E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81"/>
              <p:cNvSpPr/>
              <p:nvPr/>
            </p:nvSpPr>
            <p:spPr>
              <a:xfrm rot="2700000">
                <a:off x="5973179" y="3514364"/>
                <a:ext cx="1390727" cy="1390727"/>
              </a:xfrm>
              <a:prstGeom prst="plaque">
                <a:avLst/>
              </a:prstGeom>
              <a:gradFill>
                <a:gsLst>
                  <a:gs pos="58000">
                    <a:schemeClr val="bg1">
                      <a:alpha val="0"/>
                    </a:schemeClr>
                  </a:gs>
                  <a:gs pos="80000">
                    <a:schemeClr val="bg1">
                      <a:alpha val="50000"/>
                    </a:schemeClr>
                  </a:gs>
                </a:gsLst>
                <a:lin ang="12600000" scaled="0"/>
              </a:gradFill>
              <a:ln w="2857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11">
              <a:extLst>
                <a:ext uri="{FF2B5EF4-FFF2-40B4-BE49-F238E27FC236}">
                  <a16:creationId xmlns:a16="http://schemas.microsoft.com/office/drawing/2014/main" id="{D47F7AD6-3A8A-4E1E-BD15-7C9F75BDB8FA}"/>
                </a:ext>
              </a:extLst>
            </p:cNvPr>
            <p:cNvSpPr txBox="1"/>
            <p:nvPr/>
          </p:nvSpPr>
          <p:spPr>
            <a:xfrm>
              <a:off x="5419046" y="3545888"/>
              <a:ext cx="1516772" cy="1272704"/>
            </a:xfrm>
            <a:prstGeom prst="plaque">
              <a:avLst/>
            </a:prstGeom>
            <a:noFill/>
          </p:spPr>
          <p:txBody>
            <a:bodyPr vert="horz" wrap="square" rtlCol="0">
              <a:spAutoFit/>
            </a:bodyPr>
            <a:lstStyle/>
            <a:p>
              <a:pPr algn="ctr"/>
              <a:r>
                <a:rPr lang="zh-CN" altLang="en-US" sz="3200" b="1" dirty="0">
                  <a:solidFill>
                    <a:schemeClr val="bg1"/>
                  </a:solidFill>
                  <a:latin typeface="微软雅黑" pitchFamily="34" charset="-122"/>
                  <a:ea typeface="微软雅黑" pitchFamily="34" charset="-122"/>
                </a:rPr>
                <a:t>科学</a:t>
              </a:r>
              <a:endParaRPr lang="en-US" altLang="zh-CN" sz="3200" b="1" dirty="0">
                <a:solidFill>
                  <a:schemeClr val="bg1"/>
                </a:solidFill>
                <a:latin typeface="微软雅黑" pitchFamily="34" charset="-122"/>
                <a:ea typeface="微软雅黑" pitchFamily="34" charset="-122"/>
              </a:endParaRPr>
            </a:p>
            <a:p>
              <a:pPr algn="ctr"/>
              <a:r>
                <a:rPr lang="zh-CN" altLang="en-US" sz="3200" b="1" dirty="0">
                  <a:solidFill>
                    <a:schemeClr val="bg1"/>
                  </a:solidFill>
                  <a:latin typeface="微软雅黑" pitchFamily="34" charset="-122"/>
                  <a:ea typeface="微软雅黑" pitchFamily="34" charset="-122"/>
                </a:rPr>
                <a:t>立法</a:t>
              </a:r>
            </a:p>
          </p:txBody>
        </p:sp>
      </p:grpSp>
      <p:grpSp>
        <p:nvGrpSpPr>
          <p:cNvPr id="49" name="组合 48"/>
          <p:cNvGrpSpPr/>
          <p:nvPr/>
        </p:nvGrpSpPr>
        <p:grpSpPr>
          <a:xfrm>
            <a:off x="5074591" y="2341964"/>
            <a:ext cx="1740695" cy="1735108"/>
            <a:chOff x="5353594" y="3408697"/>
            <a:chExt cx="1582224" cy="1577145"/>
          </a:xfrm>
        </p:grpSpPr>
        <p:grpSp>
          <p:nvGrpSpPr>
            <p:cNvPr id="50" name="组合 49"/>
            <p:cNvGrpSpPr/>
            <p:nvPr/>
          </p:nvGrpSpPr>
          <p:grpSpPr>
            <a:xfrm>
              <a:off x="5353594" y="3408697"/>
              <a:ext cx="1570859" cy="1577145"/>
              <a:chOff x="5886450" y="3462373"/>
              <a:chExt cx="1570859" cy="1577145"/>
            </a:xfrm>
          </p:grpSpPr>
          <p:sp>
            <p:nvSpPr>
              <p:cNvPr id="52" name="圆角矩形 10"/>
              <p:cNvSpPr/>
              <p:nvPr/>
            </p:nvSpPr>
            <p:spPr>
              <a:xfrm rot="3351489">
                <a:off x="5895209" y="3462373"/>
                <a:ext cx="1562100" cy="1562100"/>
              </a:xfrm>
              <a:prstGeom prst="plaque">
                <a:avLst/>
              </a:prstGeom>
              <a:solidFill>
                <a:schemeClr val="bg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11"/>
              <p:cNvSpPr/>
              <p:nvPr/>
            </p:nvSpPr>
            <p:spPr>
              <a:xfrm rot="2700000">
                <a:off x="5886450" y="3477418"/>
                <a:ext cx="1562100" cy="1562100"/>
              </a:xfrm>
              <a:prstGeom prst="plaque">
                <a:avLst/>
              </a:prstGeom>
              <a:gradFill flip="none" rotWithShape="1">
                <a:gsLst>
                  <a:gs pos="0">
                    <a:srgbClr val="C32A0B">
                      <a:shade val="30000"/>
                      <a:satMod val="115000"/>
                    </a:srgbClr>
                  </a:gs>
                  <a:gs pos="50000">
                    <a:srgbClr val="C32A0B">
                      <a:shade val="67500"/>
                      <a:satMod val="115000"/>
                    </a:srgbClr>
                  </a:gs>
                  <a:gs pos="100000">
                    <a:srgbClr val="C32A0B">
                      <a:shade val="100000"/>
                      <a:satMod val="115000"/>
                    </a:srgbClr>
                  </a:gs>
                </a:gsLst>
                <a:path path="circle">
                  <a:fillToRect l="100000" t="100000"/>
                </a:path>
                <a:tileRect r="-100000" b="-100000"/>
              </a:gradFill>
              <a:ln w="28575">
                <a:solidFill>
                  <a:srgbClr val="8E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81"/>
              <p:cNvSpPr/>
              <p:nvPr/>
            </p:nvSpPr>
            <p:spPr>
              <a:xfrm rot="2700000">
                <a:off x="5973179" y="3514364"/>
                <a:ext cx="1390727" cy="1390727"/>
              </a:xfrm>
              <a:prstGeom prst="plaque">
                <a:avLst/>
              </a:prstGeom>
              <a:gradFill>
                <a:gsLst>
                  <a:gs pos="58000">
                    <a:schemeClr val="bg1">
                      <a:alpha val="0"/>
                    </a:schemeClr>
                  </a:gs>
                  <a:gs pos="80000">
                    <a:schemeClr val="bg1">
                      <a:alpha val="50000"/>
                    </a:schemeClr>
                  </a:gs>
                </a:gsLst>
                <a:lin ang="12600000" scaled="0"/>
              </a:gradFill>
              <a:ln w="2857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11">
              <a:extLst>
                <a:ext uri="{FF2B5EF4-FFF2-40B4-BE49-F238E27FC236}">
                  <a16:creationId xmlns:a16="http://schemas.microsoft.com/office/drawing/2014/main" id="{D47F7AD6-3A8A-4E1E-BD15-7C9F75BDB8FA}"/>
                </a:ext>
              </a:extLst>
            </p:cNvPr>
            <p:cNvSpPr txBox="1"/>
            <p:nvPr/>
          </p:nvSpPr>
          <p:spPr>
            <a:xfrm>
              <a:off x="5419046" y="3480436"/>
              <a:ext cx="1516772" cy="1272704"/>
            </a:xfrm>
            <a:prstGeom prst="plaque">
              <a:avLst/>
            </a:prstGeom>
            <a:noFill/>
          </p:spPr>
          <p:txBody>
            <a:bodyPr vert="horz" wrap="square" rtlCol="0">
              <a:spAutoFit/>
            </a:bodyPr>
            <a:lstStyle/>
            <a:p>
              <a:pPr algn="ctr"/>
              <a:r>
                <a:rPr lang="zh-CN" altLang="en-US" sz="3200" b="1" dirty="0">
                  <a:solidFill>
                    <a:schemeClr val="bg1"/>
                  </a:solidFill>
                  <a:latin typeface="微软雅黑" pitchFamily="34" charset="-122"/>
                  <a:ea typeface="微软雅黑" pitchFamily="34" charset="-122"/>
                </a:rPr>
                <a:t>民主</a:t>
              </a:r>
              <a:endParaRPr lang="en-US" altLang="zh-CN" sz="3200" b="1" dirty="0">
                <a:solidFill>
                  <a:schemeClr val="bg1"/>
                </a:solidFill>
                <a:latin typeface="微软雅黑" pitchFamily="34" charset="-122"/>
                <a:ea typeface="微软雅黑" pitchFamily="34" charset="-122"/>
              </a:endParaRPr>
            </a:p>
            <a:p>
              <a:pPr algn="ctr"/>
              <a:r>
                <a:rPr lang="zh-CN" altLang="en-US" sz="3200" b="1" dirty="0">
                  <a:solidFill>
                    <a:schemeClr val="bg1"/>
                  </a:solidFill>
                  <a:latin typeface="微软雅黑" pitchFamily="34" charset="-122"/>
                  <a:ea typeface="微软雅黑" pitchFamily="34" charset="-122"/>
                </a:rPr>
                <a:t>立法</a:t>
              </a:r>
            </a:p>
          </p:txBody>
        </p:sp>
      </p:grpSp>
      <p:grpSp>
        <p:nvGrpSpPr>
          <p:cNvPr id="55" name="组合 54"/>
          <p:cNvGrpSpPr/>
          <p:nvPr/>
        </p:nvGrpSpPr>
        <p:grpSpPr>
          <a:xfrm>
            <a:off x="7522863" y="2341964"/>
            <a:ext cx="1740695" cy="1735108"/>
            <a:chOff x="5353594" y="3408697"/>
            <a:chExt cx="1582224" cy="1577145"/>
          </a:xfrm>
        </p:grpSpPr>
        <p:grpSp>
          <p:nvGrpSpPr>
            <p:cNvPr id="56" name="组合 55"/>
            <p:cNvGrpSpPr/>
            <p:nvPr/>
          </p:nvGrpSpPr>
          <p:grpSpPr>
            <a:xfrm>
              <a:off x="5353594" y="3408697"/>
              <a:ext cx="1570859" cy="1577145"/>
              <a:chOff x="5886450" y="3462373"/>
              <a:chExt cx="1570859" cy="1577145"/>
            </a:xfrm>
          </p:grpSpPr>
          <p:sp>
            <p:nvSpPr>
              <p:cNvPr id="58" name="圆角矩形 10"/>
              <p:cNvSpPr/>
              <p:nvPr/>
            </p:nvSpPr>
            <p:spPr>
              <a:xfrm rot="3351489">
                <a:off x="5895209" y="3462373"/>
                <a:ext cx="1562100" cy="1562100"/>
              </a:xfrm>
              <a:prstGeom prst="plaque">
                <a:avLst/>
              </a:prstGeom>
              <a:solidFill>
                <a:schemeClr val="bg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11"/>
              <p:cNvSpPr/>
              <p:nvPr/>
            </p:nvSpPr>
            <p:spPr>
              <a:xfrm rot="2700000">
                <a:off x="5886450" y="3477418"/>
                <a:ext cx="1562100" cy="1562100"/>
              </a:xfrm>
              <a:prstGeom prst="plaque">
                <a:avLst/>
              </a:prstGeom>
              <a:gradFill flip="none" rotWithShape="1">
                <a:gsLst>
                  <a:gs pos="0">
                    <a:srgbClr val="C32A0B">
                      <a:shade val="30000"/>
                      <a:satMod val="115000"/>
                    </a:srgbClr>
                  </a:gs>
                  <a:gs pos="50000">
                    <a:srgbClr val="C32A0B">
                      <a:shade val="67500"/>
                      <a:satMod val="115000"/>
                    </a:srgbClr>
                  </a:gs>
                  <a:gs pos="100000">
                    <a:srgbClr val="C32A0B">
                      <a:shade val="100000"/>
                      <a:satMod val="115000"/>
                    </a:srgbClr>
                  </a:gs>
                </a:gsLst>
                <a:path path="circle">
                  <a:fillToRect l="100000" t="100000"/>
                </a:path>
                <a:tileRect r="-100000" b="-100000"/>
              </a:gradFill>
              <a:ln w="28575">
                <a:solidFill>
                  <a:srgbClr val="8E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81"/>
              <p:cNvSpPr/>
              <p:nvPr/>
            </p:nvSpPr>
            <p:spPr>
              <a:xfrm rot="2700000">
                <a:off x="5973179" y="3514364"/>
                <a:ext cx="1390727" cy="1390727"/>
              </a:xfrm>
              <a:prstGeom prst="plaque">
                <a:avLst/>
              </a:prstGeom>
              <a:gradFill>
                <a:gsLst>
                  <a:gs pos="58000">
                    <a:schemeClr val="bg1">
                      <a:alpha val="0"/>
                    </a:schemeClr>
                  </a:gs>
                  <a:gs pos="80000">
                    <a:schemeClr val="bg1">
                      <a:alpha val="50000"/>
                    </a:schemeClr>
                  </a:gs>
                </a:gsLst>
                <a:lin ang="12600000" scaled="0"/>
              </a:gradFill>
              <a:ln w="2857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11">
              <a:extLst>
                <a:ext uri="{FF2B5EF4-FFF2-40B4-BE49-F238E27FC236}">
                  <a16:creationId xmlns:a16="http://schemas.microsoft.com/office/drawing/2014/main" id="{D47F7AD6-3A8A-4E1E-BD15-7C9F75BDB8FA}"/>
                </a:ext>
              </a:extLst>
            </p:cNvPr>
            <p:cNvSpPr txBox="1"/>
            <p:nvPr/>
          </p:nvSpPr>
          <p:spPr>
            <a:xfrm>
              <a:off x="5419046" y="3480436"/>
              <a:ext cx="1516772" cy="1272704"/>
            </a:xfrm>
            <a:prstGeom prst="plaque">
              <a:avLst/>
            </a:prstGeom>
            <a:noFill/>
          </p:spPr>
          <p:txBody>
            <a:bodyPr vert="horz" wrap="square" rtlCol="0">
              <a:spAutoFit/>
            </a:bodyPr>
            <a:lstStyle/>
            <a:p>
              <a:pPr algn="ctr"/>
              <a:r>
                <a:rPr lang="zh-CN" altLang="en-US" sz="3200" b="1" dirty="0">
                  <a:solidFill>
                    <a:schemeClr val="bg1"/>
                  </a:solidFill>
                  <a:latin typeface="微软雅黑" pitchFamily="34" charset="-122"/>
                  <a:ea typeface="微软雅黑" pitchFamily="34" charset="-122"/>
                </a:rPr>
                <a:t>依法</a:t>
              </a:r>
              <a:endParaRPr lang="en-US" altLang="zh-CN" sz="3200" b="1" dirty="0">
                <a:solidFill>
                  <a:schemeClr val="bg1"/>
                </a:solidFill>
                <a:latin typeface="微软雅黑" pitchFamily="34" charset="-122"/>
                <a:ea typeface="微软雅黑" pitchFamily="34" charset="-122"/>
              </a:endParaRPr>
            </a:p>
            <a:p>
              <a:pPr algn="ctr"/>
              <a:r>
                <a:rPr lang="zh-CN" altLang="en-US" sz="3200" b="1" dirty="0">
                  <a:solidFill>
                    <a:schemeClr val="bg1"/>
                  </a:solidFill>
                  <a:latin typeface="微软雅黑" pitchFamily="34" charset="-122"/>
                  <a:ea typeface="微软雅黑" pitchFamily="34" charset="-122"/>
                </a:rPr>
                <a:t>立法</a:t>
              </a:r>
            </a:p>
          </p:txBody>
        </p:sp>
      </p:grpSp>
    </p:spTree>
    <p:extLst>
      <p:ext uri="{BB962C8B-B14F-4D97-AF65-F5344CB8AC3E}">
        <p14:creationId xmlns:p14="http://schemas.microsoft.com/office/powerpoint/2010/main" val="23938659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100" fill="hold"/>
                                        <p:tgtEl>
                                          <p:spTgt spid="3"/>
                                        </p:tgtEl>
                                        <p:attrNameLst>
                                          <p:attrName>ppt_w</p:attrName>
                                        </p:attrNameLst>
                                      </p:cBhvr>
                                      <p:tavLst>
                                        <p:tav tm="0">
                                          <p:val>
                                            <p:fltVal val="0"/>
                                          </p:val>
                                        </p:tav>
                                        <p:tav tm="100000">
                                          <p:val>
                                            <p:strVal val="#ppt_w"/>
                                          </p:val>
                                        </p:tav>
                                      </p:tavLst>
                                    </p:anim>
                                    <p:anim calcmode="lin" valueType="num">
                                      <p:cBhvr>
                                        <p:cTn id="14" dur="1100" fill="hold"/>
                                        <p:tgtEl>
                                          <p:spTgt spid="3"/>
                                        </p:tgtEl>
                                        <p:attrNameLst>
                                          <p:attrName>ppt_h</p:attrName>
                                        </p:attrNameLst>
                                      </p:cBhvr>
                                      <p:tavLst>
                                        <p:tav tm="0">
                                          <p:val>
                                            <p:fltVal val="0"/>
                                          </p:val>
                                        </p:tav>
                                        <p:tav tm="100000">
                                          <p:val>
                                            <p:strVal val="#ppt_h"/>
                                          </p:val>
                                        </p:tav>
                                      </p:tavLst>
                                    </p:anim>
                                    <p:animEffect transition="in" filter="fade">
                                      <p:cBhvr>
                                        <p:cTn id="15" dur="1100"/>
                                        <p:tgtEl>
                                          <p:spTgt spid="3"/>
                                        </p:tgtEl>
                                      </p:cBhvr>
                                    </p:animEffect>
                                  </p:childTnLst>
                                </p:cTn>
                              </p:par>
                              <p:par>
                                <p:cTn id="16" presetID="42" presetClass="entr" presetSubtype="0" fill="hold"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1000"/>
                                        <p:tgtEl>
                                          <p:spTgt spid="43"/>
                                        </p:tgtEl>
                                      </p:cBhvr>
                                    </p:animEffect>
                                    <p:anim calcmode="lin" valueType="num">
                                      <p:cBhvr>
                                        <p:cTn id="19" dur="1000" fill="hold"/>
                                        <p:tgtEl>
                                          <p:spTgt spid="43"/>
                                        </p:tgtEl>
                                        <p:attrNameLst>
                                          <p:attrName>ppt_x</p:attrName>
                                        </p:attrNameLst>
                                      </p:cBhvr>
                                      <p:tavLst>
                                        <p:tav tm="0">
                                          <p:val>
                                            <p:strVal val="#ppt_x"/>
                                          </p:val>
                                        </p:tav>
                                        <p:tav tm="100000">
                                          <p:val>
                                            <p:strVal val="#ppt_x"/>
                                          </p:val>
                                        </p:tav>
                                      </p:tavLst>
                                    </p:anim>
                                    <p:anim calcmode="lin" valueType="num">
                                      <p:cBhvr>
                                        <p:cTn id="20" dur="1000" fill="hold"/>
                                        <p:tgtEl>
                                          <p:spTgt spid="4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30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anim calcmode="lin" valueType="num">
                                      <p:cBhvr>
                                        <p:cTn id="24" dur="1000" fill="hold"/>
                                        <p:tgtEl>
                                          <p:spTgt spid="49"/>
                                        </p:tgtEl>
                                        <p:attrNameLst>
                                          <p:attrName>ppt_x</p:attrName>
                                        </p:attrNameLst>
                                      </p:cBhvr>
                                      <p:tavLst>
                                        <p:tav tm="0">
                                          <p:val>
                                            <p:strVal val="#ppt_x"/>
                                          </p:val>
                                        </p:tav>
                                        <p:tav tm="100000">
                                          <p:val>
                                            <p:strVal val="#ppt_x"/>
                                          </p:val>
                                        </p:tav>
                                      </p:tavLst>
                                    </p:anim>
                                    <p:anim calcmode="lin" valueType="num">
                                      <p:cBhvr>
                                        <p:cTn id="25" dur="1000" fill="hold"/>
                                        <p:tgtEl>
                                          <p:spTgt spid="4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1000"/>
                                        <p:tgtEl>
                                          <p:spTgt spid="55"/>
                                        </p:tgtEl>
                                      </p:cBhvr>
                                    </p:animEffect>
                                    <p:anim calcmode="lin" valueType="num">
                                      <p:cBhvr>
                                        <p:cTn id="29" dur="1000" fill="hold"/>
                                        <p:tgtEl>
                                          <p:spTgt spid="55"/>
                                        </p:tgtEl>
                                        <p:attrNameLst>
                                          <p:attrName>ppt_x</p:attrName>
                                        </p:attrNameLst>
                                      </p:cBhvr>
                                      <p:tavLst>
                                        <p:tav tm="0">
                                          <p:val>
                                            <p:strVal val="#ppt_x"/>
                                          </p:val>
                                        </p:tav>
                                        <p:tav tm="100000">
                                          <p:val>
                                            <p:strVal val="#ppt_x"/>
                                          </p:val>
                                        </p:tav>
                                      </p:tavLst>
                                    </p:anim>
                                    <p:anim calcmode="lin" valueType="num">
                                      <p:cBhvr>
                                        <p:cTn id="30" dur="1000" fill="hold"/>
                                        <p:tgtEl>
                                          <p:spTgt spid="5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iterate type="wd">
                                    <p:tmPct val="10000"/>
                                  </p:iterate>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par>
                                <p:cTn id="37" presetID="2" presetClass="entr" presetSubtype="8" fill="hold" nodeType="withEffect">
                                  <p:stCondLst>
                                    <p:cond delay="1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700" fill="hold"/>
                                        <p:tgtEl>
                                          <p:spTgt spid="10"/>
                                        </p:tgtEl>
                                        <p:attrNameLst>
                                          <p:attrName>ppt_x</p:attrName>
                                        </p:attrNameLst>
                                      </p:cBhvr>
                                      <p:tavLst>
                                        <p:tav tm="0">
                                          <p:val>
                                            <p:strVal val="0-#ppt_w/2"/>
                                          </p:val>
                                        </p:tav>
                                        <p:tav tm="100000">
                                          <p:val>
                                            <p:strVal val="#ppt_x"/>
                                          </p:val>
                                        </p:tav>
                                      </p:tavLst>
                                    </p:anim>
                                    <p:anim calcmode="lin" valueType="num">
                                      <p:cBhvr additive="base">
                                        <p:cTn id="40" dur="7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15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1600" fill="hold"/>
                                        <p:tgtEl>
                                          <p:spTgt spid="11"/>
                                        </p:tgtEl>
                                        <p:attrNameLst>
                                          <p:attrName>ppt_x</p:attrName>
                                        </p:attrNameLst>
                                      </p:cBhvr>
                                      <p:tavLst>
                                        <p:tav tm="0">
                                          <p:val>
                                            <p:strVal val="0-#ppt_w/2"/>
                                          </p:val>
                                        </p:tav>
                                        <p:tav tm="100000">
                                          <p:val>
                                            <p:strVal val="#ppt_x"/>
                                          </p:val>
                                        </p:tav>
                                      </p:tavLst>
                                    </p:anim>
                                    <p:anim calcmode="lin" valueType="num">
                                      <p:cBhvr additive="base">
                                        <p:cTn id="44" dur="1600" fill="hold"/>
                                        <p:tgtEl>
                                          <p:spTgt spid="11"/>
                                        </p:tgtEl>
                                        <p:attrNameLst>
                                          <p:attrName>ppt_y</p:attrName>
                                        </p:attrNameLst>
                                      </p:cBhvr>
                                      <p:tavLst>
                                        <p:tav tm="0">
                                          <p:val>
                                            <p:strVal val="#ppt_y"/>
                                          </p:val>
                                        </p:tav>
                                        <p:tav tm="100000">
                                          <p:val>
                                            <p:strVal val="#ppt_y"/>
                                          </p:val>
                                        </p:tav>
                                      </p:tavLst>
                                    </p:anim>
                                  </p:childTnLst>
                                </p:cTn>
                              </p:par>
                            </p:childTnLst>
                          </p:cTn>
                        </p:par>
                        <p:par>
                          <p:cTn id="45" fill="hold">
                            <p:stCondLst>
                              <p:cond delay="5600"/>
                            </p:stCondLst>
                            <p:childTnLst>
                              <p:par>
                                <p:cTn id="46" presetID="16" presetClass="entr" presetSubtype="21"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barn(inVertical)">
                                      <p:cBhvr>
                                        <p:cTn id="4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6" grpId="0"/>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83456"/>
            <a:ext cx="4608512" cy="400110"/>
          </a:xfrm>
          <a:prstGeom prst="rect">
            <a:avLst/>
          </a:prstGeom>
        </p:spPr>
        <p:txBody>
          <a:bodyPr wrap="square">
            <a:spAutoFit/>
          </a:bodyPr>
          <a:lstStyle/>
          <a:p>
            <a:r>
              <a:rPr lang="zh-CN" altLang="en-US" sz="2000" b="1" dirty="0">
                <a:solidFill>
                  <a:schemeClr val="bg1"/>
                </a:solidFill>
                <a:latin typeface="微软雅黑" pitchFamily="34" charset="-122"/>
                <a:ea typeface="微软雅黑" pitchFamily="34" charset="-122"/>
              </a:rPr>
              <a:t>习近平新时代中国特色社会主义思想</a:t>
            </a:r>
            <a:endParaRPr lang="zh-CN" altLang="en-US" sz="2000" dirty="0">
              <a:solidFill>
                <a:schemeClr val="bg1"/>
              </a:solidFill>
            </a:endParaRPr>
          </a:p>
        </p:txBody>
      </p:sp>
      <p:grpSp>
        <p:nvGrpSpPr>
          <p:cNvPr id="3" name="组合 2"/>
          <p:cNvGrpSpPr/>
          <p:nvPr/>
        </p:nvGrpSpPr>
        <p:grpSpPr>
          <a:xfrm>
            <a:off x="1774726" y="3401842"/>
            <a:ext cx="9073008" cy="1110157"/>
            <a:chOff x="1774726" y="3533924"/>
            <a:chExt cx="9073008" cy="1110157"/>
          </a:xfrm>
        </p:grpSpPr>
        <p:grpSp>
          <p:nvGrpSpPr>
            <p:cNvPr id="39" name="组合 38"/>
            <p:cNvGrpSpPr/>
            <p:nvPr/>
          </p:nvGrpSpPr>
          <p:grpSpPr>
            <a:xfrm>
              <a:off x="1774726" y="3533924"/>
              <a:ext cx="9073008" cy="1110157"/>
              <a:chOff x="1630710" y="4757435"/>
              <a:chExt cx="9073008" cy="513057"/>
            </a:xfrm>
          </p:grpSpPr>
          <p:sp>
            <p:nvSpPr>
              <p:cNvPr id="40" name="矩形 39"/>
              <p:cNvSpPr/>
              <p:nvPr/>
            </p:nvSpPr>
            <p:spPr>
              <a:xfrm>
                <a:off x="2134766" y="4797152"/>
                <a:ext cx="8568952" cy="432048"/>
              </a:xfrm>
              <a:prstGeom prst="rect">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六边形 41"/>
              <p:cNvSpPr/>
              <p:nvPr/>
            </p:nvSpPr>
            <p:spPr>
              <a:xfrm>
                <a:off x="1630710" y="4757435"/>
                <a:ext cx="2232248" cy="513057"/>
              </a:xfrm>
              <a:prstGeom prst="hexagon">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2062758" y="4775501"/>
                <a:ext cx="954107" cy="380874"/>
              </a:xfrm>
              <a:prstGeom prst="rect">
                <a:avLst/>
              </a:prstGeom>
            </p:spPr>
            <p:txBody>
              <a:bodyPr wrap="none">
                <a:spAutoFit/>
              </a:bodyPr>
              <a:lstStyle/>
              <a:p>
                <a:r>
                  <a:rPr lang="zh-CN" altLang="en-US" sz="6000" b="1" dirty="0">
                    <a:solidFill>
                      <a:schemeClr val="bg1"/>
                    </a:solidFill>
                    <a:latin typeface="微软雅黑" pitchFamily="34" charset="-122"/>
                    <a:ea typeface="微软雅黑" pitchFamily="34" charset="-122"/>
                  </a:rPr>
                  <a:t>是</a:t>
                </a:r>
                <a:endParaRPr lang="zh-CN" altLang="en-US" sz="6000" dirty="0">
                  <a:solidFill>
                    <a:schemeClr val="bg1"/>
                  </a:solidFill>
                </a:endParaRPr>
              </a:p>
            </p:txBody>
          </p:sp>
        </p:grpSp>
        <p:sp>
          <p:nvSpPr>
            <p:cNvPr id="11" name="矩形 10"/>
            <p:cNvSpPr/>
            <p:nvPr/>
          </p:nvSpPr>
          <p:spPr>
            <a:xfrm>
              <a:off x="4078982" y="3675061"/>
              <a:ext cx="6731330" cy="662554"/>
            </a:xfrm>
            <a:prstGeom prst="rect">
              <a:avLst/>
            </a:prstGeom>
          </p:spPr>
          <p:txBody>
            <a:bodyPr wrap="none">
              <a:spAutoFit/>
            </a:bodyPr>
            <a:lstStyle/>
            <a:p>
              <a:pPr>
                <a:lnSpc>
                  <a:spcPct val="150000"/>
                </a:lnSpc>
              </a:pPr>
              <a:r>
                <a:rPr lang="zh-CN" altLang="en-US" sz="2800" b="1" dirty="0">
                  <a:solidFill>
                    <a:schemeClr val="accent1"/>
                  </a:solidFill>
                  <a:latin typeface="微软雅黑" pitchFamily="34" charset="-122"/>
                  <a:ea typeface="微软雅黑" pitchFamily="34" charset="-122"/>
                </a:rPr>
                <a:t>当代中国马克思主义、</a:t>
              </a:r>
              <a:r>
                <a:rPr lang="en-US" altLang="zh-CN" sz="2800" b="1" dirty="0">
                  <a:solidFill>
                    <a:schemeClr val="accent1"/>
                  </a:solidFill>
                  <a:latin typeface="微软雅黑" pitchFamily="34" charset="-122"/>
                  <a:ea typeface="微软雅黑" pitchFamily="34" charset="-122"/>
                </a:rPr>
                <a:t>21</a:t>
              </a:r>
              <a:r>
                <a:rPr lang="zh-CN" altLang="en-US" sz="2800" b="1" dirty="0">
                  <a:solidFill>
                    <a:schemeClr val="accent1"/>
                  </a:solidFill>
                  <a:latin typeface="微软雅黑" pitchFamily="34" charset="-122"/>
                  <a:ea typeface="微软雅黑" pitchFamily="34" charset="-122"/>
                </a:rPr>
                <a:t>世纪马克思主义</a:t>
              </a:r>
              <a:endParaRPr lang="en-US" altLang="zh-CN" sz="2800" b="1" dirty="0">
                <a:solidFill>
                  <a:schemeClr val="accent1"/>
                </a:solidFill>
                <a:latin typeface="微软雅黑" pitchFamily="34" charset="-122"/>
                <a:ea typeface="微软雅黑" pitchFamily="34" charset="-122"/>
              </a:endParaRPr>
            </a:p>
          </p:txBody>
        </p:sp>
      </p:grpSp>
      <p:sp>
        <p:nvSpPr>
          <p:cNvPr id="12" name="矩形 11"/>
          <p:cNvSpPr/>
          <p:nvPr/>
        </p:nvSpPr>
        <p:spPr>
          <a:xfrm>
            <a:off x="2062758" y="1136678"/>
            <a:ext cx="8392041" cy="707886"/>
          </a:xfrm>
          <a:prstGeom prst="rect">
            <a:avLst/>
          </a:prstGeom>
        </p:spPr>
        <p:txBody>
          <a:bodyPr wrap="none">
            <a:spAutoFit/>
          </a:bodyPr>
          <a:lstStyle/>
          <a:p>
            <a:r>
              <a:rPr lang="zh-CN" altLang="en-US" sz="4000" b="1" dirty="0">
                <a:solidFill>
                  <a:schemeClr val="accent1"/>
                </a:solidFill>
                <a:latin typeface="微软雅黑" pitchFamily="34" charset="-122"/>
                <a:ea typeface="微软雅黑" pitchFamily="34" charset="-122"/>
              </a:rPr>
              <a:t>习近平新时代中国特色社会主义思想</a:t>
            </a:r>
            <a:endParaRPr lang="zh-CN" altLang="en-US" sz="4000" dirty="0"/>
          </a:p>
        </p:txBody>
      </p:sp>
      <p:grpSp>
        <p:nvGrpSpPr>
          <p:cNvPr id="2" name="组合 1"/>
          <p:cNvGrpSpPr/>
          <p:nvPr/>
        </p:nvGrpSpPr>
        <p:grpSpPr>
          <a:xfrm>
            <a:off x="1774726" y="2072782"/>
            <a:ext cx="9073008" cy="1110157"/>
            <a:chOff x="1774726" y="2204864"/>
            <a:chExt cx="9073008" cy="1110157"/>
          </a:xfrm>
        </p:grpSpPr>
        <p:grpSp>
          <p:nvGrpSpPr>
            <p:cNvPr id="13" name="组合 12"/>
            <p:cNvGrpSpPr/>
            <p:nvPr/>
          </p:nvGrpSpPr>
          <p:grpSpPr>
            <a:xfrm>
              <a:off x="1774726" y="2204864"/>
              <a:ext cx="9073008" cy="1110157"/>
              <a:chOff x="1630710" y="4710275"/>
              <a:chExt cx="9073008" cy="513057"/>
            </a:xfrm>
          </p:grpSpPr>
          <p:sp>
            <p:nvSpPr>
              <p:cNvPr id="34" name="矩形 33"/>
              <p:cNvSpPr/>
              <p:nvPr/>
            </p:nvSpPr>
            <p:spPr>
              <a:xfrm>
                <a:off x="2134766" y="4749992"/>
                <a:ext cx="8568952" cy="432048"/>
              </a:xfrm>
              <a:prstGeom prst="rect">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a:off x="1630710" y="4710275"/>
                <a:ext cx="2232248" cy="513057"/>
              </a:xfrm>
              <a:prstGeom prst="hexagon">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062758" y="4743553"/>
                <a:ext cx="954107" cy="380874"/>
              </a:xfrm>
              <a:prstGeom prst="rect">
                <a:avLst/>
              </a:prstGeom>
            </p:spPr>
            <p:txBody>
              <a:bodyPr wrap="none">
                <a:spAutoFit/>
              </a:bodyPr>
              <a:lstStyle/>
              <a:p>
                <a:r>
                  <a:rPr lang="zh-CN" altLang="en-US" sz="6000" b="1" dirty="0">
                    <a:solidFill>
                      <a:schemeClr val="bg1"/>
                    </a:solidFill>
                    <a:latin typeface="微软雅黑" pitchFamily="34" charset="-122"/>
                    <a:ea typeface="微软雅黑" pitchFamily="34" charset="-122"/>
                  </a:rPr>
                  <a:t>是</a:t>
                </a:r>
                <a:endParaRPr lang="zh-CN" altLang="en-US" sz="6000" dirty="0">
                  <a:solidFill>
                    <a:schemeClr val="bg1"/>
                  </a:solidFill>
                </a:endParaRPr>
              </a:p>
            </p:txBody>
          </p:sp>
        </p:grpSp>
        <p:sp>
          <p:nvSpPr>
            <p:cNvPr id="14" name="矩形 13"/>
            <p:cNvSpPr/>
            <p:nvPr/>
          </p:nvSpPr>
          <p:spPr>
            <a:xfrm>
              <a:off x="4078982" y="2450925"/>
              <a:ext cx="4493538" cy="662554"/>
            </a:xfrm>
            <a:prstGeom prst="rect">
              <a:avLst/>
            </a:prstGeom>
          </p:spPr>
          <p:txBody>
            <a:bodyPr wrap="none">
              <a:spAutoFit/>
            </a:bodyPr>
            <a:lstStyle/>
            <a:p>
              <a:pPr>
                <a:lnSpc>
                  <a:spcPct val="150000"/>
                </a:lnSpc>
              </a:pPr>
              <a:r>
                <a:rPr lang="zh-CN" altLang="en-US" sz="2800" b="1" dirty="0">
                  <a:solidFill>
                    <a:schemeClr val="accent1"/>
                  </a:solidFill>
                  <a:latin typeface="微软雅黑" pitchFamily="34" charset="-122"/>
                  <a:ea typeface="微软雅黑" pitchFamily="34" charset="-122"/>
                </a:rPr>
                <a:t>马克思主义中国化最新成果</a:t>
              </a:r>
              <a:endParaRPr lang="en-US" altLang="zh-CN" sz="2800" b="1" dirty="0">
                <a:solidFill>
                  <a:schemeClr val="accent1"/>
                </a:solidFill>
                <a:latin typeface="微软雅黑" pitchFamily="34" charset="-122"/>
                <a:ea typeface="微软雅黑" pitchFamily="34" charset="-122"/>
              </a:endParaRPr>
            </a:p>
          </p:txBody>
        </p:sp>
      </p:grpSp>
      <p:grpSp>
        <p:nvGrpSpPr>
          <p:cNvPr id="4" name="组合 3"/>
          <p:cNvGrpSpPr/>
          <p:nvPr/>
        </p:nvGrpSpPr>
        <p:grpSpPr>
          <a:xfrm>
            <a:off x="1774726" y="4767115"/>
            <a:ext cx="9073008" cy="1110157"/>
            <a:chOff x="1774726" y="4899197"/>
            <a:chExt cx="9073008" cy="1110157"/>
          </a:xfrm>
        </p:grpSpPr>
        <p:grpSp>
          <p:nvGrpSpPr>
            <p:cNvPr id="62" name="组合 61"/>
            <p:cNvGrpSpPr/>
            <p:nvPr/>
          </p:nvGrpSpPr>
          <p:grpSpPr>
            <a:xfrm>
              <a:off x="1774726" y="4899197"/>
              <a:ext cx="9073008" cy="1110157"/>
              <a:chOff x="1630710" y="4804596"/>
              <a:chExt cx="9073008" cy="513057"/>
            </a:xfrm>
          </p:grpSpPr>
          <p:sp>
            <p:nvSpPr>
              <p:cNvPr id="63" name="矩形 62"/>
              <p:cNvSpPr/>
              <p:nvPr/>
            </p:nvSpPr>
            <p:spPr>
              <a:xfrm>
                <a:off x="2134766" y="4844313"/>
                <a:ext cx="8568952" cy="432048"/>
              </a:xfrm>
              <a:prstGeom prst="rect">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六边形 63"/>
              <p:cNvSpPr/>
              <p:nvPr/>
            </p:nvSpPr>
            <p:spPr>
              <a:xfrm>
                <a:off x="1630710" y="4804596"/>
                <a:ext cx="2232248" cy="513057"/>
              </a:xfrm>
              <a:prstGeom prst="hexagon">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2062758" y="4823993"/>
                <a:ext cx="954107" cy="380874"/>
              </a:xfrm>
              <a:prstGeom prst="rect">
                <a:avLst/>
              </a:prstGeom>
            </p:spPr>
            <p:txBody>
              <a:bodyPr wrap="none">
                <a:spAutoFit/>
              </a:bodyPr>
              <a:lstStyle/>
              <a:p>
                <a:r>
                  <a:rPr lang="zh-CN" altLang="en-US" sz="6000" b="1" dirty="0">
                    <a:solidFill>
                      <a:schemeClr val="bg1"/>
                    </a:solidFill>
                    <a:latin typeface="微软雅黑" pitchFamily="34" charset="-122"/>
                    <a:ea typeface="微软雅黑" pitchFamily="34" charset="-122"/>
                  </a:rPr>
                  <a:t>是</a:t>
                </a:r>
                <a:endParaRPr lang="zh-CN" altLang="en-US" sz="6000" dirty="0">
                  <a:solidFill>
                    <a:schemeClr val="bg1"/>
                  </a:solidFill>
                </a:endParaRPr>
              </a:p>
            </p:txBody>
          </p:sp>
        </p:grpSp>
        <p:sp>
          <p:nvSpPr>
            <p:cNvPr id="16" name="矩形 15"/>
            <p:cNvSpPr/>
            <p:nvPr/>
          </p:nvSpPr>
          <p:spPr>
            <a:xfrm>
              <a:off x="4078982" y="4971205"/>
              <a:ext cx="5570756" cy="662554"/>
            </a:xfrm>
            <a:prstGeom prst="rect">
              <a:avLst/>
            </a:prstGeom>
          </p:spPr>
          <p:txBody>
            <a:bodyPr wrap="none">
              <a:spAutoFit/>
            </a:bodyPr>
            <a:lstStyle/>
            <a:p>
              <a:pPr>
                <a:lnSpc>
                  <a:spcPct val="150000"/>
                </a:lnSpc>
              </a:pPr>
              <a:r>
                <a:rPr lang="zh-CN" altLang="en-US" sz="2800" b="1" dirty="0">
                  <a:solidFill>
                    <a:schemeClr val="accent1"/>
                  </a:solidFill>
                  <a:latin typeface="微软雅黑" pitchFamily="34" charset="-122"/>
                  <a:ea typeface="微软雅黑" pitchFamily="34" charset="-122"/>
                </a:rPr>
                <a:t>党和国家必须长期坚持的指导思想</a:t>
              </a:r>
              <a:endParaRPr lang="en-US" altLang="zh-CN" sz="2800" b="1" dirty="0">
                <a:solidFill>
                  <a:schemeClr val="accent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886151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100" fill="hold"/>
                                        <p:tgtEl>
                                          <p:spTgt spid="12"/>
                                        </p:tgtEl>
                                        <p:attrNameLst>
                                          <p:attrName>ppt_w</p:attrName>
                                        </p:attrNameLst>
                                      </p:cBhvr>
                                      <p:tavLst>
                                        <p:tav tm="0">
                                          <p:val>
                                            <p:fltVal val="0"/>
                                          </p:val>
                                        </p:tav>
                                        <p:tav tm="100000">
                                          <p:val>
                                            <p:strVal val="#ppt_w"/>
                                          </p:val>
                                        </p:tav>
                                      </p:tavLst>
                                    </p:anim>
                                    <p:anim calcmode="lin" valueType="num">
                                      <p:cBhvr>
                                        <p:cTn id="14" dur="1100" fill="hold"/>
                                        <p:tgtEl>
                                          <p:spTgt spid="12"/>
                                        </p:tgtEl>
                                        <p:attrNameLst>
                                          <p:attrName>ppt_h</p:attrName>
                                        </p:attrNameLst>
                                      </p:cBhvr>
                                      <p:tavLst>
                                        <p:tav tm="0">
                                          <p:val>
                                            <p:fltVal val="0"/>
                                          </p:val>
                                        </p:tav>
                                        <p:tav tm="100000">
                                          <p:val>
                                            <p:strVal val="#ppt_h"/>
                                          </p:val>
                                        </p:tav>
                                      </p:tavLst>
                                    </p:anim>
                                    <p:animEffect transition="in" filter="fade">
                                      <p:cBhvr>
                                        <p:cTn id="15" dur="1100"/>
                                        <p:tgtEl>
                                          <p:spTgt spid="12"/>
                                        </p:tgtEl>
                                      </p:cBhvr>
                                    </p:animEffect>
                                  </p:childTnLst>
                                </p:cTn>
                              </p:par>
                              <p:par>
                                <p:cTn id="16" presetID="22" presetClass="entr" presetSubtype="8"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800"/>
                                        <p:tgtEl>
                                          <p:spTgt spid="2"/>
                                        </p:tgtEl>
                                      </p:cBhvr>
                                    </p:animEffect>
                                  </p:childTnLst>
                                </p:cTn>
                              </p:par>
                              <p:par>
                                <p:cTn id="19" presetID="22" presetClass="entr" presetSubtype="8" fill="hold" nodeType="withEffect">
                                  <p:stCondLst>
                                    <p:cond delay="100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800"/>
                                        <p:tgtEl>
                                          <p:spTgt spid="3"/>
                                        </p:tgtEl>
                                      </p:cBhvr>
                                    </p:animEffect>
                                  </p:childTnLst>
                                </p:cTn>
                              </p:par>
                              <p:par>
                                <p:cTn id="22" presetID="22" presetClass="entr" presetSubtype="8" fill="hold" nodeType="withEffect">
                                  <p:stCondLst>
                                    <p:cond delay="170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8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缺角矩形 6"/>
          <p:cNvSpPr/>
          <p:nvPr/>
        </p:nvSpPr>
        <p:spPr>
          <a:xfrm>
            <a:off x="982638" y="1844824"/>
            <a:ext cx="4248472" cy="3744416"/>
          </a:xfrm>
          <a:prstGeom prst="plaque">
            <a:avLst>
              <a:gd name="adj" fmla="val 10336"/>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98662" y="383456"/>
            <a:ext cx="4608512" cy="400110"/>
          </a:xfrm>
          <a:prstGeom prst="rect">
            <a:avLst/>
          </a:prstGeom>
        </p:spPr>
        <p:txBody>
          <a:bodyPr wrap="square">
            <a:spAutoFit/>
          </a:bodyPr>
          <a:lstStyle/>
          <a:p>
            <a:r>
              <a:rPr lang="zh-CN" altLang="en-US" sz="2000" b="1" dirty="0">
                <a:solidFill>
                  <a:schemeClr val="bg1"/>
                </a:solidFill>
                <a:latin typeface="微软雅黑" pitchFamily="34" charset="-122"/>
                <a:ea typeface="微软雅黑" pitchFamily="34" charset="-122"/>
              </a:rPr>
              <a:t>习近平新时代中国特色社会主义思想</a:t>
            </a:r>
            <a:endParaRPr lang="zh-CN" altLang="en-US" sz="2000" dirty="0">
              <a:solidFill>
                <a:schemeClr val="bg1"/>
              </a:solidFill>
            </a:endParaRPr>
          </a:p>
        </p:txBody>
      </p:sp>
      <p:sp>
        <p:nvSpPr>
          <p:cNvPr id="2" name="矩形 1"/>
          <p:cNvSpPr/>
          <p:nvPr/>
        </p:nvSpPr>
        <p:spPr>
          <a:xfrm>
            <a:off x="7535366" y="4653136"/>
            <a:ext cx="3960440" cy="507831"/>
          </a:xfrm>
          <a:prstGeom prst="rect">
            <a:avLst/>
          </a:prstGeom>
        </p:spPr>
        <p:txBody>
          <a:bodyPr wrap="square">
            <a:spAutoFit/>
          </a:bodyPr>
          <a:lstStyle/>
          <a:p>
            <a:pPr>
              <a:lnSpc>
                <a:spcPct val="150000"/>
              </a:lnSpc>
            </a:pPr>
            <a:r>
              <a:rPr lang="zh-CN" altLang="en-US" b="1" dirty="0">
                <a:solidFill>
                  <a:schemeClr val="accent1"/>
                </a:solidFill>
                <a:latin typeface="微软雅黑" pitchFamily="34" charset="-122"/>
                <a:ea typeface="微软雅黑" pitchFamily="34" charset="-122"/>
              </a:rPr>
              <a:t>必须坚持和加强党对一切工作的领导</a:t>
            </a:r>
            <a:endParaRPr lang="en-US" altLang="zh-CN" b="1" dirty="0">
              <a:solidFill>
                <a:schemeClr val="accent1"/>
              </a:solidFill>
              <a:latin typeface="微软雅黑" pitchFamily="34" charset="-122"/>
              <a:ea typeface="微软雅黑" pitchFamily="34" charset="-122"/>
            </a:endParaRPr>
          </a:p>
        </p:txBody>
      </p:sp>
      <p:grpSp>
        <p:nvGrpSpPr>
          <p:cNvPr id="23" name="组合 22"/>
          <p:cNvGrpSpPr/>
          <p:nvPr/>
        </p:nvGrpSpPr>
        <p:grpSpPr>
          <a:xfrm>
            <a:off x="6167214" y="1772816"/>
            <a:ext cx="936104" cy="933099"/>
            <a:chOff x="5353594" y="3408697"/>
            <a:chExt cx="1582224" cy="1577145"/>
          </a:xfrm>
        </p:grpSpPr>
        <p:grpSp>
          <p:nvGrpSpPr>
            <p:cNvPr id="24" name="组合 23"/>
            <p:cNvGrpSpPr/>
            <p:nvPr/>
          </p:nvGrpSpPr>
          <p:grpSpPr>
            <a:xfrm>
              <a:off x="5353594" y="3408697"/>
              <a:ext cx="1570859" cy="1577145"/>
              <a:chOff x="5886450" y="3462373"/>
              <a:chExt cx="1570859" cy="1577145"/>
            </a:xfrm>
          </p:grpSpPr>
          <p:sp>
            <p:nvSpPr>
              <p:cNvPr id="26" name="圆角矩形 10"/>
              <p:cNvSpPr/>
              <p:nvPr/>
            </p:nvSpPr>
            <p:spPr>
              <a:xfrm rot="3351489">
                <a:off x="5895209" y="3462373"/>
                <a:ext cx="1562100" cy="1562100"/>
              </a:xfrm>
              <a:prstGeom prst="ellipse">
                <a:avLst/>
              </a:prstGeom>
              <a:solidFill>
                <a:schemeClr val="bg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11"/>
              <p:cNvSpPr/>
              <p:nvPr/>
            </p:nvSpPr>
            <p:spPr>
              <a:xfrm rot="2700000">
                <a:off x="5886450" y="3477418"/>
                <a:ext cx="1562100" cy="1562100"/>
              </a:xfrm>
              <a:prstGeom prst="ellipse">
                <a:avLst/>
              </a:prstGeom>
              <a:gradFill flip="none" rotWithShape="1">
                <a:gsLst>
                  <a:gs pos="0">
                    <a:srgbClr val="C32A0B">
                      <a:shade val="30000"/>
                      <a:satMod val="115000"/>
                    </a:srgbClr>
                  </a:gs>
                  <a:gs pos="50000">
                    <a:srgbClr val="C32A0B">
                      <a:shade val="67500"/>
                      <a:satMod val="115000"/>
                    </a:srgbClr>
                  </a:gs>
                  <a:gs pos="100000">
                    <a:srgbClr val="C32A0B">
                      <a:shade val="100000"/>
                      <a:satMod val="115000"/>
                    </a:srgbClr>
                  </a:gs>
                </a:gsLst>
                <a:path path="circle">
                  <a:fillToRect l="100000" t="100000"/>
                </a:path>
                <a:tileRect r="-100000" b="-100000"/>
              </a:gradFill>
              <a:ln w="28575">
                <a:solidFill>
                  <a:srgbClr val="8E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81"/>
              <p:cNvSpPr/>
              <p:nvPr/>
            </p:nvSpPr>
            <p:spPr>
              <a:xfrm rot="2700000">
                <a:off x="5973179" y="3514364"/>
                <a:ext cx="1390727" cy="1390727"/>
              </a:xfrm>
              <a:prstGeom prst="ellipse">
                <a:avLst/>
              </a:prstGeom>
              <a:gradFill>
                <a:gsLst>
                  <a:gs pos="58000">
                    <a:schemeClr val="bg1">
                      <a:alpha val="0"/>
                    </a:schemeClr>
                  </a:gs>
                  <a:gs pos="80000">
                    <a:schemeClr val="bg1">
                      <a:alpha val="50000"/>
                    </a:schemeClr>
                  </a:gs>
                </a:gsLst>
                <a:lin ang="12600000" scaled="0"/>
              </a:gradFill>
              <a:ln w="2857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11">
              <a:extLst>
                <a:ext uri="{FF2B5EF4-FFF2-40B4-BE49-F238E27FC236}">
                  <a16:creationId xmlns:a16="http://schemas.microsoft.com/office/drawing/2014/main" id="{D47F7AD6-3A8A-4E1E-BD15-7C9F75BDB8FA}"/>
                </a:ext>
              </a:extLst>
            </p:cNvPr>
            <p:cNvSpPr txBox="1"/>
            <p:nvPr/>
          </p:nvSpPr>
          <p:spPr>
            <a:xfrm>
              <a:off x="5419046" y="3742335"/>
              <a:ext cx="1516772" cy="988400"/>
            </a:xfrm>
            <a:prstGeom prst="rect">
              <a:avLst/>
            </a:prstGeom>
            <a:noFill/>
          </p:spPr>
          <p:txBody>
            <a:bodyPr vert="horz" wrap="square" rtlCol="0">
              <a:spAutoFit/>
            </a:bodyPr>
            <a:lstStyle/>
            <a:p>
              <a:pPr algn="ctr"/>
              <a:r>
                <a:rPr lang="en-US" altLang="zh-CN" sz="3200" dirty="0">
                  <a:solidFill>
                    <a:schemeClr val="bg1"/>
                  </a:solidFill>
                  <a:latin typeface="微软雅黑" pitchFamily="34" charset="-122"/>
                  <a:ea typeface="微软雅黑" pitchFamily="34" charset="-122"/>
                </a:rPr>
                <a:t>01</a:t>
              </a:r>
              <a:endParaRPr lang="zh-CN" altLang="en-US" sz="3200" dirty="0">
                <a:solidFill>
                  <a:schemeClr val="bg1"/>
                </a:solidFill>
                <a:latin typeface="微软雅黑" pitchFamily="34" charset="-122"/>
                <a:ea typeface="微软雅黑" pitchFamily="34" charset="-122"/>
              </a:endParaRPr>
            </a:p>
          </p:txBody>
        </p:sp>
      </p:grpSp>
      <p:sp>
        <p:nvSpPr>
          <p:cNvPr id="3" name="矩形 2"/>
          <p:cNvSpPr/>
          <p:nvPr/>
        </p:nvSpPr>
        <p:spPr>
          <a:xfrm>
            <a:off x="7391350" y="1772816"/>
            <a:ext cx="3528392" cy="787139"/>
          </a:xfrm>
          <a:prstGeom prst="rect">
            <a:avLst/>
          </a:prstGeom>
        </p:spPr>
        <p:txBody>
          <a:bodyPr wrap="square">
            <a:spAutoFit/>
          </a:bodyPr>
          <a:lstStyle/>
          <a:p>
            <a:pPr>
              <a:lnSpc>
                <a:spcPct val="132000"/>
              </a:lnSpc>
            </a:pPr>
            <a:r>
              <a:rPr lang="zh-CN" altLang="en-US" b="1" dirty="0">
                <a:solidFill>
                  <a:schemeClr val="accent1"/>
                </a:solidFill>
                <a:latin typeface="微软雅黑" pitchFamily="34" charset="-122"/>
                <a:ea typeface="微软雅黑" pitchFamily="34" charset="-122"/>
              </a:rPr>
              <a:t>中国共产党领导是中国特色社会主义最本质的特征</a:t>
            </a:r>
            <a:endParaRPr lang="en-US" altLang="zh-CN" b="1" dirty="0">
              <a:solidFill>
                <a:schemeClr val="accent1"/>
              </a:solidFill>
              <a:latin typeface="微软雅黑" pitchFamily="34" charset="-122"/>
              <a:ea typeface="微软雅黑" pitchFamily="34" charset="-122"/>
            </a:endParaRPr>
          </a:p>
        </p:txBody>
      </p:sp>
      <p:grpSp>
        <p:nvGrpSpPr>
          <p:cNvPr id="30" name="组合 29"/>
          <p:cNvGrpSpPr/>
          <p:nvPr/>
        </p:nvGrpSpPr>
        <p:grpSpPr>
          <a:xfrm>
            <a:off x="6167214" y="3140968"/>
            <a:ext cx="936104" cy="933099"/>
            <a:chOff x="5353594" y="3408697"/>
            <a:chExt cx="1582224" cy="1577145"/>
          </a:xfrm>
        </p:grpSpPr>
        <p:grpSp>
          <p:nvGrpSpPr>
            <p:cNvPr id="31" name="组合 30"/>
            <p:cNvGrpSpPr/>
            <p:nvPr/>
          </p:nvGrpSpPr>
          <p:grpSpPr>
            <a:xfrm>
              <a:off x="5353594" y="3408697"/>
              <a:ext cx="1570859" cy="1577145"/>
              <a:chOff x="5886450" y="3462373"/>
              <a:chExt cx="1570859" cy="1577145"/>
            </a:xfrm>
          </p:grpSpPr>
          <p:sp>
            <p:nvSpPr>
              <p:cNvPr id="33" name="圆角矩形 10"/>
              <p:cNvSpPr/>
              <p:nvPr/>
            </p:nvSpPr>
            <p:spPr>
              <a:xfrm rot="3351489">
                <a:off x="5895209" y="3462373"/>
                <a:ext cx="1562100" cy="1562100"/>
              </a:xfrm>
              <a:prstGeom prst="ellipse">
                <a:avLst/>
              </a:prstGeom>
              <a:solidFill>
                <a:schemeClr val="bg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11"/>
              <p:cNvSpPr/>
              <p:nvPr/>
            </p:nvSpPr>
            <p:spPr>
              <a:xfrm rot="2700000">
                <a:off x="5886450" y="3477418"/>
                <a:ext cx="1562100" cy="1562100"/>
              </a:xfrm>
              <a:prstGeom prst="ellipse">
                <a:avLst/>
              </a:prstGeom>
              <a:gradFill flip="none" rotWithShape="1">
                <a:gsLst>
                  <a:gs pos="0">
                    <a:srgbClr val="C32A0B">
                      <a:shade val="30000"/>
                      <a:satMod val="115000"/>
                    </a:srgbClr>
                  </a:gs>
                  <a:gs pos="50000">
                    <a:srgbClr val="C32A0B">
                      <a:shade val="67500"/>
                      <a:satMod val="115000"/>
                    </a:srgbClr>
                  </a:gs>
                  <a:gs pos="100000">
                    <a:srgbClr val="C32A0B">
                      <a:shade val="100000"/>
                      <a:satMod val="115000"/>
                    </a:srgbClr>
                  </a:gs>
                </a:gsLst>
                <a:path path="circle">
                  <a:fillToRect l="100000" t="100000"/>
                </a:path>
                <a:tileRect r="-100000" b="-100000"/>
              </a:gradFill>
              <a:ln w="28575">
                <a:solidFill>
                  <a:srgbClr val="8E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81"/>
              <p:cNvSpPr/>
              <p:nvPr/>
            </p:nvSpPr>
            <p:spPr>
              <a:xfrm rot="2700000">
                <a:off x="5973179" y="3514364"/>
                <a:ext cx="1390727" cy="1390727"/>
              </a:xfrm>
              <a:prstGeom prst="ellipse">
                <a:avLst/>
              </a:prstGeom>
              <a:gradFill>
                <a:gsLst>
                  <a:gs pos="58000">
                    <a:schemeClr val="bg1">
                      <a:alpha val="0"/>
                    </a:schemeClr>
                  </a:gs>
                  <a:gs pos="80000">
                    <a:schemeClr val="bg1">
                      <a:alpha val="50000"/>
                    </a:schemeClr>
                  </a:gs>
                </a:gsLst>
                <a:lin ang="12600000" scaled="0"/>
              </a:gradFill>
              <a:ln w="2857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11">
              <a:extLst>
                <a:ext uri="{FF2B5EF4-FFF2-40B4-BE49-F238E27FC236}">
                  <a16:creationId xmlns:a16="http://schemas.microsoft.com/office/drawing/2014/main" id="{D47F7AD6-3A8A-4E1E-BD15-7C9F75BDB8FA}"/>
                </a:ext>
              </a:extLst>
            </p:cNvPr>
            <p:cNvSpPr txBox="1"/>
            <p:nvPr/>
          </p:nvSpPr>
          <p:spPr>
            <a:xfrm>
              <a:off x="5419046" y="3742335"/>
              <a:ext cx="1516772" cy="988400"/>
            </a:xfrm>
            <a:prstGeom prst="rect">
              <a:avLst/>
            </a:prstGeom>
            <a:noFill/>
          </p:spPr>
          <p:txBody>
            <a:bodyPr vert="horz" wrap="square" rtlCol="0">
              <a:spAutoFit/>
            </a:bodyPr>
            <a:lstStyle/>
            <a:p>
              <a:pPr algn="ctr"/>
              <a:r>
                <a:rPr lang="en-US" altLang="zh-CN" sz="3200" dirty="0">
                  <a:solidFill>
                    <a:schemeClr val="bg1"/>
                  </a:solidFill>
                  <a:latin typeface="微软雅黑" pitchFamily="34" charset="-122"/>
                  <a:ea typeface="微软雅黑" pitchFamily="34" charset="-122"/>
                </a:rPr>
                <a:t>02</a:t>
              </a:r>
              <a:endParaRPr lang="zh-CN" altLang="en-US" sz="3200" dirty="0">
                <a:solidFill>
                  <a:schemeClr val="bg1"/>
                </a:solidFill>
                <a:latin typeface="微软雅黑" pitchFamily="34" charset="-122"/>
                <a:ea typeface="微软雅黑" pitchFamily="34" charset="-122"/>
              </a:endParaRPr>
            </a:p>
          </p:txBody>
        </p:sp>
      </p:grpSp>
      <p:sp>
        <p:nvSpPr>
          <p:cNvPr id="4" name="矩形 3"/>
          <p:cNvSpPr/>
          <p:nvPr/>
        </p:nvSpPr>
        <p:spPr>
          <a:xfrm>
            <a:off x="7463358" y="3212976"/>
            <a:ext cx="3024336" cy="787139"/>
          </a:xfrm>
          <a:prstGeom prst="rect">
            <a:avLst/>
          </a:prstGeom>
        </p:spPr>
        <p:txBody>
          <a:bodyPr wrap="square">
            <a:spAutoFit/>
          </a:bodyPr>
          <a:lstStyle/>
          <a:p>
            <a:pPr>
              <a:lnSpc>
                <a:spcPct val="132000"/>
              </a:lnSpc>
            </a:pPr>
            <a:r>
              <a:rPr lang="zh-CN" altLang="en-US" b="1" dirty="0">
                <a:solidFill>
                  <a:schemeClr val="accent1"/>
                </a:solidFill>
                <a:latin typeface="微软雅黑" pitchFamily="34" charset="-122"/>
                <a:ea typeface="微软雅黑" pitchFamily="34" charset="-122"/>
              </a:rPr>
              <a:t>是中国特色社会主义制度最大的优势</a:t>
            </a:r>
            <a:endParaRPr lang="en-US" altLang="zh-CN" b="1" dirty="0">
              <a:solidFill>
                <a:schemeClr val="accent1"/>
              </a:solidFill>
              <a:latin typeface="微软雅黑" pitchFamily="34" charset="-122"/>
              <a:ea typeface="微软雅黑" pitchFamily="34" charset="-122"/>
            </a:endParaRPr>
          </a:p>
        </p:txBody>
      </p:sp>
      <p:grpSp>
        <p:nvGrpSpPr>
          <p:cNvPr id="41" name="组合 40"/>
          <p:cNvGrpSpPr/>
          <p:nvPr/>
        </p:nvGrpSpPr>
        <p:grpSpPr>
          <a:xfrm>
            <a:off x="6167214" y="4509120"/>
            <a:ext cx="936104" cy="933099"/>
            <a:chOff x="5353594" y="3408697"/>
            <a:chExt cx="1582224" cy="1577145"/>
          </a:xfrm>
        </p:grpSpPr>
        <p:grpSp>
          <p:nvGrpSpPr>
            <p:cNvPr id="43" name="组合 42"/>
            <p:cNvGrpSpPr/>
            <p:nvPr/>
          </p:nvGrpSpPr>
          <p:grpSpPr>
            <a:xfrm>
              <a:off x="5353594" y="3408697"/>
              <a:ext cx="1570859" cy="1577145"/>
              <a:chOff x="5886450" y="3462373"/>
              <a:chExt cx="1570859" cy="1577145"/>
            </a:xfrm>
          </p:grpSpPr>
          <p:sp>
            <p:nvSpPr>
              <p:cNvPr id="45" name="圆角矩形 10"/>
              <p:cNvSpPr/>
              <p:nvPr/>
            </p:nvSpPr>
            <p:spPr>
              <a:xfrm rot="3351489">
                <a:off x="5895209" y="3462373"/>
                <a:ext cx="1562100" cy="1562100"/>
              </a:xfrm>
              <a:prstGeom prst="ellipse">
                <a:avLst/>
              </a:prstGeom>
              <a:solidFill>
                <a:schemeClr val="bg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11"/>
              <p:cNvSpPr/>
              <p:nvPr/>
            </p:nvSpPr>
            <p:spPr>
              <a:xfrm rot="2700000">
                <a:off x="5886450" y="3477418"/>
                <a:ext cx="1562100" cy="1562100"/>
              </a:xfrm>
              <a:prstGeom prst="ellipse">
                <a:avLst/>
              </a:prstGeom>
              <a:gradFill flip="none" rotWithShape="1">
                <a:gsLst>
                  <a:gs pos="0">
                    <a:srgbClr val="C32A0B">
                      <a:shade val="30000"/>
                      <a:satMod val="115000"/>
                    </a:srgbClr>
                  </a:gs>
                  <a:gs pos="50000">
                    <a:srgbClr val="C32A0B">
                      <a:shade val="67500"/>
                      <a:satMod val="115000"/>
                    </a:srgbClr>
                  </a:gs>
                  <a:gs pos="100000">
                    <a:srgbClr val="C32A0B">
                      <a:shade val="100000"/>
                      <a:satMod val="115000"/>
                    </a:srgbClr>
                  </a:gs>
                </a:gsLst>
                <a:path path="circle">
                  <a:fillToRect l="100000" t="100000"/>
                </a:path>
                <a:tileRect r="-100000" b="-100000"/>
              </a:gradFill>
              <a:ln w="28575">
                <a:solidFill>
                  <a:srgbClr val="8E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81"/>
              <p:cNvSpPr/>
              <p:nvPr/>
            </p:nvSpPr>
            <p:spPr>
              <a:xfrm rot="2700000">
                <a:off x="5973179" y="3514364"/>
                <a:ext cx="1390727" cy="1390727"/>
              </a:xfrm>
              <a:prstGeom prst="ellipse">
                <a:avLst/>
              </a:prstGeom>
              <a:gradFill>
                <a:gsLst>
                  <a:gs pos="58000">
                    <a:schemeClr val="bg1">
                      <a:alpha val="0"/>
                    </a:schemeClr>
                  </a:gs>
                  <a:gs pos="80000">
                    <a:schemeClr val="bg1">
                      <a:alpha val="50000"/>
                    </a:schemeClr>
                  </a:gs>
                </a:gsLst>
                <a:lin ang="12600000" scaled="0"/>
              </a:gradFill>
              <a:ln w="2857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11">
              <a:extLst>
                <a:ext uri="{FF2B5EF4-FFF2-40B4-BE49-F238E27FC236}">
                  <a16:creationId xmlns:a16="http://schemas.microsoft.com/office/drawing/2014/main" id="{D47F7AD6-3A8A-4E1E-BD15-7C9F75BDB8FA}"/>
                </a:ext>
              </a:extLst>
            </p:cNvPr>
            <p:cNvSpPr txBox="1"/>
            <p:nvPr/>
          </p:nvSpPr>
          <p:spPr>
            <a:xfrm>
              <a:off x="5419046" y="3742335"/>
              <a:ext cx="1516772" cy="988400"/>
            </a:xfrm>
            <a:prstGeom prst="rect">
              <a:avLst/>
            </a:prstGeom>
            <a:noFill/>
          </p:spPr>
          <p:txBody>
            <a:bodyPr vert="horz" wrap="square" rtlCol="0">
              <a:spAutoFit/>
            </a:bodyPr>
            <a:lstStyle/>
            <a:p>
              <a:pPr algn="ctr"/>
              <a:r>
                <a:rPr lang="en-US" altLang="zh-CN" sz="3200" dirty="0">
                  <a:solidFill>
                    <a:schemeClr val="bg1"/>
                  </a:solidFill>
                  <a:latin typeface="微软雅黑" pitchFamily="34" charset="-122"/>
                  <a:ea typeface="微软雅黑" pitchFamily="34" charset="-122"/>
                </a:rPr>
                <a:t>03</a:t>
              </a:r>
              <a:endParaRPr lang="zh-CN" altLang="en-US" sz="3200" dirty="0">
                <a:solidFill>
                  <a:schemeClr val="bg1"/>
                </a:solidFill>
                <a:latin typeface="微软雅黑" pitchFamily="34" charset="-122"/>
                <a:ea typeface="微软雅黑" pitchFamily="34" charset="-122"/>
              </a:endParaRPr>
            </a:p>
          </p:txBody>
        </p:sp>
      </p:grpSp>
      <p:sp>
        <p:nvSpPr>
          <p:cNvPr id="29" name="矩形 28"/>
          <p:cNvSpPr/>
          <p:nvPr/>
        </p:nvSpPr>
        <p:spPr>
          <a:xfrm>
            <a:off x="1774726" y="2276872"/>
            <a:ext cx="2880320" cy="2800767"/>
          </a:xfrm>
          <a:prstGeom prst="rect">
            <a:avLst/>
          </a:prstGeom>
        </p:spPr>
        <p:txBody>
          <a:bodyPr wrap="square">
            <a:spAutoFit/>
          </a:bodyPr>
          <a:lstStyle/>
          <a:p>
            <a:r>
              <a:rPr lang="zh-CN" altLang="en-US" sz="4400" b="1" dirty="0">
                <a:solidFill>
                  <a:schemeClr val="bg1"/>
                </a:solidFill>
                <a:latin typeface="微软雅黑" pitchFamily="34" charset="-122"/>
                <a:ea typeface="微软雅黑" pitchFamily="34" charset="-122"/>
              </a:rPr>
              <a:t>习近平新时代中国特色社会主义思想</a:t>
            </a:r>
            <a:endParaRPr lang="zh-CN" altLang="en-US" sz="4400" dirty="0">
              <a:solidFill>
                <a:schemeClr val="bg1"/>
              </a:solidFill>
            </a:endParaRPr>
          </a:p>
        </p:txBody>
      </p:sp>
    </p:spTree>
    <p:extLst>
      <p:ext uri="{BB962C8B-B14F-4D97-AF65-F5344CB8AC3E}">
        <p14:creationId xmlns:p14="http://schemas.microsoft.com/office/powerpoint/2010/main" val="40693333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stCondLst>
                                    <p:cond delay="3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900" fill="hold"/>
                                        <p:tgtEl>
                                          <p:spTgt spid="3"/>
                                        </p:tgtEl>
                                        <p:attrNameLst>
                                          <p:attrName>ppt_x</p:attrName>
                                        </p:attrNameLst>
                                      </p:cBhvr>
                                      <p:tavLst>
                                        <p:tav tm="0">
                                          <p:val>
                                            <p:strVal val="1+#ppt_w/2"/>
                                          </p:val>
                                        </p:tav>
                                        <p:tav tm="100000">
                                          <p:val>
                                            <p:strVal val="#ppt_x"/>
                                          </p:val>
                                        </p:tav>
                                      </p:tavLst>
                                    </p:anim>
                                    <p:anim calcmode="lin" valueType="num">
                                      <p:cBhvr additive="base">
                                        <p:cTn id="18" dur="900" fill="hold"/>
                                        <p:tgtEl>
                                          <p:spTgt spid="3"/>
                                        </p:tgtEl>
                                        <p:attrNameLst>
                                          <p:attrName>ppt_y</p:attrName>
                                        </p:attrNameLst>
                                      </p:cBhvr>
                                      <p:tavLst>
                                        <p:tav tm="0">
                                          <p:val>
                                            <p:strVal val="#ppt_y"/>
                                          </p:val>
                                        </p:tav>
                                        <p:tav tm="100000">
                                          <p:val>
                                            <p:strVal val="#ppt_y"/>
                                          </p:val>
                                        </p:tav>
                                      </p:tavLst>
                                    </p:anim>
                                  </p:childTnLst>
                                </p:cTn>
                              </p:par>
                              <p:par>
                                <p:cTn id="19" presetID="42" presetClass="entr" presetSubtype="0" fill="hold" nodeType="withEffect">
                                  <p:stCondLst>
                                    <p:cond delay="110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par>
                                <p:cTn id="24" presetID="2" presetClass="entr" presetSubtype="2" fill="hold" grpId="0" nodeType="withEffect">
                                  <p:stCondLst>
                                    <p:cond delay="18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900" fill="hold"/>
                                        <p:tgtEl>
                                          <p:spTgt spid="4"/>
                                        </p:tgtEl>
                                        <p:attrNameLst>
                                          <p:attrName>ppt_x</p:attrName>
                                        </p:attrNameLst>
                                      </p:cBhvr>
                                      <p:tavLst>
                                        <p:tav tm="0">
                                          <p:val>
                                            <p:strVal val="1+#ppt_w/2"/>
                                          </p:val>
                                        </p:tav>
                                        <p:tav tm="100000">
                                          <p:val>
                                            <p:strVal val="#ppt_x"/>
                                          </p:val>
                                        </p:tav>
                                      </p:tavLst>
                                    </p:anim>
                                    <p:anim calcmode="lin" valueType="num">
                                      <p:cBhvr additive="base">
                                        <p:cTn id="27" dur="900" fill="hold"/>
                                        <p:tgtEl>
                                          <p:spTgt spid="4"/>
                                        </p:tgtEl>
                                        <p:attrNameLst>
                                          <p:attrName>ppt_y</p:attrName>
                                        </p:attrNameLst>
                                      </p:cBhvr>
                                      <p:tavLst>
                                        <p:tav tm="0">
                                          <p:val>
                                            <p:strVal val="#ppt_y"/>
                                          </p:val>
                                        </p:tav>
                                        <p:tav tm="100000">
                                          <p:val>
                                            <p:strVal val="#ppt_y"/>
                                          </p:val>
                                        </p:tav>
                                      </p:tavLst>
                                    </p:anim>
                                  </p:childTnLst>
                                </p:cTn>
                              </p:par>
                              <p:par>
                                <p:cTn id="28" presetID="42" presetClass="entr" presetSubtype="0" fill="hold" nodeType="withEffect">
                                  <p:stCondLst>
                                    <p:cond delay="220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1000"/>
                                        <p:tgtEl>
                                          <p:spTgt spid="41"/>
                                        </p:tgtEl>
                                      </p:cBhvr>
                                    </p:animEffect>
                                    <p:anim calcmode="lin" valueType="num">
                                      <p:cBhvr>
                                        <p:cTn id="31" dur="1000" fill="hold"/>
                                        <p:tgtEl>
                                          <p:spTgt spid="41"/>
                                        </p:tgtEl>
                                        <p:attrNameLst>
                                          <p:attrName>ppt_x</p:attrName>
                                        </p:attrNameLst>
                                      </p:cBhvr>
                                      <p:tavLst>
                                        <p:tav tm="0">
                                          <p:val>
                                            <p:strVal val="#ppt_x"/>
                                          </p:val>
                                        </p:tav>
                                        <p:tav tm="100000">
                                          <p:val>
                                            <p:strVal val="#ppt_x"/>
                                          </p:val>
                                        </p:tav>
                                      </p:tavLst>
                                    </p:anim>
                                    <p:anim calcmode="lin" valueType="num">
                                      <p:cBhvr>
                                        <p:cTn id="32" dur="1000" fill="hold"/>
                                        <p:tgtEl>
                                          <p:spTgt spid="41"/>
                                        </p:tgtEl>
                                        <p:attrNameLst>
                                          <p:attrName>ppt_y</p:attrName>
                                        </p:attrNameLst>
                                      </p:cBhvr>
                                      <p:tavLst>
                                        <p:tav tm="0">
                                          <p:val>
                                            <p:strVal val="#ppt_y+.1"/>
                                          </p:val>
                                        </p:tav>
                                        <p:tav tm="100000">
                                          <p:val>
                                            <p:strVal val="#ppt_y"/>
                                          </p:val>
                                        </p:tav>
                                      </p:tavLst>
                                    </p:anim>
                                  </p:childTnLst>
                                </p:cTn>
                              </p:par>
                              <p:par>
                                <p:cTn id="33" presetID="2" presetClass="entr" presetSubtype="2" fill="hold" grpId="0" nodeType="withEffect">
                                  <p:stCondLst>
                                    <p:cond delay="240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900" fill="hold"/>
                                        <p:tgtEl>
                                          <p:spTgt spid="2"/>
                                        </p:tgtEl>
                                        <p:attrNameLst>
                                          <p:attrName>ppt_x</p:attrName>
                                        </p:attrNameLst>
                                      </p:cBhvr>
                                      <p:tavLst>
                                        <p:tav tm="0">
                                          <p:val>
                                            <p:strVal val="1+#ppt_w/2"/>
                                          </p:val>
                                        </p:tav>
                                        <p:tav tm="100000">
                                          <p:val>
                                            <p:strVal val="#ppt_x"/>
                                          </p:val>
                                        </p:tav>
                                      </p:tavLst>
                                    </p:anim>
                                    <p:anim calcmode="lin" valueType="num">
                                      <p:cBhvr additive="base">
                                        <p:cTn id="36" dur="900" fill="hold"/>
                                        <p:tgtEl>
                                          <p:spTgt spid="2"/>
                                        </p:tgtEl>
                                        <p:attrNameLst>
                                          <p:attrName>ppt_y</p:attrName>
                                        </p:attrNameLst>
                                      </p:cBhvr>
                                      <p:tavLst>
                                        <p:tav tm="0">
                                          <p:val>
                                            <p:strVal val="#ppt_y"/>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1000"/>
                                        <p:tgtEl>
                                          <p:spTgt spid="29"/>
                                        </p:tgtEl>
                                      </p:cBhvr>
                                    </p:animEffect>
                                    <p:anim calcmode="lin" valueType="num">
                                      <p:cBhvr>
                                        <p:cTn id="40" dur="1000" fill="hold"/>
                                        <p:tgtEl>
                                          <p:spTgt spid="29"/>
                                        </p:tgtEl>
                                        <p:attrNameLst>
                                          <p:attrName>ppt_x</p:attrName>
                                        </p:attrNameLst>
                                      </p:cBhvr>
                                      <p:tavLst>
                                        <p:tav tm="0">
                                          <p:val>
                                            <p:strVal val="#ppt_x"/>
                                          </p:val>
                                        </p:tav>
                                        <p:tav tm="100000">
                                          <p:val>
                                            <p:strVal val="#ppt_x"/>
                                          </p:val>
                                        </p:tav>
                                      </p:tavLst>
                                    </p:anim>
                                    <p:anim calcmode="lin" valueType="num">
                                      <p:cBhvr>
                                        <p:cTn id="4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P spid="4"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83456"/>
            <a:ext cx="4176464" cy="400110"/>
          </a:xfrm>
          <a:prstGeom prst="rect">
            <a:avLst/>
          </a:prstGeom>
        </p:spPr>
        <p:txBody>
          <a:bodyPr wrap="square">
            <a:spAutoFit/>
          </a:bodyPr>
          <a:lstStyle/>
          <a:p>
            <a:r>
              <a:rPr lang="zh-CN" altLang="en-US" sz="2000" b="1" dirty="0">
                <a:solidFill>
                  <a:schemeClr val="bg1"/>
                </a:solidFill>
                <a:latin typeface="微软雅黑" pitchFamily="34" charset="-122"/>
                <a:ea typeface="微软雅黑" pitchFamily="34" charset="-122"/>
              </a:rPr>
              <a:t>激励和引导全党全国人民团结奋斗</a:t>
            </a:r>
          </a:p>
        </p:txBody>
      </p:sp>
      <p:sp>
        <p:nvSpPr>
          <p:cNvPr id="5" name="矩形 4"/>
          <p:cNvSpPr/>
          <p:nvPr/>
        </p:nvSpPr>
        <p:spPr>
          <a:xfrm>
            <a:off x="1630710" y="5013176"/>
            <a:ext cx="7920880" cy="579902"/>
          </a:xfrm>
          <a:prstGeom prst="rect">
            <a:avLst/>
          </a:prstGeom>
        </p:spPr>
        <p:txBody>
          <a:bodyPr wrap="square">
            <a:spAutoFit/>
          </a:bodyPr>
          <a:lstStyle/>
          <a:p>
            <a:pPr>
              <a:lnSpc>
                <a:spcPct val="132000"/>
              </a:lnSpc>
            </a:pPr>
            <a:r>
              <a:rPr lang="zh-CN" altLang="en-US" sz="1200" dirty="0">
                <a:solidFill>
                  <a:schemeClr val="accent1"/>
                </a:solidFill>
                <a:latin typeface="微软雅黑" pitchFamily="34" charset="-122"/>
                <a:ea typeface="微软雅黑" pitchFamily="34" charset="-122"/>
              </a:rPr>
              <a:t>到</a:t>
            </a:r>
            <a:r>
              <a:rPr lang="en-US" altLang="zh-CN" sz="1200" dirty="0">
                <a:solidFill>
                  <a:schemeClr val="accent1"/>
                </a:solidFill>
                <a:latin typeface="微软雅黑" pitchFamily="34" charset="-122"/>
                <a:ea typeface="微软雅黑" pitchFamily="34" charset="-122"/>
              </a:rPr>
              <a:t>2020</a:t>
            </a:r>
            <a:r>
              <a:rPr lang="zh-CN" altLang="en-US" sz="1200" dirty="0">
                <a:solidFill>
                  <a:schemeClr val="accent1"/>
                </a:solidFill>
                <a:latin typeface="微软雅黑" pitchFamily="34" charset="-122"/>
                <a:ea typeface="微软雅黑" pitchFamily="34" charset="-122"/>
              </a:rPr>
              <a:t>年全面建成小康社会、到</a:t>
            </a:r>
            <a:r>
              <a:rPr lang="en-US" altLang="zh-CN" sz="1200" dirty="0">
                <a:solidFill>
                  <a:schemeClr val="accent1"/>
                </a:solidFill>
                <a:latin typeface="微软雅黑" pitchFamily="34" charset="-122"/>
                <a:ea typeface="微软雅黑" pitchFamily="34" charset="-122"/>
              </a:rPr>
              <a:t>2035</a:t>
            </a:r>
            <a:r>
              <a:rPr lang="zh-CN" altLang="en-US" sz="1200" dirty="0">
                <a:solidFill>
                  <a:schemeClr val="accent1"/>
                </a:solidFill>
                <a:latin typeface="微软雅黑" pitchFamily="34" charset="-122"/>
                <a:ea typeface="微软雅黑" pitchFamily="34" charset="-122"/>
              </a:rPr>
              <a:t>年基本实现社会主义现代化、到本世纪中叶建成社会主义现代化强国的奋斗目标，实现中华民族伟大复兴，对激励和引导全党全国各族人民团结奋斗具有重大引领意义</a:t>
            </a:r>
          </a:p>
        </p:txBody>
      </p:sp>
      <p:grpSp>
        <p:nvGrpSpPr>
          <p:cNvPr id="2" name="组合 1"/>
          <p:cNvGrpSpPr/>
          <p:nvPr/>
        </p:nvGrpSpPr>
        <p:grpSpPr>
          <a:xfrm>
            <a:off x="2998862" y="1268759"/>
            <a:ext cx="7920880" cy="2160240"/>
            <a:chOff x="2998862" y="1484784"/>
            <a:chExt cx="7920880" cy="2160240"/>
          </a:xfrm>
        </p:grpSpPr>
        <p:grpSp>
          <p:nvGrpSpPr>
            <p:cNvPr id="22" name="组合 21"/>
            <p:cNvGrpSpPr/>
            <p:nvPr/>
          </p:nvGrpSpPr>
          <p:grpSpPr>
            <a:xfrm>
              <a:off x="2998862" y="1628800"/>
              <a:ext cx="7920880" cy="1296144"/>
              <a:chOff x="2998862" y="1700808"/>
              <a:chExt cx="7920880" cy="1296144"/>
            </a:xfrm>
          </p:grpSpPr>
          <p:cxnSp>
            <p:nvCxnSpPr>
              <p:cNvPr id="20" name="直接连接符 19"/>
              <p:cNvCxnSpPr/>
              <p:nvPr/>
            </p:nvCxnSpPr>
            <p:spPr>
              <a:xfrm>
                <a:off x="2998862" y="1700808"/>
                <a:ext cx="79208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2998862" y="2996952"/>
                <a:ext cx="792088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42" name="圆角矩形 41"/>
            <p:cNvSpPr/>
            <p:nvPr/>
          </p:nvSpPr>
          <p:spPr>
            <a:xfrm>
              <a:off x="4367014" y="1916832"/>
              <a:ext cx="1656184" cy="446562"/>
            </a:xfrm>
            <a:prstGeom prst="roundRect">
              <a:avLst>
                <a:gd name="adj" fmla="val 50000"/>
              </a:avLst>
            </a:prstGeom>
            <a:solidFill>
              <a:schemeClr val="accent1"/>
            </a:solidFill>
          </p:spPr>
          <p:txBody>
            <a:bodyPr wrap="square" anchor="ctr" anchorCtr="1">
              <a:noAutofit/>
            </a:bodyPr>
            <a:lstStyle/>
            <a:p>
              <a:r>
                <a:rPr lang="zh-CN" altLang="en-US" b="1" dirty="0">
                  <a:solidFill>
                    <a:schemeClr val="bg1"/>
                  </a:solidFill>
                  <a:latin typeface="微软雅黑" pitchFamily="34" charset="-122"/>
                  <a:ea typeface="微软雅黑" pitchFamily="34" charset="-122"/>
                </a:rPr>
                <a:t>经济建设</a:t>
              </a:r>
            </a:p>
          </p:txBody>
        </p:sp>
        <p:sp>
          <p:nvSpPr>
            <p:cNvPr id="48" name="圆角矩形 47"/>
            <p:cNvSpPr/>
            <p:nvPr/>
          </p:nvSpPr>
          <p:spPr>
            <a:xfrm>
              <a:off x="6887294" y="1916832"/>
              <a:ext cx="1656184" cy="446562"/>
            </a:xfrm>
            <a:prstGeom prst="roundRect">
              <a:avLst>
                <a:gd name="adj" fmla="val 50000"/>
              </a:avLst>
            </a:prstGeom>
            <a:solidFill>
              <a:schemeClr val="accent1"/>
            </a:solidFill>
          </p:spPr>
          <p:txBody>
            <a:bodyPr wrap="square" anchor="ctr" anchorCtr="1">
              <a:noAutofit/>
            </a:bodyPr>
            <a:lstStyle/>
            <a:p>
              <a:r>
                <a:rPr lang="zh-CN" altLang="en-US" b="1" dirty="0">
                  <a:solidFill>
                    <a:schemeClr val="bg1"/>
                  </a:solidFill>
                  <a:latin typeface="微软雅黑" pitchFamily="34" charset="-122"/>
                  <a:ea typeface="微软雅黑" pitchFamily="34" charset="-122"/>
                </a:rPr>
                <a:t>政治建设</a:t>
              </a:r>
            </a:p>
          </p:txBody>
        </p:sp>
        <p:sp>
          <p:nvSpPr>
            <p:cNvPr id="49" name="圆角矩形 48"/>
            <p:cNvSpPr/>
            <p:nvPr/>
          </p:nvSpPr>
          <p:spPr>
            <a:xfrm>
              <a:off x="9119542" y="1916832"/>
              <a:ext cx="1656184" cy="446562"/>
            </a:xfrm>
            <a:prstGeom prst="roundRect">
              <a:avLst>
                <a:gd name="adj" fmla="val 50000"/>
              </a:avLst>
            </a:prstGeom>
            <a:solidFill>
              <a:schemeClr val="accent1"/>
            </a:solidFill>
          </p:spPr>
          <p:txBody>
            <a:bodyPr wrap="square" anchor="ctr" anchorCtr="1">
              <a:noAutofit/>
            </a:bodyPr>
            <a:lstStyle/>
            <a:p>
              <a:r>
                <a:rPr lang="zh-CN" altLang="en-US" b="1" dirty="0">
                  <a:solidFill>
                    <a:schemeClr val="bg1"/>
                  </a:solidFill>
                  <a:latin typeface="微软雅黑" pitchFamily="34" charset="-122"/>
                  <a:ea typeface="微软雅黑" pitchFamily="34" charset="-122"/>
                </a:rPr>
                <a:t>文化建设</a:t>
              </a:r>
            </a:p>
          </p:txBody>
        </p:sp>
        <p:sp>
          <p:nvSpPr>
            <p:cNvPr id="50" name="圆角矩形 49"/>
            <p:cNvSpPr/>
            <p:nvPr/>
          </p:nvSpPr>
          <p:spPr>
            <a:xfrm>
              <a:off x="4367014" y="3198462"/>
              <a:ext cx="2592288" cy="446562"/>
            </a:xfrm>
            <a:prstGeom prst="roundRect">
              <a:avLst>
                <a:gd name="adj" fmla="val 50000"/>
              </a:avLst>
            </a:prstGeom>
            <a:solidFill>
              <a:schemeClr val="accent1"/>
            </a:solidFill>
          </p:spPr>
          <p:txBody>
            <a:bodyPr wrap="square" anchor="ctr" anchorCtr="1">
              <a:noAutofit/>
            </a:bodyPr>
            <a:lstStyle/>
            <a:p>
              <a:r>
                <a:rPr lang="zh-CN" altLang="en-US" b="1" dirty="0">
                  <a:solidFill>
                    <a:schemeClr val="bg1"/>
                  </a:solidFill>
                  <a:latin typeface="微软雅黑" pitchFamily="34" charset="-122"/>
                  <a:ea typeface="微软雅黑" pitchFamily="34" charset="-122"/>
                </a:rPr>
                <a:t>社会建设</a:t>
              </a:r>
            </a:p>
          </p:txBody>
        </p:sp>
        <p:sp>
          <p:nvSpPr>
            <p:cNvPr id="51" name="圆角矩形 50"/>
            <p:cNvSpPr/>
            <p:nvPr/>
          </p:nvSpPr>
          <p:spPr>
            <a:xfrm>
              <a:off x="8327454" y="3198462"/>
              <a:ext cx="2448272" cy="446562"/>
            </a:xfrm>
            <a:prstGeom prst="roundRect">
              <a:avLst>
                <a:gd name="adj" fmla="val 50000"/>
              </a:avLst>
            </a:prstGeom>
            <a:solidFill>
              <a:schemeClr val="accent1"/>
            </a:solidFill>
          </p:spPr>
          <p:txBody>
            <a:bodyPr wrap="square" anchor="ctr" anchorCtr="1">
              <a:noAutofit/>
            </a:bodyPr>
            <a:lstStyle/>
            <a:p>
              <a:r>
                <a:rPr lang="zh-CN" altLang="en-US" b="1" dirty="0">
                  <a:solidFill>
                    <a:schemeClr val="bg1"/>
                  </a:solidFill>
                  <a:latin typeface="微软雅黑" pitchFamily="34" charset="-122"/>
                  <a:ea typeface="微软雅黑" pitchFamily="34" charset="-122"/>
                </a:rPr>
                <a:t>生态文明建设</a:t>
              </a:r>
            </a:p>
          </p:txBody>
        </p:sp>
        <p:cxnSp>
          <p:nvCxnSpPr>
            <p:cNvPr id="62" name="直接连接符 61"/>
            <p:cNvCxnSpPr/>
            <p:nvPr/>
          </p:nvCxnSpPr>
          <p:spPr>
            <a:xfrm>
              <a:off x="5203552" y="1700808"/>
              <a:ext cx="0" cy="216024"/>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5087094" y="1484784"/>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p:cNvCxnSpPr/>
            <p:nvPr/>
          </p:nvCxnSpPr>
          <p:spPr>
            <a:xfrm>
              <a:off x="7679382" y="1700808"/>
              <a:ext cx="0" cy="216024"/>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a:off x="7562924" y="1484784"/>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9911630" y="1700808"/>
              <a:ext cx="0" cy="216024"/>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9795172" y="1484784"/>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p:nvPr/>
          </p:nvCxnSpPr>
          <p:spPr>
            <a:xfrm>
              <a:off x="9596040" y="2996952"/>
              <a:ext cx="0" cy="216024"/>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9479582" y="2780928"/>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p:nvPr/>
          </p:nvCxnSpPr>
          <p:spPr>
            <a:xfrm>
              <a:off x="5635600" y="2996952"/>
              <a:ext cx="0" cy="216024"/>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5519142" y="2780928"/>
              <a:ext cx="216024" cy="216024"/>
            </a:xfrm>
            <a:prstGeom prst="ellipse">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558702" y="3810743"/>
            <a:ext cx="9361040" cy="986408"/>
            <a:chOff x="1558702" y="4026768"/>
            <a:chExt cx="9361040" cy="986408"/>
          </a:xfrm>
        </p:grpSpPr>
        <p:sp>
          <p:nvSpPr>
            <p:cNvPr id="11" name="圆角矩形 10"/>
            <p:cNvSpPr/>
            <p:nvPr/>
          </p:nvSpPr>
          <p:spPr>
            <a:xfrm>
              <a:off x="1558702" y="4026768"/>
              <a:ext cx="9361040" cy="986408"/>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97538" y="4170784"/>
              <a:ext cx="2236510"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新发展理念</a:t>
              </a:r>
              <a:endParaRPr lang="zh-CN" altLang="en-US" sz="3200" dirty="0">
                <a:solidFill>
                  <a:schemeClr val="bg1"/>
                </a:solidFill>
              </a:endParaRPr>
            </a:p>
          </p:txBody>
        </p:sp>
        <p:sp>
          <p:nvSpPr>
            <p:cNvPr id="12" name="矩形 11"/>
            <p:cNvSpPr/>
            <p:nvPr/>
          </p:nvSpPr>
          <p:spPr>
            <a:xfrm>
              <a:off x="4705850" y="4223628"/>
              <a:ext cx="5493812" cy="523220"/>
            </a:xfrm>
            <a:prstGeom prst="rect">
              <a:avLst/>
            </a:prstGeom>
          </p:spPr>
          <p:txBody>
            <a:bodyPr wrap="none">
              <a:spAutoFit/>
            </a:bodyPr>
            <a:lstStyle/>
            <a:p>
              <a:r>
                <a:rPr lang="zh-CN" altLang="en-US" sz="2800" b="1" dirty="0">
                  <a:solidFill>
                    <a:schemeClr val="bg1"/>
                  </a:solidFill>
                  <a:latin typeface="微软雅黑" pitchFamily="34" charset="-122"/>
                  <a:ea typeface="微软雅黑" pitchFamily="34" charset="-122"/>
                </a:rPr>
                <a:t>创新    协调    绿色    开放    共享</a:t>
              </a:r>
              <a:endParaRPr lang="en-US" altLang="zh-CN" sz="2800" b="1" dirty="0">
                <a:solidFill>
                  <a:schemeClr val="bg1"/>
                </a:solidFill>
                <a:latin typeface="微软雅黑" pitchFamily="34" charset="-122"/>
                <a:ea typeface="微软雅黑" pitchFamily="34" charset="-122"/>
              </a:endParaRPr>
            </a:p>
          </p:txBody>
        </p:sp>
        <p:cxnSp>
          <p:nvCxnSpPr>
            <p:cNvPr id="14" name="直接连接符 13"/>
            <p:cNvCxnSpPr/>
            <p:nvPr/>
          </p:nvCxnSpPr>
          <p:spPr>
            <a:xfrm>
              <a:off x="5713962" y="4149080"/>
              <a:ext cx="0" cy="6480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6866090" y="4149080"/>
              <a:ext cx="0" cy="6480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992818" y="4149080"/>
              <a:ext cx="0" cy="6480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9136438" y="4149080"/>
              <a:ext cx="0" cy="64807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1486694" y="1052736"/>
            <a:ext cx="1944216" cy="1951997"/>
            <a:chOff x="5353594" y="3408697"/>
            <a:chExt cx="1570859" cy="1577145"/>
          </a:xfrm>
        </p:grpSpPr>
        <p:grpSp>
          <p:nvGrpSpPr>
            <p:cNvPr id="34" name="组合 33"/>
            <p:cNvGrpSpPr/>
            <p:nvPr/>
          </p:nvGrpSpPr>
          <p:grpSpPr>
            <a:xfrm>
              <a:off x="5353594" y="3408697"/>
              <a:ext cx="1570859" cy="1577145"/>
              <a:chOff x="5886450" y="3462373"/>
              <a:chExt cx="1570859" cy="1577145"/>
            </a:xfrm>
          </p:grpSpPr>
          <p:sp>
            <p:nvSpPr>
              <p:cNvPr id="37" name="圆角矩形 10"/>
              <p:cNvSpPr/>
              <p:nvPr/>
            </p:nvSpPr>
            <p:spPr>
              <a:xfrm rot="3351489">
                <a:off x="5895209" y="3462373"/>
                <a:ext cx="1562100" cy="1562100"/>
              </a:xfrm>
              <a:prstGeom prst="plaque">
                <a:avLst/>
              </a:prstGeom>
              <a:solidFill>
                <a:schemeClr val="bg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11"/>
              <p:cNvSpPr/>
              <p:nvPr/>
            </p:nvSpPr>
            <p:spPr>
              <a:xfrm rot="2700000">
                <a:off x="5886450" y="3477418"/>
                <a:ext cx="1562100" cy="1562100"/>
              </a:xfrm>
              <a:prstGeom prst="plaque">
                <a:avLst/>
              </a:prstGeom>
              <a:gradFill flip="none" rotWithShape="1">
                <a:gsLst>
                  <a:gs pos="0">
                    <a:srgbClr val="C32A0B">
                      <a:shade val="30000"/>
                      <a:satMod val="115000"/>
                    </a:srgbClr>
                  </a:gs>
                  <a:gs pos="50000">
                    <a:srgbClr val="C32A0B">
                      <a:shade val="67500"/>
                      <a:satMod val="115000"/>
                    </a:srgbClr>
                  </a:gs>
                  <a:gs pos="100000">
                    <a:srgbClr val="C32A0B">
                      <a:shade val="100000"/>
                      <a:satMod val="115000"/>
                    </a:srgbClr>
                  </a:gs>
                </a:gsLst>
                <a:path path="circle">
                  <a:fillToRect l="100000" t="100000"/>
                </a:path>
                <a:tileRect r="-100000" b="-100000"/>
              </a:gradFill>
              <a:ln w="28575">
                <a:solidFill>
                  <a:srgbClr val="8E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81"/>
              <p:cNvSpPr/>
              <p:nvPr/>
            </p:nvSpPr>
            <p:spPr>
              <a:xfrm rot="2700000">
                <a:off x="5973179" y="3514364"/>
                <a:ext cx="1390727" cy="1390727"/>
              </a:xfrm>
              <a:prstGeom prst="plaque">
                <a:avLst/>
              </a:prstGeom>
              <a:gradFill>
                <a:gsLst>
                  <a:gs pos="58000">
                    <a:schemeClr val="bg1">
                      <a:alpha val="0"/>
                    </a:schemeClr>
                  </a:gs>
                  <a:gs pos="80000">
                    <a:schemeClr val="bg1">
                      <a:alpha val="50000"/>
                    </a:schemeClr>
                  </a:gs>
                </a:gsLst>
                <a:lin ang="12600000" scaled="0"/>
              </a:gradFill>
              <a:ln w="2857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11">
              <a:extLst>
                <a:ext uri="{FF2B5EF4-FFF2-40B4-BE49-F238E27FC236}">
                  <a16:creationId xmlns:a16="http://schemas.microsoft.com/office/drawing/2014/main" id="{D47F7AD6-3A8A-4E1E-BD15-7C9F75BDB8FA}"/>
                </a:ext>
              </a:extLst>
            </p:cNvPr>
            <p:cNvSpPr txBox="1"/>
            <p:nvPr/>
          </p:nvSpPr>
          <p:spPr>
            <a:xfrm>
              <a:off x="5469954" y="3641416"/>
              <a:ext cx="1309050" cy="1260583"/>
            </a:xfrm>
            <a:prstGeom prst="plaque">
              <a:avLst/>
            </a:prstGeom>
            <a:noFill/>
          </p:spPr>
          <p:txBody>
            <a:bodyPr vert="horz" wrap="square" rtlCol="0">
              <a:spAutoFit/>
            </a:bodyPr>
            <a:lstStyle/>
            <a:p>
              <a:pPr algn="ctr"/>
              <a:r>
                <a:rPr lang="zh-CN" altLang="en-US" sz="3600" b="1" dirty="0">
                  <a:solidFill>
                    <a:schemeClr val="bg1"/>
                  </a:solidFill>
                  <a:latin typeface="微软雅黑" pitchFamily="34" charset="-122"/>
                  <a:ea typeface="微软雅黑" pitchFamily="34" charset="-122"/>
                </a:rPr>
                <a:t>五位一体</a:t>
              </a:r>
            </a:p>
          </p:txBody>
        </p:sp>
      </p:grpSp>
    </p:spTree>
    <p:extLst>
      <p:ext uri="{BB962C8B-B14F-4D97-AF65-F5344CB8AC3E}">
        <p14:creationId xmlns:p14="http://schemas.microsoft.com/office/powerpoint/2010/main" val="18263967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80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16" presetClass="entr" presetSubtype="42" fill="hold" nodeType="withEffect">
                                  <p:stCondLst>
                                    <p:cond delay="1300"/>
                                  </p:stCondLst>
                                  <p:childTnLst>
                                    <p:set>
                                      <p:cBhvr>
                                        <p:cTn id="16" dur="1" fill="hold">
                                          <p:stCondLst>
                                            <p:cond delay="0"/>
                                          </p:stCondLst>
                                        </p:cTn>
                                        <p:tgtEl>
                                          <p:spTgt spid="2"/>
                                        </p:tgtEl>
                                        <p:attrNameLst>
                                          <p:attrName>style.visibility</p:attrName>
                                        </p:attrNameLst>
                                      </p:cBhvr>
                                      <p:to>
                                        <p:strVal val="visible"/>
                                      </p:to>
                                    </p:set>
                                    <p:animEffect transition="in" filter="barn(outHorizontal)">
                                      <p:cBhvr>
                                        <p:cTn id="17" dur="1000"/>
                                        <p:tgtEl>
                                          <p:spTgt spid="2"/>
                                        </p:tgtEl>
                                      </p:cBhvr>
                                    </p:animEffect>
                                  </p:childTnLst>
                                </p:cTn>
                              </p:par>
                              <p:par>
                                <p:cTn id="18" presetID="22" presetClass="entr" presetSubtype="8" fill="hold" nodeType="withEffect">
                                  <p:stCondLst>
                                    <p:cond delay="250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1100"/>
                                        <p:tgtEl>
                                          <p:spTgt spid="3"/>
                                        </p:tgtEl>
                                      </p:cBhvr>
                                    </p:animEffect>
                                  </p:childTnLst>
                                </p:cTn>
                              </p:par>
                            </p:childTnLst>
                          </p:cTn>
                        </p:par>
                        <p:par>
                          <p:cTn id="21" fill="hold">
                            <p:stCondLst>
                              <p:cond delay="3600"/>
                            </p:stCondLst>
                            <p:childTnLst>
                              <p:par>
                                <p:cTn id="22" presetID="42" presetClass="entr" presetSubtype="0" fill="hold" grpId="0" nodeType="afterEffect">
                                  <p:stCondLst>
                                    <p:cond delay="0"/>
                                  </p:stCondLst>
                                  <p:iterate type="wd">
                                    <p:tmPct val="10000"/>
                                  </p:iterate>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4968552" cy="461665"/>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宪法是国家各项制度和法律法规的总依据</a:t>
            </a:r>
            <a:endParaRPr lang="en-US" altLang="zh-CN" sz="2000" b="1" dirty="0">
              <a:solidFill>
                <a:schemeClr val="bg1"/>
              </a:solidFill>
              <a:latin typeface="微软雅黑" pitchFamily="34" charset="-122"/>
              <a:ea typeface="微软雅黑" pitchFamily="34" charset="-122"/>
            </a:endParaRPr>
          </a:p>
        </p:txBody>
      </p:sp>
      <p:grpSp>
        <p:nvGrpSpPr>
          <p:cNvPr id="3" name="组合 2"/>
          <p:cNvGrpSpPr/>
          <p:nvPr/>
        </p:nvGrpSpPr>
        <p:grpSpPr>
          <a:xfrm>
            <a:off x="1240383" y="1484784"/>
            <a:ext cx="9967390" cy="1056132"/>
            <a:chOff x="1240383" y="1484784"/>
            <a:chExt cx="9967390" cy="1056132"/>
          </a:xfrm>
        </p:grpSpPr>
        <p:sp>
          <p:nvSpPr>
            <p:cNvPr id="10" name="矩形 9"/>
            <p:cNvSpPr/>
            <p:nvPr/>
          </p:nvSpPr>
          <p:spPr>
            <a:xfrm>
              <a:off x="2350789" y="1484784"/>
              <a:ext cx="8711797" cy="1056132"/>
            </a:xfrm>
            <a:prstGeom prst="plaque">
              <a:avLst/>
            </a:prstGeom>
          </p:spPr>
          <p:txBody>
            <a:bodyPr wrap="square">
              <a:spAutoFit/>
            </a:bodyPr>
            <a:lstStyle/>
            <a:p>
              <a:pPr>
                <a:lnSpc>
                  <a:spcPct val="130000"/>
                </a:lnSpc>
              </a:pPr>
              <a:r>
                <a:rPr lang="zh-CN" altLang="en-US" dirty="0">
                  <a:solidFill>
                    <a:schemeClr val="accent1"/>
                  </a:solidFill>
                  <a:latin typeface="微软雅黑" pitchFamily="34" charset="-122"/>
                  <a:ea typeface="微软雅黑" pitchFamily="34" charset="-122"/>
                </a:rPr>
                <a:t>坚持和平发展道路，坚持互利共赢开放战略，推动构建人类命运共同体，</a:t>
              </a:r>
              <a:r>
                <a:rPr lang="zh-CN" altLang="en-US" b="1" dirty="0">
                  <a:solidFill>
                    <a:schemeClr val="accent1"/>
                  </a:solidFill>
                  <a:latin typeface="微软雅黑" pitchFamily="34" charset="-122"/>
                  <a:ea typeface="微软雅黑" pitchFamily="34" charset="-122"/>
                </a:rPr>
                <a:t>对促进人类和平发展的崇高事业具有重大意义</a:t>
              </a:r>
              <a:endParaRPr lang="en-US" altLang="zh-CN" b="1" dirty="0">
                <a:solidFill>
                  <a:schemeClr val="accent1"/>
                </a:solidFill>
                <a:latin typeface="微软雅黑" pitchFamily="34" charset="-122"/>
                <a:ea typeface="微软雅黑" pitchFamily="34" charset="-122"/>
              </a:endParaRPr>
            </a:p>
          </p:txBody>
        </p:sp>
        <p:sp>
          <p:nvSpPr>
            <p:cNvPr id="5" name="圆角矩形 4"/>
            <p:cNvSpPr/>
            <p:nvPr/>
          </p:nvSpPr>
          <p:spPr>
            <a:xfrm>
              <a:off x="1558701" y="1590700"/>
              <a:ext cx="9649072" cy="936104"/>
            </a:xfrm>
            <a:prstGeom prst="plaque">
              <a:avLst/>
            </a:prstGeom>
            <a:noFill/>
            <a:ln w="9525">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240383" y="1628800"/>
              <a:ext cx="894383" cy="864096"/>
              <a:chOff x="5353594" y="3408697"/>
              <a:chExt cx="1632426" cy="1577145"/>
            </a:xfrm>
          </p:grpSpPr>
          <p:grpSp>
            <p:nvGrpSpPr>
              <p:cNvPr id="12" name="组合 11"/>
              <p:cNvGrpSpPr/>
              <p:nvPr/>
            </p:nvGrpSpPr>
            <p:grpSpPr>
              <a:xfrm>
                <a:off x="5353594" y="3408697"/>
                <a:ext cx="1570859" cy="1577145"/>
                <a:chOff x="5886450" y="3462373"/>
                <a:chExt cx="1570859" cy="1577145"/>
              </a:xfrm>
            </p:grpSpPr>
            <p:sp>
              <p:nvSpPr>
                <p:cNvPr id="14" name="圆角矩形 10"/>
                <p:cNvSpPr/>
                <p:nvPr/>
              </p:nvSpPr>
              <p:spPr>
                <a:xfrm rot="3351489">
                  <a:off x="5895209" y="3462373"/>
                  <a:ext cx="1562100" cy="1562100"/>
                </a:xfrm>
                <a:prstGeom prst="plaque">
                  <a:avLst/>
                </a:prstGeom>
                <a:solidFill>
                  <a:schemeClr val="bg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1"/>
                <p:cNvSpPr/>
                <p:nvPr/>
              </p:nvSpPr>
              <p:spPr>
                <a:xfrm rot="2700000">
                  <a:off x="5886450" y="3477418"/>
                  <a:ext cx="1562100" cy="1562100"/>
                </a:xfrm>
                <a:prstGeom prst="plaque">
                  <a:avLst/>
                </a:prstGeom>
                <a:gradFill flip="none" rotWithShape="1">
                  <a:gsLst>
                    <a:gs pos="0">
                      <a:srgbClr val="C32A0B">
                        <a:shade val="30000"/>
                        <a:satMod val="115000"/>
                      </a:srgbClr>
                    </a:gs>
                    <a:gs pos="50000">
                      <a:srgbClr val="C32A0B">
                        <a:shade val="67500"/>
                        <a:satMod val="115000"/>
                      </a:srgbClr>
                    </a:gs>
                    <a:gs pos="100000">
                      <a:srgbClr val="C32A0B">
                        <a:shade val="100000"/>
                        <a:satMod val="115000"/>
                      </a:srgbClr>
                    </a:gs>
                  </a:gsLst>
                  <a:path path="circle">
                    <a:fillToRect l="100000" t="100000"/>
                  </a:path>
                  <a:tileRect r="-100000" b="-100000"/>
                </a:gradFill>
                <a:ln w="28575">
                  <a:solidFill>
                    <a:srgbClr val="8E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81"/>
                <p:cNvSpPr/>
                <p:nvPr/>
              </p:nvSpPr>
              <p:spPr>
                <a:xfrm rot="2700000">
                  <a:off x="5973179" y="3514364"/>
                  <a:ext cx="1390727" cy="1390727"/>
                </a:xfrm>
                <a:prstGeom prst="plaque">
                  <a:avLst/>
                </a:prstGeom>
                <a:gradFill>
                  <a:gsLst>
                    <a:gs pos="58000">
                      <a:schemeClr val="bg1">
                        <a:alpha val="0"/>
                      </a:schemeClr>
                    </a:gs>
                    <a:gs pos="80000">
                      <a:schemeClr val="bg1">
                        <a:alpha val="50000"/>
                      </a:schemeClr>
                    </a:gs>
                  </a:gsLst>
                  <a:lin ang="12600000" scaled="0"/>
                </a:gradFill>
                <a:ln w="2857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1">
                <a:extLst>
                  <a:ext uri="{FF2B5EF4-FFF2-40B4-BE49-F238E27FC236}">
                    <a16:creationId xmlns:a16="http://schemas.microsoft.com/office/drawing/2014/main" id="{D47F7AD6-3A8A-4E1E-BD15-7C9F75BDB8FA}"/>
                  </a:ext>
                </a:extLst>
              </p:cNvPr>
              <p:cNvSpPr txBox="1"/>
              <p:nvPr/>
            </p:nvSpPr>
            <p:spPr>
              <a:xfrm>
                <a:off x="5415162" y="3598519"/>
                <a:ext cx="1570858" cy="1387323"/>
              </a:xfrm>
              <a:prstGeom prst="plaque">
                <a:avLst/>
              </a:prstGeom>
              <a:noFill/>
            </p:spPr>
            <p:txBody>
              <a:bodyPr vert="horz" wrap="square" rtlCol="0">
                <a:spAutoFit/>
              </a:bodyPr>
              <a:lstStyle/>
              <a:p>
                <a:pPr algn="ctr"/>
                <a:r>
                  <a:rPr lang="en-US" altLang="zh-CN" sz="3200" dirty="0">
                    <a:solidFill>
                      <a:schemeClr val="bg1"/>
                    </a:solidFill>
                    <a:latin typeface="微软雅黑" pitchFamily="34" charset="-122"/>
                    <a:ea typeface="微软雅黑" pitchFamily="34" charset="-122"/>
                  </a:rPr>
                  <a:t>01</a:t>
                </a:r>
                <a:endParaRPr lang="zh-CN" altLang="en-US" sz="3200" dirty="0">
                  <a:solidFill>
                    <a:schemeClr val="bg1"/>
                  </a:solidFill>
                  <a:latin typeface="微软雅黑" pitchFamily="34" charset="-122"/>
                  <a:ea typeface="微软雅黑" pitchFamily="34" charset="-122"/>
                </a:endParaRPr>
              </a:p>
            </p:txBody>
          </p:sp>
        </p:grpSp>
      </p:grpSp>
      <p:grpSp>
        <p:nvGrpSpPr>
          <p:cNvPr id="7" name="组合 6"/>
          <p:cNvGrpSpPr/>
          <p:nvPr/>
        </p:nvGrpSpPr>
        <p:grpSpPr>
          <a:xfrm>
            <a:off x="1240383" y="2696897"/>
            <a:ext cx="9967390" cy="1524191"/>
            <a:chOff x="1240383" y="2696897"/>
            <a:chExt cx="9967390" cy="1524191"/>
          </a:xfrm>
        </p:grpSpPr>
        <p:sp>
          <p:nvSpPr>
            <p:cNvPr id="2" name="矩形 1"/>
            <p:cNvSpPr/>
            <p:nvPr/>
          </p:nvSpPr>
          <p:spPr>
            <a:xfrm>
              <a:off x="2350790" y="2696897"/>
              <a:ext cx="8784976" cy="1524191"/>
            </a:xfrm>
            <a:prstGeom prst="plaque">
              <a:avLst/>
            </a:prstGeom>
          </p:spPr>
          <p:txBody>
            <a:bodyPr wrap="square">
              <a:spAutoFit/>
            </a:bodyPr>
            <a:lstStyle/>
            <a:p>
              <a:pPr>
                <a:lnSpc>
                  <a:spcPct val="130000"/>
                </a:lnSpc>
              </a:pPr>
              <a:r>
                <a:rPr lang="zh-CN" altLang="en-US" dirty="0">
                  <a:solidFill>
                    <a:schemeClr val="accent1"/>
                  </a:solidFill>
                  <a:latin typeface="微软雅黑" pitchFamily="34" charset="-122"/>
                  <a:ea typeface="微软雅黑" pitchFamily="34" charset="-122"/>
                </a:rPr>
                <a:t>国家监察体制改革是事关全局的重大政治体制改革，是强化党和国家自我监督的重大决策部署，要依法建立党统一领导的反腐败工作机构，构建集中统一、权威高效的国家监察体系，实现对所有行使公权力的公职人员监察全覆盖</a:t>
              </a:r>
              <a:endParaRPr lang="en-US" altLang="zh-CN" dirty="0">
                <a:solidFill>
                  <a:schemeClr val="accent1"/>
                </a:solidFill>
                <a:latin typeface="微软雅黑" pitchFamily="34" charset="-122"/>
                <a:ea typeface="微软雅黑" pitchFamily="34" charset="-122"/>
              </a:endParaRPr>
            </a:p>
          </p:txBody>
        </p:sp>
        <p:sp>
          <p:nvSpPr>
            <p:cNvPr id="8" name="圆角矩形 7"/>
            <p:cNvSpPr/>
            <p:nvPr/>
          </p:nvSpPr>
          <p:spPr>
            <a:xfrm>
              <a:off x="1558701" y="2814836"/>
              <a:ext cx="9649072" cy="1296144"/>
            </a:xfrm>
            <a:prstGeom prst="plaque">
              <a:avLst/>
            </a:prstGeom>
            <a:noFill/>
            <a:ln w="9525">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240383" y="3068960"/>
              <a:ext cx="894383" cy="864096"/>
              <a:chOff x="5353594" y="3408697"/>
              <a:chExt cx="1632426" cy="1577145"/>
            </a:xfrm>
          </p:grpSpPr>
          <p:grpSp>
            <p:nvGrpSpPr>
              <p:cNvPr id="18" name="组合 17"/>
              <p:cNvGrpSpPr/>
              <p:nvPr/>
            </p:nvGrpSpPr>
            <p:grpSpPr>
              <a:xfrm>
                <a:off x="5353594" y="3408697"/>
                <a:ext cx="1570859" cy="1577145"/>
                <a:chOff x="5886450" y="3462373"/>
                <a:chExt cx="1570859" cy="1577145"/>
              </a:xfrm>
            </p:grpSpPr>
            <p:sp>
              <p:nvSpPr>
                <p:cNvPr id="20" name="圆角矩形 10"/>
                <p:cNvSpPr/>
                <p:nvPr/>
              </p:nvSpPr>
              <p:spPr>
                <a:xfrm rot="3351489">
                  <a:off x="5895209" y="3462373"/>
                  <a:ext cx="1562100" cy="1562100"/>
                </a:xfrm>
                <a:prstGeom prst="plaque">
                  <a:avLst/>
                </a:prstGeom>
                <a:solidFill>
                  <a:schemeClr val="bg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11"/>
                <p:cNvSpPr/>
                <p:nvPr/>
              </p:nvSpPr>
              <p:spPr>
                <a:xfrm rot="2700000">
                  <a:off x="5886450" y="3477418"/>
                  <a:ext cx="1562100" cy="1562100"/>
                </a:xfrm>
                <a:prstGeom prst="plaque">
                  <a:avLst/>
                </a:prstGeom>
                <a:gradFill flip="none" rotWithShape="1">
                  <a:gsLst>
                    <a:gs pos="0">
                      <a:srgbClr val="C32A0B">
                        <a:shade val="30000"/>
                        <a:satMod val="115000"/>
                      </a:srgbClr>
                    </a:gs>
                    <a:gs pos="50000">
                      <a:srgbClr val="C32A0B">
                        <a:shade val="67500"/>
                        <a:satMod val="115000"/>
                      </a:srgbClr>
                    </a:gs>
                    <a:gs pos="100000">
                      <a:srgbClr val="C32A0B">
                        <a:shade val="100000"/>
                        <a:satMod val="115000"/>
                      </a:srgbClr>
                    </a:gs>
                  </a:gsLst>
                  <a:path path="circle">
                    <a:fillToRect l="100000" t="100000"/>
                  </a:path>
                  <a:tileRect r="-100000" b="-100000"/>
                </a:gradFill>
                <a:ln w="28575">
                  <a:solidFill>
                    <a:srgbClr val="8E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81"/>
                <p:cNvSpPr/>
                <p:nvPr/>
              </p:nvSpPr>
              <p:spPr>
                <a:xfrm rot="2700000">
                  <a:off x="5973179" y="3514364"/>
                  <a:ext cx="1390727" cy="1390727"/>
                </a:xfrm>
                <a:prstGeom prst="plaque">
                  <a:avLst/>
                </a:prstGeom>
                <a:gradFill>
                  <a:gsLst>
                    <a:gs pos="58000">
                      <a:schemeClr val="bg1">
                        <a:alpha val="0"/>
                      </a:schemeClr>
                    </a:gs>
                    <a:gs pos="80000">
                      <a:schemeClr val="bg1">
                        <a:alpha val="50000"/>
                      </a:schemeClr>
                    </a:gs>
                  </a:gsLst>
                  <a:lin ang="12600000" scaled="0"/>
                </a:gradFill>
                <a:ln w="2857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1">
                <a:extLst>
                  <a:ext uri="{FF2B5EF4-FFF2-40B4-BE49-F238E27FC236}">
                    <a16:creationId xmlns:a16="http://schemas.microsoft.com/office/drawing/2014/main" id="{D47F7AD6-3A8A-4E1E-BD15-7C9F75BDB8FA}"/>
                  </a:ext>
                </a:extLst>
              </p:cNvPr>
              <p:cNvSpPr txBox="1"/>
              <p:nvPr/>
            </p:nvSpPr>
            <p:spPr>
              <a:xfrm>
                <a:off x="5415162" y="3540126"/>
                <a:ext cx="1570858" cy="1387323"/>
              </a:xfrm>
              <a:prstGeom prst="plaque">
                <a:avLst/>
              </a:prstGeom>
              <a:noFill/>
            </p:spPr>
            <p:txBody>
              <a:bodyPr vert="horz" wrap="square" rtlCol="0">
                <a:spAutoFit/>
              </a:bodyPr>
              <a:lstStyle/>
              <a:p>
                <a:pPr algn="ctr"/>
                <a:r>
                  <a:rPr lang="en-US" altLang="zh-CN" sz="3200" dirty="0">
                    <a:solidFill>
                      <a:schemeClr val="bg1"/>
                    </a:solidFill>
                    <a:latin typeface="微软雅黑" pitchFamily="34" charset="-122"/>
                    <a:ea typeface="微软雅黑" pitchFamily="34" charset="-122"/>
                  </a:rPr>
                  <a:t>02</a:t>
                </a:r>
                <a:endParaRPr lang="zh-CN" altLang="en-US" sz="3200" dirty="0">
                  <a:solidFill>
                    <a:schemeClr val="bg1"/>
                  </a:solidFill>
                  <a:latin typeface="微软雅黑" pitchFamily="34" charset="-122"/>
                  <a:ea typeface="微软雅黑" pitchFamily="34" charset="-122"/>
                </a:endParaRPr>
              </a:p>
            </p:txBody>
          </p:sp>
        </p:grpSp>
      </p:grpSp>
      <p:grpSp>
        <p:nvGrpSpPr>
          <p:cNvPr id="29" name="组合 28"/>
          <p:cNvGrpSpPr/>
          <p:nvPr/>
        </p:nvGrpSpPr>
        <p:grpSpPr>
          <a:xfrm>
            <a:off x="1240383" y="4293096"/>
            <a:ext cx="9967390" cy="1056132"/>
            <a:chOff x="1240383" y="4293096"/>
            <a:chExt cx="9967390" cy="1056132"/>
          </a:xfrm>
        </p:grpSpPr>
        <p:sp>
          <p:nvSpPr>
            <p:cNvPr id="4" name="矩形 3"/>
            <p:cNvSpPr/>
            <p:nvPr/>
          </p:nvSpPr>
          <p:spPr>
            <a:xfrm>
              <a:off x="2350790" y="4293096"/>
              <a:ext cx="8784976" cy="1056132"/>
            </a:xfrm>
            <a:prstGeom prst="plaque">
              <a:avLst/>
            </a:prstGeom>
          </p:spPr>
          <p:txBody>
            <a:bodyPr wrap="square">
              <a:spAutoFit/>
            </a:bodyPr>
            <a:lstStyle/>
            <a:p>
              <a:pPr>
                <a:lnSpc>
                  <a:spcPct val="130000"/>
                </a:lnSpc>
              </a:pPr>
              <a:r>
                <a:rPr lang="zh-CN" altLang="en-US" dirty="0">
                  <a:solidFill>
                    <a:schemeClr val="accent1"/>
                  </a:solidFill>
                  <a:latin typeface="微软雅黑" pitchFamily="34" charset="-122"/>
                  <a:ea typeface="微软雅黑" pitchFamily="34" charset="-122"/>
                </a:rPr>
                <a:t>宪法是国家各项制度和法律法规的总依据，充实宪法的重大制度规定，对完善和发展中国特色社会主义制度具有重要作用。</a:t>
              </a:r>
            </a:p>
          </p:txBody>
        </p:sp>
        <p:sp>
          <p:nvSpPr>
            <p:cNvPr id="9" name="圆角矩形 8"/>
            <p:cNvSpPr/>
            <p:nvPr/>
          </p:nvSpPr>
          <p:spPr>
            <a:xfrm>
              <a:off x="1558701" y="4399012"/>
              <a:ext cx="9649072" cy="936104"/>
            </a:xfrm>
            <a:prstGeom prst="plaque">
              <a:avLst/>
            </a:prstGeom>
            <a:noFill/>
            <a:ln w="9525">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240383" y="4437112"/>
              <a:ext cx="894383" cy="864096"/>
              <a:chOff x="5353594" y="3408697"/>
              <a:chExt cx="1632426" cy="1577145"/>
            </a:xfrm>
          </p:grpSpPr>
          <p:grpSp>
            <p:nvGrpSpPr>
              <p:cNvPr id="24" name="组合 23"/>
              <p:cNvGrpSpPr/>
              <p:nvPr/>
            </p:nvGrpSpPr>
            <p:grpSpPr>
              <a:xfrm>
                <a:off x="5353594" y="3408697"/>
                <a:ext cx="1570859" cy="1577145"/>
                <a:chOff x="5886450" y="3462373"/>
                <a:chExt cx="1570859" cy="1577145"/>
              </a:xfrm>
            </p:grpSpPr>
            <p:sp>
              <p:nvSpPr>
                <p:cNvPr id="26" name="圆角矩形 10"/>
                <p:cNvSpPr/>
                <p:nvPr/>
              </p:nvSpPr>
              <p:spPr>
                <a:xfrm rot="3351489">
                  <a:off x="5895209" y="3462373"/>
                  <a:ext cx="1562100" cy="1562100"/>
                </a:xfrm>
                <a:prstGeom prst="plaque">
                  <a:avLst/>
                </a:prstGeom>
                <a:solidFill>
                  <a:schemeClr val="bg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11"/>
                <p:cNvSpPr/>
                <p:nvPr/>
              </p:nvSpPr>
              <p:spPr>
                <a:xfrm rot="2700000">
                  <a:off x="5886450" y="3477418"/>
                  <a:ext cx="1562100" cy="1562100"/>
                </a:xfrm>
                <a:prstGeom prst="plaque">
                  <a:avLst/>
                </a:prstGeom>
                <a:gradFill flip="none" rotWithShape="1">
                  <a:gsLst>
                    <a:gs pos="0">
                      <a:srgbClr val="C32A0B">
                        <a:shade val="30000"/>
                        <a:satMod val="115000"/>
                      </a:srgbClr>
                    </a:gs>
                    <a:gs pos="50000">
                      <a:srgbClr val="C32A0B">
                        <a:shade val="67500"/>
                        <a:satMod val="115000"/>
                      </a:srgbClr>
                    </a:gs>
                    <a:gs pos="100000">
                      <a:srgbClr val="C32A0B">
                        <a:shade val="100000"/>
                        <a:satMod val="115000"/>
                      </a:srgbClr>
                    </a:gs>
                  </a:gsLst>
                  <a:path path="circle">
                    <a:fillToRect l="100000" t="100000"/>
                  </a:path>
                  <a:tileRect r="-100000" b="-100000"/>
                </a:gradFill>
                <a:ln w="28575">
                  <a:solidFill>
                    <a:srgbClr val="8E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81"/>
                <p:cNvSpPr/>
                <p:nvPr/>
              </p:nvSpPr>
              <p:spPr>
                <a:xfrm rot="2700000">
                  <a:off x="5973179" y="3514364"/>
                  <a:ext cx="1390727" cy="1390727"/>
                </a:xfrm>
                <a:prstGeom prst="plaque">
                  <a:avLst/>
                </a:prstGeom>
                <a:gradFill>
                  <a:gsLst>
                    <a:gs pos="58000">
                      <a:schemeClr val="bg1">
                        <a:alpha val="0"/>
                      </a:schemeClr>
                    </a:gs>
                    <a:gs pos="80000">
                      <a:schemeClr val="bg1">
                        <a:alpha val="50000"/>
                      </a:schemeClr>
                    </a:gs>
                  </a:gsLst>
                  <a:lin ang="12600000" scaled="0"/>
                </a:gradFill>
                <a:ln w="2857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11">
                <a:extLst>
                  <a:ext uri="{FF2B5EF4-FFF2-40B4-BE49-F238E27FC236}">
                    <a16:creationId xmlns:a16="http://schemas.microsoft.com/office/drawing/2014/main" id="{D47F7AD6-3A8A-4E1E-BD15-7C9F75BDB8FA}"/>
                  </a:ext>
                </a:extLst>
              </p:cNvPr>
              <p:cNvSpPr txBox="1"/>
              <p:nvPr/>
            </p:nvSpPr>
            <p:spPr>
              <a:xfrm>
                <a:off x="5415162" y="3467091"/>
                <a:ext cx="1570858" cy="1387323"/>
              </a:xfrm>
              <a:prstGeom prst="plaque">
                <a:avLst/>
              </a:prstGeom>
              <a:noFill/>
            </p:spPr>
            <p:txBody>
              <a:bodyPr vert="horz" wrap="square" rtlCol="0">
                <a:spAutoFit/>
              </a:bodyPr>
              <a:lstStyle/>
              <a:p>
                <a:pPr algn="ctr"/>
                <a:r>
                  <a:rPr lang="en-US" altLang="zh-CN" sz="3200" dirty="0">
                    <a:solidFill>
                      <a:schemeClr val="bg1"/>
                    </a:solidFill>
                    <a:latin typeface="微软雅黑" pitchFamily="34" charset="-122"/>
                    <a:ea typeface="微软雅黑" pitchFamily="34" charset="-122"/>
                  </a:rPr>
                  <a:t>03</a:t>
                </a:r>
                <a:endParaRPr lang="zh-CN" altLang="en-US" sz="3200" dirty="0">
                  <a:solidFill>
                    <a:schemeClr val="bg1"/>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41951951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38622" y="2420888"/>
            <a:ext cx="10729192" cy="1015663"/>
          </a:xfrm>
          <a:prstGeom prst="rect">
            <a:avLst/>
          </a:prstGeom>
        </p:spPr>
        <p:txBody>
          <a:bodyPr wrap="square">
            <a:spAutoFit/>
          </a:bodyPr>
          <a:lstStyle/>
          <a:p>
            <a:pPr algn="ctr"/>
            <a:r>
              <a:rPr lang="zh-CN" altLang="en-US" sz="6000" b="1" dirty="0">
                <a:blipFill>
                  <a:blip r:embed="rId2"/>
                  <a:stretch>
                    <a:fillRect/>
                  </a:stretch>
                </a:blipFill>
                <a:latin typeface="微软雅黑" pitchFamily="34" charset="-122"/>
                <a:ea typeface="微软雅黑" pitchFamily="34" charset="-122"/>
              </a:rPr>
              <a:t>维护宪法权威，捍卫宪法尊严</a:t>
            </a:r>
            <a:endParaRPr lang="en-US" altLang="zh-CN" sz="6000" b="1" dirty="0">
              <a:blipFill>
                <a:blip r:embed="rId2"/>
                <a:stretch>
                  <a:fillRect/>
                </a:stretch>
              </a:blipFill>
              <a:latin typeface="微软雅黑" pitchFamily="34" charset="-122"/>
              <a:ea typeface="微软雅黑" pitchFamily="34" charset="-122"/>
            </a:endParaRPr>
          </a:p>
        </p:txBody>
      </p:sp>
      <p:sp>
        <p:nvSpPr>
          <p:cNvPr id="4" name="矩形 3"/>
          <p:cNvSpPr/>
          <p:nvPr/>
        </p:nvSpPr>
        <p:spPr>
          <a:xfrm>
            <a:off x="4863809" y="3645024"/>
            <a:ext cx="2800767" cy="369332"/>
          </a:xfrm>
          <a:prstGeom prst="rect">
            <a:avLst/>
          </a:prstGeom>
        </p:spPr>
        <p:txBody>
          <a:bodyPr wrap="none">
            <a:spAutoFit/>
          </a:bodyPr>
          <a:lstStyle/>
          <a:p>
            <a:pPr algn="ctr"/>
            <a:r>
              <a:rPr lang="en-US" altLang="zh-CN" dirty="0">
                <a:solidFill>
                  <a:schemeClr val="accent1"/>
                </a:solidFill>
                <a:latin typeface="微软雅黑" pitchFamily="34" charset="-122"/>
                <a:ea typeface="微软雅黑" pitchFamily="34" charset="-122"/>
              </a:rPr>
              <a:t>2018</a:t>
            </a:r>
            <a:r>
              <a:rPr lang="zh-CN" altLang="en-US" dirty="0">
                <a:solidFill>
                  <a:schemeClr val="accent1"/>
                </a:solidFill>
                <a:latin typeface="微软雅黑" pitchFamily="34" charset="-122"/>
                <a:ea typeface="微软雅黑" pitchFamily="34" charset="-122"/>
              </a:rPr>
              <a:t>年二中会会学习解读</a:t>
            </a:r>
          </a:p>
        </p:txBody>
      </p:sp>
      <p:cxnSp>
        <p:nvCxnSpPr>
          <p:cNvPr id="7" name="直接连接符 6"/>
          <p:cNvCxnSpPr/>
          <p:nvPr/>
        </p:nvCxnSpPr>
        <p:spPr>
          <a:xfrm>
            <a:off x="3646934" y="3803554"/>
            <a:ext cx="936104"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7967414" y="3803554"/>
            <a:ext cx="864096"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4439022" y="1412776"/>
            <a:ext cx="3672408" cy="720080"/>
          </a:xfrm>
          <a:prstGeom prst="roundRect">
            <a:avLst>
              <a:gd name="adj" fmla="val 50000"/>
            </a:avLst>
          </a:prstGeom>
          <a:solidFill>
            <a:schemeClr val="accent1"/>
          </a:solidFill>
          <a:ln>
            <a:solidFill>
              <a:schemeClr val="accent1"/>
            </a:solidFill>
          </a:ln>
        </p:spPr>
        <p:txBody>
          <a:bodyPr wrap="square" anchor="ctr" anchorCtr="1">
            <a:noAutofit/>
          </a:bodyPr>
          <a:lstStyle/>
          <a:p>
            <a:pPr algn="just"/>
            <a:r>
              <a:rPr lang="zh-CN" altLang="en-US" sz="3600" dirty="0">
                <a:solidFill>
                  <a:schemeClr val="bg1"/>
                </a:solidFill>
                <a:latin typeface="微软雅黑" panose="020B0503020204020204" pitchFamily="34" charset="-122"/>
                <a:ea typeface="微软雅黑" panose="020B0503020204020204" pitchFamily="34" charset="-122"/>
              </a:rPr>
              <a:t>第六章</a:t>
            </a:r>
            <a:endParaRPr lang="en-US" altLang="zh-CN"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893524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75126" y="1052736"/>
            <a:ext cx="6120680" cy="720080"/>
            <a:chOff x="5375126" y="1052736"/>
            <a:chExt cx="6120680" cy="720080"/>
          </a:xfrm>
        </p:grpSpPr>
        <p:sp>
          <p:nvSpPr>
            <p:cNvPr id="71" name="Freeform 9"/>
            <p:cNvSpPr>
              <a:spLocks/>
            </p:cNvSpPr>
            <p:nvPr/>
          </p:nvSpPr>
          <p:spPr bwMode="auto">
            <a:xfrm flipH="1">
              <a:off x="6981536" y="1052736"/>
              <a:ext cx="4514270" cy="648072"/>
            </a:xfrm>
            <a:prstGeom prst="roundRect">
              <a:avLst>
                <a:gd name="adj" fmla="val 50000"/>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 name="矩形 1"/>
            <p:cNvSpPr/>
            <p:nvPr/>
          </p:nvSpPr>
          <p:spPr>
            <a:xfrm>
              <a:off x="7175326" y="1162844"/>
              <a:ext cx="2664296"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十九届二中全会简介</a:t>
              </a:r>
              <a:endParaRPr lang="en-US" altLang="zh-CN" sz="2000" b="1" dirty="0">
                <a:solidFill>
                  <a:schemeClr val="bg1"/>
                </a:solidFill>
                <a:latin typeface="微软雅黑" pitchFamily="34" charset="-122"/>
                <a:ea typeface="微软雅黑" pitchFamily="34" charset="-122"/>
              </a:endParaRPr>
            </a:p>
          </p:txBody>
        </p:sp>
        <p:sp>
          <p:nvSpPr>
            <p:cNvPr id="19" name="圆角矩形 18"/>
            <p:cNvSpPr/>
            <p:nvPr/>
          </p:nvSpPr>
          <p:spPr>
            <a:xfrm>
              <a:off x="5375126" y="1052736"/>
              <a:ext cx="1368152" cy="720080"/>
            </a:xfrm>
            <a:prstGeom prst="roundRect">
              <a:avLst>
                <a:gd name="adj" fmla="val 50000"/>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5807174" y="1052736"/>
              <a:ext cx="720080" cy="581057"/>
            </a:xfrm>
            <a:prstGeom prst="rect">
              <a:avLst/>
            </a:prstGeom>
          </p:spPr>
          <p:txBody>
            <a:bodyPr wrap="square">
              <a:spAutoFit/>
            </a:bodyPr>
            <a:lstStyle/>
            <a:p>
              <a:pPr>
                <a:lnSpc>
                  <a:spcPct val="150000"/>
                </a:lnSpc>
              </a:pPr>
              <a:r>
                <a:rPr lang="en-US" altLang="zh-CN" sz="2400" b="1" dirty="0">
                  <a:solidFill>
                    <a:schemeClr val="bg1"/>
                  </a:solidFill>
                  <a:latin typeface="微软雅黑" pitchFamily="34" charset="-122"/>
                  <a:ea typeface="微软雅黑" pitchFamily="34" charset="-122"/>
                </a:rPr>
                <a:t>01</a:t>
              </a:r>
              <a:endParaRPr lang="zh-CN" altLang="en-US" sz="24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5375126" y="1844824"/>
            <a:ext cx="6120680" cy="720080"/>
            <a:chOff x="5375126" y="1844824"/>
            <a:chExt cx="6120680" cy="720080"/>
          </a:xfrm>
        </p:grpSpPr>
        <p:sp>
          <p:nvSpPr>
            <p:cNvPr id="76" name="Freeform 9"/>
            <p:cNvSpPr>
              <a:spLocks/>
            </p:cNvSpPr>
            <p:nvPr/>
          </p:nvSpPr>
          <p:spPr bwMode="auto">
            <a:xfrm flipH="1">
              <a:off x="6981536" y="1844824"/>
              <a:ext cx="4514270" cy="648072"/>
            </a:xfrm>
            <a:prstGeom prst="roundRect">
              <a:avLst>
                <a:gd name="adj" fmla="val 47760"/>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矩形 32"/>
            <p:cNvSpPr/>
            <p:nvPr/>
          </p:nvSpPr>
          <p:spPr>
            <a:xfrm>
              <a:off x="7175326" y="1957904"/>
              <a:ext cx="2520280"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宪法是国家的根本法</a:t>
              </a:r>
              <a:endParaRPr lang="en-US" altLang="zh-CN" sz="2000" b="1" dirty="0">
                <a:solidFill>
                  <a:schemeClr val="bg1"/>
                </a:solidFill>
                <a:latin typeface="微软雅黑" pitchFamily="34" charset="-122"/>
                <a:ea typeface="微软雅黑" pitchFamily="34" charset="-122"/>
              </a:endParaRPr>
            </a:p>
          </p:txBody>
        </p:sp>
        <p:sp>
          <p:nvSpPr>
            <p:cNvPr id="97" name="圆角矩形 96"/>
            <p:cNvSpPr/>
            <p:nvPr/>
          </p:nvSpPr>
          <p:spPr>
            <a:xfrm>
              <a:off x="5375126" y="1844824"/>
              <a:ext cx="1368152" cy="720080"/>
            </a:xfrm>
            <a:prstGeom prst="roundRect">
              <a:avLst>
                <a:gd name="adj" fmla="val 50000"/>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5807174" y="1844824"/>
              <a:ext cx="720080" cy="581057"/>
            </a:xfrm>
            <a:prstGeom prst="rect">
              <a:avLst/>
            </a:prstGeom>
          </p:spPr>
          <p:txBody>
            <a:bodyPr wrap="square">
              <a:spAutoFit/>
            </a:bodyPr>
            <a:lstStyle/>
            <a:p>
              <a:pPr>
                <a:lnSpc>
                  <a:spcPct val="150000"/>
                </a:lnSpc>
              </a:pPr>
              <a:r>
                <a:rPr lang="en-US" altLang="zh-CN" sz="2400" b="1" dirty="0">
                  <a:solidFill>
                    <a:schemeClr val="bg1"/>
                  </a:solidFill>
                  <a:latin typeface="微软雅黑" pitchFamily="34" charset="-122"/>
                  <a:ea typeface="微软雅黑" pitchFamily="34" charset="-122"/>
                </a:rPr>
                <a:t>02</a:t>
              </a:r>
              <a:endParaRPr lang="zh-CN" altLang="en-US" sz="24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5375126" y="2636912"/>
            <a:ext cx="6120680" cy="720080"/>
            <a:chOff x="5375126" y="2636912"/>
            <a:chExt cx="6120680" cy="720080"/>
          </a:xfrm>
        </p:grpSpPr>
        <p:sp>
          <p:nvSpPr>
            <p:cNvPr id="80" name="Freeform 9"/>
            <p:cNvSpPr>
              <a:spLocks/>
            </p:cNvSpPr>
            <p:nvPr/>
          </p:nvSpPr>
          <p:spPr bwMode="auto">
            <a:xfrm flipH="1">
              <a:off x="6981536" y="2636912"/>
              <a:ext cx="4514270" cy="648072"/>
            </a:xfrm>
            <a:prstGeom prst="roundRect">
              <a:avLst>
                <a:gd name="adj" fmla="val 50000"/>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矩形 39"/>
            <p:cNvSpPr/>
            <p:nvPr/>
          </p:nvSpPr>
          <p:spPr>
            <a:xfrm>
              <a:off x="7175326" y="2752964"/>
              <a:ext cx="2808312"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宪法必须不断完善发展</a:t>
              </a:r>
              <a:endParaRPr lang="en-US" altLang="zh-CN" sz="2000" b="1" dirty="0">
                <a:solidFill>
                  <a:schemeClr val="bg1"/>
                </a:solidFill>
                <a:latin typeface="微软雅黑" pitchFamily="34" charset="-122"/>
                <a:ea typeface="微软雅黑" pitchFamily="34" charset="-122"/>
              </a:endParaRPr>
            </a:p>
          </p:txBody>
        </p:sp>
        <p:sp>
          <p:nvSpPr>
            <p:cNvPr id="98" name="圆角矩形 97"/>
            <p:cNvSpPr/>
            <p:nvPr/>
          </p:nvSpPr>
          <p:spPr>
            <a:xfrm>
              <a:off x="5375126" y="2636912"/>
              <a:ext cx="1368152" cy="720080"/>
            </a:xfrm>
            <a:prstGeom prst="roundRect">
              <a:avLst>
                <a:gd name="adj" fmla="val 50000"/>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5807174" y="2636912"/>
              <a:ext cx="720080" cy="581057"/>
            </a:xfrm>
            <a:prstGeom prst="rect">
              <a:avLst/>
            </a:prstGeom>
          </p:spPr>
          <p:txBody>
            <a:bodyPr wrap="square">
              <a:spAutoFit/>
            </a:bodyPr>
            <a:lstStyle/>
            <a:p>
              <a:pPr>
                <a:lnSpc>
                  <a:spcPct val="150000"/>
                </a:lnSpc>
              </a:pPr>
              <a:r>
                <a:rPr lang="en-US" altLang="zh-CN" sz="2400" b="1" dirty="0">
                  <a:solidFill>
                    <a:schemeClr val="bg1"/>
                  </a:solidFill>
                  <a:latin typeface="微软雅黑" pitchFamily="34" charset="-122"/>
                  <a:ea typeface="微软雅黑" pitchFamily="34" charset="-122"/>
                </a:rPr>
                <a:t>03</a:t>
              </a:r>
              <a:endParaRPr lang="zh-CN" altLang="en-US" sz="24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5447134" y="3429000"/>
            <a:ext cx="6095207" cy="720080"/>
            <a:chOff x="5447134" y="3429000"/>
            <a:chExt cx="6095207" cy="720080"/>
          </a:xfrm>
        </p:grpSpPr>
        <p:sp>
          <p:nvSpPr>
            <p:cNvPr id="84" name="Freeform 9"/>
            <p:cNvSpPr>
              <a:spLocks/>
            </p:cNvSpPr>
            <p:nvPr/>
          </p:nvSpPr>
          <p:spPr bwMode="auto">
            <a:xfrm flipH="1">
              <a:off x="6981536" y="3429000"/>
              <a:ext cx="4514270" cy="648072"/>
            </a:xfrm>
            <a:prstGeom prst="roundRect">
              <a:avLst>
                <a:gd name="adj" fmla="val 50000"/>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矩形 46"/>
            <p:cNvSpPr/>
            <p:nvPr/>
          </p:nvSpPr>
          <p:spPr>
            <a:xfrm>
              <a:off x="7175326" y="3548024"/>
              <a:ext cx="4367015" cy="461665"/>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适当修改宪法是实践发展的必然要求</a:t>
              </a:r>
              <a:endParaRPr lang="en-US" altLang="zh-CN" sz="2000" b="1" dirty="0">
                <a:solidFill>
                  <a:schemeClr val="bg1"/>
                </a:solidFill>
                <a:latin typeface="微软雅黑" pitchFamily="34" charset="-122"/>
                <a:ea typeface="微软雅黑" pitchFamily="34" charset="-122"/>
              </a:endParaRPr>
            </a:p>
          </p:txBody>
        </p:sp>
        <p:sp>
          <p:nvSpPr>
            <p:cNvPr id="99" name="圆角矩形 98"/>
            <p:cNvSpPr/>
            <p:nvPr/>
          </p:nvSpPr>
          <p:spPr>
            <a:xfrm>
              <a:off x="5447134" y="3429000"/>
              <a:ext cx="1296144" cy="720080"/>
            </a:xfrm>
            <a:prstGeom prst="roundRect">
              <a:avLst>
                <a:gd name="adj" fmla="val 50000"/>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p:cNvSpPr/>
            <p:nvPr/>
          </p:nvSpPr>
          <p:spPr>
            <a:xfrm>
              <a:off x="5807174" y="3429000"/>
              <a:ext cx="720080" cy="581057"/>
            </a:xfrm>
            <a:prstGeom prst="rect">
              <a:avLst/>
            </a:prstGeom>
          </p:spPr>
          <p:txBody>
            <a:bodyPr wrap="square">
              <a:spAutoFit/>
            </a:bodyPr>
            <a:lstStyle/>
            <a:p>
              <a:pPr>
                <a:lnSpc>
                  <a:spcPct val="150000"/>
                </a:lnSpc>
              </a:pPr>
              <a:r>
                <a:rPr lang="en-US" altLang="zh-CN" sz="2400" b="1" dirty="0">
                  <a:solidFill>
                    <a:schemeClr val="bg1"/>
                  </a:solidFill>
                  <a:latin typeface="微软雅黑" pitchFamily="34" charset="-122"/>
                  <a:ea typeface="微软雅黑" pitchFamily="34" charset="-122"/>
                </a:rPr>
                <a:t>04</a:t>
              </a:r>
              <a:endParaRPr lang="zh-CN" altLang="en-US" sz="2400" b="1" dirty="0">
                <a:solidFill>
                  <a:schemeClr val="bg1"/>
                </a:solidFill>
                <a:latin typeface="微软雅黑" pitchFamily="34" charset="-122"/>
                <a:ea typeface="微软雅黑" pitchFamily="34" charset="-122"/>
              </a:endParaRPr>
            </a:p>
          </p:txBody>
        </p:sp>
      </p:grpSp>
      <p:grpSp>
        <p:nvGrpSpPr>
          <p:cNvPr id="7" name="组合 6"/>
          <p:cNvGrpSpPr/>
          <p:nvPr/>
        </p:nvGrpSpPr>
        <p:grpSpPr>
          <a:xfrm>
            <a:off x="5447134" y="4221088"/>
            <a:ext cx="6048672" cy="720080"/>
            <a:chOff x="5447134" y="4221088"/>
            <a:chExt cx="6048672" cy="720080"/>
          </a:xfrm>
        </p:grpSpPr>
        <p:sp>
          <p:nvSpPr>
            <p:cNvPr id="89" name="Freeform 9"/>
            <p:cNvSpPr>
              <a:spLocks/>
            </p:cNvSpPr>
            <p:nvPr/>
          </p:nvSpPr>
          <p:spPr bwMode="auto">
            <a:xfrm flipH="1">
              <a:off x="6981536" y="4221088"/>
              <a:ext cx="4514270" cy="648072"/>
            </a:xfrm>
            <a:prstGeom prst="roundRect">
              <a:avLst>
                <a:gd name="adj" fmla="val 43281"/>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矩形 53"/>
            <p:cNvSpPr/>
            <p:nvPr/>
          </p:nvSpPr>
          <p:spPr>
            <a:xfrm>
              <a:off x="7175326" y="4343084"/>
              <a:ext cx="2736304"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修改宪法的原则及要求</a:t>
              </a:r>
              <a:endParaRPr lang="en-US" altLang="zh-CN" sz="2000" b="1" dirty="0">
                <a:solidFill>
                  <a:schemeClr val="bg1"/>
                </a:solidFill>
                <a:latin typeface="微软雅黑" pitchFamily="34" charset="-122"/>
                <a:ea typeface="微软雅黑" pitchFamily="34" charset="-122"/>
              </a:endParaRPr>
            </a:p>
          </p:txBody>
        </p:sp>
        <p:sp>
          <p:nvSpPr>
            <p:cNvPr id="100" name="圆角矩形 99"/>
            <p:cNvSpPr/>
            <p:nvPr/>
          </p:nvSpPr>
          <p:spPr>
            <a:xfrm>
              <a:off x="5447134" y="4221088"/>
              <a:ext cx="1296144" cy="720080"/>
            </a:xfrm>
            <a:prstGeom prst="roundRect">
              <a:avLst>
                <a:gd name="adj" fmla="val 50000"/>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5836764" y="4221088"/>
              <a:ext cx="720080" cy="581057"/>
            </a:xfrm>
            <a:prstGeom prst="rect">
              <a:avLst/>
            </a:prstGeom>
          </p:spPr>
          <p:txBody>
            <a:bodyPr wrap="square">
              <a:spAutoFit/>
            </a:bodyPr>
            <a:lstStyle/>
            <a:p>
              <a:pPr>
                <a:lnSpc>
                  <a:spcPct val="150000"/>
                </a:lnSpc>
              </a:pPr>
              <a:r>
                <a:rPr lang="en-US" altLang="zh-CN" sz="2400" b="1" dirty="0">
                  <a:solidFill>
                    <a:schemeClr val="bg1"/>
                  </a:solidFill>
                  <a:latin typeface="微软雅黑" pitchFamily="34" charset="-122"/>
                  <a:ea typeface="微软雅黑" pitchFamily="34" charset="-122"/>
                </a:rPr>
                <a:t>05</a:t>
              </a:r>
              <a:endParaRPr lang="zh-CN" altLang="en-US" sz="2400" b="1" dirty="0">
                <a:solidFill>
                  <a:schemeClr val="bg1"/>
                </a:solidFill>
                <a:latin typeface="微软雅黑" pitchFamily="34" charset="-122"/>
                <a:ea typeface="微软雅黑" pitchFamily="34" charset="-122"/>
              </a:endParaRPr>
            </a:p>
          </p:txBody>
        </p:sp>
      </p:grpSp>
      <p:grpSp>
        <p:nvGrpSpPr>
          <p:cNvPr id="8" name="组合 7"/>
          <p:cNvGrpSpPr/>
          <p:nvPr/>
        </p:nvGrpSpPr>
        <p:grpSpPr>
          <a:xfrm>
            <a:off x="5519142" y="5013176"/>
            <a:ext cx="5976664" cy="720080"/>
            <a:chOff x="5519142" y="5013176"/>
            <a:chExt cx="5976664" cy="720080"/>
          </a:xfrm>
        </p:grpSpPr>
        <p:sp>
          <p:nvSpPr>
            <p:cNvPr id="93" name="Freeform 9"/>
            <p:cNvSpPr>
              <a:spLocks/>
            </p:cNvSpPr>
            <p:nvPr/>
          </p:nvSpPr>
          <p:spPr bwMode="auto">
            <a:xfrm flipH="1">
              <a:off x="6981536" y="5028034"/>
              <a:ext cx="4514270" cy="648072"/>
            </a:xfrm>
            <a:prstGeom prst="roundRect">
              <a:avLst>
                <a:gd name="adj" fmla="val 48022"/>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矩形 60"/>
            <p:cNvSpPr/>
            <p:nvPr/>
          </p:nvSpPr>
          <p:spPr>
            <a:xfrm>
              <a:off x="7175326" y="5138142"/>
              <a:ext cx="3600400"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维护宪法权威  捍卫宪法尊严</a:t>
              </a:r>
              <a:endParaRPr lang="en-US" altLang="zh-CN" sz="2000" b="1" dirty="0">
                <a:solidFill>
                  <a:schemeClr val="bg1"/>
                </a:solidFill>
                <a:latin typeface="微软雅黑" pitchFamily="34" charset="-122"/>
                <a:ea typeface="微软雅黑" pitchFamily="34" charset="-122"/>
              </a:endParaRPr>
            </a:p>
          </p:txBody>
        </p:sp>
        <p:sp>
          <p:nvSpPr>
            <p:cNvPr id="101" name="圆角矩形 100"/>
            <p:cNvSpPr/>
            <p:nvPr/>
          </p:nvSpPr>
          <p:spPr>
            <a:xfrm>
              <a:off x="5519142" y="5013176"/>
              <a:ext cx="1224136" cy="720080"/>
            </a:xfrm>
            <a:prstGeom prst="roundRect">
              <a:avLst>
                <a:gd name="adj" fmla="val 50000"/>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5879182" y="5013176"/>
              <a:ext cx="720080" cy="581057"/>
            </a:xfrm>
            <a:prstGeom prst="rect">
              <a:avLst/>
            </a:prstGeom>
          </p:spPr>
          <p:txBody>
            <a:bodyPr wrap="square">
              <a:spAutoFit/>
            </a:bodyPr>
            <a:lstStyle/>
            <a:p>
              <a:pPr>
                <a:lnSpc>
                  <a:spcPct val="150000"/>
                </a:lnSpc>
              </a:pPr>
              <a:r>
                <a:rPr lang="en-US" altLang="zh-CN" sz="2400" b="1" dirty="0">
                  <a:solidFill>
                    <a:schemeClr val="bg1"/>
                  </a:solidFill>
                  <a:latin typeface="微软雅黑" pitchFamily="34" charset="-122"/>
                  <a:ea typeface="微软雅黑" pitchFamily="34" charset="-122"/>
                </a:rPr>
                <a:t>06</a:t>
              </a:r>
              <a:endParaRPr lang="zh-CN" altLang="en-US" sz="2400" b="1" dirty="0">
                <a:solidFill>
                  <a:schemeClr val="bg1"/>
                </a:solidFill>
                <a:latin typeface="微软雅黑" pitchFamily="34" charset="-122"/>
                <a:ea typeface="微软雅黑" pitchFamily="34" charset="-122"/>
              </a:endParaRPr>
            </a:p>
          </p:txBody>
        </p:sp>
      </p:grpSp>
      <p:grpSp>
        <p:nvGrpSpPr>
          <p:cNvPr id="10" name="组合 9"/>
          <p:cNvGrpSpPr/>
          <p:nvPr/>
        </p:nvGrpSpPr>
        <p:grpSpPr>
          <a:xfrm>
            <a:off x="1126654" y="1052736"/>
            <a:ext cx="3600400" cy="4680520"/>
            <a:chOff x="1126654" y="1484784"/>
            <a:chExt cx="3600400" cy="3672408"/>
          </a:xfrm>
        </p:grpSpPr>
        <p:grpSp>
          <p:nvGrpSpPr>
            <p:cNvPr id="55" name="组合 54"/>
            <p:cNvGrpSpPr/>
            <p:nvPr/>
          </p:nvGrpSpPr>
          <p:grpSpPr>
            <a:xfrm>
              <a:off x="1126654" y="1484784"/>
              <a:ext cx="3600400" cy="3672408"/>
              <a:chOff x="-76252" y="2258072"/>
              <a:chExt cx="5461198" cy="2149692"/>
            </a:xfrm>
          </p:grpSpPr>
          <p:sp>
            <p:nvSpPr>
              <p:cNvPr id="56" name="Freeform 8"/>
              <p:cNvSpPr>
                <a:spLocks/>
              </p:cNvSpPr>
              <p:nvPr/>
            </p:nvSpPr>
            <p:spPr bwMode="auto">
              <a:xfrm>
                <a:off x="-76252" y="2258072"/>
                <a:ext cx="5461198" cy="2149692"/>
              </a:xfrm>
              <a:prstGeom prst="rect">
                <a:avLst/>
              </a:prstGeom>
              <a:noFill/>
              <a:ln w="7">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
              <p:cNvSpPr>
                <a:spLocks/>
              </p:cNvSpPr>
              <p:nvPr/>
            </p:nvSpPr>
            <p:spPr bwMode="auto">
              <a:xfrm>
                <a:off x="172636" y="2324215"/>
                <a:ext cx="4989844" cy="2017404"/>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0" name="Freeform 9"/>
            <p:cNvSpPr>
              <a:spLocks/>
            </p:cNvSpPr>
            <p:nvPr/>
          </p:nvSpPr>
          <p:spPr bwMode="auto">
            <a:xfrm>
              <a:off x="1270670" y="3789039"/>
              <a:ext cx="3289651" cy="1199853"/>
            </a:xfrm>
            <a:custGeom>
              <a:avLst/>
              <a:gdLst>
                <a:gd name="connsiteX0" fmla="*/ 0 w 3289651"/>
                <a:gd name="connsiteY0" fmla="*/ 0 h 1703909"/>
                <a:gd name="connsiteX1" fmla="*/ 3289651 w 3289651"/>
                <a:gd name="connsiteY1" fmla="*/ 0 h 1703909"/>
                <a:gd name="connsiteX2" fmla="*/ 3289651 w 3289651"/>
                <a:gd name="connsiteY2" fmla="*/ 1703909 h 1703909"/>
                <a:gd name="connsiteX3" fmla="*/ 0 w 3289651"/>
                <a:gd name="connsiteY3" fmla="*/ 1703909 h 1703909"/>
                <a:gd name="connsiteX4" fmla="*/ 0 w 3289651"/>
                <a:gd name="connsiteY4" fmla="*/ 0 h 1703909"/>
                <a:gd name="connsiteX0" fmla="*/ 0 w 3289651"/>
                <a:gd name="connsiteY0" fmla="*/ 8 h 1703917"/>
                <a:gd name="connsiteX1" fmla="*/ 2677216 w 3289651"/>
                <a:gd name="connsiteY1" fmla="*/ 227481 h 1703917"/>
                <a:gd name="connsiteX2" fmla="*/ 3289651 w 3289651"/>
                <a:gd name="connsiteY2" fmla="*/ 8 h 1703917"/>
                <a:gd name="connsiteX3" fmla="*/ 3289651 w 3289651"/>
                <a:gd name="connsiteY3" fmla="*/ 1703917 h 1703917"/>
                <a:gd name="connsiteX4" fmla="*/ 0 w 3289651"/>
                <a:gd name="connsiteY4" fmla="*/ 1703917 h 1703917"/>
                <a:gd name="connsiteX5" fmla="*/ 0 w 3289651"/>
                <a:gd name="connsiteY5" fmla="*/ 8 h 1703917"/>
                <a:gd name="connsiteX0" fmla="*/ 0 w 3289651"/>
                <a:gd name="connsiteY0" fmla="*/ 7 h 1703916"/>
                <a:gd name="connsiteX1" fmla="*/ 1893445 w 3289651"/>
                <a:gd name="connsiteY1" fmla="*/ 271023 h 1703916"/>
                <a:gd name="connsiteX2" fmla="*/ 3289651 w 3289651"/>
                <a:gd name="connsiteY2" fmla="*/ 7 h 1703916"/>
                <a:gd name="connsiteX3" fmla="*/ 3289651 w 3289651"/>
                <a:gd name="connsiteY3" fmla="*/ 1703916 h 1703916"/>
                <a:gd name="connsiteX4" fmla="*/ 0 w 3289651"/>
                <a:gd name="connsiteY4" fmla="*/ 1703916 h 1703916"/>
                <a:gd name="connsiteX5" fmla="*/ 0 w 3289651"/>
                <a:gd name="connsiteY5" fmla="*/ 7 h 1703916"/>
                <a:gd name="connsiteX0" fmla="*/ 0 w 3289651"/>
                <a:gd name="connsiteY0" fmla="*/ 7 h 1703916"/>
                <a:gd name="connsiteX1" fmla="*/ 1893445 w 3289651"/>
                <a:gd name="connsiteY1" fmla="*/ 271023 h 1703916"/>
                <a:gd name="connsiteX2" fmla="*/ 2575616 w 3289651"/>
                <a:gd name="connsiteY2" fmla="*/ 227479 h 1703916"/>
                <a:gd name="connsiteX3" fmla="*/ 3289651 w 3289651"/>
                <a:gd name="connsiteY3" fmla="*/ 7 h 1703916"/>
                <a:gd name="connsiteX4" fmla="*/ 3289651 w 3289651"/>
                <a:gd name="connsiteY4" fmla="*/ 1703916 h 1703916"/>
                <a:gd name="connsiteX5" fmla="*/ 0 w 3289651"/>
                <a:gd name="connsiteY5" fmla="*/ 1703916 h 1703916"/>
                <a:gd name="connsiteX6" fmla="*/ 0 w 3289651"/>
                <a:gd name="connsiteY6" fmla="*/ 7 h 1703916"/>
                <a:gd name="connsiteX0" fmla="*/ 0 w 3289651"/>
                <a:gd name="connsiteY0" fmla="*/ 60834 h 1764743"/>
                <a:gd name="connsiteX1" fmla="*/ 1893445 w 3289651"/>
                <a:gd name="connsiteY1" fmla="*/ 331850 h 1764743"/>
                <a:gd name="connsiteX2" fmla="*/ 2575616 w 3289651"/>
                <a:gd name="connsiteY2" fmla="*/ 288306 h 1764743"/>
                <a:gd name="connsiteX3" fmla="*/ 3289651 w 3289651"/>
                <a:gd name="connsiteY3" fmla="*/ 60834 h 1764743"/>
                <a:gd name="connsiteX4" fmla="*/ 3289651 w 3289651"/>
                <a:gd name="connsiteY4" fmla="*/ 1764743 h 1764743"/>
                <a:gd name="connsiteX5" fmla="*/ 0 w 3289651"/>
                <a:gd name="connsiteY5" fmla="*/ 1764743 h 1764743"/>
                <a:gd name="connsiteX6" fmla="*/ 0 w 3289651"/>
                <a:gd name="connsiteY6" fmla="*/ 60834 h 1764743"/>
                <a:gd name="connsiteX0" fmla="*/ 0 w 3289651"/>
                <a:gd name="connsiteY0" fmla="*/ 60834 h 1764743"/>
                <a:gd name="connsiteX1" fmla="*/ 1893445 w 3289651"/>
                <a:gd name="connsiteY1" fmla="*/ 331850 h 1764743"/>
                <a:gd name="connsiteX2" fmla="*/ 2575616 w 3289651"/>
                <a:gd name="connsiteY2" fmla="*/ 288306 h 1764743"/>
                <a:gd name="connsiteX3" fmla="*/ 3289651 w 3289651"/>
                <a:gd name="connsiteY3" fmla="*/ 60834 h 1764743"/>
                <a:gd name="connsiteX4" fmla="*/ 3289651 w 3289651"/>
                <a:gd name="connsiteY4" fmla="*/ 1764743 h 1764743"/>
                <a:gd name="connsiteX5" fmla="*/ 0 w 3289651"/>
                <a:gd name="connsiteY5" fmla="*/ 1764743 h 1764743"/>
                <a:gd name="connsiteX6" fmla="*/ 0 w 3289651"/>
                <a:gd name="connsiteY6" fmla="*/ 60834 h 1764743"/>
                <a:gd name="connsiteX0" fmla="*/ 0 w 3289651"/>
                <a:gd name="connsiteY0" fmla="*/ 63257 h 1767166"/>
                <a:gd name="connsiteX1" fmla="*/ 1893445 w 3289651"/>
                <a:gd name="connsiteY1" fmla="*/ 334273 h 1767166"/>
                <a:gd name="connsiteX2" fmla="*/ 2575616 w 3289651"/>
                <a:gd name="connsiteY2" fmla="*/ 290729 h 1767166"/>
                <a:gd name="connsiteX3" fmla="*/ 3289651 w 3289651"/>
                <a:gd name="connsiteY3" fmla="*/ 63257 h 1767166"/>
                <a:gd name="connsiteX4" fmla="*/ 3289651 w 3289651"/>
                <a:gd name="connsiteY4" fmla="*/ 1767166 h 1767166"/>
                <a:gd name="connsiteX5" fmla="*/ 0 w 3289651"/>
                <a:gd name="connsiteY5" fmla="*/ 1767166 h 1767166"/>
                <a:gd name="connsiteX6" fmla="*/ 0 w 3289651"/>
                <a:gd name="connsiteY6" fmla="*/ 63257 h 1767166"/>
                <a:gd name="connsiteX0" fmla="*/ 0 w 3289651"/>
                <a:gd name="connsiteY0" fmla="*/ 63678 h 1767587"/>
                <a:gd name="connsiteX1" fmla="*/ 1893445 w 3289651"/>
                <a:gd name="connsiteY1" fmla="*/ 334694 h 1767587"/>
                <a:gd name="connsiteX2" fmla="*/ 3289651 w 3289651"/>
                <a:gd name="connsiteY2" fmla="*/ 63678 h 1767587"/>
                <a:gd name="connsiteX3" fmla="*/ 3289651 w 3289651"/>
                <a:gd name="connsiteY3" fmla="*/ 1767587 h 1767587"/>
                <a:gd name="connsiteX4" fmla="*/ 0 w 3289651"/>
                <a:gd name="connsiteY4" fmla="*/ 1767587 h 1767587"/>
                <a:gd name="connsiteX5" fmla="*/ 0 w 3289651"/>
                <a:gd name="connsiteY5" fmla="*/ 63678 h 1767587"/>
                <a:gd name="connsiteX0" fmla="*/ 0 w 3289651"/>
                <a:gd name="connsiteY0" fmla="*/ 41975 h 1745884"/>
                <a:gd name="connsiteX1" fmla="*/ 1777331 w 3289651"/>
                <a:gd name="connsiteY1" fmla="*/ 661334 h 1745884"/>
                <a:gd name="connsiteX2" fmla="*/ 3289651 w 3289651"/>
                <a:gd name="connsiteY2" fmla="*/ 41975 h 1745884"/>
                <a:gd name="connsiteX3" fmla="*/ 3289651 w 3289651"/>
                <a:gd name="connsiteY3" fmla="*/ 1745884 h 1745884"/>
                <a:gd name="connsiteX4" fmla="*/ 0 w 3289651"/>
                <a:gd name="connsiteY4" fmla="*/ 1745884 h 1745884"/>
                <a:gd name="connsiteX5" fmla="*/ 0 w 3289651"/>
                <a:gd name="connsiteY5" fmla="*/ 41975 h 1745884"/>
                <a:gd name="connsiteX0" fmla="*/ 0 w 3289651"/>
                <a:gd name="connsiteY0" fmla="*/ 30019 h 1733928"/>
                <a:gd name="connsiteX1" fmla="*/ 1806359 w 3289651"/>
                <a:gd name="connsiteY1" fmla="*/ 1055778 h 1733928"/>
                <a:gd name="connsiteX2" fmla="*/ 3289651 w 3289651"/>
                <a:gd name="connsiteY2" fmla="*/ 30019 h 1733928"/>
                <a:gd name="connsiteX3" fmla="*/ 3289651 w 3289651"/>
                <a:gd name="connsiteY3" fmla="*/ 1733928 h 1733928"/>
                <a:gd name="connsiteX4" fmla="*/ 0 w 3289651"/>
                <a:gd name="connsiteY4" fmla="*/ 1733928 h 1733928"/>
                <a:gd name="connsiteX5" fmla="*/ 0 w 3289651"/>
                <a:gd name="connsiteY5" fmla="*/ 30019 h 1733928"/>
                <a:gd name="connsiteX0" fmla="*/ 0 w 3289651"/>
                <a:gd name="connsiteY0" fmla="*/ 30019 h 1733928"/>
                <a:gd name="connsiteX1" fmla="*/ 2082130 w 3289651"/>
                <a:gd name="connsiteY1" fmla="*/ 1055778 h 1733928"/>
                <a:gd name="connsiteX2" fmla="*/ 3289651 w 3289651"/>
                <a:gd name="connsiteY2" fmla="*/ 30019 h 1733928"/>
                <a:gd name="connsiteX3" fmla="*/ 3289651 w 3289651"/>
                <a:gd name="connsiteY3" fmla="*/ 1733928 h 1733928"/>
                <a:gd name="connsiteX4" fmla="*/ 0 w 3289651"/>
                <a:gd name="connsiteY4" fmla="*/ 1733928 h 1733928"/>
                <a:gd name="connsiteX5" fmla="*/ 0 w 3289651"/>
                <a:gd name="connsiteY5" fmla="*/ 30019 h 1733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9651" h="1733928">
                  <a:moveTo>
                    <a:pt x="0" y="30019"/>
                  </a:moveTo>
                  <a:cubicBezTo>
                    <a:pt x="315574" y="-208797"/>
                    <a:pt x="1533855" y="1055778"/>
                    <a:pt x="2082130" y="1055778"/>
                  </a:cubicBezTo>
                  <a:cubicBezTo>
                    <a:pt x="2630405" y="1055778"/>
                    <a:pt x="3056950" y="-208796"/>
                    <a:pt x="3289651" y="30019"/>
                  </a:cubicBezTo>
                  <a:lnTo>
                    <a:pt x="3289651" y="1733928"/>
                  </a:lnTo>
                  <a:lnTo>
                    <a:pt x="0" y="1733928"/>
                  </a:lnTo>
                  <a:lnTo>
                    <a:pt x="0" y="30019"/>
                  </a:lnTo>
                  <a:close/>
                </a:path>
              </a:pathLst>
            </a:custGeom>
            <a:gradFill>
              <a:gsLst>
                <a:gs pos="0">
                  <a:schemeClr val="bg1">
                    <a:alpha val="34000"/>
                  </a:schemeClr>
                </a:gs>
                <a:gs pos="100000">
                  <a:schemeClr val="bg1">
                    <a:alpha val="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 name="矩形 8"/>
          <p:cNvSpPr/>
          <p:nvPr/>
        </p:nvSpPr>
        <p:spPr>
          <a:xfrm>
            <a:off x="1918742" y="2276872"/>
            <a:ext cx="2160240" cy="1338828"/>
          </a:xfrm>
          <a:prstGeom prst="rect">
            <a:avLst/>
          </a:prstGeom>
        </p:spPr>
        <p:txBody>
          <a:bodyPr wrap="square">
            <a:spAutoFit/>
          </a:bodyPr>
          <a:lstStyle/>
          <a:p>
            <a:pPr>
              <a:lnSpc>
                <a:spcPct val="150000"/>
              </a:lnSpc>
            </a:pPr>
            <a:r>
              <a:rPr lang="zh-CN" altLang="en-US" sz="5400" b="1" dirty="0">
                <a:solidFill>
                  <a:schemeClr val="bg1"/>
                </a:solidFill>
                <a:latin typeface="微软雅黑" pitchFamily="34" charset="-122"/>
                <a:ea typeface="微软雅黑" pitchFamily="34" charset="-122"/>
              </a:rPr>
              <a:t>目 录</a:t>
            </a:r>
          </a:p>
        </p:txBody>
      </p:sp>
      <p:sp>
        <p:nvSpPr>
          <p:cNvPr id="70" name="矩形 69"/>
          <p:cNvSpPr/>
          <p:nvPr/>
        </p:nvSpPr>
        <p:spPr>
          <a:xfrm>
            <a:off x="1918742" y="3284984"/>
            <a:ext cx="2160240" cy="738664"/>
          </a:xfrm>
          <a:prstGeom prst="rect">
            <a:avLst/>
          </a:prstGeom>
        </p:spPr>
        <p:txBody>
          <a:bodyPr wrap="square">
            <a:spAutoFit/>
          </a:bodyPr>
          <a:lstStyle/>
          <a:p>
            <a:pPr>
              <a:lnSpc>
                <a:spcPct val="150000"/>
              </a:lnSpc>
            </a:pPr>
            <a:r>
              <a:rPr lang="en-US" altLang="zh-CN" sz="2800" dirty="0">
                <a:solidFill>
                  <a:schemeClr val="bg1"/>
                </a:solidFill>
                <a:latin typeface="微软雅黑" pitchFamily="34" charset="-122"/>
                <a:ea typeface="微软雅黑" pitchFamily="34" charset="-122"/>
              </a:rPr>
              <a:t>CONTENTS</a:t>
            </a:r>
            <a:endParaRPr lang="zh-CN" altLang="en-US" sz="28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0009660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1000" fill="hold"/>
                                        <p:tgtEl>
                                          <p:spTgt spid="70"/>
                                        </p:tgtEl>
                                        <p:attrNameLst>
                                          <p:attrName>ppt_x</p:attrName>
                                        </p:attrNameLst>
                                      </p:cBhvr>
                                      <p:tavLst>
                                        <p:tav tm="0">
                                          <p:val>
                                            <p:strVal val="0-#ppt_w/2"/>
                                          </p:val>
                                        </p:tav>
                                        <p:tav tm="100000">
                                          <p:val>
                                            <p:strVal val="#ppt_x"/>
                                          </p:val>
                                        </p:tav>
                                      </p:tavLst>
                                    </p:anim>
                                    <p:anim calcmode="lin" valueType="num">
                                      <p:cBhvr additive="base">
                                        <p:cTn id="12" dur="1000" fill="hold"/>
                                        <p:tgtEl>
                                          <p:spTgt spid="7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1+#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10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1+#ppt_w/2"/>
                                          </p:val>
                                        </p:tav>
                                        <p:tav tm="100000">
                                          <p:val>
                                            <p:strVal val="#ppt_x"/>
                                          </p:val>
                                        </p:tav>
                                      </p:tavLst>
                                    </p:anim>
                                    <p:anim calcmode="lin" valueType="num">
                                      <p:cBhvr additive="base">
                                        <p:cTn id="20" dur="10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7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fill="hold"/>
                                        <p:tgtEl>
                                          <p:spTgt spid="5"/>
                                        </p:tgtEl>
                                        <p:attrNameLst>
                                          <p:attrName>ppt_x</p:attrName>
                                        </p:attrNameLst>
                                      </p:cBhvr>
                                      <p:tavLst>
                                        <p:tav tm="0">
                                          <p:val>
                                            <p:strVal val="1+#ppt_w/2"/>
                                          </p:val>
                                        </p:tav>
                                        <p:tav tm="100000">
                                          <p:val>
                                            <p:strVal val="#ppt_x"/>
                                          </p:val>
                                        </p:tav>
                                      </p:tavLst>
                                    </p:anim>
                                    <p:anim calcmode="lin" valueType="num">
                                      <p:cBhvr additive="base">
                                        <p:cTn id="24" dur="10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24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000" fill="hold"/>
                                        <p:tgtEl>
                                          <p:spTgt spid="6"/>
                                        </p:tgtEl>
                                        <p:attrNameLst>
                                          <p:attrName>ppt_x</p:attrName>
                                        </p:attrNameLst>
                                      </p:cBhvr>
                                      <p:tavLst>
                                        <p:tav tm="0">
                                          <p:val>
                                            <p:strVal val="1+#ppt_w/2"/>
                                          </p:val>
                                        </p:tav>
                                        <p:tav tm="100000">
                                          <p:val>
                                            <p:strVal val="#ppt_x"/>
                                          </p:val>
                                        </p:tav>
                                      </p:tavLst>
                                    </p:anim>
                                    <p:anim calcmode="lin" valueType="num">
                                      <p:cBhvr additive="base">
                                        <p:cTn id="28" dur="10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30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000" fill="hold"/>
                                        <p:tgtEl>
                                          <p:spTgt spid="7"/>
                                        </p:tgtEl>
                                        <p:attrNameLst>
                                          <p:attrName>ppt_x</p:attrName>
                                        </p:attrNameLst>
                                      </p:cBhvr>
                                      <p:tavLst>
                                        <p:tav tm="0">
                                          <p:val>
                                            <p:strVal val="1+#ppt_w/2"/>
                                          </p:val>
                                        </p:tav>
                                        <p:tav tm="100000">
                                          <p:val>
                                            <p:strVal val="#ppt_x"/>
                                          </p:val>
                                        </p:tav>
                                      </p:tavLst>
                                    </p:anim>
                                    <p:anim calcmode="lin" valueType="num">
                                      <p:cBhvr additive="base">
                                        <p:cTn id="32" dur="10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360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000" fill="hold"/>
                                        <p:tgtEl>
                                          <p:spTgt spid="8"/>
                                        </p:tgtEl>
                                        <p:attrNameLst>
                                          <p:attrName>ppt_x</p:attrName>
                                        </p:attrNameLst>
                                      </p:cBhvr>
                                      <p:tavLst>
                                        <p:tav tm="0">
                                          <p:val>
                                            <p:strVal val="1+#ppt_w/2"/>
                                          </p:val>
                                        </p:tav>
                                        <p:tav tm="100000">
                                          <p:val>
                                            <p:strVal val="#ppt_x"/>
                                          </p:val>
                                        </p:tav>
                                      </p:tavLst>
                                    </p:anim>
                                    <p:anim calcmode="lin" valueType="num">
                                      <p:cBhvr additive="base">
                                        <p:cTn id="36"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4646" y="2420889"/>
            <a:ext cx="3068167" cy="3456383"/>
            <a:chOff x="1054646" y="2420889"/>
            <a:chExt cx="3068167" cy="3456383"/>
          </a:xfrm>
        </p:grpSpPr>
        <p:grpSp>
          <p:nvGrpSpPr>
            <p:cNvPr id="37" name="组合 36"/>
            <p:cNvGrpSpPr/>
            <p:nvPr/>
          </p:nvGrpSpPr>
          <p:grpSpPr>
            <a:xfrm>
              <a:off x="1054646" y="2420889"/>
              <a:ext cx="3068167" cy="3456383"/>
              <a:chOff x="1270670" y="2484079"/>
              <a:chExt cx="2520280" cy="3033153"/>
            </a:xfrm>
          </p:grpSpPr>
          <p:sp>
            <p:nvSpPr>
              <p:cNvPr id="44" name="矩形 43"/>
              <p:cNvSpPr/>
              <p:nvPr/>
            </p:nvSpPr>
            <p:spPr>
              <a:xfrm>
                <a:off x="1270670" y="2708920"/>
                <a:ext cx="2520280" cy="2808312"/>
              </a:xfrm>
              <a:prstGeom prst="rect">
                <a:avLst/>
              </a:prstGeom>
              <a:solidFill>
                <a:schemeClr val="bg1"/>
              </a:solid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1702718" y="2484079"/>
                <a:ext cx="1584176" cy="44968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p:cNvSpPr/>
            <p:nvPr/>
          </p:nvSpPr>
          <p:spPr>
            <a:xfrm>
              <a:off x="1774726" y="2483605"/>
              <a:ext cx="1569660"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维护宪法权威</a:t>
              </a:r>
              <a:endParaRPr lang="zh-CN" altLang="en-US" b="1" dirty="0">
                <a:solidFill>
                  <a:schemeClr val="bg1"/>
                </a:solidFill>
              </a:endParaRPr>
            </a:p>
          </p:txBody>
        </p:sp>
        <p:grpSp>
          <p:nvGrpSpPr>
            <p:cNvPr id="50" name="组合 49"/>
            <p:cNvGrpSpPr/>
            <p:nvPr/>
          </p:nvGrpSpPr>
          <p:grpSpPr>
            <a:xfrm rot="5400000">
              <a:off x="2494806" y="3356993"/>
              <a:ext cx="216024" cy="216024"/>
              <a:chOff x="2350790" y="3212976"/>
              <a:chExt cx="360040" cy="360040"/>
            </a:xfrm>
          </p:grpSpPr>
          <p:sp>
            <p:nvSpPr>
              <p:cNvPr id="51" name="燕尾形 50"/>
              <p:cNvSpPr/>
              <p:nvPr/>
            </p:nvSpPr>
            <p:spPr>
              <a:xfrm>
                <a:off x="2494806" y="3212976"/>
                <a:ext cx="216024" cy="360040"/>
              </a:xfrm>
              <a:prstGeom prst="chevron">
                <a:avLst>
                  <a:gd name="adj" fmla="val 671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燕尾形 51"/>
              <p:cNvSpPr/>
              <p:nvPr/>
            </p:nvSpPr>
            <p:spPr>
              <a:xfrm>
                <a:off x="2350790" y="3212976"/>
                <a:ext cx="216024" cy="360040"/>
              </a:xfrm>
              <a:prstGeom prst="chevron">
                <a:avLst>
                  <a:gd name="adj" fmla="val 671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3" name="矩形 52"/>
            <p:cNvSpPr/>
            <p:nvPr/>
          </p:nvSpPr>
          <p:spPr>
            <a:xfrm>
              <a:off x="1558702" y="3945831"/>
              <a:ext cx="2088232" cy="646331"/>
            </a:xfrm>
            <a:prstGeom prst="rect">
              <a:avLst/>
            </a:prstGeom>
          </p:spPr>
          <p:txBody>
            <a:bodyPr wrap="square">
              <a:spAutoFit/>
            </a:bodyPr>
            <a:lstStyle/>
            <a:p>
              <a:pPr algn="ctr"/>
              <a:r>
                <a:rPr lang="zh-CN" altLang="en-US" dirty="0">
                  <a:solidFill>
                    <a:schemeClr val="accent1"/>
                  </a:solidFill>
                  <a:latin typeface="微软雅黑" pitchFamily="34" charset="-122"/>
                  <a:ea typeface="微软雅黑" pitchFamily="34" charset="-122"/>
                </a:rPr>
                <a:t>就是维护党和人民共同意志的权威</a:t>
              </a:r>
              <a:endParaRPr lang="en-US" altLang="zh-CN" dirty="0">
                <a:solidFill>
                  <a:schemeClr val="accent1"/>
                </a:solidFill>
                <a:latin typeface="微软雅黑" pitchFamily="34" charset="-122"/>
                <a:ea typeface="微软雅黑" pitchFamily="34" charset="-122"/>
              </a:endParaRPr>
            </a:p>
          </p:txBody>
        </p:sp>
      </p:grpSp>
      <p:grpSp>
        <p:nvGrpSpPr>
          <p:cNvPr id="3" name="组合 2"/>
          <p:cNvGrpSpPr/>
          <p:nvPr/>
        </p:nvGrpSpPr>
        <p:grpSpPr>
          <a:xfrm>
            <a:off x="4561123" y="2420889"/>
            <a:ext cx="3068167" cy="3456383"/>
            <a:chOff x="4561123" y="2420889"/>
            <a:chExt cx="3068167" cy="3456383"/>
          </a:xfrm>
        </p:grpSpPr>
        <p:grpSp>
          <p:nvGrpSpPr>
            <p:cNvPr id="38" name="组合 37"/>
            <p:cNvGrpSpPr/>
            <p:nvPr/>
          </p:nvGrpSpPr>
          <p:grpSpPr>
            <a:xfrm>
              <a:off x="4561123" y="2420889"/>
              <a:ext cx="3068167" cy="3456383"/>
              <a:chOff x="1270670" y="2484079"/>
              <a:chExt cx="2520280" cy="3033153"/>
            </a:xfrm>
          </p:grpSpPr>
          <p:sp>
            <p:nvSpPr>
              <p:cNvPr id="42" name="矩形 41"/>
              <p:cNvSpPr/>
              <p:nvPr/>
            </p:nvSpPr>
            <p:spPr>
              <a:xfrm>
                <a:off x="1270670" y="2708920"/>
                <a:ext cx="2520280" cy="2808312"/>
              </a:xfrm>
              <a:prstGeom prst="rect">
                <a:avLst/>
              </a:prstGeom>
              <a:solidFill>
                <a:schemeClr val="bg1"/>
              </a:solid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1702718" y="2484079"/>
                <a:ext cx="1584176" cy="44968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p:cNvSpPr/>
            <p:nvPr/>
          </p:nvSpPr>
          <p:spPr>
            <a:xfrm>
              <a:off x="4943078" y="3945831"/>
              <a:ext cx="2448272" cy="646331"/>
            </a:xfrm>
            <a:prstGeom prst="rect">
              <a:avLst/>
            </a:prstGeom>
          </p:spPr>
          <p:txBody>
            <a:bodyPr wrap="square">
              <a:spAutoFit/>
            </a:bodyPr>
            <a:lstStyle/>
            <a:p>
              <a:pPr algn="ctr"/>
              <a:r>
                <a:rPr lang="zh-CN" altLang="en-US" dirty="0">
                  <a:solidFill>
                    <a:schemeClr val="accent1"/>
                  </a:solidFill>
                  <a:latin typeface="微软雅黑" pitchFamily="34" charset="-122"/>
                  <a:ea typeface="微软雅黑" pitchFamily="34" charset="-122"/>
                </a:rPr>
                <a:t>就是捍卫党和人民共同意志的尊严</a:t>
              </a:r>
              <a:endParaRPr lang="en-US" altLang="zh-CN" dirty="0">
                <a:solidFill>
                  <a:schemeClr val="accent1"/>
                </a:solidFill>
                <a:latin typeface="微软雅黑" pitchFamily="34" charset="-122"/>
                <a:ea typeface="微软雅黑" pitchFamily="34" charset="-122"/>
              </a:endParaRPr>
            </a:p>
          </p:txBody>
        </p:sp>
        <p:sp>
          <p:nvSpPr>
            <p:cNvPr id="48" name="矩形 47"/>
            <p:cNvSpPr/>
            <p:nvPr/>
          </p:nvSpPr>
          <p:spPr>
            <a:xfrm>
              <a:off x="5245626" y="2483605"/>
              <a:ext cx="1569660"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捍卫宪法尊严</a:t>
              </a:r>
              <a:endParaRPr lang="zh-CN" altLang="en-US" b="1" dirty="0">
                <a:solidFill>
                  <a:schemeClr val="bg1"/>
                </a:solidFill>
              </a:endParaRPr>
            </a:p>
          </p:txBody>
        </p:sp>
        <p:grpSp>
          <p:nvGrpSpPr>
            <p:cNvPr id="54" name="组合 53"/>
            <p:cNvGrpSpPr/>
            <p:nvPr/>
          </p:nvGrpSpPr>
          <p:grpSpPr>
            <a:xfrm rot="5400000">
              <a:off x="6023198" y="3356993"/>
              <a:ext cx="216024" cy="216024"/>
              <a:chOff x="2350790" y="3212976"/>
              <a:chExt cx="360040" cy="360040"/>
            </a:xfrm>
          </p:grpSpPr>
          <p:sp>
            <p:nvSpPr>
              <p:cNvPr id="55" name="燕尾形 54"/>
              <p:cNvSpPr/>
              <p:nvPr/>
            </p:nvSpPr>
            <p:spPr>
              <a:xfrm>
                <a:off x="2494806" y="3212976"/>
                <a:ext cx="216024" cy="360040"/>
              </a:xfrm>
              <a:prstGeom prst="chevron">
                <a:avLst>
                  <a:gd name="adj" fmla="val 671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燕尾形 55"/>
              <p:cNvSpPr/>
              <p:nvPr/>
            </p:nvSpPr>
            <p:spPr>
              <a:xfrm>
                <a:off x="2350790" y="3212976"/>
                <a:ext cx="216024" cy="360040"/>
              </a:xfrm>
              <a:prstGeom prst="chevron">
                <a:avLst>
                  <a:gd name="adj" fmla="val 671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 name="组合 3"/>
          <p:cNvGrpSpPr/>
          <p:nvPr/>
        </p:nvGrpSpPr>
        <p:grpSpPr>
          <a:xfrm>
            <a:off x="8067599" y="2420889"/>
            <a:ext cx="3068167" cy="3456383"/>
            <a:chOff x="8067599" y="2420889"/>
            <a:chExt cx="3068167" cy="3456383"/>
          </a:xfrm>
        </p:grpSpPr>
        <p:grpSp>
          <p:nvGrpSpPr>
            <p:cNvPr id="39" name="组合 38"/>
            <p:cNvGrpSpPr/>
            <p:nvPr/>
          </p:nvGrpSpPr>
          <p:grpSpPr>
            <a:xfrm>
              <a:off x="8067599" y="2420889"/>
              <a:ext cx="3068167" cy="3456383"/>
              <a:chOff x="1270670" y="2484079"/>
              <a:chExt cx="2520280" cy="3033153"/>
            </a:xfrm>
          </p:grpSpPr>
          <p:sp>
            <p:nvSpPr>
              <p:cNvPr id="40" name="矩形 39"/>
              <p:cNvSpPr/>
              <p:nvPr/>
            </p:nvSpPr>
            <p:spPr>
              <a:xfrm>
                <a:off x="1270670" y="2708920"/>
                <a:ext cx="2520280" cy="2808312"/>
              </a:xfrm>
              <a:prstGeom prst="rect">
                <a:avLst/>
              </a:prstGeom>
              <a:solidFill>
                <a:schemeClr val="bg1"/>
              </a:solidFill>
              <a:ln w="952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1702718" y="2484079"/>
                <a:ext cx="1584176" cy="44968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8903518" y="2461230"/>
              <a:ext cx="1338828"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宪法修改是</a:t>
              </a:r>
              <a:endParaRPr lang="zh-CN" altLang="en-US" b="1" dirty="0">
                <a:solidFill>
                  <a:schemeClr val="bg1"/>
                </a:solidFill>
              </a:endParaRPr>
            </a:p>
          </p:txBody>
        </p:sp>
        <p:grpSp>
          <p:nvGrpSpPr>
            <p:cNvPr id="57" name="组合 56"/>
            <p:cNvGrpSpPr/>
            <p:nvPr/>
          </p:nvGrpSpPr>
          <p:grpSpPr>
            <a:xfrm rot="5400000">
              <a:off x="9551590" y="3356993"/>
              <a:ext cx="216024" cy="216024"/>
              <a:chOff x="2350790" y="3212976"/>
              <a:chExt cx="360040" cy="360040"/>
            </a:xfrm>
          </p:grpSpPr>
          <p:sp>
            <p:nvSpPr>
              <p:cNvPr id="58" name="燕尾形 57"/>
              <p:cNvSpPr/>
              <p:nvPr/>
            </p:nvSpPr>
            <p:spPr>
              <a:xfrm>
                <a:off x="2494806" y="3212976"/>
                <a:ext cx="216024" cy="360040"/>
              </a:xfrm>
              <a:prstGeom prst="chevron">
                <a:avLst>
                  <a:gd name="adj" fmla="val 671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燕尾形 58"/>
              <p:cNvSpPr/>
              <p:nvPr/>
            </p:nvSpPr>
            <p:spPr>
              <a:xfrm>
                <a:off x="2350790" y="3212976"/>
                <a:ext cx="216024" cy="360040"/>
              </a:xfrm>
              <a:prstGeom prst="chevron">
                <a:avLst>
                  <a:gd name="adj" fmla="val 671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0" name="矩形 59"/>
            <p:cNvSpPr/>
            <p:nvPr/>
          </p:nvSpPr>
          <p:spPr>
            <a:xfrm>
              <a:off x="8543478" y="3945831"/>
              <a:ext cx="2232247" cy="923330"/>
            </a:xfrm>
            <a:prstGeom prst="rect">
              <a:avLst/>
            </a:prstGeom>
          </p:spPr>
          <p:txBody>
            <a:bodyPr wrap="square">
              <a:spAutoFit/>
            </a:bodyPr>
            <a:lstStyle/>
            <a:p>
              <a:pPr algn="ctr"/>
              <a:r>
                <a:rPr lang="zh-CN" altLang="en-US" dirty="0">
                  <a:solidFill>
                    <a:schemeClr val="accent1"/>
                  </a:solidFill>
                  <a:latin typeface="微软雅黑" pitchFamily="34" charset="-122"/>
                  <a:ea typeface="微软雅黑" pitchFamily="34" charset="-122"/>
                </a:rPr>
                <a:t>保证宪法实施，就是保证人民根本利益的实现</a:t>
              </a:r>
              <a:endParaRPr lang="zh-CN" altLang="en-US" dirty="0"/>
            </a:p>
          </p:txBody>
        </p:sp>
      </p:grpSp>
      <p:sp>
        <p:nvSpPr>
          <p:cNvPr id="6" name="矩形 5"/>
          <p:cNvSpPr/>
          <p:nvPr/>
        </p:nvSpPr>
        <p:spPr>
          <a:xfrm>
            <a:off x="1198662" y="332656"/>
            <a:ext cx="5976664" cy="461665"/>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宪法的生命在于实施，宪法的权威也在于实施</a:t>
            </a:r>
            <a:endParaRPr lang="en-US" altLang="zh-CN" sz="2000" b="1" dirty="0">
              <a:solidFill>
                <a:schemeClr val="bg1"/>
              </a:solidFill>
              <a:latin typeface="微软雅黑" pitchFamily="34" charset="-122"/>
              <a:ea typeface="微软雅黑" pitchFamily="34" charset="-122"/>
            </a:endParaRPr>
          </a:p>
        </p:txBody>
      </p:sp>
      <p:sp>
        <p:nvSpPr>
          <p:cNvPr id="35" name="矩形 34"/>
          <p:cNvSpPr/>
          <p:nvPr/>
        </p:nvSpPr>
        <p:spPr>
          <a:xfrm>
            <a:off x="1918742" y="1340768"/>
            <a:ext cx="8392041" cy="584775"/>
          </a:xfrm>
          <a:prstGeom prst="rect">
            <a:avLst/>
          </a:prstGeom>
        </p:spPr>
        <p:txBody>
          <a:bodyPr wrap="none">
            <a:spAutoFit/>
          </a:bodyPr>
          <a:lstStyle/>
          <a:p>
            <a:r>
              <a:rPr lang="zh-CN" altLang="en-US" sz="3200" b="1" dirty="0">
                <a:solidFill>
                  <a:schemeClr val="accent1"/>
                </a:solidFill>
                <a:latin typeface="微软雅黑" pitchFamily="34" charset="-122"/>
                <a:ea typeface="微软雅黑" pitchFamily="34" charset="-122"/>
              </a:rPr>
              <a:t>宪法的生命在于实施，宪法的权威也在于实施</a:t>
            </a:r>
            <a:endParaRPr lang="zh-CN" altLang="en-US" sz="3200" b="1" dirty="0"/>
          </a:p>
        </p:txBody>
      </p:sp>
    </p:spTree>
    <p:extLst>
      <p:ext uri="{BB962C8B-B14F-4D97-AF65-F5344CB8AC3E}">
        <p14:creationId xmlns:p14="http://schemas.microsoft.com/office/powerpoint/2010/main" val="857947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100" fill="hold"/>
                                        <p:tgtEl>
                                          <p:spTgt spid="35"/>
                                        </p:tgtEl>
                                        <p:attrNameLst>
                                          <p:attrName>ppt_w</p:attrName>
                                        </p:attrNameLst>
                                      </p:cBhvr>
                                      <p:tavLst>
                                        <p:tav tm="0">
                                          <p:val>
                                            <p:fltVal val="0"/>
                                          </p:val>
                                        </p:tav>
                                        <p:tav tm="100000">
                                          <p:val>
                                            <p:strVal val="#ppt_w"/>
                                          </p:val>
                                        </p:tav>
                                      </p:tavLst>
                                    </p:anim>
                                    <p:anim calcmode="lin" valueType="num">
                                      <p:cBhvr>
                                        <p:cTn id="14" dur="1100" fill="hold"/>
                                        <p:tgtEl>
                                          <p:spTgt spid="35"/>
                                        </p:tgtEl>
                                        <p:attrNameLst>
                                          <p:attrName>ppt_h</p:attrName>
                                        </p:attrNameLst>
                                      </p:cBhvr>
                                      <p:tavLst>
                                        <p:tav tm="0">
                                          <p:val>
                                            <p:fltVal val="0"/>
                                          </p:val>
                                        </p:tav>
                                        <p:tav tm="100000">
                                          <p:val>
                                            <p:strVal val="#ppt_h"/>
                                          </p:val>
                                        </p:tav>
                                      </p:tavLst>
                                    </p:anim>
                                    <p:animEffect transition="in" filter="fade">
                                      <p:cBhvr>
                                        <p:cTn id="15" dur="1100"/>
                                        <p:tgtEl>
                                          <p:spTgt spid="35"/>
                                        </p:tgtEl>
                                      </p:cBhvr>
                                    </p:animEffect>
                                  </p:childTnLst>
                                </p:cTn>
                              </p:par>
                            </p:childTnLst>
                          </p:cTn>
                        </p:par>
                        <p:par>
                          <p:cTn id="16" fill="hold">
                            <p:stCondLst>
                              <p:cond delay="2100"/>
                            </p:stCondLst>
                            <p:childTnLst>
                              <p:par>
                                <p:cTn id="17" presetID="2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par>
                          <p:cTn id="20" fill="hold">
                            <p:stCondLst>
                              <p:cond delay="2600"/>
                            </p:stCondLst>
                            <p:childTnLst>
                              <p:par>
                                <p:cTn id="21" presetID="22" presetClass="entr" presetSubtype="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3100"/>
                            </p:stCondLst>
                            <p:childTnLst>
                              <p:par>
                                <p:cTn id="25" presetID="22" presetClass="entr" presetSubtype="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5976664"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三个“要”</a:t>
            </a:r>
            <a:endParaRPr lang="en-US" altLang="zh-CN" sz="2000" b="1" dirty="0">
              <a:solidFill>
                <a:schemeClr val="bg1"/>
              </a:solidFill>
              <a:latin typeface="微软雅黑" pitchFamily="34" charset="-122"/>
              <a:ea typeface="微软雅黑" pitchFamily="34" charset="-122"/>
            </a:endParaRPr>
          </a:p>
        </p:txBody>
      </p:sp>
      <p:sp>
        <p:nvSpPr>
          <p:cNvPr id="7" name="缺角矩形 6"/>
          <p:cNvSpPr/>
          <p:nvPr/>
        </p:nvSpPr>
        <p:spPr>
          <a:xfrm>
            <a:off x="4936531" y="1412776"/>
            <a:ext cx="6048673" cy="1224136"/>
          </a:xfrm>
          <a:prstGeom prst="plaque">
            <a:avLst>
              <a:gd name="adj" fmla="val 11134"/>
            </a:avLst>
          </a:prstGeom>
          <a:noFill/>
          <a:ln w="9525">
            <a:solidFill>
              <a:schemeClr val="accent1"/>
            </a:solidFill>
            <a:prstDash val="sysDash"/>
          </a:ln>
          <a:effectLst>
            <a:outerShdw blurRad="63500" sx="102000" sy="102000" algn="ctr" rotWithShape="0">
              <a:prstClr val="black">
                <a:alpha val="40000"/>
              </a:prstClr>
            </a:outerShdw>
          </a:effectLst>
        </p:spPr>
        <p:txBody>
          <a:bodyPr wrap="square" anchor="ctr" anchorCtr="1">
            <a:noAutofit/>
          </a:bodyPr>
          <a:lstStyle/>
          <a:p>
            <a:pPr>
              <a:lnSpc>
                <a:spcPct val="130000"/>
              </a:lnSpc>
            </a:pPr>
            <a:r>
              <a:rPr lang="zh-CN" altLang="en-US" sz="1600" dirty="0">
                <a:solidFill>
                  <a:schemeClr val="accent1"/>
                </a:solidFill>
                <a:latin typeface="微软雅黑" pitchFamily="34" charset="-122"/>
                <a:ea typeface="微软雅黑" pitchFamily="34" charset="-122"/>
              </a:rPr>
              <a:t>以这次宪法修改为契机，深入推进科学立法、严格执法、公正司法、全民守法，坚持有法可依、有法必依、执法必严、违法必究，把依法治国、依宪治国工作提高到一个新水平。</a:t>
            </a:r>
            <a:endParaRPr lang="en-US" altLang="zh-CN" sz="1600" dirty="0">
              <a:solidFill>
                <a:schemeClr val="accent1"/>
              </a:solidFill>
              <a:latin typeface="微软雅黑" pitchFamily="34" charset="-122"/>
              <a:ea typeface="微软雅黑" pitchFamily="34" charset="-122"/>
            </a:endParaRPr>
          </a:p>
        </p:txBody>
      </p:sp>
      <p:sp>
        <p:nvSpPr>
          <p:cNvPr id="9" name="缺角矩形 8"/>
          <p:cNvSpPr/>
          <p:nvPr/>
        </p:nvSpPr>
        <p:spPr>
          <a:xfrm>
            <a:off x="5224564" y="2924944"/>
            <a:ext cx="5764028" cy="1224136"/>
          </a:xfrm>
          <a:prstGeom prst="plaque">
            <a:avLst>
              <a:gd name="adj" fmla="val 11134"/>
            </a:avLst>
          </a:prstGeom>
          <a:noFill/>
          <a:ln w="9525">
            <a:solidFill>
              <a:schemeClr val="accent1"/>
            </a:solidFill>
            <a:prstDash val="sysDash"/>
          </a:ln>
          <a:effectLst>
            <a:outerShdw blurRad="63500" sx="102000" sy="102000" algn="ctr" rotWithShape="0">
              <a:prstClr val="black">
                <a:alpha val="40000"/>
              </a:prstClr>
            </a:outerShdw>
          </a:effectLst>
        </p:spPr>
        <p:txBody>
          <a:bodyPr wrap="square" anchor="ctr" anchorCtr="1">
            <a:noAutofit/>
          </a:bodyPr>
          <a:lstStyle/>
          <a:p>
            <a:pPr>
              <a:lnSpc>
                <a:spcPct val="130000"/>
              </a:lnSpc>
            </a:pPr>
            <a:r>
              <a:rPr lang="zh-CN" altLang="en-US" sz="1600" dirty="0">
                <a:solidFill>
                  <a:schemeClr val="accent1"/>
                </a:solidFill>
                <a:latin typeface="微软雅黑" pitchFamily="34" charset="-122"/>
                <a:ea typeface="微软雅黑" pitchFamily="34" charset="-122"/>
              </a:rPr>
              <a:t>在全党全社会深入开展尊崇宪法、学习宪法、遵守宪法、维护宪法、运用宪法的宣传教育活动，大力弘扬宪法精神，大力弘扬社会主义法治精神，不断增强人民群众宪法意识。</a:t>
            </a:r>
            <a:endParaRPr lang="en-US" altLang="zh-CN" sz="1600" dirty="0">
              <a:solidFill>
                <a:schemeClr val="accent1"/>
              </a:solidFill>
              <a:latin typeface="微软雅黑" pitchFamily="34" charset="-122"/>
              <a:ea typeface="微软雅黑" pitchFamily="34" charset="-122"/>
            </a:endParaRPr>
          </a:p>
        </p:txBody>
      </p:sp>
      <p:sp>
        <p:nvSpPr>
          <p:cNvPr id="10" name="缺角矩形 9"/>
          <p:cNvSpPr/>
          <p:nvPr/>
        </p:nvSpPr>
        <p:spPr>
          <a:xfrm>
            <a:off x="4943078" y="4437112"/>
            <a:ext cx="6048672" cy="1080120"/>
          </a:xfrm>
          <a:prstGeom prst="plaque">
            <a:avLst>
              <a:gd name="adj" fmla="val 11964"/>
            </a:avLst>
          </a:prstGeom>
          <a:noFill/>
          <a:ln w="9525">
            <a:solidFill>
              <a:schemeClr val="accent1"/>
            </a:solidFill>
            <a:prstDash val="sysDash"/>
          </a:ln>
          <a:effectLst>
            <a:outerShdw blurRad="63500" sx="102000" sy="102000" algn="ctr" rotWithShape="0">
              <a:prstClr val="black">
                <a:alpha val="40000"/>
              </a:prstClr>
            </a:outerShdw>
          </a:effectLst>
        </p:spPr>
        <p:txBody>
          <a:bodyPr wrap="square" anchor="ctr" anchorCtr="1">
            <a:noAutofit/>
          </a:bodyPr>
          <a:lstStyle/>
          <a:p>
            <a:pPr>
              <a:lnSpc>
                <a:spcPct val="130000"/>
              </a:lnSpc>
            </a:pPr>
            <a:r>
              <a:rPr lang="zh-CN" altLang="en-US" sz="1600" dirty="0">
                <a:solidFill>
                  <a:schemeClr val="accent1"/>
                </a:solidFill>
                <a:latin typeface="微软雅黑" pitchFamily="34" charset="-122"/>
                <a:ea typeface="微软雅黑" pitchFamily="34" charset="-122"/>
              </a:rPr>
              <a:t>加强对宪法法律实施情况的监督检查，坚决纠正违宪违法行</a:t>
            </a:r>
            <a:endParaRPr lang="en-US" altLang="zh-CN" sz="1600" dirty="0">
              <a:solidFill>
                <a:schemeClr val="accent1"/>
              </a:solidFill>
              <a:latin typeface="微软雅黑" pitchFamily="34" charset="-122"/>
              <a:ea typeface="微软雅黑" pitchFamily="34" charset="-122"/>
            </a:endParaRPr>
          </a:p>
        </p:txBody>
      </p:sp>
      <p:grpSp>
        <p:nvGrpSpPr>
          <p:cNvPr id="2" name="组合 1"/>
          <p:cNvGrpSpPr/>
          <p:nvPr/>
        </p:nvGrpSpPr>
        <p:grpSpPr>
          <a:xfrm>
            <a:off x="0" y="1300780"/>
            <a:ext cx="5080548" cy="4216452"/>
            <a:chOff x="0" y="1300780"/>
            <a:chExt cx="5080548" cy="4216452"/>
          </a:xfrm>
        </p:grpSpPr>
        <p:sp>
          <p:nvSpPr>
            <p:cNvPr id="8" name="六边形 7"/>
            <p:cNvSpPr/>
            <p:nvPr/>
          </p:nvSpPr>
          <p:spPr>
            <a:xfrm>
              <a:off x="766614" y="2492896"/>
              <a:ext cx="2585742" cy="2160240"/>
            </a:xfrm>
            <a:prstGeom prst="hexagon">
              <a:avLst/>
            </a:prstGeom>
            <a:solidFill>
              <a:schemeClr val="accent1"/>
            </a:solidFill>
            <a:effectLst>
              <a:outerShdw blurRad="63500" sx="102000" sy="102000" algn="ctr" rotWithShape="0">
                <a:prstClr val="black">
                  <a:alpha val="40000"/>
                </a:prstClr>
              </a:outerShdw>
            </a:effectLst>
          </p:spPr>
          <p:txBody>
            <a:bodyPr wrap="square" anchor="ctr" anchorCtr="1">
              <a:noAutofit/>
            </a:bodyPr>
            <a:lstStyle/>
            <a:p>
              <a:r>
                <a:rPr lang="zh-CN" altLang="en-US" sz="4000" b="1" dirty="0">
                  <a:solidFill>
                    <a:schemeClr val="bg1"/>
                  </a:solidFill>
                  <a:latin typeface="微软雅黑" pitchFamily="34" charset="-122"/>
                  <a:ea typeface="微软雅黑" pitchFamily="34" charset="-122"/>
                </a:rPr>
                <a:t>三个要</a:t>
              </a:r>
            </a:p>
          </p:txBody>
        </p:sp>
        <p:sp>
          <p:nvSpPr>
            <p:cNvPr id="11" name="弧形 10"/>
            <p:cNvSpPr/>
            <p:nvPr/>
          </p:nvSpPr>
          <p:spPr>
            <a:xfrm>
              <a:off x="0" y="1300780"/>
              <a:ext cx="4216452" cy="4216452"/>
            </a:xfrm>
            <a:prstGeom prst="arc">
              <a:avLst>
                <a:gd name="adj1" fmla="val 17787720"/>
                <a:gd name="adj2" fmla="val 4187073"/>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六边形 11"/>
            <p:cNvSpPr/>
            <p:nvPr/>
          </p:nvSpPr>
          <p:spPr>
            <a:xfrm>
              <a:off x="3070870" y="1556792"/>
              <a:ext cx="1152128" cy="864096"/>
            </a:xfrm>
            <a:prstGeom prst="hexagon">
              <a:avLst/>
            </a:prstGeom>
            <a:solidFill>
              <a:schemeClr val="accent1"/>
            </a:solidFill>
            <a:ln>
              <a:solidFill>
                <a:schemeClr val="bg1"/>
              </a:solidFill>
            </a:ln>
            <a:effectLst>
              <a:outerShdw blurRad="63500" sx="102000" sy="102000" algn="ctr" rotWithShape="0">
                <a:prstClr val="black">
                  <a:alpha val="40000"/>
                </a:prstClr>
              </a:outerShdw>
            </a:effectLst>
          </p:spPr>
          <p:txBody>
            <a:bodyPr wrap="square" anchor="ctr" anchorCtr="1">
              <a:noAutofit/>
            </a:bodyPr>
            <a:lstStyle/>
            <a:p>
              <a:r>
                <a:rPr lang="zh-CN" altLang="en-US" sz="2800" b="1" dirty="0">
                  <a:solidFill>
                    <a:schemeClr val="bg1"/>
                  </a:solidFill>
                  <a:latin typeface="微软雅黑" pitchFamily="34" charset="-122"/>
                  <a:ea typeface="微软雅黑" pitchFamily="34" charset="-122"/>
                </a:rPr>
                <a:t>要</a:t>
              </a:r>
              <a:endParaRPr lang="en-US" altLang="zh-CN" sz="2800" b="1" dirty="0">
                <a:solidFill>
                  <a:schemeClr val="bg1"/>
                </a:solidFill>
                <a:latin typeface="微软雅黑" pitchFamily="34" charset="-122"/>
                <a:ea typeface="微软雅黑" pitchFamily="34" charset="-122"/>
              </a:endParaRPr>
            </a:p>
          </p:txBody>
        </p:sp>
        <p:sp>
          <p:nvSpPr>
            <p:cNvPr id="13" name="六边形 12"/>
            <p:cNvSpPr/>
            <p:nvPr/>
          </p:nvSpPr>
          <p:spPr>
            <a:xfrm>
              <a:off x="3574926" y="3140968"/>
              <a:ext cx="1116779" cy="864096"/>
            </a:xfrm>
            <a:prstGeom prst="hexagon">
              <a:avLst/>
            </a:prstGeom>
            <a:solidFill>
              <a:schemeClr val="accent1"/>
            </a:solidFill>
            <a:ln>
              <a:solidFill>
                <a:schemeClr val="bg1"/>
              </a:solidFill>
            </a:ln>
            <a:effectLst>
              <a:outerShdw blurRad="63500" sx="102000" sy="102000" algn="ctr" rotWithShape="0">
                <a:prstClr val="black">
                  <a:alpha val="40000"/>
                </a:prstClr>
              </a:outerShdw>
            </a:effectLst>
          </p:spPr>
          <p:txBody>
            <a:bodyPr wrap="square" anchor="ctr" anchorCtr="1">
              <a:noAutofit/>
            </a:bodyPr>
            <a:lstStyle/>
            <a:p>
              <a:r>
                <a:rPr lang="zh-CN" altLang="en-US" sz="2800" b="1" dirty="0">
                  <a:solidFill>
                    <a:schemeClr val="bg1"/>
                  </a:solidFill>
                  <a:latin typeface="微软雅黑" pitchFamily="34" charset="-122"/>
                  <a:ea typeface="微软雅黑" pitchFamily="34" charset="-122"/>
                </a:rPr>
                <a:t>要</a:t>
              </a:r>
            </a:p>
          </p:txBody>
        </p:sp>
        <p:sp>
          <p:nvSpPr>
            <p:cNvPr id="14" name="六边形 13"/>
            <p:cNvSpPr/>
            <p:nvPr/>
          </p:nvSpPr>
          <p:spPr>
            <a:xfrm>
              <a:off x="3142878" y="4653136"/>
              <a:ext cx="1152128" cy="864096"/>
            </a:xfrm>
            <a:prstGeom prst="hexagon">
              <a:avLst/>
            </a:prstGeom>
            <a:solidFill>
              <a:schemeClr val="accent1"/>
            </a:solidFill>
            <a:ln>
              <a:solidFill>
                <a:schemeClr val="bg1"/>
              </a:solidFill>
            </a:ln>
            <a:effectLst>
              <a:outerShdw blurRad="63500" sx="102000" sy="102000" algn="ctr" rotWithShape="0">
                <a:prstClr val="black">
                  <a:alpha val="40000"/>
                </a:prstClr>
              </a:outerShdw>
            </a:effectLst>
          </p:spPr>
          <p:txBody>
            <a:bodyPr wrap="square" anchor="ctr" anchorCtr="1">
              <a:noAutofit/>
            </a:bodyPr>
            <a:lstStyle/>
            <a:p>
              <a:r>
                <a:rPr lang="zh-CN" altLang="en-US" sz="2800" b="1" dirty="0">
                  <a:solidFill>
                    <a:schemeClr val="bg1"/>
                  </a:solidFill>
                  <a:latin typeface="微软雅黑" pitchFamily="34" charset="-122"/>
                  <a:ea typeface="微软雅黑" pitchFamily="34" charset="-122"/>
                </a:rPr>
                <a:t>要</a:t>
              </a:r>
            </a:p>
          </p:txBody>
        </p:sp>
        <p:sp>
          <p:nvSpPr>
            <p:cNvPr id="15" name="燕尾形 14"/>
            <p:cNvSpPr/>
            <p:nvPr/>
          </p:nvSpPr>
          <p:spPr>
            <a:xfrm>
              <a:off x="4295006" y="1844824"/>
              <a:ext cx="288032" cy="288032"/>
            </a:xfrm>
            <a:prstGeom prst="chevron">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nvSpPr>
          <p:spPr>
            <a:xfrm>
              <a:off x="4792516" y="3429000"/>
              <a:ext cx="288032" cy="288032"/>
            </a:xfrm>
            <a:prstGeom prst="chevron">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燕尾形 16"/>
            <p:cNvSpPr/>
            <p:nvPr/>
          </p:nvSpPr>
          <p:spPr>
            <a:xfrm>
              <a:off x="4295006" y="4941168"/>
              <a:ext cx="288032" cy="288032"/>
            </a:xfrm>
            <a:prstGeom prst="chevron">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889578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par>
                                <p:cTn id="13" presetID="2" presetClass="entr" presetSubtype="2" fill="hold" grpId="0" nodeType="withEffect">
                                  <p:stCondLst>
                                    <p:cond delay="6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1+#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1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1+#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1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100" fill="hold"/>
                                        <p:tgtEl>
                                          <p:spTgt spid="10"/>
                                        </p:tgtEl>
                                        <p:attrNameLst>
                                          <p:attrName>ppt_x</p:attrName>
                                        </p:attrNameLst>
                                      </p:cBhvr>
                                      <p:tavLst>
                                        <p:tav tm="0">
                                          <p:val>
                                            <p:strVal val="1+#ppt_w/2"/>
                                          </p:val>
                                        </p:tav>
                                        <p:tav tm="100000">
                                          <p:val>
                                            <p:strVal val="#ppt_x"/>
                                          </p:val>
                                        </p:tav>
                                      </p:tavLst>
                                    </p:anim>
                                    <p:anim calcmode="lin" valueType="num">
                                      <p:cBhvr additive="base">
                                        <p:cTn id="24" dur="11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4104456" cy="461665"/>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对国家工作人员及全国人民的要求</a:t>
            </a:r>
            <a:endParaRPr lang="en-US" altLang="zh-CN" sz="2000" b="1" dirty="0">
              <a:solidFill>
                <a:schemeClr val="bg1"/>
              </a:solidFill>
              <a:latin typeface="微软雅黑" pitchFamily="34" charset="-122"/>
              <a:ea typeface="微软雅黑" pitchFamily="34" charset="-122"/>
            </a:endParaRPr>
          </a:p>
        </p:txBody>
      </p:sp>
      <p:sp>
        <p:nvSpPr>
          <p:cNvPr id="2" name="矩形 1"/>
          <p:cNvSpPr/>
          <p:nvPr/>
        </p:nvSpPr>
        <p:spPr>
          <a:xfrm>
            <a:off x="4439023" y="1772816"/>
            <a:ext cx="6624736" cy="1532727"/>
          </a:xfrm>
          <a:prstGeom prst="rect">
            <a:avLst/>
          </a:prstGeom>
        </p:spPr>
        <p:txBody>
          <a:bodyPr wrap="square">
            <a:spAutoFit/>
          </a:bodyPr>
          <a:lstStyle/>
          <a:p>
            <a:pPr>
              <a:lnSpc>
                <a:spcPct val="130000"/>
              </a:lnSpc>
            </a:pPr>
            <a:r>
              <a:rPr lang="zh-CN" altLang="en-US" dirty="0">
                <a:solidFill>
                  <a:schemeClr val="accent1"/>
                </a:solidFill>
                <a:latin typeface="微软雅黑" pitchFamily="34" charset="-122"/>
                <a:ea typeface="微软雅黑" pitchFamily="34" charset="-122"/>
              </a:rPr>
              <a:t>各级国家工作人员特别是领导干部，要增强宪法观念，依照宪法法律行使职权、履行职责、开展工作，恪尽职守，廉洁奉公，自觉接受人民监督，通过自己的努力为宪法法律实施作出贡献，绝不允许以言代法、以权压法、逐利违法、徇私枉法</a:t>
            </a:r>
          </a:p>
        </p:txBody>
      </p:sp>
      <p:sp>
        <p:nvSpPr>
          <p:cNvPr id="19" name="矩形 18"/>
          <p:cNvSpPr/>
          <p:nvPr/>
        </p:nvSpPr>
        <p:spPr>
          <a:xfrm>
            <a:off x="4475319" y="3645024"/>
            <a:ext cx="6732455" cy="1532727"/>
          </a:xfrm>
          <a:prstGeom prst="rect">
            <a:avLst/>
          </a:prstGeom>
        </p:spPr>
        <p:txBody>
          <a:bodyPr wrap="square">
            <a:spAutoFit/>
          </a:bodyPr>
          <a:lstStyle/>
          <a:p>
            <a:pPr>
              <a:lnSpc>
                <a:spcPct val="130000"/>
              </a:lnSpc>
            </a:pPr>
            <a:r>
              <a:rPr lang="zh-CN" altLang="en-US" dirty="0">
                <a:solidFill>
                  <a:schemeClr val="accent1"/>
                </a:solidFill>
                <a:latin typeface="微软雅黑" pitchFamily="34" charset="-122"/>
                <a:ea typeface="微软雅黑" pitchFamily="34" charset="-122"/>
              </a:rPr>
              <a:t>全国各族人民、一切国家机关和武装力量、各政党和各社会团体、各企业事业组织，都必须</a:t>
            </a:r>
            <a:r>
              <a:rPr lang="zh-CN" altLang="en-US" b="1" dirty="0">
                <a:solidFill>
                  <a:schemeClr val="accent1"/>
                </a:solidFill>
                <a:latin typeface="微软雅黑" pitchFamily="34" charset="-122"/>
                <a:ea typeface="微软雅黑" pitchFamily="34" charset="-122"/>
              </a:rPr>
              <a:t>以宪法为根本的活动准则</a:t>
            </a:r>
            <a:r>
              <a:rPr lang="zh-CN" altLang="en-US" dirty="0">
                <a:solidFill>
                  <a:schemeClr val="accent1"/>
                </a:solidFill>
                <a:latin typeface="微软雅黑" pitchFamily="34" charset="-122"/>
                <a:ea typeface="微软雅黑" pitchFamily="34" charset="-122"/>
              </a:rPr>
              <a:t>，都负有维护宪法尊严、保证宪法实施的职责，任何组织和个人都不得有超越宪法法律的特权，一切违反宪法法律的行为都必须予以追究</a:t>
            </a:r>
          </a:p>
        </p:txBody>
      </p:sp>
      <p:pic>
        <p:nvPicPr>
          <p:cNvPr id="20" name="Picture 2" descr="C:\Documents and Settings\Administrator\桌面\未标题-2副本.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630" y="1844824"/>
            <a:ext cx="3305611" cy="3368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53617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8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800"/>
                            </p:stCondLst>
                            <p:childTnLst>
                              <p:par>
                                <p:cTn id="16" presetID="42" presetClass="entr" presetSubtype="0" fill="hold" grpId="0" nodeType="afterEffect">
                                  <p:stCondLst>
                                    <p:cond delay="0"/>
                                  </p:stCondLst>
                                  <p:iterate type="wd">
                                    <p:tmPct val="10000"/>
                                  </p:iterate>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8600"/>
                            </p:stCondLst>
                            <p:childTnLst>
                              <p:par>
                                <p:cTn id="22" presetID="42" presetClass="entr" presetSubtype="0" fill="hold" grpId="0" nodeType="afterEffect">
                                  <p:stCondLst>
                                    <p:cond delay="0"/>
                                  </p:stCondLst>
                                  <p:iterate type="wd">
                                    <p:tmPct val="10000"/>
                                  </p:iterate>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1296144" cy="461665"/>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全会号召</a:t>
            </a:r>
            <a:endParaRPr lang="en-US" altLang="zh-CN" sz="2000" b="1" dirty="0">
              <a:solidFill>
                <a:schemeClr val="bg1"/>
              </a:solidFill>
              <a:latin typeface="微软雅黑" pitchFamily="34" charset="-122"/>
              <a:ea typeface="微软雅黑" pitchFamily="34" charset="-122"/>
            </a:endParaRPr>
          </a:p>
        </p:txBody>
      </p:sp>
      <p:sp>
        <p:nvSpPr>
          <p:cNvPr id="3" name="矩形 2"/>
          <p:cNvSpPr/>
          <p:nvPr/>
        </p:nvSpPr>
        <p:spPr>
          <a:xfrm>
            <a:off x="2566814" y="1196752"/>
            <a:ext cx="7848872" cy="4401205"/>
          </a:xfrm>
          <a:prstGeom prst="rect">
            <a:avLst/>
          </a:prstGeom>
        </p:spPr>
        <p:txBody>
          <a:bodyPr wrap="square">
            <a:spAutoFit/>
          </a:bodyPr>
          <a:lstStyle/>
          <a:p>
            <a:pPr>
              <a:lnSpc>
                <a:spcPct val="200000"/>
              </a:lnSpc>
            </a:pPr>
            <a:r>
              <a:rPr lang="zh-CN" altLang="en-US" sz="2000" dirty="0">
                <a:solidFill>
                  <a:schemeClr val="accent1"/>
                </a:solidFill>
                <a:latin typeface="微软雅黑" pitchFamily="34" charset="-122"/>
                <a:ea typeface="微软雅黑" pitchFamily="34" charset="-122"/>
              </a:rPr>
              <a:t>◆ 全党同志要更加紧密地团结在以习近平同志为核心的党中央周围</a:t>
            </a:r>
            <a:endParaRPr lang="en-US" altLang="zh-CN" sz="2000" dirty="0">
              <a:solidFill>
                <a:schemeClr val="accent1"/>
              </a:solidFill>
              <a:latin typeface="微软雅黑" pitchFamily="34" charset="-122"/>
              <a:ea typeface="微软雅黑" pitchFamily="34" charset="-122"/>
            </a:endParaRPr>
          </a:p>
          <a:p>
            <a:pPr>
              <a:lnSpc>
                <a:spcPct val="200000"/>
              </a:lnSpc>
            </a:pPr>
            <a:r>
              <a:rPr lang="zh-CN" altLang="en-US" sz="2000" dirty="0">
                <a:solidFill>
                  <a:schemeClr val="accent1"/>
                </a:solidFill>
                <a:latin typeface="微软雅黑" pitchFamily="34" charset="-122"/>
                <a:ea typeface="微软雅黑" pitchFamily="34" charset="-122"/>
              </a:rPr>
              <a:t>◆ 以习近平新时代中国特色社会主义思想为指导</a:t>
            </a:r>
            <a:endParaRPr lang="en-US" altLang="zh-CN" sz="2000" dirty="0">
              <a:solidFill>
                <a:schemeClr val="accent1"/>
              </a:solidFill>
              <a:latin typeface="微软雅黑" pitchFamily="34" charset="-122"/>
              <a:ea typeface="微软雅黑" pitchFamily="34" charset="-122"/>
            </a:endParaRPr>
          </a:p>
          <a:p>
            <a:pPr>
              <a:lnSpc>
                <a:spcPct val="200000"/>
              </a:lnSpc>
            </a:pPr>
            <a:r>
              <a:rPr lang="zh-CN" altLang="en-US" sz="2000" dirty="0">
                <a:solidFill>
                  <a:schemeClr val="accent1"/>
                </a:solidFill>
                <a:latin typeface="微软雅黑" pitchFamily="34" charset="-122"/>
                <a:ea typeface="微软雅黑" pitchFamily="34" charset="-122"/>
              </a:rPr>
              <a:t>◆ 全面深入贯彻党的十九大精神和本次全会精神</a:t>
            </a:r>
            <a:endParaRPr lang="en-US" altLang="zh-CN" sz="2000" dirty="0">
              <a:solidFill>
                <a:schemeClr val="accent1"/>
              </a:solidFill>
              <a:latin typeface="微软雅黑" pitchFamily="34" charset="-122"/>
              <a:ea typeface="微软雅黑" pitchFamily="34" charset="-122"/>
            </a:endParaRPr>
          </a:p>
          <a:p>
            <a:pPr>
              <a:lnSpc>
                <a:spcPct val="200000"/>
              </a:lnSpc>
            </a:pPr>
            <a:r>
              <a:rPr lang="zh-CN" altLang="en-US" sz="2000" dirty="0">
                <a:solidFill>
                  <a:schemeClr val="accent1"/>
                </a:solidFill>
                <a:latin typeface="微软雅黑" pitchFamily="34" charset="-122"/>
                <a:ea typeface="微软雅黑" pitchFamily="34" charset="-122"/>
              </a:rPr>
              <a:t>◆ 牢固树立政治意识、大局意识、核心意识、看齐意识</a:t>
            </a:r>
            <a:endParaRPr lang="en-US" altLang="zh-CN" sz="2000" dirty="0">
              <a:solidFill>
                <a:schemeClr val="accent1"/>
              </a:solidFill>
              <a:latin typeface="微软雅黑" pitchFamily="34" charset="-122"/>
              <a:ea typeface="微软雅黑" pitchFamily="34" charset="-122"/>
            </a:endParaRPr>
          </a:p>
          <a:p>
            <a:pPr>
              <a:lnSpc>
                <a:spcPct val="200000"/>
              </a:lnSpc>
            </a:pPr>
            <a:r>
              <a:rPr lang="zh-CN" altLang="en-US" sz="2000" dirty="0">
                <a:solidFill>
                  <a:schemeClr val="accent1"/>
                </a:solidFill>
                <a:latin typeface="微软雅黑" pitchFamily="34" charset="-122"/>
                <a:ea typeface="微软雅黑" pitchFamily="34" charset="-122"/>
              </a:rPr>
              <a:t>◆ 坚定不移走中国特色社会主义法治道路</a:t>
            </a:r>
            <a:endParaRPr lang="en-US" altLang="zh-CN" sz="2000" dirty="0">
              <a:solidFill>
                <a:schemeClr val="accent1"/>
              </a:solidFill>
              <a:latin typeface="微软雅黑" pitchFamily="34" charset="-122"/>
              <a:ea typeface="微软雅黑" pitchFamily="34" charset="-122"/>
            </a:endParaRPr>
          </a:p>
          <a:p>
            <a:pPr>
              <a:lnSpc>
                <a:spcPct val="200000"/>
              </a:lnSpc>
            </a:pPr>
            <a:r>
              <a:rPr lang="zh-CN" altLang="en-US" sz="2000" dirty="0">
                <a:solidFill>
                  <a:schemeClr val="accent1"/>
                </a:solidFill>
                <a:latin typeface="微软雅黑" pitchFamily="34" charset="-122"/>
                <a:ea typeface="微软雅黑" pitchFamily="34" charset="-122"/>
              </a:rPr>
              <a:t>◆ 自觉维护宪法权威、保证宪法实施</a:t>
            </a:r>
            <a:endParaRPr lang="en-US" altLang="zh-CN" sz="2000" dirty="0">
              <a:solidFill>
                <a:schemeClr val="accent1"/>
              </a:solidFill>
              <a:latin typeface="微软雅黑" pitchFamily="34" charset="-122"/>
              <a:ea typeface="微软雅黑" pitchFamily="34" charset="-122"/>
            </a:endParaRPr>
          </a:p>
          <a:p>
            <a:pPr>
              <a:lnSpc>
                <a:spcPct val="200000"/>
              </a:lnSpc>
            </a:pPr>
            <a:r>
              <a:rPr lang="zh-CN" altLang="en-US" sz="2000" dirty="0">
                <a:solidFill>
                  <a:schemeClr val="accent1"/>
                </a:solidFill>
                <a:latin typeface="微软雅黑" pitchFamily="34" charset="-122"/>
                <a:ea typeface="微软雅黑" pitchFamily="34" charset="-122"/>
              </a:rPr>
              <a:t>◆ 为新时代推进全面依法治国、建设社会主义法治国家而努力奋斗</a:t>
            </a:r>
          </a:p>
        </p:txBody>
      </p:sp>
      <p:sp>
        <p:nvSpPr>
          <p:cNvPr id="4" name="虚尾箭头 3"/>
          <p:cNvSpPr/>
          <p:nvPr/>
        </p:nvSpPr>
        <p:spPr>
          <a:xfrm>
            <a:off x="1846734" y="1484784"/>
            <a:ext cx="576064" cy="360040"/>
          </a:xfrm>
          <a:prstGeom prst="strip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虚尾箭头 6"/>
          <p:cNvSpPr/>
          <p:nvPr/>
        </p:nvSpPr>
        <p:spPr>
          <a:xfrm>
            <a:off x="1846734" y="2060848"/>
            <a:ext cx="576064" cy="360040"/>
          </a:xfrm>
          <a:prstGeom prst="strip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虚尾箭头 7"/>
          <p:cNvSpPr/>
          <p:nvPr/>
        </p:nvSpPr>
        <p:spPr>
          <a:xfrm>
            <a:off x="1846734" y="2636912"/>
            <a:ext cx="576064" cy="360040"/>
          </a:xfrm>
          <a:prstGeom prst="strip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虚尾箭头 8"/>
          <p:cNvSpPr/>
          <p:nvPr/>
        </p:nvSpPr>
        <p:spPr>
          <a:xfrm>
            <a:off x="1846734" y="3284984"/>
            <a:ext cx="576064" cy="360040"/>
          </a:xfrm>
          <a:prstGeom prst="strip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虚尾箭头 9"/>
          <p:cNvSpPr/>
          <p:nvPr/>
        </p:nvSpPr>
        <p:spPr>
          <a:xfrm>
            <a:off x="1846734" y="3861048"/>
            <a:ext cx="576064" cy="360040"/>
          </a:xfrm>
          <a:prstGeom prst="strip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虚尾箭头 10"/>
          <p:cNvSpPr/>
          <p:nvPr/>
        </p:nvSpPr>
        <p:spPr>
          <a:xfrm>
            <a:off x="1846734" y="4509120"/>
            <a:ext cx="576064" cy="360040"/>
          </a:xfrm>
          <a:prstGeom prst="strip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虚尾箭头 11"/>
          <p:cNvSpPr/>
          <p:nvPr/>
        </p:nvSpPr>
        <p:spPr>
          <a:xfrm>
            <a:off x="1846734" y="5085184"/>
            <a:ext cx="576064" cy="360040"/>
          </a:xfrm>
          <a:prstGeom prst="strip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51350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iterate type="wd">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a:xfrm>
            <a:off x="5302912" y="1342129"/>
            <a:ext cx="2237093" cy="70788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000" dirty="0">
                <a:solidFill>
                  <a:schemeClr val="accent1"/>
                </a:solidFill>
                <a:latin typeface="汉真广标" panose="02010609000101010101" pitchFamily="49" charset="-122"/>
                <a:ea typeface="汉真广标" panose="02010609000101010101" pitchFamily="49" charset="-122"/>
              </a:rPr>
              <a:t>特别声明</a:t>
            </a:r>
          </a:p>
        </p:txBody>
      </p:sp>
      <p:sp>
        <p:nvSpPr>
          <p:cNvPr id="3" name="TextBox 2"/>
          <p:cNvSpPr txBox="1"/>
          <p:nvPr/>
        </p:nvSpPr>
        <p:spPr>
          <a:xfrm>
            <a:off x="1912496" y="2204864"/>
            <a:ext cx="8283077" cy="2585323"/>
          </a:xfrm>
          <a:prstGeom prst="rect">
            <a:avLst/>
          </a:prstGeom>
          <a:noFill/>
        </p:spPr>
        <p:txBody>
          <a:bodyPr wrap="square" rtlCol="0">
            <a:spAutoFit/>
          </a:bodyPr>
          <a:lstStyle/>
          <a:p>
            <a:pPr algn="just">
              <a:lnSpc>
                <a:spcPct val="150000"/>
              </a:lnSpc>
            </a:pPr>
            <a:r>
              <a:rPr lang="zh-CN" altLang="en-US" sz="3600" dirty="0">
                <a:latin typeface="微软雅黑" panose="020B0503020204020204" pitchFamily="34" charset="-122"/>
                <a:ea typeface="微软雅黑" panose="020B0503020204020204" pitchFamily="34" charset="-122"/>
              </a:rPr>
              <a:t>本套</a:t>
            </a:r>
            <a:r>
              <a:rPr lang="en-US" altLang="zh-CN" sz="3600" dirty="0">
                <a:latin typeface="微软雅黑" panose="020B0503020204020204" pitchFamily="34" charset="-122"/>
                <a:ea typeface="微软雅黑" panose="020B0503020204020204" pitchFamily="34" charset="-122"/>
              </a:rPr>
              <a:t>PPT</a:t>
            </a:r>
            <a:r>
              <a:rPr lang="zh-CN" altLang="en-US" sz="3600" dirty="0">
                <a:latin typeface="微软雅黑" panose="020B0503020204020204" pitchFamily="34" charset="-122"/>
                <a:ea typeface="微软雅黑" panose="020B0503020204020204" pitchFamily="34" charset="-122"/>
              </a:rPr>
              <a:t>中使用的字体和图片仅做展示，不在卖出之列，买家可根据自己的需要更换自己能商用字体和图片</a:t>
            </a:r>
          </a:p>
        </p:txBody>
      </p:sp>
    </p:spTree>
    <p:extLst>
      <p:ext uri="{BB962C8B-B14F-4D97-AF65-F5344CB8AC3E}">
        <p14:creationId xmlns:p14="http://schemas.microsoft.com/office/powerpoint/2010/main" val="5787114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66614" y="404665"/>
            <a:ext cx="10729192" cy="2400657"/>
          </a:xfrm>
          <a:prstGeom prst="rect">
            <a:avLst/>
          </a:prstGeom>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000" dirty="0">
                <a:solidFill>
                  <a:schemeClr val="tx1">
                    <a:lumMod val="85000"/>
                    <a:lumOff val="15000"/>
                  </a:schemeClr>
                </a:solidFill>
                <a:latin typeface="方正兰亭超细黑简体" pitchFamily="2" charset="-122"/>
                <a:ea typeface="方正兰亭超细黑简体" pitchFamily="2" charset="-122"/>
              </a:rPr>
              <a:t>感谢你使用此模板  </a:t>
            </a:r>
            <a:endParaRPr lang="en-US" altLang="zh-CN" sz="2000" dirty="0">
              <a:solidFill>
                <a:schemeClr val="tx1">
                  <a:lumMod val="85000"/>
                  <a:lumOff val="15000"/>
                </a:schemeClr>
              </a:solidFill>
              <a:latin typeface="方正兰亭超细黑简体" pitchFamily="2" charset="-122"/>
              <a:ea typeface="方正兰亭超细黑简体" pitchFamily="2" charset="-122"/>
            </a:endParaRPr>
          </a:p>
          <a:p>
            <a:pPr algn="ctr">
              <a:lnSpc>
                <a:spcPct val="150000"/>
              </a:lnSpc>
            </a:pPr>
            <a:r>
              <a:rPr lang="zh-CN" altLang="en-US" sz="2000" dirty="0">
                <a:solidFill>
                  <a:schemeClr val="tx1">
                    <a:lumMod val="85000"/>
                    <a:lumOff val="15000"/>
                  </a:schemeClr>
                </a:solidFill>
                <a:latin typeface="方正兰亭超细黑简体" pitchFamily="2" charset="-122"/>
                <a:ea typeface="方正兰亭超细黑简体" pitchFamily="2" charset="-122"/>
              </a:rPr>
              <a:t>店铺作品持续更新</a:t>
            </a:r>
            <a:endParaRPr lang="en-US" altLang="zh-CN" sz="2000" dirty="0">
              <a:solidFill>
                <a:schemeClr val="tx1">
                  <a:lumMod val="85000"/>
                  <a:lumOff val="15000"/>
                </a:schemeClr>
              </a:solidFill>
              <a:latin typeface="方正兰亭超细黑简体" pitchFamily="2" charset="-122"/>
              <a:ea typeface="方正兰亭超细黑简体" pitchFamily="2" charset="-122"/>
            </a:endParaRPr>
          </a:p>
          <a:p>
            <a:pPr algn="ctr">
              <a:lnSpc>
                <a:spcPct val="150000"/>
              </a:lnSpc>
            </a:pPr>
            <a:r>
              <a:rPr lang="zh-CN" altLang="en-US" sz="2000" dirty="0">
                <a:solidFill>
                  <a:schemeClr val="tx1">
                    <a:lumMod val="85000"/>
                    <a:lumOff val="15000"/>
                  </a:schemeClr>
                </a:solidFill>
                <a:latin typeface="方正兰亭超细黑简体" pitchFamily="2" charset="-122"/>
                <a:ea typeface="方正兰亭超细黑简体" pitchFamily="2" charset="-122"/>
              </a:rPr>
              <a:t>希望 在以后的工作中更多的帮助到您</a:t>
            </a:r>
            <a:endParaRPr lang="en-US" altLang="zh-CN" sz="2000" dirty="0">
              <a:solidFill>
                <a:schemeClr val="tx1">
                  <a:lumMod val="85000"/>
                  <a:lumOff val="15000"/>
                </a:schemeClr>
              </a:solidFill>
              <a:latin typeface="方正兰亭超细黑简体" pitchFamily="2" charset="-122"/>
              <a:ea typeface="方正兰亭超细黑简体" pitchFamily="2" charset="-122"/>
            </a:endParaRPr>
          </a:p>
          <a:p>
            <a:pPr algn="ctr">
              <a:lnSpc>
                <a:spcPct val="150000"/>
              </a:lnSpc>
            </a:pPr>
            <a:r>
              <a:rPr lang="zh-CN" altLang="en-US" sz="2000" dirty="0">
                <a:solidFill>
                  <a:schemeClr val="tx1">
                    <a:lumMod val="85000"/>
                    <a:lumOff val="15000"/>
                  </a:schemeClr>
                </a:solidFill>
                <a:latin typeface="方正兰亭超细黑简体" pitchFamily="2" charset="-122"/>
                <a:ea typeface="方正兰亭超细黑简体" pitchFamily="2" charset="-122"/>
              </a:rPr>
              <a:t>再次感谢！</a:t>
            </a:r>
            <a:endParaRPr lang="en-US" altLang="zh-CN" sz="2000" dirty="0">
              <a:solidFill>
                <a:schemeClr val="tx1">
                  <a:lumMod val="85000"/>
                  <a:lumOff val="15000"/>
                </a:schemeClr>
              </a:solidFill>
              <a:latin typeface="方正兰亭超细黑简体" pitchFamily="2" charset="-122"/>
              <a:ea typeface="方正兰亭超细黑简体" pitchFamily="2" charset="-122"/>
            </a:endParaRPr>
          </a:p>
          <a:p>
            <a:pPr algn="ctr">
              <a:lnSpc>
                <a:spcPct val="150000"/>
              </a:lnSpc>
            </a:pPr>
            <a:r>
              <a:rPr lang="zh-CN" altLang="en-US" sz="2000" b="1" dirty="0">
                <a:solidFill>
                  <a:schemeClr val="tx1">
                    <a:lumMod val="85000"/>
                    <a:lumOff val="15000"/>
                  </a:schemeClr>
                </a:solidFill>
                <a:latin typeface="方正兰亭超细黑简体" pitchFamily="2" charset="-122"/>
                <a:ea typeface="方正兰亭超细黑简体" pitchFamily="2" charset="-122"/>
              </a:rPr>
              <a:t>定期更新，敬请关注</a:t>
            </a:r>
            <a:r>
              <a:rPr lang="en-US" altLang="zh-CN" sz="2000" b="1" dirty="0">
                <a:solidFill>
                  <a:schemeClr val="tx1">
                    <a:lumMod val="85000"/>
                    <a:lumOff val="15000"/>
                  </a:schemeClr>
                </a:solidFill>
                <a:latin typeface="方正兰亭超细黑简体" pitchFamily="2" charset="-122"/>
                <a:ea typeface="方正兰亭超细黑简体" pitchFamily="2" charset="-122"/>
              </a:rPr>
              <a:t>hnf1226</a:t>
            </a:r>
            <a:endParaRPr lang="zh-CN" altLang="en-US" sz="2000" b="1" dirty="0">
              <a:solidFill>
                <a:schemeClr val="tx1">
                  <a:lumMod val="85000"/>
                  <a:lumOff val="15000"/>
                </a:schemeClr>
              </a:solidFill>
              <a:latin typeface="方正兰亭超细黑简体" pitchFamily="2" charset="-122"/>
              <a:ea typeface="方正兰亭超细黑简体" pitchFamily="2" charset="-122"/>
            </a:endParaRPr>
          </a:p>
        </p:txBody>
      </p:sp>
    </p:spTree>
    <p:extLst>
      <p:ext uri="{BB962C8B-B14F-4D97-AF65-F5344CB8AC3E}">
        <p14:creationId xmlns:p14="http://schemas.microsoft.com/office/powerpoint/2010/main" val="3295180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02987" y="2564904"/>
            <a:ext cx="7109639" cy="1106457"/>
          </a:xfrm>
          <a:prstGeom prst="rect">
            <a:avLst/>
          </a:prstGeom>
        </p:spPr>
        <p:txBody>
          <a:bodyPr wrap="none">
            <a:spAutoFit/>
          </a:bodyPr>
          <a:lstStyle/>
          <a:p>
            <a:pPr algn="just">
              <a:lnSpc>
                <a:spcPct val="120000"/>
              </a:lnSpc>
            </a:pPr>
            <a:r>
              <a:rPr lang="zh-CN" altLang="en-US" sz="6000" b="1" dirty="0">
                <a:blipFill>
                  <a:blip r:embed="rId2"/>
                  <a:stretch>
                    <a:fillRect/>
                  </a:stretch>
                </a:blipFill>
                <a:latin typeface="微软雅黑" pitchFamily="34" charset="-122"/>
                <a:ea typeface="微软雅黑" pitchFamily="34" charset="-122"/>
              </a:rPr>
              <a:t>十九届二中全会简介</a:t>
            </a:r>
            <a:endParaRPr lang="en-US" altLang="zh-CN" sz="6000" b="1" dirty="0">
              <a:blipFill>
                <a:blip r:embed="rId2"/>
                <a:stretch>
                  <a:fillRect/>
                </a:stretch>
              </a:blipFill>
              <a:latin typeface="微软雅黑" pitchFamily="34" charset="-122"/>
              <a:ea typeface="微软雅黑" pitchFamily="34" charset="-122"/>
            </a:endParaRPr>
          </a:p>
        </p:txBody>
      </p:sp>
      <p:sp>
        <p:nvSpPr>
          <p:cNvPr id="4" name="矩形 3"/>
          <p:cNvSpPr/>
          <p:nvPr/>
        </p:nvSpPr>
        <p:spPr>
          <a:xfrm>
            <a:off x="4863809" y="3707740"/>
            <a:ext cx="2800767" cy="369332"/>
          </a:xfrm>
          <a:prstGeom prst="rect">
            <a:avLst/>
          </a:prstGeom>
        </p:spPr>
        <p:txBody>
          <a:bodyPr wrap="none">
            <a:spAutoFit/>
          </a:bodyPr>
          <a:lstStyle/>
          <a:p>
            <a:pPr algn="ctr"/>
            <a:r>
              <a:rPr lang="en-US" altLang="zh-CN" dirty="0">
                <a:solidFill>
                  <a:schemeClr val="accent1"/>
                </a:solidFill>
                <a:latin typeface="微软雅黑" pitchFamily="34" charset="-122"/>
                <a:ea typeface="微软雅黑" pitchFamily="34" charset="-122"/>
              </a:rPr>
              <a:t>2018</a:t>
            </a:r>
            <a:r>
              <a:rPr lang="zh-CN" altLang="en-US" dirty="0">
                <a:solidFill>
                  <a:schemeClr val="accent1"/>
                </a:solidFill>
                <a:latin typeface="微软雅黑" pitchFamily="34" charset="-122"/>
                <a:ea typeface="微软雅黑" pitchFamily="34" charset="-122"/>
              </a:rPr>
              <a:t>年二中会会学习解读</a:t>
            </a:r>
          </a:p>
        </p:txBody>
      </p:sp>
      <p:cxnSp>
        <p:nvCxnSpPr>
          <p:cNvPr id="7" name="直接连接符 6"/>
          <p:cNvCxnSpPr/>
          <p:nvPr/>
        </p:nvCxnSpPr>
        <p:spPr>
          <a:xfrm>
            <a:off x="3646934" y="3866270"/>
            <a:ext cx="936104"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7967414" y="3866270"/>
            <a:ext cx="864096"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4511030" y="1700808"/>
            <a:ext cx="3672408" cy="720080"/>
          </a:xfrm>
          <a:prstGeom prst="roundRect">
            <a:avLst>
              <a:gd name="adj" fmla="val 50000"/>
            </a:avLst>
          </a:prstGeom>
          <a:solidFill>
            <a:schemeClr val="accent1"/>
          </a:solidFill>
          <a:ln>
            <a:solidFill>
              <a:schemeClr val="accent1"/>
            </a:solidFill>
          </a:ln>
        </p:spPr>
        <p:txBody>
          <a:bodyPr wrap="square" anchor="ctr" anchorCtr="1">
            <a:noAutofit/>
          </a:bodyPr>
          <a:lstStyle/>
          <a:p>
            <a:pPr algn="just"/>
            <a:r>
              <a:rPr lang="zh-CN" altLang="en-US" sz="3600" dirty="0">
                <a:solidFill>
                  <a:schemeClr val="bg1"/>
                </a:solidFill>
                <a:latin typeface="微软雅黑" panose="020B0503020204020204" pitchFamily="34" charset="-122"/>
                <a:ea typeface="微软雅黑" panose="020B0503020204020204" pitchFamily="34" charset="-122"/>
              </a:rPr>
              <a:t>第一章</a:t>
            </a:r>
            <a:endParaRPr lang="en-US" altLang="zh-CN"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666253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8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2736304" cy="461665"/>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十九届二中全会简介</a:t>
            </a:r>
            <a:endParaRPr lang="en-US" altLang="zh-CN" sz="2000" b="1" dirty="0">
              <a:solidFill>
                <a:schemeClr val="bg1"/>
              </a:solidFill>
              <a:latin typeface="微软雅黑" pitchFamily="34" charset="-122"/>
              <a:ea typeface="微软雅黑" pitchFamily="34" charset="-122"/>
            </a:endParaRPr>
          </a:p>
        </p:txBody>
      </p:sp>
      <p:sp>
        <p:nvSpPr>
          <p:cNvPr id="8" name="矩形 7"/>
          <p:cNvSpPr/>
          <p:nvPr/>
        </p:nvSpPr>
        <p:spPr>
          <a:xfrm>
            <a:off x="7391350" y="4437112"/>
            <a:ext cx="2520280" cy="757130"/>
          </a:xfrm>
          <a:prstGeom prst="rect">
            <a:avLst/>
          </a:prstGeom>
        </p:spPr>
        <p:txBody>
          <a:bodyPr wrap="square">
            <a:spAutoFit/>
          </a:bodyPr>
          <a:lstStyle/>
          <a:p>
            <a:pPr algn="just">
              <a:lnSpc>
                <a:spcPct val="120000"/>
              </a:lnSpc>
            </a:pPr>
            <a:r>
              <a:rPr lang="zh-CN" altLang="en-US" sz="3600" b="1" dirty="0">
                <a:solidFill>
                  <a:schemeClr val="accent1"/>
                </a:solidFill>
                <a:latin typeface="微软雅黑" pitchFamily="34" charset="-122"/>
                <a:ea typeface="微软雅黑" pitchFamily="34" charset="-122"/>
              </a:rPr>
              <a:t>在北京举行</a:t>
            </a:r>
          </a:p>
        </p:txBody>
      </p:sp>
      <p:sp>
        <p:nvSpPr>
          <p:cNvPr id="9" name="矩形 8"/>
          <p:cNvSpPr/>
          <p:nvPr/>
        </p:nvSpPr>
        <p:spPr>
          <a:xfrm>
            <a:off x="6167214" y="2204864"/>
            <a:ext cx="5032147" cy="424732"/>
          </a:xfrm>
          <a:prstGeom prst="rect">
            <a:avLst/>
          </a:prstGeom>
        </p:spPr>
        <p:txBody>
          <a:bodyPr wrap="none">
            <a:spAutoFit/>
          </a:bodyPr>
          <a:lstStyle/>
          <a:p>
            <a:pPr algn="just">
              <a:lnSpc>
                <a:spcPct val="120000"/>
              </a:lnSpc>
            </a:pPr>
            <a:r>
              <a:rPr lang="zh-CN" altLang="en-US" b="1" dirty="0">
                <a:solidFill>
                  <a:schemeClr val="accent1"/>
                </a:solidFill>
                <a:latin typeface="微软雅黑" pitchFamily="34" charset="-122"/>
                <a:ea typeface="微软雅黑" pitchFamily="34" charset="-122"/>
              </a:rPr>
              <a:t>中国共产党第十九届中央委员会第二次全体会议</a:t>
            </a:r>
            <a:endParaRPr lang="en-US" altLang="zh-CN" b="1" dirty="0">
              <a:solidFill>
                <a:schemeClr val="accent1"/>
              </a:solidFill>
              <a:latin typeface="微软雅黑" pitchFamily="34" charset="-122"/>
              <a:ea typeface="微软雅黑" pitchFamily="34"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4646" y="2060848"/>
            <a:ext cx="4176464" cy="29701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 name="组合 10"/>
          <p:cNvGrpSpPr/>
          <p:nvPr/>
        </p:nvGrpSpPr>
        <p:grpSpPr>
          <a:xfrm>
            <a:off x="6311230" y="2708920"/>
            <a:ext cx="4824536" cy="1584176"/>
            <a:chOff x="6311230" y="3140968"/>
            <a:chExt cx="3275810" cy="1584176"/>
          </a:xfrm>
        </p:grpSpPr>
        <p:sp>
          <p:nvSpPr>
            <p:cNvPr id="10" name="圆角矩形 9"/>
            <p:cNvSpPr/>
            <p:nvPr/>
          </p:nvSpPr>
          <p:spPr>
            <a:xfrm>
              <a:off x="6311230" y="3140968"/>
              <a:ext cx="1368152" cy="1584176"/>
            </a:xfrm>
            <a:prstGeom prst="roundRect">
              <a:avLst>
                <a:gd name="adj" fmla="val 6589"/>
              </a:avLst>
            </a:prstGeom>
            <a:noFill/>
            <a:ln w="28575">
              <a:solidFill>
                <a:schemeClr val="accent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4" name="圆角矩形 33"/>
            <p:cNvSpPr/>
            <p:nvPr/>
          </p:nvSpPr>
          <p:spPr>
            <a:xfrm>
              <a:off x="8218888" y="3140968"/>
              <a:ext cx="1368152" cy="1584176"/>
            </a:xfrm>
            <a:prstGeom prst="roundRect">
              <a:avLst>
                <a:gd name="adj" fmla="val 6589"/>
              </a:avLst>
            </a:prstGeom>
            <a:noFill/>
            <a:ln w="28575">
              <a:solidFill>
                <a:schemeClr val="accent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12" name="燕尾形 11"/>
          <p:cNvSpPr/>
          <p:nvPr/>
        </p:nvSpPr>
        <p:spPr>
          <a:xfrm>
            <a:off x="8543478" y="3284984"/>
            <a:ext cx="360040" cy="360040"/>
          </a:xfrm>
          <a:prstGeom prst="chevron">
            <a:avLst/>
          </a:pr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3" name="矩形 12"/>
          <p:cNvSpPr/>
          <p:nvPr/>
        </p:nvSpPr>
        <p:spPr>
          <a:xfrm>
            <a:off x="6815286" y="2996952"/>
            <a:ext cx="954107" cy="369332"/>
          </a:xfrm>
          <a:prstGeom prst="rect">
            <a:avLst/>
          </a:prstGeom>
        </p:spPr>
        <p:txBody>
          <a:bodyPr wrap="none">
            <a:spAutoFit/>
          </a:bodyPr>
          <a:lstStyle/>
          <a:p>
            <a:r>
              <a:rPr lang="en-US" altLang="zh-CN" dirty="0">
                <a:solidFill>
                  <a:schemeClr val="accent1"/>
                </a:solidFill>
                <a:latin typeface="微软雅黑" pitchFamily="34" charset="-122"/>
                <a:ea typeface="微软雅黑" pitchFamily="34" charset="-122"/>
              </a:rPr>
              <a:t>2018</a:t>
            </a:r>
            <a:r>
              <a:rPr lang="zh-CN" altLang="en-US" dirty="0">
                <a:solidFill>
                  <a:schemeClr val="accent1"/>
                </a:solidFill>
                <a:latin typeface="微软雅黑" pitchFamily="34" charset="-122"/>
                <a:ea typeface="微软雅黑" pitchFamily="34" charset="-122"/>
              </a:rPr>
              <a:t>年</a:t>
            </a:r>
            <a:endParaRPr lang="zh-CN" altLang="en-US" dirty="0">
              <a:solidFill>
                <a:schemeClr val="accent1"/>
              </a:solidFill>
            </a:endParaRPr>
          </a:p>
        </p:txBody>
      </p:sp>
      <p:sp>
        <p:nvSpPr>
          <p:cNvPr id="14" name="矩形 13"/>
          <p:cNvSpPr/>
          <p:nvPr/>
        </p:nvSpPr>
        <p:spPr>
          <a:xfrm>
            <a:off x="6646218" y="3501589"/>
            <a:ext cx="1321196" cy="584775"/>
          </a:xfrm>
          <a:prstGeom prst="rect">
            <a:avLst/>
          </a:prstGeom>
        </p:spPr>
        <p:txBody>
          <a:bodyPr wrap="none">
            <a:spAutoFit/>
          </a:bodyPr>
          <a:lstStyle/>
          <a:p>
            <a:r>
              <a:rPr lang="en-US" altLang="zh-CN" sz="3200" dirty="0">
                <a:solidFill>
                  <a:schemeClr val="accent1"/>
                </a:solidFill>
                <a:latin typeface="微软雅黑" pitchFamily="34" charset="-122"/>
                <a:ea typeface="微软雅黑" pitchFamily="34" charset="-122"/>
              </a:rPr>
              <a:t>01/18</a:t>
            </a:r>
            <a:endParaRPr lang="zh-CN" altLang="en-US" sz="3200" dirty="0">
              <a:solidFill>
                <a:schemeClr val="accent1"/>
              </a:solidFill>
            </a:endParaRPr>
          </a:p>
        </p:txBody>
      </p:sp>
      <p:cxnSp>
        <p:nvCxnSpPr>
          <p:cNvPr id="21" name="直接连接符 20"/>
          <p:cNvCxnSpPr/>
          <p:nvPr/>
        </p:nvCxnSpPr>
        <p:spPr>
          <a:xfrm>
            <a:off x="7222282" y="3395092"/>
            <a:ext cx="14401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9648650" y="2996952"/>
            <a:ext cx="954107" cy="369332"/>
          </a:xfrm>
          <a:prstGeom prst="rect">
            <a:avLst/>
          </a:prstGeom>
        </p:spPr>
        <p:txBody>
          <a:bodyPr wrap="none">
            <a:spAutoFit/>
          </a:bodyPr>
          <a:lstStyle/>
          <a:p>
            <a:r>
              <a:rPr lang="en-US" altLang="zh-CN" dirty="0">
                <a:solidFill>
                  <a:schemeClr val="accent1"/>
                </a:solidFill>
                <a:latin typeface="微软雅黑" pitchFamily="34" charset="-122"/>
                <a:ea typeface="微软雅黑" pitchFamily="34" charset="-122"/>
              </a:rPr>
              <a:t>2018</a:t>
            </a:r>
            <a:r>
              <a:rPr lang="zh-CN" altLang="en-US" dirty="0">
                <a:solidFill>
                  <a:schemeClr val="accent1"/>
                </a:solidFill>
                <a:latin typeface="微软雅黑" pitchFamily="34" charset="-122"/>
                <a:ea typeface="微软雅黑" pitchFamily="34" charset="-122"/>
              </a:rPr>
              <a:t>年</a:t>
            </a:r>
            <a:endParaRPr lang="zh-CN" altLang="en-US" dirty="0">
              <a:solidFill>
                <a:schemeClr val="accent1"/>
              </a:solidFill>
            </a:endParaRPr>
          </a:p>
        </p:txBody>
      </p:sp>
      <p:sp>
        <p:nvSpPr>
          <p:cNvPr id="43" name="矩形 42"/>
          <p:cNvSpPr/>
          <p:nvPr/>
        </p:nvSpPr>
        <p:spPr>
          <a:xfrm>
            <a:off x="9479582" y="3501589"/>
            <a:ext cx="1321196" cy="584775"/>
          </a:xfrm>
          <a:prstGeom prst="rect">
            <a:avLst/>
          </a:prstGeom>
        </p:spPr>
        <p:txBody>
          <a:bodyPr wrap="none">
            <a:spAutoFit/>
          </a:bodyPr>
          <a:lstStyle/>
          <a:p>
            <a:r>
              <a:rPr lang="en-US" altLang="zh-CN" sz="3200" dirty="0">
                <a:solidFill>
                  <a:schemeClr val="accent1"/>
                </a:solidFill>
                <a:latin typeface="微软雅黑" pitchFamily="34" charset="-122"/>
                <a:ea typeface="微软雅黑" pitchFamily="34" charset="-122"/>
              </a:rPr>
              <a:t>01/19</a:t>
            </a:r>
            <a:endParaRPr lang="zh-CN" altLang="en-US" sz="3200" dirty="0">
              <a:solidFill>
                <a:schemeClr val="accent1"/>
              </a:solidFill>
            </a:endParaRPr>
          </a:p>
        </p:txBody>
      </p:sp>
      <p:cxnSp>
        <p:nvCxnSpPr>
          <p:cNvPr id="44" name="直接连接符 43"/>
          <p:cNvCxnSpPr/>
          <p:nvPr/>
        </p:nvCxnSpPr>
        <p:spPr>
          <a:xfrm>
            <a:off x="10055646" y="3395092"/>
            <a:ext cx="14401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739143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500"/>
                                  </p:stCondLst>
                                  <p:childTnLst>
                                    <p:set>
                                      <p:cBhvr>
                                        <p:cTn id="11" dur="1" fill="hold">
                                          <p:stCondLst>
                                            <p:cond delay="0"/>
                                          </p:stCondLst>
                                        </p:cTn>
                                        <p:tgtEl>
                                          <p:spTgt spid="4098"/>
                                        </p:tgtEl>
                                        <p:attrNameLst>
                                          <p:attrName>style.visibility</p:attrName>
                                        </p:attrNameLst>
                                      </p:cBhvr>
                                      <p:to>
                                        <p:strVal val="visible"/>
                                      </p:to>
                                    </p:set>
                                    <p:anim calcmode="lin" valueType="num">
                                      <p:cBhvr additive="base">
                                        <p:cTn id="12" dur="1100" fill="hold"/>
                                        <p:tgtEl>
                                          <p:spTgt spid="4098"/>
                                        </p:tgtEl>
                                        <p:attrNameLst>
                                          <p:attrName>ppt_x</p:attrName>
                                        </p:attrNameLst>
                                      </p:cBhvr>
                                      <p:tavLst>
                                        <p:tav tm="0">
                                          <p:val>
                                            <p:strVal val="0-#ppt_w/2"/>
                                          </p:val>
                                        </p:tav>
                                        <p:tav tm="100000">
                                          <p:val>
                                            <p:strVal val="#ppt_x"/>
                                          </p:val>
                                        </p:tav>
                                      </p:tavLst>
                                    </p:anim>
                                    <p:anim calcmode="lin" valueType="num">
                                      <p:cBhvr additive="base">
                                        <p:cTn id="13" dur="1100" fill="hold"/>
                                        <p:tgtEl>
                                          <p:spTgt spid="4098"/>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50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1+#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600"/>
                            </p:stCondLst>
                            <p:childTnLst>
                              <p:par>
                                <p:cTn id="19" presetID="2" presetClass="entr" presetSubtype="2"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000" fill="hold"/>
                                        <p:tgtEl>
                                          <p:spTgt spid="11"/>
                                        </p:tgtEl>
                                        <p:attrNameLst>
                                          <p:attrName>ppt_x</p:attrName>
                                        </p:attrNameLst>
                                      </p:cBhvr>
                                      <p:tavLst>
                                        <p:tav tm="0">
                                          <p:val>
                                            <p:strVal val="1+#ppt_w/2"/>
                                          </p:val>
                                        </p:tav>
                                        <p:tav tm="100000">
                                          <p:val>
                                            <p:strVal val="#ppt_x"/>
                                          </p:val>
                                        </p:tav>
                                      </p:tavLst>
                                    </p:anim>
                                    <p:anim calcmode="lin" valueType="num">
                                      <p:cBhvr additive="base">
                                        <p:cTn id="22" dur="10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1000" fill="hold"/>
                                        <p:tgtEl>
                                          <p:spTgt spid="12"/>
                                        </p:tgtEl>
                                        <p:attrNameLst>
                                          <p:attrName>ppt_x</p:attrName>
                                        </p:attrNameLst>
                                      </p:cBhvr>
                                      <p:tavLst>
                                        <p:tav tm="0">
                                          <p:val>
                                            <p:strVal val="1+#ppt_w/2"/>
                                          </p:val>
                                        </p:tav>
                                        <p:tav tm="100000">
                                          <p:val>
                                            <p:strVal val="#ppt_x"/>
                                          </p:val>
                                        </p:tav>
                                      </p:tavLst>
                                    </p:anim>
                                    <p:anim calcmode="lin" valueType="num">
                                      <p:cBhvr additive="base">
                                        <p:cTn id="26" dur="10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5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1000" fill="hold"/>
                                        <p:tgtEl>
                                          <p:spTgt spid="13"/>
                                        </p:tgtEl>
                                        <p:attrNameLst>
                                          <p:attrName>ppt_x</p:attrName>
                                        </p:attrNameLst>
                                      </p:cBhvr>
                                      <p:tavLst>
                                        <p:tav tm="0">
                                          <p:val>
                                            <p:strVal val="1+#ppt_w/2"/>
                                          </p:val>
                                        </p:tav>
                                        <p:tav tm="100000">
                                          <p:val>
                                            <p:strVal val="#ppt_x"/>
                                          </p:val>
                                        </p:tav>
                                      </p:tavLst>
                                    </p:anim>
                                    <p:anim calcmode="lin" valueType="num">
                                      <p:cBhvr additive="base">
                                        <p:cTn id="30" dur="10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50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1000" fill="hold"/>
                                        <p:tgtEl>
                                          <p:spTgt spid="14"/>
                                        </p:tgtEl>
                                        <p:attrNameLst>
                                          <p:attrName>ppt_x</p:attrName>
                                        </p:attrNameLst>
                                      </p:cBhvr>
                                      <p:tavLst>
                                        <p:tav tm="0">
                                          <p:val>
                                            <p:strVal val="1+#ppt_w/2"/>
                                          </p:val>
                                        </p:tav>
                                        <p:tav tm="100000">
                                          <p:val>
                                            <p:strVal val="#ppt_x"/>
                                          </p:val>
                                        </p:tav>
                                      </p:tavLst>
                                    </p:anim>
                                    <p:anim calcmode="lin" valueType="num">
                                      <p:cBhvr additive="base">
                                        <p:cTn id="34" dur="1000" fill="hold"/>
                                        <p:tgtEl>
                                          <p:spTgt spid="1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1000" fill="hold"/>
                                        <p:tgtEl>
                                          <p:spTgt spid="21"/>
                                        </p:tgtEl>
                                        <p:attrNameLst>
                                          <p:attrName>ppt_x</p:attrName>
                                        </p:attrNameLst>
                                      </p:cBhvr>
                                      <p:tavLst>
                                        <p:tav tm="0">
                                          <p:val>
                                            <p:strVal val="1+#ppt_w/2"/>
                                          </p:val>
                                        </p:tav>
                                        <p:tav tm="100000">
                                          <p:val>
                                            <p:strVal val="#ppt_x"/>
                                          </p:val>
                                        </p:tav>
                                      </p:tavLst>
                                    </p:anim>
                                    <p:anim calcmode="lin" valueType="num">
                                      <p:cBhvr additive="base">
                                        <p:cTn id="38" dur="1000" fill="hold"/>
                                        <p:tgtEl>
                                          <p:spTgt spid="21"/>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50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1000" fill="hold"/>
                                        <p:tgtEl>
                                          <p:spTgt spid="42"/>
                                        </p:tgtEl>
                                        <p:attrNameLst>
                                          <p:attrName>ppt_x</p:attrName>
                                        </p:attrNameLst>
                                      </p:cBhvr>
                                      <p:tavLst>
                                        <p:tav tm="0">
                                          <p:val>
                                            <p:strVal val="1+#ppt_w/2"/>
                                          </p:val>
                                        </p:tav>
                                        <p:tav tm="100000">
                                          <p:val>
                                            <p:strVal val="#ppt_x"/>
                                          </p:val>
                                        </p:tav>
                                      </p:tavLst>
                                    </p:anim>
                                    <p:anim calcmode="lin" valueType="num">
                                      <p:cBhvr additive="base">
                                        <p:cTn id="42" dur="1000" fill="hold"/>
                                        <p:tgtEl>
                                          <p:spTgt spid="4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50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1000" fill="hold"/>
                                        <p:tgtEl>
                                          <p:spTgt spid="43"/>
                                        </p:tgtEl>
                                        <p:attrNameLst>
                                          <p:attrName>ppt_x</p:attrName>
                                        </p:attrNameLst>
                                      </p:cBhvr>
                                      <p:tavLst>
                                        <p:tav tm="0">
                                          <p:val>
                                            <p:strVal val="1+#ppt_w/2"/>
                                          </p:val>
                                        </p:tav>
                                        <p:tav tm="100000">
                                          <p:val>
                                            <p:strVal val="#ppt_x"/>
                                          </p:val>
                                        </p:tav>
                                      </p:tavLst>
                                    </p:anim>
                                    <p:anim calcmode="lin" valueType="num">
                                      <p:cBhvr additive="base">
                                        <p:cTn id="46" dur="1000" fill="hold"/>
                                        <p:tgtEl>
                                          <p:spTgt spid="43"/>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50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1000" fill="hold"/>
                                        <p:tgtEl>
                                          <p:spTgt spid="44"/>
                                        </p:tgtEl>
                                        <p:attrNameLst>
                                          <p:attrName>ppt_x</p:attrName>
                                        </p:attrNameLst>
                                      </p:cBhvr>
                                      <p:tavLst>
                                        <p:tav tm="0">
                                          <p:val>
                                            <p:strVal val="1+#ppt_w/2"/>
                                          </p:val>
                                        </p:tav>
                                        <p:tav tm="100000">
                                          <p:val>
                                            <p:strVal val="#ppt_x"/>
                                          </p:val>
                                        </p:tav>
                                      </p:tavLst>
                                    </p:anim>
                                    <p:anim calcmode="lin" valueType="num">
                                      <p:cBhvr additive="base">
                                        <p:cTn id="50" dur="1000" fill="hold"/>
                                        <p:tgtEl>
                                          <p:spTgt spid="44"/>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130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1000" fill="hold"/>
                                        <p:tgtEl>
                                          <p:spTgt spid="8"/>
                                        </p:tgtEl>
                                        <p:attrNameLst>
                                          <p:attrName>ppt_x</p:attrName>
                                        </p:attrNameLst>
                                      </p:cBhvr>
                                      <p:tavLst>
                                        <p:tav tm="0">
                                          <p:val>
                                            <p:strVal val="1+#ppt_w/2"/>
                                          </p:val>
                                        </p:tav>
                                        <p:tav tm="100000">
                                          <p:val>
                                            <p:strVal val="#ppt_x"/>
                                          </p:val>
                                        </p:tav>
                                      </p:tavLst>
                                    </p:anim>
                                    <p:anim calcmode="lin" valueType="num">
                                      <p:cBhvr additive="base">
                                        <p:cTn id="54"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2" grpId="0" animBg="1"/>
      <p:bldP spid="13" grpId="0"/>
      <p:bldP spid="14"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手动输入 4"/>
          <p:cNvSpPr/>
          <p:nvPr/>
        </p:nvSpPr>
        <p:spPr>
          <a:xfrm rot="16200000" flipH="1" flipV="1">
            <a:off x="8291450" y="1952837"/>
            <a:ext cx="648071" cy="5040559"/>
          </a:xfrm>
          <a:prstGeom prst="roundRect">
            <a:avLst>
              <a:gd name="adj" fmla="val 50000"/>
            </a:avLst>
          </a:prstGeom>
          <a:noFill/>
          <a:ln w="19050">
            <a:solidFill>
              <a:schemeClr val="accent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98662" y="332656"/>
            <a:ext cx="2736304" cy="461665"/>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十九届二中全会简介</a:t>
            </a:r>
            <a:endParaRPr lang="en-US" altLang="zh-CN" sz="2000" b="1" dirty="0">
              <a:solidFill>
                <a:schemeClr val="bg1"/>
              </a:solidFill>
              <a:latin typeface="微软雅黑" pitchFamily="34" charset="-122"/>
              <a:ea typeface="微软雅黑" pitchFamily="34" charset="-122"/>
            </a:endParaRPr>
          </a:p>
        </p:txBody>
      </p:sp>
      <p:sp>
        <p:nvSpPr>
          <p:cNvPr id="2" name="矩形 1"/>
          <p:cNvSpPr/>
          <p:nvPr/>
        </p:nvSpPr>
        <p:spPr>
          <a:xfrm>
            <a:off x="6123672" y="4235039"/>
            <a:ext cx="5040559" cy="461665"/>
          </a:xfrm>
          <a:prstGeom prst="rect">
            <a:avLst/>
          </a:prstGeom>
        </p:spPr>
        <p:txBody>
          <a:bodyPr wrap="square">
            <a:spAutoFit/>
          </a:bodyPr>
          <a:lstStyle/>
          <a:p>
            <a:pPr algn="just">
              <a:lnSpc>
                <a:spcPct val="120000"/>
              </a:lnSpc>
            </a:pPr>
            <a:r>
              <a:rPr lang="en-US" altLang="zh-CN" sz="2000" b="1" dirty="0">
                <a:solidFill>
                  <a:schemeClr val="accent1"/>
                </a:solidFill>
                <a:latin typeface="微软雅黑" pitchFamily="34" charset="-122"/>
                <a:ea typeface="微软雅黑" pitchFamily="34" charset="-122"/>
              </a:rPr>
              <a:t>《</a:t>
            </a:r>
            <a:r>
              <a:rPr lang="zh-CN" altLang="en-US" sz="2000" b="1" dirty="0">
                <a:solidFill>
                  <a:schemeClr val="accent1"/>
                </a:solidFill>
                <a:latin typeface="微软雅黑" pitchFamily="34" charset="-122"/>
                <a:ea typeface="微软雅黑" pitchFamily="34" charset="-122"/>
              </a:rPr>
              <a:t>中共中央关于修改宪法部分内容的建议</a:t>
            </a:r>
            <a:r>
              <a:rPr lang="en-US" altLang="zh-CN" sz="2000" b="1" dirty="0">
                <a:solidFill>
                  <a:schemeClr val="accent1"/>
                </a:solidFill>
                <a:latin typeface="微软雅黑" pitchFamily="34" charset="-122"/>
                <a:ea typeface="微软雅黑" pitchFamily="34" charset="-122"/>
              </a:rPr>
              <a:t>》</a:t>
            </a:r>
            <a:endParaRPr lang="zh-CN" altLang="en-US" sz="2000" b="1" dirty="0">
              <a:solidFill>
                <a:schemeClr val="accent1"/>
              </a:solidFill>
              <a:latin typeface="微软雅黑" pitchFamily="34" charset="-122"/>
              <a:ea typeface="微软雅黑" pitchFamily="34" charset="-122"/>
            </a:endParaRP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5286" y="1124744"/>
            <a:ext cx="2808312" cy="24540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6959302" y="3573016"/>
            <a:ext cx="3057247" cy="633187"/>
          </a:xfrm>
          <a:prstGeom prst="rect">
            <a:avLst/>
          </a:prstGeom>
        </p:spPr>
        <p:txBody>
          <a:bodyPr wrap="none">
            <a:spAutoFit/>
          </a:bodyPr>
          <a:lstStyle/>
          <a:p>
            <a:pPr algn="just">
              <a:lnSpc>
                <a:spcPct val="120000"/>
              </a:lnSpc>
            </a:pPr>
            <a:r>
              <a:rPr lang="zh-CN" altLang="en-US" sz="3200" b="1" dirty="0">
                <a:solidFill>
                  <a:schemeClr val="accent1"/>
                </a:solidFill>
                <a:latin typeface="微软雅黑" pitchFamily="34" charset="-122"/>
                <a:ea typeface="微软雅黑" pitchFamily="34" charset="-122"/>
              </a:rPr>
              <a:t>全会审议通过了</a:t>
            </a:r>
            <a:endParaRPr lang="en-US" altLang="zh-CN" sz="3200" b="1" dirty="0">
              <a:solidFill>
                <a:schemeClr val="accent1"/>
              </a:solidFill>
              <a:latin typeface="微软雅黑" pitchFamily="34" charset="-122"/>
              <a:ea typeface="微软雅黑" pitchFamily="34" charset="-122"/>
            </a:endParaRPr>
          </a:p>
        </p:txBody>
      </p:sp>
      <p:sp>
        <p:nvSpPr>
          <p:cNvPr id="15" name="矩形 14"/>
          <p:cNvSpPr/>
          <p:nvPr/>
        </p:nvSpPr>
        <p:spPr>
          <a:xfrm>
            <a:off x="1054646" y="1700808"/>
            <a:ext cx="3312368" cy="3269613"/>
          </a:xfrm>
          <a:prstGeom prst="rect">
            <a:avLst/>
          </a:prstGeom>
        </p:spPr>
        <p:txBody>
          <a:bodyPr wrap="square">
            <a:spAutoFit/>
          </a:bodyPr>
          <a:lstStyle/>
          <a:p>
            <a:pPr algn="just">
              <a:lnSpc>
                <a:spcPct val="150000"/>
              </a:lnSpc>
            </a:pPr>
            <a:r>
              <a:rPr lang="zh-CN" altLang="en-US" sz="2000" dirty="0">
                <a:solidFill>
                  <a:schemeClr val="accent1"/>
                </a:solidFill>
                <a:latin typeface="微软雅黑" pitchFamily="34" charset="-122"/>
                <a:ea typeface="微软雅黑" pitchFamily="34" charset="-122"/>
              </a:rPr>
              <a:t>出席这次全会的有，中央委员</a:t>
            </a:r>
            <a:r>
              <a:rPr lang="en-US" altLang="zh-CN" sz="2000" dirty="0">
                <a:solidFill>
                  <a:schemeClr val="accent1"/>
                </a:solidFill>
                <a:latin typeface="微软雅黑" pitchFamily="34" charset="-122"/>
                <a:ea typeface="微软雅黑" pitchFamily="34" charset="-122"/>
              </a:rPr>
              <a:t>203</a:t>
            </a:r>
            <a:r>
              <a:rPr lang="zh-CN" altLang="en-US" sz="2000" dirty="0">
                <a:solidFill>
                  <a:schemeClr val="accent1"/>
                </a:solidFill>
                <a:latin typeface="微软雅黑" pitchFamily="34" charset="-122"/>
                <a:ea typeface="微软雅黑" pitchFamily="34" charset="-122"/>
              </a:rPr>
              <a:t>人，候补中央委员</a:t>
            </a:r>
            <a:r>
              <a:rPr lang="en-US" altLang="zh-CN" sz="2000" dirty="0">
                <a:solidFill>
                  <a:schemeClr val="accent1"/>
                </a:solidFill>
                <a:latin typeface="微软雅黑" pitchFamily="34" charset="-122"/>
                <a:ea typeface="微软雅黑" pitchFamily="34" charset="-122"/>
              </a:rPr>
              <a:t>172</a:t>
            </a:r>
            <a:r>
              <a:rPr lang="zh-CN" altLang="en-US" sz="2000" dirty="0">
                <a:solidFill>
                  <a:schemeClr val="accent1"/>
                </a:solidFill>
                <a:latin typeface="微软雅黑" pitchFamily="34" charset="-122"/>
                <a:ea typeface="微软雅黑" pitchFamily="34" charset="-122"/>
              </a:rPr>
              <a:t>人。中央纪律检查委员会常务委员会委员和有关方面负责同志列席会议。党的十九大代表中部分基层同志和专家学者也列席会议</a:t>
            </a:r>
          </a:p>
        </p:txBody>
      </p:sp>
    </p:spTree>
    <p:extLst>
      <p:ext uri="{BB962C8B-B14F-4D97-AF65-F5344CB8AC3E}">
        <p14:creationId xmlns:p14="http://schemas.microsoft.com/office/powerpoint/2010/main" val="260956699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1000"/>
                                  </p:stCondLst>
                                  <p:iterate type="wd">
                                    <p:tmPct val="10000"/>
                                  </p:iterate>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par>
                                <p:cTn id="17" presetID="21" presetClass="entr" presetSubtype="1" fill="hold" nodeType="withEffect">
                                  <p:stCondLst>
                                    <p:cond delay="1500"/>
                                  </p:stCondLst>
                                  <p:childTnLst>
                                    <p:set>
                                      <p:cBhvr>
                                        <p:cTn id="18" dur="1" fill="hold">
                                          <p:stCondLst>
                                            <p:cond delay="0"/>
                                          </p:stCondLst>
                                        </p:cTn>
                                        <p:tgtEl>
                                          <p:spTgt spid="5123"/>
                                        </p:tgtEl>
                                        <p:attrNameLst>
                                          <p:attrName>style.visibility</p:attrName>
                                        </p:attrNameLst>
                                      </p:cBhvr>
                                      <p:to>
                                        <p:strVal val="visible"/>
                                      </p:to>
                                    </p:set>
                                    <p:animEffect transition="in" filter="wheel(1)">
                                      <p:cBhvr>
                                        <p:cTn id="19" dur="2000"/>
                                        <p:tgtEl>
                                          <p:spTgt spid="5123"/>
                                        </p:tgtEl>
                                      </p:cBhvr>
                                    </p:animEffect>
                                  </p:childTnLst>
                                </p:cTn>
                              </p:par>
                              <p:par>
                                <p:cTn id="20" presetID="42" presetClass="entr" presetSubtype="0" fill="hold" grpId="0" nodeType="withEffect">
                                  <p:stCondLst>
                                    <p:cond delay="15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5900"/>
                            </p:stCondLst>
                            <p:childTnLst>
                              <p:par>
                                <p:cTn id="26" presetID="42"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 grpId="0"/>
      <p:bldP spid="3"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82838" y="2276872"/>
            <a:ext cx="7109639" cy="1200329"/>
          </a:xfrm>
          <a:prstGeom prst="rect">
            <a:avLst/>
          </a:prstGeom>
        </p:spPr>
        <p:txBody>
          <a:bodyPr wrap="none">
            <a:spAutoFit/>
          </a:bodyPr>
          <a:lstStyle/>
          <a:p>
            <a:pPr algn="just">
              <a:lnSpc>
                <a:spcPct val="120000"/>
              </a:lnSpc>
            </a:pPr>
            <a:r>
              <a:rPr lang="zh-CN" altLang="en-US" sz="6000" b="1" dirty="0">
                <a:blipFill>
                  <a:blip r:embed="rId2"/>
                  <a:stretch>
                    <a:fillRect/>
                  </a:stretch>
                </a:blipFill>
                <a:latin typeface="微软雅黑" pitchFamily="34" charset="-122"/>
                <a:ea typeface="微软雅黑" pitchFamily="34" charset="-122"/>
              </a:rPr>
              <a:t>宪法是国家的根本法</a:t>
            </a:r>
            <a:endParaRPr lang="en-US" altLang="zh-CN" sz="6000" b="1" dirty="0">
              <a:blipFill>
                <a:blip r:embed="rId2"/>
                <a:stretch>
                  <a:fillRect/>
                </a:stretch>
              </a:blipFill>
              <a:latin typeface="微软雅黑" pitchFamily="34" charset="-122"/>
              <a:ea typeface="微软雅黑" pitchFamily="34" charset="-122"/>
            </a:endParaRPr>
          </a:p>
        </p:txBody>
      </p:sp>
      <p:sp>
        <p:nvSpPr>
          <p:cNvPr id="4" name="矩形 3"/>
          <p:cNvSpPr/>
          <p:nvPr/>
        </p:nvSpPr>
        <p:spPr>
          <a:xfrm>
            <a:off x="4863809" y="3419708"/>
            <a:ext cx="2800767" cy="369332"/>
          </a:xfrm>
          <a:prstGeom prst="rect">
            <a:avLst/>
          </a:prstGeom>
        </p:spPr>
        <p:txBody>
          <a:bodyPr wrap="none">
            <a:spAutoFit/>
          </a:bodyPr>
          <a:lstStyle/>
          <a:p>
            <a:pPr algn="ctr"/>
            <a:r>
              <a:rPr lang="en-US" altLang="zh-CN" dirty="0">
                <a:solidFill>
                  <a:schemeClr val="accent1"/>
                </a:solidFill>
                <a:latin typeface="微软雅黑" pitchFamily="34" charset="-122"/>
                <a:ea typeface="微软雅黑" pitchFamily="34" charset="-122"/>
              </a:rPr>
              <a:t>2018</a:t>
            </a:r>
            <a:r>
              <a:rPr lang="zh-CN" altLang="en-US" dirty="0">
                <a:solidFill>
                  <a:schemeClr val="accent1"/>
                </a:solidFill>
                <a:latin typeface="微软雅黑" pitchFamily="34" charset="-122"/>
                <a:ea typeface="微软雅黑" pitchFamily="34" charset="-122"/>
              </a:rPr>
              <a:t>年二中会会学习解读</a:t>
            </a:r>
          </a:p>
        </p:txBody>
      </p:sp>
      <p:cxnSp>
        <p:nvCxnSpPr>
          <p:cNvPr id="7" name="直接连接符 6"/>
          <p:cNvCxnSpPr/>
          <p:nvPr/>
        </p:nvCxnSpPr>
        <p:spPr>
          <a:xfrm>
            <a:off x="3646934" y="3578238"/>
            <a:ext cx="936104"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7967414" y="3578238"/>
            <a:ext cx="864096" cy="0"/>
          </a:xfrm>
          <a:prstGeom prst="line">
            <a:avLst/>
          </a:prstGeom>
          <a:ln>
            <a:gradFill>
              <a:gsLst>
                <a:gs pos="0">
                  <a:schemeClr val="accent2"/>
                </a:gs>
                <a:gs pos="100000">
                  <a:schemeClr val="accent1">
                    <a:tint val="23500"/>
                    <a:satMod val="160000"/>
                  </a:schemeClr>
                </a:gs>
              </a:gsLst>
              <a:lin ang="6600000" scaled="0"/>
            </a:gradFill>
            <a:tailEnd type="oval"/>
          </a:ln>
        </p:spPr>
        <p:style>
          <a:lnRef idx="1">
            <a:schemeClr val="accent1"/>
          </a:lnRef>
          <a:fillRef idx="0">
            <a:schemeClr val="accent1"/>
          </a:fillRef>
          <a:effectRef idx="0">
            <a:schemeClr val="accent1"/>
          </a:effectRef>
          <a:fontRef idx="minor">
            <a:schemeClr val="tx1"/>
          </a:fontRef>
        </p:style>
      </p:cxnSp>
      <p:sp>
        <p:nvSpPr>
          <p:cNvPr id="9" name="圆角矩形 8"/>
          <p:cNvSpPr/>
          <p:nvPr/>
        </p:nvSpPr>
        <p:spPr>
          <a:xfrm>
            <a:off x="4439022" y="1484784"/>
            <a:ext cx="3672408" cy="720080"/>
          </a:xfrm>
          <a:prstGeom prst="roundRect">
            <a:avLst>
              <a:gd name="adj" fmla="val 50000"/>
            </a:avLst>
          </a:prstGeom>
          <a:solidFill>
            <a:schemeClr val="accent1"/>
          </a:solidFill>
          <a:ln>
            <a:solidFill>
              <a:schemeClr val="accent1"/>
            </a:solidFill>
          </a:ln>
        </p:spPr>
        <p:txBody>
          <a:bodyPr wrap="square" anchor="ctr" anchorCtr="1">
            <a:noAutofit/>
          </a:bodyPr>
          <a:lstStyle/>
          <a:p>
            <a:pPr algn="just"/>
            <a:r>
              <a:rPr lang="zh-CN" altLang="en-US" sz="3600" dirty="0">
                <a:solidFill>
                  <a:schemeClr val="bg1"/>
                </a:solidFill>
                <a:latin typeface="微软雅黑" panose="020B0503020204020204" pitchFamily="34" charset="-122"/>
                <a:ea typeface="微软雅黑" panose="020B0503020204020204" pitchFamily="34" charset="-122"/>
              </a:rPr>
              <a:t>第二章</a:t>
            </a:r>
            <a:endParaRPr lang="en-US" altLang="zh-CN" sz="3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30264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98662" y="332656"/>
            <a:ext cx="2736304"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宪法是国家的根本法</a:t>
            </a:r>
            <a:endParaRPr lang="en-US" altLang="zh-CN" sz="2000" b="1" dirty="0">
              <a:solidFill>
                <a:schemeClr val="bg1"/>
              </a:solidFill>
              <a:latin typeface="微软雅黑" pitchFamily="34" charset="-122"/>
              <a:ea typeface="微软雅黑" pitchFamily="34" charset="-122"/>
            </a:endParaRPr>
          </a:p>
        </p:txBody>
      </p:sp>
      <p:sp>
        <p:nvSpPr>
          <p:cNvPr id="39" name="等腰三角形 1"/>
          <p:cNvSpPr/>
          <p:nvPr/>
        </p:nvSpPr>
        <p:spPr>
          <a:xfrm flipV="1">
            <a:off x="1990750" y="1628800"/>
            <a:ext cx="1959437" cy="1728192"/>
          </a:xfrm>
          <a:custGeom>
            <a:avLst/>
            <a:gdLst>
              <a:gd name="connsiteX0" fmla="*/ 0 w 1224136"/>
              <a:gd name="connsiteY0" fmla="*/ 1080120 h 1080120"/>
              <a:gd name="connsiteX1" fmla="*/ 612068 w 1224136"/>
              <a:gd name="connsiteY1" fmla="*/ 0 h 1080120"/>
              <a:gd name="connsiteX2" fmla="*/ 1224136 w 1224136"/>
              <a:gd name="connsiteY2" fmla="*/ 1080120 h 1080120"/>
              <a:gd name="connsiteX3" fmla="*/ 0 w 1224136"/>
              <a:gd name="connsiteY3" fmla="*/ 1080120 h 1080120"/>
              <a:gd name="connsiteX0" fmla="*/ 0 w 1224136"/>
              <a:gd name="connsiteY0" fmla="*/ 1080120 h 1129545"/>
              <a:gd name="connsiteX1" fmla="*/ 612068 w 1224136"/>
              <a:gd name="connsiteY1" fmla="*/ 0 h 1129545"/>
              <a:gd name="connsiteX2" fmla="*/ 1224136 w 1224136"/>
              <a:gd name="connsiteY2" fmla="*/ 1080120 h 1129545"/>
              <a:gd name="connsiteX3" fmla="*/ 608140 w 1224136"/>
              <a:gd name="connsiteY3" fmla="*/ 1129545 h 1129545"/>
              <a:gd name="connsiteX4" fmla="*/ 0 w 1224136"/>
              <a:gd name="connsiteY4" fmla="*/ 1080120 h 1129545"/>
              <a:gd name="connsiteX0" fmla="*/ 0 w 1224136"/>
              <a:gd name="connsiteY0" fmla="*/ 1080120 h 1080328"/>
              <a:gd name="connsiteX1" fmla="*/ 612068 w 1224136"/>
              <a:gd name="connsiteY1" fmla="*/ 0 h 1080328"/>
              <a:gd name="connsiteX2" fmla="*/ 1224136 w 1224136"/>
              <a:gd name="connsiteY2" fmla="*/ 1080120 h 1080328"/>
              <a:gd name="connsiteX3" fmla="*/ 608140 w 1224136"/>
              <a:gd name="connsiteY3" fmla="*/ 1071488 h 1080328"/>
              <a:gd name="connsiteX4" fmla="*/ 0 w 1224136"/>
              <a:gd name="connsiteY4" fmla="*/ 1080120 h 1080328"/>
              <a:gd name="connsiteX0" fmla="*/ 0 w 1224136"/>
              <a:gd name="connsiteY0" fmla="*/ 1080120 h 1080328"/>
              <a:gd name="connsiteX1" fmla="*/ 612068 w 1224136"/>
              <a:gd name="connsiteY1" fmla="*/ 0 h 1080328"/>
              <a:gd name="connsiteX2" fmla="*/ 1224136 w 1224136"/>
              <a:gd name="connsiteY2" fmla="*/ 1080120 h 1080328"/>
              <a:gd name="connsiteX3" fmla="*/ 608140 w 1224136"/>
              <a:gd name="connsiteY3" fmla="*/ 1071488 h 1080328"/>
              <a:gd name="connsiteX4" fmla="*/ 0 w 1224136"/>
              <a:gd name="connsiteY4" fmla="*/ 1080120 h 1080328"/>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20"/>
              <a:gd name="connsiteX1" fmla="*/ 612068 w 1224136"/>
              <a:gd name="connsiteY1" fmla="*/ 0 h 1080120"/>
              <a:gd name="connsiteX2" fmla="*/ 1224136 w 1224136"/>
              <a:gd name="connsiteY2" fmla="*/ 1080120 h 1080120"/>
              <a:gd name="connsiteX3" fmla="*/ 608140 w 1224136"/>
              <a:gd name="connsiteY3" fmla="*/ 1071488 h 1080120"/>
              <a:gd name="connsiteX4" fmla="*/ 0 w 1224136"/>
              <a:gd name="connsiteY4" fmla="*/ 1080120 h 1080120"/>
              <a:gd name="connsiteX0" fmla="*/ 0 w 1224136"/>
              <a:gd name="connsiteY0" fmla="*/ 1080120 h 1080120"/>
              <a:gd name="connsiteX1" fmla="*/ 612068 w 1224136"/>
              <a:gd name="connsiteY1" fmla="*/ 0 h 1080120"/>
              <a:gd name="connsiteX2" fmla="*/ 1224136 w 1224136"/>
              <a:gd name="connsiteY2" fmla="*/ 1080120 h 1080120"/>
              <a:gd name="connsiteX3" fmla="*/ 608140 w 1224136"/>
              <a:gd name="connsiteY3" fmla="*/ 1071488 h 1080120"/>
              <a:gd name="connsiteX4" fmla="*/ 0 w 1224136"/>
              <a:gd name="connsiteY4" fmla="*/ 1080120 h 1080120"/>
              <a:gd name="connsiteX0" fmla="*/ 512 w 1224648"/>
              <a:gd name="connsiteY0" fmla="*/ 1080120 h 1080120"/>
              <a:gd name="connsiteX1" fmla="*/ 612580 w 1224648"/>
              <a:gd name="connsiteY1" fmla="*/ 0 h 1080120"/>
              <a:gd name="connsiteX2" fmla="*/ 1224648 w 1224648"/>
              <a:gd name="connsiteY2" fmla="*/ 1080120 h 1080120"/>
              <a:gd name="connsiteX3" fmla="*/ 608652 w 1224648"/>
              <a:gd name="connsiteY3" fmla="*/ 1071488 h 1080120"/>
              <a:gd name="connsiteX4" fmla="*/ 512 w 1224648"/>
              <a:gd name="connsiteY4" fmla="*/ 1080120 h 1080120"/>
              <a:gd name="connsiteX0" fmla="*/ 512 w 1224648"/>
              <a:gd name="connsiteY0" fmla="*/ 1080120 h 1080120"/>
              <a:gd name="connsiteX1" fmla="*/ 612580 w 1224648"/>
              <a:gd name="connsiteY1" fmla="*/ 0 h 1080120"/>
              <a:gd name="connsiteX2" fmla="*/ 1224648 w 1224648"/>
              <a:gd name="connsiteY2" fmla="*/ 1080120 h 1080120"/>
              <a:gd name="connsiteX3" fmla="*/ 608652 w 1224648"/>
              <a:gd name="connsiteY3" fmla="*/ 1071488 h 1080120"/>
              <a:gd name="connsiteX4" fmla="*/ 512 w 1224648"/>
              <a:gd name="connsiteY4" fmla="*/ 1080120 h 1080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648" h="1080120">
                <a:moveTo>
                  <a:pt x="512" y="1080120"/>
                </a:moveTo>
                <a:cubicBezTo>
                  <a:pt x="-13179" y="705566"/>
                  <a:pt x="248899" y="26212"/>
                  <a:pt x="612580" y="0"/>
                </a:cubicBezTo>
                <a:cubicBezTo>
                  <a:pt x="990774" y="69754"/>
                  <a:pt x="1151253" y="574937"/>
                  <a:pt x="1224648" y="1080120"/>
                </a:cubicBezTo>
                <a:cubicBezTo>
                  <a:pt x="1019316" y="994995"/>
                  <a:pt x="857527" y="938898"/>
                  <a:pt x="608652" y="1071488"/>
                </a:cubicBezTo>
                <a:cubicBezTo>
                  <a:pt x="405939" y="958250"/>
                  <a:pt x="232254" y="975643"/>
                  <a:pt x="512" y="1080120"/>
                </a:cubicBezTo>
                <a:close/>
              </a:path>
            </a:pathLst>
          </a:cu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414686" y="4149080"/>
            <a:ext cx="2880320" cy="648072"/>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422799" y="2124145"/>
            <a:ext cx="1127232" cy="584775"/>
          </a:xfrm>
          <a:prstGeom prst="rect">
            <a:avLst/>
          </a:prstGeom>
        </p:spPr>
        <p:txBody>
          <a:bodyPr wrap="none">
            <a:spAutoFit/>
          </a:bodyPr>
          <a:lstStyle/>
          <a:p>
            <a:r>
              <a:rPr lang="zh-CN" altLang="en-US" sz="3200" dirty="0">
                <a:solidFill>
                  <a:schemeClr val="bg1"/>
                </a:solidFill>
                <a:latin typeface="微软雅黑" pitchFamily="34" charset="-122"/>
                <a:ea typeface="微软雅黑" pitchFamily="34" charset="-122"/>
              </a:rPr>
              <a:t>宪 法</a:t>
            </a:r>
            <a:endParaRPr lang="zh-CN" altLang="en-US" sz="3200" dirty="0">
              <a:solidFill>
                <a:schemeClr val="bg1"/>
              </a:solidFill>
            </a:endParaRPr>
          </a:p>
        </p:txBody>
      </p:sp>
      <p:sp>
        <p:nvSpPr>
          <p:cNvPr id="42" name="矩形 41"/>
          <p:cNvSpPr/>
          <p:nvPr/>
        </p:nvSpPr>
        <p:spPr>
          <a:xfrm>
            <a:off x="2062757" y="3617148"/>
            <a:ext cx="1800493" cy="369332"/>
          </a:xfrm>
          <a:prstGeom prst="rect">
            <a:avLst/>
          </a:prstGeom>
        </p:spPr>
        <p:txBody>
          <a:bodyPr wrap="none">
            <a:spAutoFit/>
          </a:bodyPr>
          <a:lstStyle/>
          <a:p>
            <a:pPr algn="ctr"/>
            <a:r>
              <a:rPr lang="zh-CN" altLang="en-US" dirty="0">
                <a:solidFill>
                  <a:schemeClr val="accent1"/>
                </a:solidFill>
                <a:latin typeface="微软雅黑" pitchFamily="34" charset="-122"/>
                <a:ea typeface="微软雅黑" pitchFamily="34" charset="-122"/>
              </a:rPr>
              <a:t>是国家的根本法</a:t>
            </a:r>
          </a:p>
        </p:txBody>
      </p:sp>
      <p:grpSp>
        <p:nvGrpSpPr>
          <p:cNvPr id="43" name="组合 42"/>
          <p:cNvGrpSpPr/>
          <p:nvPr/>
        </p:nvGrpSpPr>
        <p:grpSpPr>
          <a:xfrm>
            <a:off x="2566814" y="4293097"/>
            <a:ext cx="432048" cy="432047"/>
            <a:chOff x="2081808" y="5354166"/>
            <a:chExt cx="648072" cy="648072"/>
          </a:xfrm>
        </p:grpSpPr>
        <p:sp>
          <p:nvSpPr>
            <p:cNvPr id="44" name="椭圆 43"/>
            <p:cNvSpPr/>
            <p:nvPr/>
          </p:nvSpPr>
          <p:spPr>
            <a:xfrm>
              <a:off x="2081808" y="5354166"/>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168675" y="5358359"/>
              <a:ext cx="503022" cy="600166"/>
            </a:xfrm>
            <a:prstGeom prst="rect">
              <a:avLst/>
            </a:prstGeom>
            <a:ln>
              <a:noFill/>
            </a:ln>
          </p:spPr>
          <p:txBody>
            <a:bodyPr wrap="none">
              <a:spAutoFit/>
            </a:bodyPr>
            <a:lstStyle/>
            <a:p>
              <a:r>
                <a:rPr lang="en-US" altLang="zh-CN" sz="2000" dirty="0">
                  <a:solidFill>
                    <a:schemeClr val="bg1"/>
                  </a:solidFill>
                  <a:latin typeface="微软雅黑" pitchFamily="34" charset="-122"/>
                  <a:ea typeface="微软雅黑" pitchFamily="34" charset="-122"/>
                </a:rPr>
                <a:t>1</a:t>
              </a:r>
              <a:endParaRPr lang="zh-CN" altLang="en-US" sz="2000" dirty="0">
                <a:solidFill>
                  <a:schemeClr val="bg1"/>
                </a:solidFill>
              </a:endParaRPr>
            </a:p>
          </p:txBody>
        </p:sp>
      </p:grpSp>
      <p:sp>
        <p:nvSpPr>
          <p:cNvPr id="46" name="等腰三角形 1"/>
          <p:cNvSpPr/>
          <p:nvPr/>
        </p:nvSpPr>
        <p:spPr>
          <a:xfrm flipV="1">
            <a:off x="5159102" y="1628800"/>
            <a:ext cx="1959437" cy="1728192"/>
          </a:xfrm>
          <a:custGeom>
            <a:avLst/>
            <a:gdLst>
              <a:gd name="connsiteX0" fmla="*/ 0 w 1224136"/>
              <a:gd name="connsiteY0" fmla="*/ 1080120 h 1080120"/>
              <a:gd name="connsiteX1" fmla="*/ 612068 w 1224136"/>
              <a:gd name="connsiteY1" fmla="*/ 0 h 1080120"/>
              <a:gd name="connsiteX2" fmla="*/ 1224136 w 1224136"/>
              <a:gd name="connsiteY2" fmla="*/ 1080120 h 1080120"/>
              <a:gd name="connsiteX3" fmla="*/ 0 w 1224136"/>
              <a:gd name="connsiteY3" fmla="*/ 1080120 h 1080120"/>
              <a:gd name="connsiteX0" fmla="*/ 0 w 1224136"/>
              <a:gd name="connsiteY0" fmla="*/ 1080120 h 1129545"/>
              <a:gd name="connsiteX1" fmla="*/ 612068 w 1224136"/>
              <a:gd name="connsiteY1" fmla="*/ 0 h 1129545"/>
              <a:gd name="connsiteX2" fmla="*/ 1224136 w 1224136"/>
              <a:gd name="connsiteY2" fmla="*/ 1080120 h 1129545"/>
              <a:gd name="connsiteX3" fmla="*/ 608140 w 1224136"/>
              <a:gd name="connsiteY3" fmla="*/ 1129545 h 1129545"/>
              <a:gd name="connsiteX4" fmla="*/ 0 w 1224136"/>
              <a:gd name="connsiteY4" fmla="*/ 1080120 h 1129545"/>
              <a:gd name="connsiteX0" fmla="*/ 0 w 1224136"/>
              <a:gd name="connsiteY0" fmla="*/ 1080120 h 1080328"/>
              <a:gd name="connsiteX1" fmla="*/ 612068 w 1224136"/>
              <a:gd name="connsiteY1" fmla="*/ 0 h 1080328"/>
              <a:gd name="connsiteX2" fmla="*/ 1224136 w 1224136"/>
              <a:gd name="connsiteY2" fmla="*/ 1080120 h 1080328"/>
              <a:gd name="connsiteX3" fmla="*/ 608140 w 1224136"/>
              <a:gd name="connsiteY3" fmla="*/ 1071488 h 1080328"/>
              <a:gd name="connsiteX4" fmla="*/ 0 w 1224136"/>
              <a:gd name="connsiteY4" fmla="*/ 1080120 h 1080328"/>
              <a:gd name="connsiteX0" fmla="*/ 0 w 1224136"/>
              <a:gd name="connsiteY0" fmla="*/ 1080120 h 1080328"/>
              <a:gd name="connsiteX1" fmla="*/ 612068 w 1224136"/>
              <a:gd name="connsiteY1" fmla="*/ 0 h 1080328"/>
              <a:gd name="connsiteX2" fmla="*/ 1224136 w 1224136"/>
              <a:gd name="connsiteY2" fmla="*/ 1080120 h 1080328"/>
              <a:gd name="connsiteX3" fmla="*/ 608140 w 1224136"/>
              <a:gd name="connsiteY3" fmla="*/ 1071488 h 1080328"/>
              <a:gd name="connsiteX4" fmla="*/ 0 w 1224136"/>
              <a:gd name="connsiteY4" fmla="*/ 1080120 h 1080328"/>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20"/>
              <a:gd name="connsiteX1" fmla="*/ 612068 w 1224136"/>
              <a:gd name="connsiteY1" fmla="*/ 0 h 1080120"/>
              <a:gd name="connsiteX2" fmla="*/ 1224136 w 1224136"/>
              <a:gd name="connsiteY2" fmla="*/ 1080120 h 1080120"/>
              <a:gd name="connsiteX3" fmla="*/ 608140 w 1224136"/>
              <a:gd name="connsiteY3" fmla="*/ 1071488 h 1080120"/>
              <a:gd name="connsiteX4" fmla="*/ 0 w 1224136"/>
              <a:gd name="connsiteY4" fmla="*/ 1080120 h 1080120"/>
              <a:gd name="connsiteX0" fmla="*/ 0 w 1224136"/>
              <a:gd name="connsiteY0" fmla="*/ 1080120 h 1080120"/>
              <a:gd name="connsiteX1" fmla="*/ 612068 w 1224136"/>
              <a:gd name="connsiteY1" fmla="*/ 0 h 1080120"/>
              <a:gd name="connsiteX2" fmla="*/ 1224136 w 1224136"/>
              <a:gd name="connsiteY2" fmla="*/ 1080120 h 1080120"/>
              <a:gd name="connsiteX3" fmla="*/ 608140 w 1224136"/>
              <a:gd name="connsiteY3" fmla="*/ 1071488 h 1080120"/>
              <a:gd name="connsiteX4" fmla="*/ 0 w 1224136"/>
              <a:gd name="connsiteY4" fmla="*/ 1080120 h 1080120"/>
              <a:gd name="connsiteX0" fmla="*/ 512 w 1224648"/>
              <a:gd name="connsiteY0" fmla="*/ 1080120 h 1080120"/>
              <a:gd name="connsiteX1" fmla="*/ 612580 w 1224648"/>
              <a:gd name="connsiteY1" fmla="*/ 0 h 1080120"/>
              <a:gd name="connsiteX2" fmla="*/ 1224648 w 1224648"/>
              <a:gd name="connsiteY2" fmla="*/ 1080120 h 1080120"/>
              <a:gd name="connsiteX3" fmla="*/ 608652 w 1224648"/>
              <a:gd name="connsiteY3" fmla="*/ 1071488 h 1080120"/>
              <a:gd name="connsiteX4" fmla="*/ 512 w 1224648"/>
              <a:gd name="connsiteY4" fmla="*/ 1080120 h 1080120"/>
              <a:gd name="connsiteX0" fmla="*/ 512 w 1224648"/>
              <a:gd name="connsiteY0" fmla="*/ 1080120 h 1080120"/>
              <a:gd name="connsiteX1" fmla="*/ 612580 w 1224648"/>
              <a:gd name="connsiteY1" fmla="*/ 0 h 1080120"/>
              <a:gd name="connsiteX2" fmla="*/ 1224648 w 1224648"/>
              <a:gd name="connsiteY2" fmla="*/ 1080120 h 1080120"/>
              <a:gd name="connsiteX3" fmla="*/ 608652 w 1224648"/>
              <a:gd name="connsiteY3" fmla="*/ 1071488 h 1080120"/>
              <a:gd name="connsiteX4" fmla="*/ 512 w 1224648"/>
              <a:gd name="connsiteY4" fmla="*/ 1080120 h 1080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648" h="1080120">
                <a:moveTo>
                  <a:pt x="512" y="1080120"/>
                </a:moveTo>
                <a:cubicBezTo>
                  <a:pt x="-13179" y="705566"/>
                  <a:pt x="248899" y="26212"/>
                  <a:pt x="612580" y="0"/>
                </a:cubicBezTo>
                <a:cubicBezTo>
                  <a:pt x="990774" y="69754"/>
                  <a:pt x="1151253" y="574937"/>
                  <a:pt x="1224648" y="1080120"/>
                </a:cubicBezTo>
                <a:cubicBezTo>
                  <a:pt x="1019316" y="994995"/>
                  <a:pt x="857527" y="938898"/>
                  <a:pt x="608652" y="1071488"/>
                </a:cubicBezTo>
                <a:cubicBezTo>
                  <a:pt x="405939" y="958250"/>
                  <a:pt x="232254" y="975643"/>
                  <a:pt x="512" y="1080120"/>
                </a:cubicBezTo>
                <a:close/>
              </a:path>
            </a:pathLst>
          </a:cu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4727054" y="4149080"/>
            <a:ext cx="2880320" cy="648072"/>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591150" y="2137048"/>
            <a:ext cx="1127232" cy="584775"/>
          </a:xfrm>
          <a:prstGeom prst="rect">
            <a:avLst/>
          </a:prstGeom>
        </p:spPr>
        <p:txBody>
          <a:bodyPr wrap="none">
            <a:spAutoFit/>
          </a:bodyPr>
          <a:lstStyle/>
          <a:p>
            <a:r>
              <a:rPr lang="zh-CN" altLang="en-US" sz="3200" dirty="0">
                <a:solidFill>
                  <a:schemeClr val="bg1"/>
                </a:solidFill>
                <a:latin typeface="微软雅黑" pitchFamily="34" charset="-122"/>
                <a:ea typeface="微软雅黑" pitchFamily="34" charset="-122"/>
              </a:rPr>
              <a:t>宪 法</a:t>
            </a:r>
            <a:endParaRPr lang="zh-CN" altLang="en-US" sz="3200" dirty="0">
              <a:solidFill>
                <a:schemeClr val="bg1"/>
              </a:solidFill>
            </a:endParaRPr>
          </a:p>
        </p:txBody>
      </p:sp>
      <p:grpSp>
        <p:nvGrpSpPr>
          <p:cNvPr id="49" name="组合 48"/>
          <p:cNvGrpSpPr/>
          <p:nvPr/>
        </p:nvGrpSpPr>
        <p:grpSpPr>
          <a:xfrm>
            <a:off x="5879182" y="4293097"/>
            <a:ext cx="432048" cy="432047"/>
            <a:chOff x="2081808" y="5354166"/>
            <a:chExt cx="648072" cy="648072"/>
          </a:xfrm>
        </p:grpSpPr>
        <p:sp>
          <p:nvSpPr>
            <p:cNvPr id="50" name="椭圆 49"/>
            <p:cNvSpPr/>
            <p:nvPr/>
          </p:nvSpPr>
          <p:spPr>
            <a:xfrm>
              <a:off x="2081808" y="5354166"/>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168675" y="5358359"/>
              <a:ext cx="503022" cy="600166"/>
            </a:xfrm>
            <a:prstGeom prst="rect">
              <a:avLst/>
            </a:prstGeom>
            <a:ln>
              <a:noFill/>
            </a:ln>
          </p:spPr>
          <p:txBody>
            <a:bodyPr wrap="none">
              <a:spAutoFit/>
            </a:bodyPr>
            <a:lstStyle/>
            <a:p>
              <a:r>
                <a:rPr lang="en-US" altLang="zh-CN" sz="2000" dirty="0">
                  <a:solidFill>
                    <a:schemeClr val="bg1"/>
                  </a:solidFill>
                  <a:latin typeface="微软雅黑" pitchFamily="34" charset="-122"/>
                  <a:ea typeface="微软雅黑" pitchFamily="34" charset="-122"/>
                </a:rPr>
                <a:t>2</a:t>
              </a:r>
              <a:endParaRPr lang="zh-CN" altLang="en-US" sz="2000" dirty="0">
                <a:solidFill>
                  <a:schemeClr val="bg1"/>
                </a:solidFill>
              </a:endParaRPr>
            </a:p>
          </p:txBody>
        </p:sp>
      </p:grpSp>
      <p:sp>
        <p:nvSpPr>
          <p:cNvPr id="52" name="矩形 51"/>
          <p:cNvSpPr/>
          <p:nvPr/>
        </p:nvSpPr>
        <p:spPr>
          <a:xfrm>
            <a:off x="5087093" y="3617148"/>
            <a:ext cx="2089033" cy="369332"/>
          </a:xfrm>
          <a:prstGeom prst="rect">
            <a:avLst/>
          </a:prstGeom>
        </p:spPr>
        <p:txBody>
          <a:bodyPr wrap="none">
            <a:spAutoFit/>
          </a:bodyPr>
          <a:lstStyle/>
          <a:p>
            <a:r>
              <a:rPr lang="zh-CN" altLang="en-US" spc="-150" dirty="0">
                <a:solidFill>
                  <a:schemeClr val="accent1"/>
                </a:solidFill>
                <a:latin typeface="微软雅黑" pitchFamily="34" charset="-122"/>
                <a:ea typeface="微软雅黑" pitchFamily="34" charset="-122"/>
              </a:rPr>
              <a:t>是治国安邦的总章程</a:t>
            </a:r>
          </a:p>
        </p:txBody>
      </p:sp>
      <p:sp>
        <p:nvSpPr>
          <p:cNvPr id="53" name="等腰三角形 1"/>
          <p:cNvSpPr/>
          <p:nvPr/>
        </p:nvSpPr>
        <p:spPr>
          <a:xfrm flipV="1">
            <a:off x="8471470" y="1628800"/>
            <a:ext cx="1959437" cy="1728192"/>
          </a:xfrm>
          <a:custGeom>
            <a:avLst/>
            <a:gdLst>
              <a:gd name="connsiteX0" fmla="*/ 0 w 1224136"/>
              <a:gd name="connsiteY0" fmla="*/ 1080120 h 1080120"/>
              <a:gd name="connsiteX1" fmla="*/ 612068 w 1224136"/>
              <a:gd name="connsiteY1" fmla="*/ 0 h 1080120"/>
              <a:gd name="connsiteX2" fmla="*/ 1224136 w 1224136"/>
              <a:gd name="connsiteY2" fmla="*/ 1080120 h 1080120"/>
              <a:gd name="connsiteX3" fmla="*/ 0 w 1224136"/>
              <a:gd name="connsiteY3" fmla="*/ 1080120 h 1080120"/>
              <a:gd name="connsiteX0" fmla="*/ 0 w 1224136"/>
              <a:gd name="connsiteY0" fmla="*/ 1080120 h 1129545"/>
              <a:gd name="connsiteX1" fmla="*/ 612068 w 1224136"/>
              <a:gd name="connsiteY1" fmla="*/ 0 h 1129545"/>
              <a:gd name="connsiteX2" fmla="*/ 1224136 w 1224136"/>
              <a:gd name="connsiteY2" fmla="*/ 1080120 h 1129545"/>
              <a:gd name="connsiteX3" fmla="*/ 608140 w 1224136"/>
              <a:gd name="connsiteY3" fmla="*/ 1129545 h 1129545"/>
              <a:gd name="connsiteX4" fmla="*/ 0 w 1224136"/>
              <a:gd name="connsiteY4" fmla="*/ 1080120 h 1129545"/>
              <a:gd name="connsiteX0" fmla="*/ 0 w 1224136"/>
              <a:gd name="connsiteY0" fmla="*/ 1080120 h 1080328"/>
              <a:gd name="connsiteX1" fmla="*/ 612068 w 1224136"/>
              <a:gd name="connsiteY1" fmla="*/ 0 h 1080328"/>
              <a:gd name="connsiteX2" fmla="*/ 1224136 w 1224136"/>
              <a:gd name="connsiteY2" fmla="*/ 1080120 h 1080328"/>
              <a:gd name="connsiteX3" fmla="*/ 608140 w 1224136"/>
              <a:gd name="connsiteY3" fmla="*/ 1071488 h 1080328"/>
              <a:gd name="connsiteX4" fmla="*/ 0 w 1224136"/>
              <a:gd name="connsiteY4" fmla="*/ 1080120 h 1080328"/>
              <a:gd name="connsiteX0" fmla="*/ 0 w 1224136"/>
              <a:gd name="connsiteY0" fmla="*/ 1080120 h 1080328"/>
              <a:gd name="connsiteX1" fmla="*/ 612068 w 1224136"/>
              <a:gd name="connsiteY1" fmla="*/ 0 h 1080328"/>
              <a:gd name="connsiteX2" fmla="*/ 1224136 w 1224136"/>
              <a:gd name="connsiteY2" fmla="*/ 1080120 h 1080328"/>
              <a:gd name="connsiteX3" fmla="*/ 608140 w 1224136"/>
              <a:gd name="connsiteY3" fmla="*/ 1071488 h 1080328"/>
              <a:gd name="connsiteX4" fmla="*/ 0 w 1224136"/>
              <a:gd name="connsiteY4" fmla="*/ 1080120 h 1080328"/>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40"/>
              <a:gd name="connsiteX1" fmla="*/ 612068 w 1224136"/>
              <a:gd name="connsiteY1" fmla="*/ 0 h 1080140"/>
              <a:gd name="connsiteX2" fmla="*/ 1224136 w 1224136"/>
              <a:gd name="connsiteY2" fmla="*/ 1080120 h 1080140"/>
              <a:gd name="connsiteX3" fmla="*/ 608140 w 1224136"/>
              <a:gd name="connsiteY3" fmla="*/ 1071488 h 1080140"/>
              <a:gd name="connsiteX4" fmla="*/ 0 w 1224136"/>
              <a:gd name="connsiteY4" fmla="*/ 1080120 h 1080140"/>
              <a:gd name="connsiteX0" fmla="*/ 0 w 1224136"/>
              <a:gd name="connsiteY0" fmla="*/ 1080120 h 1080120"/>
              <a:gd name="connsiteX1" fmla="*/ 612068 w 1224136"/>
              <a:gd name="connsiteY1" fmla="*/ 0 h 1080120"/>
              <a:gd name="connsiteX2" fmla="*/ 1224136 w 1224136"/>
              <a:gd name="connsiteY2" fmla="*/ 1080120 h 1080120"/>
              <a:gd name="connsiteX3" fmla="*/ 608140 w 1224136"/>
              <a:gd name="connsiteY3" fmla="*/ 1071488 h 1080120"/>
              <a:gd name="connsiteX4" fmla="*/ 0 w 1224136"/>
              <a:gd name="connsiteY4" fmla="*/ 1080120 h 1080120"/>
              <a:gd name="connsiteX0" fmla="*/ 0 w 1224136"/>
              <a:gd name="connsiteY0" fmla="*/ 1080120 h 1080120"/>
              <a:gd name="connsiteX1" fmla="*/ 612068 w 1224136"/>
              <a:gd name="connsiteY1" fmla="*/ 0 h 1080120"/>
              <a:gd name="connsiteX2" fmla="*/ 1224136 w 1224136"/>
              <a:gd name="connsiteY2" fmla="*/ 1080120 h 1080120"/>
              <a:gd name="connsiteX3" fmla="*/ 608140 w 1224136"/>
              <a:gd name="connsiteY3" fmla="*/ 1071488 h 1080120"/>
              <a:gd name="connsiteX4" fmla="*/ 0 w 1224136"/>
              <a:gd name="connsiteY4" fmla="*/ 1080120 h 1080120"/>
              <a:gd name="connsiteX0" fmla="*/ 512 w 1224648"/>
              <a:gd name="connsiteY0" fmla="*/ 1080120 h 1080120"/>
              <a:gd name="connsiteX1" fmla="*/ 612580 w 1224648"/>
              <a:gd name="connsiteY1" fmla="*/ 0 h 1080120"/>
              <a:gd name="connsiteX2" fmla="*/ 1224648 w 1224648"/>
              <a:gd name="connsiteY2" fmla="*/ 1080120 h 1080120"/>
              <a:gd name="connsiteX3" fmla="*/ 608652 w 1224648"/>
              <a:gd name="connsiteY3" fmla="*/ 1071488 h 1080120"/>
              <a:gd name="connsiteX4" fmla="*/ 512 w 1224648"/>
              <a:gd name="connsiteY4" fmla="*/ 1080120 h 1080120"/>
              <a:gd name="connsiteX0" fmla="*/ 512 w 1224648"/>
              <a:gd name="connsiteY0" fmla="*/ 1080120 h 1080120"/>
              <a:gd name="connsiteX1" fmla="*/ 612580 w 1224648"/>
              <a:gd name="connsiteY1" fmla="*/ 0 h 1080120"/>
              <a:gd name="connsiteX2" fmla="*/ 1224648 w 1224648"/>
              <a:gd name="connsiteY2" fmla="*/ 1080120 h 1080120"/>
              <a:gd name="connsiteX3" fmla="*/ 608652 w 1224648"/>
              <a:gd name="connsiteY3" fmla="*/ 1071488 h 1080120"/>
              <a:gd name="connsiteX4" fmla="*/ 512 w 1224648"/>
              <a:gd name="connsiteY4" fmla="*/ 1080120 h 1080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648" h="1080120">
                <a:moveTo>
                  <a:pt x="512" y="1080120"/>
                </a:moveTo>
                <a:cubicBezTo>
                  <a:pt x="-13179" y="705566"/>
                  <a:pt x="248899" y="26212"/>
                  <a:pt x="612580" y="0"/>
                </a:cubicBezTo>
                <a:cubicBezTo>
                  <a:pt x="990774" y="69754"/>
                  <a:pt x="1151253" y="574937"/>
                  <a:pt x="1224648" y="1080120"/>
                </a:cubicBezTo>
                <a:cubicBezTo>
                  <a:pt x="1019316" y="994995"/>
                  <a:pt x="857527" y="938898"/>
                  <a:pt x="608652" y="1071488"/>
                </a:cubicBezTo>
                <a:cubicBezTo>
                  <a:pt x="405939" y="958250"/>
                  <a:pt x="232254" y="975643"/>
                  <a:pt x="512" y="1080120"/>
                </a:cubicBezTo>
                <a:close/>
              </a:path>
            </a:pathLst>
          </a:custGeom>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8039422" y="4149080"/>
            <a:ext cx="2880320" cy="648072"/>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8903518" y="2137048"/>
            <a:ext cx="1127232" cy="584775"/>
          </a:xfrm>
          <a:prstGeom prst="rect">
            <a:avLst/>
          </a:prstGeom>
        </p:spPr>
        <p:txBody>
          <a:bodyPr wrap="none">
            <a:spAutoFit/>
          </a:bodyPr>
          <a:lstStyle/>
          <a:p>
            <a:r>
              <a:rPr lang="zh-CN" altLang="en-US" sz="3200" dirty="0">
                <a:solidFill>
                  <a:schemeClr val="bg1"/>
                </a:solidFill>
                <a:latin typeface="微软雅黑" pitchFamily="34" charset="-122"/>
                <a:ea typeface="微软雅黑" pitchFamily="34" charset="-122"/>
              </a:rPr>
              <a:t>宪 法</a:t>
            </a:r>
            <a:endParaRPr lang="zh-CN" altLang="en-US" sz="3200" dirty="0">
              <a:solidFill>
                <a:schemeClr val="bg1"/>
              </a:solidFill>
            </a:endParaRPr>
          </a:p>
        </p:txBody>
      </p:sp>
      <p:grpSp>
        <p:nvGrpSpPr>
          <p:cNvPr id="56" name="组合 55"/>
          <p:cNvGrpSpPr/>
          <p:nvPr/>
        </p:nvGrpSpPr>
        <p:grpSpPr>
          <a:xfrm>
            <a:off x="9191550" y="4293097"/>
            <a:ext cx="432048" cy="432047"/>
            <a:chOff x="2081808" y="5354166"/>
            <a:chExt cx="648072" cy="648072"/>
          </a:xfrm>
        </p:grpSpPr>
        <p:sp>
          <p:nvSpPr>
            <p:cNvPr id="57" name="椭圆 56"/>
            <p:cNvSpPr/>
            <p:nvPr/>
          </p:nvSpPr>
          <p:spPr>
            <a:xfrm>
              <a:off x="2081808" y="5354166"/>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2168675" y="5358359"/>
              <a:ext cx="503022" cy="600166"/>
            </a:xfrm>
            <a:prstGeom prst="rect">
              <a:avLst/>
            </a:prstGeom>
            <a:ln>
              <a:noFill/>
            </a:ln>
          </p:spPr>
          <p:txBody>
            <a:bodyPr wrap="none">
              <a:spAutoFit/>
            </a:bodyPr>
            <a:lstStyle/>
            <a:p>
              <a:r>
                <a:rPr lang="en-US" altLang="zh-CN" sz="2000" dirty="0">
                  <a:solidFill>
                    <a:schemeClr val="bg1"/>
                  </a:solidFill>
                  <a:latin typeface="微软雅黑" pitchFamily="34" charset="-122"/>
                  <a:ea typeface="微软雅黑" pitchFamily="34" charset="-122"/>
                </a:rPr>
                <a:t>3</a:t>
              </a:r>
              <a:endParaRPr lang="zh-CN" altLang="en-US" sz="2000" dirty="0">
                <a:solidFill>
                  <a:schemeClr val="bg1"/>
                </a:solidFill>
              </a:endParaRPr>
            </a:p>
          </p:txBody>
        </p:sp>
      </p:grpSp>
      <p:sp>
        <p:nvSpPr>
          <p:cNvPr id="59" name="矩形 58"/>
          <p:cNvSpPr/>
          <p:nvPr/>
        </p:nvSpPr>
        <p:spPr>
          <a:xfrm>
            <a:off x="8471470" y="3430741"/>
            <a:ext cx="2016224" cy="646331"/>
          </a:xfrm>
          <a:prstGeom prst="rect">
            <a:avLst/>
          </a:prstGeom>
        </p:spPr>
        <p:txBody>
          <a:bodyPr wrap="square">
            <a:spAutoFit/>
          </a:bodyPr>
          <a:lstStyle/>
          <a:p>
            <a:pPr algn="ctr"/>
            <a:r>
              <a:rPr lang="zh-CN" altLang="en-US" dirty="0">
                <a:solidFill>
                  <a:schemeClr val="accent1"/>
                </a:solidFill>
                <a:latin typeface="微软雅黑" pitchFamily="34" charset="-122"/>
                <a:ea typeface="微软雅黑" pitchFamily="34" charset="-122"/>
              </a:rPr>
              <a:t>是党和人民意志的集中体现</a:t>
            </a:r>
          </a:p>
        </p:txBody>
      </p:sp>
    </p:spTree>
    <p:extLst>
      <p:ext uri="{BB962C8B-B14F-4D97-AF65-F5344CB8AC3E}">
        <p14:creationId xmlns:p14="http://schemas.microsoft.com/office/powerpoint/2010/main" val="24832193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1000"/>
                                        <p:tgtEl>
                                          <p:spTgt spid="40"/>
                                        </p:tgtEl>
                                      </p:cBhvr>
                                    </p:animEffect>
                                    <p:anim calcmode="lin" valueType="num">
                                      <p:cBhvr>
                                        <p:cTn id="14" dur="1000" fill="hold"/>
                                        <p:tgtEl>
                                          <p:spTgt spid="40"/>
                                        </p:tgtEl>
                                        <p:attrNameLst>
                                          <p:attrName>ppt_x</p:attrName>
                                        </p:attrNameLst>
                                      </p:cBhvr>
                                      <p:tavLst>
                                        <p:tav tm="0">
                                          <p:val>
                                            <p:strVal val="#ppt_x"/>
                                          </p:val>
                                        </p:tav>
                                        <p:tav tm="100000">
                                          <p:val>
                                            <p:strVal val="#ppt_x"/>
                                          </p:val>
                                        </p:tav>
                                      </p:tavLst>
                                    </p:anim>
                                    <p:anim calcmode="lin" valueType="num">
                                      <p:cBhvr>
                                        <p:cTn id="15" dur="1000" fill="hold"/>
                                        <p:tgtEl>
                                          <p:spTgt spid="4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1000"/>
                                        <p:tgtEl>
                                          <p:spTgt spid="41"/>
                                        </p:tgtEl>
                                      </p:cBhvr>
                                    </p:animEffect>
                                    <p:anim calcmode="lin" valueType="num">
                                      <p:cBhvr>
                                        <p:cTn id="19" dur="1000" fill="hold"/>
                                        <p:tgtEl>
                                          <p:spTgt spid="41"/>
                                        </p:tgtEl>
                                        <p:attrNameLst>
                                          <p:attrName>ppt_x</p:attrName>
                                        </p:attrNameLst>
                                      </p:cBhvr>
                                      <p:tavLst>
                                        <p:tav tm="0">
                                          <p:val>
                                            <p:strVal val="#ppt_x"/>
                                          </p:val>
                                        </p:tav>
                                        <p:tav tm="100000">
                                          <p:val>
                                            <p:strVal val="#ppt_x"/>
                                          </p:val>
                                        </p:tav>
                                      </p:tavLst>
                                    </p:anim>
                                    <p:anim calcmode="lin" valueType="num">
                                      <p:cBhvr>
                                        <p:cTn id="20" dur="1000" fill="hold"/>
                                        <p:tgtEl>
                                          <p:spTgt spid="4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1000"/>
                                        <p:tgtEl>
                                          <p:spTgt spid="43"/>
                                        </p:tgtEl>
                                      </p:cBhvr>
                                    </p:animEffect>
                                    <p:anim calcmode="lin" valueType="num">
                                      <p:cBhvr>
                                        <p:cTn id="29" dur="1000" fill="hold"/>
                                        <p:tgtEl>
                                          <p:spTgt spid="43"/>
                                        </p:tgtEl>
                                        <p:attrNameLst>
                                          <p:attrName>ppt_x</p:attrName>
                                        </p:attrNameLst>
                                      </p:cBhvr>
                                      <p:tavLst>
                                        <p:tav tm="0">
                                          <p:val>
                                            <p:strVal val="#ppt_x"/>
                                          </p:val>
                                        </p:tav>
                                        <p:tav tm="100000">
                                          <p:val>
                                            <p:strVal val="#ppt_x"/>
                                          </p:val>
                                        </p:tav>
                                      </p:tavLst>
                                    </p:anim>
                                    <p:anim calcmode="lin" valueType="num">
                                      <p:cBhvr>
                                        <p:cTn id="30" dur="1000" fill="hold"/>
                                        <p:tgtEl>
                                          <p:spTgt spid="4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1000"/>
                                        <p:tgtEl>
                                          <p:spTgt spid="47"/>
                                        </p:tgtEl>
                                      </p:cBhvr>
                                    </p:animEffect>
                                    <p:anim calcmode="lin" valueType="num">
                                      <p:cBhvr>
                                        <p:cTn id="40" dur="1000" fill="hold"/>
                                        <p:tgtEl>
                                          <p:spTgt spid="47"/>
                                        </p:tgtEl>
                                        <p:attrNameLst>
                                          <p:attrName>ppt_x</p:attrName>
                                        </p:attrNameLst>
                                      </p:cBhvr>
                                      <p:tavLst>
                                        <p:tav tm="0">
                                          <p:val>
                                            <p:strVal val="#ppt_x"/>
                                          </p:val>
                                        </p:tav>
                                        <p:tav tm="100000">
                                          <p:val>
                                            <p:strVal val="#ppt_x"/>
                                          </p:val>
                                        </p:tav>
                                      </p:tavLst>
                                    </p:anim>
                                    <p:anim calcmode="lin" valueType="num">
                                      <p:cBhvr>
                                        <p:cTn id="41" dur="1000" fill="hold"/>
                                        <p:tgtEl>
                                          <p:spTgt spid="4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1000"/>
                                        <p:tgtEl>
                                          <p:spTgt spid="48"/>
                                        </p:tgtEl>
                                      </p:cBhvr>
                                    </p:animEffect>
                                    <p:anim calcmode="lin" valueType="num">
                                      <p:cBhvr>
                                        <p:cTn id="45" dur="1000" fill="hold"/>
                                        <p:tgtEl>
                                          <p:spTgt spid="48"/>
                                        </p:tgtEl>
                                        <p:attrNameLst>
                                          <p:attrName>ppt_x</p:attrName>
                                        </p:attrNameLst>
                                      </p:cBhvr>
                                      <p:tavLst>
                                        <p:tav tm="0">
                                          <p:val>
                                            <p:strVal val="#ppt_x"/>
                                          </p:val>
                                        </p:tav>
                                        <p:tav tm="100000">
                                          <p:val>
                                            <p:strVal val="#ppt_x"/>
                                          </p:val>
                                        </p:tav>
                                      </p:tavLst>
                                    </p:anim>
                                    <p:anim calcmode="lin" valueType="num">
                                      <p:cBhvr>
                                        <p:cTn id="46" dur="1000" fill="hold"/>
                                        <p:tgtEl>
                                          <p:spTgt spid="4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1000"/>
                                        <p:tgtEl>
                                          <p:spTgt spid="49"/>
                                        </p:tgtEl>
                                      </p:cBhvr>
                                    </p:animEffect>
                                    <p:anim calcmode="lin" valueType="num">
                                      <p:cBhvr>
                                        <p:cTn id="50" dur="1000" fill="hold"/>
                                        <p:tgtEl>
                                          <p:spTgt spid="49"/>
                                        </p:tgtEl>
                                        <p:attrNameLst>
                                          <p:attrName>ppt_x</p:attrName>
                                        </p:attrNameLst>
                                      </p:cBhvr>
                                      <p:tavLst>
                                        <p:tav tm="0">
                                          <p:val>
                                            <p:strVal val="#ppt_x"/>
                                          </p:val>
                                        </p:tav>
                                        <p:tav tm="100000">
                                          <p:val>
                                            <p:strVal val="#ppt_x"/>
                                          </p:val>
                                        </p:tav>
                                      </p:tavLst>
                                    </p:anim>
                                    <p:anim calcmode="lin" valueType="num">
                                      <p:cBhvr>
                                        <p:cTn id="51" dur="1000" fill="hold"/>
                                        <p:tgtEl>
                                          <p:spTgt spid="4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fade">
                                      <p:cBhvr>
                                        <p:cTn id="54" dur="1000"/>
                                        <p:tgtEl>
                                          <p:spTgt spid="52"/>
                                        </p:tgtEl>
                                      </p:cBhvr>
                                    </p:animEffect>
                                    <p:anim calcmode="lin" valueType="num">
                                      <p:cBhvr>
                                        <p:cTn id="55" dur="1000" fill="hold"/>
                                        <p:tgtEl>
                                          <p:spTgt spid="52"/>
                                        </p:tgtEl>
                                        <p:attrNameLst>
                                          <p:attrName>ppt_x</p:attrName>
                                        </p:attrNameLst>
                                      </p:cBhvr>
                                      <p:tavLst>
                                        <p:tav tm="0">
                                          <p:val>
                                            <p:strVal val="#ppt_x"/>
                                          </p:val>
                                        </p:tav>
                                        <p:tav tm="100000">
                                          <p:val>
                                            <p:strVal val="#ppt_x"/>
                                          </p:val>
                                        </p:tav>
                                      </p:tavLst>
                                    </p:anim>
                                    <p:anim calcmode="lin" valueType="num">
                                      <p:cBhvr>
                                        <p:cTn id="56" dur="1000" fill="hold"/>
                                        <p:tgtEl>
                                          <p:spTgt spid="5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1000"/>
                                        <p:tgtEl>
                                          <p:spTgt spid="46"/>
                                        </p:tgtEl>
                                      </p:cBhvr>
                                    </p:animEffect>
                                    <p:anim calcmode="lin" valueType="num">
                                      <p:cBhvr>
                                        <p:cTn id="60" dur="1000" fill="hold"/>
                                        <p:tgtEl>
                                          <p:spTgt spid="46"/>
                                        </p:tgtEl>
                                        <p:attrNameLst>
                                          <p:attrName>ppt_x</p:attrName>
                                        </p:attrNameLst>
                                      </p:cBhvr>
                                      <p:tavLst>
                                        <p:tav tm="0">
                                          <p:val>
                                            <p:strVal val="#ppt_x"/>
                                          </p:val>
                                        </p:tav>
                                        <p:tav tm="100000">
                                          <p:val>
                                            <p:strVal val="#ppt_x"/>
                                          </p:val>
                                        </p:tav>
                                      </p:tavLst>
                                    </p:anim>
                                    <p:anim calcmode="lin" valueType="num">
                                      <p:cBhvr>
                                        <p:cTn id="61" dur="1000" fill="hold"/>
                                        <p:tgtEl>
                                          <p:spTgt spid="46"/>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42" presetClass="entr" presetSubtype="0"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1000"/>
                                        <p:tgtEl>
                                          <p:spTgt spid="54"/>
                                        </p:tgtEl>
                                      </p:cBhvr>
                                    </p:animEffect>
                                    <p:anim calcmode="lin" valueType="num">
                                      <p:cBhvr>
                                        <p:cTn id="66" dur="1000" fill="hold"/>
                                        <p:tgtEl>
                                          <p:spTgt spid="54"/>
                                        </p:tgtEl>
                                        <p:attrNameLst>
                                          <p:attrName>ppt_x</p:attrName>
                                        </p:attrNameLst>
                                      </p:cBhvr>
                                      <p:tavLst>
                                        <p:tav tm="0">
                                          <p:val>
                                            <p:strVal val="#ppt_x"/>
                                          </p:val>
                                        </p:tav>
                                        <p:tav tm="100000">
                                          <p:val>
                                            <p:strVal val="#ppt_x"/>
                                          </p:val>
                                        </p:tav>
                                      </p:tavLst>
                                    </p:anim>
                                    <p:anim calcmode="lin" valueType="num">
                                      <p:cBhvr>
                                        <p:cTn id="67" dur="1000" fill="hold"/>
                                        <p:tgtEl>
                                          <p:spTgt spid="5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0"/>
                                        <p:tgtEl>
                                          <p:spTgt spid="55"/>
                                        </p:tgtEl>
                                      </p:cBhvr>
                                    </p:animEffect>
                                    <p:anim calcmode="lin" valueType="num">
                                      <p:cBhvr>
                                        <p:cTn id="71" dur="1000" fill="hold"/>
                                        <p:tgtEl>
                                          <p:spTgt spid="55"/>
                                        </p:tgtEl>
                                        <p:attrNameLst>
                                          <p:attrName>ppt_x</p:attrName>
                                        </p:attrNameLst>
                                      </p:cBhvr>
                                      <p:tavLst>
                                        <p:tav tm="0">
                                          <p:val>
                                            <p:strVal val="#ppt_x"/>
                                          </p:val>
                                        </p:tav>
                                        <p:tav tm="100000">
                                          <p:val>
                                            <p:strVal val="#ppt_x"/>
                                          </p:val>
                                        </p:tav>
                                      </p:tavLst>
                                    </p:anim>
                                    <p:anim calcmode="lin" valueType="num">
                                      <p:cBhvr>
                                        <p:cTn id="72" dur="1000" fill="hold"/>
                                        <p:tgtEl>
                                          <p:spTgt spid="5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1000"/>
                                        <p:tgtEl>
                                          <p:spTgt spid="56"/>
                                        </p:tgtEl>
                                      </p:cBhvr>
                                    </p:animEffect>
                                    <p:anim calcmode="lin" valueType="num">
                                      <p:cBhvr>
                                        <p:cTn id="76" dur="1000" fill="hold"/>
                                        <p:tgtEl>
                                          <p:spTgt spid="56"/>
                                        </p:tgtEl>
                                        <p:attrNameLst>
                                          <p:attrName>ppt_x</p:attrName>
                                        </p:attrNameLst>
                                      </p:cBhvr>
                                      <p:tavLst>
                                        <p:tav tm="0">
                                          <p:val>
                                            <p:strVal val="#ppt_x"/>
                                          </p:val>
                                        </p:tav>
                                        <p:tav tm="100000">
                                          <p:val>
                                            <p:strVal val="#ppt_x"/>
                                          </p:val>
                                        </p:tav>
                                      </p:tavLst>
                                    </p:anim>
                                    <p:anim calcmode="lin" valueType="num">
                                      <p:cBhvr>
                                        <p:cTn id="77" dur="1000" fill="hold"/>
                                        <p:tgtEl>
                                          <p:spTgt spid="5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59"/>
                                        </p:tgtEl>
                                        <p:attrNameLst>
                                          <p:attrName>style.visibility</p:attrName>
                                        </p:attrNameLst>
                                      </p:cBhvr>
                                      <p:to>
                                        <p:strVal val="visible"/>
                                      </p:to>
                                    </p:set>
                                    <p:animEffect transition="in" filter="fade">
                                      <p:cBhvr>
                                        <p:cTn id="80" dur="1000"/>
                                        <p:tgtEl>
                                          <p:spTgt spid="59"/>
                                        </p:tgtEl>
                                      </p:cBhvr>
                                    </p:animEffect>
                                    <p:anim calcmode="lin" valueType="num">
                                      <p:cBhvr>
                                        <p:cTn id="81" dur="1000" fill="hold"/>
                                        <p:tgtEl>
                                          <p:spTgt spid="59"/>
                                        </p:tgtEl>
                                        <p:attrNameLst>
                                          <p:attrName>ppt_x</p:attrName>
                                        </p:attrNameLst>
                                      </p:cBhvr>
                                      <p:tavLst>
                                        <p:tav tm="0">
                                          <p:val>
                                            <p:strVal val="#ppt_x"/>
                                          </p:val>
                                        </p:tav>
                                        <p:tav tm="100000">
                                          <p:val>
                                            <p:strVal val="#ppt_x"/>
                                          </p:val>
                                        </p:tav>
                                      </p:tavLst>
                                    </p:anim>
                                    <p:anim calcmode="lin" valueType="num">
                                      <p:cBhvr>
                                        <p:cTn id="82" dur="1000" fill="hold"/>
                                        <p:tgtEl>
                                          <p:spTgt spid="5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fade">
                                      <p:cBhvr>
                                        <p:cTn id="85" dur="1000"/>
                                        <p:tgtEl>
                                          <p:spTgt spid="53"/>
                                        </p:tgtEl>
                                      </p:cBhvr>
                                    </p:animEffect>
                                    <p:anim calcmode="lin" valueType="num">
                                      <p:cBhvr>
                                        <p:cTn id="86" dur="1000" fill="hold"/>
                                        <p:tgtEl>
                                          <p:spTgt spid="53"/>
                                        </p:tgtEl>
                                        <p:attrNameLst>
                                          <p:attrName>ppt_x</p:attrName>
                                        </p:attrNameLst>
                                      </p:cBhvr>
                                      <p:tavLst>
                                        <p:tav tm="0">
                                          <p:val>
                                            <p:strVal val="#ppt_x"/>
                                          </p:val>
                                        </p:tav>
                                        <p:tav tm="100000">
                                          <p:val>
                                            <p:strVal val="#ppt_x"/>
                                          </p:val>
                                        </p:tav>
                                      </p:tavLst>
                                    </p:anim>
                                    <p:anim calcmode="lin" valueType="num">
                                      <p:cBhvr>
                                        <p:cTn id="87"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9" grpId="0" animBg="1"/>
      <p:bldP spid="40" grpId="0" animBg="1"/>
      <p:bldP spid="41" grpId="0"/>
      <p:bldP spid="42" grpId="0"/>
      <p:bldP spid="46" grpId="0" animBg="1"/>
      <p:bldP spid="47" grpId="0" animBg="1"/>
      <p:bldP spid="48" grpId="0"/>
      <p:bldP spid="52" grpId="0"/>
      <p:bldP spid="53" grpId="0" animBg="1"/>
      <p:bldP spid="54" grpId="0" animBg="1"/>
      <p:bldP spid="55" grpId="0"/>
      <p:bldP spid="5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标注 4"/>
          <p:cNvSpPr/>
          <p:nvPr/>
        </p:nvSpPr>
        <p:spPr>
          <a:xfrm>
            <a:off x="3574926" y="1196752"/>
            <a:ext cx="5184576" cy="720080"/>
          </a:xfrm>
          <a:prstGeom prst="ribbon">
            <a:avLst>
              <a:gd name="adj1" fmla="val 16667"/>
              <a:gd name="adj2" fmla="val 6861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98662" y="332656"/>
            <a:ext cx="2736304" cy="430374"/>
          </a:xfrm>
          <a:prstGeom prst="rect">
            <a:avLst/>
          </a:prstGeom>
        </p:spPr>
        <p:txBody>
          <a:bodyPr wrap="square">
            <a:spAutoFit/>
          </a:bodyPr>
          <a:lstStyle/>
          <a:p>
            <a:pPr algn="just">
              <a:lnSpc>
                <a:spcPct val="120000"/>
              </a:lnSpc>
            </a:pPr>
            <a:r>
              <a:rPr lang="zh-CN" altLang="en-US" sz="2000" b="1" dirty="0">
                <a:solidFill>
                  <a:schemeClr val="bg1"/>
                </a:solidFill>
                <a:latin typeface="微软雅黑" pitchFamily="34" charset="-122"/>
                <a:ea typeface="微软雅黑" pitchFamily="34" charset="-122"/>
              </a:rPr>
              <a:t>宪法是国家的根本法</a:t>
            </a:r>
            <a:endParaRPr lang="en-US" altLang="zh-CN" sz="2000" b="1" dirty="0">
              <a:solidFill>
                <a:schemeClr val="bg1"/>
              </a:solidFill>
              <a:latin typeface="微软雅黑" pitchFamily="34" charset="-122"/>
              <a:ea typeface="微软雅黑" pitchFamily="34" charset="-122"/>
            </a:endParaRPr>
          </a:p>
        </p:txBody>
      </p:sp>
      <p:sp>
        <p:nvSpPr>
          <p:cNvPr id="3" name="矩形 2"/>
          <p:cNvSpPr/>
          <p:nvPr/>
        </p:nvSpPr>
        <p:spPr>
          <a:xfrm>
            <a:off x="1198662" y="1988840"/>
            <a:ext cx="10153128" cy="363176"/>
          </a:xfrm>
          <a:prstGeom prst="rect">
            <a:avLst/>
          </a:prstGeom>
        </p:spPr>
        <p:txBody>
          <a:bodyPr wrap="square">
            <a:spAutoFit/>
          </a:bodyPr>
          <a:lstStyle/>
          <a:p>
            <a:pPr algn="just">
              <a:lnSpc>
                <a:spcPct val="130000"/>
              </a:lnSpc>
            </a:pPr>
            <a:r>
              <a:rPr lang="zh-CN" altLang="en-US" sz="1500" dirty="0">
                <a:solidFill>
                  <a:schemeClr val="accent1"/>
                </a:solidFill>
                <a:latin typeface="微软雅黑" pitchFamily="34" charset="-122"/>
                <a:ea typeface="微软雅黑" pitchFamily="34" charset="-122"/>
              </a:rPr>
              <a:t>现行宪法颁布以来，在改革开放和社会主义现代化建设的历史进程中、在我们党治国理政实践中发挥了十分重要的作用</a:t>
            </a:r>
          </a:p>
        </p:txBody>
      </p:sp>
      <p:sp>
        <p:nvSpPr>
          <p:cNvPr id="8" name="矩形 7"/>
          <p:cNvSpPr/>
          <p:nvPr/>
        </p:nvSpPr>
        <p:spPr>
          <a:xfrm>
            <a:off x="4727054" y="1294160"/>
            <a:ext cx="3096344" cy="572464"/>
          </a:xfrm>
          <a:prstGeom prst="rect">
            <a:avLst/>
          </a:prstGeom>
        </p:spPr>
        <p:txBody>
          <a:bodyPr wrap="square">
            <a:spAutoFit/>
          </a:bodyPr>
          <a:lstStyle/>
          <a:p>
            <a:pPr algn="just">
              <a:lnSpc>
                <a:spcPct val="130000"/>
              </a:lnSpc>
            </a:pPr>
            <a:r>
              <a:rPr lang="zh-CN" altLang="en-US" sz="2400" b="1" dirty="0">
                <a:solidFill>
                  <a:schemeClr val="bg1"/>
                </a:solidFill>
                <a:latin typeface="微软雅黑" pitchFamily="34" charset="-122"/>
                <a:ea typeface="微软雅黑" pitchFamily="34" charset="-122"/>
              </a:rPr>
              <a:t> 现行宪法的重要作用</a:t>
            </a:r>
          </a:p>
        </p:txBody>
      </p:sp>
      <p:sp>
        <p:nvSpPr>
          <p:cNvPr id="9" name="矩形 8"/>
          <p:cNvSpPr/>
          <p:nvPr/>
        </p:nvSpPr>
        <p:spPr>
          <a:xfrm>
            <a:off x="5951190" y="2276872"/>
            <a:ext cx="5040560" cy="3554819"/>
          </a:xfrm>
          <a:prstGeom prst="rect">
            <a:avLst/>
          </a:prstGeom>
        </p:spPr>
        <p:txBody>
          <a:bodyPr wrap="square">
            <a:spAutoFit/>
          </a:bodyPr>
          <a:lstStyle/>
          <a:p>
            <a:pPr algn="just">
              <a:lnSpc>
                <a:spcPct val="250000"/>
              </a:lnSpc>
            </a:pPr>
            <a:r>
              <a:rPr lang="zh-CN" altLang="en-US" dirty="0">
                <a:solidFill>
                  <a:schemeClr val="accent1"/>
                </a:solidFill>
                <a:latin typeface="微软雅黑" pitchFamily="34" charset="-122"/>
                <a:ea typeface="微软雅黑" pitchFamily="34" charset="-122"/>
              </a:rPr>
              <a:t>有力坚持了中国共产党领导</a:t>
            </a:r>
            <a:endParaRPr lang="en-US" altLang="zh-CN" dirty="0">
              <a:solidFill>
                <a:schemeClr val="accent1"/>
              </a:solidFill>
              <a:latin typeface="微软雅黑" pitchFamily="34" charset="-122"/>
              <a:ea typeface="微软雅黑" pitchFamily="34" charset="-122"/>
            </a:endParaRPr>
          </a:p>
          <a:p>
            <a:pPr algn="just">
              <a:lnSpc>
                <a:spcPct val="250000"/>
              </a:lnSpc>
            </a:pPr>
            <a:r>
              <a:rPr lang="zh-CN" altLang="en-US" dirty="0">
                <a:solidFill>
                  <a:schemeClr val="accent1"/>
                </a:solidFill>
                <a:latin typeface="微软雅黑" pitchFamily="34" charset="-122"/>
                <a:ea typeface="微软雅黑" pitchFamily="34" charset="-122"/>
              </a:rPr>
              <a:t>有力保障了人民当家作主</a:t>
            </a:r>
            <a:endParaRPr lang="en-US" altLang="zh-CN" dirty="0">
              <a:solidFill>
                <a:schemeClr val="accent1"/>
              </a:solidFill>
              <a:latin typeface="微软雅黑" pitchFamily="34" charset="-122"/>
              <a:ea typeface="微软雅黑" pitchFamily="34" charset="-122"/>
            </a:endParaRPr>
          </a:p>
          <a:p>
            <a:pPr algn="just">
              <a:lnSpc>
                <a:spcPct val="250000"/>
              </a:lnSpc>
            </a:pPr>
            <a:r>
              <a:rPr lang="zh-CN" altLang="en-US" dirty="0">
                <a:solidFill>
                  <a:schemeClr val="accent1"/>
                </a:solidFill>
                <a:latin typeface="微软雅黑" pitchFamily="34" charset="-122"/>
                <a:ea typeface="微软雅黑" pitchFamily="34" charset="-122"/>
              </a:rPr>
              <a:t>有力促进了改革开放和社会主义现代化建设</a:t>
            </a:r>
            <a:endParaRPr lang="en-US" altLang="zh-CN" dirty="0">
              <a:solidFill>
                <a:schemeClr val="accent1"/>
              </a:solidFill>
              <a:latin typeface="微软雅黑" pitchFamily="34" charset="-122"/>
              <a:ea typeface="微软雅黑" pitchFamily="34" charset="-122"/>
            </a:endParaRPr>
          </a:p>
          <a:p>
            <a:pPr algn="just">
              <a:lnSpc>
                <a:spcPct val="250000"/>
              </a:lnSpc>
            </a:pPr>
            <a:r>
              <a:rPr lang="zh-CN" altLang="en-US" dirty="0">
                <a:solidFill>
                  <a:schemeClr val="accent1"/>
                </a:solidFill>
                <a:latin typeface="微软雅黑" pitchFamily="34" charset="-122"/>
                <a:ea typeface="微软雅黑" pitchFamily="34" charset="-122"/>
              </a:rPr>
              <a:t>有力推动了社会主义法治国家建设进程</a:t>
            </a:r>
            <a:endParaRPr lang="en-US" altLang="zh-CN" dirty="0">
              <a:solidFill>
                <a:schemeClr val="accent1"/>
              </a:solidFill>
              <a:latin typeface="微软雅黑" pitchFamily="34" charset="-122"/>
              <a:ea typeface="微软雅黑" pitchFamily="34" charset="-122"/>
            </a:endParaRPr>
          </a:p>
          <a:p>
            <a:pPr algn="just">
              <a:lnSpc>
                <a:spcPct val="250000"/>
              </a:lnSpc>
            </a:pPr>
            <a:r>
              <a:rPr lang="zh-CN" altLang="en-US" dirty="0">
                <a:solidFill>
                  <a:schemeClr val="accent1"/>
                </a:solidFill>
                <a:latin typeface="微软雅黑" pitchFamily="34" charset="-122"/>
                <a:ea typeface="微软雅黑" pitchFamily="34" charset="-122"/>
              </a:rPr>
              <a:t>有力维护了国家统一、民族团结、社会稳定</a:t>
            </a:r>
          </a:p>
        </p:txBody>
      </p:sp>
      <p:grpSp>
        <p:nvGrpSpPr>
          <p:cNvPr id="12" name="组合 11"/>
          <p:cNvGrpSpPr/>
          <p:nvPr/>
        </p:nvGrpSpPr>
        <p:grpSpPr>
          <a:xfrm>
            <a:off x="4655046" y="2474752"/>
            <a:ext cx="1152128" cy="594208"/>
            <a:chOff x="2897826" y="2416696"/>
            <a:chExt cx="1152128" cy="594208"/>
          </a:xfrm>
        </p:grpSpPr>
        <p:sp>
          <p:nvSpPr>
            <p:cNvPr id="15" name="五边形 14"/>
            <p:cNvSpPr/>
            <p:nvPr/>
          </p:nvSpPr>
          <p:spPr>
            <a:xfrm>
              <a:off x="2897826" y="2434840"/>
              <a:ext cx="1152128" cy="576064"/>
            </a:xfrm>
            <a:prstGeom prst="homePlate">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185858" y="2416696"/>
              <a:ext cx="720080" cy="499624"/>
            </a:xfrm>
            <a:prstGeom prst="rect">
              <a:avLst/>
            </a:prstGeom>
          </p:spPr>
          <p:txBody>
            <a:bodyPr wrap="square">
              <a:spAutoFit/>
            </a:bodyPr>
            <a:lstStyle/>
            <a:p>
              <a:pPr>
                <a:lnSpc>
                  <a:spcPct val="150000"/>
                </a:lnSpc>
              </a:pPr>
              <a:r>
                <a:rPr lang="en-US" altLang="zh-CN" sz="2000" dirty="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grpSp>
        <p:nvGrpSpPr>
          <p:cNvPr id="26" name="组合 25"/>
          <p:cNvGrpSpPr/>
          <p:nvPr/>
        </p:nvGrpSpPr>
        <p:grpSpPr>
          <a:xfrm>
            <a:off x="4655046" y="3158828"/>
            <a:ext cx="1152128" cy="594208"/>
            <a:chOff x="2897826" y="2416696"/>
            <a:chExt cx="1152128" cy="594208"/>
          </a:xfrm>
        </p:grpSpPr>
        <p:sp>
          <p:nvSpPr>
            <p:cNvPr id="27" name="五边形 26"/>
            <p:cNvSpPr/>
            <p:nvPr/>
          </p:nvSpPr>
          <p:spPr>
            <a:xfrm>
              <a:off x="2897826" y="2434840"/>
              <a:ext cx="1152128" cy="576064"/>
            </a:xfrm>
            <a:prstGeom prst="homePlate">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185858" y="2416696"/>
              <a:ext cx="720080" cy="499624"/>
            </a:xfrm>
            <a:prstGeom prst="rect">
              <a:avLst/>
            </a:prstGeom>
          </p:spPr>
          <p:txBody>
            <a:bodyPr wrap="square">
              <a:spAutoFit/>
            </a:bodyPr>
            <a:lstStyle/>
            <a:p>
              <a:pPr>
                <a:lnSpc>
                  <a:spcPct val="150000"/>
                </a:lnSpc>
              </a:pPr>
              <a:r>
                <a:rPr lang="en-US" altLang="zh-CN" sz="2000" dirty="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29" name="组合 28"/>
          <p:cNvGrpSpPr/>
          <p:nvPr/>
        </p:nvGrpSpPr>
        <p:grpSpPr>
          <a:xfrm>
            <a:off x="4655046" y="3842904"/>
            <a:ext cx="1152128" cy="594208"/>
            <a:chOff x="2897826" y="2416696"/>
            <a:chExt cx="1152128" cy="594208"/>
          </a:xfrm>
        </p:grpSpPr>
        <p:sp>
          <p:nvSpPr>
            <p:cNvPr id="30" name="五边形 29"/>
            <p:cNvSpPr/>
            <p:nvPr/>
          </p:nvSpPr>
          <p:spPr>
            <a:xfrm>
              <a:off x="2897826" y="2434840"/>
              <a:ext cx="1152128" cy="576064"/>
            </a:xfrm>
            <a:prstGeom prst="homePlate">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185858" y="2416696"/>
              <a:ext cx="720080" cy="499624"/>
            </a:xfrm>
            <a:prstGeom prst="rect">
              <a:avLst/>
            </a:prstGeom>
          </p:spPr>
          <p:txBody>
            <a:bodyPr wrap="square">
              <a:spAutoFit/>
            </a:bodyPr>
            <a:lstStyle/>
            <a:p>
              <a:pPr>
                <a:lnSpc>
                  <a:spcPct val="150000"/>
                </a:lnSpc>
              </a:pPr>
              <a:r>
                <a:rPr lang="en-US" altLang="zh-CN" sz="2000" dirty="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32" name="组合 31"/>
          <p:cNvGrpSpPr/>
          <p:nvPr/>
        </p:nvGrpSpPr>
        <p:grpSpPr>
          <a:xfrm>
            <a:off x="4655046" y="4526980"/>
            <a:ext cx="1152128" cy="594208"/>
            <a:chOff x="2897826" y="2416696"/>
            <a:chExt cx="1152128" cy="594208"/>
          </a:xfrm>
        </p:grpSpPr>
        <p:sp>
          <p:nvSpPr>
            <p:cNvPr id="33" name="五边形 32"/>
            <p:cNvSpPr/>
            <p:nvPr/>
          </p:nvSpPr>
          <p:spPr>
            <a:xfrm>
              <a:off x="2897826" y="2434840"/>
              <a:ext cx="1152128" cy="576064"/>
            </a:xfrm>
            <a:prstGeom prst="homePlate">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185858" y="2416696"/>
              <a:ext cx="720080" cy="499624"/>
            </a:xfrm>
            <a:prstGeom prst="rect">
              <a:avLst/>
            </a:prstGeom>
          </p:spPr>
          <p:txBody>
            <a:bodyPr wrap="square">
              <a:spAutoFit/>
            </a:bodyPr>
            <a:lstStyle/>
            <a:p>
              <a:pPr>
                <a:lnSpc>
                  <a:spcPct val="150000"/>
                </a:lnSpc>
              </a:pPr>
              <a:r>
                <a:rPr lang="en-US" altLang="zh-CN" sz="2000" dirty="0">
                  <a:solidFill>
                    <a:schemeClr val="bg1"/>
                  </a:solidFill>
                  <a:latin typeface="微软雅黑" pitchFamily="34" charset="-122"/>
                  <a:ea typeface="微软雅黑" pitchFamily="34" charset="-122"/>
                </a:rPr>
                <a:t>04</a:t>
              </a:r>
              <a:endParaRPr lang="zh-CN" altLang="en-US" sz="20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4655046" y="5211056"/>
            <a:ext cx="1152128" cy="594208"/>
            <a:chOff x="2897826" y="2416696"/>
            <a:chExt cx="1152128" cy="594208"/>
          </a:xfrm>
        </p:grpSpPr>
        <p:sp>
          <p:nvSpPr>
            <p:cNvPr id="36" name="五边形 35"/>
            <p:cNvSpPr/>
            <p:nvPr/>
          </p:nvSpPr>
          <p:spPr>
            <a:xfrm>
              <a:off x="2897826" y="2434840"/>
              <a:ext cx="1152128" cy="576064"/>
            </a:xfrm>
            <a:prstGeom prst="homePlate">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185858" y="2416696"/>
              <a:ext cx="720080" cy="499624"/>
            </a:xfrm>
            <a:prstGeom prst="rect">
              <a:avLst/>
            </a:prstGeom>
          </p:spPr>
          <p:txBody>
            <a:bodyPr wrap="square">
              <a:spAutoFit/>
            </a:bodyPr>
            <a:lstStyle/>
            <a:p>
              <a:pPr>
                <a:lnSpc>
                  <a:spcPct val="150000"/>
                </a:lnSpc>
              </a:pPr>
              <a:r>
                <a:rPr lang="en-US" altLang="zh-CN" sz="2000" dirty="0">
                  <a:solidFill>
                    <a:schemeClr val="bg1"/>
                  </a:solidFill>
                  <a:latin typeface="微软雅黑" pitchFamily="34" charset="-122"/>
                  <a:ea typeface="微软雅黑" pitchFamily="34" charset="-122"/>
                </a:rPr>
                <a:t>05</a:t>
              </a:r>
              <a:endParaRPr lang="zh-CN" altLang="en-US" sz="2000" dirty="0">
                <a:solidFill>
                  <a:schemeClr val="bg1"/>
                </a:solidFill>
                <a:latin typeface="微软雅黑" pitchFamily="34" charset="-122"/>
                <a:ea typeface="微软雅黑" pitchFamily="34" charset="-122"/>
              </a:endParaRPr>
            </a:p>
          </p:txBody>
        </p:sp>
      </p:grpSp>
      <p:sp>
        <p:nvSpPr>
          <p:cNvPr id="38" name="菱形 37"/>
          <p:cNvSpPr/>
          <p:nvPr/>
        </p:nvSpPr>
        <p:spPr>
          <a:xfrm>
            <a:off x="1414686" y="2949780"/>
            <a:ext cx="2592288" cy="2592288"/>
          </a:xfrm>
          <a:prstGeom prst="diamond">
            <a:avLst/>
          </a:prstGeom>
          <a:solidFill>
            <a:schemeClr val="accent1"/>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918742" y="3667311"/>
            <a:ext cx="1656184" cy="1082669"/>
          </a:xfrm>
          <a:prstGeom prst="rect">
            <a:avLst/>
          </a:prstGeom>
        </p:spPr>
        <p:txBody>
          <a:bodyPr wrap="square">
            <a:spAutoFit/>
          </a:bodyPr>
          <a:lstStyle/>
          <a:p>
            <a:pPr algn="ctr">
              <a:lnSpc>
                <a:spcPct val="120000"/>
              </a:lnSpc>
            </a:pPr>
            <a:r>
              <a:rPr lang="zh-CN" altLang="en-US" sz="2800" b="1" dirty="0">
                <a:solidFill>
                  <a:schemeClr val="bg1"/>
                </a:solidFill>
                <a:latin typeface="微软雅黑" pitchFamily="34" charset="-122"/>
                <a:ea typeface="微软雅黑" pitchFamily="34" charset="-122"/>
              </a:rPr>
              <a:t>宪法的</a:t>
            </a:r>
            <a:endParaRPr lang="en-US" altLang="zh-CN" sz="2800" b="1" dirty="0">
              <a:solidFill>
                <a:schemeClr val="bg1"/>
              </a:solidFill>
              <a:latin typeface="微软雅黑" pitchFamily="34" charset="-122"/>
              <a:ea typeface="微软雅黑" pitchFamily="34" charset="-122"/>
            </a:endParaRPr>
          </a:p>
          <a:p>
            <a:pPr algn="ctr">
              <a:lnSpc>
                <a:spcPct val="120000"/>
              </a:lnSpc>
            </a:pPr>
            <a:r>
              <a:rPr lang="zh-CN" altLang="en-US" sz="2800" b="1" dirty="0">
                <a:solidFill>
                  <a:schemeClr val="bg1"/>
                </a:solidFill>
                <a:latin typeface="微软雅黑" pitchFamily="34" charset="-122"/>
                <a:ea typeface="微软雅黑" pitchFamily="34" charset="-122"/>
              </a:rPr>
              <a:t>重要作用</a:t>
            </a:r>
          </a:p>
        </p:txBody>
      </p:sp>
    </p:spTree>
    <p:extLst>
      <p:ext uri="{BB962C8B-B14F-4D97-AF65-F5344CB8AC3E}">
        <p14:creationId xmlns:p14="http://schemas.microsoft.com/office/powerpoint/2010/main" val="16685609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40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par>
                                <p:cTn id="13" presetID="22" presetClass="entr" presetSubtype="8" fill="hold" grpId="0" nodeType="withEffect">
                                  <p:stCondLst>
                                    <p:cond delay="6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800"/>
                                        <p:tgtEl>
                                          <p:spTgt spid="8"/>
                                        </p:tgtEl>
                                      </p:cBhvr>
                                    </p:animEffect>
                                  </p:childTnLst>
                                </p:cTn>
                              </p:par>
                              <p:par>
                                <p:cTn id="16" presetID="22" presetClass="entr" presetSubtype="8" fill="hold" grpId="0" nodeType="withEffect">
                                  <p:stCondLst>
                                    <p:cond delay="110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1000"/>
                                        <p:tgtEl>
                                          <p:spTgt spid="3"/>
                                        </p:tgtEl>
                                      </p:cBhvr>
                                    </p:animEffect>
                                  </p:childTnLst>
                                </p:cTn>
                              </p:par>
                            </p:childTnLst>
                          </p:cTn>
                        </p:par>
                        <p:par>
                          <p:cTn id="19" fill="hold">
                            <p:stCondLst>
                              <p:cond delay="2100"/>
                            </p:stCondLst>
                            <p:childTnLst>
                              <p:par>
                                <p:cTn id="20" presetID="2" presetClass="entr" presetSubtype="4"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ppt_x"/>
                                          </p:val>
                                        </p:tav>
                                        <p:tav tm="100000">
                                          <p:val>
                                            <p:strVal val="#ppt_x"/>
                                          </p:val>
                                        </p:tav>
                                      </p:tavLst>
                                    </p:anim>
                                    <p:anim calcmode="lin" valueType="num">
                                      <p:cBhvr additive="base">
                                        <p:cTn id="23" dur="500" fill="hold"/>
                                        <p:tgtEl>
                                          <p:spTgt spid="3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ppt_x"/>
                                          </p:val>
                                        </p:tav>
                                        <p:tav tm="100000">
                                          <p:val>
                                            <p:strVal val="#ppt_x"/>
                                          </p:val>
                                        </p:tav>
                                      </p:tavLst>
                                    </p:anim>
                                    <p:anim calcmode="lin" valueType="num">
                                      <p:cBhvr additive="base">
                                        <p:cTn id="27" dur="500" fill="hold"/>
                                        <p:tgtEl>
                                          <p:spTgt spid="39"/>
                                        </p:tgtEl>
                                        <p:attrNameLst>
                                          <p:attrName>ppt_y</p:attrName>
                                        </p:attrNameLst>
                                      </p:cBhvr>
                                      <p:tavLst>
                                        <p:tav tm="0">
                                          <p:val>
                                            <p:strVal val="1+#ppt_h/2"/>
                                          </p:val>
                                        </p:tav>
                                        <p:tav tm="100000">
                                          <p:val>
                                            <p:strVal val="#ppt_y"/>
                                          </p:val>
                                        </p:tav>
                                      </p:tavLst>
                                    </p:anim>
                                  </p:childTnLst>
                                </p:cTn>
                              </p:par>
                            </p:childTnLst>
                          </p:cTn>
                        </p:par>
                        <p:par>
                          <p:cTn id="28" fill="hold">
                            <p:stCondLst>
                              <p:cond delay="2600"/>
                            </p:stCondLst>
                            <p:childTnLst>
                              <p:par>
                                <p:cTn id="29" presetID="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par>
                          <p:cTn id="33" fill="hold">
                            <p:stCondLst>
                              <p:cond delay="3100"/>
                            </p:stCondLst>
                            <p:childTnLst>
                              <p:par>
                                <p:cTn id="34" presetID="2" presetClass="entr" presetSubtype="4"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ppt_x"/>
                                          </p:val>
                                        </p:tav>
                                        <p:tav tm="100000">
                                          <p:val>
                                            <p:strVal val="#ppt_x"/>
                                          </p:val>
                                        </p:tav>
                                      </p:tavLst>
                                    </p:anim>
                                    <p:anim calcmode="lin" valueType="num">
                                      <p:cBhvr additive="base">
                                        <p:cTn id="37" dur="500" fill="hold"/>
                                        <p:tgtEl>
                                          <p:spTgt spid="26"/>
                                        </p:tgtEl>
                                        <p:attrNameLst>
                                          <p:attrName>ppt_y</p:attrName>
                                        </p:attrNameLst>
                                      </p:cBhvr>
                                      <p:tavLst>
                                        <p:tav tm="0">
                                          <p:val>
                                            <p:strVal val="1+#ppt_h/2"/>
                                          </p:val>
                                        </p:tav>
                                        <p:tav tm="100000">
                                          <p:val>
                                            <p:strVal val="#ppt_y"/>
                                          </p:val>
                                        </p:tav>
                                      </p:tavLst>
                                    </p:anim>
                                  </p:childTnLst>
                                </p:cTn>
                              </p:par>
                            </p:childTnLst>
                          </p:cTn>
                        </p:par>
                        <p:par>
                          <p:cTn id="38" fill="hold">
                            <p:stCondLst>
                              <p:cond delay="3600"/>
                            </p:stCondLst>
                            <p:childTnLst>
                              <p:par>
                                <p:cTn id="39" presetID="2" presetClass="entr" presetSubtype="4"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childTnLst>
                          </p:cTn>
                        </p:par>
                        <p:par>
                          <p:cTn id="43" fill="hold">
                            <p:stCondLst>
                              <p:cond delay="4100"/>
                            </p:stCondLst>
                            <p:childTnLst>
                              <p:par>
                                <p:cTn id="44" presetID="2" presetClass="entr" presetSubtype="4"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ppt_x"/>
                                          </p:val>
                                        </p:tav>
                                        <p:tav tm="100000">
                                          <p:val>
                                            <p:strVal val="#ppt_x"/>
                                          </p:val>
                                        </p:tav>
                                      </p:tavLst>
                                    </p:anim>
                                    <p:anim calcmode="lin" valueType="num">
                                      <p:cBhvr additive="base">
                                        <p:cTn id="47" dur="500" fill="hold"/>
                                        <p:tgtEl>
                                          <p:spTgt spid="32"/>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ppt_x"/>
                                          </p:val>
                                        </p:tav>
                                        <p:tav tm="100000">
                                          <p:val>
                                            <p:strVal val="#ppt_x"/>
                                          </p:val>
                                        </p:tav>
                                      </p:tavLst>
                                    </p:anim>
                                    <p:anim calcmode="lin" valueType="num">
                                      <p:cBhvr additive="base">
                                        <p:cTn id="51" dur="500" fill="hold"/>
                                        <p:tgtEl>
                                          <p:spTgt spid="35"/>
                                        </p:tgtEl>
                                        <p:attrNameLst>
                                          <p:attrName>ppt_y</p:attrName>
                                        </p:attrNameLst>
                                      </p:cBhvr>
                                      <p:tavLst>
                                        <p:tav tm="0">
                                          <p:val>
                                            <p:strVal val="1+#ppt_h/2"/>
                                          </p:val>
                                        </p:tav>
                                        <p:tav tm="100000">
                                          <p:val>
                                            <p:strVal val="#ppt_y"/>
                                          </p:val>
                                        </p:tav>
                                      </p:tavLst>
                                    </p:anim>
                                  </p:childTnLst>
                                </p:cTn>
                              </p:par>
                              <p:par>
                                <p:cTn id="52" presetID="42" presetClass="entr" presetSubtype="0" fill="hold" grpId="0" nodeType="withEffect">
                                  <p:stCondLst>
                                    <p:cond delay="0"/>
                                  </p:stCondLst>
                                  <p:iterate type="wd">
                                    <p:tmPct val="10000"/>
                                  </p:iterate>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 grpId="0"/>
      <p:bldP spid="8" grpId="0"/>
      <p:bldP spid="9" grpId="0"/>
      <p:bldP spid="38" grpId="0" animBg="1"/>
      <p:bldP spid="39" grpId="0"/>
    </p:bld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44546A"/>
      </a:dk2>
      <a:lt2>
        <a:srgbClr val="E7E6E6"/>
      </a:lt2>
      <a:accent1>
        <a:srgbClr val="C00000"/>
      </a:accent1>
      <a:accent2>
        <a:srgbClr val="A40000"/>
      </a:accent2>
      <a:accent3>
        <a:srgbClr val="FFC000"/>
      </a:accent3>
      <a:accent4>
        <a:srgbClr val="FF0000"/>
      </a:accent4>
      <a:accent5>
        <a:srgbClr val="5B9BD5"/>
      </a:accent5>
      <a:accent6>
        <a:srgbClr val="F7E16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2157</TotalTime>
  <Words>2287</Words>
  <Application>Microsoft Office PowerPoint</Application>
  <PresentationFormat>自定义</PresentationFormat>
  <Paragraphs>257</Paragraphs>
  <Slides>35</Slides>
  <Notes>1</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35</vt:i4>
      </vt:variant>
    </vt:vector>
  </HeadingPairs>
  <TitlesOfParts>
    <vt:vector size="44" baseType="lpstr">
      <vt:lpstr>方正华隶简体</vt:lpstr>
      <vt:lpstr>方正兰亭超细黑简体</vt:lpstr>
      <vt:lpstr>方正隶书简体</vt:lpstr>
      <vt:lpstr>汉真广标</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xbany</cp:lastModifiedBy>
  <cp:revision>215</cp:revision>
  <dcterms:created xsi:type="dcterms:W3CDTF">2017-12-12T09:11:38Z</dcterms:created>
  <dcterms:modified xsi:type="dcterms:W3CDTF">2018-03-07T02:13:56Z</dcterms:modified>
</cp:coreProperties>
</file>