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32.xml" ContentType="application/vnd.openxmlformats-officedocument.themeOverride+xml"/>
  <Override PartName="/ppt/notesSlides/notesSlide32.xml" ContentType="application/vnd.openxmlformats-officedocument.presentationml.notesSlide+xml"/>
  <Override PartName="/ppt/theme/themeOverride33.xml" ContentType="application/vnd.openxmlformats-officedocument.themeOverride+xml"/>
  <Override PartName="/ppt/notesSlides/notesSlide33.xml" ContentType="application/vnd.openxmlformats-officedocument.presentationml.notesSlide+xml"/>
  <Override PartName="/ppt/theme/themeOverride34.xml" ContentType="application/vnd.openxmlformats-officedocument.themeOverr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89" r:id="rId4"/>
    <p:sldId id="259" r:id="rId5"/>
    <p:sldId id="260" r:id="rId6"/>
    <p:sldId id="261" r:id="rId7"/>
    <p:sldId id="262" r:id="rId8"/>
    <p:sldId id="263" r:id="rId9"/>
    <p:sldId id="299" r:id="rId10"/>
    <p:sldId id="266" r:id="rId11"/>
    <p:sldId id="270" r:id="rId12"/>
    <p:sldId id="264" r:id="rId13"/>
    <p:sldId id="300" r:id="rId14"/>
    <p:sldId id="269" r:id="rId15"/>
    <p:sldId id="271" r:id="rId16"/>
    <p:sldId id="272" r:id="rId17"/>
    <p:sldId id="301" r:id="rId18"/>
    <p:sldId id="275" r:id="rId19"/>
    <p:sldId id="274" r:id="rId20"/>
    <p:sldId id="276" r:id="rId21"/>
    <p:sldId id="302" r:id="rId22"/>
    <p:sldId id="280" r:id="rId23"/>
    <p:sldId id="281" r:id="rId24"/>
    <p:sldId id="267" r:id="rId25"/>
    <p:sldId id="278" r:id="rId26"/>
    <p:sldId id="282" r:id="rId27"/>
    <p:sldId id="283" r:id="rId28"/>
    <p:sldId id="284" r:id="rId29"/>
    <p:sldId id="285" r:id="rId30"/>
    <p:sldId id="286" r:id="rId31"/>
    <p:sldId id="287" r:id="rId32"/>
    <p:sldId id="296" r:id="rId33"/>
    <p:sldId id="295" r:id="rId34"/>
    <p:sldId id="303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9FD6"/>
    <a:srgbClr val="0071C1"/>
    <a:srgbClr val="2E386A"/>
    <a:srgbClr val="38A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0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DEF33C-5610-463D-94ED-5593C3C8D0B1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F837C-6328-49EE-BB5B-6618B564C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675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34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834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705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70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184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53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142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4102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7561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41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62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7327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4430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0911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7587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365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8286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114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53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7890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022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94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1655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4289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2479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8316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891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976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8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105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35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095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262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837C-6328-49EE-BB5B-6618B564C5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525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17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42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0246" y="223272"/>
            <a:ext cx="1774348" cy="103731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FB2DDFD-5A92-45B9-B41D-181983F5E077}"/>
              </a:ext>
            </a:extLst>
          </p:cNvPr>
          <p:cNvGrpSpPr/>
          <p:nvPr userDrawn="1"/>
        </p:nvGrpSpPr>
        <p:grpSpPr>
          <a:xfrm>
            <a:off x="754089" y="1147867"/>
            <a:ext cx="10709221" cy="59427"/>
            <a:chOff x="316359" y="1436520"/>
            <a:chExt cx="12708480" cy="8036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AA70B655-78E5-4AAF-926D-F641E3D44801}"/>
                </a:ext>
              </a:extLst>
            </p:cNvPr>
            <p:cNvSpPr/>
            <p:nvPr/>
          </p:nvSpPr>
          <p:spPr>
            <a:xfrm>
              <a:off x="316359" y="1436520"/>
              <a:ext cx="4540889" cy="80363"/>
            </a:xfrm>
            <a:custGeom>
              <a:avLst/>
              <a:gdLst>
                <a:gd name="connsiteX0" fmla="*/ 0 w 4540889"/>
                <a:gd name="connsiteY0" fmla="*/ 0 h 80363"/>
                <a:gd name="connsiteX1" fmla="*/ 357835 w 4540889"/>
                <a:gd name="connsiteY1" fmla="*/ 0 h 80363"/>
                <a:gd name="connsiteX2" fmla="*/ 1176611 w 4540889"/>
                <a:gd name="connsiteY2" fmla="*/ 0 h 80363"/>
                <a:gd name="connsiteX3" fmla="*/ 1534446 w 4540889"/>
                <a:gd name="connsiteY3" fmla="*/ 0 h 80363"/>
                <a:gd name="connsiteX4" fmla="*/ 1682139 w 4540889"/>
                <a:gd name="connsiteY4" fmla="*/ 0 h 80363"/>
                <a:gd name="connsiteX5" fmla="*/ 2039974 w 4540889"/>
                <a:gd name="connsiteY5" fmla="*/ 0 h 80363"/>
                <a:gd name="connsiteX6" fmla="*/ 2858750 w 4540889"/>
                <a:gd name="connsiteY6" fmla="*/ 0 h 80363"/>
                <a:gd name="connsiteX7" fmla="*/ 3216585 w 4540889"/>
                <a:gd name="connsiteY7" fmla="*/ 0 h 80363"/>
                <a:gd name="connsiteX8" fmla="*/ 3364278 w 4540889"/>
                <a:gd name="connsiteY8" fmla="*/ 0 h 80363"/>
                <a:gd name="connsiteX9" fmla="*/ 4540889 w 4540889"/>
                <a:gd name="connsiteY9" fmla="*/ 0 h 80363"/>
                <a:gd name="connsiteX10" fmla="*/ 4435414 w 4540889"/>
                <a:gd name="connsiteY10" fmla="*/ 80363 h 80363"/>
                <a:gd name="connsiteX11" fmla="*/ 3258803 w 4540889"/>
                <a:gd name="connsiteY11" fmla="*/ 80363 h 80363"/>
                <a:gd name="connsiteX12" fmla="*/ 3111110 w 4540889"/>
                <a:gd name="connsiteY12" fmla="*/ 80363 h 80363"/>
                <a:gd name="connsiteX13" fmla="*/ 2858750 w 4540889"/>
                <a:gd name="connsiteY13" fmla="*/ 80363 h 80363"/>
                <a:gd name="connsiteX14" fmla="*/ 2753275 w 4540889"/>
                <a:gd name="connsiteY14" fmla="*/ 80363 h 80363"/>
                <a:gd name="connsiteX15" fmla="*/ 1934499 w 4540889"/>
                <a:gd name="connsiteY15" fmla="*/ 80363 h 80363"/>
                <a:gd name="connsiteX16" fmla="*/ 1682139 w 4540889"/>
                <a:gd name="connsiteY16" fmla="*/ 80363 h 80363"/>
                <a:gd name="connsiteX17" fmla="*/ 1576664 w 4540889"/>
                <a:gd name="connsiteY17" fmla="*/ 80363 h 80363"/>
                <a:gd name="connsiteX18" fmla="*/ 1534446 w 4540889"/>
                <a:gd name="connsiteY18" fmla="*/ 80363 h 80363"/>
                <a:gd name="connsiteX19" fmla="*/ 1176611 w 4540889"/>
                <a:gd name="connsiteY19" fmla="*/ 80363 h 80363"/>
                <a:gd name="connsiteX20" fmla="*/ 357835 w 4540889"/>
                <a:gd name="connsiteY20" fmla="*/ 80363 h 80363"/>
                <a:gd name="connsiteX21" fmla="*/ 0 w 4540889"/>
                <a:gd name="connsiteY21" fmla="*/ 80363 h 8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40889" h="80363">
                  <a:moveTo>
                    <a:pt x="0" y="0"/>
                  </a:moveTo>
                  <a:lnTo>
                    <a:pt x="357835" y="0"/>
                  </a:lnTo>
                  <a:lnTo>
                    <a:pt x="1176611" y="0"/>
                  </a:lnTo>
                  <a:lnTo>
                    <a:pt x="1534446" y="0"/>
                  </a:lnTo>
                  <a:lnTo>
                    <a:pt x="1682139" y="0"/>
                  </a:lnTo>
                  <a:lnTo>
                    <a:pt x="2039974" y="0"/>
                  </a:lnTo>
                  <a:lnTo>
                    <a:pt x="2858750" y="0"/>
                  </a:lnTo>
                  <a:lnTo>
                    <a:pt x="3216585" y="0"/>
                  </a:lnTo>
                  <a:lnTo>
                    <a:pt x="3364278" y="0"/>
                  </a:lnTo>
                  <a:lnTo>
                    <a:pt x="4540889" y="0"/>
                  </a:lnTo>
                  <a:lnTo>
                    <a:pt x="4435414" y="80363"/>
                  </a:lnTo>
                  <a:lnTo>
                    <a:pt x="3258803" y="80363"/>
                  </a:lnTo>
                  <a:lnTo>
                    <a:pt x="3111110" y="80363"/>
                  </a:lnTo>
                  <a:lnTo>
                    <a:pt x="2858750" y="80363"/>
                  </a:lnTo>
                  <a:lnTo>
                    <a:pt x="2753275" y="80363"/>
                  </a:lnTo>
                  <a:lnTo>
                    <a:pt x="1934499" y="80363"/>
                  </a:lnTo>
                  <a:lnTo>
                    <a:pt x="1682139" y="80363"/>
                  </a:lnTo>
                  <a:lnTo>
                    <a:pt x="1576664" y="80363"/>
                  </a:lnTo>
                  <a:lnTo>
                    <a:pt x="1534446" y="80363"/>
                  </a:lnTo>
                  <a:lnTo>
                    <a:pt x="1176611" y="80363"/>
                  </a:lnTo>
                  <a:lnTo>
                    <a:pt x="357835" y="80363"/>
                  </a:lnTo>
                  <a:lnTo>
                    <a:pt x="0" y="803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30EAEEBE-67D0-444F-B017-79141174C60F}"/>
                </a:ext>
              </a:extLst>
            </p:cNvPr>
            <p:cNvSpPr/>
            <p:nvPr/>
          </p:nvSpPr>
          <p:spPr>
            <a:xfrm>
              <a:off x="4826123" y="1436520"/>
              <a:ext cx="8198716" cy="80363"/>
            </a:xfrm>
            <a:custGeom>
              <a:avLst/>
              <a:gdLst>
                <a:gd name="connsiteX0" fmla="*/ 105475 w 8198716"/>
                <a:gd name="connsiteY0" fmla="*/ 0 h 80363"/>
                <a:gd name="connsiteX1" fmla="*/ 1435338 w 8198716"/>
                <a:gd name="connsiteY1" fmla="*/ 0 h 80363"/>
                <a:gd name="connsiteX2" fmla="*/ 1654875 w 8198716"/>
                <a:gd name="connsiteY2" fmla="*/ 0 h 80363"/>
                <a:gd name="connsiteX3" fmla="*/ 2659727 w 8198716"/>
                <a:gd name="connsiteY3" fmla="*/ 0 h 80363"/>
                <a:gd name="connsiteX4" fmla="*/ 2765201 w 8198716"/>
                <a:gd name="connsiteY4" fmla="*/ 0 h 80363"/>
                <a:gd name="connsiteX5" fmla="*/ 2984738 w 8198716"/>
                <a:gd name="connsiteY5" fmla="*/ 0 h 80363"/>
                <a:gd name="connsiteX6" fmla="*/ 3989590 w 8198716"/>
                <a:gd name="connsiteY6" fmla="*/ 0 h 80363"/>
                <a:gd name="connsiteX7" fmla="*/ 4095064 w 8198716"/>
                <a:gd name="connsiteY7" fmla="*/ 0 h 80363"/>
                <a:gd name="connsiteX8" fmla="*/ 4209127 w 8198716"/>
                <a:gd name="connsiteY8" fmla="*/ 0 h 80363"/>
                <a:gd name="connsiteX9" fmla="*/ 4314601 w 8198716"/>
                <a:gd name="connsiteY9" fmla="*/ 0 h 80363"/>
                <a:gd name="connsiteX10" fmla="*/ 5319453 w 8198716"/>
                <a:gd name="connsiteY10" fmla="*/ 0 h 80363"/>
                <a:gd name="connsiteX11" fmla="*/ 5538990 w 8198716"/>
                <a:gd name="connsiteY11" fmla="*/ 0 h 80363"/>
                <a:gd name="connsiteX12" fmla="*/ 5644464 w 8198716"/>
                <a:gd name="connsiteY12" fmla="*/ 0 h 80363"/>
                <a:gd name="connsiteX13" fmla="*/ 6649316 w 8198716"/>
                <a:gd name="connsiteY13" fmla="*/ 0 h 80363"/>
                <a:gd name="connsiteX14" fmla="*/ 6868853 w 8198716"/>
                <a:gd name="connsiteY14" fmla="*/ 0 h 80363"/>
                <a:gd name="connsiteX15" fmla="*/ 8198716 w 8198716"/>
                <a:gd name="connsiteY15" fmla="*/ 0 h 80363"/>
                <a:gd name="connsiteX16" fmla="*/ 8198716 w 8198716"/>
                <a:gd name="connsiteY16" fmla="*/ 80363 h 80363"/>
                <a:gd name="connsiteX17" fmla="*/ 6868853 w 8198716"/>
                <a:gd name="connsiteY17" fmla="*/ 80363 h 80363"/>
                <a:gd name="connsiteX18" fmla="*/ 6649316 w 8198716"/>
                <a:gd name="connsiteY18" fmla="*/ 80363 h 80363"/>
                <a:gd name="connsiteX19" fmla="*/ 5538990 w 8198716"/>
                <a:gd name="connsiteY19" fmla="*/ 80363 h 80363"/>
                <a:gd name="connsiteX20" fmla="*/ 5538989 w 8198716"/>
                <a:gd name="connsiteY20" fmla="*/ 80363 h 80363"/>
                <a:gd name="connsiteX21" fmla="*/ 5319453 w 8198716"/>
                <a:gd name="connsiteY21" fmla="*/ 80363 h 80363"/>
                <a:gd name="connsiteX22" fmla="*/ 4209127 w 8198716"/>
                <a:gd name="connsiteY22" fmla="*/ 80363 h 80363"/>
                <a:gd name="connsiteX23" fmla="*/ 4209126 w 8198716"/>
                <a:gd name="connsiteY23" fmla="*/ 80363 h 80363"/>
                <a:gd name="connsiteX24" fmla="*/ 3989590 w 8198716"/>
                <a:gd name="connsiteY24" fmla="*/ 80363 h 80363"/>
                <a:gd name="connsiteX25" fmla="*/ 3989589 w 8198716"/>
                <a:gd name="connsiteY25" fmla="*/ 80363 h 80363"/>
                <a:gd name="connsiteX26" fmla="*/ 2879263 w 8198716"/>
                <a:gd name="connsiteY26" fmla="*/ 80363 h 80363"/>
                <a:gd name="connsiteX27" fmla="*/ 2659727 w 8198716"/>
                <a:gd name="connsiteY27" fmla="*/ 80363 h 80363"/>
                <a:gd name="connsiteX28" fmla="*/ 2659726 w 8198716"/>
                <a:gd name="connsiteY28" fmla="*/ 80363 h 80363"/>
                <a:gd name="connsiteX29" fmla="*/ 1549400 w 8198716"/>
                <a:gd name="connsiteY29" fmla="*/ 80363 h 80363"/>
                <a:gd name="connsiteX30" fmla="*/ 1329863 w 8198716"/>
                <a:gd name="connsiteY30" fmla="*/ 80363 h 80363"/>
                <a:gd name="connsiteX31" fmla="*/ 0 w 8198716"/>
                <a:gd name="connsiteY31" fmla="*/ 80363 h 8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198716" h="80363">
                  <a:moveTo>
                    <a:pt x="105475" y="0"/>
                  </a:moveTo>
                  <a:lnTo>
                    <a:pt x="1435338" y="0"/>
                  </a:lnTo>
                  <a:lnTo>
                    <a:pt x="1654875" y="0"/>
                  </a:lnTo>
                  <a:lnTo>
                    <a:pt x="2659727" y="0"/>
                  </a:lnTo>
                  <a:lnTo>
                    <a:pt x="2765201" y="0"/>
                  </a:lnTo>
                  <a:lnTo>
                    <a:pt x="2984738" y="0"/>
                  </a:lnTo>
                  <a:lnTo>
                    <a:pt x="3989590" y="0"/>
                  </a:lnTo>
                  <a:lnTo>
                    <a:pt x="4095064" y="0"/>
                  </a:lnTo>
                  <a:lnTo>
                    <a:pt x="4209127" y="0"/>
                  </a:lnTo>
                  <a:lnTo>
                    <a:pt x="4314601" y="0"/>
                  </a:lnTo>
                  <a:lnTo>
                    <a:pt x="5319453" y="0"/>
                  </a:lnTo>
                  <a:lnTo>
                    <a:pt x="5538990" y="0"/>
                  </a:lnTo>
                  <a:lnTo>
                    <a:pt x="5644464" y="0"/>
                  </a:lnTo>
                  <a:lnTo>
                    <a:pt x="6649316" y="0"/>
                  </a:lnTo>
                  <a:lnTo>
                    <a:pt x="6868853" y="0"/>
                  </a:lnTo>
                  <a:lnTo>
                    <a:pt x="8198716" y="0"/>
                  </a:lnTo>
                  <a:lnTo>
                    <a:pt x="8198716" y="80363"/>
                  </a:lnTo>
                  <a:lnTo>
                    <a:pt x="6868853" y="80363"/>
                  </a:lnTo>
                  <a:lnTo>
                    <a:pt x="6649316" y="80363"/>
                  </a:lnTo>
                  <a:lnTo>
                    <a:pt x="5538990" y="80363"/>
                  </a:lnTo>
                  <a:lnTo>
                    <a:pt x="5538989" y="80363"/>
                  </a:lnTo>
                  <a:lnTo>
                    <a:pt x="5319453" y="80363"/>
                  </a:lnTo>
                  <a:lnTo>
                    <a:pt x="4209127" y="80363"/>
                  </a:lnTo>
                  <a:lnTo>
                    <a:pt x="4209126" y="80363"/>
                  </a:lnTo>
                  <a:lnTo>
                    <a:pt x="3989590" y="80363"/>
                  </a:lnTo>
                  <a:lnTo>
                    <a:pt x="3989589" y="80363"/>
                  </a:lnTo>
                  <a:lnTo>
                    <a:pt x="2879263" y="80363"/>
                  </a:lnTo>
                  <a:lnTo>
                    <a:pt x="2659727" y="80363"/>
                  </a:lnTo>
                  <a:lnTo>
                    <a:pt x="2659726" y="80363"/>
                  </a:lnTo>
                  <a:lnTo>
                    <a:pt x="1549400" y="80363"/>
                  </a:lnTo>
                  <a:lnTo>
                    <a:pt x="1329863" y="80363"/>
                  </a:lnTo>
                  <a:lnTo>
                    <a:pt x="0" y="803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7F3A326-E31E-4170-BE35-CFF61EA621CC}"/>
              </a:ext>
            </a:extLst>
          </p:cNvPr>
          <p:cNvGrpSpPr/>
          <p:nvPr userDrawn="1"/>
        </p:nvGrpSpPr>
        <p:grpSpPr>
          <a:xfrm>
            <a:off x="481177" y="393700"/>
            <a:ext cx="847811" cy="8478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55">
              <a:extLst>
                <a:ext uri="{FF2B5EF4-FFF2-40B4-BE49-F238E27FC236}">
                  <a16:creationId xmlns:a16="http://schemas.microsoft.com/office/drawing/2014/main" xmlns="" id="{F87448AB-FAB7-438A-B2DF-8588FD01519A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5E0F14A7-92DB-429A-8C8C-CAE2605FDC59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/>
            </a:p>
          </p:txBody>
        </p:sp>
      </p:grpSp>
      <p:sp>
        <p:nvSpPr>
          <p:cNvPr id="16" name="Freeform 59">
            <a:extLst>
              <a:ext uri="{FF2B5EF4-FFF2-40B4-BE49-F238E27FC236}">
                <a16:creationId xmlns:a16="http://schemas.microsoft.com/office/drawing/2014/main" xmlns="" id="{5FEDA42C-A06B-456E-8791-CC4A1C77379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5768" y="600094"/>
            <a:ext cx="410151" cy="428794"/>
          </a:xfrm>
          <a:custGeom>
            <a:avLst/>
            <a:gdLst>
              <a:gd name="T0" fmla="*/ 73627430 w 581"/>
              <a:gd name="T1" fmla="*/ 67678707 h 609"/>
              <a:gd name="T2" fmla="*/ 61659637 w 581"/>
              <a:gd name="T3" fmla="*/ 78678142 h 609"/>
              <a:gd name="T4" fmla="*/ 54244957 w 581"/>
              <a:gd name="T5" fmla="*/ 72208055 h 609"/>
              <a:gd name="T6" fmla="*/ 57106883 w 581"/>
              <a:gd name="T7" fmla="*/ 65867111 h 609"/>
              <a:gd name="T8" fmla="*/ 61659637 w 581"/>
              <a:gd name="T9" fmla="*/ 69490662 h 609"/>
              <a:gd name="T10" fmla="*/ 71806401 w 581"/>
              <a:gd name="T11" fmla="*/ 61338122 h 609"/>
              <a:gd name="T12" fmla="*/ 73627430 w 581"/>
              <a:gd name="T13" fmla="*/ 67678707 h 609"/>
              <a:gd name="T14" fmla="*/ 61659637 w 581"/>
              <a:gd name="T15" fmla="*/ 64055516 h 609"/>
              <a:gd name="T16" fmla="*/ 49691843 w 581"/>
              <a:gd name="T17" fmla="*/ 69490662 h 609"/>
              <a:gd name="T18" fmla="*/ 51513233 w 581"/>
              <a:gd name="T19" fmla="*/ 75054951 h 609"/>
              <a:gd name="T20" fmla="*/ 3772261 w 581"/>
              <a:gd name="T21" fmla="*/ 78678142 h 609"/>
              <a:gd name="T22" fmla="*/ 0 w 581"/>
              <a:gd name="T23" fmla="*/ 10999436 h 609"/>
              <a:gd name="T24" fmla="*/ 10146404 w 581"/>
              <a:gd name="T25" fmla="*/ 7246742 h 609"/>
              <a:gd name="T26" fmla="*/ 17561444 w 581"/>
              <a:gd name="T27" fmla="*/ 18246178 h 609"/>
              <a:gd name="T28" fmla="*/ 24845922 w 581"/>
              <a:gd name="T29" fmla="*/ 7246742 h 609"/>
              <a:gd name="T30" fmla="*/ 28488341 w 581"/>
              <a:gd name="T31" fmla="*/ 10999436 h 609"/>
              <a:gd name="T32" fmla="*/ 43318061 w 581"/>
              <a:gd name="T33" fmla="*/ 10999436 h 609"/>
              <a:gd name="T34" fmla="*/ 46960119 w 581"/>
              <a:gd name="T35" fmla="*/ 7246742 h 609"/>
              <a:gd name="T36" fmla="*/ 54244957 w 581"/>
              <a:gd name="T37" fmla="*/ 18246178 h 609"/>
              <a:gd name="T38" fmla="*/ 61659637 w 581"/>
              <a:gd name="T39" fmla="*/ 7246742 h 609"/>
              <a:gd name="T40" fmla="*/ 71806401 w 581"/>
              <a:gd name="T41" fmla="*/ 10999436 h 609"/>
              <a:gd name="T42" fmla="*/ 66212751 w 581"/>
              <a:gd name="T43" fmla="*/ 59526167 h 609"/>
              <a:gd name="T44" fmla="*/ 10146404 w 581"/>
              <a:gd name="T45" fmla="*/ 63149718 h 609"/>
              <a:gd name="T46" fmla="*/ 12878128 w 581"/>
              <a:gd name="T47" fmla="*/ 65867111 h 609"/>
              <a:gd name="T48" fmla="*/ 39545439 w 581"/>
              <a:gd name="T49" fmla="*/ 63149718 h 609"/>
              <a:gd name="T50" fmla="*/ 39545439 w 581"/>
              <a:gd name="T51" fmla="*/ 63149718 h 609"/>
              <a:gd name="T52" fmla="*/ 39545439 w 581"/>
              <a:gd name="T53" fmla="*/ 63149718 h 609"/>
              <a:gd name="T54" fmla="*/ 12878128 w 581"/>
              <a:gd name="T55" fmla="*/ 60431965 h 609"/>
              <a:gd name="T56" fmla="*/ 58017218 w 581"/>
              <a:gd name="T57" fmla="*/ 28339815 h 609"/>
              <a:gd name="T58" fmla="*/ 13788823 w 581"/>
              <a:gd name="T59" fmla="*/ 28339815 h 609"/>
              <a:gd name="T60" fmla="*/ 13788823 w 581"/>
              <a:gd name="T61" fmla="*/ 35715700 h 609"/>
              <a:gd name="T62" fmla="*/ 61659637 w 581"/>
              <a:gd name="T63" fmla="*/ 31963007 h 609"/>
              <a:gd name="T64" fmla="*/ 58017218 w 581"/>
              <a:gd name="T65" fmla="*/ 43868240 h 609"/>
              <a:gd name="T66" fmla="*/ 35903020 w 581"/>
              <a:gd name="T67" fmla="*/ 43868240 h 609"/>
              <a:gd name="T68" fmla="*/ 13788823 w 581"/>
              <a:gd name="T69" fmla="*/ 43868240 h 609"/>
              <a:gd name="T70" fmla="*/ 13788823 w 581"/>
              <a:gd name="T71" fmla="*/ 51244484 h 609"/>
              <a:gd name="T72" fmla="*/ 35903020 w 581"/>
              <a:gd name="T73" fmla="*/ 51244484 h 609"/>
              <a:gd name="T74" fmla="*/ 61659637 w 581"/>
              <a:gd name="T75" fmla="*/ 47491791 h 609"/>
              <a:gd name="T76" fmla="*/ 54244957 w 581"/>
              <a:gd name="T77" fmla="*/ 14622627 h 609"/>
              <a:gd name="T78" fmla="*/ 50602538 w 581"/>
              <a:gd name="T79" fmla="*/ 10999436 h 609"/>
              <a:gd name="T80" fmla="*/ 54244957 w 581"/>
              <a:gd name="T81" fmla="*/ 0 h 609"/>
              <a:gd name="T82" fmla="*/ 58017218 w 581"/>
              <a:gd name="T83" fmla="*/ 10999436 h 609"/>
              <a:gd name="T84" fmla="*/ 35903020 w 581"/>
              <a:gd name="T85" fmla="*/ 14622627 h 609"/>
              <a:gd name="T86" fmla="*/ 32260601 w 581"/>
              <a:gd name="T87" fmla="*/ 10999436 h 609"/>
              <a:gd name="T88" fmla="*/ 35903020 w 581"/>
              <a:gd name="T89" fmla="*/ 0 h 609"/>
              <a:gd name="T90" fmla="*/ 39545439 w 581"/>
              <a:gd name="T91" fmla="*/ 10999436 h 609"/>
              <a:gd name="T92" fmla="*/ 17561444 w 581"/>
              <a:gd name="T93" fmla="*/ 14622627 h 609"/>
              <a:gd name="T94" fmla="*/ 13788823 w 581"/>
              <a:gd name="T95" fmla="*/ 10999436 h 609"/>
              <a:gd name="T96" fmla="*/ 17561444 w 581"/>
              <a:gd name="T97" fmla="*/ 0 h 609"/>
              <a:gd name="T98" fmla="*/ 21203502 w 581"/>
              <a:gd name="T99" fmla="*/ 10999436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81" h="609">
                <a:moveTo>
                  <a:pt x="566" y="523"/>
                </a:moveTo>
                <a:lnTo>
                  <a:pt x="566" y="523"/>
                </a:lnTo>
                <a:cubicBezTo>
                  <a:pt x="495" y="594"/>
                  <a:pt x="495" y="594"/>
                  <a:pt x="495" y="594"/>
                </a:cubicBezTo>
                <a:cubicBezTo>
                  <a:pt x="488" y="601"/>
                  <a:pt x="481" y="608"/>
                  <a:pt x="474" y="608"/>
                </a:cubicBezTo>
                <a:cubicBezTo>
                  <a:pt x="467" y="608"/>
                  <a:pt x="460" y="601"/>
                  <a:pt x="453" y="594"/>
                </a:cubicBezTo>
                <a:cubicBezTo>
                  <a:pt x="417" y="558"/>
                  <a:pt x="417" y="558"/>
                  <a:pt x="417" y="558"/>
                </a:cubicBezTo>
                <a:cubicBezTo>
                  <a:pt x="410" y="551"/>
                  <a:pt x="410" y="544"/>
                  <a:pt x="410" y="537"/>
                </a:cubicBezTo>
                <a:cubicBezTo>
                  <a:pt x="410" y="523"/>
                  <a:pt x="417" y="509"/>
                  <a:pt x="439" y="509"/>
                </a:cubicBezTo>
                <a:cubicBezTo>
                  <a:pt x="446" y="509"/>
                  <a:pt x="453" y="516"/>
                  <a:pt x="453" y="523"/>
                </a:cubicBezTo>
                <a:cubicBezTo>
                  <a:pt x="474" y="537"/>
                  <a:pt x="474" y="537"/>
                  <a:pt x="474" y="537"/>
                </a:cubicBezTo>
                <a:cubicBezTo>
                  <a:pt x="530" y="481"/>
                  <a:pt x="530" y="481"/>
                  <a:pt x="530" y="481"/>
                </a:cubicBezTo>
                <a:cubicBezTo>
                  <a:pt x="537" y="474"/>
                  <a:pt x="545" y="474"/>
                  <a:pt x="552" y="474"/>
                </a:cubicBezTo>
                <a:cubicBezTo>
                  <a:pt x="566" y="474"/>
                  <a:pt x="580" y="488"/>
                  <a:pt x="580" y="502"/>
                </a:cubicBezTo>
                <a:cubicBezTo>
                  <a:pt x="580" y="509"/>
                  <a:pt x="573" y="516"/>
                  <a:pt x="566" y="523"/>
                </a:cubicBezTo>
                <a:close/>
                <a:moveTo>
                  <a:pt x="474" y="495"/>
                </a:moveTo>
                <a:lnTo>
                  <a:pt x="474" y="495"/>
                </a:lnTo>
                <a:cubicBezTo>
                  <a:pt x="467" y="488"/>
                  <a:pt x="453" y="481"/>
                  <a:pt x="439" y="481"/>
                </a:cubicBezTo>
                <a:cubicBezTo>
                  <a:pt x="403" y="481"/>
                  <a:pt x="382" y="509"/>
                  <a:pt x="382" y="537"/>
                </a:cubicBezTo>
                <a:cubicBezTo>
                  <a:pt x="382" y="558"/>
                  <a:pt x="389" y="573"/>
                  <a:pt x="396" y="580"/>
                </a:cubicBezTo>
                <a:cubicBezTo>
                  <a:pt x="424" y="608"/>
                  <a:pt x="424" y="608"/>
                  <a:pt x="424" y="608"/>
                </a:cubicBezTo>
                <a:cubicBezTo>
                  <a:pt x="29" y="608"/>
                  <a:pt x="29" y="608"/>
                  <a:pt x="29" y="608"/>
                </a:cubicBezTo>
                <a:cubicBezTo>
                  <a:pt x="15" y="608"/>
                  <a:pt x="0" y="594"/>
                  <a:pt x="0" y="5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15" y="56"/>
                  <a:pt x="2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120"/>
                  <a:pt x="106" y="141"/>
                  <a:pt x="135" y="141"/>
                </a:cubicBezTo>
                <a:cubicBezTo>
                  <a:pt x="163" y="141"/>
                  <a:pt x="191" y="120"/>
                  <a:pt x="191" y="85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120"/>
                  <a:pt x="248" y="141"/>
                  <a:pt x="276" y="141"/>
                </a:cubicBezTo>
                <a:cubicBezTo>
                  <a:pt x="304" y="141"/>
                  <a:pt x="333" y="120"/>
                  <a:pt x="333" y="85"/>
                </a:cubicBezTo>
                <a:cubicBezTo>
                  <a:pt x="333" y="56"/>
                  <a:pt x="333" y="56"/>
                  <a:pt x="333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85"/>
                  <a:pt x="361" y="85"/>
                  <a:pt x="361" y="85"/>
                </a:cubicBezTo>
                <a:cubicBezTo>
                  <a:pt x="361" y="120"/>
                  <a:pt x="389" y="141"/>
                  <a:pt x="417" y="141"/>
                </a:cubicBezTo>
                <a:cubicBezTo>
                  <a:pt x="446" y="141"/>
                  <a:pt x="474" y="120"/>
                  <a:pt x="474" y="85"/>
                </a:cubicBezTo>
                <a:cubicBezTo>
                  <a:pt x="474" y="56"/>
                  <a:pt x="474" y="56"/>
                  <a:pt x="474" y="56"/>
                </a:cubicBezTo>
                <a:cubicBezTo>
                  <a:pt x="523" y="56"/>
                  <a:pt x="523" y="56"/>
                  <a:pt x="523" y="56"/>
                </a:cubicBezTo>
                <a:cubicBezTo>
                  <a:pt x="537" y="56"/>
                  <a:pt x="552" y="71"/>
                  <a:pt x="552" y="85"/>
                </a:cubicBezTo>
                <a:cubicBezTo>
                  <a:pt x="552" y="445"/>
                  <a:pt x="552" y="445"/>
                  <a:pt x="552" y="445"/>
                </a:cubicBezTo>
                <a:cubicBezTo>
                  <a:pt x="530" y="445"/>
                  <a:pt x="516" y="452"/>
                  <a:pt x="509" y="460"/>
                </a:cubicBezTo>
                <a:lnTo>
                  <a:pt x="474" y="495"/>
                </a:lnTo>
                <a:close/>
                <a:moveTo>
                  <a:pt x="78" y="488"/>
                </a:moveTo>
                <a:lnTo>
                  <a:pt x="78" y="488"/>
                </a:lnTo>
                <a:cubicBezTo>
                  <a:pt x="78" y="502"/>
                  <a:pt x="85" y="509"/>
                  <a:pt x="99" y="509"/>
                </a:cubicBezTo>
                <a:cubicBezTo>
                  <a:pt x="283" y="509"/>
                  <a:pt x="283" y="509"/>
                  <a:pt x="283" y="509"/>
                </a:cubicBezTo>
                <a:cubicBezTo>
                  <a:pt x="297" y="509"/>
                  <a:pt x="304" y="502"/>
                  <a:pt x="304" y="488"/>
                </a:cubicBezTo>
                <a:cubicBezTo>
                  <a:pt x="304" y="474"/>
                  <a:pt x="297" y="467"/>
                  <a:pt x="283" y="467"/>
                </a:cubicBezTo>
                <a:cubicBezTo>
                  <a:pt x="99" y="467"/>
                  <a:pt x="99" y="467"/>
                  <a:pt x="99" y="467"/>
                </a:cubicBezTo>
                <a:cubicBezTo>
                  <a:pt x="85" y="467"/>
                  <a:pt x="78" y="474"/>
                  <a:pt x="78" y="488"/>
                </a:cubicBezTo>
                <a:close/>
                <a:moveTo>
                  <a:pt x="446" y="219"/>
                </a:moveTo>
                <a:lnTo>
                  <a:pt x="446" y="219"/>
                </a:lnTo>
                <a:cubicBezTo>
                  <a:pt x="106" y="219"/>
                  <a:pt x="106" y="219"/>
                  <a:pt x="106" y="219"/>
                </a:cubicBezTo>
                <a:cubicBezTo>
                  <a:pt x="92" y="219"/>
                  <a:pt x="78" y="233"/>
                  <a:pt x="78" y="247"/>
                </a:cubicBezTo>
                <a:cubicBezTo>
                  <a:pt x="78" y="262"/>
                  <a:pt x="92" y="276"/>
                  <a:pt x="106" y="276"/>
                </a:cubicBezTo>
                <a:cubicBezTo>
                  <a:pt x="446" y="276"/>
                  <a:pt x="446" y="276"/>
                  <a:pt x="446" y="276"/>
                </a:cubicBezTo>
                <a:cubicBezTo>
                  <a:pt x="460" y="276"/>
                  <a:pt x="474" y="262"/>
                  <a:pt x="474" y="247"/>
                </a:cubicBezTo>
                <a:cubicBezTo>
                  <a:pt x="474" y="233"/>
                  <a:pt x="460" y="219"/>
                  <a:pt x="446" y="219"/>
                </a:cubicBezTo>
                <a:close/>
                <a:moveTo>
                  <a:pt x="446" y="339"/>
                </a:moveTo>
                <a:lnTo>
                  <a:pt x="446" y="339"/>
                </a:lnTo>
                <a:cubicBezTo>
                  <a:pt x="276" y="339"/>
                  <a:pt x="276" y="339"/>
                  <a:pt x="276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92" y="339"/>
                  <a:pt x="78" y="353"/>
                  <a:pt x="78" y="367"/>
                </a:cubicBezTo>
                <a:cubicBezTo>
                  <a:pt x="78" y="389"/>
                  <a:pt x="92" y="396"/>
                  <a:pt x="106" y="396"/>
                </a:cubicBezTo>
                <a:cubicBezTo>
                  <a:pt x="226" y="396"/>
                  <a:pt x="226" y="396"/>
                  <a:pt x="226" y="396"/>
                </a:cubicBezTo>
                <a:cubicBezTo>
                  <a:pt x="276" y="396"/>
                  <a:pt x="276" y="396"/>
                  <a:pt x="276" y="396"/>
                </a:cubicBezTo>
                <a:cubicBezTo>
                  <a:pt x="446" y="396"/>
                  <a:pt x="446" y="396"/>
                  <a:pt x="446" y="396"/>
                </a:cubicBezTo>
                <a:cubicBezTo>
                  <a:pt x="460" y="396"/>
                  <a:pt x="474" y="389"/>
                  <a:pt x="474" y="367"/>
                </a:cubicBezTo>
                <a:cubicBezTo>
                  <a:pt x="474" y="353"/>
                  <a:pt x="460" y="339"/>
                  <a:pt x="446" y="339"/>
                </a:cubicBezTo>
                <a:close/>
                <a:moveTo>
                  <a:pt x="417" y="113"/>
                </a:moveTo>
                <a:lnTo>
                  <a:pt x="417" y="113"/>
                </a:lnTo>
                <a:cubicBezTo>
                  <a:pt x="403" y="113"/>
                  <a:pt x="389" y="106"/>
                  <a:pt x="389" y="85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4"/>
                  <a:pt x="403" y="0"/>
                  <a:pt x="417" y="0"/>
                </a:cubicBezTo>
                <a:cubicBezTo>
                  <a:pt x="431" y="0"/>
                  <a:pt x="446" y="14"/>
                  <a:pt x="446" y="28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106"/>
                  <a:pt x="431" y="113"/>
                  <a:pt x="417" y="113"/>
                </a:cubicBezTo>
                <a:close/>
                <a:moveTo>
                  <a:pt x="276" y="113"/>
                </a:moveTo>
                <a:lnTo>
                  <a:pt x="276" y="113"/>
                </a:lnTo>
                <a:cubicBezTo>
                  <a:pt x="262" y="113"/>
                  <a:pt x="248" y="106"/>
                  <a:pt x="248" y="85"/>
                </a:cubicBezTo>
                <a:cubicBezTo>
                  <a:pt x="248" y="28"/>
                  <a:pt x="248" y="28"/>
                  <a:pt x="248" y="28"/>
                </a:cubicBezTo>
                <a:cubicBezTo>
                  <a:pt x="248" y="14"/>
                  <a:pt x="262" y="0"/>
                  <a:pt x="276" y="0"/>
                </a:cubicBezTo>
                <a:cubicBezTo>
                  <a:pt x="290" y="0"/>
                  <a:pt x="304" y="14"/>
                  <a:pt x="304" y="28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106"/>
                  <a:pt x="290" y="113"/>
                  <a:pt x="276" y="11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21" y="113"/>
                  <a:pt x="106" y="106"/>
                  <a:pt x="106" y="85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14"/>
                  <a:pt x="121" y="0"/>
                  <a:pt x="135" y="0"/>
                </a:cubicBezTo>
                <a:cubicBezTo>
                  <a:pt x="149" y="0"/>
                  <a:pt x="163" y="14"/>
                  <a:pt x="163" y="28"/>
                </a:cubicBezTo>
                <a:cubicBezTo>
                  <a:pt x="163" y="85"/>
                  <a:pt x="163" y="85"/>
                  <a:pt x="163" y="85"/>
                </a:cubicBezTo>
                <a:cubicBezTo>
                  <a:pt x="163" y="106"/>
                  <a:pt x="149" y="113"/>
                  <a:pt x="135" y="1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523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5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35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91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76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97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50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37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>
              <a:lumMod val="9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11A28-E0E1-4917-A1CA-01B4AFA7732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01499-9AF9-4B0C-B89F-0F9658114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46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9.xml"/><Relationship Id="rId5" Type="http://schemas.microsoft.com/office/2007/relationships/hdphoto" Target="../media/hdphoto7.wdp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0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1.xml"/><Relationship Id="rId5" Type="http://schemas.microsoft.com/office/2007/relationships/hdphoto" Target="../media/hdphoto8.wdp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9A7D1D0-6359-45FA-9C9A-F1DFA1E2C8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4" t="16245" r="13062" b="17241"/>
          <a:stretch/>
        </p:blipFill>
        <p:spPr>
          <a:xfrm rot="5400000">
            <a:off x="2660693" y="-2674173"/>
            <a:ext cx="6869021" cy="1219358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173A025-E2EE-4AF2-923B-D2CEFF08B73D}"/>
              </a:ext>
            </a:extLst>
          </p:cNvPr>
          <p:cNvSpPr/>
          <p:nvPr/>
        </p:nvSpPr>
        <p:spPr>
          <a:xfrm>
            <a:off x="353210" y="353157"/>
            <a:ext cx="11460418" cy="6112238"/>
          </a:xfrm>
          <a:prstGeom prst="rect">
            <a:avLst/>
          </a:prstGeom>
          <a:noFill/>
          <a:ln w="28575">
            <a:solidFill>
              <a:srgbClr val="007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175"/>
            <a:ext cx="12193588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0" y="3175"/>
            <a:ext cx="8196263" cy="6850063"/>
          </a:xfrm>
          <a:custGeom>
            <a:avLst/>
            <a:gdLst>
              <a:gd name="T0" fmla="*/ 3893 w 5163"/>
              <a:gd name="T1" fmla="*/ 0 h 4315"/>
              <a:gd name="T2" fmla="*/ 4824 w 5163"/>
              <a:gd name="T3" fmla="*/ 774 h 4315"/>
              <a:gd name="T4" fmla="*/ 3403 w 5163"/>
              <a:gd name="T5" fmla="*/ 4315 h 4315"/>
              <a:gd name="T6" fmla="*/ 0 w 5163"/>
              <a:gd name="T7" fmla="*/ 4315 h 4315"/>
              <a:gd name="T8" fmla="*/ 0 w 5163"/>
              <a:gd name="T9" fmla="*/ 0 h 4315"/>
              <a:gd name="T10" fmla="*/ 0 w 5163"/>
              <a:gd name="T11" fmla="*/ 4315 h 4315"/>
              <a:gd name="T12" fmla="*/ 3403 w 5163"/>
              <a:gd name="T13" fmla="*/ 4315 h 4315"/>
              <a:gd name="T14" fmla="*/ 5163 w 5163"/>
              <a:gd name="T15" fmla="*/ 774 h 4315"/>
              <a:gd name="T16" fmla="*/ 3893 w 5163"/>
              <a:gd name="T17" fmla="*/ 0 h 4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63" h="4315">
                <a:moveTo>
                  <a:pt x="3893" y="0"/>
                </a:moveTo>
                <a:lnTo>
                  <a:pt x="4824" y="774"/>
                </a:lnTo>
                <a:lnTo>
                  <a:pt x="3403" y="4315"/>
                </a:lnTo>
                <a:lnTo>
                  <a:pt x="0" y="4315"/>
                </a:lnTo>
                <a:lnTo>
                  <a:pt x="0" y="0"/>
                </a:lnTo>
                <a:lnTo>
                  <a:pt x="0" y="4315"/>
                </a:lnTo>
                <a:lnTo>
                  <a:pt x="3403" y="4315"/>
                </a:lnTo>
                <a:lnTo>
                  <a:pt x="5163" y="774"/>
                </a:lnTo>
                <a:lnTo>
                  <a:pt x="3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0" y="3175"/>
            <a:ext cx="7658100" cy="6850063"/>
          </a:xfrm>
          <a:custGeom>
            <a:avLst/>
            <a:gdLst>
              <a:gd name="T0" fmla="*/ 3893 w 4824"/>
              <a:gd name="T1" fmla="*/ 0 h 4315"/>
              <a:gd name="T2" fmla="*/ 0 w 4824"/>
              <a:gd name="T3" fmla="*/ 0 h 4315"/>
              <a:gd name="T4" fmla="*/ 0 w 4824"/>
              <a:gd name="T5" fmla="*/ 4315 h 4315"/>
              <a:gd name="T6" fmla="*/ 3403 w 4824"/>
              <a:gd name="T7" fmla="*/ 4315 h 4315"/>
              <a:gd name="T8" fmla="*/ 4824 w 4824"/>
              <a:gd name="T9" fmla="*/ 774 h 4315"/>
              <a:gd name="T10" fmla="*/ 3893 w 4824"/>
              <a:gd name="T11" fmla="*/ 0 h 4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24" h="4315">
                <a:moveTo>
                  <a:pt x="3893" y="0"/>
                </a:moveTo>
                <a:lnTo>
                  <a:pt x="0" y="0"/>
                </a:lnTo>
                <a:lnTo>
                  <a:pt x="0" y="4315"/>
                </a:lnTo>
                <a:lnTo>
                  <a:pt x="3403" y="4315"/>
                </a:lnTo>
                <a:lnTo>
                  <a:pt x="4824" y="774"/>
                </a:lnTo>
                <a:lnTo>
                  <a:pt x="3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10687" y="1764437"/>
            <a:ext cx="838404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>
                <a:ln>
                  <a:solidFill>
                    <a:srgbClr val="4E9FD6"/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团队凝聚力建设</a:t>
            </a:r>
            <a:r>
              <a:rPr lang="en-US" altLang="zh-CN" sz="6600" b="1" dirty="0">
                <a:ln>
                  <a:solidFill>
                    <a:srgbClr val="4E9FD6"/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endParaRPr lang="zh-CN" altLang="en-US" sz="6600" b="1" dirty="0">
              <a:ln>
                <a:solidFill>
                  <a:srgbClr val="4E9FD6"/>
                </a:solidFill>
              </a:ln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25474" y="3328416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ea"/>
              </a:rPr>
              <a:t>适用入职培训｜团队建设｜人事培训｜商务演示</a:t>
            </a:r>
          </a:p>
        </p:txBody>
      </p:sp>
      <p:sp>
        <p:nvSpPr>
          <p:cNvPr id="17" name="矩形 16"/>
          <p:cNvSpPr/>
          <p:nvPr/>
        </p:nvSpPr>
        <p:spPr>
          <a:xfrm>
            <a:off x="5261428" y="4727847"/>
            <a:ext cx="1669143" cy="290286"/>
          </a:xfrm>
          <a:prstGeom prst="rect">
            <a:avLst/>
          </a:prstGeom>
          <a:solidFill>
            <a:srgbClr val="4E9FD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0"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子沐创意素材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75771" y="539556"/>
            <a:ext cx="6350" cy="6350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0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E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8E5C82A0-CDA1-4BCC-94A3-7760DA64DFCC}"/>
              </a:ext>
            </a:extLst>
          </p:cNvPr>
          <p:cNvSpPr/>
          <p:nvPr/>
        </p:nvSpPr>
        <p:spPr>
          <a:xfrm>
            <a:off x="3830213" y="3849943"/>
            <a:ext cx="453157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/>
              <a:t>Lorem ipsum dolor sit </a:t>
            </a:r>
            <a:r>
              <a:rPr lang="en-US" altLang="zh-CN" sz="900" dirty="0" err="1"/>
              <a:t>amet</a:t>
            </a:r>
            <a:r>
              <a:rPr lang="en-US" altLang="zh-CN" sz="900" dirty="0"/>
              <a:t> </a:t>
            </a:r>
            <a:r>
              <a:rPr lang="en-US" altLang="zh-CN" sz="900" dirty="0" err="1"/>
              <a:t>consectetur</a:t>
            </a:r>
            <a:r>
              <a:rPr lang="en-US" altLang="zh-CN" sz="900" dirty="0"/>
              <a:t> </a:t>
            </a:r>
            <a:r>
              <a:rPr lang="en-US" altLang="zh-CN" sz="900" dirty="0" err="1"/>
              <a:t>adipiscing</a:t>
            </a:r>
            <a:r>
              <a:rPr lang="en-US" altLang="zh-CN" sz="900" dirty="0"/>
              <a:t> </a:t>
            </a:r>
            <a:r>
              <a:rPr lang="en-US" altLang="zh-CN" sz="900" dirty="0" err="1"/>
              <a:t>elit</a:t>
            </a:r>
            <a:r>
              <a:rPr lang="en-US" altLang="zh-CN" sz="900" dirty="0"/>
              <a:t>. Nam </a:t>
            </a:r>
            <a:r>
              <a:rPr lang="en-US" altLang="zh-CN" sz="900" dirty="0" err="1"/>
              <a:t>viverra</a:t>
            </a:r>
            <a:r>
              <a:rPr lang="en-US" altLang="zh-CN" sz="900" dirty="0"/>
              <a:t> </a:t>
            </a:r>
            <a:r>
              <a:rPr lang="en-US" altLang="zh-CN" sz="900" dirty="0" err="1"/>
              <a:t>euismod</a:t>
            </a:r>
            <a:r>
              <a:rPr lang="en-US" altLang="zh-CN" sz="900" dirty="0"/>
              <a:t> </a:t>
            </a:r>
            <a:r>
              <a:rPr lang="en-US" altLang="zh-CN" sz="900" dirty="0" err="1"/>
              <a:t>odio</a:t>
            </a:r>
            <a:r>
              <a:rPr lang="en-US" altLang="zh-CN" sz="900" dirty="0"/>
              <a:t> gravida </a:t>
            </a:r>
            <a:r>
              <a:rPr lang="en-US" altLang="zh-CN" sz="900" dirty="0" err="1"/>
              <a:t>pellentesque</a:t>
            </a:r>
            <a:r>
              <a:rPr lang="en-US" altLang="zh-CN" sz="900" dirty="0"/>
              <a:t> </a:t>
            </a:r>
            <a:r>
              <a:rPr lang="en-US" altLang="zh-CN" sz="900" dirty="0" err="1"/>
              <a:t>urna</a:t>
            </a:r>
            <a:r>
              <a:rPr lang="en-US" altLang="zh-CN" sz="900" dirty="0"/>
              <a:t> </a:t>
            </a:r>
            <a:r>
              <a:rPr lang="en-US" altLang="zh-CN" sz="900" dirty="0" err="1"/>
              <a:t>varius</a:t>
            </a:r>
            <a:r>
              <a:rPr lang="en-US" altLang="zh-CN" sz="900" dirty="0"/>
              <a:t> vitae. </a:t>
            </a:r>
            <a:r>
              <a:rPr lang="en-US" altLang="zh-CN" sz="900" dirty="0" err="1"/>
              <a:t>Sed</a:t>
            </a:r>
            <a:r>
              <a:rPr lang="en-US" altLang="zh-CN" sz="900" dirty="0"/>
              <a:t> dui lorem </a:t>
            </a:r>
            <a:r>
              <a:rPr lang="en-US" altLang="zh-CN" sz="900" dirty="0" err="1"/>
              <a:t>adipiscing</a:t>
            </a:r>
            <a:r>
              <a:rPr lang="en-US" altLang="zh-CN" sz="900" dirty="0"/>
              <a:t> in </a:t>
            </a:r>
            <a:r>
              <a:rPr lang="en-US" altLang="zh-CN" sz="900" dirty="0" err="1"/>
              <a:t>adipiscing</a:t>
            </a:r>
            <a:r>
              <a:rPr lang="en-US" altLang="zh-CN" sz="900" dirty="0"/>
              <a:t> et </a:t>
            </a:r>
            <a:r>
              <a:rPr lang="en-US" altLang="zh-CN" sz="900" dirty="0" err="1"/>
              <a:t>interdum</a:t>
            </a:r>
            <a:r>
              <a:rPr lang="en-US" altLang="zh-CN" sz="900" dirty="0"/>
              <a:t> </a:t>
            </a:r>
            <a:r>
              <a:rPr lang="en-US" altLang="zh-CN" sz="900" dirty="0" err="1"/>
              <a:t>nec</a:t>
            </a:r>
            <a:r>
              <a:rPr lang="en-US" altLang="zh-CN" sz="9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</a:p>
        </p:txBody>
      </p:sp>
      <p:pic>
        <p:nvPicPr>
          <p:cNvPr id="20" name="媒体1">
            <a:hlinkClick r:id="" action="ppaction://media"/>
            <a:extLst>
              <a:ext uri="{FF2B5EF4-FFF2-40B4-BE49-F238E27FC236}">
                <a16:creationId xmlns:a16="http://schemas.microsoft.com/office/drawing/2014/main" xmlns="" id="{8AFBAFF7-A5F2-45E9-AD27-4662C57A94D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78619" y="1262111"/>
            <a:ext cx="609600" cy="6096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A8571C7-3FFA-4D04-89DC-A218F44F0AD7}"/>
              </a:ext>
            </a:extLst>
          </p:cNvPr>
          <p:cNvSpPr/>
          <p:nvPr/>
        </p:nvSpPr>
        <p:spPr>
          <a:xfrm>
            <a:off x="2266950" y="1784747"/>
            <a:ext cx="76581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>
                <a:solidFill>
                  <a:srgbClr val="0071C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团队凝聚力建设</a:t>
            </a:r>
            <a:r>
              <a:rPr lang="en-US" altLang="zh-CN" sz="6600" b="1" dirty="0">
                <a:solidFill>
                  <a:srgbClr val="0071C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endParaRPr lang="zh-CN" altLang="en-US" sz="6600" b="1" dirty="0">
              <a:solidFill>
                <a:srgbClr val="0071C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83319EA5-4334-4D3F-88BF-70D8B4AAB538}"/>
              </a:ext>
            </a:extLst>
          </p:cNvPr>
          <p:cNvSpPr/>
          <p:nvPr/>
        </p:nvSpPr>
        <p:spPr>
          <a:xfrm rot="14632827">
            <a:off x="3228661" y="3289594"/>
            <a:ext cx="308623" cy="266054"/>
          </a:xfrm>
          <a:prstGeom prst="triangle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225E4FBA-2E35-4EF1-82D8-817CA9E09B9D}"/>
              </a:ext>
            </a:extLst>
          </p:cNvPr>
          <p:cNvSpPr/>
          <p:nvPr/>
        </p:nvSpPr>
        <p:spPr>
          <a:xfrm rot="6084044">
            <a:off x="8795493" y="3486711"/>
            <a:ext cx="308623" cy="266054"/>
          </a:xfrm>
          <a:prstGeom prst="triangle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8CA5292-EFE4-4D3F-B64E-857C0D8936B6}"/>
              </a:ext>
            </a:extLst>
          </p:cNvPr>
          <p:cNvSpPr/>
          <p:nvPr/>
        </p:nvSpPr>
        <p:spPr>
          <a:xfrm>
            <a:off x="4959269" y="4800128"/>
            <a:ext cx="147145" cy="147145"/>
          </a:xfrm>
          <a:prstGeom prst="ellipse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2B42A43-66F2-43BB-9C65-B0592A879E9A}"/>
              </a:ext>
            </a:extLst>
          </p:cNvPr>
          <p:cNvSpPr/>
          <p:nvPr/>
        </p:nvSpPr>
        <p:spPr>
          <a:xfrm>
            <a:off x="7127413" y="4791773"/>
            <a:ext cx="147145" cy="147145"/>
          </a:xfrm>
          <a:prstGeom prst="ellipse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80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5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7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6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" grpId="0"/>
      <p:bldP spid="15" grpId="1"/>
      <p:bldP spid="16" grpId="0"/>
      <p:bldP spid="17" grpId="0" animBg="1"/>
      <p:bldP spid="47" grpId="0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13162229-AAEF-4CAE-BB9F-7CB6E643A57A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28803" y="5936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团队激励的方法</a:t>
            </a:r>
          </a:p>
        </p:txBody>
      </p:sp>
      <p:sp>
        <p:nvSpPr>
          <p:cNvPr id="27" name="Text Box 8">
            <a:extLst>
              <a:ext uri="{FF2B5EF4-FFF2-40B4-BE49-F238E27FC236}">
                <a16:creationId xmlns:a16="http://schemas.microsoft.com/office/drawing/2014/main" xmlns="" id="{11F3DC4C-A72D-4D56-81E0-7DF6F79D6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1391600"/>
            <a:ext cx="1720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1C1"/>
                </a:solidFill>
                <a:ea typeface="微软雅黑" panose="020B0503020204020204" pitchFamily="34" charset="-122"/>
              </a:rPr>
              <a:t>目标激励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45669A48-97CF-424A-B372-1B0871ED2BC4}"/>
              </a:ext>
            </a:extLst>
          </p:cNvPr>
          <p:cNvGrpSpPr/>
          <p:nvPr/>
        </p:nvGrpSpPr>
        <p:grpSpPr>
          <a:xfrm>
            <a:off x="780931" y="1917196"/>
            <a:ext cx="5030210" cy="1877136"/>
            <a:chOff x="780931" y="1917196"/>
            <a:chExt cx="5030210" cy="1877136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448AA5A6-1767-4E8C-9169-72518ADDEAB2}"/>
                </a:ext>
              </a:extLst>
            </p:cNvPr>
            <p:cNvSpPr/>
            <p:nvPr/>
          </p:nvSpPr>
          <p:spPr>
            <a:xfrm>
              <a:off x="780931" y="1917196"/>
              <a:ext cx="5030210" cy="1877136"/>
            </a:xfrm>
            <a:prstGeom prst="rect">
              <a:avLst/>
            </a:prstGeom>
            <a:solidFill>
              <a:srgbClr val="4E9FD6">
                <a:alpha val="2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Ins="216000"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sz="2200" dirty="0">
                  <a:solidFill>
                    <a:schemeClr val="tx1"/>
                  </a:solidFill>
                </a:rPr>
                <a:t>       </a:t>
              </a:r>
              <a:endParaRPr lang="zh-CN" altLang="en-US" sz="2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C53AA1A3-BC7A-4ABF-AC26-9CC59A28D26F}"/>
                </a:ext>
              </a:extLst>
            </p:cNvPr>
            <p:cNvSpPr txBox="1"/>
            <p:nvPr/>
          </p:nvSpPr>
          <p:spPr>
            <a:xfrm>
              <a:off x="1217228" y="1976126"/>
              <a:ext cx="454263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以统一的目标引导员工同舟共济 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把公司目标分懈到个人 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让激励成效显著 ——目标可视化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天天看到“梦想板” 完美目标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D4595AF1-80C4-4301-9FE0-0CE8C1EAE805}"/>
                </a:ext>
              </a:extLst>
            </p:cNvPr>
            <p:cNvSpPr/>
            <p:nvPr/>
          </p:nvSpPr>
          <p:spPr>
            <a:xfrm>
              <a:off x="780931" y="2142084"/>
              <a:ext cx="120907" cy="72008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" name="Text Box 8">
            <a:extLst>
              <a:ext uri="{FF2B5EF4-FFF2-40B4-BE49-F238E27FC236}">
                <a16:creationId xmlns:a16="http://schemas.microsoft.com/office/drawing/2014/main" xmlns="" id="{49A8A7BC-86AE-44E0-A5AB-FE1D47823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9500" y="1391600"/>
            <a:ext cx="1720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1C1"/>
                </a:solidFill>
                <a:ea typeface="微软雅黑" panose="020B0503020204020204" pitchFamily="34" charset="-122"/>
              </a:rPr>
              <a:t>奖励激励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B7590F7-0C87-408D-8F25-1FA0FFE11A98}"/>
              </a:ext>
            </a:extLst>
          </p:cNvPr>
          <p:cNvGrpSpPr/>
          <p:nvPr/>
        </p:nvGrpSpPr>
        <p:grpSpPr>
          <a:xfrm>
            <a:off x="6126531" y="1917196"/>
            <a:ext cx="5030210" cy="1877136"/>
            <a:chOff x="6126531" y="1917196"/>
            <a:chExt cx="5030210" cy="187713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3AA7BBDD-8D84-4C3B-A191-A19A744C2024}"/>
                </a:ext>
              </a:extLst>
            </p:cNvPr>
            <p:cNvSpPr/>
            <p:nvPr/>
          </p:nvSpPr>
          <p:spPr>
            <a:xfrm>
              <a:off x="6126531" y="1917196"/>
              <a:ext cx="5030210" cy="1877136"/>
            </a:xfrm>
            <a:prstGeom prst="rect">
              <a:avLst/>
            </a:prstGeom>
            <a:solidFill>
              <a:srgbClr val="4E9FD6">
                <a:alpha val="2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Ins="216000"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sz="2200" dirty="0">
                  <a:solidFill>
                    <a:schemeClr val="tx1"/>
                  </a:solidFill>
                </a:rPr>
                <a:t>       </a:t>
              </a:r>
              <a:endParaRPr lang="zh-CN" altLang="en-US" sz="2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1B5DCE14-95E3-46DC-B033-99A7B3AE5DE7}"/>
                </a:ext>
              </a:extLst>
            </p:cNvPr>
            <p:cNvSpPr txBox="1"/>
            <p:nvPr/>
          </p:nvSpPr>
          <p:spPr>
            <a:xfrm>
              <a:off x="6562828" y="1976126"/>
              <a:ext cx="454263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把握好奖惩时机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该出手时就出手 奖励推陈出新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运用合理的不公平让员工有压力 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奖励不当，反受其乱 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4AB0947-E77E-46C5-9367-00A2FDF3D8D2}"/>
                </a:ext>
              </a:extLst>
            </p:cNvPr>
            <p:cNvSpPr/>
            <p:nvPr/>
          </p:nvSpPr>
          <p:spPr>
            <a:xfrm>
              <a:off x="6126531" y="2142084"/>
              <a:ext cx="120907" cy="72008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4833D0B-A98C-4F45-AD82-A67D3521BB08}"/>
              </a:ext>
            </a:extLst>
          </p:cNvPr>
          <p:cNvSpPr txBox="1"/>
          <p:nvPr/>
        </p:nvSpPr>
        <p:spPr>
          <a:xfrm>
            <a:off x="2444097" y="1468544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让员工每天都有奔头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6B4C231-88A6-4D98-9E43-F4A54F9D5EDC}"/>
              </a:ext>
            </a:extLst>
          </p:cNvPr>
          <p:cNvSpPr txBox="1"/>
          <p:nvPr/>
        </p:nvSpPr>
        <p:spPr>
          <a:xfrm>
            <a:off x="7817759" y="145640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搭建合适的薪酬模式</a:t>
            </a:r>
          </a:p>
        </p:txBody>
      </p:sp>
      <p:sp>
        <p:nvSpPr>
          <p:cNvPr id="39" name="Text Box 8">
            <a:extLst>
              <a:ext uri="{FF2B5EF4-FFF2-40B4-BE49-F238E27FC236}">
                <a16:creationId xmlns:a16="http://schemas.microsoft.com/office/drawing/2014/main" xmlns="" id="{176658FD-E4FC-4DC5-814E-CB0A363813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3984383"/>
            <a:ext cx="1720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1C1"/>
                </a:solidFill>
                <a:ea typeface="微软雅黑" panose="020B0503020204020204" pitchFamily="34" charset="-122"/>
              </a:rPr>
              <a:t>发展激励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E163B324-986E-468A-8918-C263A343B485}"/>
              </a:ext>
            </a:extLst>
          </p:cNvPr>
          <p:cNvGrpSpPr/>
          <p:nvPr/>
        </p:nvGrpSpPr>
        <p:grpSpPr>
          <a:xfrm>
            <a:off x="780931" y="4509979"/>
            <a:ext cx="5030210" cy="1877136"/>
            <a:chOff x="780931" y="4509979"/>
            <a:chExt cx="5030210" cy="1877136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31A5E36A-309F-4E2E-8420-66D4891DE0F2}"/>
                </a:ext>
              </a:extLst>
            </p:cNvPr>
            <p:cNvSpPr/>
            <p:nvPr/>
          </p:nvSpPr>
          <p:spPr>
            <a:xfrm>
              <a:off x="780931" y="4509979"/>
              <a:ext cx="5030210" cy="1877136"/>
            </a:xfrm>
            <a:prstGeom prst="rect">
              <a:avLst/>
            </a:prstGeom>
            <a:solidFill>
              <a:srgbClr val="4E9FD6">
                <a:alpha val="2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Ins="216000"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sz="2200" dirty="0">
                  <a:solidFill>
                    <a:schemeClr val="tx1"/>
                  </a:solidFill>
                </a:rPr>
                <a:t>       </a:t>
              </a:r>
              <a:endParaRPr lang="zh-CN" altLang="en-US" sz="2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8E30554E-83A3-4CD3-A3E1-07E4D9A4F434}"/>
                </a:ext>
              </a:extLst>
            </p:cNvPr>
            <p:cNvSpPr txBox="1"/>
            <p:nvPr/>
          </p:nvSpPr>
          <p:spPr>
            <a:xfrm>
              <a:off x="1217228" y="4568909"/>
              <a:ext cx="4542637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全力打通所有的晋升渠道  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把事情做在前面者获得晋升 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ea typeface="微软雅黑" panose="020B0503020204020204" pitchFamily="34" charset="-122"/>
                </a:rPr>
                <a:t>别“捧杀”好“士兵”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3E723C96-E4B3-4D0A-BA5C-079E33FFC26B}"/>
                </a:ext>
              </a:extLst>
            </p:cNvPr>
            <p:cNvSpPr/>
            <p:nvPr/>
          </p:nvSpPr>
          <p:spPr>
            <a:xfrm>
              <a:off x="780931" y="4734867"/>
              <a:ext cx="120907" cy="72008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4" name="Text Box 8">
            <a:extLst>
              <a:ext uri="{FF2B5EF4-FFF2-40B4-BE49-F238E27FC236}">
                <a16:creationId xmlns:a16="http://schemas.microsoft.com/office/drawing/2014/main" xmlns="" id="{8D517CC0-82EA-44B4-B3E9-F822797DD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9500" y="3984383"/>
            <a:ext cx="1720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1C1"/>
                </a:solidFill>
                <a:ea typeface="微软雅黑" panose="020B0503020204020204" pitchFamily="34" charset="-122"/>
              </a:rPr>
              <a:t>参与激励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F105F162-5F80-4594-BF7C-B1DAE84C034B}"/>
              </a:ext>
            </a:extLst>
          </p:cNvPr>
          <p:cNvGrpSpPr/>
          <p:nvPr/>
        </p:nvGrpSpPr>
        <p:grpSpPr>
          <a:xfrm>
            <a:off x="6126531" y="4509979"/>
            <a:ext cx="5030210" cy="1877136"/>
            <a:chOff x="6126531" y="4509979"/>
            <a:chExt cx="5030210" cy="1877136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B5A0BE24-9A37-4C7D-880E-44B67DFBA21F}"/>
                </a:ext>
              </a:extLst>
            </p:cNvPr>
            <p:cNvSpPr/>
            <p:nvPr/>
          </p:nvSpPr>
          <p:spPr>
            <a:xfrm>
              <a:off x="6126531" y="4509979"/>
              <a:ext cx="5030210" cy="1877136"/>
            </a:xfrm>
            <a:prstGeom prst="rect">
              <a:avLst/>
            </a:prstGeom>
            <a:solidFill>
              <a:srgbClr val="4E9FD6">
                <a:alpha val="2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Ins="216000"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sz="2200" dirty="0">
                  <a:solidFill>
                    <a:schemeClr val="tx1"/>
                  </a:solidFill>
                </a:rPr>
                <a:t>       </a:t>
              </a:r>
              <a:endParaRPr lang="zh-CN" altLang="en-US" sz="2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C8CAC4A2-23B9-471A-9117-E8693EEA9673}"/>
                </a:ext>
              </a:extLst>
            </p:cNvPr>
            <p:cNvSpPr txBox="1"/>
            <p:nvPr/>
          </p:nvSpPr>
          <p:spPr>
            <a:xfrm>
              <a:off x="6562828" y="4568909"/>
              <a:ext cx="454263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ea typeface="微软雅黑" panose="020B0503020204020204" pitchFamily="34" charset="-122"/>
                </a:rPr>
                <a:t>让员工参与决策 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ea typeface="微软雅黑" panose="020B0503020204020204" pitchFamily="34" charset="-122"/>
                </a:rPr>
                <a:t>以人名命名某项事物 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ea typeface="微软雅黑" panose="020B0503020204020204" pitchFamily="34" charset="-122"/>
                </a:rPr>
                <a:t>征询意见，倾听对方的心声 </a:t>
              </a:r>
            </a:p>
            <a:p>
              <a:pPr indent="216000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2">
                      <a:lumMod val="10000"/>
                    </a:schemeClr>
                  </a:solidFill>
                  <a:ea typeface="微软雅黑" panose="020B0503020204020204" pitchFamily="34" charset="-122"/>
                </a:rPr>
                <a:t>让激情像“病毒”一样传染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705848EA-3874-4188-9117-CC4E6F29923C}"/>
                </a:ext>
              </a:extLst>
            </p:cNvPr>
            <p:cNvSpPr/>
            <p:nvPr/>
          </p:nvSpPr>
          <p:spPr>
            <a:xfrm>
              <a:off x="6126531" y="4734867"/>
              <a:ext cx="120907" cy="72008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90948C72-D200-4F16-9ECD-269E4D6AF8FC}"/>
              </a:ext>
            </a:extLst>
          </p:cNvPr>
          <p:cNvSpPr txBox="1"/>
          <p:nvPr/>
        </p:nvSpPr>
        <p:spPr>
          <a:xfrm>
            <a:off x="2444097" y="406132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满足人的事业心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8C4C4A3E-3C0A-4D4B-B586-D618BE0C3E43}"/>
              </a:ext>
            </a:extLst>
          </p:cNvPr>
          <p:cNvSpPr txBox="1"/>
          <p:nvPr/>
        </p:nvSpPr>
        <p:spPr>
          <a:xfrm>
            <a:off x="7817759" y="4049185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在员工充分参与中实现自我满足</a:t>
            </a:r>
          </a:p>
        </p:txBody>
      </p:sp>
      <p:sp>
        <p:nvSpPr>
          <p:cNvPr id="52" name="等腰三角形 51">
            <a:extLst>
              <a:ext uri="{FF2B5EF4-FFF2-40B4-BE49-F238E27FC236}">
                <a16:creationId xmlns:a16="http://schemas.microsoft.com/office/drawing/2014/main" xmlns="" id="{36A48A91-7EF4-49E4-A8F1-B82A1742F698}"/>
              </a:ext>
            </a:extLst>
          </p:cNvPr>
          <p:cNvSpPr/>
          <p:nvPr/>
        </p:nvSpPr>
        <p:spPr>
          <a:xfrm rot="5400000">
            <a:off x="3204130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8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2" grpId="0"/>
      <p:bldP spid="37" grpId="0"/>
      <p:bldP spid="38" grpId="0"/>
      <p:bldP spid="39" grpId="0"/>
      <p:bldP spid="44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3ECCFD2-1A11-41FE-B840-D1FB105F2B2F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3"/>
          <p:cNvSpPr txBox="1"/>
          <p:nvPr/>
        </p:nvSpPr>
        <p:spPr>
          <a:xfrm>
            <a:off x="96326" y="676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团队激励概述</a:t>
            </a: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xmlns="" id="{E58A5022-CC05-4A24-BF4F-0F53811EE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8504" y="1422413"/>
            <a:ext cx="13874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71C1"/>
                </a:solidFill>
                <a:ea typeface="微软雅黑" panose="020B0503020204020204" pitchFamily="34" charset="-122"/>
              </a:rPr>
              <a:t>摘要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4956FA3-35C4-4334-8482-FAF64C76FBBF}"/>
              </a:ext>
            </a:extLst>
          </p:cNvPr>
          <p:cNvGrpSpPr/>
          <p:nvPr/>
        </p:nvGrpSpPr>
        <p:grpSpPr>
          <a:xfrm>
            <a:off x="772082" y="2197083"/>
            <a:ext cx="5323918" cy="3679839"/>
            <a:chOff x="772082" y="2197083"/>
            <a:chExt cx="5323918" cy="367983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90CED1D3-71EC-4905-AED9-0E39548BF5E2}"/>
                </a:ext>
              </a:extLst>
            </p:cNvPr>
            <p:cNvSpPr/>
            <p:nvPr/>
          </p:nvSpPr>
          <p:spPr>
            <a:xfrm>
              <a:off x="772082" y="2197083"/>
              <a:ext cx="5323918" cy="3679839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Ins="216000"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sz="2200" dirty="0">
                  <a:solidFill>
                    <a:schemeClr val="tx1"/>
                  </a:solidFill>
                </a:rPr>
                <a:t>       </a:t>
              </a:r>
              <a:endParaRPr lang="zh-CN" altLang="en-US" sz="2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4C6D5D1-9892-4D19-9F20-BE126C3B64D5}"/>
                </a:ext>
              </a:extLst>
            </p:cNvPr>
            <p:cNvSpPr txBox="1"/>
            <p:nvPr/>
          </p:nvSpPr>
          <p:spPr>
            <a:xfrm>
              <a:off x="1268505" y="2330476"/>
              <a:ext cx="4408395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影响工作的心理因素包括激励、影响、权力、和效率。在项目管理中，项目经理应当了解项目成员的需求和职业生涯设想，对其进行有效地激励和表扬，让大家心情舒畅的工作，才能取得好的效果，激励机制在团队建设中十分重要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9E67A08-CBF7-4EAB-B24E-B561C80F6138}"/>
                </a:ext>
              </a:extLst>
            </p:cNvPr>
            <p:cNvSpPr/>
            <p:nvPr/>
          </p:nvSpPr>
          <p:spPr>
            <a:xfrm>
              <a:off x="780931" y="2469598"/>
              <a:ext cx="159196" cy="72008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5EE8F63F-5E34-498F-9D9F-49E5205CB1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5"/>
          <a:stretch/>
        </p:blipFill>
        <p:spPr>
          <a:xfrm>
            <a:off x="6760396" y="2209245"/>
            <a:ext cx="4799004" cy="3667677"/>
          </a:xfrm>
          <a:prstGeom prst="rect">
            <a:avLst/>
          </a:prstGeom>
        </p:spPr>
      </p:pic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5FDE9BF7-D957-4314-A8A8-7926CF108C17}"/>
              </a:ext>
            </a:extLst>
          </p:cNvPr>
          <p:cNvSpPr/>
          <p:nvPr/>
        </p:nvSpPr>
        <p:spPr>
          <a:xfrm rot="5400000">
            <a:off x="2721340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11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8B280AB-0DE5-4CCE-B8AC-26ACF75785E5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39077" y="676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团队激励概述</a:t>
            </a:r>
          </a:p>
        </p:txBody>
      </p:sp>
      <p:grpSp>
        <p:nvGrpSpPr>
          <p:cNvPr id="41" name="组 36"/>
          <p:cNvGrpSpPr/>
          <p:nvPr/>
        </p:nvGrpSpPr>
        <p:grpSpPr bwMode="auto">
          <a:xfrm>
            <a:off x="4798720" y="1836301"/>
            <a:ext cx="1977952" cy="3919538"/>
            <a:chOff x="1809834" y="1609292"/>
            <a:chExt cx="1694956" cy="2940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矩形 41"/>
            <p:cNvSpPr/>
            <p:nvPr/>
          </p:nvSpPr>
          <p:spPr>
            <a:xfrm rot="10800000">
              <a:off x="1809834" y="1609292"/>
              <a:ext cx="1694956" cy="1149108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 rot="10800000">
              <a:off x="1918150" y="2923919"/>
              <a:ext cx="1479515" cy="1625423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44" name="梯形 43"/>
            <p:cNvSpPr/>
            <p:nvPr/>
          </p:nvSpPr>
          <p:spPr>
            <a:xfrm rot="10800000">
              <a:off x="1809834" y="2758400"/>
              <a:ext cx="1694956" cy="165519"/>
            </a:xfrm>
            <a:prstGeom prst="trapezoid">
              <a:avLst>
                <a:gd name="adj" fmla="val 67593"/>
              </a:avLst>
            </a:prstGeom>
            <a:solidFill>
              <a:srgbClr val="4E9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2"/>
                </a:solidFill>
              </a:endParaRPr>
            </a:p>
          </p:txBody>
        </p:sp>
      </p:grpSp>
      <p:grpSp>
        <p:nvGrpSpPr>
          <p:cNvPr id="45" name="组 38"/>
          <p:cNvGrpSpPr/>
          <p:nvPr/>
        </p:nvGrpSpPr>
        <p:grpSpPr bwMode="auto">
          <a:xfrm>
            <a:off x="6926221" y="1836301"/>
            <a:ext cx="1976564" cy="3919538"/>
            <a:chOff x="4324434" y="1609292"/>
            <a:chExt cx="1694956" cy="2940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矩形 46"/>
            <p:cNvSpPr/>
            <p:nvPr/>
          </p:nvSpPr>
          <p:spPr>
            <a:xfrm rot="10800000">
              <a:off x="4324434" y="1609292"/>
              <a:ext cx="1694956" cy="1149108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54" name="矩形 53"/>
            <p:cNvSpPr/>
            <p:nvPr/>
          </p:nvSpPr>
          <p:spPr>
            <a:xfrm rot="10800000">
              <a:off x="4432826" y="2923919"/>
              <a:ext cx="1479364" cy="1625423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55" name="梯形 54"/>
            <p:cNvSpPr/>
            <p:nvPr/>
          </p:nvSpPr>
          <p:spPr>
            <a:xfrm rot="10800000">
              <a:off x="4324434" y="2758400"/>
              <a:ext cx="1694956" cy="165519"/>
            </a:xfrm>
            <a:prstGeom prst="trapezoid">
              <a:avLst>
                <a:gd name="adj" fmla="val 67593"/>
              </a:avLst>
            </a:prstGeom>
            <a:solidFill>
              <a:srgbClr val="4E9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/>
            </a:p>
          </p:txBody>
        </p:sp>
      </p:grpSp>
      <p:grpSp>
        <p:nvGrpSpPr>
          <p:cNvPr id="56" name="组 37"/>
          <p:cNvGrpSpPr/>
          <p:nvPr/>
        </p:nvGrpSpPr>
        <p:grpSpPr bwMode="auto">
          <a:xfrm>
            <a:off x="9039407" y="1836301"/>
            <a:ext cx="1976564" cy="3919538"/>
            <a:chOff x="6947469" y="1609292"/>
            <a:chExt cx="1694956" cy="2940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矩形 56"/>
            <p:cNvSpPr/>
            <p:nvPr/>
          </p:nvSpPr>
          <p:spPr>
            <a:xfrm rot="10800000">
              <a:off x="6947469" y="1609292"/>
              <a:ext cx="1694956" cy="1149108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58" name="矩形 57"/>
            <p:cNvSpPr/>
            <p:nvPr/>
          </p:nvSpPr>
          <p:spPr>
            <a:xfrm rot="10800000">
              <a:off x="7055861" y="2923919"/>
              <a:ext cx="1479364" cy="1625423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59" name="梯形 58"/>
            <p:cNvSpPr/>
            <p:nvPr/>
          </p:nvSpPr>
          <p:spPr>
            <a:xfrm rot="10800000">
              <a:off x="6947469" y="2758400"/>
              <a:ext cx="1694956" cy="165519"/>
            </a:xfrm>
            <a:prstGeom prst="trapezoid">
              <a:avLst>
                <a:gd name="adj" fmla="val 67593"/>
              </a:avLst>
            </a:prstGeom>
            <a:solidFill>
              <a:srgbClr val="4E9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</p:grpSp>
      <p:sp>
        <p:nvSpPr>
          <p:cNvPr id="60" name="矩形 59"/>
          <p:cNvSpPr/>
          <p:nvPr/>
        </p:nvSpPr>
        <p:spPr>
          <a:xfrm>
            <a:off x="5038436" y="2858905"/>
            <a:ext cx="1498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标题内容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979641" y="3976377"/>
            <a:ext cx="16161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策划设计制作等全程服务，凭借自身优势和专业化的独特视角为客户提供优质的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服务。</a:t>
            </a:r>
          </a:p>
        </p:txBody>
      </p:sp>
      <p:sp>
        <p:nvSpPr>
          <p:cNvPr id="62" name="矩形 61"/>
          <p:cNvSpPr/>
          <p:nvPr/>
        </p:nvSpPr>
        <p:spPr>
          <a:xfrm>
            <a:off x="7165243" y="2880321"/>
            <a:ext cx="1498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标题内容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106448" y="3997793"/>
            <a:ext cx="16161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策划设计制作等全程服务，凭借自身优势和专业化的独特视角为客户提供优质的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服务。</a:t>
            </a:r>
          </a:p>
        </p:txBody>
      </p:sp>
      <p:sp>
        <p:nvSpPr>
          <p:cNvPr id="64" name="矩形 63"/>
          <p:cNvSpPr/>
          <p:nvPr/>
        </p:nvSpPr>
        <p:spPr>
          <a:xfrm>
            <a:off x="9278429" y="2865807"/>
            <a:ext cx="1498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标题内容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219634" y="3983279"/>
            <a:ext cx="16161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策划设计制作等全程服务，凭借自身优势和专业化的独特视角为客户提供优质的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服务。</a:t>
            </a:r>
          </a:p>
        </p:txBody>
      </p:sp>
      <p:sp>
        <p:nvSpPr>
          <p:cNvPr id="66" name="Freeform 145"/>
          <p:cNvSpPr>
            <a:spLocks noEditPoints="1"/>
          </p:cNvSpPr>
          <p:nvPr/>
        </p:nvSpPr>
        <p:spPr bwMode="auto">
          <a:xfrm>
            <a:off x="5525093" y="2167793"/>
            <a:ext cx="525208" cy="520004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9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Freeform 151"/>
          <p:cNvSpPr>
            <a:spLocks noEditPoints="1"/>
          </p:cNvSpPr>
          <p:nvPr/>
        </p:nvSpPr>
        <p:spPr bwMode="auto">
          <a:xfrm>
            <a:off x="7649557" y="2160894"/>
            <a:ext cx="529894" cy="533802"/>
          </a:xfrm>
          <a:custGeom>
            <a:avLst/>
            <a:gdLst>
              <a:gd name="T0" fmla="*/ 93 w 123"/>
              <a:gd name="T1" fmla="*/ 129 h 129"/>
              <a:gd name="T2" fmla="*/ 62 w 123"/>
              <a:gd name="T3" fmla="*/ 111 h 129"/>
              <a:gd name="T4" fmla="*/ 89 w 123"/>
              <a:gd name="T5" fmla="*/ 84 h 129"/>
              <a:gd name="T6" fmla="*/ 91 w 123"/>
              <a:gd name="T7" fmla="*/ 98 h 129"/>
              <a:gd name="T8" fmla="*/ 111 w 123"/>
              <a:gd name="T9" fmla="*/ 70 h 129"/>
              <a:gd name="T10" fmla="*/ 109 w 123"/>
              <a:gd name="T11" fmla="*/ 62 h 129"/>
              <a:gd name="T12" fmla="*/ 114 w 123"/>
              <a:gd name="T13" fmla="*/ 59 h 129"/>
              <a:gd name="T14" fmla="*/ 122 w 123"/>
              <a:gd name="T15" fmla="*/ 79 h 129"/>
              <a:gd name="T16" fmla="*/ 92 w 123"/>
              <a:gd name="T17" fmla="*/ 118 h 129"/>
              <a:gd name="T18" fmla="*/ 93 w 123"/>
              <a:gd name="T19" fmla="*/ 129 h 129"/>
              <a:gd name="T20" fmla="*/ 0 w 123"/>
              <a:gd name="T21" fmla="*/ 58 h 129"/>
              <a:gd name="T22" fmla="*/ 30 w 123"/>
              <a:gd name="T23" fmla="*/ 38 h 129"/>
              <a:gd name="T24" fmla="*/ 42 w 123"/>
              <a:gd name="T25" fmla="*/ 74 h 129"/>
              <a:gd name="T26" fmla="*/ 29 w 123"/>
              <a:gd name="T27" fmla="*/ 69 h 129"/>
              <a:gd name="T28" fmla="*/ 45 w 123"/>
              <a:gd name="T29" fmla="*/ 99 h 129"/>
              <a:gd name="T30" fmla="*/ 53 w 123"/>
              <a:gd name="T31" fmla="*/ 101 h 129"/>
              <a:gd name="T32" fmla="*/ 53 w 123"/>
              <a:gd name="T33" fmla="*/ 107 h 129"/>
              <a:gd name="T34" fmla="*/ 33 w 123"/>
              <a:gd name="T35" fmla="*/ 105 h 129"/>
              <a:gd name="T36" fmla="*/ 11 w 123"/>
              <a:gd name="T37" fmla="*/ 62 h 129"/>
              <a:gd name="T38" fmla="*/ 0 w 123"/>
              <a:gd name="T39" fmla="*/ 58 h 129"/>
              <a:gd name="T40" fmla="*/ 111 w 123"/>
              <a:gd name="T41" fmla="*/ 9 h 129"/>
              <a:gd name="T42" fmla="*/ 102 w 123"/>
              <a:gd name="T43" fmla="*/ 16 h 129"/>
              <a:gd name="T44" fmla="*/ 54 w 123"/>
              <a:gd name="T45" fmla="*/ 12 h 129"/>
              <a:gd name="T46" fmla="*/ 41 w 123"/>
              <a:gd name="T47" fmla="*/ 28 h 129"/>
              <a:gd name="T48" fmla="*/ 46 w 123"/>
              <a:gd name="T49" fmla="*/ 32 h 129"/>
              <a:gd name="T50" fmla="*/ 52 w 123"/>
              <a:gd name="T51" fmla="*/ 26 h 129"/>
              <a:gd name="T52" fmla="*/ 86 w 123"/>
              <a:gd name="T53" fmla="*/ 28 h 129"/>
              <a:gd name="T54" fmla="*/ 75 w 123"/>
              <a:gd name="T55" fmla="*/ 37 h 129"/>
              <a:gd name="T56" fmla="*/ 112 w 123"/>
              <a:gd name="T57" fmla="*/ 46 h 129"/>
              <a:gd name="T58" fmla="*/ 111 w 123"/>
              <a:gd name="T59" fmla="*/ 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3" h="129">
                <a:moveTo>
                  <a:pt x="93" y="129"/>
                </a:moveTo>
                <a:cubicBezTo>
                  <a:pt x="62" y="111"/>
                  <a:pt x="62" y="111"/>
                  <a:pt x="62" y="111"/>
                </a:cubicBezTo>
                <a:cubicBezTo>
                  <a:pt x="89" y="84"/>
                  <a:pt x="89" y="84"/>
                  <a:pt x="89" y="84"/>
                </a:cubicBezTo>
                <a:cubicBezTo>
                  <a:pt x="91" y="98"/>
                  <a:pt x="91" y="98"/>
                  <a:pt x="91" y="98"/>
                </a:cubicBezTo>
                <a:cubicBezTo>
                  <a:pt x="103" y="95"/>
                  <a:pt x="112" y="83"/>
                  <a:pt x="111" y="70"/>
                </a:cubicBezTo>
                <a:cubicBezTo>
                  <a:pt x="110" y="67"/>
                  <a:pt x="110" y="64"/>
                  <a:pt x="109" y="62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8" y="65"/>
                  <a:pt x="121" y="71"/>
                  <a:pt x="122" y="79"/>
                </a:cubicBezTo>
                <a:cubicBezTo>
                  <a:pt x="123" y="98"/>
                  <a:pt x="111" y="114"/>
                  <a:pt x="92" y="118"/>
                </a:cubicBezTo>
                <a:cubicBezTo>
                  <a:pt x="93" y="129"/>
                  <a:pt x="93" y="129"/>
                  <a:pt x="93" y="129"/>
                </a:cubicBezTo>
                <a:close/>
                <a:moveTo>
                  <a:pt x="0" y="58"/>
                </a:moveTo>
                <a:cubicBezTo>
                  <a:pt x="30" y="38"/>
                  <a:pt x="30" y="38"/>
                  <a:pt x="30" y="38"/>
                </a:cubicBezTo>
                <a:cubicBezTo>
                  <a:pt x="42" y="74"/>
                  <a:pt x="42" y="74"/>
                  <a:pt x="42" y="74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82"/>
                  <a:pt x="33" y="95"/>
                  <a:pt x="45" y="99"/>
                </a:cubicBezTo>
                <a:cubicBezTo>
                  <a:pt x="48" y="100"/>
                  <a:pt x="51" y="101"/>
                  <a:pt x="53" y="101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47" y="108"/>
                  <a:pt x="39" y="108"/>
                  <a:pt x="33" y="105"/>
                </a:cubicBezTo>
                <a:cubicBezTo>
                  <a:pt x="15" y="99"/>
                  <a:pt x="6" y="80"/>
                  <a:pt x="11" y="62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11" y="9"/>
                </a:moveTo>
                <a:cubicBezTo>
                  <a:pt x="102" y="16"/>
                  <a:pt x="102" y="16"/>
                  <a:pt x="102" y="16"/>
                </a:cubicBezTo>
                <a:cubicBezTo>
                  <a:pt x="90" y="3"/>
                  <a:pt x="69" y="0"/>
                  <a:pt x="54" y="12"/>
                </a:cubicBezTo>
                <a:cubicBezTo>
                  <a:pt x="48" y="16"/>
                  <a:pt x="44" y="22"/>
                  <a:pt x="41" y="28"/>
                </a:cubicBezTo>
                <a:cubicBezTo>
                  <a:pt x="46" y="32"/>
                  <a:pt x="46" y="32"/>
                  <a:pt x="46" y="32"/>
                </a:cubicBezTo>
                <a:cubicBezTo>
                  <a:pt x="48" y="29"/>
                  <a:pt x="49" y="27"/>
                  <a:pt x="52" y="26"/>
                </a:cubicBezTo>
                <a:cubicBezTo>
                  <a:pt x="62" y="18"/>
                  <a:pt x="77" y="19"/>
                  <a:pt x="86" y="28"/>
                </a:cubicBezTo>
                <a:cubicBezTo>
                  <a:pt x="75" y="37"/>
                  <a:pt x="75" y="37"/>
                  <a:pt x="75" y="37"/>
                </a:cubicBezTo>
                <a:cubicBezTo>
                  <a:pt x="112" y="46"/>
                  <a:pt x="112" y="46"/>
                  <a:pt x="112" y="46"/>
                </a:cubicBezTo>
                <a:lnTo>
                  <a:pt x="11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9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Freeform 123"/>
          <p:cNvSpPr>
            <a:spLocks noEditPoints="1"/>
          </p:cNvSpPr>
          <p:nvPr/>
        </p:nvSpPr>
        <p:spPr bwMode="auto">
          <a:xfrm>
            <a:off x="9753400" y="2233868"/>
            <a:ext cx="548578" cy="387854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1" tIns="45716" rIns="91431" bIns="45716" numCol="1" anchor="t" anchorCtr="0" compatLnSpc="1"/>
          <a:lstStyle/>
          <a:p>
            <a:endParaRPr lang="zh-CN" altLang="en-US" sz="249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50F5492-9653-4FE7-8580-0595326D2D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6" r="24124"/>
          <a:stretch/>
        </p:blipFill>
        <p:spPr>
          <a:xfrm>
            <a:off x="1124988" y="1836299"/>
            <a:ext cx="2779192" cy="3915405"/>
          </a:xfrm>
          <a:prstGeom prst="rect">
            <a:avLst/>
          </a:prstGeom>
        </p:spPr>
      </p:pic>
      <p:sp>
        <p:nvSpPr>
          <p:cNvPr id="28" name="等腰三角形 27">
            <a:extLst>
              <a:ext uri="{FF2B5EF4-FFF2-40B4-BE49-F238E27FC236}">
                <a16:creationId xmlns:a16="http://schemas.microsoft.com/office/drawing/2014/main" xmlns="" id="{3CE3DCEC-96E2-4072-9EEF-DA89B7D89229}"/>
              </a:ext>
            </a:extLst>
          </p:cNvPr>
          <p:cNvSpPr/>
          <p:nvPr/>
        </p:nvSpPr>
        <p:spPr>
          <a:xfrm rot="5400000">
            <a:off x="2764091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89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25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75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75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75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5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5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5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75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65" grpId="0"/>
      <p:bldP spid="66" grpId="0" animBg="1"/>
      <p:bldP spid="67" grpId="0" animBg="1"/>
      <p:bldP spid="6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2F85FEF-DD81-4CCA-97A4-2B7814794729}"/>
              </a:ext>
            </a:extLst>
          </p:cNvPr>
          <p:cNvSpPr/>
          <p:nvPr/>
        </p:nvSpPr>
        <p:spPr>
          <a:xfrm>
            <a:off x="0" y="3683050"/>
            <a:ext cx="12192000" cy="827305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8E4411-1EF0-4D3A-BBA2-59C24E41C7C9}"/>
              </a:ext>
            </a:extLst>
          </p:cNvPr>
          <p:cNvSpPr/>
          <p:nvPr/>
        </p:nvSpPr>
        <p:spPr>
          <a:xfrm>
            <a:off x="0" y="1852160"/>
            <a:ext cx="12192000" cy="1731791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93B255B-3942-4C73-AAB6-6E6D85ACDB39}"/>
              </a:ext>
            </a:extLst>
          </p:cNvPr>
          <p:cNvSpPr/>
          <p:nvPr/>
        </p:nvSpPr>
        <p:spPr>
          <a:xfrm>
            <a:off x="1257300" y="3789435"/>
            <a:ext cx="44577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Nam </a:t>
            </a:r>
            <a:r>
              <a:rPr lang="en-US" altLang="zh-CN" sz="900" dirty="0" err="1">
                <a:solidFill>
                  <a:schemeClr val="bg1"/>
                </a:solidFill>
              </a:rPr>
              <a:t>viverra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euismod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odio</a:t>
            </a:r>
            <a:r>
              <a:rPr lang="en-US" altLang="zh-CN" sz="900" dirty="0">
                <a:solidFill>
                  <a:schemeClr val="bg1"/>
                </a:solidFill>
              </a:rPr>
              <a:t> gravida </a:t>
            </a:r>
            <a:r>
              <a:rPr lang="en-US" altLang="zh-CN" sz="900" dirty="0" err="1">
                <a:solidFill>
                  <a:schemeClr val="bg1"/>
                </a:solidFill>
              </a:rPr>
              <a:t>pellentesque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urna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varius</a:t>
            </a:r>
            <a:r>
              <a:rPr lang="en-US" altLang="zh-CN" sz="900" dirty="0">
                <a:solidFill>
                  <a:schemeClr val="bg1"/>
                </a:solidFill>
              </a:rPr>
              <a:t> vitae. </a:t>
            </a:r>
            <a:r>
              <a:rPr lang="en-US" altLang="zh-CN" sz="900" dirty="0" err="1">
                <a:solidFill>
                  <a:schemeClr val="bg1"/>
                </a:solidFill>
              </a:rPr>
              <a:t>Sed</a:t>
            </a:r>
            <a:r>
              <a:rPr lang="en-US" altLang="zh-CN" sz="900" dirty="0">
                <a:solidFill>
                  <a:schemeClr val="bg1"/>
                </a:solidFill>
              </a:rPr>
              <a:t> dui lorem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et </a:t>
            </a:r>
            <a:r>
              <a:rPr lang="en-US" altLang="zh-CN" sz="900" dirty="0" err="1">
                <a:solidFill>
                  <a:schemeClr val="bg1"/>
                </a:solidFill>
              </a:rPr>
              <a:t>interdum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metus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8A76CA-1558-4158-9A45-435C74C22ABF}"/>
              </a:ext>
            </a:extLst>
          </p:cNvPr>
          <p:cNvGrpSpPr/>
          <p:nvPr/>
        </p:nvGrpSpPr>
        <p:grpSpPr>
          <a:xfrm>
            <a:off x="8183146" y="1758815"/>
            <a:ext cx="2751554" cy="27515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55">
              <a:extLst>
                <a:ext uri="{FF2B5EF4-FFF2-40B4-BE49-F238E27FC236}">
                  <a16:creationId xmlns:a16="http://schemas.microsoft.com/office/drawing/2014/main" xmlns="" id="{90572FE7-EB65-4D7E-85A1-5BE5F4C5A435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F6B1C3-96BE-4DAC-9503-41505561FBF8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200" dirty="0">
                  <a:solidFill>
                    <a:srgbClr val="0071C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7200" dirty="0">
                <a:solidFill>
                  <a:srgbClr val="0071C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DCA3B78-8333-4EB9-910B-87078C5B27BD}"/>
              </a:ext>
            </a:extLst>
          </p:cNvPr>
          <p:cNvSpPr/>
          <p:nvPr/>
        </p:nvSpPr>
        <p:spPr>
          <a:xfrm>
            <a:off x="1257300" y="2260512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团队沟通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C12F0FE-B51A-49BE-B701-38152C23490B}"/>
              </a:ext>
            </a:extLst>
          </p:cNvPr>
          <p:cNvSpPr/>
          <p:nvPr/>
        </p:nvSpPr>
        <p:spPr>
          <a:xfrm>
            <a:off x="1285890" y="1906369"/>
            <a:ext cx="4548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TEAM COMMUNICATION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173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972ABD77-CDBF-4F85-B938-D9EA2138C4EE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35812" y="67652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沟通对团队建设的作用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163638" y="2068789"/>
            <a:ext cx="2232705" cy="3813135"/>
            <a:chOff x="1108288" y="2186627"/>
            <a:chExt cx="2523949" cy="4310537"/>
          </a:xfrm>
        </p:grpSpPr>
        <p:sp>
          <p:nvSpPr>
            <p:cNvPr id="28" name="任意多边形 6"/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1527139" y="4283315"/>
              <a:ext cx="1686244" cy="1486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我们长期为客户提供专业的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策划设计制作等全程服务，凭借自身优势和专业化的独特视角为客户提供优质的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1262175" y="3399744"/>
              <a:ext cx="2216171" cy="3479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沟通作用</a:t>
              </a:r>
            </a:p>
          </p:txBody>
        </p:sp>
        <p:sp>
          <p:nvSpPr>
            <p:cNvPr id="31" name="TextBox 20"/>
            <p:cNvSpPr txBox="1"/>
            <p:nvPr/>
          </p:nvSpPr>
          <p:spPr>
            <a:xfrm>
              <a:off x="2185427" y="2551571"/>
              <a:ext cx="369670" cy="6958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071C1"/>
                  </a:solidFill>
                  <a:latin typeface="Agency FB" panose="020B0503020202020204" pitchFamily="34" charset="0"/>
                  <a:ea typeface="微软雅黑" pitchFamily="34" charset="-122"/>
                </a:rPr>
                <a:t>01</a:t>
              </a:r>
              <a:endParaRPr lang="zh-CN" altLang="en-US" sz="4000" dirty="0">
                <a:solidFill>
                  <a:srgbClr val="0071C1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07645" y="2068789"/>
            <a:ext cx="2232705" cy="3813135"/>
            <a:chOff x="1108288" y="2186627"/>
            <a:chExt cx="2523949" cy="4310537"/>
          </a:xfrm>
        </p:grpSpPr>
        <p:sp>
          <p:nvSpPr>
            <p:cNvPr id="33" name="任意多边形 6"/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/>
            </a:p>
          </p:txBody>
        </p:sp>
        <p:sp>
          <p:nvSpPr>
            <p:cNvPr id="34" name="TextBox 29"/>
            <p:cNvSpPr txBox="1"/>
            <p:nvPr/>
          </p:nvSpPr>
          <p:spPr>
            <a:xfrm>
              <a:off x="1527139" y="4283315"/>
              <a:ext cx="1686244" cy="1486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我们长期为客户提供专业的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策划设计制作等全程服务，凭借自身优势和专业化的独特视角为客户提供优质的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35" name="TextBox 30"/>
            <p:cNvSpPr txBox="1"/>
            <p:nvPr/>
          </p:nvSpPr>
          <p:spPr>
            <a:xfrm>
              <a:off x="1262175" y="3399744"/>
              <a:ext cx="2216171" cy="3479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沟通作用</a:t>
              </a:r>
            </a:p>
          </p:txBody>
        </p:sp>
        <p:sp>
          <p:nvSpPr>
            <p:cNvPr id="36" name="TextBox 20"/>
            <p:cNvSpPr txBox="1"/>
            <p:nvPr/>
          </p:nvSpPr>
          <p:spPr>
            <a:xfrm>
              <a:off x="2131064" y="2551571"/>
              <a:ext cx="478396" cy="6958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071C1"/>
                  </a:solidFill>
                  <a:latin typeface="Agency FB" panose="020B0503020202020204" pitchFamily="34" charset="0"/>
                  <a:ea typeface="微软雅黑" pitchFamily="34" charset="-122"/>
                </a:rPr>
                <a:t>02</a:t>
              </a:r>
              <a:endParaRPr lang="zh-CN" altLang="en-US" sz="4000" dirty="0">
                <a:solidFill>
                  <a:srgbClr val="0071C1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51652" y="2068789"/>
            <a:ext cx="2232705" cy="3813135"/>
            <a:chOff x="1108288" y="2186627"/>
            <a:chExt cx="2523949" cy="4310537"/>
          </a:xfrm>
        </p:grpSpPr>
        <p:sp>
          <p:nvSpPr>
            <p:cNvPr id="38" name="任意多边形 6"/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/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1527139" y="4283315"/>
              <a:ext cx="1686244" cy="1486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我们长期为客户提供专业的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策划设计制作等全程服务，凭借自身优势和专业化的独特视角为客户提供优质的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40" name="TextBox 30"/>
            <p:cNvSpPr txBox="1"/>
            <p:nvPr/>
          </p:nvSpPr>
          <p:spPr>
            <a:xfrm>
              <a:off x="1262175" y="3399744"/>
              <a:ext cx="2216171" cy="3479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沟通作用</a:t>
              </a:r>
            </a:p>
          </p:txBody>
        </p:sp>
        <p:sp>
          <p:nvSpPr>
            <p:cNvPr id="41" name="TextBox 20"/>
            <p:cNvSpPr txBox="1"/>
            <p:nvPr/>
          </p:nvSpPr>
          <p:spPr>
            <a:xfrm>
              <a:off x="2122004" y="2551571"/>
              <a:ext cx="496517" cy="6958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071C1"/>
                  </a:solidFill>
                  <a:latin typeface="Agency FB" panose="020B0503020202020204" pitchFamily="34" charset="0"/>
                  <a:ea typeface="微软雅黑" pitchFamily="34" charset="-122"/>
                </a:rPr>
                <a:t>03</a:t>
              </a:r>
              <a:endParaRPr lang="zh-CN" altLang="en-US" sz="4000" dirty="0">
                <a:solidFill>
                  <a:srgbClr val="0071C1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795658" y="2068789"/>
            <a:ext cx="2232705" cy="3813135"/>
            <a:chOff x="1108288" y="2186627"/>
            <a:chExt cx="2523949" cy="4310537"/>
          </a:xfrm>
        </p:grpSpPr>
        <p:sp>
          <p:nvSpPr>
            <p:cNvPr id="43" name="任意多边形 6"/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/>
            </a:p>
          </p:txBody>
        </p:sp>
        <p:sp>
          <p:nvSpPr>
            <p:cNvPr id="44" name="TextBox 29"/>
            <p:cNvSpPr txBox="1"/>
            <p:nvPr/>
          </p:nvSpPr>
          <p:spPr>
            <a:xfrm>
              <a:off x="1527139" y="4283315"/>
              <a:ext cx="1686244" cy="1486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我们长期为客户提供专业的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策划设计制作等全程服务，凭借自身优势和专业化的独特视角为客户提供优质的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2"/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45" name="TextBox 30"/>
            <p:cNvSpPr txBox="1"/>
            <p:nvPr/>
          </p:nvSpPr>
          <p:spPr>
            <a:xfrm>
              <a:off x="1262175" y="3399744"/>
              <a:ext cx="2216171" cy="3479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沟通作用</a:t>
              </a:r>
            </a:p>
          </p:txBody>
        </p:sp>
        <p:sp>
          <p:nvSpPr>
            <p:cNvPr id="46" name="TextBox 20"/>
            <p:cNvSpPr txBox="1"/>
            <p:nvPr/>
          </p:nvSpPr>
          <p:spPr>
            <a:xfrm>
              <a:off x="2132877" y="2551571"/>
              <a:ext cx="474772" cy="6958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071C1"/>
                  </a:solidFill>
                  <a:latin typeface="Agency FB" panose="020B0503020202020204" pitchFamily="34" charset="0"/>
                  <a:ea typeface="微软雅黑" pitchFamily="34" charset="-122"/>
                </a:rPr>
                <a:t>04</a:t>
              </a:r>
              <a:endParaRPr lang="zh-CN" altLang="en-US" sz="4000" dirty="0">
                <a:solidFill>
                  <a:srgbClr val="0071C1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24" name="等腰三角形 23">
            <a:extLst>
              <a:ext uri="{FF2B5EF4-FFF2-40B4-BE49-F238E27FC236}">
                <a16:creationId xmlns:a16="http://schemas.microsoft.com/office/drawing/2014/main" xmlns="" id="{1A517A51-BD48-4544-A7C2-43738C48C877}"/>
              </a:ext>
            </a:extLst>
          </p:cNvPr>
          <p:cNvSpPr/>
          <p:nvPr/>
        </p:nvSpPr>
        <p:spPr>
          <a:xfrm rot="5400000">
            <a:off x="4410823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79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5F8E588-CAC9-4E5C-BD9D-FC84D07BBCC1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3"/>
          <p:cNvSpPr txBox="1"/>
          <p:nvPr/>
        </p:nvSpPr>
        <p:spPr>
          <a:xfrm>
            <a:off x="137422" y="676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团队沟通概述</a:t>
            </a:r>
          </a:p>
        </p:txBody>
      </p:sp>
      <p:sp>
        <p:nvSpPr>
          <p:cNvPr id="12" name="矩形 11"/>
          <p:cNvSpPr/>
          <p:nvPr/>
        </p:nvSpPr>
        <p:spPr>
          <a:xfrm>
            <a:off x="10641101" y="5588362"/>
            <a:ext cx="263163" cy="263163"/>
          </a:xfrm>
          <a:prstGeom prst="rect">
            <a:avLst/>
          </a:prstGeom>
          <a:noFill/>
          <a:ln>
            <a:solidFill>
              <a:srgbClr val="4E9F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95999" y="1954711"/>
            <a:ext cx="4932363" cy="3526972"/>
          </a:xfrm>
          <a:prstGeom prst="rect">
            <a:avLst/>
          </a:prstGeom>
          <a:solidFill>
            <a:srgbClr val="4E9FD6">
              <a:alpha val="20000"/>
            </a:srgb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7" rIns="69987" bIns="69989" numCol="1" spcCol="1270" anchor="ctr" anchorCtr="0">
            <a:noAutofit/>
          </a:bodyPr>
          <a:lstStyle/>
          <a:p>
            <a:endParaRPr lang="zh-CN" altLang="en-US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71459" y="5224780"/>
            <a:ext cx="513806" cy="513806"/>
          </a:xfrm>
          <a:prstGeom prst="rect">
            <a:avLst/>
          </a:prstGeom>
          <a:solidFill>
            <a:srgbClr val="0071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6"/>
          <p:cNvSpPr txBox="1"/>
          <p:nvPr/>
        </p:nvSpPr>
        <p:spPr>
          <a:xfrm>
            <a:off x="6607456" y="3079906"/>
            <a:ext cx="40336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良好的沟通无疑是高效团队一个必不可少的特点。群体成员通过畅通的渠道交流信息，包括各种言语和非言语信息。此外，管理层与团队成员之间健康的信息反馈也是良好沟通的重要特征，它有助于管理者指导团队成员的行动，消除误解。就像</a:t>
            </a:r>
            <a:r>
              <a:rPr lang="en-US" altLang="zh-CN" dirty="0">
                <a:solidFill>
                  <a:schemeClr val="tx2"/>
                </a:solidFill>
              </a:rPr>
              <a:t>—</a:t>
            </a:r>
            <a:r>
              <a:rPr lang="zh-CN" altLang="en-US" dirty="0">
                <a:solidFill>
                  <a:schemeClr val="tx2"/>
                </a:solidFill>
              </a:rPr>
              <a:t>一对已经共同生活多年、感情深厚的夫妇那样，高效团队中的成员能迅速而准确地了解彼此的想法和情感。</a:t>
            </a:r>
          </a:p>
        </p:txBody>
      </p:sp>
      <p:sp>
        <p:nvSpPr>
          <p:cNvPr id="17" name="文本占位符 14"/>
          <p:cNvSpPr txBox="1">
            <a:spLocks/>
          </p:cNvSpPr>
          <p:nvPr/>
        </p:nvSpPr>
        <p:spPr>
          <a:xfrm>
            <a:off x="6607455" y="2499670"/>
            <a:ext cx="3619500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071C1"/>
                </a:solidFill>
              </a:rPr>
              <a:t>概述摘要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CDD9460-54F0-4BD5-B0C3-FEF7A0430D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75" y="1954711"/>
            <a:ext cx="5392923" cy="3526972"/>
          </a:xfrm>
          <a:prstGeom prst="rect">
            <a:avLst/>
          </a:prstGeom>
        </p:spPr>
      </p:pic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25C4B278-71C8-4777-82E0-072D16EC37B3}"/>
              </a:ext>
            </a:extLst>
          </p:cNvPr>
          <p:cNvSpPr/>
          <p:nvPr/>
        </p:nvSpPr>
        <p:spPr>
          <a:xfrm rot="5400000">
            <a:off x="2762436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67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85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B73AA141-7C92-4021-B286-244E58FE29F7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32834" y="6765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沟通的方法和技巧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78120" y="2354891"/>
            <a:ext cx="3639020" cy="3345196"/>
            <a:chOff x="4278120" y="2075491"/>
            <a:chExt cx="3639020" cy="334519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145879" y="2075491"/>
              <a:ext cx="1092456" cy="1597358"/>
            </a:xfrm>
            <a:custGeom>
              <a:avLst/>
              <a:gdLst>
                <a:gd name="T0" fmla="*/ 197 w 350"/>
                <a:gd name="T1" fmla="*/ 398 h 512"/>
                <a:gd name="T2" fmla="*/ 188 w 350"/>
                <a:gd name="T3" fmla="*/ 394 h 512"/>
                <a:gd name="T4" fmla="*/ 196 w 350"/>
                <a:gd name="T5" fmla="*/ 398 h 512"/>
                <a:gd name="T6" fmla="*/ 319 w 350"/>
                <a:gd name="T7" fmla="*/ 186 h 512"/>
                <a:gd name="T8" fmla="*/ 277 w 350"/>
                <a:gd name="T9" fmla="*/ 31 h 512"/>
                <a:gd name="T10" fmla="*/ 277 w 350"/>
                <a:gd name="T11" fmla="*/ 31 h 512"/>
                <a:gd name="T12" fmla="*/ 122 w 350"/>
                <a:gd name="T13" fmla="*/ 73 h 512"/>
                <a:gd name="T14" fmla="*/ 0 w 350"/>
                <a:gd name="T15" fmla="*/ 285 h 512"/>
                <a:gd name="T16" fmla="*/ 0 w 350"/>
                <a:gd name="T17" fmla="*/ 285 h 512"/>
                <a:gd name="T18" fmla="*/ 0 w 350"/>
                <a:gd name="T19" fmla="*/ 512 h 512"/>
                <a:gd name="T20" fmla="*/ 197 w 350"/>
                <a:gd name="T21" fmla="*/ 39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0" h="512">
                  <a:moveTo>
                    <a:pt x="197" y="398"/>
                  </a:moveTo>
                  <a:cubicBezTo>
                    <a:pt x="188" y="394"/>
                    <a:pt x="188" y="394"/>
                    <a:pt x="188" y="394"/>
                  </a:cubicBezTo>
                  <a:cubicBezTo>
                    <a:pt x="196" y="398"/>
                    <a:pt x="196" y="398"/>
                    <a:pt x="196" y="398"/>
                  </a:cubicBezTo>
                  <a:cubicBezTo>
                    <a:pt x="319" y="186"/>
                    <a:pt x="319" y="186"/>
                    <a:pt x="319" y="186"/>
                  </a:cubicBezTo>
                  <a:cubicBezTo>
                    <a:pt x="350" y="132"/>
                    <a:pt x="331" y="62"/>
                    <a:pt x="277" y="31"/>
                  </a:cubicBezTo>
                  <a:cubicBezTo>
                    <a:pt x="277" y="31"/>
                    <a:pt x="277" y="31"/>
                    <a:pt x="277" y="31"/>
                  </a:cubicBezTo>
                  <a:cubicBezTo>
                    <a:pt x="223" y="0"/>
                    <a:pt x="154" y="18"/>
                    <a:pt x="122" y="73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512"/>
                    <a:pt x="0" y="512"/>
                    <a:pt x="0" y="512"/>
                  </a:cubicBezTo>
                  <a:lnTo>
                    <a:pt x="197" y="398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956884" y="3823329"/>
              <a:ext cx="1093958" cy="1597358"/>
            </a:xfrm>
            <a:custGeom>
              <a:avLst/>
              <a:gdLst>
                <a:gd name="T0" fmla="*/ 154 w 350"/>
                <a:gd name="T1" fmla="*/ 114 h 512"/>
                <a:gd name="T2" fmla="*/ 162 w 350"/>
                <a:gd name="T3" fmla="*/ 119 h 512"/>
                <a:gd name="T4" fmla="*/ 154 w 350"/>
                <a:gd name="T5" fmla="*/ 114 h 512"/>
                <a:gd name="T6" fmla="*/ 31 w 350"/>
                <a:gd name="T7" fmla="*/ 326 h 512"/>
                <a:gd name="T8" fmla="*/ 73 w 350"/>
                <a:gd name="T9" fmla="*/ 481 h 512"/>
                <a:gd name="T10" fmla="*/ 73 w 350"/>
                <a:gd name="T11" fmla="*/ 481 h 512"/>
                <a:gd name="T12" fmla="*/ 228 w 350"/>
                <a:gd name="T13" fmla="*/ 439 h 512"/>
                <a:gd name="T14" fmla="*/ 350 w 350"/>
                <a:gd name="T15" fmla="*/ 227 h 512"/>
                <a:gd name="T16" fmla="*/ 350 w 350"/>
                <a:gd name="T17" fmla="*/ 227 h 512"/>
                <a:gd name="T18" fmla="*/ 350 w 350"/>
                <a:gd name="T19" fmla="*/ 0 h 512"/>
                <a:gd name="T20" fmla="*/ 154 w 350"/>
                <a:gd name="T21" fmla="*/ 114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0" h="512">
                  <a:moveTo>
                    <a:pt x="154" y="114"/>
                  </a:moveTo>
                  <a:cubicBezTo>
                    <a:pt x="162" y="119"/>
                    <a:pt x="162" y="119"/>
                    <a:pt x="162" y="119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31" y="326"/>
                    <a:pt x="31" y="326"/>
                    <a:pt x="31" y="326"/>
                  </a:cubicBezTo>
                  <a:cubicBezTo>
                    <a:pt x="0" y="381"/>
                    <a:pt x="19" y="450"/>
                    <a:pt x="73" y="481"/>
                  </a:cubicBezTo>
                  <a:cubicBezTo>
                    <a:pt x="73" y="481"/>
                    <a:pt x="73" y="481"/>
                    <a:pt x="73" y="481"/>
                  </a:cubicBezTo>
                  <a:cubicBezTo>
                    <a:pt x="127" y="512"/>
                    <a:pt x="196" y="494"/>
                    <a:pt x="228" y="439"/>
                  </a:cubicBezTo>
                  <a:cubicBezTo>
                    <a:pt x="350" y="227"/>
                    <a:pt x="350" y="227"/>
                    <a:pt x="350" y="227"/>
                  </a:cubicBezTo>
                  <a:cubicBezTo>
                    <a:pt x="350" y="227"/>
                    <a:pt x="350" y="227"/>
                    <a:pt x="350" y="227"/>
                  </a:cubicBezTo>
                  <a:cubicBezTo>
                    <a:pt x="350" y="0"/>
                    <a:pt x="350" y="0"/>
                    <a:pt x="350" y="0"/>
                  </a:cubicBezTo>
                  <a:lnTo>
                    <a:pt x="154" y="114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953794" y="2078581"/>
              <a:ext cx="1096964" cy="1594352"/>
            </a:xfrm>
            <a:custGeom>
              <a:avLst/>
              <a:gdLst>
                <a:gd name="T0" fmla="*/ 350 w 351"/>
                <a:gd name="T1" fmla="*/ 284 h 511"/>
                <a:gd name="T2" fmla="*/ 342 w 351"/>
                <a:gd name="T3" fmla="*/ 289 h 511"/>
                <a:gd name="T4" fmla="*/ 350 w 351"/>
                <a:gd name="T5" fmla="*/ 284 h 511"/>
                <a:gd name="T6" fmla="*/ 227 w 351"/>
                <a:gd name="T7" fmla="*/ 72 h 511"/>
                <a:gd name="T8" fmla="*/ 72 w 351"/>
                <a:gd name="T9" fmla="*/ 31 h 511"/>
                <a:gd name="T10" fmla="*/ 72 w 351"/>
                <a:gd name="T11" fmla="*/ 31 h 511"/>
                <a:gd name="T12" fmla="*/ 31 w 351"/>
                <a:gd name="T13" fmla="*/ 186 h 511"/>
                <a:gd name="T14" fmla="*/ 154 w 351"/>
                <a:gd name="T15" fmla="*/ 398 h 511"/>
                <a:gd name="T16" fmla="*/ 154 w 351"/>
                <a:gd name="T17" fmla="*/ 398 h 511"/>
                <a:gd name="T18" fmla="*/ 351 w 351"/>
                <a:gd name="T19" fmla="*/ 511 h 511"/>
                <a:gd name="T20" fmla="*/ 350 w 351"/>
                <a:gd name="T21" fmla="*/ 284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1" h="511">
                  <a:moveTo>
                    <a:pt x="350" y="284"/>
                  </a:moveTo>
                  <a:cubicBezTo>
                    <a:pt x="342" y="289"/>
                    <a:pt x="342" y="289"/>
                    <a:pt x="342" y="289"/>
                  </a:cubicBezTo>
                  <a:cubicBezTo>
                    <a:pt x="350" y="284"/>
                    <a:pt x="350" y="284"/>
                    <a:pt x="350" y="284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196" y="18"/>
                    <a:pt x="126" y="0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18" y="62"/>
                    <a:pt x="0" y="132"/>
                    <a:pt x="31" y="186"/>
                  </a:cubicBezTo>
                  <a:cubicBezTo>
                    <a:pt x="154" y="398"/>
                    <a:pt x="154" y="398"/>
                    <a:pt x="154" y="398"/>
                  </a:cubicBezTo>
                  <a:cubicBezTo>
                    <a:pt x="154" y="398"/>
                    <a:pt x="154" y="398"/>
                    <a:pt x="154" y="398"/>
                  </a:cubicBezTo>
                  <a:cubicBezTo>
                    <a:pt x="351" y="511"/>
                    <a:pt x="351" y="511"/>
                    <a:pt x="351" y="511"/>
                  </a:cubicBezTo>
                  <a:lnTo>
                    <a:pt x="350" y="284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146006" y="3823329"/>
              <a:ext cx="1096964" cy="1597358"/>
            </a:xfrm>
            <a:custGeom>
              <a:avLst/>
              <a:gdLst>
                <a:gd name="T0" fmla="*/ 1 w 351"/>
                <a:gd name="T1" fmla="*/ 227 h 512"/>
                <a:gd name="T2" fmla="*/ 9 w 351"/>
                <a:gd name="T3" fmla="*/ 222 h 512"/>
                <a:gd name="T4" fmla="*/ 1 w 351"/>
                <a:gd name="T5" fmla="*/ 227 h 512"/>
                <a:gd name="T6" fmla="*/ 124 w 351"/>
                <a:gd name="T7" fmla="*/ 439 h 512"/>
                <a:gd name="T8" fmla="*/ 279 w 351"/>
                <a:gd name="T9" fmla="*/ 480 h 512"/>
                <a:gd name="T10" fmla="*/ 279 w 351"/>
                <a:gd name="T11" fmla="*/ 480 h 512"/>
                <a:gd name="T12" fmla="*/ 320 w 351"/>
                <a:gd name="T13" fmla="*/ 325 h 512"/>
                <a:gd name="T14" fmla="*/ 197 w 351"/>
                <a:gd name="T15" fmla="*/ 113 h 512"/>
                <a:gd name="T16" fmla="*/ 197 w 351"/>
                <a:gd name="T17" fmla="*/ 113 h 512"/>
                <a:gd name="T18" fmla="*/ 0 w 351"/>
                <a:gd name="T19" fmla="*/ 0 h 512"/>
                <a:gd name="T20" fmla="*/ 1 w 351"/>
                <a:gd name="T21" fmla="*/ 22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1" h="512">
                  <a:moveTo>
                    <a:pt x="1" y="227"/>
                  </a:moveTo>
                  <a:cubicBezTo>
                    <a:pt x="9" y="222"/>
                    <a:pt x="9" y="222"/>
                    <a:pt x="9" y="222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124" y="439"/>
                    <a:pt x="124" y="439"/>
                    <a:pt x="124" y="439"/>
                  </a:cubicBezTo>
                  <a:cubicBezTo>
                    <a:pt x="155" y="493"/>
                    <a:pt x="225" y="512"/>
                    <a:pt x="279" y="480"/>
                  </a:cubicBezTo>
                  <a:cubicBezTo>
                    <a:pt x="279" y="480"/>
                    <a:pt x="279" y="480"/>
                    <a:pt x="279" y="480"/>
                  </a:cubicBezTo>
                  <a:cubicBezTo>
                    <a:pt x="333" y="449"/>
                    <a:pt x="351" y="379"/>
                    <a:pt x="320" y="325"/>
                  </a:cubicBezTo>
                  <a:cubicBezTo>
                    <a:pt x="197" y="113"/>
                    <a:pt x="197" y="113"/>
                    <a:pt x="197" y="113"/>
                  </a:cubicBezTo>
                  <a:cubicBezTo>
                    <a:pt x="197" y="113"/>
                    <a:pt x="197" y="113"/>
                    <a:pt x="197" y="1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27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183036" y="3394957"/>
              <a:ext cx="1734104" cy="706264"/>
            </a:xfrm>
            <a:custGeom>
              <a:avLst/>
              <a:gdLst>
                <a:gd name="T0" fmla="*/ 196 w 555"/>
                <a:gd name="T1" fmla="*/ 0 h 226"/>
                <a:gd name="T2" fmla="*/ 196 w 555"/>
                <a:gd name="T3" fmla="*/ 9 h 226"/>
                <a:gd name="T4" fmla="*/ 196 w 555"/>
                <a:gd name="T5" fmla="*/ 0 h 226"/>
                <a:gd name="T6" fmla="*/ 441 w 555"/>
                <a:gd name="T7" fmla="*/ 0 h 226"/>
                <a:gd name="T8" fmla="*/ 555 w 555"/>
                <a:gd name="T9" fmla="*/ 113 h 226"/>
                <a:gd name="T10" fmla="*/ 555 w 555"/>
                <a:gd name="T11" fmla="*/ 113 h 226"/>
                <a:gd name="T12" fmla="*/ 441 w 555"/>
                <a:gd name="T13" fmla="*/ 226 h 226"/>
                <a:gd name="T14" fmla="*/ 196 w 555"/>
                <a:gd name="T15" fmla="*/ 226 h 226"/>
                <a:gd name="T16" fmla="*/ 196 w 555"/>
                <a:gd name="T17" fmla="*/ 226 h 226"/>
                <a:gd name="T18" fmla="*/ 0 w 555"/>
                <a:gd name="T19" fmla="*/ 113 h 226"/>
                <a:gd name="T20" fmla="*/ 196 w 555"/>
                <a:gd name="T2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5" h="226">
                  <a:moveTo>
                    <a:pt x="196" y="0"/>
                  </a:moveTo>
                  <a:cubicBezTo>
                    <a:pt x="196" y="9"/>
                    <a:pt x="196" y="9"/>
                    <a:pt x="196" y="9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441" y="0"/>
                    <a:pt x="441" y="0"/>
                    <a:pt x="441" y="0"/>
                  </a:cubicBezTo>
                  <a:cubicBezTo>
                    <a:pt x="504" y="0"/>
                    <a:pt x="555" y="50"/>
                    <a:pt x="555" y="113"/>
                  </a:cubicBezTo>
                  <a:cubicBezTo>
                    <a:pt x="555" y="113"/>
                    <a:pt x="555" y="113"/>
                    <a:pt x="555" y="113"/>
                  </a:cubicBezTo>
                  <a:cubicBezTo>
                    <a:pt x="555" y="176"/>
                    <a:pt x="504" y="226"/>
                    <a:pt x="441" y="226"/>
                  </a:cubicBezTo>
                  <a:cubicBezTo>
                    <a:pt x="196" y="226"/>
                    <a:pt x="196" y="226"/>
                    <a:pt x="196" y="226"/>
                  </a:cubicBezTo>
                  <a:cubicBezTo>
                    <a:pt x="196" y="226"/>
                    <a:pt x="196" y="226"/>
                    <a:pt x="196" y="226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278120" y="3395041"/>
              <a:ext cx="1737110" cy="709270"/>
            </a:xfrm>
            <a:custGeom>
              <a:avLst/>
              <a:gdLst>
                <a:gd name="T0" fmla="*/ 359 w 556"/>
                <a:gd name="T1" fmla="*/ 227 h 227"/>
                <a:gd name="T2" fmla="*/ 359 w 556"/>
                <a:gd name="T3" fmla="*/ 217 h 227"/>
                <a:gd name="T4" fmla="*/ 359 w 556"/>
                <a:gd name="T5" fmla="*/ 226 h 227"/>
                <a:gd name="T6" fmla="*/ 114 w 556"/>
                <a:gd name="T7" fmla="*/ 227 h 227"/>
                <a:gd name="T8" fmla="*/ 1 w 556"/>
                <a:gd name="T9" fmla="*/ 113 h 227"/>
                <a:gd name="T10" fmla="*/ 1 w 556"/>
                <a:gd name="T11" fmla="*/ 113 h 227"/>
                <a:gd name="T12" fmla="*/ 114 w 556"/>
                <a:gd name="T13" fmla="*/ 0 h 227"/>
                <a:gd name="T14" fmla="*/ 359 w 556"/>
                <a:gd name="T15" fmla="*/ 0 h 227"/>
                <a:gd name="T16" fmla="*/ 359 w 556"/>
                <a:gd name="T17" fmla="*/ 0 h 227"/>
                <a:gd name="T18" fmla="*/ 556 w 556"/>
                <a:gd name="T19" fmla="*/ 113 h 227"/>
                <a:gd name="T20" fmla="*/ 359 w 556"/>
                <a:gd name="T21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6" h="227">
                  <a:moveTo>
                    <a:pt x="359" y="227"/>
                  </a:moveTo>
                  <a:cubicBezTo>
                    <a:pt x="359" y="217"/>
                    <a:pt x="359" y="217"/>
                    <a:pt x="359" y="217"/>
                  </a:cubicBezTo>
                  <a:cubicBezTo>
                    <a:pt x="359" y="226"/>
                    <a:pt x="359" y="226"/>
                    <a:pt x="359" y="226"/>
                  </a:cubicBezTo>
                  <a:cubicBezTo>
                    <a:pt x="114" y="227"/>
                    <a:pt x="114" y="227"/>
                    <a:pt x="114" y="227"/>
                  </a:cubicBezTo>
                  <a:cubicBezTo>
                    <a:pt x="51" y="227"/>
                    <a:pt x="1" y="176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556" y="113"/>
                    <a:pt x="556" y="113"/>
                    <a:pt x="556" y="113"/>
                  </a:cubicBezTo>
                  <a:lnTo>
                    <a:pt x="359" y="227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5127005" y="2518025"/>
            <a:ext cx="462013" cy="462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11890" y="2518025"/>
            <a:ext cx="462013" cy="462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127005" y="5071246"/>
            <a:ext cx="462013" cy="462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5"/>
                </a:solidFill>
                <a:latin typeface="Agency FB" panose="020B0503020202020204" pitchFamily="34" charset="0"/>
              </a:rPr>
              <a:t>05</a:t>
            </a:r>
            <a:endParaRPr lang="zh-CN" altLang="en-US" sz="2400" dirty="0">
              <a:solidFill>
                <a:schemeClr val="accent5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11890" y="5071246"/>
            <a:ext cx="462013" cy="462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6"/>
                </a:solidFill>
                <a:latin typeface="Agency FB" panose="020B0503020202020204" pitchFamily="34" charset="0"/>
              </a:rPr>
              <a:t>06</a:t>
            </a:r>
            <a:endParaRPr lang="zh-CN" altLang="en-US" sz="2400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383406" y="3796482"/>
            <a:ext cx="462013" cy="462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4"/>
                </a:solidFill>
                <a:latin typeface="Agency FB" panose="020B0503020202020204" pitchFamily="34" charset="0"/>
              </a:rPr>
              <a:t>03</a:t>
            </a:r>
            <a:endParaRPr lang="zh-CN" altLang="en-US" sz="2400" dirty="0">
              <a:solidFill>
                <a:schemeClr val="accent4"/>
              </a:solidFill>
              <a:latin typeface="Agency FB" panose="020B0503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44413" y="3796482"/>
            <a:ext cx="462013" cy="462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3"/>
                </a:solidFill>
                <a:latin typeface="Agency FB" panose="020B0503020202020204" pitchFamily="34" charset="0"/>
              </a:rPr>
              <a:t>04</a:t>
            </a:r>
            <a:endParaRPr lang="zh-CN" altLang="en-US" sz="2400" dirty="0">
              <a:solidFill>
                <a:schemeClr val="accent3"/>
              </a:solidFill>
              <a:latin typeface="Agency FB" panose="020B0503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66642" y="2227981"/>
            <a:ext cx="2256921" cy="1001722"/>
            <a:chOff x="2041990" y="2227981"/>
            <a:chExt cx="2256921" cy="1001722"/>
          </a:xfrm>
        </p:grpSpPr>
        <p:sp>
          <p:nvSpPr>
            <p:cNvPr id="18" name="矩形 17"/>
            <p:cNvSpPr/>
            <p:nvPr/>
          </p:nvSpPr>
          <p:spPr>
            <a:xfrm>
              <a:off x="2041990" y="2568881"/>
              <a:ext cx="2256921" cy="660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策划、凭借自身优势和专业化的独特视角为客户提供优质的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041990" y="2227981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讲故事</a:t>
              </a:r>
            </a:p>
          </p:txBody>
        </p:sp>
      </p:grpSp>
      <p:sp>
        <p:nvSpPr>
          <p:cNvPr id="20" name="矩形: 圆角 19"/>
          <p:cNvSpPr/>
          <p:nvPr/>
        </p:nvSpPr>
        <p:spPr>
          <a:xfrm>
            <a:off x="1175968" y="2232181"/>
            <a:ext cx="642584" cy="642584"/>
          </a:xfrm>
          <a:prstGeom prst="roundRect">
            <a:avLst/>
          </a:prstGeom>
          <a:solidFill>
            <a:srgbClr val="0071C1"/>
          </a:solidFill>
          <a:ln w="38100"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FontAwesome" pitchFamily="2" charset="0"/>
              </a:rPr>
              <a:t></a:t>
            </a:r>
          </a:p>
        </p:txBody>
      </p:sp>
      <p:sp>
        <p:nvSpPr>
          <p:cNvPr id="21" name="矩形: 圆角 20"/>
          <p:cNvSpPr/>
          <p:nvPr/>
        </p:nvSpPr>
        <p:spPr>
          <a:xfrm>
            <a:off x="1175968" y="3627519"/>
            <a:ext cx="642584" cy="642584"/>
          </a:xfrm>
          <a:prstGeom prst="roundRect">
            <a:avLst/>
          </a:prstGeom>
          <a:solidFill>
            <a:srgbClr val="0071C1"/>
          </a:solidFill>
          <a:ln w="38100"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FontAwesome" pitchFamily="2" charset="0"/>
              </a:rPr>
              <a:t></a:t>
            </a:r>
          </a:p>
        </p:txBody>
      </p:sp>
      <p:sp>
        <p:nvSpPr>
          <p:cNvPr id="22" name="矩形: 圆角 21"/>
          <p:cNvSpPr/>
          <p:nvPr/>
        </p:nvSpPr>
        <p:spPr>
          <a:xfrm>
            <a:off x="1175968" y="5022857"/>
            <a:ext cx="642584" cy="642584"/>
          </a:xfrm>
          <a:prstGeom prst="roundRect">
            <a:avLst/>
          </a:prstGeom>
          <a:solidFill>
            <a:srgbClr val="0071C1"/>
          </a:solidFill>
          <a:ln w="38100"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FontAwesome" pitchFamily="2" charset="0"/>
              </a:rPr>
              <a:t></a:t>
            </a:r>
            <a:endParaRPr lang="zh-CN" altLang="en-US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10385779" y="2232181"/>
            <a:ext cx="642584" cy="642584"/>
          </a:xfrm>
          <a:prstGeom prst="roundRect">
            <a:avLst/>
          </a:prstGeom>
          <a:solidFill>
            <a:srgbClr val="0071C1"/>
          </a:solidFill>
          <a:ln w="38100"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FontAwesome" pitchFamily="2" charset="0"/>
              </a:rPr>
              <a:t></a:t>
            </a:r>
          </a:p>
        </p:txBody>
      </p:sp>
      <p:sp>
        <p:nvSpPr>
          <p:cNvPr id="24" name="矩形: 圆角 23"/>
          <p:cNvSpPr/>
          <p:nvPr/>
        </p:nvSpPr>
        <p:spPr>
          <a:xfrm>
            <a:off x="10385779" y="3627519"/>
            <a:ext cx="642584" cy="642584"/>
          </a:xfrm>
          <a:prstGeom prst="roundRect">
            <a:avLst/>
          </a:prstGeom>
          <a:solidFill>
            <a:srgbClr val="0071C1"/>
          </a:solidFill>
          <a:ln w="38100"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FontAwesome" pitchFamily="2" charset="0"/>
              </a:rPr>
              <a:t></a:t>
            </a:r>
          </a:p>
        </p:txBody>
      </p:sp>
      <p:sp>
        <p:nvSpPr>
          <p:cNvPr id="25" name="矩形: 圆角 24"/>
          <p:cNvSpPr/>
          <p:nvPr/>
        </p:nvSpPr>
        <p:spPr>
          <a:xfrm>
            <a:off x="10385779" y="5022857"/>
            <a:ext cx="642584" cy="642584"/>
          </a:xfrm>
          <a:prstGeom prst="roundRect">
            <a:avLst/>
          </a:prstGeom>
          <a:solidFill>
            <a:srgbClr val="0071C1"/>
          </a:solidFill>
          <a:ln w="38100"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FontAwesome" pitchFamily="2" charset="0"/>
              </a:rPr>
              <a:t>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8047188" y="2227981"/>
            <a:ext cx="2256921" cy="1001722"/>
            <a:chOff x="2041990" y="2227981"/>
            <a:chExt cx="2256921" cy="1001722"/>
          </a:xfrm>
        </p:grpSpPr>
        <p:sp>
          <p:nvSpPr>
            <p:cNvPr id="27" name="矩形 26"/>
            <p:cNvSpPr/>
            <p:nvPr/>
          </p:nvSpPr>
          <p:spPr>
            <a:xfrm>
              <a:off x="2041990" y="2568881"/>
              <a:ext cx="2256921" cy="660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策划、凭借自身优势和专业化的独特视角为客户提供优质的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041990" y="222798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主动聊天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866642" y="3597349"/>
            <a:ext cx="2256921" cy="1001722"/>
            <a:chOff x="2041990" y="2227981"/>
            <a:chExt cx="2256921" cy="1001722"/>
          </a:xfrm>
        </p:grpSpPr>
        <p:sp>
          <p:nvSpPr>
            <p:cNvPr id="30" name="矩形 29"/>
            <p:cNvSpPr/>
            <p:nvPr/>
          </p:nvSpPr>
          <p:spPr>
            <a:xfrm>
              <a:off x="2041990" y="2568881"/>
              <a:ext cx="2256921" cy="660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策划、凭借自身优势和专业化的独特视角为客户提供优质的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041990" y="222798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口头表扬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047188" y="3597349"/>
            <a:ext cx="2262158" cy="1001722"/>
            <a:chOff x="2041990" y="2227981"/>
            <a:chExt cx="2262158" cy="1001722"/>
          </a:xfrm>
        </p:grpSpPr>
        <p:sp>
          <p:nvSpPr>
            <p:cNvPr id="33" name="矩形 32"/>
            <p:cNvSpPr/>
            <p:nvPr/>
          </p:nvSpPr>
          <p:spPr>
            <a:xfrm>
              <a:off x="2041990" y="2568881"/>
              <a:ext cx="2256921" cy="660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策划、凭借自身优势和专业化的独特视角为客户提供优质的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2041990" y="2227981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帮员工制定发展计划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66642" y="4966717"/>
            <a:ext cx="2256921" cy="1001722"/>
            <a:chOff x="2041990" y="2227981"/>
            <a:chExt cx="2256921" cy="1001722"/>
          </a:xfrm>
        </p:grpSpPr>
        <p:sp>
          <p:nvSpPr>
            <p:cNvPr id="36" name="矩形 35"/>
            <p:cNvSpPr/>
            <p:nvPr/>
          </p:nvSpPr>
          <p:spPr>
            <a:xfrm>
              <a:off x="2041990" y="2568881"/>
              <a:ext cx="2256921" cy="660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策划、凭借自身优势和专业化的独特视角为客户提供优质的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041990" y="2227981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动员员工参与决策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047188" y="4966717"/>
            <a:ext cx="2256921" cy="1001722"/>
            <a:chOff x="2041990" y="2227981"/>
            <a:chExt cx="2256921" cy="1001722"/>
          </a:xfrm>
        </p:grpSpPr>
        <p:sp>
          <p:nvSpPr>
            <p:cNvPr id="39" name="矩形 38"/>
            <p:cNvSpPr/>
            <p:nvPr/>
          </p:nvSpPr>
          <p:spPr>
            <a:xfrm>
              <a:off x="2041990" y="2568881"/>
              <a:ext cx="2256921" cy="660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策划、凭借自身优势和专业化的独特视角为客户提供优质的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041990" y="222798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培养员工自豪感</a:t>
              </a:r>
            </a:p>
          </p:txBody>
        </p:sp>
      </p:grpSp>
      <p:sp>
        <p:nvSpPr>
          <p:cNvPr id="42" name="等腰三角形 41">
            <a:extLst>
              <a:ext uri="{FF2B5EF4-FFF2-40B4-BE49-F238E27FC236}">
                <a16:creationId xmlns:a16="http://schemas.microsoft.com/office/drawing/2014/main" xmlns="" id="{A6CD44A2-6A26-4278-A60F-5BFC7EDAAC61}"/>
              </a:ext>
            </a:extLst>
          </p:cNvPr>
          <p:cNvSpPr/>
          <p:nvPr/>
        </p:nvSpPr>
        <p:spPr>
          <a:xfrm rot="5400000">
            <a:off x="3602800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81481E-6 L 0.05769 4.81481E-6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0.05769 4.81481E-6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6 L 0.05769 -3.7037E-6 " pathEditMode="relative" rAng="0" ptsTypes="AA">
                                      <p:cBhvr>
                                        <p:cTn id="60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05769 -3.7037E-6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22222E-6 L 0.05769 -2.22222E-6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05769 -2.22222E-6 " pathEditMode="relative" rAng="0" ptsTypes="AA">
                                      <p:cBhvr>
                                        <p:cTn id="111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2F85FEF-DD81-4CCA-97A4-2B7814794729}"/>
              </a:ext>
            </a:extLst>
          </p:cNvPr>
          <p:cNvSpPr/>
          <p:nvPr/>
        </p:nvSpPr>
        <p:spPr>
          <a:xfrm>
            <a:off x="0" y="3683050"/>
            <a:ext cx="12192000" cy="827305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8E4411-1EF0-4D3A-BBA2-59C24E41C7C9}"/>
              </a:ext>
            </a:extLst>
          </p:cNvPr>
          <p:cNvSpPr/>
          <p:nvPr/>
        </p:nvSpPr>
        <p:spPr>
          <a:xfrm>
            <a:off x="0" y="1852160"/>
            <a:ext cx="12192000" cy="1731791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93B255B-3942-4C73-AAB6-6E6D85ACDB39}"/>
              </a:ext>
            </a:extLst>
          </p:cNvPr>
          <p:cNvSpPr/>
          <p:nvPr/>
        </p:nvSpPr>
        <p:spPr>
          <a:xfrm>
            <a:off x="1257300" y="3789435"/>
            <a:ext cx="44577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Nam </a:t>
            </a:r>
            <a:r>
              <a:rPr lang="en-US" altLang="zh-CN" sz="900" dirty="0" err="1">
                <a:solidFill>
                  <a:schemeClr val="bg1"/>
                </a:solidFill>
              </a:rPr>
              <a:t>viverra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euismod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odio</a:t>
            </a:r>
            <a:r>
              <a:rPr lang="en-US" altLang="zh-CN" sz="900" dirty="0">
                <a:solidFill>
                  <a:schemeClr val="bg1"/>
                </a:solidFill>
              </a:rPr>
              <a:t> gravida </a:t>
            </a:r>
            <a:r>
              <a:rPr lang="en-US" altLang="zh-CN" sz="900" dirty="0" err="1">
                <a:solidFill>
                  <a:schemeClr val="bg1"/>
                </a:solidFill>
              </a:rPr>
              <a:t>pellentesque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urna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varius</a:t>
            </a:r>
            <a:r>
              <a:rPr lang="en-US" altLang="zh-CN" sz="900" dirty="0">
                <a:solidFill>
                  <a:schemeClr val="bg1"/>
                </a:solidFill>
              </a:rPr>
              <a:t> vitae. </a:t>
            </a:r>
            <a:r>
              <a:rPr lang="en-US" altLang="zh-CN" sz="900" dirty="0" err="1">
                <a:solidFill>
                  <a:schemeClr val="bg1"/>
                </a:solidFill>
              </a:rPr>
              <a:t>Sed</a:t>
            </a:r>
            <a:r>
              <a:rPr lang="en-US" altLang="zh-CN" sz="900" dirty="0">
                <a:solidFill>
                  <a:schemeClr val="bg1"/>
                </a:solidFill>
              </a:rPr>
              <a:t> dui lorem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et </a:t>
            </a:r>
            <a:r>
              <a:rPr lang="en-US" altLang="zh-CN" sz="900" dirty="0" err="1">
                <a:solidFill>
                  <a:schemeClr val="bg1"/>
                </a:solidFill>
              </a:rPr>
              <a:t>interdum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metus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8A76CA-1558-4158-9A45-435C74C22ABF}"/>
              </a:ext>
            </a:extLst>
          </p:cNvPr>
          <p:cNvGrpSpPr/>
          <p:nvPr/>
        </p:nvGrpSpPr>
        <p:grpSpPr>
          <a:xfrm>
            <a:off x="8183146" y="1758815"/>
            <a:ext cx="2751554" cy="27515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55">
              <a:extLst>
                <a:ext uri="{FF2B5EF4-FFF2-40B4-BE49-F238E27FC236}">
                  <a16:creationId xmlns:a16="http://schemas.microsoft.com/office/drawing/2014/main" xmlns="" id="{90572FE7-EB65-4D7E-85A1-5BE5F4C5A435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F6B1C3-96BE-4DAC-9503-41505561FBF8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200" dirty="0">
                  <a:solidFill>
                    <a:srgbClr val="0071C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7200" dirty="0">
                <a:solidFill>
                  <a:srgbClr val="0071C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44E727D-A248-4B5E-9CB5-88238CDBE4BA}"/>
              </a:ext>
            </a:extLst>
          </p:cNvPr>
          <p:cNvSpPr/>
          <p:nvPr/>
        </p:nvSpPr>
        <p:spPr>
          <a:xfrm>
            <a:off x="1257300" y="2260512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团队冲突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E1422A5-0D1E-433A-9FBC-3B93A72C8100}"/>
              </a:ext>
            </a:extLst>
          </p:cNvPr>
          <p:cNvSpPr/>
          <p:nvPr/>
        </p:nvSpPr>
        <p:spPr>
          <a:xfrm>
            <a:off x="1285890" y="1906369"/>
            <a:ext cx="3181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TEAM CONFLICT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818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3CC5CF3F-760D-4F77-B02A-CA29E7EF5F16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69899" y="676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如何对应冲突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138511" y="2198705"/>
            <a:ext cx="2453263" cy="3554124"/>
            <a:chOff x="1138511" y="2198705"/>
            <a:chExt cx="2453263" cy="3554124"/>
          </a:xfrm>
        </p:grpSpPr>
        <p:sp>
          <p:nvSpPr>
            <p:cNvPr id="11" name="Rectangle 8"/>
            <p:cNvSpPr/>
            <p:nvPr/>
          </p:nvSpPr>
          <p:spPr>
            <a:xfrm>
              <a:off x="1138511" y="2406577"/>
              <a:ext cx="2453263" cy="334625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12" name="Trapezoid 10@|1FFC:3506772|FBC:16777215|LFC:16777215|LBC:16777215"/>
            <p:cNvSpPr/>
            <p:nvPr/>
          </p:nvSpPr>
          <p:spPr>
            <a:xfrm>
              <a:off x="1617306" y="2199549"/>
              <a:ext cx="1495673" cy="207873"/>
            </a:xfrm>
            <a:prstGeom prst="trapezoid">
              <a:avLst>
                <a:gd name="adj" fmla="val 67927"/>
              </a:avLst>
            </a:prstGeom>
            <a:solidFill>
              <a:srgbClr val="4E9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13" name="Pentagon 9@|1FFC:4308095|FBC:16777215|LFC:16777215|LBC:16777215"/>
            <p:cNvSpPr/>
            <p:nvPr/>
          </p:nvSpPr>
          <p:spPr>
            <a:xfrm rot="5400000">
              <a:off x="1868356" y="2087081"/>
              <a:ext cx="993572" cy="1216819"/>
            </a:xfrm>
            <a:prstGeom prst="homePlate">
              <a:avLst>
                <a:gd name="adj" fmla="val 3172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14" name="Freeform 62"/>
            <p:cNvSpPr>
              <a:spLocks noChangeAspect="1" noEditPoints="1"/>
            </p:cNvSpPr>
            <p:nvPr/>
          </p:nvSpPr>
          <p:spPr bwMode="auto">
            <a:xfrm>
              <a:off x="2104733" y="2403989"/>
              <a:ext cx="520819" cy="524983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endParaRPr lang="en-US" sz="319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96038" y="2198705"/>
            <a:ext cx="2453263" cy="3554124"/>
            <a:chOff x="3696038" y="2198705"/>
            <a:chExt cx="2453263" cy="3554124"/>
          </a:xfrm>
        </p:grpSpPr>
        <p:sp>
          <p:nvSpPr>
            <p:cNvPr id="16" name="Rectangle 15"/>
            <p:cNvSpPr/>
            <p:nvPr/>
          </p:nvSpPr>
          <p:spPr>
            <a:xfrm>
              <a:off x="3696038" y="2406577"/>
              <a:ext cx="2453263" cy="334625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17" name="Trapezoid 17@|1FFC:1137349|FBC:16777215|LFC:16777215|LBC:16777215"/>
            <p:cNvSpPr/>
            <p:nvPr/>
          </p:nvSpPr>
          <p:spPr>
            <a:xfrm>
              <a:off x="4174833" y="2199549"/>
              <a:ext cx="1495673" cy="207873"/>
            </a:xfrm>
            <a:prstGeom prst="trapezoid">
              <a:avLst>
                <a:gd name="adj" fmla="val 67927"/>
              </a:avLst>
            </a:prstGeom>
            <a:solidFill>
              <a:srgbClr val="4E9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18" name="Pentagon 18@|1FFC:1554685|FBC:16777215|LFC:16777215|LBC:16777215"/>
            <p:cNvSpPr/>
            <p:nvPr/>
          </p:nvSpPr>
          <p:spPr>
            <a:xfrm rot="5400000">
              <a:off x="4425883" y="2087081"/>
              <a:ext cx="993572" cy="1216819"/>
            </a:xfrm>
            <a:prstGeom prst="homePlate">
              <a:avLst>
                <a:gd name="adj" fmla="val 3172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19" name="Freeform 245"/>
            <p:cNvSpPr>
              <a:spLocks noChangeAspect="1"/>
            </p:cNvSpPr>
            <p:nvPr/>
          </p:nvSpPr>
          <p:spPr bwMode="auto">
            <a:xfrm>
              <a:off x="4666428" y="2410240"/>
              <a:ext cx="512482" cy="51248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endParaRPr lang="en-US" sz="319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53565" y="2198705"/>
            <a:ext cx="2453263" cy="3554124"/>
            <a:chOff x="6253565" y="2198705"/>
            <a:chExt cx="2453263" cy="3554124"/>
          </a:xfrm>
        </p:grpSpPr>
        <p:sp>
          <p:nvSpPr>
            <p:cNvPr id="21" name="Rectangle 21"/>
            <p:cNvSpPr/>
            <p:nvPr/>
          </p:nvSpPr>
          <p:spPr>
            <a:xfrm>
              <a:off x="6253565" y="2406577"/>
              <a:ext cx="2453263" cy="334625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22" name="Trapezoid 23@|1FFC:192|FBC:16777215|LFC:16777215|LBC:16777215"/>
            <p:cNvSpPr/>
            <p:nvPr/>
          </p:nvSpPr>
          <p:spPr>
            <a:xfrm>
              <a:off x="6732360" y="2199549"/>
              <a:ext cx="1495673" cy="207873"/>
            </a:xfrm>
            <a:prstGeom prst="trapezoid">
              <a:avLst>
                <a:gd name="adj" fmla="val 67927"/>
              </a:avLst>
            </a:prstGeom>
            <a:solidFill>
              <a:srgbClr val="4E9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23" name="Pentagon 24@|1FFC:2381804|FBC:16777215|LFC:16777215|LBC:16777215"/>
            <p:cNvSpPr/>
            <p:nvPr/>
          </p:nvSpPr>
          <p:spPr>
            <a:xfrm rot="5400000">
              <a:off x="6983410" y="2087081"/>
              <a:ext cx="993572" cy="1216819"/>
            </a:xfrm>
            <a:prstGeom prst="homePlate">
              <a:avLst>
                <a:gd name="adj" fmla="val 3172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24" name="Freeform 132"/>
            <p:cNvSpPr>
              <a:spLocks noChangeAspect="1" noEditPoints="1"/>
            </p:cNvSpPr>
            <p:nvPr/>
          </p:nvSpPr>
          <p:spPr bwMode="auto">
            <a:xfrm>
              <a:off x="7175990" y="2375502"/>
              <a:ext cx="608412" cy="581957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endParaRPr lang="en-US" sz="3190">
                <a:solidFill>
                  <a:schemeClr val="accent4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333942" y="3430010"/>
            <a:ext cx="2062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交涉与谈判</a:t>
            </a:r>
          </a:p>
        </p:txBody>
      </p:sp>
      <p:sp>
        <p:nvSpPr>
          <p:cNvPr id="26" name="矩形 25"/>
          <p:cNvSpPr/>
          <p:nvPr/>
        </p:nvSpPr>
        <p:spPr>
          <a:xfrm>
            <a:off x="1348675" y="3945435"/>
            <a:ext cx="2032934" cy="1406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要彻底解决冲突，首先要了解冲突产生的来源。目标、利益和价值观的不同是导致冲突产生的几大常见原因。不同的人对待相同的问题可能有不同的看法。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891469" y="3430010"/>
            <a:ext cx="2062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第三方仲裁</a:t>
            </a:r>
          </a:p>
        </p:txBody>
      </p:sp>
      <p:sp>
        <p:nvSpPr>
          <p:cNvPr id="28" name="矩形 27"/>
          <p:cNvSpPr/>
          <p:nvPr/>
        </p:nvSpPr>
        <p:spPr>
          <a:xfrm>
            <a:off x="3906202" y="3945435"/>
            <a:ext cx="2032934" cy="1406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在解决问题之前，无论何时都要确保冲突双方理解并认同团队的共同目标，一定要避免产生敌意和咄咄逼人的情绪。下一步就是协商，即在对话的基础上进行讨论</a:t>
            </a:r>
          </a:p>
        </p:txBody>
      </p:sp>
      <p:sp>
        <p:nvSpPr>
          <p:cNvPr id="29" name="矩形 28"/>
          <p:cNvSpPr/>
          <p:nvPr/>
        </p:nvSpPr>
        <p:spPr>
          <a:xfrm>
            <a:off x="6448996" y="3430010"/>
            <a:ext cx="2062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强制</a:t>
            </a:r>
          </a:p>
        </p:txBody>
      </p:sp>
      <p:sp>
        <p:nvSpPr>
          <p:cNvPr id="30" name="矩形 29"/>
          <p:cNvSpPr/>
          <p:nvPr/>
        </p:nvSpPr>
        <p:spPr>
          <a:xfrm>
            <a:off x="6463729" y="3945435"/>
            <a:ext cx="2032934" cy="1406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在解决争端的过程中，通过控制自己用语言或肢体表达出来的意思，可以对对方的感觉和观点感同身受。这种意识能够让你在恰当的时机做出恰当的让步。</a:t>
            </a:r>
          </a:p>
        </p:txBody>
      </p:sp>
      <p:sp>
        <p:nvSpPr>
          <p:cNvPr id="35" name="矩形 34"/>
          <p:cNvSpPr/>
          <p:nvPr/>
        </p:nvSpPr>
        <p:spPr>
          <a:xfrm>
            <a:off x="9016334" y="3430010"/>
            <a:ext cx="2062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回馈机制</a:t>
            </a:r>
          </a:p>
        </p:txBody>
      </p:sp>
      <p:sp>
        <p:nvSpPr>
          <p:cNvPr id="36" name="矩形 35"/>
          <p:cNvSpPr/>
          <p:nvPr/>
        </p:nvSpPr>
        <p:spPr>
          <a:xfrm>
            <a:off x="9031067" y="3945435"/>
            <a:ext cx="20329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回馈机制的建立能够让管理者随时掌握协调工作的进度，如果冲突双方没有按照协商结果办，管理者要继续进行协调，以免影响其他工作。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820903" y="2198705"/>
            <a:ext cx="2453263" cy="3554124"/>
            <a:chOff x="8820903" y="2198705"/>
            <a:chExt cx="2453263" cy="3554124"/>
          </a:xfrm>
        </p:grpSpPr>
        <p:sp>
          <p:nvSpPr>
            <p:cNvPr id="32" name="Rectangle 21"/>
            <p:cNvSpPr/>
            <p:nvPr/>
          </p:nvSpPr>
          <p:spPr>
            <a:xfrm>
              <a:off x="8820903" y="2406577"/>
              <a:ext cx="2453263" cy="334625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33" name="Trapezoid 23@|1FFC:192|FBC:16777215|LFC:16777215|LBC:16777215"/>
            <p:cNvSpPr/>
            <p:nvPr/>
          </p:nvSpPr>
          <p:spPr>
            <a:xfrm>
              <a:off x="9299698" y="2199549"/>
              <a:ext cx="1495673" cy="207873"/>
            </a:xfrm>
            <a:prstGeom prst="trapezoid">
              <a:avLst>
                <a:gd name="adj" fmla="val 67927"/>
              </a:avLst>
            </a:prstGeom>
            <a:solidFill>
              <a:srgbClr val="4E9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sp>
          <p:nvSpPr>
            <p:cNvPr id="34" name="Pentagon 24@|1FFC:2381804|FBC:16777215|LFC:16777215|LBC:16777215"/>
            <p:cNvSpPr/>
            <p:nvPr/>
          </p:nvSpPr>
          <p:spPr>
            <a:xfrm rot="5400000">
              <a:off x="9550748" y="2087081"/>
              <a:ext cx="993572" cy="1216819"/>
            </a:xfrm>
            <a:prstGeom prst="homePlate">
              <a:avLst>
                <a:gd name="adj" fmla="val 3172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0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813324" y="2416394"/>
              <a:ext cx="468420" cy="396112"/>
              <a:chOff x="7101077" y="2686560"/>
              <a:chExt cx="468420" cy="396112"/>
            </a:xfrm>
          </p:grpSpPr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7190675" y="2867326"/>
                <a:ext cx="36154" cy="70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30"/>
              <p:cNvSpPr>
                <a:spLocks noEditPoints="1"/>
              </p:cNvSpPr>
              <p:nvPr/>
            </p:nvSpPr>
            <p:spPr bwMode="auto">
              <a:xfrm>
                <a:off x="7101077" y="2686560"/>
                <a:ext cx="468420" cy="198056"/>
              </a:xfrm>
              <a:custGeom>
                <a:avLst/>
                <a:gdLst>
                  <a:gd name="T0" fmla="*/ 114 w 156"/>
                  <a:gd name="T1" fmla="*/ 24 h 66"/>
                  <a:gd name="T2" fmla="*/ 114 w 156"/>
                  <a:gd name="T3" fmla="*/ 23 h 66"/>
                  <a:gd name="T4" fmla="*/ 114 w 156"/>
                  <a:gd name="T5" fmla="*/ 18 h 66"/>
                  <a:gd name="T6" fmla="*/ 96 w 156"/>
                  <a:gd name="T7" fmla="*/ 0 h 66"/>
                  <a:gd name="T8" fmla="*/ 60 w 156"/>
                  <a:gd name="T9" fmla="*/ 0 h 66"/>
                  <a:gd name="T10" fmla="*/ 42 w 156"/>
                  <a:gd name="T11" fmla="*/ 18 h 66"/>
                  <a:gd name="T12" fmla="*/ 42 w 156"/>
                  <a:gd name="T13" fmla="*/ 24 h 66"/>
                  <a:gd name="T14" fmla="*/ 0 w 156"/>
                  <a:gd name="T15" fmla="*/ 24 h 66"/>
                  <a:gd name="T16" fmla="*/ 0 w 156"/>
                  <a:gd name="T17" fmla="*/ 66 h 66"/>
                  <a:gd name="T18" fmla="*/ 24 w 156"/>
                  <a:gd name="T19" fmla="*/ 66 h 66"/>
                  <a:gd name="T20" fmla="*/ 24 w 156"/>
                  <a:gd name="T21" fmla="*/ 54 h 66"/>
                  <a:gd name="T22" fmla="*/ 48 w 156"/>
                  <a:gd name="T23" fmla="*/ 54 h 66"/>
                  <a:gd name="T24" fmla="*/ 48 w 156"/>
                  <a:gd name="T25" fmla="*/ 66 h 66"/>
                  <a:gd name="T26" fmla="*/ 108 w 156"/>
                  <a:gd name="T27" fmla="*/ 66 h 66"/>
                  <a:gd name="T28" fmla="*/ 108 w 156"/>
                  <a:gd name="T29" fmla="*/ 54 h 66"/>
                  <a:gd name="T30" fmla="*/ 132 w 156"/>
                  <a:gd name="T31" fmla="*/ 54 h 66"/>
                  <a:gd name="T32" fmla="*/ 132 w 156"/>
                  <a:gd name="T33" fmla="*/ 66 h 66"/>
                  <a:gd name="T34" fmla="*/ 156 w 156"/>
                  <a:gd name="T35" fmla="*/ 66 h 66"/>
                  <a:gd name="T36" fmla="*/ 156 w 156"/>
                  <a:gd name="T37" fmla="*/ 24 h 66"/>
                  <a:gd name="T38" fmla="*/ 114 w 156"/>
                  <a:gd name="T39" fmla="*/ 24 h 66"/>
                  <a:gd name="T40" fmla="*/ 54 w 156"/>
                  <a:gd name="T41" fmla="*/ 18 h 66"/>
                  <a:gd name="T42" fmla="*/ 60 w 156"/>
                  <a:gd name="T43" fmla="*/ 12 h 66"/>
                  <a:gd name="T44" fmla="*/ 96 w 156"/>
                  <a:gd name="T45" fmla="*/ 12 h 66"/>
                  <a:gd name="T46" fmla="*/ 102 w 156"/>
                  <a:gd name="T47" fmla="*/ 18 h 66"/>
                  <a:gd name="T48" fmla="*/ 102 w 156"/>
                  <a:gd name="T49" fmla="*/ 24 h 66"/>
                  <a:gd name="T50" fmla="*/ 54 w 156"/>
                  <a:gd name="T51" fmla="*/ 24 h 66"/>
                  <a:gd name="T52" fmla="*/ 54 w 156"/>
                  <a:gd name="T53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6" h="66">
                    <a:moveTo>
                      <a:pt x="114" y="24"/>
                    </a:move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6"/>
                      <a:pt x="105" y="0"/>
                      <a:pt x="9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9" y="0"/>
                      <a:pt x="42" y="9"/>
                      <a:pt x="42" y="18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66"/>
                      <a:pt x="132" y="66"/>
                      <a:pt x="132" y="66"/>
                    </a:cubicBezTo>
                    <a:cubicBezTo>
                      <a:pt x="156" y="66"/>
                      <a:pt x="156" y="66"/>
                      <a:pt x="156" y="66"/>
                    </a:cubicBezTo>
                    <a:cubicBezTo>
                      <a:pt x="156" y="24"/>
                      <a:pt x="156" y="24"/>
                      <a:pt x="156" y="24"/>
                    </a:cubicBezTo>
                    <a:lnTo>
                      <a:pt x="114" y="24"/>
                    </a:lnTo>
                    <a:close/>
                    <a:moveTo>
                      <a:pt x="54" y="18"/>
                    </a:moveTo>
                    <a:cubicBezTo>
                      <a:pt x="54" y="18"/>
                      <a:pt x="54" y="12"/>
                      <a:pt x="60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102" y="12"/>
                      <a:pt x="102" y="18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7118368" y="2903478"/>
                <a:ext cx="432267" cy="179194"/>
              </a:xfrm>
              <a:custGeom>
                <a:avLst/>
                <a:gdLst>
                  <a:gd name="T0" fmla="*/ 241 w 275"/>
                  <a:gd name="T1" fmla="*/ 34 h 114"/>
                  <a:gd name="T2" fmla="*/ 195 w 275"/>
                  <a:gd name="T3" fmla="*/ 34 h 114"/>
                  <a:gd name="T4" fmla="*/ 195 w 275"/>
                  <a:gd name="T5" fmla="*/ 0 h 114"/>
                  <a:gd name="T6" fmla="*/ 81 w 275"/>
                  <a:gd name="T7" fmla="*/ 0 h 114"/>
                  <a:gd name="T8" fmla="*/ 81 w 275"/>
                  <a:gd name="T9" fmla="*/ 34 h 114"/>
                  <a:gd name="T10" fmla="*/ 35 w 275"/>
                  <a:gd name="T11" fmla="*/ 34 h 114"/>
                  <a:gd name="T12" fmla="*/ 35 w 275"/>
                  <a:gd name="T13" fmla="*/ 0 h 114"/>
                  <a:gd name="T14" fmla="*/ 0 w 275"/>
                  <a:gd name="T15" fmla="*/ 0 h 114"/>
                  <a:gd name="T16" fmla="*/ 0 w 275"/>
                  <a:gd name="T17" fmla="*/ 114 h 114"/>
                  <a:gd name="T18" fmla="*/ 275 w 275"/>
                  <a:gd name="T19" fmla="*/ 114 h 114"/>
                  <a:gd name="T20" fmla="*/ 275 w 275"/>
                  <a:gd name="T21" fmla="*/ 0 h 114"/>
                  <a:gd name="T22" fmla="*/ 241 w 275"/>
                  <a:gd name="T23" fmla="*/ 0 h 114"/>
                  <a:gd name="T24" fmla="*/ 241 w 275"/>
                  <a:gd name="T25" fmla="*/ 3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5" h="114">
                    <a:moveTo>
                      <a:pt x="241" y="34"/>
                    </a:moveTo>
                    <a:lnTo>
                      <a:pt x="195" y="34"/>
                    </a:lnTo>
                    <a:lnTo>
                      <a:pt x="195" y="0"/>
                    </a:lnTo>
                    <a:lnTo>
                      <a:pt x="81" y="0"/>
                    </a:lnTo>
                    <a:lnTo>
                      <a:pt x="81" y="34"/>
                    </a:lnTo>
                    <a:lnTo>
                      <a:pt x="35" y="34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275" y="114"/>
                    </a:lnTo>
                    <a:lnTo>
                      <a:pt x="275" y="0"/>
                    </a:lnTo>
                    <a:lnTo>
                      <a:pt x="241" y="0"/>
                    </a:lnTo>
                    <a:lnTo>
                      <a:pt x="241" y="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7" name="Rectangle 32"/>
              <p:cNvSpPr>
                <a:spLocks noChangeArrowheads="1"/>
              </p:cNvSpPr>
              <p:nvPr/>
            </p:nvSpPr>
            <p:spPr bwMode="auto">
              <a:xfrm>
                <a:off x="7443747" y="2867326"/>
                <a:ext cx="36154" cy="70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42" name="等腰三角形 41">
            <a:extLst>
              <a:ext uri="{FF2B5EF4-FFF2-40B4-BE49-F238E27FC236}">
                <a16:creationId xmlns:a16="http://schemas.microsoft.com/office/drawing/2014/main" xmlns="" id="{9B7626AE-80F9-4788-AB76-9F213CAE54A3}"/>
              </a:ext>
            </a:extLst>
          </p:cNvPr>
          <p:cNvSpPr/>
          <p:nvPr/>
        </p:nvSpPr>
        <p:spPr>
          <a:xfrm rot="5400000">
            <a:off x="2794913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86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5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25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250"/>
                            </p:stCondLst>
                            <p:childTnLst>
                              <p:par>
                                <p:cTn id="3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2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8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650"/>
                            </p:stCondLst>
                            <p:childTnLst>
                              <p:par>
                                <p:cTn id="5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6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3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6DC84E2-A2D2-46A1-99EF-F4497699CDDF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97980" y="676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团队冲突概述</a:t>
            </a:r>
          </a:p>
        </p:txBody>
      </p:sp>
      <p:sp>
        <p:nvSpPr>
          <p:cNvPr id="41" name="矩形 40"/>
          <p:cNvSpPr/>
          <p:nvPr/>
        </p:nvSpPr>
        <p:spPr>
          <a:xfrm>
            <a:off x="10641101" y="5588362"/>
            <a:ext cx="263163" cy="263163"/>
          </a:xfrm>
          <a:prstGeom prst="rect">
            <a:avLst/>
          </a:prstGeom>
          <a:noFill/>
          <a:ln>
            <a:solidFill>
              <a:srgbClr val="4E9F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095999" y="1954711"/>
            <a:ext cx="4932363" cy="3526972"/>
          </a:xfrm>
          <a:prstGeom prst="rect">
            <a:avLst/>
          </a:prstGeom>
          <a:solidFill>
            <a:srgbClr val="4E9FD6">
              <a:alpha val="20000"/>
            </a:srgb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7" rIns="69987" bIns="69989" numCol="1" spcCol="1270" anchor="ctr" anchorCtr="0">
            <a:noAutofit/>
          </a:bodyPr>
          <a:lstStyle/>
          <a:p>
            <a:endParaRPr lang="zh-CN" altLang="en-US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771459" y="5224780"/>
            <a:ext cx="513806" cy="513806"/>
          </a:xfrm>
          <a:prstGeom prst="rect">
            <a:avLst/>
          </a:prstGeom>
          <a:solidFill>
            <a:srgbClr val="0071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6"/>
          <p:cNvSpPr txBox="1"/>
          <p:nvPr/>
        </p:nvSpPr>
        <p:spPr>
          <a:xfrm>
            <a:off x="6607456" y="3079906"/>
            <a:ext cx="40336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良好的沟通无疑是高效团队一个必不可少的特点。群体成员通过畅通的渠道交流信息，包括各种言语和非言语信息。此外，管理层与团队成员之间健康的信息反馈也是良好沟通的重要特征，它有助于管理者指导团队成员的行动，消除误解。就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—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一对已经共同生活多年、感情深厚的夫妇那样，高效团队中的成员能迅速而准确地了解彼此的想法和情感。</a:t>
            </a:r>
          </a:p>
        </p:txBody>
      </p:sp>
      <p:sp>
        <p:nvSpPr>
          <p:cNvPr id="46" name="文本占位符 14"/>
          <p:cNvSpPr txBox="1">
            <a:spLocks/>
          </p:cNvSpPr>
          <p:nvPr/>
        </p:nvSpPr>
        <p:spPr>
          <a:xfrm>
            <a:off x="6607455" y="2499670"/>
            <a:ext cx="3619500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071C1"/>
                </a:solidFill>
              </a:rPr>
              <a:t>概述摘要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897CF50-C600-42DE-9B81-81905DDA50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48" y="1957650"/>
            <a:ext cx="5286050" cy="3524033"/>
          </a:xfrm>
          <a:prstGeom prst="rect">
            <a:avLst/>
          </a:prstGeom>
        </p:spPr>
      </p:pic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9DC7AAA2-526A-4176-9EFA-BFD0C2E90AFC}"/>
              </a:ext>
            </a:extLst>
          </p:cNvPr>
          <p:cNvSpPr/>
          <p:nvPr/>
        </p:nvSpPr>
        <p:spPr>
          <a:xfrm rot="5400000">
            <a:off x="2722994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52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85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4" grpId="0" animBg="1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4216687-9614-40C5-9652-0C5AA71A851D}"/>
              </a:ext>
            </a:extLst>
          </p:cNvPr>
          <p:cNvSpPr/>
          <p:nvPr/>
        </p:nvSpPr>
        <p:spPr>
          <a:xfrm>
            <a:off x="353210" y="353157"/>
            <a:ext cx="11460418" cy="6112238"/>
          </a:xfrm>
          <a:prstGeom prst="rect">
            <a:avLst/>
          </a:prstGeom>
          <a:noFill/>
          <a:ln w="28575">
            <a:solidFill>
              <a:srgbClr val="007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321C058-EA71-4452-8E06-3756B349B06E}"/>
              </a:ext>
            </a:extLst>
          </p:cNvPr>
          <p:cNvSpPr/>
          <p:nvPr/>
        </p:nvSpPr>
        <p:spPr>
          <a:xfrm>
            <a:off x="74013" y="74704"/>
            <a:ext cx="12039218" cy="6706240"/>
          </a:xfrm>
          <a:prstGeom prst="rect">
            <a:avLst/>
          </a:prstGeom>
          <a:noFill/>
          <a:ln w="152400">
            <a:solidFill>
              <a:srgbClr val="4E9F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4506878" y="3648092"/>
            <a:ext cx="1089710" cy="924698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447634" y="3648092"/>
            <a:ext cx="1089710" cy="924698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8667014" y="3648092"/>
            <a:ext cx="1089710" cy="924698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607770" y="3648092"/>
            <a:ext cx="1089710" cy="924698"/>
          </a:xfrm>
          <a:prstGeom prst="line">
            <a:avLst/>
          </a:prstGeom>
          <a:ln w="254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9"/>
          <p:cNvSpPr>
            <a:spLocks/>
          </p:cNvSpPr>
          <p:nvPr/>
        </p:nvSpPr>
        <p:spPr bwMode="auto">
          <a:xfrm>
            <a:off x="1267857" y="4058838"/>
            <a:ext cx="1330958" cy="1325962"/>
          </a:xfrm>
          <a:custGeom>
            <a:avLst/>
            <a:gdLst>
              <a:gd name="T0" fmla="*/ 248 w 565"/>
              <a:gd name="T1" fmla="*/ 547 h 566"/>
              <a:gd name="T2" fmla="*/ 19 w 565"/>
              <a:gd name="T3" fmla="*/ 317 h 566"/>
              <a:gd name="T4" fmla="*/ 19 w 565"/>
              <a:gd name="T5" fmla="*/ 249 h 566"/>
              <a:gd name="T6" fmla="*/ 248 w 565"/>
              <a:gd name="T7" fmla="*/ 19 h 566"/>
              <a:gd name="T8" fmla="*/ 317 w 565"/>
              <a:gd name="T9" fmla="*/ 19 h 566"/>
              <a:gd name="T10" fmla="*/ 546 w 565"/>
              <a:gd name="T11" fmla="*/ 249 h 566"/>
              <a:gd name="T12" fmla="*/ 546 w 565"/>
              <a:gd name="T13" fmla="*/ 317 h 566"/>
              <a:gd name="T14" fmla="*/ 317 w 565"/>
              <a:gd name="T15" fmla="*/ 547 h 566"/>
              <a:gd name="T16" fmla="*/ 248 w 565"/>
              <a:gd name="T17" fmla="*/ 547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5" h="566">
                <a:moveTo>
                  <a:pt x="248" y="547"/>
                </a:moveTo>
                <a:cubicBezTo>
                  <a:pt x="19" y="317"/>
                  <a:pt x="19" y="317"/>
                  <a:pt x="19" y="317"/>
                </a:cubicBezTo>
                <a:cubicBezTo>
                  <a:pt x="0" y="298"/>
                  <a:pt x="0" y="268"/>
                  <a:pt x="19" y="249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67" y="0"/>
                  <a:pt x="298" y="0"/>
                  <a:pt x="317" y="19"/>
                </a:cubicBezTo>
                <a:cubicBezTo>
                  <a:pt x="546" y="249"/>
                  <a:pt x="546" y="249"/>
                  <a:pt x="546" y="249"/>
                </a:cubicBezTo>
                <a:cubicBezTo>
                  <a:pt x="565" y="268"/>
                  <a:pt x="565" y="298"/>
                  <a:pt x="546" y="317"/>
                </a:cubicBezTo>
                <a:cubicBezTo>
                  <a:pt x="317" y="547"/>
                  <a:pt x="317" y="547"/>
                  <a:pt x="317" y="547"/>
                </a:cubicBezTo>
                <a:cubicBezTo>
                  <a:pt x="298" y="566"/>
                  <a:pt x="267" y="566"/>
                  <a:pt x="248" y="547"/>
                </a:cubicBezTo>
                <a:close/>
              </a:path>
            </a:pathLst>
          </a:custGeom>
          <a:solidFill>
            <a:srgbClr val="4E9FD6"/>
          </a:soli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bg1">
                    <a:lumMod val="85000"/>
                  </a:schemeClr>
                </a:gs>
                <a:gs pos="6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solidFill>
                  <a:schemeClr val="lt1"/>
                </a:solidFill>
                <a:latin typeface="Agency FB" panose="020B0503020202020204" pitchFamily="34" charset="0"/>
              </a:rPr>
              <a:t>01</a:t>
            </a:r>
            <a:endParaRPr lang="zh-CN" altLang="en-US" sz="3200" dirty="0">
              <a:solidFill>
                <a:schemeClr val="lt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356632" y="2825777"/>
            <a:ext cx="1330958" cy="1325962"/>
          </a:xfrm>
          <a:custGeom>
            <a:avLst/>
            <a:gdLst>
              <a:gd name="T0" fmla="*/ 248 w 565"/>
              <a:gd name="T1" fmla="*/ 547 h 566"/>
              <a:gd name="T2" fmla="*/ 19 w 565"/>
              <a:gd name="T3" fmla="*/ 317 h 566"/>
              <a:gd name="T4" fmla="*/ 19 w 565"/>
              <a:gd name="T5" fmla="*/ 249 h 566"/>
              <a:gd name="T6" fmla="*/ 248 w 565"/>
              <a:gd name="T7" fmla="*/ 19 h 566"/>
              <a:gd name="T8" fmla="*/ 317 w 565"/>
              <a:gd name="T9" fmla="*/ 19 h 566"/>
              <a:gd name="T10" fmla="*/ 546 w 565"/>
              <a:gd name="T11" fmla="*/ 249 h 566"/>
              <a:gd name="T12" fmla="*/ 546 w 565"/>
              <a:gd name="T13" fmla="*/ 317 h 566"/>
              <a:gd name="T14" fmla="*/ 317 w 565"/>
              <a:gd name="T15" fmla="*/ 547 h 566"/>
              <a:gd name="T16" fmla="*/ 248 w 565"/>
              <a:gd name="T17" fmla="*/ 547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5" h="566">
                <a:moveTo>
                  <a:pt x="248" y="547"/>
                </a:moveTo>
                <a:cubicBezTo>
                  <a:pt x="19" y="317"/>
                  <a:pt x="19" y="317"/>
                  <a:pt x="19" y="317"/>
                </a:cubicBezTo>
                <a:cubicBezTo>
                  <a:pt x="0" y="298"/>
                  <a:pt x="0" y="268"/>
                  <a:pt x="19" y="249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67" y="0"/>
                  <a:pt x="298" y="0"/>
                  <a:pt x="317" y="19"/>
                </a:cubicBezTo>
                <a:cubicBezTo>
                  <a:pt x="546" y="249"/>
                  <a:pt x="546" y="249"/>
                  <a:pt x="546" y="249"/>
                </a:cubicBezTo>
                <a:cubicBezTo>
                  <a:pt x="565" y="268"/>
                  <a:pt x="565" y="298"/>
                  <a:pt x="546" y="317"/>
                </a:cubicBezTo>
                <a:cubicBezTo>
                  <a:pt x="317" y="547"/>
                  <a:pt x="317" y="547"/>
                  <a:pt x="317" y="547"/>
                </a:cubicBezTo>
                <a:cubicBezTo>
                  <a:pt x="298" y="566"/>
                  <a:pt x="267" y="566"/>
                  <a:pt x="248" y="547"/>
                </a:cubicBezTo>
                <a:close/>
              </a:path>
            </a:pathLst>
          </a:custGeom>
          <a:solidFill>
            <a:srgbClr val="4E9FD6"/>
          </a:soli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bg1">
                    <a:lumMod val="85000"/>
                  </a:schemeClr>
                </a:gs>
                <a:gs pos="6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latin typeface="Agency FB" panose="020B0503020202020204" pitchFamily="34" charset="0"/>
              </a:rPr>
              <a:t>02</a:t>
            </a:r>
            <a:endParaRPr lang="zh-CN" altLang="en-US" sz="3200" dirty="0">
              <a:latin typeface="Agency FB" panose="020B0503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433797" y="4058838"/>
            <a:ext cx="1330958" cy="1325962"/>
          </a:xfrm>
          <a:custGeom>
            <a:avLst/>
            <a:gdLst>
              <a:gd name="T0" fmla="*/ 248 w 565"/>
              <a:gd name="T1" fmla="*/ 547 h 566"/>
              <a:gd name="T2" fmla="*/ 19 w 565"/>
              <a:gd name="T3" fmla="*/ 317 h 566"/>
              <a:gd name="T4" fmla="*/ 19 w 565"/>
              <a:gd name="T5" fmla="*/ 249 h 566"/>
              <a:gd name="T6" fmla="*/ 248 w 565"/>
              <a:gd name="T7" fmla="*/ 19 h 566"/>
              <a:gd name="T8" fmla="*/ 317 w 565"/>
              <a:gd name="T9" fmla="*/ 19 h 566"/>
              <a:gd name="T10" fmla="*/ 546 w 565"/>
              <a:gd name="T11" fmla="*/ 249 h 566"/>
              <a:gd name="T12" fmla="*/ 546 w 565"/>
              <a:gd name="T13" fmla="*/ 317 h 566"/>
              <a:gd name="T14" fmla="*/ 317 w 565"/>
              <a:gd name="T15" fmla="*/ 547 h 566"/>
              <a:gd name="T16" fmla="*/ 248 w 565"/>
              <a:gd name="T17" fmla="*/ 547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5" h="566">
                <a:moveTo>
                  <a:pt x="248" y="547"/>
                </a:moveTo>
                <a:cubicBezTo>
                  <a:pt x="19" y="317"/>
                  <a:pt x="19" y="317"/>
                  <a:pt x="19" y="317"/>
                </a:cubicBezTo>
                <a:cubicBezTo>
                  <a:pt x="0" y="298"/>
                  <a:pt x="0" y="268"/>
                  <a:pt x="19" y="249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67" y="0"/>
                  <a:pt x="298" y="0"/>
                  <a:pt x="317" y="19"/>
                </a:cubicBezTo>
                <a:cubicBezTo>
                  <a:pt x="546" y="249"/>
                  <a:pt x="546" y="249"/>
                  <a:pt x="546" y="249"/>
                </a:cubicBezTo>
                <a:cubicBezTo>
                  <a:pt x="565" y="268"/>
                  <a:pt x="565" y="298"/>
                  <a:pt x="546" y="317"/>
                </a:cubicBezTo>
                <a:cubicBezTo>
                  <a:pt x="317" y="547"/>
                  <a:pt x="317" y="547"/>
                  <a:pt x="317" y="547"/>
                </a:cubicBezTo>
                <a:cubicBezTo>
                  <a:pt x="298" y="566"/>
                  <a:pt x="267" y="566"/>
                  <a:pt x="248" y="547"/>
                </a:cubicBezTo>
                <a:close/>
              </a:path>
            </a:pathLst>
          </a:custGeom>
          <a:solidFill>
            <a:srgbClr val="4E9FD6"/>
          </a:soli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bg1">
                    <a:lumMod val="85000"/>
                  </a:schemeClr>
                </a:gs>
                <a:gs pos="6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latin typeface="Agency FB" panose="020B0503020202020204" pitchFamily="34" charset="0"/>
              </a:rPr>
              <a:t>03</a:t>
            </a:r>
            <a:endParaRPr lang="zh-CN" altLang="en-US" sz="3200" dirty="0">
              <a:latin typeface="Agency FB" panose="020B0503020202020204" pitchFamily="34" charset="0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7516767" y="2825777"/>
            <a:ext cx="1330958" cy="1325962"/>
          </a:xfrm>
          <a:custGeom>
            <a:avLst/>
            <a:gdLst>
              <a:gd name="T0" fmla="*/ 248 w 565"/>
              <a:gd name="T1" fmla="*/ 547 h 566"/>
              <a:gd name="T2" fmla="*/ 19 w 565"/>
              <a:gd name="T3" fmla="*/ 317 h 566"/>
              <a:gd name="T4" fmla="*/ 19 w 565"/>
              <a:gd name="T5" fmla="*/ 249 h 566"/>
              <a:gd name="T6" fmla="*/ 248 w 565"/>
              <a:gd name="T7" fmla="*/ 19 h 566"/>
              <a:gd name="T8" fmla="*/ 317 w 565"/>
              <a:gd name="T9" fmla="*/ 19 h 566"/>
              <a:gd name="T10" fmla="*/ 546 w 565"/>
              <a:gd name="T11" fmla="*/ 249 h 566"/>
              <a:gd name="T12" fmla="*/ 546 w 565"/>
              <a:gd name="T13" fmla="*/ 317 h 566"/>
              <a:gd name="T14" fmla="*/ 317 w 565"/>
              <a:gd name="T15" fmla="*/ 547 h 566"/>
              <a:gd name="T16" fmla="*/ 248 w 565"/>
              <a:gd name="T17" fmla="*/ 547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5" h="566">
                <a:moveTo>
                  <a:pt x="248" y="547"/>
                </a:moveTo>
                <a:cubicBezTo>
                  <a:pt x="19" y="317"/>
                  <a:pt x="19" y="317"/>
                  <a:pt x="19" y="317"/>
                </a:cubicBezTo>
                <a:cubicBezTo>
                  <a:pt x="0" y="298"/>
                  <a:pt x="0" y="268"/>
                  <a:pt x="19" y="249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67" y="0"/>
                  <a:pt x="298" y="0"/>
                  <a:pt x="317" y="19"/>
                </a:cubicBezTo>
                <a:cubicBezTo>
                  <a:pt x="546" y="249"/>
                  <a:pt x="546" y="249"/>
                  <a:pt x="546" y="249"/>
                </a:cubicBezTo>
                <a:cubicBezTo>
                  <a:pt x="565" y="268"/>
                  <a:pt x="565" y="298"/>
                  <a:pt x="546" y="317"/>
                </a:cubicBezTo>
                <a:cubicBezTo>
                  <a:pt x="317" y="547"/>
                  <a:pt x="317" y="547"/>
                  <a:pt x="317" y="547"/>
                </a:cubicBezTo>
                <a:cubicBezTo>
                  <a:pt x="298" y="566"/>
                  <a:pt x="267" y="566"/>
                  <a:pt x="248" y="547"/>
                </a:cubicBezTo>
                <a:close/>
              </a:path>
            </a:pathLst>
          </a:custGeom>
          <a:solidFill>
            <a:srgbClr val="4E9FD6"/>
          </a:soli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bg1">
                    <a:lumMod val="85000"/>
                  </a:schemeClr>
                </a:gs>
                <a:gs pos="6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latin typeface="Agency FB" panose="020B0503020202020204" pitchFamily="34" charset="0"/>
              </a:rPr>
              <a:t>04</a:t>
            </a:r>
            <a:endParaRPr lang="zh-CN" altLang="en-US" sz="3200" dirty="0">
              <a:latin typeface="Agency FB" panose="020B0503020202020204" pitchFamily="34" charset="0"/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9599738" y="4058838"/>
            <a:ext cx="1330958" cy="1325962"/>
          </a:xfrm>
          <a:custGeom>
            <a:avLst/>
            <a:gdLst>
              <a:gd name="T0" fmla="*/ 248 w 565"/>
              <a:gd name="T1" fmla="*/ 547 h 566"/>
              <a:gd name="T2" fmla="*/ 19 w 565"/>
              <a:gd name="T3" fmla="*/ 317 h 566"/>
              <a:gd name="T4" fmla="*/ 19 w 565"/>
              <a:gd name="T5" fmla="*/ 249 h 566"/>
              <a:gd name="T6" fmla="*/ 248 w 565"/>
              <a:gd name="T7" fmla="*/ 19 h 566"/>
              <a:gd name="T8" fmla="*/ 317 w 565"/>
              <a:gd name="T9" fmla="*/ 19 h 566"/>
              <a:gd name="T10" fmla="*/ 546 w 565"/>
              <a:gd name="T11" fmla="*/ 249 h 566"/>
              <a:gd name="T12" fmla="*/ 546 w 565"/>
              <a:gd name="T13" fmla="*/ 317 h 566"/>
              <a:gd name="T14" fmla="*/ 317 w 565"/>
              <a:gd name="T15" fmla="*/ 547 h 566"/>
              <a:gd name="T16" fmla="*/ 248 w 565"/>
              <a:gd name="T17" fmla="*/ 547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5" h="566">
                <a:moveTo>
                  <a:pt x="248" y="547"/>
                </a:moveTo>
                <a:cubicBezTo>
                  <a:pt x="19" y="317"/>
                  <a:pt x="19" y="317"/>
                  <a:pt x="19" y="317"/>
                </a:cubicBezTo>
                <a:cubicBezTo>
                  <a:pt x="0" y="298"/>
                  <a:pt x="0" y="268"/>
                  <a:pt x="19" y="249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67" y="0"/>
                  <a:pt x="298" y="0"/>
                  <a:pt x="317" y="19"/>
                </a:cubicBezTo>
                <a:cubicBezTo>
                  <a:pt x="546" y="249"/>
                  <a:pt x="546" y="249"/>
                  <a:pt x="546" y="249"/>
                </a:cubicBezTo>
                <a:cubicBezTo>
                  <a:pt x="565" y="268"/>
                  <a:pt x="565" y="298"/>
                  <a:pt x="546" y="317"/>
                </a:cubicBezTo>
                <a:cubicBezTo>
                  <a:pt x="317" y="547"/>
                  <a:pt x="317" y="547"/>
                  <a:pt x="317" y="547"/>
                </a:cubicBezTo>
                <a:cubicBezTo>
                  <a:pt x="298" y="566"/>
                  <a:pt x="267" y="566"/>
                  <a:pt x="248" y="547"/>
                </a:cubicBezTo>
                <a:close/>
              </a:path>
            </a:pathLst>
          </a:custGeom>
          <a:solidFill>
            <a:srgbClr val="4E9FD6"/>
          </a:soli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bg1">
                    <a:lumMod val="85000"/>
                  </a:schemeClr>
                </a:gs>
                <a:gs pos="6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latin typeface="Agency FB" panose="020B0503020202020204" pitchFamily="34" charset="0"/>
              </a:rPr>
              <a:t>05</a:t>
            </a:r>
            <a:endParaRPr lang="zh-CN" altLang="en-US" sz="3200" dirty="0">
              <a:latin typeface="Agency FB" panose="020B0503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34862" y="3193710"/>
            <a:ext cx="1620958" cy="667180"/>
            <a:chOff x="1134862" y="3193710"/>
            <a:chExt cx="1620958" cy="667180"/>
          </a:xfrm>
        </p:grpSpPr>
        <p:sp>
          <p:nvSpPr>
            <p:cNvPr id="14" name="矩形 13"/>
            <p:cNvSpPr/>
            <p:nvPr/>
          </p:nvSpPr>
          <p:spPr>
            <a:xfrm>
              <a:off x="1134862" y="3193710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71C1"/>
                  </a:solidFill>
                  <a:latin typeface="+mj-ea"/>
                  <a:ea typeface="+mj-ea"/>
                </a:rPr>
                <a:t>认识团队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436227" y="3614669"/>
              <a:ext cx="10182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2">
                      <a:lumMod val="40000"/>
                      <a:lumOff val="60000"/>
                    </a:schemeClr>
                  </a:solidFill>
                  <a:ea typeface="方正兰亭黑简体" panose="02000000000000000000" pitchFamily="2" charset="-122"/>
                </a:rPr>
                <a:t>Directory title</a:t>
              </a:r>
              <a:endPara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90087" y="4520035"/>
            <a:ext cx="1620958" cy="667180"/>
            <a:chOff x="3190087" y="4520035"/>
            <a:chExt cx="1620958" cy="667180"/>
          </a:xfrm>
        </p:grpSpPr>
        <p:sp>
          <p:nvSpPr>
            <p:cNvPr id="17" name="矩形 16"/>
            <p:cNvSpPr/>
            <p:nvPr/>
          </p:nvSpPr>
          <p:spPr>
            <a:xfrm>
              <a:off x="3190087" y="4520035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71C1"/>
                  </a:solidFill>
                  <a:latin typeface="+mj-ea"/>
                  <a:ea typeface="+mj-ea"/>
                </a:rPr>
                <a:t>团队激励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491453" y="4940994"/>
              <a:ext cx="10182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2">
                      <a:lumMod val="40000"/>
                      <a:lumOff val="60000"/>
                    </a:schemeClr>
                  </a:solidFill>
                  <a:ea typeface="方正兰亭黑简体" panose="02000000000000000000" pitchFamily="2" charset="-122"/>
                </a:rPr>
                <a:t>Directory title</a:t>
              </a:r>
              <a:endPara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82617" y="3193710"/>
            <a:ext cx="1620958" cy="667180"/>
            <a:chOff x="5282617" y="3193710"/>
            <a:chExt cx="1620958" cy="667180"/>
          </a:xfrm>
        </p:grpSpPr>
        <p:sp>
          <p:nvSpPr>
            <p:cNvPr id="20" name="矩形 19"/>
            <p:cNvSpPr/>
            <p:nvPr/>
          </p:nvSpPr>
          <p:spPr>
            <a:xfrm>
              <a:off x="5282617" y="3193710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71C1"/>
                  </a:solidFill>
                  <a:latin typeface="+mj-ea"/>
                  <a:ea typeface="+mj-ea"/>
                </a:rPr>
                <a:t>团队沟通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583983" y="3614669"/>
              <a:ext cx="10182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2">
                      <a:lumMod val="40000"/>
                      <a:lumOff val="60000"/>
                    </a:schemeClr>
                  </a:solidFill>
                  <a:ea typeface="方正兰亭黑简体" panose="02000000000000000000" pitchFamily="2" charset="-122"/>
                </a:rPr>
                <a:t>Directory title</a:t>
              </a:r>
              <a:endPara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69709" y="4520035"/>
            <a:ext cx="1620958" cy="667180"/>
            <a:chOff x="7369709" y="4520035"/>
            <a:chExt cx="1620958" cy="667180"/>
          </a:xfrm>
        </p:grpSpPr>
        <p:sp>
          <p:nvSpPr>
            <p:cNvPr id="23" name="矩形 22"/>
            <p:cNvSpPr/>
            <p:nvPr/>
          </p:nvSpPr>
          <p:spPr>
            <a:xfrm>
              <a:off x="7369709" y="4520035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71C1"/>
                  </a:solidFill>
                  <a:latin typeface="+mj-ea"/>
                  <a:ea typeface="+mj-ea"/>
                </a:rPr>
                <a:t>团队冲突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7671074" y="4940994"/>
              <a:ext cx="10182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2">
                      <a:lumMod val="40000"/>
                      <a:lumOff val="60000"/>
                    </a:schemeClr>
                  </a:solidFill>
                  <a:ea typeface="方正兰亭黑简体" panose="02000000000000000000" pitchFamily="2" charset="-122"/>
                </a:rPr>
                <a:t>Directory title</a:t>
              </a:r>
              <a:endPara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46500" y="3193710"/>
            <a:ext cx="1620958" cy="667180"/>
            <a:chOff x="9446500" y="3193710"/>
            <a:chExt cx="1620958" cy="667180"/>
          </a:xfrm>
        </p:grpSpPr>
        <p:sp>
          <p:nvSpPr>
            <p:cNvPr id="26" name="矩形 25"/>
            <p:cNvSpPr/>
            <p:nvPr/>
          </p:nvSpPr>
          <p:spPr>
            <a:xfrm>
              <a:off x="9446500" y="3193710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71C1"/>
                  </a:solidFill>
                  <a:latin typeface="+mj-ea"/>
                  <a:ea typeface="+mj-ea"/>
                </a:rPr>
                <a:t>团队提升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9747863" y="3614669"/>
              <a:ext cx="10182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2">
                      <a:lumMod val="40000"/>
                      <a:lumOff val="60000"/>
                    </a:schemeClr>
                  </a:solidFill>
                  <a:ea typeface="方正兰亭黑简体" panose="02000000000000000000" pitchFamily="2" charset="-122"/>
                </a:rPr>
                <a:t>Directory title</a:t>
              </a:r>
              <a:endPara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794120" y="951561"/>
            <a:ext cx="46037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0071C1"/>
                </a:solidFill>
                <a:latin typeface="+mj-ea"/>
                <a:ea typeface="+mj-ea"/>
              </a:rPr>
              <a:t>目录 </a:t>
            </a:r>
            <a:r>
              <a:rPr lang="en-US" altLang="zh-CN" sz="4800" dirty="0">
                <a:solidFill>
                  <a:srgbClr val="0071C1"/>
                </a:solidFill>
                <a:latin typeface="+mj-ea"/>
                <a:ea typeface="+mj-ea"/>
              </a:rPr>
              <a:t>|</a:t>
            </a:r>
            <a:r>
              <a:rPr lang="zh-CN" altLang="en-US" sz="4800" dirty="0">
                <a:solidFill>
                  <a:srgbClr val="0071C1"/>
                </a:solidFill>
              </a:rPr>
              <a:t> </a:t>
            </a:r>
            <a:r>
              <a:rPr lang="en-US" altLang="zh-CN" sz="4800" dirty="0">
                <a:solidFill>
                  <a:srgbClr val="0071C1"/>
                </a:solidFill>
                <a:latin typeface="+mj-lt"/>
              </a:rPr>
              <a:t>CONTENTS</a:t>
            </a:r>
            <a:endParaRPr lang="zh-CN" altLang="en-US" sz="4800" dirty="0">
              <a:solidFill>
                <a:srgbClr val="0071C1"/>
              </a:solidFill>
              <a:latin typeface="+mj-lt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D38E5FA5-999B-4DD0-BC2C-1757C67AF298}"/>
              </a:ext>
            </a:extLst>
          </p:cNvPr>
          <p:cNvSpPr/>
          <p:nvPr/>
        </p:nvSpPr>
        <p:spPr>
          <a:xfrm rot="4652588">
            <a:off x="3271698" y="1031649"/>
            <a:ext cx="392962" cy="297950"/>
          </a:xfrm>
          <a:prstGeom prst="triangle">
            <a:avLst>
              <a:gd name="adj" fmla="val 9091"/>
            </a:avLst>
          </a:prstGeom>
          <a:solidFill>
            <a:srgbClr val="4E9FD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xmlns="" id="{A983ED29-0C1B-48FC-8780-29FED91604F5}"/>
              </a:ext>
            </a:extLst>
          </p:cNvPr>
          <p:cNvSpPr/>
          <p:nvPr/>
        </p:nvSpPr>
        <p:spPr>
          <a:xfrm rot="15902735">
            <a:off x="8470532" y="1426697"/>
            <a:ext cx="392962" cy="297950"/>
          </a:xfrm>
          <a:prstGeom prst="triangle">
            <a:avLst>
              <a:gd name="adj" fmla="val 9091"/>
            </a:avLst>
          </a:prstGeom>
          <a:solidFill>
            <a:srgbClr val="4E9FD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50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292B664-0128-4A2F-87A7-12B21270158C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44761" y="7921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冲突发生的过程</a:t>
            </a:r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3229458" y="2216078"/>
            <a:ext cx="1668756" cy="14219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服务。</a:t>
            </a:r>
          </a:p>
        </p:txBody>
      </p:sp>
      <p:cxnSp>
        <p:nvCxnSpPr>
          <p:cNvPr id="5" name="直接连接符 4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CxnSpPr/>
          <p:nvPr/>
        </p:nvCxnSpPr>
        <p:spPr>
          <a:xfrm rot="10800000">
            <a:off x="1940151" y="3955168"/>
            <a:ext cx="8316000" cy="0"/>
          </a:xfrm>
          <a:prstGeom prst="line">
            <a:avLst/>
          </a:prstGeom>
          <a:ln w="6350">
            <a:solidFill>
              <a:srgbClr val="4E9F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>
            <a:spLocks noChangeArrowheads="1"/>
          </p:cNvSpPr>
          <p:nvPr/>
        </p:nvSpPr>
        <p:spPr bwMode="auto">
          <a:xfrm>
            <a:off x="3959184" y="3854183"/>
            <a:ext cx="209305" cy="209306"/>
          </a:xfrm>
          <a:prstGeom prst="ellipse">
            <a:avLst/>
          </a:prstGeom>
          <a:solidFill>
            <a:srgbClr val="0071C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Oval 12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>
            <a:spLocks noChangeArrowheads="1"/>
          </p:cNvSpPr>
          <p:nvPr/>
        </p:nvSpPr>
        <p:spPr bwMode="auto">
          <a:xfrm>
            <a:off x="5983721" y="3864713"/>
            <a:ext cx="209305" cy="209306"/>
          </a:xfrm>
          <a:prstGeom prst="ellipse">
            <a:avLst/>
          </a:prstGeom>
          <a:solidFill>
            <a:srgbClr val="0071C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>
            <a:spLocks noChangeArrowheads="1"/>
          </p:cNvSpPr>
          <p:nvPr/>
        </p:nvSpPr>
        <p:spPr bwMode="auto">
          <a:xfrm>
            <a:off x="1905807" y="3849011"/>
            <a:ext cx="209305" cy="209306"/>
          </a:xfrm>
          <a:prstGeom prst="ellipse">
            <a:avLst/>
          </a:prstGeom>
          <a:solidFill>
            <a:srgbClr val="0071C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Oval 12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>
            <a:spLocks noChangeArrowheads="1"/>
          </p:cNvSpPr>
          <p:nvPr/>
        </p:nvSpPr>
        <p:spPr bwMode="auto">
          <a:xfrm>
            <a:off x="8179302" y="3864713"/>
            <a:ext cx="209305" cy="209306"/>
          </a:xfrm>
          <a:prstGeom prst="ellipse">
            <a:avLst/>
          </a:prstGeom>
          <a:solidFill>
            <a:srgbClr val="0071C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Oval 12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>
            <a:spLocks noChangeArrowheads="1"/>
          </p:cNvSpPr>
          <p:nvPr/>
        </p:nvSpPr>
        <p:spPr bwMode="auto">
          <a:xfrm>
            <a:off x="10099321" y="3864713"/>
            <a:ext cx="209305" cy="209306"/>
          </a:xfrm>
          <a:prstGeom prst="ellipse">
            <a:avLst/>
          </a:prstGeom>
          <a:solidFill>
            <a:srgbClr val="0071C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1213102" y="4292085"/>
            <a:ext cx="1594715" cy="14219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服务。</a:t>
            </a:r>
          </a:p>
        </p:txBody>
      </p:sp>
      <p:grpSp>
        <p:nvGrpSpPr>
          <p:cNvPr id="13" name="组合 12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/>
          <p:nvPr/>
        </p:nvGrpSpPr>
        <p:grpSpPr>
          <a:xfrm>
            <a:off x="1238141" y="1924570"/>
            <a:ext cx="1544637" cy="1758718"/>
            <a:chOff x="1213104" y="2098742"/>
            <a:chExt cx="1544637" cy="1758718"/>
          </a:xfrm>
        </p:grpSpPr>
        <p:sp>
          <p:nvSpPr>
            <p:cNvPr id="14" name="Freeform 30"/>
            <p:cNvSpPr>
              <a:spLocks/>
            </p:cNvSpPr>
            <p:nvPr/>
          </p:nvSpPr>
          <p:spPr bwMode="auto">
            <a:xfrm flipV="1">
              <a:off x="1213104" y="2098742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rgbClr val="0071C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圆角矩形 19"/>
            <p:cNvSpPr/>
            <p:nvPr/>
          </p:nvSpPr>
          <p:spPr>
            <a:xfrm rot="10800000" flipV="1">
              <a:off x="1366676" y="2213045"/>
              <a:ext cx="1224371" cy="3234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0071C1"/>
                  </a:solidFill>
                  <a:latin typeface="+mj-ea"/>
                  <a:ea typeface="+mj-ea"/>
                </a:rPr>
                <a:t>资源竞争</a:t>
              </a:r>
            </a:p>
          </p:txBody>
        </p:sp>
        <p:sp>
          <p:nvSpPr>
            <p:cNvPr id="16" name="Freeform 48"/>
            <p:cNvSpPr>
              <a:spLocks noEditPoints="1"/>
            </p:cNvSpPr>
            <p:nvPr/>
          </p:nvSpPr>
          <p:spPr bwMode="auto">
            <a:xfrm>
              <a:off x="1765262" y="3009117"/>
              <a:ext cx="450005" cy="430745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7" name="组合 1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/>
          <p:nvPr/>
        </p:nvGrpSpPr>
        <p:grpSpPr>
          <a:xfrm>
            <a:off x="5329386" y="1924570"/>
            <a:ext cx="1544637" cy="1758718"/>
            <a:chOff x="5329386" y="2098742"/>
            <a:chExt cx="1544637" cy="1758718"/>
          </a:xfrm>
        </p:grpSpPr>
        <p:sp>
          <p:nvSpPr>
            <p:cNvPr id="18" name="Freeform 30"/>
            <p:cNvSpPr>
              <a:spLocks/>
            </p:cNvSpPr>
            <p:nvPr/>
          </p:nvSpPr>
          <p:spPr bwMode="auto">
            <a:xfrm flipV="1">
              <a:off x="5329386" y="2098742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rgbClr val="0071C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圆角矩形 24"/>
            <p:cNvSpPr/>
            <p:nvPr/>
          </p:nvSpPr>
          <p:spPr>
            <a:xfrm rot="10800000" flipV="1">
              <a:off x="5482958" y="2213045"/>
              <a:ext cx="1224371" cy="3234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0071C1"/>
                  </a:solidFill>
                  <a:latin typeface="+mj-ea"/>
                  <a:ea typeface="+mj-ea"/>
                </a:rPr>
                <a:t>相互依赖</a:t>
              </a:r>
            </a:p>
          </p:txBody>
        </p: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5930692" y="3009117"/>
              <a:ext cx="372242" cy="391090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1" name="组合 20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/>
          <p:nvPr/>
        </p:nvGrpSpPr>
        <p:grpSpPr>
          <a:xfrm>
            <a:off x="3291518" y="4175276"/>
            <a:ext cx="1544637" cy="1758718"/>
            <a:chOff x="3223870" y="4349448"/>
            <a:chExt cx="1544637" cy="1758718"/>
          </a:xfrm>
        </p:grpSpPr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3223870" y="4349448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rgbClr val="0071C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圆角矩形 29"/>
            <p:cNvSpPr/>
            <p:nvPr/>
          </p:nvSpPr>
          <p:spPr>
            <a:xfrm>
              <a:off x="3377442" y="5670383"/>
              <a:ext cx="1224371" cy="32348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0071C1"/>
                  </a:solidFill>
                  <a:latin typeface="+mj-ea"/>
                  <a:ea typeface="+mj-ea"/>
                </a:rPr>
                <a:t>目标冲突</a:t>
              </a:r>
            </a:p>
          </p:txBody>
        </p:sp>
        <p:sp>
          <p:nvSpPr>
            <p:cNvPr id="24" name="Freeform 31"/>
            <p:cNvSpPr>
              <a:spLocks noEditPoints="1"/>
            </p:cNvSpPr>
            <p:nvPr/>
          </p:nvSpPr>
          <p:spPr bwMode="auto">
            <a:xfrm>
              <a:off x="3843451" y="4769987"/>
              <a:ext cx="355432" cy="446982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5" name="组合 24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/>
          <p:nvPr/>
        </p:nvGrpSpPr>
        <p:grpSpPr>
          <a:xfrm>
            <a:off x="9444988" y="1962681"/>
            <a:ext cx="1544637" cy="1758718"/>
            <a:chOff x="9444988" y="2136853"/>
            <a:chExt cx="1544637" cy="1758718"/>
          </a:xfrm>
        </p:grpSpPr>
        <p:sp>
          <p:nvSpPr>
            <p:cNvPr id="26" name="Freeform 30"/>
            <p:cNvSpPr>
              <a:spLocks/>
            </p:cNvSpPr>
            <p:nvPr/>
          </p:nvSpPr>
          <p:spPr bwMode="auto">
            <a:xfrm flipV="1">
              <a:off x="9444988" y="2136853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rgbClr val="0071C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7" name="圆角矩形 34"/>
            <p:cNvSpPr/>
            <p:nvPr/>
          </p:nvSpPr>
          <p:spPr>
            <a:xfrm rot="10800000" flipV="1">
              <a:off x="9598560" y="2251156"/>
              <a:ext cx="1224371" cy="3234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0071C1"/>
                  </a:solidFill>
                  <a:latin typeface="+mj-ea"/>
                  <a:ea typeface="+mj-ea"/>
                </a:rPr>
                <a:t>沟通不畅</a:t>
              </a:r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9994727" y="3033078"/>
              <a:ext cx="522847" cy="416954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9" name="组合 28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/>
          <p:nvPr/>
        </p:nvGrpSpPr>
        <p:grpSpPr>
          <a:xfrm>
            <a:off x="7510219" y="4189752"/>
            <a:ext cx="1544637" cy="1758718"/>
            <a:chOff x="7510219" y="4363924"/>
            <a:chExt cx="1544637" cy="1758718"/>
          </a:xfrm>
        </p:grpSpPr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7510219" y="4363924"/>
              <a:ext cx="1544637" cy="1758718"/>
            </a:xfrm>
            <a:custGeom>
              <a:avLst/>
              <a:gdLst>
                <a:gd name="T0" fmla="*/ 0 w 973"/>
                <a:gd name="T1" fmla="*/ 326 h 1300"/>
                <a:gd name="T2" fmla="*/ 487 w 973"/>
                <a:gd name="T3" fmla="*/ 0 h 1300"/>
                <a:gd name="T4" fmla="*/ 973 w 973"/>
                <a:gd name="T5" fmla="*/ 326 h 1300"/>
                <a:gd name="T6" fmla="*/ 973 w 973"/>
                <a:gd name="T7" fmla="*/ 1300 h 1300"/>
                <a:gd name="T8" fmla="*/ 0 w 973"/>
                <a:gd name="T9" fmla="*/ 1300 h 1300"/>
                <a:gd name="T10" fmla="*/ 0 w 973"/>
                <a:gd name="T11" fmla="*/ 32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1300">
                  <a:moveTo>
                    <a:pt x="0" y="326"/>
                  </a:moveTo>
                  <a:lnTo>
                    <a:pt x="487" y="0"/>
                  </a:lnTo>
                  <a:lnTo>
                    <a:pt x="973" y="326"/>
                  </a:lnTo>
                  <a:lnTo>
                    <a:pt x="973" y="1300"/>
                  </a:lnTo>
                  <a:lnTo>
                    <a:pt x="0" y="130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rgbClr val="0071C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圆角矩形 39"/>
            <p:cNvSpPr/>
            <p:nvPr/>
          </p:nvSpPr>
          <p:spPr>
            <a:xfrm>
              <a:off x="7670351" y="5684859"/>
              <a:ext cx="1224371" cy="32348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0071C1"/>
                  </a:solidFill>
                  <a:latin typeface="+mj-ea"/>
                  <a:ea typeface="+mj-ea"/>
                </a:rPr>
                <a:t>责任模糊</a:t>
              </a:r>
            </a:p>
          </p:txBody>
        </p:sp>
        <p:sp>
          <p:nvSpPr>
            <p:cNvPr id="32" name="Freeform 223"/>
            <p:cNvSpPr>
              <a:spLocks/>
            </p:cNvSpPr>
            <p:nvPr/>
          </p:nvSpPr>
          <p:spPr bwMode="auto">
            <a:xfrm>
              <a:off x="8064242" y="4769987"/>
              <a:ext cx="439249" cy="356241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3" name="文本框 32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5306975" y="4292085"/>
            <a:ext cx="1594715" cy="14219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服务。</a:t>
            </a:r>
          </a:p>
        </p:txBody>
      </p:sp>
      <p:sp>
        <p:nvSpPr>
          <p:cNvPr id="34" name="文本框 33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9400848" y="4292085"/>
            <a:ext cx="1594715" cy="14219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服务。</a:t>
            </a:r>
          </a:p>
        </p:txBody>
      </p:sp>
      <p:sp>
        <p:nvSpPr>
          <p:cNvPr id="35" name="文本框 34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7444153" y="2216078"/>
            <a:ext cx="1668756" cy="14219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服务。</a:t>
            </a: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F6B56AFB-36EA-4E40-BA2E-20F72842E2A0}"/>
              </a:ext>
            </a:extLst>
          </p:cNvPr>
          <p:cNvSpPr/>
          <p:nvPr/>
        </p:nvSpPr>
        <p:spPr>
          <a:xfrm rot="5400000">
            <a:off x="3188253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decel="30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30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30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30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3066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10" grpId="0" animBg="1"/>
      <p:bldP spid="11" grpId="0" animBg="1"/>
      <p:bldP spid="1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2F85FEF-DD81-4CCA-97A4-2B7814794729}"/>
              </a:ext>
            </a:extLst>
          </p:cNvPr>
          <p:cNvSpPr/>
          <p:nvPr/>
        </p:nvSpPr>
        <p:spPr>
          <a:xfrm>
            <a:off x="0" y="3683050"/>
            <a:ext cx="12192000" cy="827305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8E4411-1EF0-4D3A-BBA2-59C24E41C7C9}"/>
              </a:ext>
            </a:extLst>
          </p:cNvPr>
          <p:cNvSpPr/>
          <p:nvPr/>
        </p:nvSpPr>
        <p:spPr>
          <a:xfrm>
            <a:off x="0" y="1852160"/>
            <a:ext cx="12192000" cy="1731791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93B255B-3942-4C73-AAB6-6E6D85ACDB39}"/>
              </a:ext>
            </a:extLst>
          </p:cNvPr>
          <p:cNvSpPr/>
          <p:nvPr/>
        </p:nvSpPr>
        <p:spPr>
          <a:xfrm>
            <a:off x="1257300" y="3789435"/>
            <a:ext cx="44577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Nam </a:t>
            </a:r>
            <a:r>
              <a:rPr lang="en-US" altLang="zh-CN" sz="900" dirty="0" err="1">
                <a:solidFill>
                  <a:schemeClr val="bg1"/>
                </a:solidFill>
              </a:rPr>
              <a:t>viverra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euismod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odio</a:t>
            </a:r>
            <a:r>
              <a:rPr lang="en-US" altLang="zh-CN" sz="900" dirty="0">
                <a:solidFill>
                  <a:schemeClr val="bg1"/>
                </a:solidFill>
              </a:rPr>
              <a:t> gravida </a:t>
            </a:r>
            <a:r>
              <a:rPr lang="en-US" altLang="zh-CN" sz="900" dirty="0" err="1">
                <a:solidFill>
                  <a:schemeClr val="bg1"/>
                </a:solidFill>
              </a:rPr>
              <a:t>pellentesque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urna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varius</a:t>
            </a:r>
            <a:r>
              <a:rPr lang="en-US" altLang="zh-CN" sz="900" dirty="0">
                <a:solidFill>
                  <a:schemeClr val="bg1"/>
                </a:solidFill>
              </a:rPr>
              <a:t> vitae. </a:t>
            </a:r>
            <a:r>
              <a:rPr lang="en-US" altLang="zh-CN" sz="900" dirty="0" err="1">
                <a:solidFill>
                  <a:schemeClr val="bg1"/>
                </a:solidFill>
              </a:rPr>
              <a:t>Sed</a:t>
            </a:r>
            <a:r>
              <a:rPr lang="en-US" altLang="zh-CN" sz="900" dirty="0">
                <a:solidFill>
                  <a:schemeClr val="bg1"/>
                </a:solidFill>
              </a:rPr>
              <a:t> dui lorem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et </a:t>
            </a:r>
            <a:r>
              <a:rPr lang="en-US" altLang="zh-CN" sz="900" dirty="0" err="1">
                <a:solidFill>
                  <a:schemeClr val="bg1"/>
                </a:solidFill>
              </a:rPr>
              <a:t>interdum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metus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8A76CA-1558-4158-9A45-435C74C22ABF}"/>
              </a:ext>
            </a:extLst>
          </p:cNvPr>
          <p:cNvGrpSpPr/>
          <p:nvPr/>
        </p:nvGrpSpPr>
        <p:grpSpPr>
          <a:xfrm>
            <a:off x="8183146" y="1758815"/>
            <a:ext cx="2751554" cy="27515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55">
              <a:extLst>
                <a:ext uri="{FF2B5EF4-FFF2-40B4-BE49-F238E27FC236}">
                  <a16:creationId xmlns:a16="http://schemas.microsoft.com/office/drawing/2014/main" xmlns="" id="{90572FE7-EB65-4D7E-85A1-5BE5F4C5A435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F6B1C3-96BE-4DAC-9503-41505561FBF8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200" dirty="0">
                  <a:solidFill>
                    <a:srgbClr val="0071C1"/>
                  </a:solidFill>
                  <a:latin typeface="Agency FB" panose="020B0503020202020204" pitchFamily="34" charset="0"/>
                </a:rPr>
                <a:t>05</a:t>
              </a:r>
              <a:endParaRPr lang="zh-CN" altLang="en-US" sz="7200" dirty="0">
                <a:solidFill>
                  <a:srgbClr val="0071C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368D7D6-A8B7-4C6C-AC0F-B1476C461F7D}"/>
              </a:ext>
            </a:extLst>
          </p:cNvPr>
          <p:cNvSpPr/>
          <p:nvPr/>
        </p:nvSpPr>
        <p:spPr>
          <a:xfrm>
            <a:off x="1257300" y="2260512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团队提升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18F2E27-730F-4F61-9A60-C5BF4A2B2207}"/>
              </a:ext>
            </a:extLst>
          </p:cNvPr>
          <p:cNvSpPr/>
          <p:nvPr/>
        </p:nvSpPr>
        <p:spPr>
          <a:xfrm>
            <a:off x="1285890" y="1906369"/>
            <a:ext cx="3811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GROUP ASCENSION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9397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97D7D7F-9EA2-437D-BC45-CE1E6E745EB4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39076" y="67652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团队执行力概述</a:t>
            </a:r>
          </a:p>
        </p:txBody>
      </p:sp>
      <p:sp>
        <p:nvSpPr>
          <p:cNvPr id="41" name="矩形 40"/>
          <p:cNvSpPr/>
          <p:nvPr/>
        </p:nvSpPr>
        <p:spPr>
          <a:xfrm>
            <a:off x="10641101" y="5588362"/>
            <a:ext cx="263163" cy="263163"/>
          </a:xfrm>
          <a:prstGeom prst="rect">
            <a:avLst/>
          </a:prstGeom>
          <a:noFill/>
          <a:ln>
            <a:solidFill>
              <a:srgbClr val="4E9F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095999" y="1954711"/>
            <a:ext cx="4932363" cy="3526972"/>
          </a:xfrm>
          <a:prstGeom prst="rect">
            <a:avLst/>
          </a:prstGeom>
          <a:solidFill>
            <a:srgbClr val="4E9FD6">
              <a:alpha val="20000"/>
            </a:srgb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7" rIns="69987" bIns="69989" numCol="1" spcCol="1270" anchor="ctr" anchorCtr="0">
            <a:noAutofit/>
          </a:bodyPr>
          <a:lstStyle/>
          <a:p>
            <a:endParaRPr lang="zh-CN" altLang="en-US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771459" y="5224780"/>
            <a:ext cx="513806" cy="513806"/>
          </a:xfrm>
          <a:prstGeom prst="rect">
            <a:avLst/>
          </a:prstGeom>
          <a:solidFill>
            <a:srgbClr val="0071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6"/>
          <p:cNvSpPr txBox="1"/>
          <p:nvPr/>
        </p:nvSpPr>
        <p:spPr>
          <a:xfrm>
            <a:off x="6607456" y="3079906"/>
            <a:ext cx="40336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良好的沟通无疑是高效团队一个必不可少的特点。群体成员通过畅通的渠道交流信息，包括各种言语和非言语信息。此外，管理层与团队成员之间健康的信息反馈也是良好沟通的重要特征，它有助于管理者指导团队成员的行动，消除误解。就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—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一对已经共同生活多年、感情深厚的夫妇那样，高效团队中的成员能迅速而准确地了解彼此的想法和情感。</a:t>
            </a:r>
          </a:p>
        </p:txBody>
      </p:sp>
      <p:sp>
        <p:nvSpPr>
          <p:cNvPr id="46" name="文本占位符 14"/>
          <p:cNvSpPr txBox="1">
            <a:spLocks/>
          </p:cNvSpPr>
          <p:nvPr/>
        </p:nvSpPr>
        <p:spPr>
          <a:xfrm>
            <a:off x="6607455" y="2499670"/>
            <a:ext cx="3619500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071C1"/>
                </a:solidFill>
              </a:rPr>
              <a:t>概述摘要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3D5B5AD-8B1C-41C2-B6F3-E71A653A22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432" y="1954711"/>
            <a:ext cx="4883567" cy="3526972"/>
          </a:xfrm>
          <a:prstGeom prst="rect">
            <a:avLst/>
          </a:prstGeom>
        </p:spPr>
      </p:pic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3D5FA9F4-29EA-45EC-8D19-6AEC13BC88CB}"/>
              </a:ext>
            </a:extLst>
          </p:cNvPr>
          <p:cNvSpPr/>
          <p:nvPr/>
        </p:nvSpPr>
        <p:spPr>
          <a:xfrm rot="5400000">
            <a:off x="3174459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5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85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4" grpId="0" animBg="1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C0BCCC2-F19E-4AEA-BB61-CCA102F08887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26252" y="676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执行力构成核心要素</a:t>
            </a:r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8188325" y="2136776"/>
            <a:ext cx="2274888" cy="2268537"/>
          </a:xfrm>
          <a:custGeom>
            <a:avLst/>
            <a:gdLst>
              <a:gd name="T0" fmla="*/ 9 w 516"/>
              <a:gd name="T1" fmla="*/ 305 h 514"/>
              <a:gd name="T2" fmla="*/ 52 w 516"/>
              <a:gd name="T3" fmla="*/ 330 h 514"/>
              <a:gd name="T4" fmla="*/ 61 w 516"/>
              <a:gd name="T5" fmla="*/ 373 h 514"/>
              <a:gd name="T6" fmla="*/ 56 w 516"/>
              <a:gd name="T7" fmla="*/ 419 h 514"/>
              <a:gd name="T8" fmla="*/ 91 w 516"/>
              <a:gd name="T9" fmla="*/ 428 h 514"/>
              <a:gd name="T10" fmla="*/ 132 w 516"/>
              <a:gd name="T11" fmla="*/ 437 h 514"/>
              <a:gd name="T12" fmla="*/ 154 w 516"/>
              <a:gd name="T13" fmla="*/ 474 h 514"/>
              <a:gd name="T14" fmla="*/ 183 w 516"/>
              <a:gd name="T15" fmla="*/ 506 h 514"/>
              <a:gd name="T16" fmla="*/ 227 w 516"/>
              <a:gd name="T17" fmla="*/ 476 h 514"/>
              <a:gd name="T18" fmla="*/ 252 w 516"/>
              <a:gd name="T19" fmla="*/ 478 h 514"/>
              <a:gd name="T20" fmla="*/ 287 w 516"/>
              <a:gd name="T21" fmla="*/ 496 h 514"/>
              <a:gd name="T22" fmla="*/ 320 w 516"/>
              <a:gd name="T23" fmla="*/ 511 h 514"/>
              <a:gd name="T24" fmla="*/ 343 w 516"/>
              <a:gd name="T25" fmla="*/ 483 h 514"/>
              <a:gd name="T26" fmla="*/ 359 w 516"/>
              <a:gd name="T27" fmla="*/ 454 h 514"/>
              <a:gd name="T28" fmla="*/ 383 w 516"/>
              <a:gd name="T29" fmla="*/ 439 h 514"/>
              <a:gd name="T30" fmla="*/ 427 w 516"/>
              <a:gd name="T31" fmla="*/ 450 h 514"/>
              <a:gd name="T32" fmla="*/ 457 w 516"/>
              <a:gd name="T33" fmla="*/ 418 h 514"/>
              <a:gd name="T34" fmla="*/ 453 w 516"/>
              <a:gd name="T35" fmla="*/ 359 h 514"/>
              <a:gd name="T36" fmla="*/ 503 w 516"/>
              <a:gd name="T37" fmla="*/ 329 h 514"/>
              <a:gd name="T38" fmla="*/ 512 w 516"/>
              <a:gd name="T39" fmla="*/ 285 h 514"/>
              <a:gd name="T40" fmla="*/ 478 w 516"/>
              <a:gd name="T41" fmla="*/ 249 h 514"/>
              <a:gd name="T42" fmla="*/ 474 w 516"/>
              <a:gd name="T43" fmla="*/ 221 h 514"/>
              <a:gd name="T44" fmla="*/ 504 w 516"/>
              <a:gd name="T45" fmla="*/ 176 h 514"/>
              <a:gd name="T46" fmla="*/ 486 w 516"/>
              <a:gd name="T47" fmla="*/ 145 h 514"/>
              <a:gd name="T48" fmla="*/ 437 w 516"/>
              <a:gd name="T49" fmla="*/ 133 h 514"/>
              <a:gd name="T50" fmla="*/ 419 w 516"/>
              <a:gd name="T51" fmla="*/ 110 h 514"/>
              <a:gd name="T52" fmla="*/ 420 w 516"/>
              <a:gd name="T53" fmla="*/ 57 h 514"/>
              <a:gd name="T54" fmla="*/ 373 w 516"/>
              <a:gd name="T55" fmla="*/ 50 h 514"/>
              <a:gd name="T56" fmla="*/ 321 w 516"/>
              <a:gd name="T57" fmla="*/ 49 h 514"/>
              <a:gd name="T58" fmla="*/ 285 w 516"/>
              <a:gd name="T59" fmla="*/ 2 h 514"/>
              <a:gd name="T60" fmla="*/ 242 w 516"/>
              <a:gd name="T61" fmla="*/ 21 h 514"/>
              <a:gd name="T62" fmla="*/ 218 w 516"/>
              <a:gd name="T63" fmla="*/ 44 h 514"/>
              <a:gd name="T64" fmla="*/ 190 w 516"/>
              <a:gd name="T65" fmla="*/ 52 h 514"/>
              <a:gd name="T66" fmla="*/ 156 w 516"/>
              <a:gd name="T67" fmla="*/ 32 h 514"/>
              <a:gd name="T68" fmla="*/ 122 w 516"/>
              <a:gd name="T69" fmla="*/ 40 h 514"/>
              <a:gd name="T70" fmla="*/ 119 w 516"/>
              <a:gd name="T71" fmla="*/ 85 h 514"/>
              <a:gd name="T72" fmla="*/ 101 w 516"/>
              <a:gd name="T73" fmla="*/ 108 h 514"/>
              <a:gd name="T74" fmla="*/ 79 w 516"/>
              <a:gd name="T75" fmla="*/ 127 h 514"/>
              <a:gd name="T76" fmla="*/ 29 w 516"/>
              <a:gd name="T77" fmla="*/ 141 h 514"/>
              <a:gd name="T78" fmla="*/ 47 w 516"/>
              <a:gd name="T79" fmla="*/ 188 h 514"/>
              <a:gd name="T80" fmla="*/ 44 w 516"/>
              <a:gd name="T81" fmla="*/ 221 h 514"/>
              <a:gd name="T82" fmla="*/ 10 w 516"/>
              <a:gd name="T83" fmla="*/ 258 h 514"/>
              <a:gd name="T84" fmla="*/ 94 w 516"/>
              <a:gd name="T85" fmla="*/ 232 h 514"/>
              <a:gd name="T86" fmla="*/ 111 w 516"/>
              <a:gd name="T87" fmla="*/ 183 h 514"/>
              <a:gd name="T88" fmla="*/ 149 w 516"/>
              <a:gd name="T89" fmla="*/ 134 h 514"/>
              <a:gd name="T90" fmla="*/ 224 w 516"/>
              <a:gd name="T91" fmla="*/ 96 h 514"/>
              <a:gd name="T92" fmla="*/ 314 w 516"/>
              <a:gd name="T93" fmla="*/ 102 h 514"/>
              <a:gd name="T94" fmla="*/ 390 w 516"/>
              <a:gd name="T95" fmla="*/ 156 h 514"/>
              <a:gd name="T96" fmla="*/ 426 w 516"/>
              <a:gd name="T97" fmla="*/ 258 h 514"/>
              <a:gd name="T98" fmla="*/ 405 w 516"/>
              <a:gd name="T99" fmla="*/ 339 h 514"/>
              <a:gd name="T100" fmla="*/ 342 w 516"/>
              <a:gd name="T101" fmla="*/ 404 h 514"/>
              <a:gd name="T102" fmla="*/ 255 w 516"/>
              <a:gd name="T103" fmla="*/ 426 h 514"/>
              <a:gd name="T104" fmla="*/ 175 w 516"/>
              <a:gd name="T105" fmla="*/ 403 h 514"/>
              <a:gd name="T106" fmla="*/ 150 w 516"/>
              <a:gd name="T107" fmla="*/ 386 h 514"/>
              <a:gd name="T108" fmla="*/ 104 w 516"/>
              <a:gd name="T109" fmla="*/ 321 h 514"/>
              <a:gd name="T110" fmla="*/ 93 w 516"/>
              <a:gd name="T111" fmla="*/ 242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16" h="514">
                <a:moveTo>
                  <a:pt x="1" y="274"/>
                </a:moveTo>
                <a:cubicBezTo>
                  <a:pt x="1" y="277"/>
                  <a:pt x="1" y="280"/>
                  <a:pt x="2" y="284"/>
                </a:cubicBezTo>
                <a:cubicBezTo>
                  <a:pt x="2" y="287"/>
                  <a:pt x="2" y="291"/>
                  <a:pt x="3" y="293"/>
                </a:cubicBezTo>
                <a:cubicBezTo>
                  <a:pt x="3" y="296"/>
                  <a:pt x="3" y="297"/>
                  <a:pt x="3" y="297"/>
                </a:cubicBezTo>
                <a:cubicBezTo>
                  <a:pt x="4" y="301"/>
                  <a:pt x="6" y="304"/>
                  <a:pt x="9" y="305"/>
                </a:cubicBezTo>
                <a:cubicBezTo>
                  <a:pt x="9" y="305"/>
                  <a:pt x="18" y="308"/>
                  <a:pt x="26" y="310"/>
                </a:cubicBezTo>
                <a:cubicBezTo>
                  <a:pt x="30" y="311"/>
                  <a:pt x="34" y="312"/>
                  <a:pt x="37" y="313"/>
                </a:cubicBezTo>
                <a:cubicBezTo>
                  <a:pt x="40" y="314"/>
                  <a:pt x="42" y="314"/>
                  <a:pt x="42" y="314"/>
                </a:cubicBezTo>
                <a:cubicBezTo>
                  <a:pt x="46" y="315"/>
                  <a:pt x="48" y="317"/>
                  <a:pt x="49" y="320"/>
                </a:cubicBezTo>
                <a:cubicBezTo>
                  <a:pt x="49" y="320"/>
                  <a:pt x="51" y="325"/>
                  <a:pt x="52" y="330"/>
                </a:cubicBezTo>
                <a:cubicBezTo>
                  <a:pt x="54" y="335"/>
                  <a:pt x="56" y="340"/>
                  <a:pt x="56" y="340"/>
                </a:cubicBezTo>
                <a:cubicBezTo>
                  <a:pt x="56" y="340"/>
                  <a:pt x="58" y="345"/>
                  <a:pt x="60" y="350"/>
                </a:cubicBezTo>
                <a:cubicBezTo>
                  <a:pt x="62" y="355"/>
                  <a:pt x="65" y="360"/>
                  <a:pt x="65" y="360"/>
                </a:cubicBezTo>
                <a:cubicBezTo>
                  <a:pt x="66" y="362"/>
                  <a:pt x="66" y="366"/>
                  <a:pt x="64" y="369"/>
                </a:cubicBezTo>
                <a:cubicBezTo>
                  <a:pt x="64" y="369"/>
                  <a:pt x="63" y="370"/>
                  <a:pt x="61" y="373"/>
                </a:cubicBezTo>
                <a:cubicBezTo>
                  <a:pt x="59" y="376"/>
                  <a:pt x="57" y="379"/>
                  <a:pt x="55" y="383"/>
                </a:cubicBezTo>
                <a:cubicBezTo>
                  <a:pt x="51" y="390"/>
                  <a:pt x="46" y="398"/>
                  <a:pt x="46" y="398"/>
                </a:cubicBezTo>
                <a:cubicBezTo>
                  <a:pt x="45" y="401"/>
                  <a:pt x="45" y="405"/>
                  <a:pt x="47" y="408"/>
                </a:cubicBezTo>
                <a:cubicBezTo>
                  <a:pt x="47" y="408"/>
                  <a:pt x="48" y="409"/>
                  <a:pt x="50" y="411"/>
                </a:cubicBezTo>
                <a:cubicBezTo>
                  <a:pt x="51" y="413"/>
                  <a:pt x="54" y="416"/>
                  <a:pt x="56" y="419"/>
                </a:cubicBezTo>
                <a:cubicBezTo>
                  <a:pt x="58" y="422"/>
                  <a:pt x="60" y="424"/>
                  <a:pt x="62" y="426"/>
                </a:cubicBezTo>
                <a:cubicBezTo>
                  <a:pt x="63" y="428"/>
                  <a:pt x="65" y="430"/>
                  <a:pt x="65" y="430"/>
                </a:cubicBezTo>
                <a:cubicBezTo>
                  <a:pt x="67" y="432"/>
                  <a:pt x="71" y="434"/>
                  <a:pt x="74" y="433"/>
                </a:cubicBezTo>
                <a:cubicBezTo>
                  <a:pt x="74" y="433"/>
                  <a:pt x="76" y="432"/>
                  <a:pt x="79" y="432"/>
                </a:cubicBezTo>
                <a:cubicBezTo>
                  <a:pt x="82" y="431"/>
                  <a:pt x="86" y="430"/>
                  <a:pt x="91" y="428"/>
                </a:cubicBezTo>
                <a:cubicBezTo>
                  <a:pt x="99" y="426"/>
                  <a:pt x="107" y="423"/>
                  <a:pt x="107" y="423"/>
                </a:cubicBezTo>
                <a:cubicBezTo>
                  <a:pt x="110" y="421"/>
                  <a:pt x="113" y="422"/>
                  <a:pt x="115" y="424"/>
                </a:cubicBezTo>
                <a:cubicBezTo>
                  <a:pt x="115" y="424"/>
                  <a:pt x="119" y="428"/>
                  <a:pt x="124" y="431"/>
                </a:cubicBezTo>
                <a:cubicBezTo>
                  <a:pt x="126" y="433"/>
                  <a:pt x="128" y="434"/>
                  <a:pt x="129" y="435"/>
                </a:cubicBezTo>
                <a:cubicBezTo>
                  <a:pt x="131" y="436"/>
                  <a:pt x="132" y="437"/>
                  <a:pt x="132" y="437"/>
                </a:cubicBezTo>
                <a:cubicBezTo>
                  <a:pt x="132" y="437"/>
                  <a:pt x="136" y="440"/>
                  <a:pt x="141" y="443"/>
                </a:cubicBezTo>
                <a:cubicBezTo>
                  <a:pt x="143" y="445"/>
                  <a:pt x="145" y="446"/>
                  <a:pt x="147" y="447"/>
                </a:cubicBezTo>
                <a:cubicBezTo>
                  <a:pt x="149" y="448"/>
                  <a:pt x="150" y="449"/>
                  <a:pt x="150" y="449"/>
                </a:cubicBezTo>
                <a:cubicBezTo>
                  <a:pt x="153" y="450"/>
                  <a:pt x="154" y="453"/>
                  <a:pt x="154" y="457"/>
                </a:cubicBezTo>
                <a:cubicBezTo>
                  <a:pt x="154" y="457"/>
                  <a:pt x="154" y="465"/>
                  <a:pt x="154" y="474"/>
                </a:cubicBezTo>
                <a:cubicBezTo>
                  <a:pt x="154" y="482"/>
                  <a:pt x="155" y="491"/>
                  <a:pt x="155" y="491"/>
                </a:cubicBezTo>
                <a:cubicBezTo>
                  <a:pt x="155" y="494"/>
                  <a:pt x="158" y="497"/>
                  <a:pt x="161" y="499"/>
                </a:cubicBezTo>
                <a:cubicBezTo>
                  <a:pt x="161" y="499"/>
                  <a:pt x="163" y="499"/>
                  <a:pt x="165" y="500"/>
                </a:cubicBezTo>
                <a:cubicBezTo>
                  <a:pt x="168" y="501"/>
                  <a:pt x="171" y="502"/>
                  <a:pt x="174" y="503"/>
                </a:cubicBezTo>
                <a:cubicBezTo>
                  <a:pt x="178" y="505"/>
                  <a:pt x="181" y="506"/>
                  <a:pt x="183" y="506"/>
                </a:cubicBezTo>
                <a:cubicBezTo>
                  <a:pt x="186" y="507"/>
                  <a:pt x="188" y="508"/>
                  <a:pt x="188" y="508"/>
                </a:cubicBezTo>
                <a:cubicBezTo>
                  <a:pt x="191" y="509"/>
                  <a:pt x="195" y="508"/>
                  <a:pt x="197" y="505"/>
                </a:cubicBezTo>
                <a:cubicBezTo>
                  <a:pt x="197" y="505"/>
                  <a:pt x="203" y="499"/>
                  <a:pt x="209" y="492"/>
                </a:cubicBezTo>
                <a:cubicBezTo>
                  <a:pt x="214" y="486"/>
                  <a:pt x="219" y="479"/>
                  <a:pt x="219" y="479"/>
                </a:cubicBezTo>
                <a:cubicBezTo>
                  <a:pt x="221" y="476"/>
                  <a:pt x="224" y="475"/>
                  <a:pt x="227" y="476"/>
                </a:cubicBezTo>
                <a:cubicBezTo>
                  <a:pt x="227" y="476"/>
                  <a:pt x="229" y="476"/>
                  <a:pt x="231" y="476"/>
                </a:cubicBezTo>
                <a:cubicBezTo>
                  <a:pt x="233" y="476"/>
                  <a:pt x="235" y="477"/>
                  <a:pt x="238" y="477"/>
                </a:cubicBezTo>
                <a:cubicBezTo>
                  <a:pt x="241" y="477"/>
                  <a:pt x="243" y="477"/>
                  <a:pt x="245" y="477"/>
                </a:cubicBezTo>
                <a:cubicBezTo>
                  <a:pt x="247" y="478"/>
                  <a:pt x="249" y="478"/>
                  <a:pt x="249" y="478"/>
                </a:cubicBezTo>
                <a:cubicBezTo>
                  <a:pt x="249" y="478"/>
                  <a:pt x="250" y="478"/>
                  <a:pt x="252" y="478"/>
                </a:cubicBezTo>
                <a:cubicBezTo>
                  <a:pt x="254" y="478"/>
                  <a:pt x="257" y="478"/>
                  <a:pt x="259" y="478"/>
                </a:cubicBezTo>
                <a:cubicBezTo>
                  <a:pt x="262" y="478"/>
                  <a:pt x="264" y="478"/>
                  <a:pt x="266" y="478"/>
                </a:cubicBezTo>
                <a:cubicBezTo>
                  <a:pt x="268" y="478"/>
                  <a:pt x="270" y="478"/>
                  <a:pt x="270" y="478"/>
                </a:cubicBezTo>
                <a:cubicBezTo>
                  <a:pt x="273" y="477"/>
                  <a:pt x="276" y="479"/>
                  <a:pt x="278" y="482"/>
                </a:cubicBezTo>
                <a:cubicBezTo>
                  <a:pt x="278" y="482"/>
                  <a:pt x="282" y="489"/>
                  <a:pt x="287" y="496"/>
                </a:cubicBezTo>
                <a:cubicBezTo>
                  <a:pt x="289" y="500"/>
                  <a:pt x="292" y="503"/>
                  <a:pt x="294" y="506"/>
                </a:cubicBezTo>
                <a:cubicBezTo>
                  <a:pt x="296" y="508"/>
                  <a:pt x="297" y="510"/>
                  <a:pt x="297" y="510"/>
                </a:cubicBezTo>
                <a:cubicBezTo>
                  <a:pt x="299" y="513"/>
                  <a:pt x="303" y="514"/>
                  <a:pt x="306" y="513"/>
                </a:cubicBezTo>
                <a:cubicBezTo>
                  <a:pt x="306" y="513"/>
                  <a:pt x="308" y="513"/>
                  <a:pt x="311" y="513"/>
                </a:cubicBezTo>
                <a:cubicBezTo>
                  <a:pt x="313" y="512"/>
                  <a:pt x="317" y="511"/>
                  <a:pt x="320" y="511"/>
                </a:cubicBezTo>
                <a:cubicBezTo>
                  <a:pt x="323" y="510"/>
                  <a:pt x="327" y="509"/>
                  <a:pt x="329" y="508"/>
                </a:cubicBezTo>
                <a:cubicBezTo>
                  <a:pt x="332" y="507"/>
                  <a:pt x="333" y="507"/>
                  <a:pt x="333" y="507"/>
                </a:cubicBezTo>
                <a:cubicBezTo>
                  <a:pt x="337" y="506"/>
                  <a:pt x="340" y="503"/>
                  <a:pt x="340" y="500"/>
                </a:cubicBezTo>
                <a:cubicBezTo>
                  <a:pt x="340" y="500"/>
                  <a:pt x="341" y="498"/>
                  <a:pt x="341" y="494"/>
                </a:cubicBezTo>
                <a:cubicBezTo>
                  <a:pt x="342" y="491"/>
                  <a:pt x="342" y="487"/>
                  <a:pt x="343" y="483"/>
                </a:cubicBezTo>
                <a:cubicBezTo>
                  <a:pt x="343" y="478"/>
                  <a:pt x="344" y="474"/>
                  <a:pt x="344" y="471"/>
                </a:cubicBezTo>
                <a:cubicBezTo>
                  <a:pt x="344" y="468"/>
                  <a:pt x="344" y="466"/>
                  <a:pt x="344" y="466"/>
                </a:cubicBezTo>
                <a:cubicBezTo>
                  <a:pt x="345" y="462"/>
                  <a:pt x="347" y="460"/>
                  <a:pt x="349" y="458"/>
                </a:cubicBezTo>
                <a:cubicBezTo>
                  <a:pt x="349" y="458"/>
                  <a:pt x="351" y="458"/>
                  <a:pt x="352" y="457"/>
                </a:cubicBezTo>
                <a:cubicBezTo>
                  <a:pt x="354" y="456"/>
                  <a:pt x="357" y="455"/>
                  <a:pt x="359" y="454"/>
                </a:cubicBezTo>
                <a:cubicBezTo>
                  <a:pt x="361" y="453"/>
                  <a:pt x="364" y="451"/>
                  <a:pt x="365" y="450"/>
                </a:cubicBezTo>
                <a:cubicBezTo>
                  <a:pt x="367" y="449"/>
                  <a:pt x="368" y="449"/>
                  <a:pt x="368" y="449"/>
                </a:cubicBezTo>
                <a:cubicBezTo>
                  <a:pt x="368" y="449"/>
                  <a:pt x="370" y="448"/>
                  <a:pt x="371" y="447"/>
                </a:cubicBezTo>
                <a:cubicBezTo>
                  <a:pt x="373" y="446"/>
                  <a:pt x="375" y="445"/>
                  <a:pt x="377" y="443"/>
                </a:cubicBezTo>
                <a:cubicBezTo>
                  <a:pt x="380" y="442"/>
                  <a:pt x="382" y="440"/>
                  <a:pt x="383" y="439"/>
                </a:cubicBezTo>
                <a:cubicBezTo>
                  <a:pt x="385" y="438"/>
                  <a:pt x="386" y="437"/>
                  <a:pt x="386" y="437"/>
                </a:cubicBezTo>
                <a:cubicBezTo>
                  <a:pt x="389" y="435"/>
                  <a:pt x="392" y="435"/>
                  <a:pt x="395" y="436"/>
                </a:cubicBezTo>
                <a:cubicBezTo>
                  <a:pt x="395" y="436"/>
                  <a:pt x="397" y="437"/>
                  <a:pt x="400" y="439"/>
                </a:cubicBezTo>
                <a:cubicBezTo>
                  <a:pt x="403" y="440"/>
                  <a:pt x="407" y="442"/>
                  <a:pt x="411" y="444"/>
                </a:cubicBezTo>
                <a:cubicBezTo>
                  <a:pt x="418" y="447"/>
                  <a:pt x="427" y="450"/>
                  <a:pt x="427" y="450"/>
                </a:cubicBezTo>
                <a:cubicBezTo>
                  <a:pt x="430" y="451"/>
                  <a:pt x="434" y="450"/>
                  <a:pt x="436" y="447"/>
                </a:cubicBezTo>
                <a:cubicBezTo>
                  <a:pt x="436" y="447"/>
                  <a:pt x="441" y="443"/>
                  <a:pt x="446" y="438"/>
                </a:cubicBezTo>
                <a:cubicBezTo>
                  <a:pt x="449" y="435"/>
                  <a:pt x="451" y="433"/>
                  <a:pt x="453" y="431"/>
                </a:cubicBezTo>
                <a:cubicBezTo>
                  <a:pt x="454" y="429"/>
                  <a:pt x="455" y="427"/>
                  <a:pt x="455" y="427"/>
                </a:cubicBezTo>
                <a:cubicBezTo>
                  <a:pt x="458" y="425"/>
                  <a:pt x="459" y="421"/>
                  <a:pt x="457" y="418"/>
                </a:cubicBezTo>
                <a:cubicBezTo>
                  <a:pt x="457" y="418"/>
                  <a:pt x="454" y="410"/>
                  <a:pt x="450" y="402"/>
                </a:cubicBezTo>
                <a:cubicBezTo>
                  <a:pt x="447" y="394"/>
                  <a:pt x="443" y="387"/>
                  <a:pt x="443" y="387"/>
                </a:cubicBezTo>
                <a:cubicBezTo>
                  <a:pt x="441" y="384"/>
                  <a:pt x="441" y="381"/>
                  <a:pt x="443" y="378"/>
                </a:cubicBezTo>
                <a:cubicBezTo>
                  <a:pt x="443" y="378"/>
                  <a:pt x="446" y="373"/>
                  <a:pt x="448" y="369"/>
                </a:cubicBezTo>
                <a:cubicBezTo>
                  <a:pt x="451" y="364"/>
                  <a:pt x="453" y="359"/>
                  <a:pt x="453" y="359"/>
                </a:cubicBezTo>
                <a:cubicBezTo>
                  <a:pt x="453" y="359"/>
                  <a:pt x="456" y="355"/>
                  <a:pt x="458" y="350"/>
                </a:cubicBezTo>
                <a:cubicBezTo>
                  <a:pt x="460" y="345"/>
                  <a:pt x="462" y="340"/>
                  <a:pt x="462" y="340"/>
                </a:cubicBezTo>
                <a:cubicBezTo>
                  <a:pt x="463" y="337"/>
                  <a:pt x="466" y="335"/>
                  <a:pt x="469" y="335"/>
                </a:cubicBezTo>
                <a:cubicBezTo>
                  <a:pt x="469" y="335"/>
                  <a:pt x="478" y="334"/>
                  <a:pt x="486" y="332"/>
                </a:cubicBezTo>
                <a:cubicBezTo>
                  <a:pt x="495" y="331"/>
                  <a:pt x="503" y="329"/>
                  <a:pt x="503" y="329"/>
                </a:cubicBezTo>
                <a:cubicBezTo>
                  <a:pt x="506" y="328"/>
                  <a:pt x="509" y="325"/>
                  <a:pt x="510" y="322"/>
                </a:cubicBezTo>
                <a:cubicBezTo>
                  <a:pt x="510" y="322"/>
                  <a:pt x="510" y="320"/>
                  <a:pt x="511" y="318"/>
                </a:cubicBezTo>
                <a:cubicBezTo>
                  <a:pt x="512" y="315"/>
                  <a:pt x="512" y="312"/>
                  <a:pt x="513" y="308"/>
                </a:cubicBezTo>
                <a:cubicBezTo>
                  <a:pt x="514" y="302"/>
                  <a:pt x="515" y="295"/>
                  <a:pt x="515" y="295"/>
                </a:cubicBezTo>
                <a:cubicBezTo>
                  <a:pt x="516" y="291"/>
                  <a:pt x="514" y="287"/>
                  <a:pt x="512" y="285"/>
                </a:cubicBezTo>
                <a:cubicBezTo>
                  <a:pt x="512" y="285"/>
                  <a:pt x="504" y="280"/>
                  <a:pt x="497" y="276"/>
                </a:cubicBezTo>
                <a:cubicBezTo>
                  <a:pt x="490" y="271"/>
                  <a:pt x="482" y="267"/>
                  <a:pt x="482" y="267"/>
                </a:cubicBezTo>
                <a:cubicBezTo>
                  <a:pt x="480" y="266"/>
                  <a:pt x="478" y="263"/>
                  <a:pt x="478" y="260"/>
                </a:cubicBezTo>
                <a:cubicBezTo>
                  <a:pt x="478" y="260"/>
                  <a:pt x="478" y="258"/>
                  <a:pt x="478" y="256"/>
                </a:cubicBezTo>
                <a:cubicBezTo>
                  <a:pt x="478" y="254"/>
                  <a:pt x="478" y="252"/>
                  <a:pt x="478" y="249"/>
                </a:cubicBezTo>
                <a:cubicBezTo>
                  <a:pt x="477" y="246"/>
                  <a:pt x="477" y="244"/>
                  <a:pt x="477" y="242"/>
                </a:cubicBezTo>
                <a:cubicBezTo>
                  <a:pt x="477" y="240"/>
                  <a:pt x="477" y="239"/>
                  <a:pt x="477" y="239"/>
                </a:cubicBezTo>
                <a:cubicBezTo>
                  <a:pt x="477" y="239"/>
                  <a:pt x="477" y="237"/>
                  <a:pt x="476" y="235"/>
                </a:cubicBezTo>
                <a:cubicBezTo>
                  <a:pt x="476" y="233"/>
                  <a:pt x="476" y="231"/>
                  <a:pt x="476" y="228"/>
                </a:cubicBezTo>
                <a:cubicBezTo>
                  <a:pt x="475" y="225"/>
                  <a:pt x="475" y="223"/>
                  <a:pt x="474" y="221"/>
                </a:cubicBezTo>
                <a:cubicBezTo>
                  <a:pt x="474" y="219"/>
                  <a:pt x="474" y="218"/>
                  <a:pt x="474" y="218"/>
                </a:cubicBezTo>
                <a:cubicBezTo>
                  <a:pt x="473" y="214"/>
                  <a:pt x="474" y="211"/>
                  <a:pt x="477" y="209"/>
                </a:cubicBezTo>
                <a:cubicBezTo>
                  <a:pt x="477" y="209"/>
                  <a:pt x="483" y="204"/>
                  <a:pt x="490" y="198"/>
                </a:cubicBezTo>
                <a:cubicBezTo>
                  <a:pt x="496" y="192"/>
                  <a:pt x="502" y="186"/>
                  <a:pt x="502" y="186"/>
                </a:cubicBezTo>
                <a:cubicBezTo>
                  <a:pt x="504" y="184"/>
                  <a:pt x="505" y="180"/>
                  <a:pt x="504" y="176"/>
                </a:cubicBezTo>
                <a:cubicBezTo>
                  <a:pt x="504" y="176"/>
                  <a:pt x="503" y="174"/>
                  <a:pt x="503" y="172"/>
                </a:cubicBezTo>
                <a:cubicBezTo>
                  <a:pt x="502" y="170"/>
                  <a:pt x="500" y="166"/>
                  <a:pt x="499" y="163"/>
                </a:cubicBezTo>
                <a:cubicBezTo>
                  <a:pt x="498" y="160"/>
                  <a:pt x="497" y="157"/>
                  <a:pt x="496" y="154"/>
                </a:cubicBezTo>
                <a:cubicBezTo>
                  <a:pt x="494" y="152"/>
                  <a:pt x="494" y="151"/>
                  <a:pt x="494" y="151"/>
                </a:cubicBezTo>
                <a:cubicBezTo>
                  <a:pt x="492" y="147"/>
                  <a:pt x="489" y="145"/>
                  <a:pt x="486" y="145"/>
                </a:cubicBezTo>
                <a:cubicBezTo>
                  <a:pt x="486" y="145"/>
                  <a:pt x="477" y="144"/>
                  <a:pt x="468" y="145"/>
                </a:cubicBezTo>
                <a:cubicBezTo>
                  <a:pt x="460" y="145"/>
                  <a:pt x="451" y="145"/>
                  <a:pt x="451" y="145"/>
                </a:cubicBezTo>
                <a:cubicBezTo>
                  <a:pt x="448" y="146"/>
                  <a:pt x="445" y="144"/>
                  <a:pt x="443" y="141"/>
                </a:cubicBezTo>
                <a:cubicBezTo>
                  <a:pt x="443" y="141"/>
                  <a:pt x="443" y="140"/>
                  <a:pt x="442" y="139"/>
                </a:cubicBezTo>
                <a:cubicBezTo>
                  <a:pt x="440" y="137"/>
                  <a:pt x="439" y="135"/>
                  <a:pt x="437" y="133"/>
                </a:cubicBezTo>
                <a:cubicBezTo>
                  <a:pt x="436" y="130"/>
                  <a:pt x="434" y="128"/>
                  <a:pt x="433" y="127"/>
                </a:cubicBezTo>
                <a:cubicBezTo>
                  <a:pt x="432" y="125"/>
                  <a:pt x="431" y="124"/>
                  <a:pt x="431" y="124"/>
                </a:cubicBezTo>
                <a:cubicBezTo>
                  <a:pt x="431" y="124"/>
                  <a:pt x="430" y="123"/>
                  <a:pt x="429" y="121"/>
                </a:cubicBezTo>
                <a:cubicBezTo>
                  <a:pt x="428" y="120"/>
                  <a:pt x="426" y="118"/>
                  <a:pt x="424" y="116"/>
                </a:cubicBezTo>
                <a:cubicBezTo>
                  <a:pt x="423" y="114"/>
                  <a:pt x="421" y="112"/>
                  <a:pt x="419" y="110"/>
                </a:cubicBezTo>
                <a:cubicBezTo>
                  <a:pt x="418" y="109"/>
                  <a:pt x="417" y="108"/>
                  <a:pt x="417" y="108"/>
                </a:cubicBezTo>
                <a:cubicBezTo>
                  <a:pt x="415" y="106"/>
                  <a:pt x="414" y="102"/>
                  <a:pt x="415" y="99"/>
                </a:cubicBezTo>
                <a:cubicBezTo>
                  <a:pt x="415" y="99"/>
                  <a:pt x="418" y="91"/>
                  <a:pt x="420" y="83"/>
                </a:cubicBezTo>
                <a:cubicBezTo>
                  <a:pt x="422" y="75"/>
                  <a:pt x="424" y="66"/>
                  <a:pt x="424" y="66"/>
                </a:cubicBezTo>
                <a:cubicBezTo>
                  <a:pt x="425" y="63"/>
                  <a:pt x="423" y="59"/>
                  <a:pt x="420" y="57"/>
                </a:cubicBezTo>
                <a:cubicBezTo>
                  <a:pt x="420" y="57"/>
                  <a:pt x="415" y="53"/>
                  <a:pt x="409" y="49"/>
                </a:cubicBezTo>
                <a:cubicBezTo>
                  <a:pt x="406" y="47"/>
                  <a:pt x="404" y="45"/>
                  <a:pt x="401" y="43"/>
                </a:cubicBezTo>
                <a:cubicBezTo>
                  <a:pt x="399" y="42"/>
                  <a:pt x="398" y="41"/>
                  <a:pt x="398" y="41"/>
                </a:cubicBezTo>
                <a:cubicBezTo>
                  <a:pt x="395" y="39"/>
                  <a:pt x="391" y="39"/>
                  <a:pt x="388" y="40"/>
                </a:cubicBezTo>
                <a:cubicBezTo>
                  <a:pt x="388" y="40"/>
                  <a:pt x="380" y="45"/>
                  <a:pt x="373" y="50"/>
                </a:cubicBezTo>
                <a:cubicBezTo>
                  <a:pt x="366" y="54"/>
                  <a:pt x="359" y="59"/>
                  <a:pt x="359" y="59"/>
                </a:cubicBezTo>
                <a:cubicBezTo>
                  <a:pt x="357" y="61"/>
                  <a:pt x="353" y="62"/>
                  <a:pt x="350" y="60"/>
                </a:cubicBezTo>
                <a:cubicBezTo>
                  <a:pt x="350" y="60"/>
                  <a:pt x="346" y="58"/>
                  <a:pt x="341" y="56"/>
                </a:cubicBezTo>
                <a:cubicBezTo>
                  <a:pt x="336" y="54"/>
                  <a:pt x="331" y="53"/>
                  <a:pt x="331" y="53"/>
                </a:cubicBezTo>
                <a:cubicBezTo>
                  <a:pt x="331" y="53"/>
                  <a:pt x="326" y="51"/>
                  <a:pt x="321" y="49"/>
                </a:cubicBezTo>
                <a:cubicBezTo>
                  <a:pt x="316" y="48"/>
                  <a:pt x="310" y="47"/>
                  <a:pt x="310" y="47"/>
                </a:cubicBezTo>
                <a:cubicBezTo>
                  <a:pt x="307" y="46"/>
                  <a:pt x="305" y="43"/>
                  <a:pt x="304" y="40"/>
                </a:cubicBezTo>
                <a:cubicBezTo>
                  <a:pt x="304" y="40"/>
                  <a:pt x="302" y="32"/>
                  <a:pt x="299" y="24"/>
                </a:cubicBezTo>
                <a:cubicBezTo>
                  <a:pt x="297" y="16"/>
                  <a:pt x="294" y="8"/>
                  <a:pt x="294" y="8"/>
                </a:cubicBezTo>
                <a:cubicBezTo>
                  <a:pt x="292" y="5"/>
                  <a:pt x="289" y="2"/>
                  <a:pt x="285" y="2"/>
                </a:cubicBezTo>
                <a:cubicBezTo>
                  <a:pt x="285" y="2"/>
                  <a:pt x="284" y="2"/>
                  <a:pt x="281" y="1"/>
                </a:cubicBezTo>
                <a:cubicBezTo>
                  <a:pt x="278" y="1"/>
                  <a:pt x="275" y="1"/>
                  <a:pt x="272" y="1"/>
                </a:cubicBezTo>
                <a:cubicBezTo>
                  <a:pt x="265" y="0"/>
                  <a:pt x="258" y="1"/>
                  <a:pt x="258" y="1"/>
                </a:cubicBezTo>
                <a:cubicBezTo>
                  <a:pt x="254" y="1"/>
                  <a:pt x="251" y="2"/>
                  <a:pt x="249" y="6"/>
                </a:cubicBezTo>
                <a:cubicBezTo>
                  <a:pt x="249" y="6"/>
                  <a:pt x="245" y="13"/>
                  <a:pt x="242" y="21"/>
                </a:cubicBezTo>
                <a:cubicBezTo>
                  <a:pt x="240" y="25"/>
                  <a:pt x="238" y="29"/>
                  <a:pt x="237" y="32"/>
                </a:cubicBezTo>
                <a:cubicBezTo>
                  <a:pt x="236" y="35"/>
                  <a:pt x="235" y="37"/>
                  <a:pt x="235" y="37"/>
                </a:cubicBezTo>
                <a:cubicBezTo>
                  <a:pt x="234" y="40"/>
                  <a:pt x="232" y="42"/>
                  <a:pt x="228" y="43"/>
                </a:cubicBezTo>
                <a:cubicBezTo>
                  <a:pt x="228" y="43"/>
                  <a:pt x="227" y="43"/>
                  <a:pt x="225" y="43"/>
                </a:cubicBezTo>
                <a:cubicBezTo>
                  <a:pt x="223" y="43"/>
                  <a:pt x="221" y="44"/>
                  <a:pt x="218" y="44"/>
                </a:cubicBezTo>
                <a:cubicBezTo>
                  <a:pt x="215" y="45"/>
                  <a:pt x="213" y="45"/>
                  <a:pt x="211" y="46"/>
                </a:cubicBezTo>
                <a:cubicBezTo>
                  <a:pt x="209" y="46"/>
                  <a:pt x="208" y="47"/>
                  <a:pt x="208" y="47"/>
                </a:cubicBezTo>
                <a:cubicBezTo>
                  <a:pt x="208" y="47"/>
                  <a:pt x="206" y="47"/>
                  <a:pt x="204" y="47"/>
                </a:cubicBezTo>
                <a:cubicBezTo>
                  <a:pt x="203" y="48"/>
                  <a:pt x="200" y="49"/>
                  <a:pt x="197" y="49"/>
                </a:cubicBezTo>
                <a:cubicBezTo>
                  <a:pt x="195" y="50"/>
                  <a:pt x="192" y="51"/>
                  <a:pt x="190" y="52"/>
                </a:cubicBezTo>
                <a:cubicBezTo>
                  <a:pt x="189" y="52"/>
                  <a:pt x="187" y="53"/>
                  <a:pt x="187" y="53"/>
                </a:cubicBezTo>
                <a:cubicBezTo>
                  <a:pt x="184" y="54"/>
                  <a:pt x="181" y="53"/>
                  <a:pt x="179" y="51"/>
                </a:cubicBezTo>
                <a:cubicBezTo>
                  <a:pt x="179" y="51"/>
                  <a:pt x="177" y="49"/>
                  <a:pt x="175" y="47"/>
                </a:cubicBezTo>
                <a:cubicBezTo>
                  <a:pt x="172" y="45"/>
                  <a:pt x="169" y="42"/>
                  <a:pt x="166" y="40"/>
                </a:cubicBezTo>
                <a:cubicBezTo>
                  <a:pt x="162" y="37"/>
                  <a:pt x="159" y="34"/>
                  <a:pt x="156" y="32"/>
                </a:cubicBezTo>
                <a:cubicBezTo>
                  <a:pt x="154" y="30"/>
                  <a:pt x="152" y="29"/>
                  <a:pt x="152" y="29"/>
                </a:cubicBezTo>
                <a:cubicBezTo>
                  <a:pt x="149" y="27"/>
                  <a:pt x="146" y="27"/>
                  <a:pt x="142" y="29"/>
                </a:cubicBezTo>
                <a:cubicBezTo>
                  <a:pt x="142" y="29"/>
                  <a:pt x="141" y="29"/>
                  <a:pt x="138" y="30"/>
                </a:cubicBezTo>
                <a:cubicBezTo>
                  <a:pt x="136" y="32"/>
                  <a:pt x="133" y="33"/>
                  <a:pt x="130" y="35"/>
                </a:cubicBezTo>
                <a:cubicBezTo>
                  <a:pt x="127" y="37"/>
                  <a:pt x="124" y="39"/>
                  <a:pt x="122" y="40"/>
                </a:cubicBezTo>
                <a:cubicBezTo>
                  <a:pt x="120" y="41"/>
                  <a:pt x="118" y="42"/>
                  <a:pt x="118" y="42"/>
                </a:cubicBezTo>
                <a:cubicBezTo>
                  <a:pt x="115" y="44"/>
                  <a:pt x="113" y="48"/>
                  <a:pt x="114" y="51"/>
                </a:cubicBezTo>
                <a:cubicBezTo>
                  <a:pt x="114" y="51"/>
                  <a:pt x="114" y="53"/>
                  <a:pt x="114" y="57"/>
                </a:cubicBezTo>
                <a:cubicBezTo>
                  <a:pt x="114" y="60"/>
                  <a:pt x="115" y="64"/>
                  <a:pt x="116" y="68"/>
                </a:cubicBezTo>
                <a:cubicBezTo>
                  <a:pt x="117" y="77"/>
                  <a:pt x="119" y="85"/>
                  <a:pt x="119" y="85"/>
                </a:cubicBezTo>
                <a:cubicBezTo>
                  <a:pt x="120" y="88"/>
                  <a:pt x="119" y="91"/>
                  <a:pt x="116" y="94"/>
                </a:cubicBezTo>
                <a:cubicBezTo>
                  <a:pt x="116" y="94"/>
                  <a:pt x="115" y="94"/>
                  <a:pt x="114" y="96"/>
                </a:cubicBezTo>
                <a:cubicBezTo>
                  <a:pt x="112" y="97"/>
                  <a:pt x="110" y="99"/>
                  <a:pt x="108" y="101"/>
                </a:cubicBezTo>
                <a:cubicBezTo>
                  <a:pt x="106" y="102"/>
                  <a:pt x="105" y="104"/>
                  <a:pt x="103" y="106"/>
                </a:cubicBezTo>
                <a:cubicBezTo>
                  <a:pt x="102" y="107"/>
                  <a:pt x="101" y="108"/>
                  <a:pt x="101" y="108"/>
                </a:cubicBezTo>
                <a:cubicBezTo>
                  <a:pt x="101" y="108"/>
                  <a:pt x="100" y="109"/>
                  <a:pt x="99" y="111"/>
                </a:cubicBezTo>
                <a:cubicBezTo>
                  <a:pt x="97" y="112"/>
                  <a:pt x="96" y="114"/>
                  <a:pt x="94" y="116"/>
                </a:cubicBezTo>
                <a:cubicBezTo>
                  <a:pt x="92" y="118"/>
                  <a:pt x="90" y="120"/>
                  <a:pt x="89" y="122"/>
                </a:cubicBezTo>
                <a:cubicBezTo>
                  <a:pt x="88" y="123"/>
                  <a:pt x="87" y="124"/>
                  <a:pt x="87" y="124"/>
                </a:cubicBezTo>
                <a:cubicBezTo>
                  <a:pt x="85" y="127"/>
                  <a:pt x="82" y="128"/>
                  <a:pt x="79" y="127"/>
                </a:cubicBezTo>
                <a:cubicBezTo>
                  <a:pt x="79" y="127"/>
                  <a:pt x="70" y="126"/>
                  <a:pt x="62" y="125"/>
                </a:cubicBezTo>
                <a:cubicBezTo>
                  <a:pt x="53" y="124"/>
                  <a:pt x="45" y="123"/>
                  <a:pt x="45" y="123"/>
                </a:cubicBezTo>
                <a:cubicBezTo>
                  <a:pt x="41" y="123"/>
                  <a:pt x="38" y="125"/>
                  <a:pt x="36" y="128"/>
                </a:cubicBezTo>
                <a:cubicBezTo>
                  <a:pt x="36" y="128"/>
                  <a:pt x="35" y="130"/>
                  <a:pt x="34" y="132"/>
                </a:cubicBezTo>
                <a:cubicBezTo>
                  <a:pt x="32" y="134"/>
                  <a:pt x="31" y="137"/>
                  <a:pt x="29" y="141"/>
                </a:cubicBezTo>
                <a:cubicBezTo>
                  <a:pt x="28" y="144"/>
                  <a:pt x="26" y="147"/>
                  <a:pt x="25" y="149"/>
                </a:cubicBezTo>
                <a:cubicBezTo>
                  <a:pt x="24" y="151"/>
                  <a:pt x="23" y="153"/>
                  <a:pt x="23" y="153"/>
                </a:cubicBezTo>
                <a:cubicBezTo>
                  <a:pt x="22" y="156"/>
                  <a:pt x="22" y="160"/>
                  <a:pt x="24" y="163"/>
                </a:cubicBezTo>
                <a:cubicBezTo>
                  <a:pt x="24" y="163"/>
                  <a:pt x="30" y="170"/>
                  <a:pt x="35" y="176"/>
                </a:cubicBezTo>
                <a:cubicBezTo>
                  <a:pt x="41" y="182"/>
                  <a:pt x="47" y="188"/>
                  <a:pt x="47" y="188"/>
                </a:cubicBezTo>
                <a:cubicBezTo>
                  <a:pt x="49" y="191"/>
                  <a:pt x="50" y="194"/>
                  <a:pt x="49" y="197"/>
                </a:cubicBezTo>
                <a:cubicBezTo>
                  <a:pt x="49" y="197"/>
                  <a:pt x="49" y="198"/>
                  <a:pt x="48" y="200"/>
                </a:cubicBezTo>
                <a:cubicBezTo>
                  <a:pt x="48" y="202"/>
                  <a:pt x="47" y="205"/>
                  <a:pt x="47" y="207"/>
                </a:cubicBezTo>
                <a:cubicBezTo>
                  <a:pt x="45" y="212"/>
                  <a:pt x="44" y="218"/>
                  <a:pt x="44" y="218"/>
                </a:cubicBezTo>
                <a:cubicBezTo>
                  <a:pt x="44" y="218"/>
                  <a:pt x="44" y="219"/>
                  <a:pt x="44" y="221"/>
                </a:cubicBezTo>
                <a:cubicBezTo>
                  <a:pt x="43" y="223"/>
                  <a:pt x="43" y="225"/>
                  <a:pt x="43" y="228"/>
                </a:cubicBezTo>
                <a:cubicBezTo>
                  <a:pt x="42" y="233"/>
                  <a:pt x="41" y="239"/>
                  <a:pt x="41" y="239"/>
                </a:cubicBezTo>
                <a:cubicBezTo>
                  <a:pt x="41" y="242"/>
                  <a:pt x="39" y="245"/>
                  <a:pt x="36" y="246"/>
                </a:cubicBezTo>
                <a:cubicBezTo>
                  <a:pt x="36" y="246"/>
                  <a:pt x="28" y="249"/>
                  <a:pt x="20" y="253"/>
                </a:cubicBezTo>
                <a:cubicBezTo>
                  <a:pt x="17" y="255"/>
                  <a:pt x="13" y="257"/>
                  <a:pt x="10" y="258"/>
                </a:cubicBezTo>
                <a:cubicBezTo>
                  <a:pt x="7" y="260"/>
                  <a:pt x="5" y="261"/>
                  <a:pt x="5" y="261"/>
                </a:cubicBezTo>
                <a:cubicBezTo>
                  <a:pt x="2" y="263"/>
                  <a:pt x="0" y="266"/>
                  <a:pt x="1" y="270"/>
                </a:cubicBezTo>
                <a:cubicBezTo>
                  <a:pt x="1" y="270"/>
                  <a:pt x="1" y="272"/>
                  <a:pt x="1" y="274"/>
                </a:cubicBezTo>
                <a:close/>
                <a:moveTo>
                  <a:pt x="93" y="242"/>
                </a:moveTo>
                <a:cubicBezTo>
                  <a:pt x="93" y="238"/>
                  <a:pt x="94" y="234"/>
                  <a:pt x="94" y="232"/>
                </a:cubicBezTo>
                <a:cubicBezTo>
                  <a:pt x="95" y="229"/>
                  <a:pt x="95" y="228"/>
                  <a:pt x="95" y="228"/>
                </a:cubicBezTo>
                <a:cubicBezTo>
                  <a:pt x="95" y="228"/>
                  <a:pt x="96" y="226"/>
                  <a:pt x="96" y="224"/>
                </a:cubicBezTo>
                <a:cubicBezTo>
                  <a:pt x="96" y="222"/>
                  <a:pt x="97" y="221"/>
                  <a:pt x="97" y="219"/>
                </a:cubicBezTo>
                <a:cubicBezTo>
                  <a:pt x="98" y="217"/>
                  <a:pt x="98" y="215"/>
                  <a:pt x="99" y="213"/>
                </a:cubicBezTo>
                <a:cubicBezTo>
                  <a:pt x="101" y="204"/>
                  <a:pt x="105" y="193"/>
                  <a:pt x="111" y="183"/>
                </a:cubicBezTo>
                <a:cubicBezTo>
                  <a:pt x="116" y="172"/>
                  <a:pt x="123" y="162"/>
                  <a:pt x="129" y="155"/>
                </a:cubicBezTo>
                <a:cubicBezTo>
                  <a:pt x="131" y="152"/>
                  <a:pt x="134" y="149"/>
                  <a:pt x="136" y="147"/>
                </a:cubicBezTo>
                <a:cubicBezTo>
                  <a:pt x="137" y="145"/>
                  <a:pt x="138" y="144"/>
                  <a:pt x="138" y="144"/>
                </a:cubicBezTo>
                <a:cubicBezTo>
                  <a:pt x="138" y="144"/>
                  <a:pt x="139" y="143"/>
                  <a:pt x="141" y="141"/>
                </a:cubicBezTo>
                <a:cubicBezTo>
                  <a:pt x="143" y="139"/>
                  <a:pt x="146" y="137"/>
                  <a:pt x="149" y="134"/>
                </a:cubicBezTo>
                <a:cubicBezTo>
                  <a:pt x="156" y="128"/>
                  <a:pt x="165" y="121"/>
                  <a:pt x="176" y="115"/>
                </a:cubicBezTo>
                <a:cubicBezTo>
                  <a:pt x="186" y="109"/>
                  <a:pt x="197" y="104"/>
                  <a:pt x="206" y="101"/>
                </a:cubicBezTo>
                <a:cubicBezTo>
                  <a:pt x="210" y="100"/>
                  <a:pt x="213" y="99"/>
                  <a:pt x="216" y="98"/>
                </a:cubicBezTo>
                <a:cubicBezTo>
                  <a:pt x="218" y="97"/>
                  <a:pt x="220" y="97"/>
                  <a:pt x="220" y="97"/>
                </a:cubicBezTo>
                <a:cubicBezTo>
                  <a:pt x="220" y="97"/>
                  <a:pt x="221" y="97"/>
                  <a:pt x="224" y="96"/>
                </a:cubicBezTo>
                <a:cubicBezTo>
                  <a:pt x="226" y="96"/>
                  <a:pt x="230" y="95"/>
                  <a:pt x="234" y="94"/>
                </a:cubicBezTo>
                <a:cubicBezTo>
                  <a:pt x="243" y="93"/>
                  <a:pt x="255" y="92"/>
                  <a:pt x="267" y="92"/>
                </a:cubicBezTo>
                <a:cubicBezTo>
                  <a:pt x="279" y="93"/>
                  <a:pt x="291" y="95"/>
                  <a:pt x="299" y="97"/>
                </a:cubicBezTo>
                <a:cubicBezTo>
                  <a:pt x="304" y="98"/>
                  <a:pt x="307" y="100"/>
                  <a:pt x="310" y="100"/>
                </a:cubicBezTo>
                <a:cubicBezTo>
                  <a:pt x="312" y="101"/>
                  <a:pt x="314" y="102"/>
                  <a:pt x="314" y="102"/>
                </a:cubicBezTo>
                <a:cubicBezTo>
                  <a:pt x="314" y="102"/>
                  <a:pt x="315" y="102"/>
                  <a:pt x="318" y="103"/>
                </a:cubicBezTo>
                <a:cubicBezTo>
                  <a:pt x="320" y="104"/>
                  <a:pt x="324" y="105"/>
                  <a:pt x="328" y="107"/>
                </a:cubicBezTo>
                <a:cubicBezTo>
                  <a:pt x="336" y="111"/>
                  <a:pt x="346" y="116"/>
                  <a:pt x="356" y="123"/>
                </a:cubicBezTo>
                <a:cubicBezTo>
                  <a:pt x="366" y="130"/>
                  <a:pt x="375" y="138"/>
                  <a:pt x="381" y="145"/>
                </a:cubicBezTo>
                <a:cubicBezTo>
                  <a:pt x="387" y="151"/>
                  <a:pt x="390" y="156"/>
                  <a:pt x="390" y="156"/>
                </a:cubicBezTo>
                <a:cubicBezTo>
                  <a:pt x="390" y="156"/>
                  <a:pt x="394" y="161"/>
                  <a:pt x="399" y="168"/>
                </a:cubicBezTo>
                <a:cubicBezTo>
                  <a:pt x="404" y="176"/>
                  <a:pt x="410" y="186"/>
                  <a:pt x="414" y="197"/>
                </a:cubicBezTo>
                <a:cubicBezTo>
                  <a:pt x="419" y="208"/>
                  <a:pt x="422" y="220"/>
                  <a:pt x="423" y="229"/>
                </a:cubicBezTo>
                <a:cubicBezTo>
                  <a:pt x="425" y="237"/>
                  <a:pt x="425" y="243"/>
                  <a:pt x="425" y="243"/>
                </a:cubicBezTo>
                <a:cubicBezTo>
                  <a:pt x="425" y="243"/>
                  <a:pt x="426" y="249"/>
                  <a:pt x="426" y="258"/>
                </a:cubicBezTo>
                <a:cubicBezTo>
                  <a:pt x="426" y="267"/>
                  <a:pt x="425" y="279"/>
                  <a:pt x="423" y="291"/>
                </a:cubicBezTo>
                <a:cubicBezTo>
                  <a:pt x="421" y="303"/>
                  <a:pt x="417" y="314"/>
                  <a:pt x="414" y="322"/>
                </a:cubicBezTo>
                <a:cubicBezTo>
                  <a:pt x="412" y="326"/>
                  <a:pt x="410" y="330"/>
                  <a:pt x="409" y="332"/>
                </a:cubicBezTo>
                <a:cubicBezTo>
                  <a:pt x="408" y="334"/>
                  <a:pt x="407" y="336"/>
                  <a:pt x="407" y="336"/>
                </a:cubicBezTo>
                <a:cubicBezTo>
                  <a:pt x="407" y="336"/>
                  <a:pt x="407" y="337"/>
                  <a:pt x="405" y="339"/>
                </a:cubicBezTo>
                <a:cubicBezTo>
                  <a:pt x="404" y="342"/>
                  <a:pt x="402" y="345"/>
                  <a:pt x="400" y="349"/>
                </a:cubicBezTo>
                <a:cubicBezTo>
                  <a:pt x="395" y="356"/>
                  <a:pt x="388" y="366"/>
                  <a:pt x="380" y="374"/>
                </a:cubicBezTo>
                <a:cubicBezTo>
                  <a:pt x="372" y="383"/>
                  <a:pt x="362" y="391"/>
                  <a:pt x="355" y="396"/>
                </a:cubicBezTo>
                <a:cubicBezTo>
                  <a:pt x="351" y="398"/>
                  <a:pt x="348" y="400"/>
                  <a:pt x="346" y="402"/>
                </a:cubicBezTo>
                <a:cubicBezTo>
                  <a:pt x="344" y="403"/>
                  <a:pt x="342" y="404"/>
                  <a:pt x="342" y="404"/>
                </a:cubicBezTo>
                <a:cubicBezTo>
                  <a:pt x="342" y="404"/>
                  <a:pt x="341" y="404"/>
                  <a:pt x="339" y="406"/>
                </a:cubicBezTo>
                <a:cubicBezTo>
                  <a:pt x="337" y="407"/>
                  <a:pt x="333" y="409"/>
                  <a:pt x="329" y="411"/>
                </a:cubicBezTo>
                <a:cubicBezTo>
                  <a:pt x="321" y="414"/>
                  <a:pt x="310" y="419"/>
                  <a:pt x="298" y="421"/>
                </a:cubicBezTo>
                <a:cubicBezTo>
                  <a:pt x="287" y="424"/>
                  <a:pt x="275" y="426"/>
                  <a:pt x="266" y="426"/>
                </a:cubicBezTo>
                <a:cubicBezTo>
                  <a:pt x="261" y="426"/>
                  <a:pt x="258" y="426"/>
                  <a:pt x="255" y="426"/>
                </a:cubicBezTo>
                <a:cubicBezTo>
                  <a:pt x="253" y="426"/>
                  <a:pt x="251" y="426"/>
                  <a:pt x="251" y="426"/>
                </a:cubicBezTo>
                <a:cubicBezTo>
                  <a:pt x="251" y="426"/>
                  <a:pt x="250" y="426"/>
                  <a:pt x="247" y="426"/>
                </a:cubicBezTo>
                <a:cubicBezTo>
                  <a:pt x="244" y="425"/>
                  <a:pt x="241" y="425"/>
                  <a:pt x="236" y="424"/>
                </a:cubicBezTo>
                <a:cubicBezTo>
                  <a:pt x="227" y="423"/>
                  <a:pt x="216" y="421"/>
                  <a:pt x="204" y="417"/>
                </a:cubicBezTo>
                <a:cubicBezTo>
                  <a:pt x="193" y="413"/>
                  <a:pt x="182" y="408"/>
                  <a:pt x="175" y="403"/>
                </a:cubicBezTo>
                <a:cubicBezTo>
                  <a:pt x="173" y="402"/>
                  <a:pt x="171" y="401"/>
                  <a:pt x="169" y="400"/>
                </a:cubicBezTo>
                <a:cubicBezTo>
                  <a:pt x="168" y="399"/>
                  <a:pt x="167" y="398"/>
                  <a:pt x="166" y="397"/>
                </a:cubicBezTo>
                <a:cubicBezTo>
                  <a:pt x="163" y="396"/>
                  <a:pt x="162" y="395"/>
                  <a:pt x="162" y="395"/>
                </a:cubicBezTo>
                <a:cubicBezTo>
                  <a:pt x="162" y="395"/>
                  <a:pt x="161" y="394"/>
                  <a:pt x="159" y="393"/>
                </a:cubicBezTo>
                <a:cubicBezTo>
                  <a:pt x="157" y="391"/>
                  <a:pt x="154" y="389"/>
                  <a:pt x="150" y="386"/>
                </a:cubicBezTo>
                <a:cubicBezTo>
                  <a:pt x="144" y="380"/>
                  <a:pt x="135" y="372"/>
                  <a:pt x="128" y="362"/>
                </a:cubicBezTo>
                <a:cubicBezTo>
                  <a:pt x="120" y="353"/>
                  <a:pt x="114" y="343"/>
                  <a:pt x="110" y="335"/>
                </a:cubicBezTo>
                <a:cubicBezTo>
                  <a:pt x="109" y="333"/>
                  <a:pt x="108" y="331"/>
                  <a:pt x="108" y="329"/>
                </a:cubicBezTo>
                <a:cubicBezTo>
                  <a:pt x="107" y="328"/>
                  <a:pt x="106" y="326"/>
                  <a:pt x="106" y="325"/>
                </a:cubicBezTo>
                <a:cubicBezTo>
                  <a:pt x="105" y="322"/>
                  <a:pt x="104" y="321"/>
                  <a:pt x="104" y="321"/>
                </a:cubicBezTo>
                <a:cubicBezTo>
                  <a:pt x="104" y="321"/>
                  <a:pt x="104" y="320"/>
                  <a:pt x="103" y="317"/>
                </a:cubicBezTo>
                <a:cubicBezTo>
                  <a:pt x="102" y="316"/>
                  <a:pt x="102" y="315"/>
                  <a:pt x="101" y="313"/>
                </a:cubicBezTo>
                <a:cubicBezTo>
                  <a:pt x="101" y="311"/>
                  <a:pt x="100" y="309"/>
                  <a:pt x="99" y="307"/>
                </a:cubicBezTo>
                <a:cubicBezTo>
                  <a:pt x="97" y="298"/>
                  <a:pt x="94" y="287"/>
                  <a:pt x="93" y="275"/>
                </a:cubicBezTo>
                <a:cubicBezTo>
                  <a:pt x="92" y="263"/>
                  <a:pt x="92" y="251"/>
                  <a:pt x="93" y="242"/>
                </a:cubicBezTo>
                <a:close/>
              </a:path>
            </a:pathLst>
          </a:custGeom>
          <a:solidFill>
            <a:srgbClr val="0071C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solidFill>
                  <a:schemeClr val="accent4"/>
                </a:solidFill>
                <a:latin typeface="FontAwesome" pitchFamily="2" charset="0"/>
              </a:rPr>
              <a:t></a:t>
            </a: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3789363" y="2136776"/>
            <a:ext cx="2270125" cy="2268537"/>
          </a:xfrm>
          <a:custGeom>
            <a:avLst/>
            <a:gdLst>
              <a:gd name="T0" fmla="*/ 9 w 515"/>
              <a:gd name="T1" fmla="*/ 305 h 514"/>
              <a:gd name="T2" fmla="*/ 52 w 515"/>
              <a:gd name="T3" fmla="*/ 330 h 514"/>
              <a:gd name="T4" fmla="*/ 61 w 515"/>
              <a:gd name="T5" fmla="*/ 373 h 514"/>
              <a:gd name="T6" fmla="*/ 55 w 515"/>
              <a:gd name="T7" fmla="*/ 419 h 514"/>
              <a:gd name="T8" fmla="*/ 90 w 515"/>
              <a:gd name="T9" fmla="*/ 428 h 514"/>
              <a:gd name="T10" fmla="*/ 131 w 515"/>
              <a:gd name="T11" fmla="*/ 437 h 514"/>
              <a:gd name="T12" fmla="*/ 154 w 515"/>
              <a:gd name="T13" fmla="*/ 474 h 514"/>
              <a:gd name="T14" fmla="*/ 183 w 515"/>
              <a:gd name="T15" fmla="*/ 506 h 514"/>
              <a:gd name="T16" fmla="*/ 227 w 515"/>
              <a:gd name="T17" fmla="*/ 476 h 514"/>
              <a:gd name="T18" fmla="*/ 251 w 515"/>
              <a:gd name="T19" fmla="*/ 478 h 514"/>
              <a:gd name="T20" fmla="*/ 286 w 515"/>
              <a:gd name="T21" fmla="*/ 496 h 514"/>
              <a:gd name="T22" fmla="*/ 319 w 515"/>
              <a:gd name="T23" fmla="*/ 511 h 514"/>
              <a:gd name="T24" fmla="*/ 342 w 515"/>
              <a:gd name="T25" fmla="*/ 483 h 514"/>
              <a:gd name="T26" fmla="*/ 358 w 515"/>
              <a:gd name="T27" fmla="*/ 454 h 514"/>
              <a:gd name="T28" fmla="*/ 383 w 515"/>
              <a:gd name="T29" fmla="*/ 439 h 514"/>
              <a:gd name="T30" fmla="*/ 426 w 515"/>
              <a:gd name="T31" fmla="*/ 450 h 514"/>
              <a:gd name="T32" fmla="*/ 457 w 515"/>
              <a:gd name="T33" fmla="*/ 418 h 514"/>
              <a:gd name="T34" fmla="*/ 453 w 515"/>
              <a:gd name="T35" fmla="*/ 359 h 514"/>
              <a:gd name="T36" fmla="*/ 502 w 515"/>
              <a:gd name="T37" fmla="*/ 329 h 514"/>
              <a:gd name="T38" fmla="*/ 511 w 515"/>
              <a:gd name="T39" fmla="*/ 285 h 514"/>
              <a:gd name="T40" fmla="*/ 477 w 515"/>
              <a:gd name="T41" fmla="*/ 249 h 514"/>
              <a:gd name="T42" fmla="*/ 474 w 515"/>
              <a:gd name="T43" fmla="*/ 221 h 514"/>
              <a:gd name="T44" fmla="*/ 503 w 515"/>
              <a:gd name="T45" fmla="*/ 176 h 514"/>
              <a:gd name="T46" fmla="*/ 485 w 515"/>
              <a:gd name="T47" fmla="*/ 145 h 514"/>
              <a:gd name="T48" fmla="*/ 437 w 515"/>
              <a:gd name="T49" fmla="*/ 133 h 514"/>
              <a:gd name="T50" fmla="*/ 419 w 515"/>
              <a:gd name="T51" fmla="*/ 110 h 514"/>
              <a:gd name="T52" fmla="*/ 419 w 515"/>
              <a:gd name="T53" fmla="*/ 57 h 514"/>
              <a:gd name="T54" fmla="*/ 372 w 515"/>
              <a:gd name="T55" fmla="*/ 50 h 514"/>
              <a:gd name="T56" fmla="*/ 320 w 515"/>
              <a:gd name="T57" fmla="*/ 49 h 514"/>
              <a:gd name="T58" fmla="*/ 285 w 515"/>
              <a:gd name="T59" fmla="*/ 2 h 514"/>
              <a:gd name="T60" fmla="*/ 241 w 515"/>
              <a:gd name="T61" fmla="*/ 21 h 514"/>
              <a:gd name="T62" fmla="*/ 217 w 515"/>
              <a:gd name="T63" fmla="*/ 44 h 514"/>
              <a:gd name="T64" fmla="*/ 190 w 515"/>
              <a:gd name="T65" fmla="*/ 52 h 514"/>
              <a:gd name="T66" fmla="*/ 156 w 515"/>
              <a:gd name="T67" fmla="*/ 32 h 514"/>
              <a:gd name="T68" fmla="*/ 121 w 515"/>
              <a:gd name="T69" fmla="*/ 40 h 514"/>
              <a:gd name="T70" fmla="*/ 118 w 515"/>
              <a:gd name="T71" fmla="*/ 85 h 514"/>
              <a:gd name="T72" fmla="*/ 100 w 515"/>
              <a:gd name="T73" fmla="*/ 108 h 514"/>
              <a:gd name="T74" fmla="*/ 78 w 515"/>
              <a:gd name="T75" fmla="*/ 127 h 514"/>
              <a:gd name="T76" fmla="*/ 29 w 515"/>
              <a:gd name="T77" fmla="*/ 141 h 514"/>
              <a:gd name="T78" fmla="*/ 46 w 515"/>
              <a:gd name="T79" fmla="*/ 188 h 514"/>
              <a:gd name="T80" fmla="*/ 43 w 515"/>
              <a:gd name="T81" fmla="*/ 221 h 514"/>
              <a:gd name="T82" fmla="*/ 9 w 515"/>
              <a:gd name="T83" fmla="*/ 258 h 514"/>
              <a:gd name="T84" fmla="*/ 94 w 515"/>
              <a:gd name="T85" fmla="*/ 232 h 514"/>
              <a:gd name="T86" fmla="*/ 110 w 515"/>
              <a:gd name="T87" fmla="*/ 183 h 514"/>
              <a:gd name="T88" fmla="*/ 148 w 515"/>
              <a:gd name="T89" fmla="*/ 134 h 514"/>
              <a:gd name="T90" fmla="*/ 223 w 515"/>
              <a:gd name="T91" fmla="*/ 96 h 514"/>
              <a:gd name="T92" fmla="*/ 313 w 515"/>
              <a:gd name="T93" fmla="*/ 102 h 514"/>
              <a:gd name="T94" fmla="*/ 390 w 515"/>
              <a:gd name="T95" fmla="*/ 156 h 514"/>
              <a:gd name="T96" fmla="*/ 425 w 515"/>
              <a:gd name="T97" fmla="*/ 258 h 514"/>
              <a:gd name="T98" fmla="*/ 405 w 515"/>
              <a:gd name="T99" fmla="*/ 339 h 514"/>
              <a:gd name="T100" fmla="*/ 342 w 515"/>
              <a:gd name="T101" fmla="*/ 404 h 514"/>
              <a:gd name="T102" fmla="*/ 254 w 515"/>
              <a:gd name="T103" fmla="*/ 426 h 514"/>
              <a:gd name="T104" fmla="*/ 174 w 515"/>
              <a:gd name="T105" fmla="*/ 403 h 514"/>
              <a:gd name="T106" fmla="*/ 150 w 515"/>
              <a:gd name="T107" fmla="*/ 386 h 514"/>
              <a:gd name="T108" fmla="*/ 103 w 515"/>
              <a:gd name="T109" fmla="*/ 321 h 514"/>
              <a:gd name="T110" fmla="*/ 92 w 515"/>
              <a:gd name="T111" fmla="*/ 242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15" h="514">
                <a:moveTo>
                  <a:pt x="0" y="274"/>
                </a:moveTo>
                <a:cubicBezTo>
                  <a:pt x="0" y="277"/>
                  <a:pt x="0" y="280"/>
                  <a:pt x="1" y="284"/>
                </a:cubicBezTo>
                <a:cubicBezTo>
                  <a:pt x="1" y="287"/>
                  <a:pt x="2" y="291"/>
                  <a:pt x="2" y="293"/>
                </a:cubicBezTo>
                <a:cubicBezTo>
                  <a:pt x="2" y="296"/>
                  <a:pt x="3" y="297"/>
                  <a:pt x="3" y="297"/>
                </a:cubicBezTo>
                <a:cubicBezTo>
                  <a:pt x="3" y="301"/>
                  <a:pt x="5" y="304"/>
                  <a:pt x="9" y="305"/>
                </a:cubicBezTo>
                <a:cubicBezTo>
                  <a:pt x="9" y="305"/>
                  <a:pt x="17" y="308"/>
                  <a:pt x="25" y="310"/>
                </a:cubicBezTo>
                <a:cubicBezTo>
                  <a:pt x="29" y="311"/>
                  <a:pt x="33" y="312"/>
                  <a:pt x="37" y="313"/>
                </a:cubicBezTo>
                <a:cubicBezTo>
                  <a:pt x="40" y="314"/>
                  <a:pt x="42" y="314"/>
                  <a:pt x="42" y="314"/>
                </a:cubicBezTo>
                <a:cubicBezTo>
                  <a:pt x="45" y="315"/>
                  <a:pt x="47" y="317"/>
                  <a:pt x="48" y="320"/>
                </a:cubicBezTo>
                <a:cubicBezTo>
                  <a:pt x="48" y="320"/>
                  <a:pt x="50" y="325"/>
                  <a:pt x="52" y="330"/>
                </a:cubicBezTo>
                <a:cubicBezTo>
                  <a:pt x="53" y="335"/>
                  <a:pt x="55" y="340"/>
                  <a:pt x="55" y="340"/>
                </a:cubicBezTo>
                <a:cubicBezTo>
                  <a:pt x="55" y="340"/>
                  <a:pt x="57" y="345"/>
                  <a:pt x="59" y="350"/>
                </a:cubicBezTo>
                <a:cubicBezTo>
                  <a:pt x="62" y="355"/>
                  <a:pt x="64" y="360"/>
                  <a:pt x="64" y="360"/>
                </a:cubicBezTo>
                <a:cubicBezTo>
                  <a:pt x="66" y="362"/>
                  <a:pt x="65" y="366"/>
                  <a:pt x="63" y="369"/>
                </a:cubicBezTo>
                <a:cubicBezTo>
                  <a:pt x="63" y="369"/>
                  <a:pt x="62" y="370"/>
                  <a:pt x="61" y="373"/>
                </a:cubicBezTo>
                <a:cubicBezTo>
                  <a:pt x="59" y="376"/>
                  <a:pt x="56" y="379"/>
                  <a:pt x="54" y="383"/>
                </a:cubicBezTo>
                <a:cubicBezTo>
                  <a:pt x="50" y="390"/>
                  <a:pt x="46" y="398"/>
                  <a:pt x="46" y="398"/>
                </a:cubicBezTo>
                <a:cubicBezTo>
                  <a:pt x="44" y="401"/>
                  <a:pt x="45" y="405"/>
                  <a:pt x="47" y="408"/>
                </a:cubicBezTo>
                <a:cubicBezTo>
                  <a:pt x="47" y="408"/>
                  <a:pt x="48" y="409"/>
                  <a:pt x="49" y="411"/>
                </a:cubicBezTo>
                <a:cubicBezTo>
                  <a:pt x="51" y="413"/>
                  <a:pt x="53" y="416"/>
                  <a:pt x="55" y="419"/>
                </a:cubicBezTo>
                <a:cubicBezTo>
                  <a:pt x="57" y="422"/>
                  <a:pt x="59" y="424"/>
                  <a:pt x="61" y="426"/>
                </a:cubicBezTo>
                <a:cubicBezTo>
                  <a:pt x="63" y="428"/>
                  <a:pt x="64" y="430"/>
                  <a:pt x="64" y="430"/>
                </a:cubicBezTo>
                <a:cubicBezTo>
                  <a:pt x="66" y="432"/>
                  <a:pt x="70" y="434"/>
                  <a:pt x="73" y="433"/>
                </a:cubicBezTo>
                <a:cubicBezTo>
                  <a:pt x="73" y="433"/>
                  <a:pt x="75" y="432"/>
                  <a:pt x="78" y="432"/>
                </a:cubicBezTo>
                <a:cubicBezTo>
                  <a:pt x="82" y="431"/>
                  <a:pt x="86" y="430"/>
                  <a:pt x="90" y="428"/>
                </a:cubicBezTo>
                <a:cubicBezTo>
                  <a:pt x="98" y="426"/>
                  <a:pt x="106" y="423"/>
                  <a:pt x="106" y="423"/>
                </a:cubicBezTo>
                <a:cubicBezTo>
                  <a:pt x="109" y="421"/>
                  <a:pt x="112" y="422"/>
                  <a:pt x="115" y="424"/>
                </a:cubicBezTo>
                <a:cubicBezTo>
                  <a:pt x="115" y="424"/>
                  <a:pt x="119" y="428"/>
                  <a:pt x="123" y="431"/>
                </a:cubicBezTo>
                <a:cubicBezTo>
                  <a:pt x="125" y="433"/>
                  <a:pt x="127" y="434"/>
                  <a:pt x="129" y="435"/>
                </a:cubicBezTo>
                <a:cubicBezTo>
                  <a:pt x="130" y="436"/>
                  <a:pt x="131" y="437"/>
                  <a:pt x="131" y="437"/>
                </a:cubicBezTo>
                <a:cubicBezTo>
                  <a:pt x="131" y="437"/>
                  <a:pt x="136" y="440"/>
                  <a:pt x="140" y="443"/>
                </a:cubicBezTo>
                <a:cubicBezTo>
                  <a:pt x="142" y="445"/>
                  <a:pt x="145" y="446"/>
                  <a:pt x="146" y="447"/>
                </a:cubicBezTo>
                <a:cubicBezTo>
                  <a:pt x="148" y="448"/>
                  <a:pt x="149" y="449"/>
                  <a:pt x="149" y="449"/>
                </a:cubicBezTo>
                <a:cubicBezTo>
                  <a:pt x="152" y="450"/>
                  <a:pt x="154" y="453"/>
                  <a:pt x="154" y="457"/>
                </a:cubicBezTo>
                <a:cubicBezTo>
                  <a:pt x="154" y="457"/>
                  <a:pt x="153" y="465"/>
                  <a:pt x="154" y="474"/>
                </a:cubicBezTo>
                <a:cubicBezTo>
                  <a:pt x="154" y="482"/>
                  <a:pt x="154" y="491"/>
                  <a:pt x="154" y="491"/>
                </a:cubicBezTo>
                <a:cubicBezTo>
                  <a:pt x="155" y="494"/>
                  <a:pt x="157" y="497"/>
                  <a:pt x="161" y="499"/>
                </a:cubicBezTo>
                <a:cubicBezTo>
                  <a:pt x="161" y="499"/>
                  <a:pt x="162" y="499"/>
                  <a:pt x="165" y="500"/>
                </a:cubicBezTo>
                <a:cubicBezTo>
                  <a:pt x="167" y="501"/>
                  <a:pt x="170" y="502"/>
                  <a:pt x="174" y="503"/>
                </a:cubicBezTo>
                <a:cubicBezTo>
                  <a:pt x="177" y="505"/>
                  <a:pt x="180" y="506"/>
                  <a:pt x="183" y="506"/>
                </a:cubicBezTo>
                <a:cubicBezTo>
                  <a:pt x="185" y="507"/>
                  <a:pt x="187" y="508"/>
                  <a:pt x="187" y="508"/>
                </a:cubicBezTo>
                <a:cubicBezTo>
                  <a:pt x="190" y="509"/>
                  <a:pt x="194" y="508"/>
                  <a:pt x="197" y="505"/>
                </a:cubicBezTo>
                <a:cubicBezTo>
                  <a:pt x="197" y="505"/>
                  <a:pt x="202" y="499"/>
                  <a:pt x="208" y="492"/>
                </a:cubicBezTo>
                <a:cubicBezTo>
                  <a:pt x="213" y="486"/>
                  <a:pt x="218" y="479"/>
                  <a:pt x="218" y="479"/>
                </a:cubicBezTo>
                <a:cubicBezTo>
                  <a:pt x="220" y="476"/>
                  <a:pt x="224" y="475"/>
                  <a:pt x="227" y="476"/>
                </a:cubicBezTo>
                <a:cubicBezTo>
                  <a:pt x="227" y="476"/>
                  <a:pt x="228" y="476"/>
                  <a:pt x="230" y="476"/>
                </a:cubicBezTo>
                <a:cubicBezTo>
                  <a:pt x="232" y="476"/>
                  <a:pt x="235" y="477"/>
                  <a:pt x="237" y="477"/>
                </a:cubicBezTo>
                <a:cubicBezTo>
                  <a:pt x="240" y="477"/>
                  <a:pt x="243" y="477"/>
                  <a:pt x="244" y="477"/>
                </a:cubicBezTo>
                <a:cubicBezTo>
                  <a:pt x="246" y="478"/>
                  <a:pt x="248" y="478"/>
                  <a:pt x="248" y="478"/>
                </a:cubicBezTo>
                <a:cubicBezTo>
                  <a:pt x="248" y="478"/>
                  <a:pt x="249" y="478"/>
                  <a:pt x="251" y="478"/>
                </a:cubicBezTo>
                <a:cubicBezTo>
                  <a:pt x="253" y="478"/>
                  <a:pt x="256" y="478"/>
                  <a:pt x="258" y="478"/>
                </a:cubicBezTo>
                <a:cubicBezTo>
                  <a:pt x="261" y="478"/>
                  <a:pt x="264" y="478"/>
                  <a:pt x="266" y="478"/>
                </a:cubicBezTo>
                <a:cubicBezTo>
                  <a:pt x="268" y="478"/>
                  <a:pt x="269" y="478"/>
                  <a:pt x="269" y="478"/>
                </a:cubicBezTo>
                <a:cubicBezTo>
                  <a:pt x="272" y="477"/>
                  <a:pt x="275" y="479"/>
                  <a:pt x="277" y="482"/>
                </a:cubicBezTo>
                <a:cubicBezTo>
                  <a:pt x="277" y="482"/>
                  <a:pt x="281" y="489"/>
                  <a:pt x="286" y="496"/>
                </a:cubicBezTo>
                <a:cubicBezTo>
                  <a:pt x="289" y="500"/>
                  <a:pt x="291" y="503"/>
                  <a:pt x="293" y="506"/>
                </a:cubicBezTo>
                <a:cubicBezTo>
                  <a:pt x="295" y="508"/>
                  <a:pt x="296" y="510"/>
                  <a:pt x="296" y="510"/>
                </a:cubicBezTo>
                <a:cubicBezTo>
                  <a:pt x="298" y="513"/>
                  <a:pt x="302" y="514"/>
                  <a:pt x="306" y="513"/>
                </a:cubicBezTo>
                <a:cubicBezTo>
                  <a:pt x="306" y="513"/>
                  <a:pt x="307" y="513"/>
                  <a:pt x="310" y="513"/>
                </a:cubicBezTo>
                <a:cubicBezTo>
                  <a:pt x="312" y="512"/>
                  <a:pt x="316" y="511"/>
                  <a:pt x="319" y="511"/>
                </a:cubicBezTo>
                <a:cubicBezTo>
                  <a:pt x="323" y="510"/>
                  <a:pt x="326" y="509"/>
                  <a:pt x="328" y="508"/>
                </a:cubicBezTo>
                <a:cubicBezTo>
                  <a:pt x="331" y="507"/>
                  <a:pt x="333" y="507"/>
                  <a:pt x="333" y="507"/>
                </a:cubicBezTo>
                <a:cubicBezTo>
                  <a:pt x="336" y="506"/>
                  <a:pt x="339" y="503"/>
                  <a:pt x="339" y="500"/>
                </a:cubicBezTo>
                <a:cubicBezTo>
                  <a:pt x="339" y="500"/>
                  <a:pt x="340" y="498"/>
                  <a:pt x="340" y="494"/>
                </a:cubicBezTo>
                <a:cubicBezTo>
                  <a:pt x="341" y="491"/>
                  <a:pt x="342" y="487"/>
                  <a:pt x="342" y="483"/>
                </a:cubicBezTo>
                <a:cubicBezTo>
                  <a:pt x="343" y="478"/>
                  <a:pt x="343" y="474"/>
                  <a:pt x="343" y="471"/>
                </a:cubicBezTo>
                <a:cubicBezTo>
                  <a:pt x="343" y="468"/>
                  <a:pt x="344" y="466"/>
                  <a:pt x="344" y="466"/>
                </a:cubicBezTo>
                <a:cubicBezTo>
                  <a:pt x="344" y="462"/>
                  <a:pt x="346" y="460"/>
                  <a:pt x="349" y="458"/>
                </a:cubicBezTo>
                <a:cubicBezTo>
                  <a:pt x="349" y="458"/>
                  <a:pt x="350" y="458"/>
                  <a:pt x="352" y="457"/>
                </a:cubicBezTo>
                <a:cubicBezTo>
                  <a:pt x="354" y="456"/>
                  <a:pt x="356" y="455"/>
                  <a:pt x="358" y="454"/>
                </a:cubicBezTo>
                <a:cubicBezTo>
                  <a:pt x="361" y="453"/>
                  <a:pt x="363" y="451"/>
                  <a:pt x="365" y="450"/>
                </a:cubicBezTo>
                <a:cubicBezTo>
                  <a:pt x="366" y="449"/>
                  <a:pt x="368" y="449"/>
                  <a:pt x="368" y="449"/>
                </a:cubicBezTo>
                <a:cubicBezTo>
                  <a:pt x="368" y="449"/>
                  <a:pt x="369" y="448"/>
                  <a:pt x="370" y="447"/>
                </a:cubicBezTo>
                <a:cubicBezTo>
                  <a:pt x="372" y="446"/>
                  <a:pt x="374" y="445"/>
                  <a:pt x="377" y="443"/>
                </a:cubicBezTo>
                <a:cubicBezTo>
                  <a:pt x="379" y="442"/>
                  <a:pt x="381" y="440"/>
                  <a:pt x="383" y="439"/>
                </a:cubicBezTo>
                <a:cubicBezTo>
                  <a:pt x="384" y="438"/>
                  <a:pt x="385" y="437"/>
                  <a:pt x="385" y="437"/>
                </a:cubicBezTo>
                <a:cubicBezTo>
                  <a:pt x="388" y="435"/>
                  <a:pt x="391" y="435"/>
                  <a:pt x="394" y="436"/>
                </a:cubicBezTo>
                <a:cubicBezTo>
                  <a:pt x="394" y="436"/>
                  <a:pt x="396" y="437"/>
                  <a:pt x="399" y="439"/>
                </a:cubicBezTo>
                <a:cubicBezTo>
                  <a:pt x="402" y="440"/>
                  <a:pt x="406" y="442"/>
                  <a:pt x="410" y="444"/>
                </a:cubicBezTo>
                <a:cubicBezTo>
                  <a:pt x="418" y="447"/>
                  <a:pt x="426" y="450"/>
                  <a:pt x="426" y="450"/>
                </a:cubicBezTo>
                <a:cubicBezTo>
                  <a:pt x="429" y="451"/>
                  <a:pt x="433" y="450"/>
                  <a:pt x="436" y="447"/>
                </a:cubicBezTo>
                <a:cubicBezTo>
                  <a:pt x="436" y="447"/>
                  <a:pt x="441" y="443"/>
                  <a:pt x="445" y="438"/>
                </a:cubicBezTo>
                <a:cubicBezTo>
                  <a:pt x="448" y="435"/>
                  <a:pt x="450" y="433"/>
                  <a:pt x="452" y="431"/>
                </a:cubicBezTo>
                <a:cubicBezTo>
                  <a:pt x="454" y="429"/>
                  <a:pt x="455" y="427"/>
                  <a:pt x="455" y="427"/>
                </a:cubicBezTo>
                <a:cubicBezTo>
                  <a:pt x="457" y="425"/>
                  <a:pt x="458" y="421"/>
                  <a:pt x="457" y="418"/>
                </a:cubicBezTo>
                <a:cubicBezTo>
                  <a:pt x="457" y="418"/>
                  <a:pt x="453" y="410"/>
                  <a:pt x="450" y="402"/>
                </a:cubicBezTo>
                <a:cubicBezTo>
                  <a:pt x="446" y="394"/>
                  <a:pt x="442" y="387"/>
                  <a:pt x="442" y="387"/>
                </a:cubicBezTo>
                <a:cubicBezTo>
                  <a:pt x="440" y="384"/>
                  <a:pt x="440" y="381"/>
                  <a:pt x="442" y="378"/>
                </a:cubicBezTo>
                <a:cubicBezTo>
                  <a:pt x="442" y="378"/>
                  <a:pt x="445" y="373"/>
                  <a:pt x="448" y="369"/>
                </a:cubicBezTo>
                <a:cubicBezTo>
                  <a:pt x="450" y="364"/>
                  <a:pt x="453" y="359"/>
                  <a:pt x="453" y="359"/>
                </a:cubicBezTo>
                <a:cubicBezTo>
                  <a:pt x="453" y="359"/>
                  <a:pt x="455" y="355"/>
                  <a:pt x="457" y="350"/>
                </a:cubicBezTo>
                <a:cubicBezTo>
                  <a:pt x="460" y="345"/>
                  <a:pt x="461" y="340"/>
                  <a:pt x="461" y="340"/>
                </a:cubicBezTo>
                <a:cubicBezTo>
                  <a:pt x="463" y="337"/>
                  <a:pt x="465" y="335"/>
                  <a:pt x="469" y="335"/>
                </a:cubicBezTo>
                <a:cubicBezTo>
                  <a:pt x="469" y="335"/>
                  <a:pt x="477" y="334"/>
                  <a:pt x="485" y="332"/>
                </a:cubicBezTo>
                <a:cubicBezTo>
                  <a:pt x="494" y="331"/>
                  <a:pt x="502" y="329"/>
                  <a:pt x="502" y="329"/>
                </a:cubicBezTo>
                <a:cubicBezTo>
                  <a:pt x="506" y="328"/>
                  <a:pt x="508" y="325"/>
                  <a:pt x="509" y="322"/>
                </a:cubicBezTo>
                <a:cubicBezTo>
                  <a:pt x="509" y="322"/>
                  <a:pt x="510" y="320"/>
                  <a:pt x="510" y="318"/>
                </a:cubicBezTo>
                <a:cubicBezTo>
                  <a:pt x="511" y="315"/>
                  <a:pt x="512" y="312"/>
                  <a:pt x="512" y="308"/>
                </a:cubicBezTo>
                <a:cubicBezTo>
                  <a:pt x="514" y="302"/>
                  <a:pt x="515" y="295"/>
                  <a:pt x="515" y="295"/>
                </a:cubicBezTo>
                <a:cubicBezTo>
                  <a:pt x="515" y="291"/>
                  <a:pt x="514" y="287"/>
                  <a:pt x="511" y="285"/>
                </a:cubicBezTo>
                <a:cubicBezTo>
                  <a:pt x="511" y="285"/>
                  <a:pt x="504" y="280"/>
                  <a:pt x="496" y="276"/>
                </a:cubicBezTo>
                <a:cubicBezTo>
                  <a:pt x="489" y="271"/>
                  <a:pt x="482" y="267"/>
                  <a:pt x="482" y="267"/>
                </a:cubicBezTo>
                <a:cubicBezTo>
                  <a:pt x="479" y="266"/>
                  <a:pt x="477" y="263"/>
                  <a:pt x="477" y="260"/>
                </a:cubicBezTo>
                <a:cubicBezTo>
                  <a:pt x="477" y="260"/>
                  <a:pt x="477" y="258"/>
                  <a:pt x="477" y="256"/>
                </a:cubicBezTo>
                <a:cubicBezTo>
                  <a:pt x="477" y="254"/>
                  <a:pt x="477" y="252"/>
                  <a:pt x="477" y="249"/>
                </a:cubicBezTo>
                <a:cubicBezTo>
                  <a:pt x="477" y="246"/>
                  <a:pt x="477" y="244"/>
                  <a:pt x="476" y="242"/>
                </a:cubicBezTo>
                <a:cubicBezTo>
                  <a:pt x="476" y="240"/>
                  <a:pt x="476" y="239"/>
                  <a:pt x="476" y="239"/>
                </a:cubicBezTo>
                <a:cubicBezTo>
                  <a:pt x="476" y="239"/>
                  <a:pt x="476" y="237"/>
                  <a:pt x="476" y="235"/>
                </a:cubicBezTo>
                <a:cubicBezTo>
                  <a:pt x="476" y="233"/>
                  <a:pt x="475" y="231"/>
                  <a:pt x="475" y="228"/>
                </a:cubicBezTo>
                <a:cubicBezTo>
                  <a:pt x="474" y="225"/>
                  <a:pt x="474" y="223"/>
                  <a:pt x="474" y="221"/>
                </a:cubicBezTo>
                <a:cubicBezTo>
                  <a:pt x="473" y="219"/>
                  <a:pt x="473" y="218"/>
                  <a:pt x="473" y="218"/>
                </a:cubicBezTo>
                <a:cubicBezTo>
                  <a:pt x="472" y="214"/>
                  <a:pt x="474" y="211"/>
                  <a:pt x="476" y="209"/>
                </a:cubicBezTo>
                <a:cubicBezTo>
                  <a:pt x="476" y="209"/>
                  <a:pt x="483" y="204"/>
                  <a:pt x="489" y="198"/>
                </a:cubicBezTo>
                <a:cubicBezTo>
                  <a:pt x="495" y="192"/>
                  <a:pt x="501" y="186"/>
                  <a:pt x="501" y="186"/>
                </a:cubicBezTo>
                <a:cubicBezTo>
                  <a:pt x="504" y="184"/>
                  <a:pt x="504" y="180"/>
                  <a:pt x="503" y="176"/>
                </a:cubicBezTo>
                <a:cubicBezTo>
                  <a:pt x="503" y="176"/>
                  <a:pt x="503" y="174"/>
                  <a:pt x="502" y="172"/>
                </a:cubicBezTo>
                <a:cubicBezTo>
                  <a:pt x="501" y="170"/>
                  <a:pt x="500" y="166"/>
                  <a:pt x="499" y="163"/>
                </a:cubicBezTo>
                <a:cubicBezTo>
                  <a:pt x="497" y="160"/>
                  <a:pt x="496" y="157"/>
                  <a:pt x="495" y="154"/>
                </a:cubicBezTo>
                <a:cubicBezTo>
                  <a:pt x="494" y="152"/>
                  <a:pt x="493" y="151"/>
                  <a:pt x="493" y="151"/>
                </a:cubicBezTo>
                <a:cubicBezTo>
                  <a:pt x="491" y="147"/>
                  <a:pt x="488" y="145"/>
                  <a:pt x="485" y="145"/>
                </a:cubicBezTo>
                <a:cubicBezTo>
                  <a:pt x="485" y="145"/>
                  <a:pt x="476" y="144"/>
                  <a:pt x="468" y="145"/>
                </a:cubicBezTo>
                <a:cubicBezTo>
                  <a:pt x="459" y="145"/>
                  <a:pt x="451" y="145"/>
                  <a:pt x="451" y="145"/>
                </a:cubicBezTo>
                <a:cubicBezTo>
                  <a:pt x="447" y="146"/>
                  <a:pt x="444" y="144"/>
                  <a:pt x="443" y="141"/>
                </a:cubicBezTo>
                <a:cubicBezTo>
                  <a:pt x="443" y="141"/>
                  <a:pt x="442" y="140"/>
                  <a:pt x="441" y="139"/>
                </a:cubicBezTo>
                <a:cubicBezTo>
                  <a:pt x="440" y="137"/>
                  <a:pt x="438" y="135"/>
                  <a:pt x="437" y="133"/>
                </a:cubicBezTo>
                <a:cubicBezTo>
                  <a:pt x="435" y="130"/>
                  <a:pt x="434" y="128"/>
                  <a:pt x="432" y="127"/>
                </a:cubicBezTo>
                <a:cubicBezTo>
                  <a:pt x="431" y="125"/>
                  <a:pt x="430" y="124"/>
                  <a:pt x="430" y="124"/>
                </a:cubicBezTo>
                <a:cubicBezTo>
                  <a:pt x="430" y="124"/>
                  <a:pt x="430" y="123"/>
                  <a:pt x="428" y="121"/>
                </a:cubicBezTo>
                <a:cubicBezTo>
                  <a:pt x="427" y="120"/>
                  <a:pt x="425" y="118"/>
                  <a:pt x="424" y="116"/>
                </a:cubicBezTo>
                <a:cubicBezTo>
                  <a:pt x="422" y="114"/>
                  <a:pt x="420" y="112"/>
                  <a:pt x="419" y="110"/>
                </a:cubicBezTo>
                <a:cubicBezTo>
                  <a:pt x="417" y="109"/>
                  <a:pt x="416" y="108"/>
                  <a:pt x="416" y="108"/>
                </a:cubicBezTo>
                <a:cubicBezTo>
                  <a:pt x="414" y="106"/>
                  <a:pt x="414" y="102"/>
                  <a:pt x="415" y="99"/>
                </a:cubicBezTo>
                <a:cubicBezTo>
                  <a:pt x="415" y="99"/>
                  <a:pt x="417" y="91"/>
                  <a:pt x="419" y="83"/>
                </a:cubicBezTo>
                <a:cubicBezTo>
                  <a:pt x="422" y="75"/>
                  <a:pt x="423" y="66"/>
                  <a:pt x="423" y="66"/>
                </a:cubicBezTo>
                <a:cubicBezTo>
                  <a:pt x="424" y="63"/>
                  <a:pt x="422" y="59"/>
                  <a:pt x="419" y="57"/>
                </a:cubicBezTo>
                <a:cubicBezTo>
                  <a:pt x="419" y="57"/>
                  <a:pt x="414" y="53"/>
                  <a:pt x="408" y="49"/>
                </a:cubicBezTo>
                <a:cubicBezTo>
                  <a:pt x="406" y="47"/>
                  <a:pt x="403" y="45"/>
                  <a:pt x="401" y="43"/>
                </a:cubicBezTo>
                <a:cubicBezTo>
                  <a:pt x="398" y="42"/>
                  <a:pt x="397" y="41"/>
                  <a:pt x="397" y="41"/>
                </a:cubicBezTo>
                <a:cubicBezTo>
                  <a:pt x="394" y="39"/>
                  <a:pt x="390" y="39"/>
                  <a:pt x="387" y="40"/>
                </a:cubicBezTo>
                <a:cubicBezTo>
                  <a:pt x="387" y="40"/>
                  <a:pt x="379" y="45"/>
                  <a:pt x="372" y="50"/>
                </a:cubicBezTo>
                <a:cubicBezTo>
                  <a:pt x="365" y="54"/>
                  <a:pt x="359" y="59"/>
                  <a:pt x="359" y="59"/>
                </a:cubicBezTo>
                <a:cubicBezTo>
                  <a:pt x="356" y="61"/>
                  <a:pt x="353" y="62"/>
                  <a:pt x="350" y="60"/>
                </a:cubicBezTo>
                <a:cubicBezTo>
                  <a:pt x="350" y="60"/>
                  <a:pt x="345" y="58"/>
                  <a:pt x="340" y="56"/>
                </a:cubicBezTo>
                <a:cubicBezTo>
                  <a:pt x="335" y="54"/>
                  <a:pt x="330" y="53"/>
                  <a:pt x="330" y="53"/>
                </a:cubicBezTo>
                <a:cubicBezTo>
                  <a:pt x="330" y="53"/>
                  <a:pt x="325" y="51"/>
                  <a:pt x="320" y="49"/>
                </a:cubicBezTo>
                <a:cubicBezTo>
                  <a:pt x="315" y="48"/>
                  <a:pt x="310" y="47"/>
                  <a:pt x="310" y="47"/>
                </a:cubicBezTo>
                <a:cubicBezTo>
                  <a:pt x="307" y="46"/>
                  <a:pt x="304" y="43"/>
                  <a:pt x="303" y="40"/>
                </a:cubicBezTo>
                <a:cubicBezTo>
                  <a:pt x="303" y="40"/>
                  <a:pt x="301" y="32"/>
                  <a:pt x="299" y="24"/>
                </a:cubicBezTo>
                <a:cubicBezTo>
                  <a:pt x="296" y="16"/>
                  <a:pt x="293" y="8"/>
                  <a:pt x="293" y="8"/>
                </a:cubicBezTo>
                <a:cubicBezTo>
                  <a:pt x="292" y="5"/>
                  <a:pt x="288" y="2"/>
                  <a:pt x="285" y="2"/>
                </a:cubicBezTo>
                <a:cubicBezTo>
                  <a:pt x="285" y="2"/>
                  <a:pt x="283" y="2"/>
                  <a:pt x="280" y="1"/>
                </a:cubicBezTo>
                <a:cubicBezTo>
                  <a:pt x="278" y="1"/>
                  <a:pt x="274" y="1"/>
                  <a:pt x="271" y="1"/>
                </a:cubicBezTo>
                <a:cubicBezTo>
                  <a:pt x="264" y="0"/>
                  <a:pt x="257" y="1"/>
                  <a:pt x="257" y="1"/>
                </a:cubicBezTo>
                <a:cubicBezTo>
                  <a:pt x="253" y="1"/>
                  <a:pt x="250" y="2"/>
                  <a:pt x="248" y="6"/>
                </a:cubicBezTo>
                <a:cubicBezTo>
                  <a:pt x="248" y="6"/>
                  <a:pt x="244" y="13"/>
                  <a:pt x="241" y="21"/>
                </a:cubicBezTo>
                <a:cubicBezTo>
                  <a:pt x="239" y="25"/>
                  <a:pt x="238" y="29"/>
                  <a:pt x="237" y="32"/>
                </a:cubicBezTo>
                <a:cubicBezTo>
                  <a:pt x="235" y="35"/>
                  <a:pt x="235" y="37"/>
                  <a:pt x="235" y="37"/>
                </a:cubicBezTo>
                <a:cubicBezTo>
                  <a:pt x="234" y="40"/>
                  <a:pt x="231" y="42"/>
                  <a:pt x="228" y="43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3" y="43"/>
                  <a:pt x="220" y="44"/>
                  <a:pt x="217" y="44"/>
                </a:cubicBezTo>
                <a:cubicBezTo>
                  <a:pt x="215" y="45"/>
                  <a:pt x="212" y="45"/>
                  <a:pt x="210" y="46"/>
                </a:cubicBezTo>
                <a:cubicBezTo>
                  <a:pt x="208" y="46"/>
                  <a:pt x="207" y="47"/>
                  <a:pt x="207" y="47"/>
                </a:cubicBezTo>
                <a:cubicBezTo>
                  <a:pt x="207" y="47"/>
                  <a:pt x="206" y="47"/>
                  <a:pt x="204" y="47"/>
                </a:cubicBezTo>
                <a:cubicBezTo>
                  <a:pt x="202" y="48"/>
                  <a:pt x="199" y="49"/>
                  <a:pt x="197" y="49"/>
                </a:cubicBezTo>
                <a:cubicBezTo>
                  <a:pt x="194" y="50"/>
                  <a:pt x="192" y="51"/>
                  <a:pt x="190" y="52"/>
                </a:cubicBezTo>
                <a:cubicBezTo>
                  <a:pt x="188" y="52"/>
                  <a:pt x="187" y="53"/>
                  <a:pt x="187" y="53"/>
                </a:cubicBezTo>
                <a:cubicBezTo>
                  <a:pt x="184" y="54"/>
                  <a:pt x="180" y="53"/>
                  <a:pt x="178" y="51"/>
                </a:cubicBezTo>
                <a:cubicBezTo>
                  <a:pt x="178" y="51"/>
                  <a:pt x="176" y="49"/>
                  <a:pt x="174" y="47"/>
                </a:cubicBezTo>
                <a:cubicBezTo>
                  <a:pt x="171" y="45"/>
                  <a:pt x="168" y="42"/>
                  <a:pt x="165" y="40"/>
                </a:cubicBezTo>
                <a:cubicBezTo>
                  <a:pt x="162" y="37"/>
                  <a:pt x="158" y="34"/>
                  <a:pt x="156" y="32"/>
                </a:cubicBezTo>
                <a:cubicBezTo>
                  <a:pt x="153" y="30"/>
                  <a:pt x="151" y="29"/>
                  <a:pt x="151" y="29"/>
                </a:cubicBezTo>
                <a:cubicBezTo>
                  <a:pt x="149" y="27"/>
                  <a:pt x="145" y="27"/>
                  <a:pt x="141" y="29"/>
                </a:cubicBezTo>
                <a:cubicBezTo>
                  <a:pt x="141" y="29"/>
                  <a:pt x="140" y="29"/>
                  <a:pt x="138" y="30"/>
                </a:cubicBezTo>
                <a:cubicBezTo>
                  <a:pt x="135" y="32"/>
                  <a:pt x="132" y="33"/>
                  <a:pt x="129" y="35"/>
                </a:cubicBezTo>
                <a:cubicBezTo>
                  <a:pt x="126" y="37"/>
                  <a:pt x="123" y="39"/>
                  <a:pt x="121" y="40"/>
                </a:cubicBezTo>
                <a:cubicBezTo>
                  <a:pt x="119" y="41"/>
                  <a:pt x="117" y="42"/>
                  <a:pt x="117" y="42"/>
                </a:cubicBezTo>
                <a:cubicBezTo>
                  <a:pt x="114" y="44"/>
                  <a:pt x="112" y="48"/>
                  <a:pt x="113" y="51"/>
                </a:cubicBezTo>
                <a:cubicBezTo>
                  <a:pt x="113" y="51"/>
                  <a:pt x="113" y="53"/>
                  <a:pt x="113" y="57"/>
                </a:cubicBezTo>
                <a:cubicBezTo>
                  <a:pt x="114" y="60"/>
                  <a:pt x="114" y="64"/>
                  <a:pt x="115" y="68"/>
                </a:cubicBezTo>
                <a:cubicBezTo>
                  <a:pt x="116" y="77"/>
                  <a:pt x="118" y="85"/>
                  <a:pt x="118" y="85"/>
                </a:cubicBezTo>
                <a:cubicBezTo>
                  <a:pt x="119" y="88"/>
                  <a:pt x="118" y="91"/>
                  <a:pt x="116" y="94"/>
                </a:cubicBezTo>
                <a:cubicBezTo>
                  <a:pt x="116" y="94"/>
                  <a:pt x="115" y="94"/>
                  <a:pt x="113" y="96"/>
                </a:cubicBezTo>
                <a:cubicBezTo>
                  <a:pt x="111" y="97"/>
                  <a:pt x="110" y="99"/>
                  <a:pt x="108" y="101"/>
                </a:cubicBezTo>
                <a:cubicBezTo>
                  <a:pt x="106" y="102"/>
                  <a:pt x="104" y="104"/>
                  <a:pt x="102" y="106"/>
                </a:cubicBezTo>
                <a:cubicBezTo>
                  <a:pt x="101" y="107"/>
                  <a:pt x="100" y="108"/>
                  <a:pt x="100" y="108"/>
                </a:cubicBezTo>
                <a:cubicBezTo>
                  <a:pt x="100" y="108"/>
                  <a:pt x="99" y="109"/>
                  <a:pt x="98" y="111"/>
                </a:cubicBezTo>
                <a:cubicBezTo>
                  <a:pt x="96" y="112"/>
                  <a:pt x="95" y="114"/>
                  <a:pt x="93" y="116"/>
                </a:cubicBezTo>
                <a:cubicBezTo>
                  <a:pt x="91" y="118"/>
                  <a:pt x="90" y="120"/>
                  <a:pt x="88" y="122"/>
                </a:cubicBezTo>
                <a:cubicBezTo>
                  <a:pt x="87" y="123"/>
                  <a:pt x="86" y="124"/>
                  <a:pt x="86" y="124"/>
                </a:cubicBezTo>
                <a:cubicBezTo>
                  <a:pt x="84" y="127"/>
                  <a:pt x="81" y="128"/>
                  <a:pt x="78" y="127"/>
                </a:cubicBezTo>
                <a:cubicBezTo>
                  <a:pt x="78" y="127"/>
                  <a:pt x="70" y="126"/>
                  <a:pt x="61" y="125"/>
                </a:cubicBezTo>
                <a:cubicBezTo>
                  <a:pt x="53" y="124"/>
                  <a:pt x="44" y="123"/>
                  <a:pt x="44" y="123"/>
                </a:cubicBezTo>
                <a:cubicBezTo>
                  <a:pt x="41" y="123"/>
                  <a:pt x="37" y="125"/>
                  <a:pt x="35" y="128"/>
                </a:cubicBezTo>
                <a:cubicBezTo>
                  <a:pt x="35" y="128"/>
                  <a:pt x="34" y="130"/>
                  <a:pt x="33" y="132"/>
                </a:cubicBezTo>
                <a:cubicBezTo>
                  <a:pt x="32" y="134"/>
                  <a:pt x="30" y="137"/>
                  <a:pt x="29" y="141"/>
                </a:cubicBezTo>
                <a:cubicBezTo>
                  <a:pt x="27" y="144"/>
                  <a:pt x="25" y="147"/>
                  <a:pt x="24" y="149"/>
                </a:cubicBezTo>
                <a:cubicBezTo>
                  <a:pt x="23" y="151"/>
                  <a:pt x="23" y="153"/>
                  <a:pt x="23" y="153"/>
                </a:cubicBezTo>
                <a:cubicBezTo>
                  <a:pt x="21" y="156"/>
                  <a:pt x="21" y="160"/>
                  <a:pt x="24" y="163"/>
                </a:cubicBezTo>
                <a:cubicBezTo>
                  <a:pt x="24" y="163"/>
                  <a:pt x="29" y="170"/>
                  <a:pt x="35" y="176"/>
                </a:cubicBezTo>
                <a:cubicBezTo>
                  <a:pt x="40" y="182"/>
                  <a:pt x="46" y="188"/>
                  <a:pt x="46" y="188"/>
                </a:cubicBezTo>
                <a:cubicBezTo>
                  <a:pt x="49" y="191"/>
                  <a:pt x="50" y="194"/>
                  <a:pt x="49" y="197"/>
                </a:cubicBezTo>
                <a:cubicBezTo>
                  <a:pt x="49" y="197"/>
                  <a:pt x="48" y="198"/>
                  <a:pt x="48" y="200"/>
                </a:cubicBezTo>
                <a:cubicBezTo>
                  <a:pt x="47" y="202"/>
                  <a:pt x="47" y="205"/>
                  <a:pt x="46" y="207"/>
                </a:cubicBezTo>
                <a:cubicBezTo>
                  <a:pt x="45" y="212"/>
                  <a:pt x="44" y="218"/>
                  <a:pt x="44" y="218"/>
                </a:cubicBezTo>
                <a:cubicBezTo>
                  <a:pt x="44" y="218"/>
                  <a:pt x="43" y="219"/>
                  <a:pt x="43" y="221"/>
                </a:cubicBezTo>
                <a:cubicBezTo>
                  <a:pt x="43" y="223"/>
                  <a:pt x="42" y="225"/>
                  <a:pt x="42" y="228"/>
                </a:cubicBezTo>
                <a:cubicBezTo>
                  <a:pt x="41" y="233"/>
                  <a:pt x="41" y="239"/>
                  <a:pt x="41" y="239"/>
                </a:cubicBezTo>
                <a:cubicBezTo>
                  <a:pt x="40" y="242"/>
                  <a:pt x="38" y="245"/>
                  <a:pt x="35" y="246"/>
                </a:cubicBezTo>
                <a:cubicBezTo>
                  <a:pt x="35" y="246"/>
                  <a:pt x="27" y="249"/>
                  <a:pt x="20" y="253"/>
                </a:cubicBezTo>
                <a:cubicBezTo>
                  <a:pt x="16" y="255"/>
                  <a:pt x="12" y="257"/>
                  <a:pt x="9" y="258"/>
                </a:cubicBezTo>
                <a:cubicBezTo>
                  <a:pt x="6" y="260"/>
                  <a:pt x="5" y="261"/>
                  <a:pt x="5" y="261"/>
                </a:cubicBezTo>
                <a:cubicBezTo>
                  <a:pt x="2" y="263"/>
                  <a:pt x="0" y="266"/>
                  <a:pt x="0" y="270"/>
                </a:cubicBezTo>
                <a:cubicBezTo>
                  <a:pt x="0" y="270"/>
                  <a:pt x="0" y="272"/>
                  <a:pt x="0" y="274"/>
                </a:cubicBezTo>
                <a:close/>
                <a:moveTo>
                  <a:pt x="92" y="242"/>
                </a:moveTo>
                <a:cubicBezTo>
                  <a:pt x="93" y="238"/>
                  <a:pt x="93" y="234"/>
                  <a:pt x="94" y="232"/>
                </a:cubicBezTo>
                <a:cubicBezTo>
                  <a:pt x="94" y="229"/>
                  <a:pt x="95" y="228"/>
                  <a:pt x="95" y="228"/>
                </a:cubicBezTo>
                <a:cubicBezTo>
                  <a:pt x="95" y="228"/>
                  <a:pt x="95" y="226"/>
                  <a:pt x="95" y="224"/>
                </a:cubicBezTo>
                <a:cubicBezTo>
                  <a:pt x="96" y="222"/>
                  <a:pt x="96" y="221"/>
                  <a:pt x="96" y="219"/>
                </a:cubicBezTo>
                <a:cubicBezTo>
                  <a:pt x="97" y="217"/>
                  <a:pt x="97" y="215"/>
                  <a:pt x="98" y="213"/>
                </a:cubicBezTo>
                <a:cubicBezTo>
                  <a:pt x="100" y="204"/>
                  <a:pt x="105" y="193"/>
                  <a:pt x="110" y="183"/>
                </a:cubicBezTo>
                <a:cubicBezTo>
                  <a:pt x="116" y="172"/>
                  <a:pt x="122" y="162"/>
                  <a:pt x="128" y="155"/>
                </a:cubicBezTo>
                <a:cubicBezTo>
                  <a:pt x="131" y="152"/>
                  <a:pt x="133" y="149"/>
                  <a:pt x="135" y="147"/>
                </a:cubicBezTo>
                <a:cubicBezTo>
                  <a:pt x="137" y="145"/>
                  <a:pt x="138" y="144"/>
                  <a:pt x="138" y="144"/>
                </a:cubicBezTo>
                <a:cubicBezTo>
                  <a:pt x="138" y="144"/>
                  <a:pt x="139" y="143"/>
                  <a:pt x="140" y="141"/>
                </a:cubicBezTo>
                <a:cubicBezTo>
                  <a:pt x="142" y="139"/>
                  <a:pt x="145" y="137"/>
                  <a:pt x="148" y="134"/>
                </a:cubicBezTo>
                <a:cubicBezTo>
                  <a:pt x="155" y="128"/>
                  <a:pt x="165" y="121"/>
                  <a:pt x="175" y="115"/>
                </a:cubicBezTo>
                <a:cubicBezTo>
                  <a:pt x="185" y="109"/>
                  <a:pt x="196" y="104"/>
                  <a:pt x="205" y="101"/>
                </a:cubicBezTo>
                <a:cubicBezTo>
                  <a:pt x="209" y="100"/>
                  <a:pt x="213" y="99"/>
                  <a:pt x="215" y="98"/>
                </a:cubicBezTo>
                <a:cubicBezTo>
                  <a:pt x="218" y="97"/>
                  <a:pt x="219" y="97"/>
                  <a:pt x="219" y="97"/>
                </a:cubicBezTo>
                <a:cubicBezTo>
                  <a:pt x="219" y="97"/>
                  <a:pt x="221" y="97"/>
                  <a:pt x="223" y="96"/>
                </a:cubicBezTo>
                <a:cubicBezTo>
                  <a:pt x="226" y="96"/>
                  <a:pt x="229" y="95"/>
                  <a:pt x="234" y="94"/>
                </a:cubicBezTo>
                <a:cubicBezTo>
                  <a:pt x="243" y="93"/>
                  <a:pt x="254" y="92"/>
                  <a:pt x="266" y="92"/>
                </a:cubicBezTo>
                <a:cubicBezTo>
                  <a:pt x="278" y="93"/>
                  <a:pt x="290" y="95"/>
                  <a:pt x="299" y="97"/>
                </a:cubicBezTo>
                <a:cubicBezTo>
                  <a:pt x="303" y="98"/>
                  <a:pt x="307" y="100"/>
                  <a:pt x="309" y="100"/>
                </a:cubicBezTo>
                <a:cubicBezTo>
                  <a:pt x="312" y="101"/>
                  <a:pt x="313" y="102"/>
                  <a:pt x="313" y="102"/>
                </a:cubicBezTo>
                <a:cubicBezTo>
                  <a:pt x="313" y="102"/>
                  <a:pt x="314" y="102"/>
                  <a:pt x="317" y="103"/>
                </a:cubicBezTo>
                <a:cubicBezTo>
                  <a:pt x="319" y="104"/>
                  <a:pt x="323" y="105"/>
                  <a:pt x="327" y="107"/>
                </a:cubicBezTo>
                <a:cubicBezTo>
                  <a:pt x="335" y="111"/>
                  <a:pt x="346" y="116"/>
                  <a:pt x="355" y="123"/>
                </a:cubicBezTo>
                <a:cubicBezTo>
                  <a:pt x="365" y="130"/>
                  <a:pt x="374" y="138"/>
                  <a:pt x="380" y="145"/>
                </a:cubicBezTo>
                <a:cubicBezTo>
                  <a:pt x="386" y="151"/>
                  <a:pt x="390" y="156"/>
                  <a:pt x="390" y="156"/>
                </a:cubicBezTo>
                <a:cubicBezTo>
                  <a:pt x="390" y="156"/>
                  <a:pt x="393" y="161"/>
                  <a:pt x="398" y="168"/>
                </a:cubicBezTo>
                <a:cubicBezTo>
                  <a:pt x="403" y="176"/>
                  <a:pt x="409" y="186"/>
                  <a:pt x="413" y="197"/>
                </a:cubicBezTo>
                <a:cubicBezTo>
                  <a:pt x="418" y="208"/>
                  <a:pt x="421" y="220"/>
                  <a:pt x="422" y="229"/>
                </a:cubicBezTo>
                <a:cubicBezTo>
                  <a:pt x="424" y="237"/>
                  <a:pt x="424" y="243"/>
                  <a:pt x="424" y="243"/>
                </a:cubicBezTo>
                <a:cubicBezTo>
                  <a:pt x="424" y="243"/>
                  <a:pt x="425" y="249"/>
                  <a:pt x="425" y="258"/>
                </a:cubicBezTo>
                <a:cubicBezTo>
                  <a:pt x="425" y="267"/>
                  <a:pt x="424" y="279"/>
                  <a:pt x="422" y="291"/>
                </a:cubicBezTo>
                <a:cubicBezTo>
                  <a:pt x="420" y="303"/>
                  <a:pt x="416" y="314"/>
                  <a:pt x="413" y="322"/>
                </a:cubicBezTo>
                <a:cubicBezTo>
                  <a:pt x="411" y="326"/>
                  <a:pt x="409" y="330"/>
                  <a:pt x="408" y="332"/>
                </a:cubicBezTo>
                <a:cubicBezTo>
                  <a:pt x="407" y="334"/>
                  <a:pt x="407" y="336"/>
                  <a:pt x="407" y="336"/>
                </a:cubicBezTo>
                <a:cubicBezTo>
                  <a:pt x="407" y="336"/>
                  <a:pt x="406" y="337"/>
                  <a:pt x="405" y="339"/>
                </a:cubicBezTo>
                <a:cubicBezTo>
                  <a:pt x="403" y="342"/>
                  <a:pt x="402" y="345"/>
                  <a:pt x="399" y="349"/>
                </a:cubicBezTo>
                <a:cubicBezTo>
                  <a:pt x="394" y="356"/>
                  <a:pt x="387" y="366"/>
                  <a:pt x="379" y="374"/>
                </a:cubicBezTo>
                <a:cubicBezTo>
                  <a:pt x="371" y="383"/>
                  <a:pt x="362" y="391"/>
                  <a:pt x="354" y="396"/>
                </a:cubicBezTo>
                <a:cubicBezTo>
                  <a:pt x="351" y="398"/>
                  <a:pt x="347" y="400"/>
                  <a:pt x="345" y="402"/>
                </a:cubicBezTo>
                <a:cubicBezTo>
                  <a:pt x="343" y="403"/>
                  <a:pt x="342" y="404"/>
                  <a:pt x="342" y="404"/>
                </a:cubicBezTo>
                <a:cubicBezTo>
                  <a:pt x="342" y="404"/>
                  <a:pt x="340" y="404"/>
                  <a:pt x="338" y="406"/>
                </a:cubicBezTo>
                <a:cubicBezTo>
                  <a:pt x="336" y="407"/>
                  <a:pt x="333" y="409"/>
                  <a:pt x="329" y="411"/>
                </a:cubicBezTo>
                <a:cubicBezTo>
                  <a:pt x="320" y="414"/>
                  <a:pt x="309" y="419"/>
                  <a:pt x="298" y="421"/>
                </a:cubicBezTo>
                <a:cubicBezTo>
                  <a:pt x="286" y="424"/>
                  <a:pt x="274" y="426"/>
                  <a:pt x="265" y="426"/>
                </a:cubicBezTo>
                <a:cubicBezTo>
                  <a:pt x="261" y="426"/>
                  <a:pt x="257" y="426"/>
                  <a:pt x="254" y="426"/>
                </a:cubicBezTo>
                <a:cubicBezTo>
                  <a:pt x="252" y="426"/>
                  <a:pt x="250" y="426"/>
                  <a:pt x="250" y="426"/>
                </a:cubicBezTo>
                <a:cubicBezTo>
                  <a:pt x="250" y="426"/>
                  <a:pt x="249" y="426"/>
                  <a:pt x="246" y="426"/>
                </a:cubicBezTo>
                <a:cubicBezTo>
                  <a:pt x="244" y="425"/>
                  <a:pt x="240" y="425"/>
                  <a:pt x="236" y="424"/>
                </a:cubicBezTo>
                <a:cubicBezTo>
                  <a:pt x="227" y="423"/>
                  <a:pt x="215" y="421"/>
                  <a:pt x="204" y="417"/>
                </a:cubicBezTo>
                <a:cubicBezTo>
                  <a:pt x="192" y="413"/>
                  <a:pt x="182" y="408"/>
                  <a:pt x="174" y="403"/>
                </a:cubicBezTo>
                <a:cubicBezTo>
                  <a:pt x="172" y="402"/>
                  <a:pt x="170" y="401"/>
                  <a:pt x="169" y="400"/>
                </a:cubicBezTo>
                <a:cubicBezTo>
                  <a:pt x="167" y="399"/>
                  <a:pt x="166" y="398"/>
                  <a:pt x="165" y="397"/>
                </a:cubicBezTo>
                <a:cubicBezTo>
                  <a:pt x="163" y="396"/>
                  <a:pt x="161" y="395"/>
                  <a:pt x="161" y="395"/>
                </a:cubicBezTo>
                <a:cubicBezTo>
                  <a:pt x="161" y="395"/>
                  <a:pt x="160" y="394"/>
                  <a:pt x="158" y="393"/>
                </a:cubicBezTo>
                <a:cubicBezTo>
                  <a:pt x="156" y="391"/>
                  <a:pt x="153" y="389"/>
                  <a:pt x="150" y="386"/>
                </a:cubicBezTo>
                <a:cubicBezTo>
                  <a:pt x="143" y="380"/>
                  <a:pt x="134" y="372"/>
                  <a:pt x="127" y="362"/>
                </a:cubicBezTo>
                <a:cubicBezTo>
                  <a:pt x="120" y="353"/>
                  <a:pt x="114" y="343"/>
                  <a:pt x="110" y="335"/>
                </a:cubicBezTo>
                <a:cubicBezTo>
                  <a:pt x="109" y="333"/>
                  <a:pt x="108" y="331"/>
                  <a:pt x="107" y="329"/>
                </a:cubicBezTo>
                <a:cubicBezTo>
                  <a:pt x="106" y="328"/>
                  <a:pt x="106" y="326"/>
                  <a:pt x="105" y="325"/>
                </a:cubicBezTo>
                <a:cubicBezTo>
                  <a:pt x="104" y="322"/>
                  <a:pt x="103" y="321"/>
                  <a:pt x="103" y="321"/>
                </a:cubicBezTo>
                <a:cubicBezTo>
                  <a:pt x="103" y="321"/>
                  <a:pt x="103" y="320"/>
                  <a:pt x="102" y="317"/>
                </a:cubicBezTo>
                <a:cubicBezTo>
                  <a:pt x="102" y="316"/>
                  <a:pt x="101" y="315"/>
                  <a:pt x="100" y="313"/>
                </a:cubicBezTo>
                <a:cubicBezTo>
                  <a:pt x="100" y="311"/>
                  <a:pt x="99" y="309"/>
                  <a:pt x="99" y="307"/>
                </a:cubicBezTo>
                <a:cubicBezTo>
                  <a:pt x="96" y="298"/>
                  <a:pt x="93" y="287"/>
                  <a:pt x="92" y="275"/>
                </a:cubicBezTo>
                <a:cubicBezTo>
                  <a:pt x="91" y="263"/>
                  <a:pt x="91" y="251"/>
                  <a:pt x="92" y="242"/>
                </a:cubicBezTo>
                <a:close/>
              </a:path>
            </a:pathLst>
          </a:custGeom>
          <a:solidFill>
            <a:srgbClr val="0071C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FontAwesome" pitchFamily="2" charset="0"/>
              </a:rPr>
              <a:t></a:t>
            </a:r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6120607" y="2255838"/>
            <a:ext cx="2041525" cy="2047875"/>
          </a:xfrm>
          <a:custGeom>
            <a:avLst/>
            <a:gdLst>
              <a:gd name="T0" fmla="*/ 47 w 463"/>
              <a:gd name="T1" fmla="*/ 365 h 464"/>
              <a:gd name="T2" fmla="*/ 92 w 463"/>
              <a:gd name="T3" fmla="*/ 369 h 464"/>
              <a:gd name="T4" fmla="*/ 115 w 463"/>
              <a:gd name="T5" fmla="*/ 400 h 464"/>
              <a:gd name="T6" fmla="*/ 129 w 463"/>
              <a:gd name="T7" fmla="*/ 440 h 464"/>
              <a:gd name="T8" fmla="*/ 161 w 463"/>
              <a:gd name="T9" fmla="*/ 434 h 464"/>
              <a:gd name="T10" fmla="*/ 198 w 463"/>
              <a:gd name="T11" fmla="*/ 425 h 464"/>
              <a:gd name="T12" fmla="*/ 230 w 463"/>
              <a:gd name="T13" fmla="*/ 446 h 464"/>
              <a:gd name="T14" fmla="*/ 266 w 463"/>
              <a:gd name="T15" fmla="*/ 462 h 464"/>
              <a:gd name="T16" fmla="*/ 290 w 463"/>
              <a:gd name="T17" fmla="*/ 420 h 464"/>
              <a:gd name="T18" fmla="*/ 311 w 463"/>
              <a:gd name="T19" fmla="*/ 412 h 464"/>
              <a:gd name="T20" fmla="*/ 347 w 463"/>
              <a:gd name="T21" fmla="*/ 414 h 464"/>
              <a:gd name="T22" fmla="*/ 379 w 463"/>
              <a:gd name="T23" fmla="*/ 413 h 464"/>
              <a:gd name="T24" fmla="*/ 387 w 463"/>
              <a:gd name="T25" fmla="*/ 382 h 464"/>
              <a:gd name="T26" fmla="*/ 389 w 463"/>
              <a:gd name="T27" fmla="*/ 352 h 464"/>
              <a:gd name="T28" fmla="*/ 404 w 463"/>
              <a:gd name="T29" fmla="*/ 331 h 464"/>
              <a:gd name="T30" fmla="*/ 443 w 463"/>
              <a:gd name="T31" fmla="*/ 323 h 464"/>
              <a:gd name="T32" fmla="*/ 456 w 463"/>
              <a:gd name="T33" fmla="*/ 285 h 464"/>
              <a:gd name="T34" fmla="*/ 430 w 463"/>
              <a:gd name="T35" fmla="*/ 239 h 464"/>
              <a:gd name="T36" fmla="*/ 459 w 463"/>
              <a:gd name="T37" fmla="*/ 195 h 464"/>
              <a:gd name="T38" fmla="*/ 449 w 463"/>
              <a:gd name="T39" fmla="*/ 156 h 464"/>
              <a:gd name="T40" fmla="*/ 408 w 463"/>
              <a:gd name="T41" fmla="*/ 140 h 464"/>
              <a:gd name="T42" fmla="*/ 394 w 463"/>
              <a:gd name="T43" fmla="*/ 118 h 464"/>
              <a:gd name="T44" fmla="*/ 401 w 463"/>
              <a:gd name="T45" fmla="*/ 70 h 464"/>
              <a:gd name="T46" fmla="*/ 374 w 463"/>
              <a:gd name="T47" fmla="*/ 51 h 464"/>
              <a:gd name="T48" fmla="*/ 330 w 463"/>
              <a:gd name="T49" fmla="*/ 60 h 464"/>
              <a:gd name="T50" fmla="*/ 307 w 463"/>
              <a:gd name="T51" fmla="*/ 49 h 464"/>
              <a:gd name="T52" fmla="*/ 287 w 463"/>
              <a:gd name="T53" fmla="*/ 5 h 464"/>
              <a:gd name="T54" fmla="*/ 246 w 463"/>
              <a:gd name="T55" fmla="*/ 17 h 464"/>
              <a:gd name="T56" fmla="*/ 203 w 463"/>
              <a:gd name="T57" fmla="*/ 37 h 464"/>
              <a:gd name="T58" fmla="*/ 156 w 463"/>
              <a:gd name="T59" fmla="*/ 11 h 464"/>
              <a:gd name="T60" fmla="*/ 128 w 463"/>
              <a:gd name="T61" fmla="*/ 44 h 464"/>
              <a:gd name="T62" fmla="*/ 118 w 463"/>
              <a:gd name="T63" fmla="*/ 72 h 464"/>
              <a:gd name="T64" fmla="*/ 98 w 463"/>
              <a:gd name="T65" fmla="*/ 88 h 464"/>
              <a:gd name="T66" fmla="*/ 63 w 463"/>
              <a:gd name="T67" fmla="*/ 86 h 464"/>
              <a:gd name="T68" fmla="*/ 37 w 463"/>
              <a:gd name="T69" fmla="*/ 105 h 464"/>
              <a:gd name="T70" fmla="*/ 52 w 463"/>
              <a:gd name="T71" fmla="*/ 143 h 464"/>
              <a:gd name="T72" fmla="*/ 46 w 463"/>
              <a:gd name="T73" fmla="*/ 169 h 464"/>
              <a:gd name="T74" fmla="*/ 36 w 463"/>
              <a:gd name="T75" fmla="*/ 193 h 464"/>
              <a:gd name="T76" fmla="*/ 0 w 463"/>
              <a:gd name="T77" fmla="*/ 223 h 464"/>
              <a:gd name="T78" fmla="*/ 33 w 463"/>
              <a:gd name="T79" fmla="*/ 255 h 464"/>
              <a:gd name="T80" fmla="*/ 43 w 463"/>
              <a:gd name="T81" fmla="*/ 283 h 464"/>
              <a:gd name="T82" fmla="*/ 30 w 463"/>
              <a:gd name="T83" fmla="*/ 326 h 464"/>
              <a:gd name="T84" fmla="*/ 88 w 463"/>
              <a:gd name="T85" fmla="*/ 272 h 464"/>
              <a:gd name="T86" fmla="*/ 83 w 463"/>
              <a:gd name="T87" fmla="*/ 226 h 464"/>
              <a:gd name="T88" fmla="*/ 96 w 463"/>
              <a:gd name="T89" fmla="*/ 171 h 464"/>
              <a:gd name="T90" fmla="*/ 142 w 463"/>
              <a:gd name="T91" fmla="*/ 112 h 464"/>
              <a:gd name="T92" fmla="*/ 218 w 463"/>
              <a:gd name="T93" fmla="*/ 82 h 464"/>
              <a:gd name="T94" fmla="*/ 301 w 463"/>
              <a:gd name="T95" fmla="*/ 97 h 464"/>
              <a:gd name="T96" fmla="*/ 369 w 463"/>
              <a:gd name="T97" fmla="*/ 167 h 464"/>
              <a:gd name="T98" fmla="*/ 383 w 463"/>
              <a:gd name="T99" fmla="*/ 241 h 464"/>
              <a:gd name="T100" fmla="*/ 357 w 463"/>
              <a:gd name="T101" fmla="*/ 317 h 464"/>
              <a:gd name="T102" fmla="*/ 294 w 463"/>
              <a:gd name="T103" fmla="*/ 369 h 464"/>
              <a:gd name="T104" fmla="*/ 220 w 463"/>
              <a:gd name="T105" fmla="*/ 381 h 464"/>
              <a:gd name="T106" fmla="*/ 193 w 463"/>
              <a:gd name="T107" fmla="*/ 376 h 464"/>
              <a:gd name="T108" fmla="*/ 131 w 463"/>
              <a:gd name="T109" fmla="*/ 341 h 464"/>
              <a:gd name="T110" fmla="*/ 91 w 463"/>
              <a:gd name="T111" fmla="*/ 281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3" h="464">
                <a:moveTo>
                  <a:pt x="28" y="342"/>
                </a:moveTo>
                <a:cubicBezTo>
                  <a:pt x="30" y="344"/>
                  <a:pt x="31" y="347"/>
                  <a:pt x="33" y="350"/>
                </a:cubicBezTo>
                <a:cubicBezTo>
                  <a:pt x="34" y="353"/>
                  <a:pt x="36" y="355"/>
                  <a:pt x="37" y="357"/>
                </a:cubicBezTo>
                <a:cubicBezTo>
                  <a:pt x="38" y="359"/>
                  <a:pt x="39" y="360"/>
                  <a:pt x="39" y="360"/>
                </a:cubicBezTo>
                <a:cubicBezTo>
                  <a:pt x="41" y="363"/>
                  <a:pt x="44" y="365"/>
                  <a:pt x="47" y="365"/>
                </a:cubicBezTo>
                <a:cubicBezTo>
                  <a:pt x="47" y="365"/>
                  <a:pt x="55" y="364"/>
                  <a:pt x="63" y="362"/>
                </a:cubicBezTo>
                <a:cubicBezTo>
                  <a:pt x="66" y="362"/>
                  <a:pt x="70" y="361"/>
                  <a:pt x="73" y="360"/>
                </a:cubicBezTo>
                <a:cubicBezTo>
                  <a:pt x="76" y="360"/>
                  <a:pt x="78" y="359"/>
                  <a:pt x="78" y="359"/>
                </a:cubicBezTo>
                <a:cubicBezTo>
                  <a:pt x="81" y="358"/>
                  <a:pt x="83" y="359"/>
                  <a:pt x="85" y="362"/>
                </a:cubicBezTo>
                <a:cubicBezTo>
                  <a:pt x="85" y="362"/>
                  <a:pt x="89" y="365"/>
                  <a:pt x="92" y="369"/>
                </a:cubicBezTo>
                <a:cubicBezTo>
                  <a:pt x="95" y="372"/>
                  <a:pt x="99" y="375"/>
                  <a:pt x="99" y="375"/>
                </a:cubicBezTo>
                <a:cubicBezTo>
                  <a:pt x="99" y="375"/>
                  <a:pt x="102" y="379"/>
                  <a:pt x="106" y="382"/>
                </a:cubicBezTo>
                <a:cubicBezTo>
                  <a:pt x="110" y="385"/>
                  <a:pt x="113" y="388"/>
                  <a:pt x="113" y="388"/>
                </a:cubicBezTo>
                <a:cubicBezTo>
                  <a:pt x="116" y="389"/>
                  <a:pt x="117" y="392"/>
                  <a:pt x="116" y="395"/>
                </a:cubicBezTo>
                <a:cubicBezTo>
                  <a:pt x="116" y="395"/>
                  <a:pt x="116" y="397"/>
                  <a:pt x="115" y="400"/>
                </a:cubicBezTo>
                <a:cubicBezTo>
                  <a:pt x="115" y="403"/>
                  <a:pt x="115" y="407"/>
                  <a:pt x="114" y="410"/>
                </a:cubicBezTo>
                <a:cubicBezTo>
                  <a:pt x="113" y="418"/>
                  <a:pt x="113" y="426"/>
                  <a:pt x="113" y="426"/>
                </a:cubicBezTo>
                <a:cubicBezTo>
                  <a:pt x="113" y="429"/>
                  <a:pt x="115" y="432"/>
                  <a:pt x="118" y="434"/>
                </a:cubicBezTo>
                <a:cubicBezTo>
                  <a:pt x="118" y="434"/>
                  <a:pt x="119" y="434"/>
                  <a:pt x="121" y="436"/>
                </a:cubicBezTo>
                <a:cubicBezTo>
                  <a:pt x="123" y="437"/>
                  <a:pt x="126" y="438"/>
                  <a:pt x="129" y="440"/>
                </a:cubicBezTo>
                <a:cubicBezTo>
                  <a:pt x="131" y="441"/>
                  <a:pt x="134" y="442"/>
                  <a:pt x="136" y="443"/>
                </a:cubicBezTo>
                <a:cubicBezTo>
                  <a:pt x="138" y="444"/>
                  <a:pt x="140" y="445"/>
                  <a:pt x="140" y="445"/>
                </a:cubicBezTo>
                <a:cubicBezTo>
                  <a:pt x="143" y="446"/>
                  <a:pt x="147" y="446"/>
                  <a:pt x="149" y="444"/>
                </a:cubicBezTo>
                <a:cubicBezTo>
                  <a:pt x="149" y="444"/>
                  <a:pt x="150" y="443"/>
                  <a:pt x="153" y="441"/>
                </a:cubicBezTo>
                <a:cubicBezTo>
                  <a:pt x="155" y="439"/>
                  <a:pt x="158" y="436"/>
                  <a:pt x="161" y="434"/>
                </a:cubicBezTo>
                <a:cubicBezTo>
                  <a:pt x="166" y="429"/>
                  <a:pt x="171" y="423"/>
                  <a:pt x="171" y="423"/>
                </a:cubicBezTo>
                <a:cubicBezTo>
                  <a:pt x="174" y="421"/>
                  <a:pt x="177" y="420"/>
                  <a:pt x="179" y="421"/>
                </a:cubicBezTo>
                <a:cubicBezTo>
                  <a:pt x="179" y="421"/>
                  <a:pt x="184" y="422"/>
                  <a:pt x="189" y="423"/>
                </a:cubicBezTo>
                <a:cubicBezTo>
                  <a:pt x="191" y="424"/>
                  <a:pt x="193" y="424"/>
                  <a:pt x="195" y="425"/>
                </a:cubicBezTo>
                <a:cubicBezTo>
                  <a:pt x="197" y="425"/>
                  <a:pt x="198" y="425"/>
                  <a:pt x="198" y="425"/>
                </a:cubicBezTo>
                <a:cubicBezTo>
                  <a:pt x="198" y="425"/>
                  <a:pt x="203" y="426"/>
                  <a:pt x="207" y="427"/>
                </a:cubicBezTo>
                <a:cubicBezTo>
                  <a:pt x="210" y="427"/>
                  <a:pt x="212" y="427"/>
                  <a:pt x="214" y="427"/>
                </a:cubicBezTo>
                <a:cubicBezTo>
                  <a:pt x="216" y="428"/>
                  <a:pt x="217" y="428"/>
                  <a:pt x="217" y="428"/>
                </a:cubicBezTo>
                <a:cubicBezTo>
                  <a:pt x="220" y="428"/>
                  <a:pt x="222" y="430"/>
                  <a:pt x="223" y="433"/>
                </a:cubicBezTo>
                <a:cubicBezTo>
                  <a:pt x="223" y="433"/>
                  <a:pt x="226" y="439"/>
                  <a:pt x="230" y="446"/>
                </a:cubicBezTo>
                <a:cubicBezTo>
                  <a:pt x="233" y="453"/>
                  <a:pt x="237" y="460"/>
                  <a:pt x="237" y="460"/>
                </a:cubicBezTo>
                <a:cubicBezTo>
                  <a:pt x="239" y="463"/>
                  <a:pt x="242" y="464"/>
                  <a:pt x="245" y="464"/>
                </a:cubicBezTo>
                <a:cubicBezTo>
                  <a:pt x="245" y="464"/>
                  <a:pt x="247" y="464"/>
                  <a:pt x="249" y="464"/>
                </a:cubicBezTo>
                <a:cubicBezTo>
                  <a:pt x="252" y="464"/>
                  <a:pt x="255" y="463"/>
                  <a:pt x="258" y="463"/>
                </a:cubicBezTo>
                <a:cubicBezTo>
                  <a:pt x="261" y="463"/>
                  <a:pt x="264" y="462"/>
                  <a:pt x="266" y="462"/>
                </a:cubicBezTo>
                <a:cubicBezTo>
                  <a:pt x="269" y="462"/>
                  <a:pt x="270" y="461"/>
                  <a:pt x="270" y="461"/>
                </a:cubicBezTo>
                <a:cubicBezTo>
                  <a:pt x="273" y="461"/>
                  <a:pt x="276" y="459"/>
                  <a:pt x="277" y="456"/>
                </a:cubicBezTo>
                <a:cubicBezTo>
                  <a:pt x="277" y="456"/>
                  <a:pt x="280" y="448"/>
                  <a:pt x="282" y="441"/>
                </a:cubicBezTo>
                <a:cubicBezTo>
                  <a:pt x="283" y="433"/>
                  <a:pt x="285" y="426"/>
                  <a:pt x="285" y="426"/>
                </a:cubicBezTo>
                <a:cubicBezTo>
                  <a:pt x="286" y="423"/>
                  <a:pt x="288" y="421"/>
                  <a:pt x="290" y="420"/>
                </a:cubicBezTo>
                <a:cubicBezTo>
                  <a:pt x="290" y="420"/>
                  <a:pt x="292" y="420"/>
                  <a:pt x="293" y="419"/>
                </a:cubicBezTo>
                <a:cubicBezTo>
                  <a:pt x="295" y="419"/>
                  <a:pt x="297" y="418"/>
                  <a:pt x="299" y="417"/>
                </a:cubicBezTo>
                <a:cubicBezTo>
                  <a:pt x="302" y="416"/>
                  <a:pt x="304" y="415"/>
                  <a:pt x="306" y="415"/>
                </a:cubicBezTo>
                <a:cubicBezTo>
                  <a:pt x="307" y="414"/>
                  <a:pt x="308" y="414"/>
                  <a:pt x="308" y="414"/>
                </a:cubicBezTo>
                <a:cubicBezTo>
                  <a:pt x="308" y="414"/>
                  <a:pt x="309" y="413"/>
                  <a:pt x="311" y="412"/>
                </a:cubicBezTo>
                <a:cubicBezTo>
                  <a:pt x="313" y="412"/>
                  <a:pt x="315" y="411"/>
                  <a:pt x="317" y="410"/>
                </a:cubicBezTo>
                <a:cubicBezTo>
                  <a:pt x="319" y="409"/>
                  <a:pt x="321" y="408"/>
                  <a:pt x="323" y="407"/>
                </a:cubicBezTo>
                <a:cubicBezTo>
                  <a:pt x="325" y="406"/>
                  <a:pt x="326" y="406"/>
                  <a:pt x="326" y="406"/>
                </a:cubicBezTo>
                <a:cubicBezTo>
                  <a:pt x="328" y="404"/>
                  <a:pt x="331" y="404"/>
                  <a:pt x="334" y="406"/>
                </a:cubicBezTo>
                <a:cubicBezTo>
                  <a:pt x="334" y="406"/>
                  <a:pt x="340" y="410"/>
                  <a:pt x="347" y="414"/>
                </a:cubicBezTo>
                <a:cubicBezTo>
                  <a:pt x="350" y="416"/>
                  <a:pt x="353" y="418"/>
                  <a:pt x="356" y="419"/>
                </a:cubicBezTo>
                <a:cubicBezTo>
                  <a:pt x="359" y="421"/>
                  <a:pt x="360" y="422"/>
                  <a:pt x="360" y="422"/>
                </a:cubicBezTo>
                <a:cubicBezTo>
                  <a:pt x="363" y="423"/>
                  <a:pt x="367" y="423"/>
                  <a:pt x="369" y="421"/>
                </a:cubicBezTo>
                <a:cubicBezTo>
                  <a:pt x="369" y="421"/>
                  <a:pt x="371" y="420"/>
                  <a:pt x="372" y="418"/>
                </a:cubicBezTo>
                <a:cubicBezTo>
                  <a:pt x="374" y="417"/>
                  <a:pt x="377" y="415"/>
                  <a:pt x="379" y="413"/>
                </a:cubicBezTo>
                <a:cubicBezTo>
                  <a:pt x="382" y="411"/>
                  <a:pt x="384" y="409"/>
                  <a:pt x="386" y="408"/>
                </a:cubicBezTo>
                <a:cubicBezTo>
                  <a:pt x="388" y="406"/>
                  <a:pt x="389" y="405"/>
                  <a:pt x="389" y="405"/>
                </a:cubicBezTo>
                <a:cubicBezTo>
                  <a:pt x="391" y="403"/>
                  <a:pt x="392" y="399"/>
                  <a:pt x="392" y="397"/>
                </a:cubicBezTo>
                <a:cubicBezTo>
                  <a:pt x="392" y="397"/>
                  <a:pt x="391" y="395"/>
                  <a:pt x="390" y="392"/>
                </a:cubicBezTo>
                <a:cubicBezTo>
                  <a:pt x="389" y="389"/>
                  <a:pt x="388" y="385"/>
                  <a:pt x="387" y="382"/>
                </a:cubicBezTo>
                <a:cubicBezTo>
                  <a:pt x="386" y="378"/>
                  <a:pt x="385" y="374"/>
                  <a:pt x="384" y="372"/>
                </a:cubicBezTo>
                <a:cubicBezTo>
                  <a:pt x="383" y="369"/>
                  <a:pt x="382" y="367"/>
                  <a:pt x="382" y="367"/>
                </a:cubicBezTo>
                <a:cubicBezTo>
                  <a:pt x="381" y="364"/>
                  <a:pt x="381" y="361"/>
                  <a:pt x="383" y="359"/>
                </a:cubicBezTo>
                <a:cubicBezTo>
                  <a:pt x="383" y="359"/>
                  <a:pt x="384" y="358"/>
                  <a:pt x="385" y="357"/>
                </a:cubicBezTo>
                <a:cubicBezTo>
                  <a:pt x="386" y="356"/>
                  <a:pt x="388" y="354"/>
                  <a:pt x="389" y="352"/>
                </a:cubicBezTo>
                <a:cubicBezTo>
                  <a:pt x="391" y="350"/>
                  <a:pt x="392" y="348"/>
                  <a:pt x="393" y="347"/>
                </a:cubicBezTo>
                <a:cubicBezTo>
                  <a:pt x="394" y="345"/>
                  <a:pt x="395" y="344"/>
                  <a:pt x="395" y="344"/>
                </a:cubicBezTo>
                <a:cubicBezTo>
                  <a:pt x="395" y="344"/>
                  <a:pt x="396" y="343"/>
                  <a:pt x="397" y="342"/>
                </a:cubicBezTo>
                <a:cubicBezTo>
                  <a:pt x="398" y="340"/>
                  <a:pt x="399" y="338"/>
                  <a:pt x="400" y="336"/>
                </a:cubicBezTo>
                <a:cubicBezTo>
                  <a:pt x="402" y="334"/>
                  <a:pt x="403" y="332"/>
                  <a:pt x="404" y="331"/>
                </a:cubicBezTo>
                <a:cubicBezTo>
                  <a:pt x="405" y="329"/>
                  <a:pt x="405" y="328"/>
                  <a:pt x="405" y="328"/>
                </a:cubicBezTo>
                <a:cubicBezTo>
                  <a:pt x="407" y="325"/>
                  <a:pt x="409" y="324"/>
                  <a:pt x="412" y="324"/>
                </a:cubicBezTo>
                <a:cubicBezTo>
                  <a:pt x="412" y="324"/>
                  <a:pt x="414" y="324"/>
                  <a:pt x="417" y="324"/>
                </a:cubicBezTo>
                <a:cubicBezTo>
                  <a:pt x="420" y="324"/>
                  <a:pt x="424" y="324"/>
                  <a:pt x="428" y="324"/>
                </a:cubicBezTo>
                <a:cubicBezTo>
                  <a:pt x="435" y="324"/>
                  <a:pt x="443" y="323"/>
                  <a:pt x="443" y="323"/>
                </a:cubicBezTo>
                <a:cubicBezTo>
                  <a:pt x="446" y="323"/>
                  <a:pt x="449" y="320"/>
                  <a:pt x="450" y="317"/>
                </a:cubicBezTo>
                <a:cubicBezTo>
                  <a:pt x="450" y="317"/>
                  <a:pt x="452" y="311"/>
                  <a:pt x="454" y="305"/>
                </a:cubicBezTo>
                <a:cubicBezTo>
                  <a:pt x="455" y="302"/>
                  <a:pt x="456" y="300"/>
                  <a:pt x="457" y="297"/>
                </a:cubicBezTo>
                <a:cubicBezTo>
                  <a:pt x="458" y="295"/>
                  <a:pt x="458" y="294"/>
                  <a:pt x="458" y="294"/>
                </a:cubicBezTo>
                <a:cubicBezTo>
                  <a:pt x="459" y="290"/>
                  <a:pt x="458" y="287"/>
                  <a:pt x="456" y="285"/>
                </a:cubicBezTo>
                <a:cubicBezTo>
                  <a:pt x="456" y="285"/>
                  <a:pt x="450" y="279"/>
                  <a:pt x="444" y="275"/>
                </a:cubicBezTo>
                <a:cubicBezTo>
                  <a:pt x="438" y="270"/>
                  <a:pt x="432" y="265"/>
                  <a:pt x="432" y="265"/>
                </a:cubicBezTo>
                <a:cubicBezTo>
                  <a:pt x="430" y="264"/>
                  <a:pt x="428" y="261"/>
                  <a:pt x="429" y="258"/>
                </a:cubicBezTo>
                <a:cubicBezTo>
                  <a:pt x="429" y="258"/>
                  <a:pt x="429" y="253"/>
                  <a:pt x="430" y="248"/>
                </a:cubicBezTo>
                <a:cubicBezTo>
                  <a:pt x="430" y="244"/>
                  <a:pt x="430" y="239"/>
                  <a:pt x="430" y="239"/>
                </a:cubicBezTo>
                <a:cubicBezTo>
                  <a:pt x="430" y="239"/>
                  <a:pt x="431" y="234"/>
                  <a:pt x="430" y="229"/>
                </a:cubicBezTo>
                <a:cubicBezTo>
                  <a:pt x="430" y="224"/>
                  <a:pt x="430" y="220"/>
                  <a:pt x="430" y="220"/>
                </a:cubicBezTo>
                <a:cubicBezTo>
                  <a:pt x="430" y="217"/>
                  <a:pt x="431" y="214"/>
                  <a:pt x="434" y="213"/>
                </a:cubicBezTo>
                <a:cubicBezTo>
                  <a:pt x="434" y="213"/>
                  <a:pt x="440" y="209"/>
                  <a:pt x="447" y="204"/>
                </a:cubicBezTo>
                <a:cubicBezTo>
                  <a:pt x="453" y="200"/>
                  <a:pt x="459" y="195"/>
                  <a:pt x="459" y="195"/>
                </a:cubicBezTo>
                <a:cubicBezTo>
                  <a:pt x="462" y="193"/>
                  <a:pt x="463" y="190"/>
                  <a:pt x="462" y="186"/>
                </a:cubicBezTo>
                <a:cubicBezTo>
                  <a:pt x="462" y="186"/>
                  <a:pt x="462" y="185"/>
                  <a:pt x="461" y="183"/>
                </a:cubicBezTo>
                <a:cubicBezTo>
                  <a:pt x="461" y="180"/>
                  <a:pt x="460" y="177"/>
                  <a:pt x="459" y="174"/>
                </a:cubicBezTo>
                <a:cubicBezTo>
                  <a:pt x="458" y="168"/>
                  <a:pt x="456" y="162"/>
                  <a:pt x="456" y="162"/>
                </a:cubicBezTo>
                <a:cubicBezTo>
                  <a:pt x="455" y="159"/>
                  <a:pt x="452" y="157"/>
                  <a:pt x="449" y="156"/>
                </a:cubicBezTo>
                <a:cubicBezTo>
                  <a:pt x="449" y="156"/>
                  <a:pt x="442" y="155"/>
                  <a:pt x="434" y="154"/>
                </a:cubicBezTo>
                <a:cubicBezTo>
                  <a:pt x="426" y="153"/>
                  <a:pt x="419" y="153"/>
                  <a:pt x="419" y="153"/>
                </a:cubicBezTo>
                <a:cubicBezTo>
                  <a:pt x="416" y="152"/>
                  <a:pt x="413" y="151"/>
                  <a:pt x="412" y="148"/>
                </a:cubicBezTo>
                <a:cubicBezTo>
                  <a:pt x="412" y="148"/>
                  <a:pt x="411" y="147"/>
                  <a:pt x="411" y="145"/>
                </a:cubicBezTo>
                <a:cubicBezTo>
                  <a:pt x="410" y="144"/>
                  <a:pt x="409" y="142"/>
                  <a:pt x="408" y="140"/>
                </a:cubicBezTo>
                <a:cubicBezTo>
                  <a:pt x="407" y="137"/>
                  <a:pt x="405" y="135"/>
                  <a:pt x="405" y="134"/>
                </a:cubicBezTo>
                <a:cubicBezTo>
                  <a:pt x="404" y="132"/>
                  <a:pt x="403" y="131"/>
                  <a:pt x="403" y="131"/>
                </a:cubicBezTo>
                <a:cubicBezTo>
                  <a:pt x="403" y="131"/>
                  <a:pt x="402" y="130"/>
                  <a:pt x="402" y="129"/>
                </a:cubicBezTo>
                <a:cubicBezTo>
                  <a:pt x="401" y="127"/>
                  <a:pt x="399" y="125"/>
                  <a:pt x="398" y="123"/>
                </a:cubicBezTo>
                <a:cubicBezTo>
                  <a:pt x="397" y="121"/>
                  <a:pt x="395" y="119"/>
                  <a:pt x="394" y="118"/>
                </a:cubicBezTo>
                <a:cubicBezTo>
                  <a:pt x="393" y="116"/>
                  <a:pt x="393" y="115"/>
                  <a:pt x="393" y="115"/>
                </a:cubicBezTo>
                <a:cubicBezTo>
                  <a:pt x="391" y="113"/>
                  <a:pt x="391" y="110"/>
                  <a:pt x="392" y="107"/>
                </a:cubicBezTo>
                <a:cubicBezTo>
                  <a:pt x="392" y="107"/>
                  <a:pt x="395" y="100"/>
                  <a:pt x="398" y="93"/>
                </a:cubicBezTo>
                <a:cubicBezTo>
                  <a:pt x="401" y="86"/>
                  <a:pt x="404" y="79"/>
                  <a:pt x="404" y="79"/>
                </a:cubicBezTo>
                <a:cubicBezTo>
                  <a:pt x="405" y="76"/>
                  <a:pt x="404" y="72"/>
                  <a:pt x="401" y="70"/>
                </a:cubicBezTo>
                <a:cubicBezTo>
                  <a:pt x="401" y="70"/>
                  <a:pt x="400" y="69"/>
                  <a:pt x="399" y="67"/>
                </a:cubicBezTo>
                <a:cubicBezTo>
                  <a:pt x="397" y="65"/>
                  <a:pt x="395" y="63"/>
                  <a:pt x="393" y="61"/>
                </a:cubicBezTo>
                <a:cubicBezTo>
                  <a:pt x="390" y="59"/>
                  <a:pt x="388" y="57"/>
                  <a:pt x="386" y="55"/>
                </a:cubicBezTo>
                <a:cubicBezTo>
                  <a:pt x="384" y="54"/>
                  <a:pt x="383" y="53"/>
                  <a:pt x="383" y="53"/>
                </a:cubicBezTo>
                <a:cubicBezTo>
                  <a:pt x="381" y="51"/>
                  <a:pt x="377" y="50"/>
                  <a:pt x="374" y="51"/>
                </a:cubicBezTo>
                <a:cubicBezTo>
                  <a:pt x="374" y="51"/>
                  <a:pt x="367" y="54"/>
                  <a:pt x="360" y="58"/>
                </a:cubicBezTo>
                <a:cubicBezTo>
                  <a:pt x="353" y="61"/>
                  <a:pt x="347" y="65"/>
                  <a:pt x="347" y="65"/>
                </a:cubicBezTo>
                <a:cubicBezTo>
                  <a:pt x="344" y="66"/>
                  <a:pt x="341" y="66"/>
                  <a:pt x="339" y="65"/>
                </a:cubicBezTo>
                <a:cubicBezTo>
                  <a:pt x="339" y="65"/>
                  <a:pt x="338" y="64"/>
                  <a:pt x="336" y="63"/>
                </a:cubicBezTo>
                <a:cubicBezTo>
                  <a:pt x="335" y="62"/>
                  <a:pt x="332" y="61"/>
                  <a:pt x="330" y="60"/>
                </a:cubicBezTo>
                <a:cubicBezTo>
                  <a:pt x="328" y="59"/>
                  <a:pt x="326" y="57"/>
                  <a:pt x="325" y="57"/>
                </a:cubicBezTo>
                <a:cubicBezTo>
                  <a:pt x="323" y="56"/>
                  <a:pt x="322" y="55"/>
                  <a:pt x="322" y="55"/>
                </a:cubicBezTo>
                <a:cubicBezTo>
                  <a:pt x="322" y="55"/>
                  <a:pt x="321" y="55"/>
                  <a:pt x="319" y="54"/>
                </a:cubicBezTo>
                <a:cubicBezTo>
                  <a:pt x="318" y="53"/>
                  <a:pt x="315" y="52"/>
                  <a:pt x="313" y="51"/>
                </a:cubicBezTo>
                <a:cubicBezTo>
                  <a:pt x="311" y="50"/>
                  <a:pt x="309" y="49"/>
                  <a:pt x="307" y="49"/>
                </a:cubicBezTo>
                <a:cubicBezTo>
                  <a:pt x="306" y="48"/>
                  <a:pt x="304" y="48"/>
                  <a:pt x="304" y="48"/>
                </a:cubicBezTo>
                <a:cubicBezTo>
                  <a:pt x="302" y="46"/>
                  <a:pt x="300" y="44"/>
                  <a:pt x="300" y="41"/>
                </a:cubicBezTo>
                <a:cubicBezTo>
                  <a:pt x="300" y="41"/>
                  <a:pt x="299" y="34"/>
                  <a:pt x="297" y="26"/>
                </a:cubicBezTo>
                <a:cubicBezTo>
                  <a:pt x="296" y="18"/>
                  <a:pt x="294" y="11"/>
                  <a:pt x="294" y="11"/>
                </a:cubicBezTo>
                <a:cubicBezTo>
                  <a:pt x="293" y="8"/>
                  <a:pt x="291" y="5"/>
                  <a:pt x="287" y="5"/>
                </a:cubicBezTo>
                <a:cubicBezTo>
                  <a:pt x="287" y="5"/>
                  <a:pt x="281" y="3"/>
                  <a:pt x="275" y="2"/>
                </a:cubicBezTo>
                <a:cubicBezTo>
                  <a:pt x="272" y="2"/>
                  <a:pt x="269" y="1"/>
                  <a:pt x="267" y="1"/>
                </a:cubicBezTo>
                <a:cubicBezTo>
                  <a:pt x="264" y="0"/>
                  <a:pt x="263" y="0"/>
                  <a:pt x="263" y="0"/>
                </a:cubicBezTo>
                <a:cubicBezTo>
                  <a:pt x="260" y="0"/>
                  <a:pt x="256" y="1"/>
                  <a:pt x="255" y="4"/>
                </a:cubicBezTo>
                <a:cubicBezTo>
                  <a:pt x="255" y="4"/>
                  <a:pt x="250" y="10"/>
                  <a:pt x="246" y="17"/>
                </a:cubicBezTo>
                <a:cubicBezTo>
                  <a:pt x="242" y="23"/>
                  <a:pt x="239" y="30"/>
                  <a:pt x="239" y="30"/>
                </a:cubicBezTo>
                <a:cubicBezTo>
                  <a:pt x="237" y="33"/>
                  <a:pt x="235" y="34"/>
                  <a:pt x="232" y="34"/>
                </a:cubicBezTo>
                <a:cubicBezTo>
                  <a:pt x="232" y="34"/>
                  <a:pt x="227" y="34"/>
                  <a:pt x="222" y="35"/>
                </a:cubicBezTo>
                <a:cubicBezTo>
                  <a:pt x="217" y="35"/>
                  <a:pt x="213" y="35"/>
                  <a:pt x="213" y="35"/>
                </a:cubicBezTo>
                <a:cubicBezTo>
                  <a:pt x="213" y="35"/>
                  <a:pt x="208" y="36"/>
                  <a:pt x="203" y="37"/>
                </a:cubicBezTo>
                <a:cubicBezTo>
                  <a:pt x="198" y="37"/>
                  <a:pt x="194" y="38"/>
                  <a:pt x="194" y="38"/>
                </a:cubicBezTo>
                <a:cubicBezTo>
                  <a:pt x="191" y="39"/>
                  <a:pt x="188" y="38"/>
                  <a:pt x="186" y="36"/>
                </a:cubicBezTo>
                <a:cubicBezTo>
                  <a:pt x="186" y="36"/>
                  <a:pt x="181" y="30"/>
                  <a:pt x="176" y="24"/>
                </a:cubicBezTo>
                <a:cubicBezTo>
                  <a:pt x="171" y="18"/>
                  <a:pt x="165" y="13"/>
                  <a:pt x="165" y="13"/>
                </a:cubicBezTo>
                <a:cubicBezTo>
                  <a:pt x="163" y="11"/>
                  <a:pt x="160" y="10"/>
                  <a:pt x="156" y="11"/>
                </a:cubicBezTo>
                <a:cubicBezTo>
                  <a:pt x="156" y="11"/>
                  <a:pt x="155" y="12"/>
                  <a:pt x="153" y="13"/>
                </a:cubicBezTo>
                <a:cubicBezTo>
                  <a:pt x="150" y="13"/>
                  <a:pt x="148" y="15"/>
                  <a:pt x="145" y="16"/>
                </a:cubicBezTo>
                <a:cubicBezTo>
                  <a:pt x="139" y="18"/>
                  <a:pt x="133" y="21"/>
                  <a:pt x="133" y="21"/>
                </a:cubicBezTo>
                <a:cubicBezTo>
                  <a:pt x="130" y="22"/>
                  <a:pt x="128" y="25"/>
                  <a:pt x="128" y="28"/>
                </a:cubicBezTo>
                <a:cubicBezTo>
                  <a:pt x="128" y="28"/>
                  <a:pt x="128" y="36"/>
                  <a:pt x="128" y="44"/>
                </a:cubicBezTo>
                <a:cubicBezTo>
                  <a:pt x="128" y="48"/>
                  <a:pt x="128" y="52"/>
                  <a:pt x="129" y="54"/>
                </a:cubicBezTo>
                <a:cubicBezTo>
                  <a:pt x="129" y="57"/>
                  <a:pt x="129" y="59"/>
                  <a:pt x="129" y="59"/>
                </a:cubicBezTo>
                <a:cubicBezTo>
                  <a:pt x="129" y="62"/>
                  <a:pt x="128" y="65"/>
                  <a:pt x="125" y="66"/>
                </a:cubicBezTo>
                <a:cubicBezTo>
                  <a:pt x="125" y="66"/>
                  <a:pt x="124" y="67"/>
                  <a:pt x="123" y="68"/>
                </a:cubicBezTo>
                <a:cubicBezTo>
                  <a:pt x="122" y="69"/>
                  <a:pt x="119" y="70"/>
                  <a:pt x="118" y="72"/>
                </a:cubicBezTo>
                <a:cubicBezTo>
                  <a:pt x="116" y="73"/>
                  <a:pt x="114" y="75"/>
                  <a:pt x="112" y="76"/>
                </a:cubicBezTo>
                <a:cubicBezTo>
                  <a:pt x="111" y="77"/>
                  <a:pt x="110" y="78"/>
                  <a:pt x="110" y="78"/>
                </a:cubicBezTo>
                <a:cubicBezTo>
                  <a:pt x="110" y="78"/>
                  <a:pt x="109" y="78"/>
                  <a:pt x="108" y="80"/>
                </a:cubicBezTo>
                <a:cubicBezTo>
                  <a:pt x="106" y="81"/>
                  <a:pt x="104" y="82"/>
                  <a:pt x="103" y="84"/>
                </a:cubicBezTo>
                <a:cubicBezTo>
                  <a:pt x="101" y="85"/>
                  <a:pt x="99" y="87"/>
                  <a:pt x="98" y="88"/>
                </a:cubicBezTo>
                <a:cubicBezTo>
                  <a:pt x="97" y="89"/>
                  <a:pt x="96" y="90"/>
                  <a:pt x="96" y="90"/>
                </a:cubicBezTo>
                <a:cubicBezTo>
                  <a:pt x="94" y="92"/>
                  <a:pt x="91" y="93"/>
                  <a:pt x="88" y="92"/>
                </a:cubicBezTo>
                <a:cubicBezTo>
                  <a:pt x="88" y="92"/>
                  <a:pt x="86" y="92"/>
                  <a:pt x="83" y="91"/>
                </a:cubicBezTo>
                <a:cubicBezTo>
                  <a:pt x="81" y="90"/>
                  <a:pt x="77" y="89"/>
                  <a:pt x="73" y="88"/>
                </a:cubicBezTo>
                <a:cubicBezTo>
                  <a:pt x="69" y="87"/>
                  <a:pt x="66" y="86"/>
                  <a:pt x="63" y="86"/>
                </a:cubicBezTo>
                <a:cubicBezTo>
                  <a:pt x="60" y="85"/>
                  <a:pt x="58" y="85"/>
                  <a:pt x="58" y="85"/>
                </a:cubicBezTo>
                <a:cubicBezTo>
                  <a:pt x="55" y="84"/>
                  <a:pt x="52" y="85"/>
                  <a:pt x="50" y="88"/>
                </a:cubicBezTo>
                <a:cubicBezTo>
                  <a:pt x="50" y="88"/>
                  <a:pt x="49" y="89"/>
                  <a:pt x="47" y="91"/>
                </a:cubicBezTo>
                <a:cubicBezTo>
                  <a:pt x="46" y="93"/>
                  <a:pt x="44" y="95"/>
                  <a:pt x="42" y="98"/>
                </a:cubicBezTo>
                <a:cubicBezTo>
                  <a:pt x="40" y="100"/>
                  <a:pt x="39" y="103"/>
                  <a:pt x="37" y="105"/>
                </a:cubicBezTo>
                <a:cubicBezTo>
                  <a:pt x="36" y="107"/>
                  <a:pt x="35" y="108"/>
                  <a:pt x="35" y="108"/>
                </a:cubicBezTo>
                <a:cubicBezTo>
                  <a:pt x="34" y="111"/>
                  <a:pt x="33" y="115"/>
                  <a:pt x="35" y="117"/>
                </a:cubicBezTo>
                <a:cubicBezTo>
                  <a:pt x="35" y="117"/>
                  <a:pt x="36" y="119"/>
                  <a:pt x="38" y="122"/>
                </a:cubicBezTo>
                <a:cubicBezTo>
                  <a:pt x="39" y="124"/>
                  <a:pt x="41" y="127"/>
                  <a:pt x="43" y="130"/>
                </a:cubicBezTo>
                <a:cubicBezTo>
                  <a:pt x="48" y="137"/>
                  <a:pt x="52" y="143"/>
                  <a:pt x="52" y="143"/>
                </a:cubicBezTo>
                <a:cubicBezTo>
                  <a:pt x="54" y="145"/>
                  <a:pt x="55" y="148"/>
                  <a:pt x="53" y="151"/>
                </a:cubicBezTo>
                <a:cubicBezTo>
                  <a:pt x="53" y="151"/>
                  <a:pt x="53" y="152"/>
                  <a:pt x="52" y="154"/>
                </a:cubicBezTo>
                <a:cubicBezTo>
                  <a:pt x="51" y="155"/>
                  <a:pt x="51" y="158"/>
                  <a:pt x="50" y="160"/>
                </a:cubicBezTo>
                <a:cubicBezTo>
                  <a:pt x="49" y="162"/>
                  <a:pt x="48" y="164"/>
                  <a:pt x="47" y="166"/>
                </a:cubicBezTo>
                <a:cubicBezTo>
                  <a:pt x="47" y="168"/>
                  <a:pt x="46" y="169"/>
                  <a:pt x="46" y="169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5" y="173"/>
                  <a:pt x="44" y="176"/>
                  <a:pt x="44" y="178"/>
                </a:cubicBezTo>
                <a:cubicBezTo>
                  <a:pt x="43" y="180"/>
                  <a:pt x="42" y="182"/>
                  <a:pt x="42" y="184"/>
                </a:cubicBezTo>
                <a:cubicBezTo>
                  <a:pt x="42" y="186"/>
                  <a:pt x="41" y="187"/>
                  <a:pt x="41" y="187"/>
                </a:cubicBezTo>
                <a:cubicBezTo>
                  <a:pt x="41" y="190"/>
                  <a:pt x="38" y="192"/>
                  <a:pt x="36" y="193"/>
                </a:cubicBezTo>
                <a:cubicBezTo>
                  <a:pt x="36" y="193"/>
                  <a:pt x="28" y="195"/>
                  <a:pt x="21" y="197"/>
                </a:cubicBezTo>
                <a:cubicBezTo>
                  <a:pt x="14" y="200"/>
                  <a:pt x="6" y="203"/>
                  <a:pt x="6" y="203"/>
                </a:cubicBezTo>
                <a:cubicBezTo>
                  <a:pt x="4" y="204"/>
                  <a:pt x="2" y="207"/>
                  <a:pt x="1" y="210"/>
                </a:cubicBezTo>
                <a:cubicBezTo>
                  <a:pt x="1" y="210"/>
                  <a:pt x="1" y="212"/>
                  <a:pt x="1" y="214"/>
                </a:cubicBezTo>
                <a:cubicBezTo>
                  <a:pt x="1" y="216"/>
                  <a:pt x="1" y="219"/>
                  <a:pt x="0" y="223"/>
                </a:cubicBezTo>
                <a:cubicBezTo>
                  <a:pt x="0" y="226"/>
                  <a:pt x="0" y="229"/>
                  <a:pt x="0" y="231"/>
                </a:cubicBezTo>
                <a:cubicBezTo>
                  <a:pt x="0" y="233"/>
                  <a:pt x="0" y="235"/>
                  <a:pt x="0" y="235"/>
                </a:cubicBezTo>
                <a:cubicBezTo>
                  <a:pt x="0" y="238"/>
                  <a:pt x="2" y="241"/>
                  <a:pt x="5" y="243"/>
                </a:cubicBezTo>
                <a:cubicBezTo>
                  <a:pt x="5" y="243"/>
                  <a:pt x="12" y="246"/>
                  <a:pt x="19" y="249"/>
                </a:cubicBezTo>
                <a:cubicBezTo>
                  <a:pt x="26" y="252"/>
                  <a:pt x="33" y="255"/>
                  <a:pt x="33" y="255"/>
                </a:cubicBezTo>
                <a:cubicBezTo>
                  <a:pt x="36" y="256"/>
                  <a:pt x="38" y="258"/>
                  <a:pt x="39" y="261"/>
                </a:cubicBezTo>
                <a:cubicBezTo>
                  <a:pt x="39" y="261"/>
                  <a:pt x="39" y="262"/>
                  <a:pt x="39" y="264"/>
                </a:cubicBezTo>
                <a:cubicBezTo>
                  <a:pt x="39" y="266"/>
                  <a:pt x="40" y="268"/>
                  <a:pt x="40" y="270"/>
                </a:cubicBezTo>
                <a:cubicBezTo>
                  <a:pt x="41" y="275"/>
                  <a:pt x="42" y="280"/>
                  <a:pt x="42" y="280"/>
                </a:cubicBezTo>
                <a:cubicBezTo>
                  <a:pt x="42" y="280"/>
                  <a:pt x="43" y="281"/>
                  <a:pt x="43" y="283"/>
                </a:cubicBezTo>
                <a:cubicBezTo>
                  <a:pt x="43" y="284"/>
                  <a:pt x="44" y="287"/>
                  <a:pt x="45" y="289"/>
                </a:cubicBezTo>
                <a:cubicBezTo>
                  <a:pt x="46" y="294"/>
                  <a:pt x="48" y="298"/>
                  <a:pt x="48" y="298"/>
                </a:cubicBezTo>
                <a:cubicBezTo>
                  <a:pt x="49" y="301"/>
                  <a:pt x="48" y="304"/>
                  <a:pt x="46" y="306"/>
                </a:cubicBezTo>
                <a:cubicBezTo>
                  <a:pt x="46" y="306"/>
                  <a:pt x="41" y="312"/>
                  <a:pt x="36" y="318"/>
                </a:cubicBezTo>
                <a:cubicBezTo>
                  <a:pt x="34" y="321"/>
                  <a:pt x="32" y="324"/>
                  <a:pt x="30" y="326"/>
                </a:cubicBezTo>
                <a:cubicBezTo>
                  <a:pt x="28" y="328"/>
                  <a:pt x="27" y="330"/>
                  <a:pt x="27" y="330"/>
                </a:cubicBezTo>
                <a:cubicBezTo>
                  <a:pt x="25" y="332"/>
                  <a:pt x="25" y="336"/>
                  <a:pt x="27" y="339"/>
                </a:cubicBezTo>
                <a:cubicBezTo>
                  <a:pt x="27" y="339"/>
                  <a:pt x="27" y="340"/>
                  <a:pt x="28" y="342"/>
                </a:cubicBezTo>
                <a:close/>
                <a:moveTo>
                  <a:pt x="91" y="281"/>
                </a:moveTo>
                <a:cubicBezTo>
                  <a:pt x="90" y="277"/>
                  <a:pt x="89" y="274"/>
                  <a:pt x="88" y="272"/>
                </a:cubicBezTo>
                <a:cubicBezTo>
                  <a:pt x="88" y="270"/>
                  <a:pt x="88" y="268"/>
                  <a:pt x="88" y="268"/>
                </a:cubicBezTo>
                <a:cubicBezTo>
                  <a:pt x="88" y="268"/>
                  <a:pt x="87" y="267"/>
                  <a:pt x="87" y="265"/>
                </a:cubicBezTo>
                <a:cubicBezTo>
                  <a:pt x="86" y="264"/>
                  <a:pt x="86" y="262"/>
                  <a:pt x="86" y="261"/>
                </a:cubicBezTo>
                <a:cubicBezTo>
                  <a:pt x="85" y="259"/>
                  <a:pt x="85" y="257"/>
                  <a:pt x="85" y="255"/>
                </a:cubicBezTo>
                <a:cubicBezTo>
                  <a:pt x="84" y="247"/>
                  <a:pt x="83" y="236"/>
                  <a:pt x="83" y="226"/>
                </a:cubicBezTo>
                <a:cubicBezTo>
                  <a:pt x="83" y="215"/>
                  <a:pt x="85" y="204"/>
                  <a:pt x="87" y="196"/>
                </a:cubicBezTo>
                <a:cubicBezTo>
                  <a:pt x="88" y="192"/>
                  <a:pt x="89" y="189"/>
                  <a:pt x="90" y="187"/>
                </a:cubicBezTo>
                <a:cubicBezTo>
                  <a:pt x="90" y="185"/>
                  <a:pt x="91" y="184"/>
                  <a:pt x="91" y="184"/>
                </a:cubicBezTo>
                <a:cubicBezTo>
                  <a:pt x="91" y="184"/>
                  <a:pt x="91" y="182"/>
                  <a:pt x="92" y="180"/>
                </a:cubicBezTo>
                <a:cubicBezTo>
                  <a:pt x="93" y="178"/>
                  <a:pt x="94" y="175"/>
                  <a:pt x="96" y="171"/>
                </a:cubicBezTo>
                <a:cubicBezTo>
                  <a:pt x="99" y="164"/>
                  <a:pt x="104" y="154"/>
                  <a:pt x="110" y="145"/>
                </a:cubicBezTo>
                <a:cubicBezTo>
                  <a:pt x="116" y="137"/>
                  <a:pt x="123" y="129"/>
                  <a:pt x="129" y="123"/>
                </a:cubicBezTo>
                <a:cubicBezTo>
                  <a:pt x="132" y="120"/>
                  <a:pt x="135" y="118"/>
                  <a:pt x="136" y="116"/>
                </a:cubicBezTo>
                <a:cubicBezTo>
                  <a:pt x="138" y="115"/>
                  <a:pt x="139" y="114"/>
                  <a:pt x="139" y="114"/>
                </a:cubicBezTo>
                <a:cubicBezTo>
                  <a:pt x="139" y="114"/>
                  <a:pt x="140" y="113"/>
                  <a:pt x="142" y="112"/>
                </a:cubicBezTo>
                <a:cubicBezTo>
                  <a:pt x="144" y="110"/>
                  <a:pt x="147" y="108"/>
                  <a:pt x="150" y="106"/>
                </a:cubicBezTo>
                <a:cubicBezTo>
                  <a:pt x="157" y="102"/>
                  <a:pt x="166" y="96"/>
                  <a:pt x="176" y="92"/>
                </a:cubicBezTo>
                <a:cubicBezTo>
                  <a:pt x="186" y="88"/>
                  <a:pt x="196" y="85"/>
                  <a:pt x="204" y="84"/>
                </a:cubicBezTo>
                <a:cubicBezTo>
                  <a:pt x="208" y="83"/>
                  <a:pt x="212" y="83"/>
                  <a:pt x="214" y="82"/>
                </a:cubicBezTo>
                <a:cubicBezTo>
                  <a:pt x="216" y="82"/>
                  <a:pt x="218" y="82"/>
                  <a:pt x="218" y="82"/>
                </a:cubicBezTo>
                <a:cubicBezTo>
                  <a:pt x="218" y="82"/>
                  <a:pt x="219" y="82"/>
                  <a:pt x="221" y="81"/>
                </a:cubicBezTo>
                <a:cubicBezTo>
                  <a:pt x="224" y="81"/>
                  <a:pt x="227" y="81"/>
                  <a:pt x="231" y="81"/>
                </a:cubicBezTo>
                <a:cubicBezTo>
                  <a:pt x="239" y="81"/>
                  <a:pt x="250" y="82"/>
                  <a:pt x="260" y="83"/>
                </a:cubicBezTo>
                <a:cubicBezTo>
                  <a:pt x="271" y="85"/>
                  <a:pt x="281" y="89"/>
                  <a:pt x="289" y="92"/>
                </a:cubicBezTo>
                <a:cubicBezTo>
                  <a:pt x="296" y="95"/>
                  <a:pt x="301" y="97"/>
                  <a:pt x="301" y="97"/>
                </a:cubicBezTo>
                <a:cubicBezTo>
                  <a:pt x="301" y="97"/>
                  <a:pt x="306" y="99"/>
                  <a:pt x="313" y="104"/>
                </a:cubicBezTo>
                <a:cubicBezTo>
                  <a:pt x="320" y="108"/>
                  <a:pt x="328" y="114"/>
                  <a:pt x="336" y="122"/>
                </a:cubicBezTo>
                <a:cubicBezTo>
                  <a:pt x="344" y="129"/>
                  <a:pt x="351" y="137"/>
                  <a:pt x="356" y="144"/>
                </a:cubicBezTo>
                <a:cubicBezTo>
                  <a:pt x="360" y="150"/>
                  <a:pt x="363" y="155"/>
                  <a:pt x="363" y="155"/>
                </a:cubicBezTo>
                <a:cubicBezTo>
                  <a:pt x="363" y="155"/>
                  <a:pt x="366" y="159"/>
                  <a:pt x="369" y="167"/>
                </a:cubicBezTo>
                <a:cubicBezTo>
                  <a:pt x="373" y="174"/>
                  <a:pt x="377" y="184"/>
                  <a:pt x="379" y="194"/>
                </a:cubicBezTo>
                <a:cubicBezTo>
                  <a:pt x="382" y="205"/>
                  <a:pt x="383" y="216"/>
                  <a:pt x="383" y="224"/>
                </a:cubicBezTo>
                <a:cubicBezTo>
                  <a:pt x="384" y="228"/>
                  <a:pt x="384" y="231"/>
                  <a:pt x="384" y="233"/>
                </a:cubicBezTo>
                <a:cubicBezTo>
                  <a:pt x="384" y="236"/>
                  <a:pt x="384" y="237"/>
                  <a:pt x="384" y="237"/>
                </a:cubicBezTo>
                <a:cubicBezTo>
                  <a:pt x="384" y="237"/>
                  <a:pt x="384" y="238"/>
                  <a:pt x="383" y="241"/>
                </a:cubicBezTo>
                <a:cubicBezTo>
                  <a:pt x="383" y="243"/>
                  <a:pt x="383" y="246"/>
                  <a:pt x="382" y="250"/>
                </a:cubicBezTo>
                <a:cubicBezTo>
                  <a:pt x="382" y="258"/>
                  <a:pt x="379" y="269"/>
                  <a:pt x="376" y="279"/>
                </a:cubicBezTo>
                <a:cubicBezTo>
                  <a:pt x="373" y="289"/>
                  <a:pt x="368" y="299"/>
                  <a:pt x="364" y="306"/>
                </a:cubicBezTo>
                <a:cubicBezTo>
                  <a:pt x="362" y="310"/>
                  <a:pt x="360" y="312"/>
                  <a:pt x="359" y="314"/>
                </a:cubicBezTo>
                <a:cubicBezTo>
                  <a:pt x="358" y="316"/>
                  <a:pt x="357" y="317"/>
                  <a:pt x="357" y="317"/>
                </a:cubicBezTo>
                <a:cubicBezTo>
                  <a:pt x="357" y="317"/>
                  <a:pt x="356" y="318"/>
                  <a:pt x="355" y="320"/>
                </a:cubicBezTo>
                <a:cubicBezTo>
                  <a:pt x="353" y="322"/>
                  <a:pt x="351" y="325"/>
                  <a:pt x="349" y="328"/>
                </a:cubicBezTo>
                <a:cubicBezTo>
                  <a:pt x="343" y="334"/>
                  <a:pt x="336" y="342"/>
                  <a:pt x="327" y="349"/>
                </a:cubicBezTo>
                <a:cubicBezTo>
                  <a:pt x="319" y="355"/>
                  <a:pt x="310" y="361"/>
                  <a:pt x="303" y="365"/>
                </a:cubicBezTo>
                <a:cubicBezTo>
                  <a:pt x="299" y="367"/>
                  <a:pt x="296" y="368"/>
                  <a:pt x="294" y="369"/>
                </a:cubicBezTo>
                <a:cubicBezTo>
                  <a:pt x="292" y="370"/>
                  <a:pt x="291" y="370"/>
                  <a:pt x="291" y="370"/>
                </a:cubicBezTo>
                <a:cubicBezTo>
                  <a:pt x="291" y="370"/>
                  <a:pt x="289" y="371"/>
                  <a:pt x="287" y="372"/>
                </a:cubicBezTo>
                <a:cubicBezTo>
                  <a:pt x="285" y="373"/>
                  <a:pt x="282" y="374"/>
                  <a:pt x="278" y="375"/>
                </a:cubicBezTo>
                <a:cubicBezTo>
                  <a:pt x="270" y="377"/>
                  <a:pt x="260" y="380"/>
                  <a:pt x="249" y="381"/>
                </a:cubicBezTo>
                <a:cubicBezTo>
                  <a:pt x="238" y="382"/>
                  <a:pt x="228" y="382"/>
                  <a:pt x="220" y="381"/>
                </a:cubicBezTo>
                <a:cubicBezTo>
                  <a:pt x="218" y="381"/>
                  <a:pt x="216" y="381"/>
                  <a:pt x="214" y="380"/>
                </a:cubicBezTo>
                <a:cubicBezTo>
                  <a:pt x="213" y="380"/>
                  <a:pt x="211" y="380"/>
                  <a:pt x="210" y="380"/>
                </a:cubicBezTo>
                <a:cubicBezTo>
                  <a:pt x="208" y="380"/>
                  <a:pt x="206" y="379"/>
                  <a:pt x="206" y="379"/>
                </a:cubicBezTo>
                <a:cubicBezTo>
                  <a:pt x="206" y="379"/>
                  <a:pt x="205" y="379"/>
                  <a:pt x="203" y="379"/>
                </a:cubicBezTo>
                <a:cubicBezTo>
                  <a:pt x="200" y="378"/>
                  <a:pt x="197" y="377"/>
                  <a:pt x="193" y="376"/>
                </a:cubicBezTo>
                <a:cubicBezTo>
                  <a:pt x="185" y="374"/>
                  <a:pt x="175" y="371"/>
                  <a:pt x="166" y="366"/>
                </a:cubicBezTo>
                <a:cubicBezTo>
                  <a:pt x="156" y="361"/>
                  <a:pt x="147" y="355"/>
                  <a:pt x="141" y="350"/>
                </a:cubicBezTo>
                <a:cubicBezTo>
                  <a:pt x="139" y="349"/>
                  <a:pt x="138" y="348"/>
                  <a:pt x="137" y="346"/>
                </a:cubicBezTo>
                <a:cubicBezTo>
                  <a:pt x="135" y="345"/>
                  <a:pt x="134" y="344"/>
                  <a:pt x="133" y="344"/>
                </a:cubicBezTo>
                <a:cubicBezTo>
                  <a:pt x="132" y="342"/>
                  <a:pt x="131" y="341"/>
                  <a:pt x="131" y="341"/>
                </a:cubicBezTo>
                <a:cubicBezTo>
                  <a:pt x="131" y="341"/>
                  <a:pt x="130" y="340"/>
                  <a:pt x="128" y="339"/>
                </a:cubicBezTo>
                <a:cubicBezTo>
                  <a:pt x="127" y="338"/>
                  <a:pt x="126" y="337"/>
                  <a:pt x="125" y="336"/>
                </a:cubicBezTo>
                <a:cubicBezTo>
                  <a:pt x="124" y="334"/>
                  <a:pt x="123" y="333"/>
                  <a:pt x="121" y="332"/>
                </a:cubicBezTo>
                <a:cubicBezTo>
                  <a:pt x="116" y="326"/>
                  <a:pt x="109" y="317"/>
                  <a:pt x="104" y="308"/>
                </a:cubicBezTo>
                <a:cubicBezTo>
                  <a:pt x="98" y="299"/>
                  <a:pt x="94" y="289"/>
                  <a:pt x="91" y="281"/>
                </a:cubicBezTo>
                <a:close/>
              </a:path>
            </a:pathLst>
          </a:custGeom>
          <a:solidFill>
            <a:srgbClr val="0071C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solidFill>
                  <a:schemeClr val="accent3"/>
                </a:solidFill>
                <a:latin typeface="FontAwesome" pitchFamily="2" charset="0"/>
              </a:rPr>
              <a:t></a:t>
            </a:r>
            <a:endParaRPr lang="en-US" altLang="zh-CN" sz="3600" dirty="0">
              <a:solidFill>
                <a:schemeClr val="accent3"/>
              </a:solidFill>
              <a:latin typeface="FontAwesome" pitchFamily="2" charset="0"/>
            </a:endParaRPr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1108075" y="3279776"/>
            <a:ext cx="696913" cy="701675"/>
          </a:xfrm>
          <a:custGeom>
            <a:avLst/>
            <a:gdLst>
              <a:gd name="T0" fmla="*/ 156 w 158"/>
              <a:gd name="T1" fmla="*/ 80 h 159"/>
              <a:gd name="T2" fmla="*/ 141 w 158"/>
              <a:gd name="T3" fmla="*/ 63 h 159"/>
              <a:gd name="T4" fmla="*/ 146 w 158"/>
              <a:gd name="T5" fmla="*/ 40 h 159"/>
              <a:gd name="T6" fmla="*/ 136 w 158"/>
              <a:gd name="T7" fmla="*/ 25 h 159"/>
              <a:gd name="T8" fmla="*/ 118 w 158"/>
              <a:gd name="T9" fmla="*/ 28 h 159"/>
              <a:gd name="T10" fmla="*/ 105 w 158"/>
              <a:gd name="T11" fmla="*/ 20 h 159"/>
              <a:gd name="T12" fmla="*/ 98 w 158"/>
              <a:gd name="T13" fmla="*/ 4 h 159"/>
              <a:gd name="T14" fmla="*/ 84 w 158"/>
              <a:gd name="T15" fmla="*/ 0 h 159"/>
              <a:gd name="T16" fmla="*/ 66 w 158"/>
              <a:gd name="T17" fmla="*/ 16 h 159"/>
              <a:gd name="T18" fmla="*/ 45 w 158"/>
              <a:gd name="T19" fmla="*/ 16 h 159"/>
              <a:gd name="T20" fmla="*/ 26 w 158"/>
              <a:gd name="T21" fmla="*/ 20 h 159"/>
              <a:gd name="T22" fmla="*/ 28 w 158"/>
              <a:gd name="T23" fmla="*/ 36 h 159"/>
              <a:gd name="T24" fmla="*/ 21 w 158"/>
              <a:gd name="T25" fmla="*/ 51 h 159"/>
              <a:gd name="T26" fmla="*/ 10 w 158"/>
              <a:gd name="T27" fmla="*/ 58 h 159"/>
              <a:gd name="T28" fmla="*/ 0 w 158"/>
              <a:gd name="T29" fmla="*/ 69 h 159"/>
              <a:gd name="T30" fmla="*/ 15 w 158"/>
              <a:gd name="T31" fmla="*/ 88 h 159"/>
              <a:gd name="T32" fmla="*/ 19 w 158"/>
              <a:gd name="T33" fmla="*/ 108 h 159"/>
              <a:gd name="T34" fmla="*/ 19 w 158"/>
              <a:gd name="T35" fmla="*/ 131 h 159"/>
              <a:gd name="T36" fmla="*/ 34 w 158"/>
              <a:gd name="T37" fmla="*/ 131 h 159"/>
              <a:gd name="T38" fmla="*/ 47 w 158"/>
              <a:gd name="T39" fmla="*/ 135 h 159"/>
              <a:gd name="T40" fmla="*/ 57 w 158"/>
              <a:gd name="T41" fmla="*/ 144 h 159"/>
              <a:gd name="T42" fmla="*/ 65 w 158"/>
              <a:gd name="T43" fmla="*/ 157 h 159"/>
              <a:gd name="T44" fmla="*/ 84 w 158"/>
              <a:gd name="T45" fmla="*/ 145 h 159"/>
              <a:gd name="T46" fmla="*/ 104 w 158"/>
              <a:gd name="T47" fmla="*/ 139 h 159"/>
              <a:gd name="T48" fmla="*/ 127 w 158"/>
              <a:gd name="T49" fmla="*/ 142 h 159"/>
              <a:gd name="T50" fmla="*/ 132 w 158"/>
              <a:gd name="T51" fmla="*/ 128 h 159"/>
              <a:gd name="T52" fmla="*/ 132 w 158"/>
              <a:gd name="T53" fmla="*/ 115 h 159"/>
              <a:gd name="T54" fmla="*/ 141 w 158"/>
              <a:gd name="T55" fmla="*/ 102 h 159"/>
              <a:gd name="T56" fmla="*/ 157 w 158"/>
              <a:gd name="T57" fmla="*/ 96 h 159"/>
              <a:gd name="T58" fmla="*/ 116 w 158"/>
              <a:gd name="T59" fmla="*/ 105 h 159"/>
              <a:gd name="T60" fmla="*/ 110 w 158"/>
              <a:gd name="T61" fmla="*/ 112 h 159"/>
              <a:gd name="T62" fmla="*/ 102 w 158"/>
              <a:gd name="T63" fmla="*/ 118 h 159"/>
              <a:gd name="T64" fmla="*/ 91 w 158"/>
              <a:gd name="T65" fmla="*/ 123 h 159"/>
              <a:gd name="T66" fmla="*/ 78 w 158"/>
              <a:gd name="T67" fmla="*/ 125 h 159"/>
              <a:gd name="T68" fmla="*/ 68 w 158"/>
              <a:gd name="T69" fmla="*/ 123 h 159"/>
              <a:gd name="T70" fmla="*/ 59 w 158"/>
              <a:gd name="T71" fmla="*/ 120 h 159"/>
              <a:gd name="T72" fmla="*/ 53 w 158"/>
              <a:gd name="T73" fmla="*/ 116 h 159"/>
              <a:gd name="T74" fmla="*/ 45 w 158"/>
              <a:gd name="T75" fmla="*/ 109 h 159"/>
              <a:gd name="T76" fmla="*/ 40 w 158"/>
              <a:gd name="T77" fmla="*/ 101 h 159"/>
              <a:gd name="T78" fmla="*/ 35 w 158"/>
              <a:gd name="T79" fmla="*/ 90 h 159"/>
              <a:gd name="T80" fmla="*/ 34 w 158"/>
              <a:gd name="T81" fmla="*/ 78 h 159"/>
              <a:gd name="T82" fmla="*/ 36 w 158"/>
              <a:gd name="T83" fmla="*/ 67 h 159"/>
              <a:gd name="T84" fmla="*/ 39 w 158"/>
              <a:gd name="T85" fmla="*/ 58 h 159"/>
              <a:gd name="T86" fmla="*/ 43 w 158"/>
              <a:gd name="T87" fmla="*/ 52 h 159"/>
              <a:gd name="T88" fmla="*/ 51 w 158"/>
              <a:gd name="T89" fmla="*/ 43 h 159"/>
              <a:gd name="T90" fmla="*/ 62 w 158"/>
              <a:gd name="T91" fmla="*/ 38 h 159"/>
              <a:gd name="T92" fmla="*/ 70 w 158"/>
              <a:gd name="T93" fmla="*/ 35 h 159"/>
              <a:gd name="T94" fmla="*/ 82 w 158"/>
              <a:gd name="T95" fmla="*/ 34 h 159"/>
              <a:gd name="T96" fmla="*/ 94 w 158"/>
              <a:gd name="T97" fmla="*/ 37 h 159"/>
              <a:gd name="T98" fmla="*/ 102 w 158"/>
              <a:gd name="T99" fmla="*/ 40 h 159"/>
              <a:gd name="T100" fmla="*/ 108 w 158"/>
              <a:gd name="T101" fmla="*/ 45 h 159"/>
              <a:gd name="T102" fmla="*/ 117 w 158"/>
              <a:gd name="T103" fmla="*/ 55 h 159"/>
              <a:gd name="T104" fmla="*/ 122 w 158"/>
              <a:gd name="T105" fmla="*/ 65 h 159"/>
              <a:gd name="T106" fmla="*/ 124 w 158"/>
              <a:gd name="T107" fmla="*/ 73 h 159"/>
              <a:gd name="T108" fmla="*/ 124 w 158"/>
              <a:gd name="T109" fmla="*/ 85 h 159"/>
              <a:gd name="T110" fmla="*/ 120 w 158"/>
              <a:gd name="T111" fmla="*/ 97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" h="159">
                <a:moveTo>
                  <a:pt x="157" y="96"/>
                </a:moveTo>
                <a:cubicBezTo>
                  <a:pt x="157" y="96"/>
                  <a:pt x="157" y="95"/>
                  <a:pt x="157" y="94"/>
                </a:cubicBezTo>
                <a:cubicBezTo>
                  <a:pt x="157" y="93"/>
                  <a:pt x="157" y="91"/>
                  <a:pt x="158" y="90"/>
                </a:cubicBezTo>
                <a:cubicBezTo>
                  <a:pt x="158" y="87"/>
                  <a:pt x="158" y="84"/>
                  <a:pt x="158" y="84"/>
                </a:cubicBezTo>
                <a:cubicBezTo>
                  <a:pt x="158" y="82"/>
                  <a:pt x="158" y="81"/>
                  <a:pt x="156" y="80"/>
                </a:cubicBezTo>
                <a:cubicBezTo>
                  <a:pt x="156" y="80"/>
                  <a:pt x="154" y="78"/>
                  <a:pt x="151" y="77"/>
                </a:cubicBezTo>
                <a:cubicBezTo>
                  <a:pt x="148" y="75"/>
                  <a:pt x="145" y="74"/>
                  <a:pt x="145" y="74"/>
                </a:cubicBezTo>
                <a:cubicBezTo>
                  <a:pt x="144" y="74"/>
                  <a:pt x="143" y="72"/>
                  <a:pt x="143" y="71"/>
                </a:cubicBezTo>
                <a:cubicBezTo>
                  <a:pt x="143" y="71"/>
                  <a:pt x="143" y="69"/>
                  <a:pt x="142" y="67"/>
                </a:cubicBezTo>
                <a:cubicBezTo>
                  <a:pt x="142" y="65"/>
                  <a:pt x="141" y="63"/>
                  <a:pt x="141" y="63"/>
                </a:cubicBezTo>
                <a:cubicBezTo>
                  <a:pt x="141" y="63"/>
                  <a:pt x="141" y="61"/>
                  <a:pt x="140" y="59"/>
                </a:cubicBezTo>
                <a:cubicBezTo>
                  <a:pt x="139" y="57"/>
                  <a:pt x="138" y="55"/>
                  <a:pt x="138" y="55"/>
                </a:cubicBezTo>
                <a:cubicBezTo>
                  <a:pt x="138" y="53"/>
                  <a:pt x="138" y="52"/>
                  <a:pt x="139" y="51"/>
                </a:cubicBezTo>
                <a:cubicBezTo>
                  <a:pt x="139" y="51"/>
                  <a:pt x="141" y="48"/>
                  <a:pt x="142" y="46"/>
                </a:cubicBezTo>
                <a:cubicBezTo>
                  <a:pt x="144" y="43"/>
                  <a:pt x="146" y="40"/>
                  <a:pt x="146" y="40"/>
                </a:cubicBezTo>
                <a:cubicBezTo>
                  <a:pt x="146" y="39"/>
                  <a:pt x="146" y="37"/>
                  <a:pt x="145" y="36"/>
                </a:cubicBezTo>
                <a:cubicBezTo>
                  <a:pt x="145" y="36"/>
                  <a:pt x="144" y="33"/>
                  <a:pt x="142" y="31"/>
                </a:cubicBezTo>
                <a:cubicBezTo>
                  <a:pt x="141" y="30"/>
                  <a:pt x="140" y="29"/>
                  <a:pt x="139" y="28"/>
                </a:cubicBezTo>
                <a:cubicBezTo>
                  <a:pt x="139" y="27"/>
                  <a:pt x="138" y="27"/>
                  <a:pt x="138" y="27"/>
                </a:cubicBezTo>
                <a:cubicBezTo>
                  <a:pt x="138" y="26"/>
                  <a:pt x="137" y="26"/>
                  <a:pt x="136" y="25"/>
                </a:cubicBezTo>
                <a:cubicBezTo>
                  <a:pt x="136" y="25"/>
                  <a:pt x="135" y="25"/>
                  <a:pt x="134" y="25"/>
                </a:cubicBezTo>
                <a:cubicBezTo>
                  <a:pt x="134" y="25"/>
                  <a:pt x="131" y="26"/>
                  <a:pt x="128" y="27"/>
                </a:cubicBezTo>
                <a:cubicBezTo>
                  <a:pt x="126" y="27"/>
                  <a:pt x="125" y="28"/>
                  <a:pt x="124" y="28"/>
                </a:cubicBezTo>
                <a:cubicBezTo>
                  <a:pt x="123" y="29"/>
                  <a:pt x="122" y="29"/>
                  <a:pt x="122" y="29"/>
                </a:cubicBezTo>
                <a:cubicBezTo>
                  <a:pt x="121" y="29"/>
                  <a:pt x="119" y="29"/>
                  <a:pt x="118" y="28"/>
                </a:cubicBezTo>
                <a:cubicBezTo>
                  <a:pt x="118" y="28"/>
                  <a:pt x="118" y="28"/>
                  <a:pt x="117" y="28"/>
                </a:cubicBezTo>
                <a:cubicBezTo>
                  <a:pt x="117" y="27"/>
                  <a:pt x="116" y="26"/>
                  <a:pt x="115" y="26"/>
                </a:cubicBezTo>
                <a:cubicBezTo>
                  <a:pt x="113" y="25"/>
                  <a:pt x="111" y="24"/>
                  <a:pt x="111" y="24"/>
                </a:cubicBezTo>
                <a:cubicBezTo>
                  <a:pt x="111" y="24"/>
                  <a:pt x="109" y="23"/>
                  <a:pt x="107" y="22"/>
                </a:cubicBezTo>
                <a:cubicBezTo>
                  <a:pt x="106" y="21"/>
                  <a:pt x="105" y="21"/>
                  <a:pt x="105" y="20"/>
                </a:cubicBezTo>
                <a:cubicBezTo>
                  <a:pt x="104" y="20"/>
                  <a:pt x="103" y="20"/>
                  <a:pt x="103" y="20"/>
                </a:cubicBezTo>
                <a:cubicBezTo>
                  <a:pt x="102" y="19"/>
                  <a:pt x="101" y="18"/>
                  <a:pt x="101" y="17"/>
                </a:cubicBezTo>
                <a:cubicBezTo>
                  <a:pt x="101" y="17"/>
                  <a:pt x="101" y="16"/>
                  <a:pt x="101" y="15"/>
                </a:cubicBezTo>
                <a:cubicBezTo>
                  <a:pt x="101" y="14"/>
                  <a:pt x="100" y="12"/>
                  <a:pt x="100" y="11"/>
                </a:cubicBezTo>
                <a:cubicBezTo>
                  <a:pt x="99" y="7"/>
                  <a:pt x="98" y="4"/>
                  <a:pt x="98" y="4"/>
                </a:cubicBezTo>
                <a:cubicBezTo>
                  <a:pt x="98" y="4"/>
                  <a:pt x="98" y="3"/>
                  <a:pt x="97" y="3"/>
                </a:cubicBezTo>
                <a:cubicBezTo>
                  <a:pt x="97" y="2"/>
                  <a:pt x="96" y="2"/>
                  <a:pt x="95" y="2"/>
                </a:cubicBezTo>
                <a:cubicBezTo>
                  <a:pt x="95" y="2"/>
                  <a:pt x="94" y="2"/>
                  <a:pt x="93" y="1"/>
                </a:cubicBezTo>
                <a:cubicBezTo>
                  <a:pt x="92" y="1"/>
                  <a:pt x="91" y="1"/>
                  <a:pt x="89" y="1"/>
                </a:cubicBezTo>
                <a:cubicBezTo>
                  <a:pt x="86" y="0"/>
                  <a:pt x="84" y="0"/>
                  <a:pt x="84" y="0"/>
                </a:cubicBezTo>
                <a:cubicBezTo>
                  <a:pt x="82" y="0"/>
                  <a:pt x="80" y="1"/>
                  <a:pt x="80" y="2"/>
                </a:cubicBezTo>
                <a:cubicBezTo>
                  <a:pt x="80" y="2"/>
                  <a:pt x="78" y="5"/>
                  <a:pt x="76" y="8"/>
                </a:cubicBezTo>
                <a:cubicBezTo>
                  <a:pt x="75" y="10"/>
                  <a:pt x="74" y="13"/>
                  <a:pt x="74" y="13"/>
                </a:cubicBezTo>
                <a:cubicBezTo>
                  <a:pt x="73" y="14"/>
                  <a:pt x="72" y="15"/>
                  <a:pt x="71" y="15"/>
                </a:cubicBezTo>
                <a:cubicBezTo>
                  <a:pt x="71" y="15"/>
                  <a:pt x="69" y="16"/>
                  <a:pt x="66" y="16"/>
                </a:cubicBezTo>
                <a:cubicBezTo>
                  <a:pt x="64" y="17"/>
                  <a:pt x="62" y="17"/>
                  <a:pt x="62" y="17"/>
                </a:cubicBezTo>
                <a:cubicBezTo>
                  <a:pt x="62" y="17"/>
                  <a:pt x="60" y="18"/>
                  <a:pt x="58" y="18"/>
                </a:cubicBezTo>
                <a:cubicBezTo>
                  <a:pt x="56" y="19"/>
                  <a:pt x="54" y="20"/>
                  <a:pt x="54" y="20"/>
                </a:cubicBezTo>
                <a:cubicBezTo>
                  <a:pt x="53" y="20"/>
                  <a:pt x="52" y="20"/>
                  <a:pt x="51" y="19"/>
                </a:cubicBezTo>
                <a:cubicBezTo>
                  <a:pt x="51" y="19"/>
                  <a:pt x="48" y="17"/>
                  <a:pt x="45" y="16"/>
                </a:cubicBezTo>
                <a:cubicBezTo>
                  <a:pt x="43" y="14"/>
                  <a:pt x="40" y="13"/>
                  <a:pt x="40" y="13"/>
                </a:cubicBezTo>
                <a:cubicBezTo>
                  <a:pt x="38" y="12"/>
                  <a:pt x="37" y="12"/>
                  <a:pt x="35" y="13"/>
                </a:cubicBezTo>
                <a:cubicBezTo>
                  <a:pt x="35" y="13"/>
                  <a:pt x="33" y="15"/>
                  <a:pt x="31" y="16"/>
                </a:cubicBezTo>
                <a:cubicBezTo>
                  <a:pt x="29" y="17"/>
                  <a:pt x="28" y="18"/>
                  <a:pt x="28" y="19"/>
                </a:cubicBezTo>
                <a:cubicBezTo>
                  <a:pt x="27" y="20"/>
                  <a:pt x="26" y="20"/>
                  <a:pt x="26" y="20"/>
                </a:cubicBezTo>
                <a:cubicBezTo>
                  <a:pt x="26" y="21"/>
                  <a:pt x="25" y="21"/>
                  <a:pt x="25" y="22"/>
                </a:cubicBezTo>
                <a:cubicBezTo>
                  <a:pt x="25" y="23"/>
                  <a:pt x="25" y="23"/>
                  <a:pt x="25" y="24"/>
                </a:cubicBezTo>
                <a:cubicBezTo>
                  <a:pt x="25" y="24"/>
                  <a:pt x="25" y="27"/>
                  <a:pt x="26" y="30"/>
                </a:cubicBezTo>
                <a:cubicBezTo>
                  <a:pt x="27" y="32"/>
                  <a:pt x="27" y="33"/>
                  <a:pt x="28" y="35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8"/>
                  <a:pt x="29" y="39"/>
                  <a:pt x="28" y="40"/>
                </a:cubicBezTo>
                <a:cubicBezTo>
                  <a:pt x="28" y="40"/>
                  <a:pt x="28" y="40"/>
                  <a:pt x="27" y="41"/>
                </a:cubicBezTo>
                <a:cubicBezTo>
                  <a:pt x="27" y="42"/>
                  <a:pt x="26" y="43"/>
                  <a:pt x="25" y="43"/>
                </a:cubicBezTo>
                <a:cubicBezTo>
                  <a:pt x="24" y="45"/>
                  <a:pt x="23" y="47"/>
                  <a:pt x="23" y="47"/>
                </a:cubicBezTo>
                <a:cubicBezTo>
                  <a:pt x="23" y="47"/>
                  <a:pt x="22" y="49"/>
                  <a:pt x="21" y="51"/>
                </a:cubicBezTo>
                <a:cubicBezTo>
                  <a:pt x="21" y="52"/>
                  <a:pt x="20" y="53"/>
                  <a:pt x="20" y="54"/>
                </a:cubicBezTo>
                <a:cubicBezTo>
                  <a:pt x="20" y="54"/>
                  <a:pt x="19" y="55"/>
                  <a:pt x="19" y="55"/>
                </a:cubicBezTo>
                <a:cubicBezTo>
                  <a:pt x="19" y="56"/>
                  <a:pt x="18" y="57"/>
                  <a:pt x="17" y="57"/>
                </a:cubicBezTo>
                <a:cubicBezTo>
                  <a:pt x="17" y="57"/>
                  <a:pt x="16" y="57"/>
                  <a:pt x="15" y="57"/>
                </a:cubicBezTo>
                <a:cubicBezTo>
                  <a:pt x="13" y="58"/>
                  <a:pt x="12" y="58"/>
                  <a:pt x="10" y="58"/>
                </a:cubicBezTo>
                <a:cubicBezTo>
                  <a:pt x="7" y="59"/>
                  <a:pt x="4" y="60"/>
                  <a:pt x="4" y="60"/>
                </a:cubicBezTo>
                <a:cubicBezTo>
                  <a:pt x="3" y="60"/>
                  <a:pt x="3" y="61"/>
                  <a:pt x="2" y="61"/>
                </a:cubicBezTo>
                <a:cubicBezTo>
                  <a:pt x="2" y="62"/>
                  <a:pt x="1" y="62"/>
                  <a:pt x="1" y="63"/>
                </a:cubicBezTo>
                <a:cubicBezTo>
                  <a:pt x="1" y="63"/>
                  <a:pt x="1" y="64"/>
                  <a:pt x="1" y="65"/>
                </a:cubicBezTo>
                <a:cubicBezTo>
                  <a:pt x="1" y="66"/>
                  <a:pt x="0" y="68"/>
                  <a:pt x="0" y="69"/>
                </a:cubicBezTo>
                <a:cubicBezTo>
                  <a:pt x="0" y="72"/>
                  <a:pt x="0" y="75"/>
                  <a:pt x="0" y="75"/>
                </a:cubicBezTo>
                <a:cubicBezTo>
                  <a:pt x="0" y="76"/>
                  <a:pt x="0" y="78"/>
                  <a:pt x="1" y="79"/>
                </a:cubicBezTo>
                <a:cubicBezTo>
                  <a:pt x="1" y="79"/>
                  <a:pt x="4" y="80"/>
                  <a:pt x="7" y="82"/>
                </a:cubicBezTo>
                <a:cubicBezTo>
                  <a:pt x="10" y="83"/>
                  <a:pt x="13" y="85"/>
                  <a:pt x="13" y="85"/>
                </a:cubicBezTo>
                <a:cubicBezTo>
                  <a:pt x="14" y="85"/>
                  <a:pt x="15" y="86"/>
                  <a:pt x="15" y="88"/>
                </a:cubicBezTo>
                <a:cubicBezTo>
                  <a:pt x="15" y="88"/>
                  <a:pt x="15" y="90"/>
                  <a:pt x="16" y="92"/>
                </a:cubicBezTo>
                <a:cubicBezTo>
                  <a:pt x="16" y="94"/>
                  <a:pt x="17" y="96"/>
                  <a:pt x="17" y="96"/>
                </a:cubicBezTo>
                <a:cubicBezTo>
                  <a:pt x="17" y="96"/>
                  <a:pt x="17" y="98"/>
                  <a:pt x="18" y="100"/>
                </a:cubicBezTo>
                <a:cubicBezTo>
                  <a:pt x="19" y="102"/>
                  <a:pt x="19" y="104"/>
                  <a:pt x="19" y="104"/>
                </a:cubicBezTo>
                <a:cubicBezTo>
                  <a:pt x="20" y="105"/>
                  <a:pt x="20" y="107"/>
                  <a:pt x="19" y="108"/>
                </a:cubicBezTo>
                <a:cubicBezTo>
                  <a:pt x="19" y="108"/>
                  <a:pt x="17" y="110"/>
                  <a:pt x="15" y="113"/>
                </a:cubicBezTo>
                <a:cubicBezTo>
                  <a:pt x="14" y="116"/>
                  <a:pt x="12" y="119"/>
                  <a:pt x="12" y="119"/>
                </a:cubicBezTo>
                <a:cubicBezTo>
                  <a:pt x="12" y="120"/>
                  <a:pt x="12" y="122"/>
                  <a:pt x="13" y="123"/>
                </a:cubicBezTo>
                <a:cubicBezTo>
                  <a:pt x="13" y="123"/>
                  <a:pt x="14" y="125"/>
                  <a:pt x="16" y="128"/>
                </a:cubicBezTo>
                <a:cubicBezTo>
                  <a:pt x="17" y="129"/>
                  <a:pt x="18" y="130"/>
                  <a:pt x="19" y="131"/>
                </a:cubicBezTo>
                <a:cubicBezTo>
                  <a:pt x="19" y="132"/>
                  <a:pt x="20" y="132"/>
                  <a:pt x="20" y="132"/>
                </a:cubicBezTo>
                <a:cubicBezTo>
                  <a:pt x="20" y="133"/>
                  <a:pt x="21" y="133"/>
                  <a:pt x="22" y="133"/>
                </a:cubicBezTo>
                <a:cubicBezTo>
                  <a:pt x="22" y="134"/>
                  <a:pt x="23" y="134"/>
                  <a:pt x="24" y="134"/>
                </a:cubicBezTo>
                <a:cubicBezTo>
                  <a:pt x="24" y="134"/>
                  <a:pt x="27" y="133"/>
                  <a:pt x="30" y="132"/>
                </a:cubicBezTo>
                <a:cubicBezTo>
                  <a:pt x="31" y="131"/>
                  <a:pt x="33" y="131"/>
                  <a:pt x="34" y="131"/>
                </a:cubicBezTo>
                <a:cubicBezTo>
                  <a:pt x="35" y="130"/>
                  <a:pt x="36" y="130"/>
                  <a:pt x="36" y="130"/>
                </a:cubicBezTo>
                <a:cubicBezTo>
                  <a:pt x="37" y="129"/>
                  <a:pt x="39" y="130"/>
                  <a:pt x="40" y="130"/>
                </a:cubicBezTo>
                <a:cubicBezTo>
                  <a:pt x="40" y="130"/>
                  <a:pt x="40" y="131"/>
                  <a:pt x="41" y="131"/>
                </a:cubicBezTo>
                <a:cubicBezTo>
                  <a:pt x="41" y="132"/>
                  <a:pt x="42" y="132"/>
                  <a:pt x="43" y="133"/>
                </a:cubicBezTo>
                <a:cubicBezTo>
                  <a:pt x="45" y="134"/>
                  <a:pt x="47" y="135"/>
                  <a:pt x="47" y="135"/>
                </a:cubicBezTo>
                <a:cubicBezTo>
                  <a:pt x="47" y="135"/>
                  <a:pt x="49" y="136"/>
                  <a:pt x="50" y="137"/>
                </a:cubicBezTo>
                <a:cubicBezTo>
                  <a:pt x="51" y="138"/>
                  <a:pt x="52" y="138"/>
                  <a:pt x="53" y="138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56" y="139"/>
                  <a:pt x="56" y="141"/>
                  <a:pt x="57" y="142"/>
                </a:cubicBezTo>
                <a:cubicBezTo>
                  <a:pt x="57" y="142"/>
                  <a:pt x="57" y="143"/>
                  <a:pt x="57" y="144"/>
                </a:cubicBezTo>
                <a:cubicBezTo>
                  <a:pt x="57" y="145"/>
                  <a:pt x="57" y="146"/>
                  <a:pt x="58" y="148"/>
                </a:cubicBezTo>
                <a:cubicBezTo>
                  <a:pt x="59" y="151"/>
                  <a:pt x="60" y="154"/>
                  <a:pt x="60" y="154"/>
                </a:cubicBezTo>
                <a:cubicBezTo>
                  <a:pt x="60" y="155"/>
                  <a:pt x="60" y="156"/>
                  <a:pt x="61" y="156"/>
                </a:cubicBezTo>
                <a:cubicBezTo>
                  <a:pt x="61" y="157"/>
                  <a:pt x="62" y="157"/>
                  <a:pt x="63" y="157"/>
                </a:cubicBezTo>
                <a:cubicBezTo>
                  <a:pt x="63" y="157"/>
                  <a:pt x="64" y="157"/>
                  <a:pt x="65" y="157"/>
                </a:cubicBezTo>
                <a:cubicBezTo>
                  <a:pt x="66" y="158"/>
                  <a:pt x="67" y="158"/>
                  <a:pt x="69" y="158"/>
                </a:cubicBezTo>
                <a:cubicBezTo>
                  <a:pt x="71" y="158"/>
                  <a:pt x="74" y="159"/>
                  <a:pt x="74" y="159"/>
                </a:cubicBezTo>
                <a:cubicBezTo>
                  <a:pt x="76" y="159"/>
                  <a:pt x="77" y="158"/>
                  <a:pt x="78" y="157"/>
                </a:cubicBezTo>
                <a:cubicBezTo>
                  <a:pt x="78" y="157"/>
                  <a:pt x="80" y="154"/>
                  <a:pt x="81" y="151"/>
                </a:cubicBezTo>
                <a:cubicBezTo>
                  <a:pt x="83" y="148"/>
                  <a:pt x="84" y="145"/>
                  <a:pt x="84" y="145"/>
                </a:cubicBezTo>
                <a:cubicBezTo>
                  <a:pt x="85" y="144"/>
                  <a:pt x="86" y="143"/>
                  <a:pt x="87" y="143"/>
                </a:cubicBezTo>
                <a:cubicBezTo>
                  <a:pt x="87" y="143"/>
                  <a:pt x="89" y="143"/>
                  <a:pt x="91" y="143"/>
                </a:cubicBezTo>
                <a:cubicBezTo>
                  <a:pt x="93" y="142"/>
                  <a:pt x="96" y="142"/>
                  <a:pt x="96" y="142"/>
                </a:cubicBezTo>
                <a:cubicBezTo>
                  <a:pt x="96" y="142"/>
                  <a:pt x="98" y="141"/>
                  <a:pt x="100" y="140"/>
                </a:cubicBezTo>
                <a:cubicBezTo>
                  <a:pt x="102" y="140"/>
                  <a:pt x="104" y="139"/>
                  <a:pt x="104" y="139"/>
                </a:cubicBezTo>
                <a:cubicBezTo>
                  <a:pt x="105" y="138"/>
                  <a:pt x="106" y="138"/>
                  <a:pt x="107" y="139"/>
                </a:cubicBezTo>
                <a:cubicBezTo>
                  <a:pt x="107" y="139"/>
                  <a:pt x="110" y="141"/>
                  <a:pt x="113" y="143"/>
                </a:cubicBezTo>
                <a:cubicBezTo>
                  <a:pt x="115" y="145"/>
                  <a:pt x="118" y="146"/>
                  <a:pt x="118" y="146"/>
                </a:cubicBezTo>
                <a:cubicBezTo>
                  <a:pt x="119" y="147"/>
                  <a:pt x="121" y="147"/>
                  <a:pt x="122" y="146"/>
                </a:cubicBezTo>
                <a:cubicBezTo>
                  <a:pt x="122" y="146"/>
                  <a:pt x="125" y="144"/>
                  <a:pt x="127" y="142"/>
                </a:cubicBezTo>
                <a:cubicBezTo>
                  <a:pt x="128" y="141"/>
                  <a:pt x="129" y="140"/>
                  <a:pt x="130" y="140"/>
                </a:cubicBezTo>
                <a:cubicBezTo>
                  <a:pt x="131" y="139"/>
                  <a:pt x="132" y="139"/>
                  <a:pt x="132" y="139"/>
                </a:cubicBezTo>
                <a:cubicBezTo>
                  <a:pt x="132" y="138"/>
                  <a:pt x="133" y="137"/>
                  <a:pt x="133" y="137"/>
                </a:cubicBezTo>
                <a:cubicBezTo>
                  <a:pt x="133" y="136"/>
                  <a:pt x="133" y="135"/>
                  <a:pt x="133" y="135"/>
                </a:cubicBezTo>
                <a:cubicBezTo>
                  <a:pt x="133" y="135"/>
                  <a:pt x="132" y="131"/>
                  <a:pt x="132" y="128"/>
                </a:cubicBezTo>
                <a:cubicBezTo>
                  <a:pt x="131" y="127"/>
                  <a:pt x="131" y="125"/>
                  <a:pt x="130" y="124"/>
                </a:cubicBezTo>
                <a:cubicBezTo>
                  <a:pt x="130" y="123"/>
                  <a:pt x="129" y="122"/>
                  <a:pt x="129" y="122"/>
                </a:cubicBezTo>
                <a:cubicBezTo>
                  <a:pt x="129" y="121"/>
                  <a:pt x="129" y="120"/>
                  <a:pt x="130" y="119"/>
                </a:cubicBezTo>
                <a:cubicBezTo>
                  <a:pt x="130" y="119"/>
                  <a:pt x="130" y="118"/>
                  <a:pt x="131" y="118"/>
                </a:cubicBezTo>
                <a:cubicBezTo>
                  <a:pt x="131" y="117"/>
                  <a:pt x="132" y="116"/>
                  <a:pt x="132" y="115"/>
                </a:cubicBezTo>
                <a:cubicBezTo>
                  <a:pt x="134" y="113"/>
                  <a:pt x="135" y="112"/>
                  <a:pt x="135" y="112"/>
                </a:cubicBezTo>
                <a:cubicBezTo>
                  <a:pt x="135" y="112"/>
                  <a:pt x="136" y="110"/>
                  <a:pt x="137" y="108"/>
                </a:cubicBezTo>
                <a:cubicBezTo>
                  <a:pt x="137" y="107"/>
                  <a:pt x="138" y="106"/>
                  <a:pt x="138" y="105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3"/>
                  <a:pt x="140" y="102"/>
                  <a:pt x="141" y="102"/>
                </a:cubicBezTo>
                <a:cubicBezTo>
                  <a:pt x="141" y="102"/>
                  <a:pt x="142" y="102"/>
                  <a:pt x="143" y="101"/>
                </a:cubicBezTo>
                <a:cubicBezTo>
                  <a:pt x="145" y="101"/>
                  <a:pt x="146" y="101"/>
                  <a:pt x="148" y="100"/>
                </a:cubicBezTo>
                <a:cubicBezTo>
                  <a:pt x="151" y="100"/>
                  <a:pt x="154" y="99"/>
                  <a:pt x="154" y="99"/>
                </a:cubicBezTo>
                <a:cubicBezTo>
                  <a:pt x="155" y="99"/>
                  <a:pt x="155" y="98"/>
                  <a:pt x="156" y="98"/>
                </a:cubicBezTo>
                <a:cubicBezTo>
                  <a:pt x="156" y="97"/>
                  <a:pt x="156" y="96"/>
                  <a:pt x="157" y="96"/>
                </a:cubicBezTo>
                <a:close/>
                <a:moveTo>
                  <a:pt x="120" y="99"/>
                </a:moveTo>
                <a:cubicBezTo>
                  <a:pt x="119" y="100"/>
                  <a:pt x="119" y="100"/>
                  <a:pt x="119" y="101"/>
                </a:cubicBezTo>
                <a:cubicBezTo>
                  <a:pt x="118" y="101"/>
                  <a:pt x="118" y="102"/>
                  <a:pt x="118" y="102"/>
                </a:cubicBezTo>
                <a:cubicBezTo>
                  <a:pt x="118" y="102"/>
                  <a:pt x="118" y="102"/>
                  <a:pt x="117" y="103"/>
                </a:cubicBezTo>
                <a:cubicBezTo>
                  <a:pt x="117" y="104"/>
                  <a:pt x="117" y="104"/>
                  <a:pt x="116" y="105"/>
                </a:cubicBezTo>
                <a:cubicBezTo>
                  <a:pt x="116" y="105"/>
                  <a:pt x="116" y="105"/>
                  <a:pt x="116" y="106"/>
                </a:cubicBezTo>
                <a:cubicBezTo>
                  <a:pt x="115" y="106"/>
                  <a:pt x="115" y="106"/>
                  <a:pt x="115" y="107"/>
                </a:cubicBezTo>
                <a:cubicBezTo>
                  <a:pt x="114" y="107"/>
                  <a:pt x="114" y="108"/>
                  <a:pt x="113" y="109"/>
                </a:cubicBezTo>
                <a:cubicBezTo>
                  <a:pt x="113" y="109"/>
                  <a:pt x="112" y="110"/>
                  <a:pt x="111" y="111"/>
                </a:cubicBezTo>
                <a:cubicBezTo>
                  <a:pt x="111" y="111"/>
                  <a:pt x="111" y="112"/>
                  <a:pt x="110" y="112"/>
                </a:cubicBezTo>
                <a:cubicBezTo>
                  <a:pt x="110" y="112"/>
                  <a:pt x="109" y="113"/>
                  <a:pt x="109" y="113"/>
                </a:cubicBezTo>
                <a:cubicBezTo>
                  <a:pt x="108" y="114"/>
                  <a:pt x="107" y="115"/>
                  <a:pt x="106" y="115"/>
                </a:cubicBezTo>
                <a:cubicBezTo>
                  <a:pt x="106" y="116"/>
                  <a:pt x="105" y="116"/>
                  <a:pt x="104" y="117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2" y="118"/>
                  <a:pt x="101" y="118"/>
                  <a:pt x="101" y="119"/>
                </a:cubicBezTo>
                <a:cubicBezTo>
                  <a:pt x="99" y="120"/>
                  <a:pt x="97" y="120"/>
                  <a:pt x="96" y="121"/>
                </a:cubicBezTo>
                <a:cubicBezTo>
                  <a:pt x="95" y="122"/>
                  <a:pt x="94" y="122"/>
                  <a:pt x="94" y="122"/>
                </a:cubicBezTo>
                <a:cubicBezTo>
                  <a:pt x="93" y="122"/>
                  <a:pt x="93" y="122"/>
                  <a:pt x="92" y="123"/>
                </a:cubicBezTo>
                <a:cubicBezTo>
                  <a:pt x="91" y="123"/>
                  <a:pt x="91" y="123"/>
                  <a:pt x="91" y="123"/>
                </a:cubicBezTo>
                <a:cubicBezTo>
                  <a:pt x="91" y="123"/>
                  <a:pt x="90" y="123"/>
                  <a:pt x="89" y="123"/>
                </a:cubicBezTo>
                <a:cubicBezTo>
                  <a:pt x="89" y="123"/>
                  <a:pt x="88" y="124"/>
                  <a:pt x="87" y="124"/>
                </a:cubicBezTo>
                <a:cubicBezTo>
                  <a:pt x="87" y="124"/>
                  <a:pt x="86" y="124"/>
                  <a:pt x="85" y="124"/>
                </a:cubicBezTo>
                <a:cubicBezTo>
                  <a:pt x="83" y="124"/>
                  <a:pt x="82" y="125"/>
                  <a:pt x="80" y="124"/>
                </a:cubicBezTo>
                <a:cubicBezTo>
                  <a:pt x="79" y="124"/>
                  <a:pt x="78" y="124"/>
                  <a:pt x="78" y="125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4"/>
                  <a:pt x="74" y="124"/>
                  <a:pt x="73" y="124"/>
                </a:cubicBezTo>
                <a:cubicBezTo>
                  <a:pt x="72" y="124"/>
                  <a:pt x="71" y="124"/>
                  <a:pt x="70" y="124"/>
                </a:cubicBezTo>
                <a:cubicBezTo>
                  <a:pt x="69" y="123"/>
                  <a:pt x="69" y="123"/>
                  <a:pt x="68" y="123"/>
                </a:cubicBezTo>
                <a:cubicBezTo>
                  <a:pt x="68" y="123"/>
                  <a:pt x="67" y="123"/>
                  <a:pt x="67" y="123"/>
                </a:cubicBezTo>
                <a:cubicBezTo>
                  <a:pt x="66" y="122"/>
                  <a:pt x="65" y="122"/>
                  <a:pt x="64" y="122"/>
                </a:cubicBezTo>
                <a:cubicBezTo>
                  <a:pt x="63" y="122"/>
                  <a:pt x="62" y="121"/>
                  <a:pt x="61" y="121"/>
                </a:cubicBezTo>
                <a:cubicBezTo>
                  <a:pt x="61" y="121"/>
                  <a:pt x="61" y="121"/>
                  <a:pt x="60" y="120"/>
                </a:cubicBezTo>
                <a:cubicBezTo>
                  <a:pt x="60" y="120"/>
                  <a:pt x="60" y="120"/>
                  <a:pt x="59" y="120"/>
                </a:cubicBezTo>
                <a:cubicBezTo>
                  <a:pt x="59" y="120"/>
                  <a:pt x="58" y="119"/>
                  <a:pt x="58" y="119"/>
                </a:cubicBezTo>
                <a:cubicBezTo>
                  <a:pt x="57" y="119"/>
                  <a:pt x="56" y="118"/>
                  <a:pt x="56" y="118"/>
                </a:cubicBezTo>
                <a:cubicBezTo>
                  <a:pt x="56" y="118"/>
                  <a:pt x="56" y="118"/>
                  <a:pt x="55" y="118"/>
                </a:cubicBezTo>
                <a:cubicBezTo>
                  <a:pt x="55" y="117"/>
                  <a:pt x="54" y="117"/>
                  <a:pt x="54" y="117"/>
                </a:cubicBezTo>
                <a:cubicBezTo>
                  <a:pt x="53" y="117"/>
                  <a:pt x="53" y="116"/>
                  <a:pt x="53" y="116"/>
                </a:cubicBezTo>
                <a:cubicBezTo>
                  <a:pt x="52" y="116"/>
                  <a:pt x="52" y="116"/>
                  <a:pt x="52" y="115"/>
                </a:cubicBezTo>
                <a:cubicBezTo>
                  <a:pt x="51" y="115"/>
                  <a:pt x="50" y="114"/>
                  <a:pt x="50" y="114"/>
                </a:cubicBezTo>
                <a:cubicBezTo>
                  <a:pt x="49" y="113"/>
                  <a:pt x="48" y="112"/>
                  <a:pt x="47" y="112"/>
                </a:cubicBezTo>
                <a:cubicBezTo>
                  <a:pt x="47" y="111"/>
                  <a:pt x="47" y="111"/>
                  <a:pt x="46" y="111"/>
                </a:cubicBezTo>
                <a:cubicBezTo>
                  <a:pt x="46" y="110"/>
                  <a:pt x="46" y="110"/>
                  <a:pt x="45" y="109"/>
                </a:cubicBezTo>
                <a:cubicBezTo>
                  <a:pt x="45" y="109"/>
                  <a:pt x="44" y="108"/>
                  <a:pt x="43" y="107"/>
                </a:cubicBezTo>
                <a:cubicBezTo>
                  <a:pt x="42" y="106"/>
                  <a:pt x="42" y="105"/>
                  <a:pt x="41" y="104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40" y="102"/>
                  <a:pt x="40" y="102"/>
                  <a:pt x="40" y="101"/>
                </a:cubicBezTo>
                <a:cubicBezTo>
                  <a:pt x="38" y="100"/>
                  <a:pt x="38" y="98"/>
                  <a:pt x="37" y="96"/>
                </a:cubicBezTo>
                <a:cubicBezTo>
                  <a:pt x="37" y="96"/>
                  <a:pt x="37" y="95"/>
                  <a:pt x="36" y="94"/>
                </a:cubicBezTo>
                <a:cubicBezTo>
                  <a:pt x="36" y="94"/>
                  <a:pt x="36" y="93"/>
                  <a:pt x="36" y="92"/>
                </a:cubicBezTo>
                <a:cubicBezTo>
                  <a:pt x="35" y="92"/>
                  <a:pt x="35" y="91"/>
                  <a:pt x="35" y="91"/>
                </a:cubicBezTo>
                <a:cubicBezTo>
                  <a:pt x="35" y="91"/>
                  <a:pt x="35" y="90"/>
                  <a:pt x="35" y="90"/>
                </a:cubicBezTo>
                <a:cubicBezTo>
                  <a:pt x="35" y="89"/>
                  <a:pt x="35" y="88"/>
                  <a:pt x="35" y="88"/>
                </a:cubicBezTo>
                <a:cubicBezTo>
                  <a:pt x="34" y="87"/>
                  <a:pt x="34" y="86"/>
                  <a:pt x="34" y="86"/>
                </a:cubicBezTo>
                <a:cubicBezTo>
                  <a:pt x="34" y="84"/>
                  <a:pt x="34" y="82"/>
                  <a:pt x="34" y="80"/>
                </a:cubicBezTo>
                <a:cubicBezTo>
                  <a:pt x="34" y="79"/>
                  <a:pt x="34" y="79"/>
                  <a:pt x="34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77"/>
                  <a:pt x="34" y="77"/>
                  <a:pt x="34" y="77"/>
                </a:cubicBezTo>
                <a:cubicBezTo>
                  <a:pt x="34" y="76"/>
                  <a:pt x="34" y="75"/>
                  <a:pt x="34" y="73"/>
                </a:cubicBezTo>
                <a:cubicBezTo>
                  <a:pt x="34" y="72"/>
                  <a:pt x="35" y="71"/>
                  <a:pt x="35" y="70"/>
                </a:cubicBezTo>
                <a:cubicBezTo>
                  <a:pt x="35" y="70"/>
                  <a:pt x="35" y="69"/>
                  <a:pt x="35" y="69"/>
                </a:cubicBezTo>
                <a:cubicBezTo>
                  <a:pt x="35" y="68"/>
                  <a:pt x="35" y="68"/>
                  <a:pt x="36" y="67"/>
                </a:cubicBezTo>
                <a:cubicBezTo>
                  <a:pt x="36" y="66"/>
                  <a:pt x="36" y="65"/>
                  <a:pt x="36" y="64"/>
                </a:cubicBezTo>
                <a:cubicBezTo>
                  <a:pt x="37" y="63"/>
                  <a:pt x="37" y="63"/>
                  <a:pt x="37" y="62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0"/>
                  <a:pt x="38" y="60"/>
                  <a:pt x="38" y="60"/>
                </a:cubicBezTo>
                <a:cubicBezTo>
                  <a:pt x="39" y="59"/>
                  <a:pt x="39" y="59"/>
                  <a:pt x="39" y="58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6"/>
                  <a:pt x="41" y="55"/>
                </a:cubicBezTo>
                <a:cubicBezTo>
                  <a:pt x="41" y="55"/>
                  <a:pt x="41" y="55"/>
                  <a:pt x="42" y="54"/>
                </a:cubicBezTo>
                <a:cubicBezTo>
                  <a:pt x="42" y="54"/>
                  <a:pt x="42" y="53"/>
                  <a:pt x="42" y="53"/>
                </a:cubicBezTo>
                <a:cubicBezTo>
                  <a:pt x="42" y="53"/>
                  <a:pt x="43" y="52"/>
                  <a:pt x="43" y="52"/>
                </a:cubicBezTo>
                <a:cubicBezTo>
                  <a:pt x="43" y="51"/>
                  <a:pt x="44" y="51"/>
                  <a:pt x="45" y="50"/>
                </a:cubicBezTo>
                <a:cubicBezTo>
                  <a:pt x="45" y="49"/>
                  <a:pt x="46" y="49"/>
                  <a:pt x="47" y="48"/>
                </a:cubicBezTo>
                <a:cubicBezTo>
                  <a:pt x="47" y="47"/>
                  <a:pt x="47" y="47"/>
                  <a:pt x="48" y="47"/>
                </a:cubicBezTo>
                <a:cubicBezTo>
                  <a:pt x="48" y="46"/>
                  <a:pt x="49" y="46"/>
                  <a:pt x="49" y="46"/>
                </a:cubicBezTo>
                <a:cubicBezTo>
                  <a:pt x="50" y="45"/>
                  <a:pt x="51" y="44"/>
                  <a:pt x="51" y="43"/>
                </a:cubicBezTo>
                <a:cubicBezTo>
                  <a:pt x="52" y="43"/>
                  <a:pt x="53" y="42"/>
                  <a:pt x="54" y="42"/>
                </a:cubicBezTo>
                <a:cubicBezTo>
                  <a:pt x="55" y="41"/>
                  <a:pt x="55" y="41"/>
                  <a:pt x="5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0"/>
                  <a:pt x="56" y="40"/>
                  <a:pt x="57" y="40"/>
                </a:cubicBezTo>
                <a:cubicBezTo>
                  <a:pt x="59" y="39"/>
                  <a:pt x="60" y="38"/>
                  <a:pt x="62" y="38"/>
                </a:cubicBezTo>
                <a:cubicBezTo>
                  <a:pt x="63" y="37"/>
                  <a:pt x="63" y="37"/>
                  <a:pt x="64" y="37"/>
                </a:cubicBezTo>
                <a:cubicBezTo>
                  <a:pt x="65" y="37"/>
                  <a:pt x="65" y="36"/>
                  <a:pt x="6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7" y="36"/>
                  <a:pt x="68" y="36"/>
                  <a:pt x="69" y="35"/>
                </a:cubicBezTo>
                <a:cubicBezTo>
                  <a:pt x="69" y="35"/>
                  <a:pt x="70" y="35"/>
                  <a:pt x="70" y="35"/>
                </a:cubicBezTo>
                <a:cubicBezTo>
                  <a:pt x="71" y="35"/>
                  <a:pt x="72" y="35"/>
                  <a:pt x="73" y="35"/>
                </a:cubicBezTo>
                <a:cubicBezTo>
                  <a:pt x="74" y="35"/>
                  <a:pt x="76" y="34"/>
                  <a:pt x="78" y="34"/>
                </a:cubicBezTo>
                <a:cubicBezTo>
                  <a:pt x="79" y="34"/>
                  <a:pt x="79" y="34"/>
                  <a:pt x="80" y="34"/>
                </a:cubicBezTo>
                <a:cubicBezTo>
                  <a:pt x="81" y="34"/>
                  <a:pt x="81" y="34"/>
                  <a:pt x="81" y="34"/>
                </a:cubicBezTo>
                <a:cubicBezTo>
                  <a:pt x="82" y="34"/>
                  <a:pt x="82" y="34"/>
                  <a:pt x="82" y="34"/>
                </a:cubicBezTo>
                <a:cubicBezTo>
                  <a:pt x="83" y="34"/>
                  <a:pt x="84" y="34"/>
                  <a:pt x="85" y="35"/>
                </a:cubicBezTo>
                <a:cubicBezTo>
                  <a:pt x="86" y="35"/>
                  <a:pt x="87" y="35"/>
                  <a:pt x="88" y="35"/>
                </a:cubicBezTo>
                <a:cubicBezTo>
                  <a:pt x="89" y="35"/>
                  <a:pt x="89" y="35"/>
                  <a:pt x="90" y="35"/>
                </a:cubicBezTo>
                <a:cubicBezTo>
                  <a:pt x="90" y="36"/>
                  <a:pt x="91" y="36"/>
                  <a:pt x="91" y="36"/>
                </a:cubicBezTo>
                <a:cubicBezTo>
                  <a:pt x="92" y="36"/>
                  <a:pt x="93" y="36"/>
                  <a:pt x="94" y="37"/>
                </a:cubicBezTo>
                <a:cubicBezTo>
                  <a:pt x="95" y="37"/>
                  <a:pt x="96" y="37"/>
                  <a:pt x="97" y="38"/>
                </a:cubicBezTo>
                <a:cubicBezTo>
                  <a:pt x="97" y="38"/>
                  <a:pt x="97" y="38"/>
                  <a:pt x="98" y="38"/>
                </a:cubicBezTo>
                <a:cubicBezTo>
                  <a:pt x="98" y="38"/>
                  <a:pt x="98" y="39"/>
                  <a:pt x="99" y="39"/>
                </a:cubicBezTo>
                <a:cubicBezTo>
                  <a:pt x="99" y="39"/>
                  <a:pt x="100" y="39"/>
                  <a:pt x="100" y="40"/>
                </a:cubicBezTo>
                <a:cubicBezTo>
                  <a:pt x="101" y="40"/>
                  <a:pt x="102" y="40"/>
                  <a:pt x="102" y="40"/>
                </a:cubicBezTo>
                <a:cubicBezTo>
                  <a:pt x="102" y="40"/>
                  <a:pt x="102" y="41"/>
                  <a:pt x="103" y="41"/>
                </a:cubicBezTo>
                <a:cubicBezTo>
                  <a:pt x="103" y="41"/>
                  <a:pt x="104" y="42"/>
                  <a:pt x="104" y="42"/>
                </a:cubicBezTo>
                <a:cubicBezTo>
                  <a:pt x="105" y="42"/>
                  <a:pt x="105" y="42"/>
                  <a:pt x="105" y="43"/>
                </a:cubicBezTo>
                <a:cubicBezTo>
                  <a:pt x="106" y="43"/>
                  <a:pt x="106" y="43"/>
                  <a:pt x="106" y="43"/>
                </a:cubicBezTo>
                <a:cubicBezTo>
                  <a:pt x="107" y="44"/>
                  <a:pt x="108" y="44"/>
                  <a:pt x="108" y="45"/>
                </a:cubicBezTo>
                <a:cubicBezTo>
                  <a:pt x="109" y="46"/>
                  <a:pt x="110" y="46"/>
                  <a:pt x="110" y="47"/>
                </a:cubicBezTo>
                <a:cubicBezTo>
                  <a:pt x="111" y="47"/>
                  <a:pt x="111" y="48"/>
                  <a:pt x="112" y="48"/>
                </a:cubicBezTo>
                <a:cubicBezTo>
                  <a:pt x="112" y="49"/>
                  <a:pt x="112" y="49"/>
                  <a:pt x="113" y="49"/>
                </a:cubicBezTo>
                <a:cubicBezTo>
                  <a:pt x="113" y="50"/>
                  <a:pt x="114" y="51"/>
                  <a:pt x="115" y="52"/>
                </a:cubicBezTo>
                <a:cubicBezTo>
                  <a:pt x="115" y="53"/>
                  <a:pt x="116" y="54"/>
                  <a:pt x="117" y="55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7"/>
                  <a:pt x="118" y="57"/>
                </a:cubicBezTo>
                <a:cubicBezTo>
                  <a:pt x="119" y="59"/>
                  <a:pt x="120" y="61"/>
                  <a:pt x="121" y="62"/>
                </a:cubicBezTo>
                <a:cubicBezTo>
                  <a:pt x="121" y="63"/>
                  <a:pt x="121" y="64"/>
                  <a:pt x="122" y="65"/>
                </a:cubicBezTo>
                <a:cubicBezTo>
                  <a:pt x="122" y="65"/>
                  <a:pt x="122" y="66"/>
                  <a:pt x="122" y="66"/>
                </a:cubicBezTo>
                <a:cubicBezTo>
                  <a:pt x="122" y="67"/>
                  <a:pt x="123" y="68"/>
                  <a:pt x="123" y="68"/>
                </a:cubicBezTo>
                <a:cubicBezTo>
                  <a:pt x="123" y="68"/>
                  <a:pt x="123" y="68"/>
                  <a:pt x="123" y="69"/>
                </a:cubicBezTo>
                <a:cubicBezTo>
                  <a:pt x="123" y="70"/>
                  <a:pt x="123" y="70"/>
                  <a:pt x="123" y="71"/>
                </a:cubicBezTo>
                <a:cubicBezTo>
                  <a:pt x="123" y="72"/>
                  <a:pt x="124" y="72"/>
                  <a:pt x="124" y="73"/>
                </a:cubicBezTo>
                <a:cubicBezTo>
                  <a:pt x="124" y="75"/>
                  <a:pt x="124" y="77"/>
                  <a:pt x="124" y="79"/>
                </a:cubicBezTo>
                <a:cubicBezTo>
                  <a:pt x="124" y="79"/>
                  <a:pt x="124" y="80"/>
                  <a:pt x="124" y="80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4" y="83"/>
                  <a:pt x="124" y="84"/>
                  <a:pt x="124" y="85"/>
                </a:cubicBezTo>
                <a:cubicBezTo>
                  <a:pt x="124" y="86"/>
                  <a:pt x="123" y="87"/>
                  <a:pt x="123" y="89"/>
                </a:cubicBezTo>
                <a:cubicBezTo>
                  <a:pt x="123" y="89"/>
                  <a:pt x="123" y="90"/>
                  <a:pt x="123" y="90"/>
                </a:cubicBezTo>
                <a:cubicBezTo>
                  <a:pt x="123" y="91"/>
                  <a:pt x="123" y="91"/>
                  <a:pt x="122" y="92"/>
                </a:cubicBezTo>
                <a:cubicBezTo>
                  <a:pt x="122" y="93"/>
                  <a:pt x="122" y="94"/>
                  <a:pt x="121" y="94"/>
                </a:cubicBezTo>
                <a:cubicBezTo>
                  <a:pt x="121" y="95"/>
                  <a:pt x="121" y="96"/>
                  <a:pt x="120" y="97"/>
                </a:cubicBezTo>
                <a:cubicBezTo>
                  <a:pt x="120" y="97"/>
                  <a:pt x="120" y="98"/>
                  <a:pt x="120" y="98"/>
                </a:cubicBezTo>
                <a:cubicBezTo>
                  <a:pt x="120" y="98"/>
                  <a:pt x="120" y="99"/>
                  <a:pt x="120" y="99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3273425" y="1539876"/>
            <a:ext cx="1027113" cy="1028700"/>
          </a:xfrm>
          <a:custGeom>
            <a:avLst/>
            <a:gdLst>
              <a:gd name="T0" fmla="*/ 160 w 233"/>
              <a:gd name="T1" fmla="*/ 224 h 233"/>
              <a:gd name="T2" fmla="*/ 176 w 233"/>
              <a:gd name="T3" fmla="*/ 193 h 233"/>
              <a:gd name="T4" fmla="*/ 210 w 233"/>
              <a:gd name="T5" fmla="*/ 186 h 233"/>
              <a:gd name="T6" fmla="*/ 224 w 233"/>
              <a:gd name="T7" fmla="*/ 164 h 233"/>
              <a:gd name="T8" fmla="*/ 210 w 233"/>
              <a:gd name="T9" fmla="*/ 141 h 233"/>
              <a:gd name="T10" fmla="*/ 213 w 233"/>
              <a:gd name="T11" fmla="*/ 118 h 233"/>
              <a:gd name="T12" fmla="*/ 232 w 233"/>
              <a:gd name="T13" fmla="*/ 100 h 233"/>
              <a:gd name="T14" fmla="*/ 229 w 233"/>
              <a:gd name="T15" fmla="*/ 77 h 233"/>
              <a:gd name="T16" fmla="*/ 197 w 233"/>
              <a:gd name="T17" fmla="*/ 63 h 233"/>
              <a:gd name="T18" fmla="*/ 185 w 233"/>
              <a:gd name="T19" fmla="*/ 33 h 233"/>
              <a:gd name="T20" fmla="*/ 168 w 233"/>
              <a:gd name="T21" fmla="*/ 10 h 233"/>
              <a:gd name="T22" fmla="*/ 147 w 233"/>
              <a:gd name="T23" fmla="*/ 22 h 233"/>
              <a:gd name="T24" fmla="*/ 123 w 233"/>
              <a:gd name="T25" fmla="*/ 20 h 233"/>
              <a:gd name="T26" fmla="*/ 107 w 233"/>
              <a:gd name="T27" fmla="*/ 9 h 233"/>
              <a:gd name="T28" fmla="*/ 86 w 233"/>
              <a:gd name="T29" fmla="*/ 2 h 233"/>
              <a:gd name="T30" fmla="*/ 69 w 233"/>
              <a:gd name="T31" fmla="*/ 33 h 233"/>
              <a:gd name="T32" fmla="*/ 44 w 233"/>
              <a:gd name="T33" fmla="*/ 50 h 233"/>
              <a:gd name="T34" fmla="*/ 11 w 233"/>
              <a:gd name="T35" fmla="*/ 62 h 233"/>
              <a:gd name="T36" fmla="*/ 21 w 233"/>
              <a:gd name="T37" fmla="*/ 84 h 233"/>
              <a:gd name="T38" fmla="*/ 21 w 233"/>
              <a:gd name="T39" fmla="*/ 104 h 233"/>
              <a:gd name="T40" fmla="*/ 15 w 233"/>
              <a:gd name="T41" fmla="*/ 123 h 233"/>
              <a:gd name="T42" fmla="*/ 1 w 233"/>
              <a:gd name="T43" fmla="*/ 141 h 233"/>
              <a:gd name="T44" fmla="*/ 29 w 233"/>
              <a:gd name="T45" fmla="*/ 161 h 233"/>
              <a:gd name="T46" fmla="*/ 49 w 233"/>
              <a:gd name="T47" fmla="*/ 184 h 233"/>
              <a:gd name="T48" fmla="*/ 58 w 233"/>
              <a:gd name="T49" fmla="*/ 219 h 233"/>
              <a:gd name="T50" fmla="*/ 79 w 233"/>
              <a:gd name="T51" fmla="*/ 217 h 233"/>
              <a:gd name="T52" fmla="*/ 98 w 233"/>
              <a:gd name="T53" fmla="*/ 211 h 233"/>
              <a:gd name="T54" fmla="*/ 122 w 233"/>
              <a:gd name="T55" fmla="*/ 215 h 233"/>
              <a:gd name="T56" fmla="*/ 139 w 233"/>
              <a:gd name="T57" fmla="*/ 233 h 233"/>
              <a:gd name="T58" fmla="*/ 103 w 233"/>
              <a:gd name="T59" fmla="*/ 182 h 233"/>
              <a:gd name="T60" fmla="*/ 90 w 233"/>
              <a:gd name="T61" fmla="*/ 178 h 233"/>
              <a:gd name="T62" fmla="*/ 77 w 233"/>
              <a:gd name="T63" fmla="*/ 171 h 233"/>
              <a:gd name="T64" fmla="*/ 63 w 233"/>
              <a:gd name="T65" fmla="*/ 157 h 233"/>
              <a:gd name="T66" fmla="*/ 54 w 233"/>
              <a:gd name="T67" fmla="*/ 141 h 233"/>
              <a:gd name="T68" fmla="*/ 50 w 233"/>
              <a:gd name="T69" fmla="*/ 127 h 233"/>
              <a:gd name="T70" fmla="*/ 50 w 233"/>
              <a:gd name="T71" fmla="*/ 112 h 233"/>
              <a:gd name="T72" fmla="*/ 51 w 233"/>
              <a:gd name="T73" fmla="*/ 101 h 233"/>
              <a:gd name="T74" fmla="*/ 56 w 233"/>
              <a:gd name="T75" fmla="*/ 87 h 233"/>
              <a:gd name="T76" fmla="*/ 64 w 233"/>
              <a:gd name="T77" fmla="*/ 75 h 233"/>
              <a:gd name="T78" fmla="*/ 78 w 233"/>
              <a:gd name="T79" fmla="*/ 61 h 233"/>
              <a:gd name="T80" fmla="*/ 94 w 233"/>
              <a:gd name="T81" fmla="*/ 53 h 233"/>
              <a:gd name="T82" fmla="*/ 109 w 233"/>
              <a:gd name="T83" fmla="*/ 49 h 233"/>
              <a:gd name="T84" fmla="*/ 123 w 233"/>
              <a:gd name="T85" fmla="*/ 49 h 233"/>
              <a:gd name="T86" fmla="*/ 134 w 233"/>
              <a:gd name="T87" fmla="*/ 51 h 233"/>
              <a:gd name="T88" fmla="*/ 151 w 233"/>
              <a:gd name="T89" fmla="*/ 58 h 233"/>
              <a:gd name="T90" fmla="*/ 165 w 233"/>
              <a:gd name="T91" fmla="*/ 69 h 233"/>
              <a:gd name="T92" fmla="*/ 173 w 233"/>
              <a:gd name="T93" fmla="*/ 79 h 233"/>
              <a:gd name="T94" fmla="*/ 181 w 233"/>
              <a:gd name="T95" fmla="*/ 94 h 233"/>
              <a:gd name="T96" fmla="*/ 184 w 233"/>
              <a:gd name="T97" fmla="*/ 113 h 233"/>
              <a:gd name="T98" fmla="*/ 184 w 233"/>
              <a:gd name="T99" fmla="*/ 125 h 233"/>
              <a:gd name="T100" fmla="*/ 181 w 233"/>
              <a:gd name="T101" fmla="*/ 137 h 233"/>
              <a:gd name="T102" fmla="*/ 173 w 233"/>
              <a:gd name="T103" fmla="*/ 154 h 233"/>
              <a:gd name="T104" fmla="*/ 162 w 233"/>
              <a:gd name="T105" fmla="*/ 167 h 233"/>
              <a:gd name="T106" fmla="*/ 151 w 233"/>
              <a:gd name="T107" fmla="*/ 174 h 233"/>
              <a:gd name="T108" fmla="*/ 134 w 233"/>
              <a:gd name="T109" fmla="*/ 181 h 233"/>
              <a:gd name="T110" fmla="*/ 116 w 233"/>
              <a:gd name="T111" fmla="*/ 18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" h="233">
                <a:moveTo>
                  <a:pt x="139" y="233"/>
                </a:moveTo>
                <a:cubicBezTo>
                  <a:pt x="139" y="233"/>
                  <a:pt x="140" y="232"/>
                  <a:pt x="142" y="232"/>
                </a:cubicBezTo>
                <a:cubicBezTo>
                  <a:pt x="143" y="232"/>
                  <a:pt x="146" y="231"/>
                  <a:pt x="148" y="231"/>
                </a:cubicBezTo>
                <a:cubicBezTo>
                  <a:pt x="152" y="229"/>
                  <a:pt x="156" y="228"/>
                  <a:pt x="156" y="228"/>
                </a:cubicBezTo>
                <a:cubicBezTo>
                  <a:pt x="158" y="227"/>
                  <a:pt x="160" y="225"/>
                  <a:pt x="160" y="224"/>
                </a:cubicBezTo>
                <a:cubicBezTo>
                  <a:pt x="160" y="224"/>
                  <a:pt x="161" y="219"/>
                  <a:pt x="162" y="214"/>
                </a:cubicBezTo>
                <a:cubicBezTo>
                  <a:pt x="162" y="209"/>
                  <a:pt x="162" y="204"/>
                  <a:pt x="162" y="204"/>
                </a:cubicBezTo>
                <a:cubicBezTo>
                  <a:pt x="162" y="202"/>
                  <a:pt x="163" y="201"/>
                  <a:pt x="165" y="200"/>
                </a:cubicBezTo>
                <a:cubicBezTo>
                  <a:pt x="165" y="200"/>
                  <a:pt x="168" y="198"/>
                  <a:pt x="170" y="196"/>
                </a:cubicBezTo>
                <a:cubicBezTo>
                  <a:pt x="173" y="194"/>
                  <a:pt x="176" y="193"/>
                  <a:pt x="176" y="193"/>
                </a:cubicBezTo>
                <a:cubicBezTo>
                  <a:pt x="176" y="193"/>
                  <a:pt x="178" y="191"/>
                  <a:pt x="180" y="188"/>
                </a:cubicBezTo>
                <a:cubicBezTo>
                  <a:pt x="183" y="186"/>
                  <a:pt x="185" y="184"/>
                  <a:pt x="185" y="184"/>
                </a:cubicBezTo>
                <a:cubicBezTo>
                  <a:pt x="186" y="183"/>
                  <a:pt x="188" y="182"/>
                  <a:pt x="190" y="183"/>
                </a:cubicBezTo>
                <a:cubicBezTo>
                  <a:pt x="190" y="183"/>
                  <a:pt x="195" y="184"/>
                  <a:pt x="200" y="185"/>
                </a:cubicBezTo>
                <a:cubicBezTo>
                  <a:pt x="204" y="185"/>
                  <a:pt x="210" y="186"/>
                  <a:pt x="210" y="186"/>
                </a:cubicBezTo>
                <a:cubicBezTo>
                  <a:pt x="211" y="186"/>
                  <a:pt x="214" y="185"/>
                  <a:pt x="215" y="183"/>
                </a:cubicBezTo>
                <a:cubicBezTo>
                  <a:pt x="215" y="183"/>
                  <a:pt x="217" y="179"/>
                  <a:pt x="220" y="175"/>
                </a:cubicBezTo>
                <a:cubicBezTo>
                  <a:pt x="221" y="174"/>
                  <a:pt x="222" y="172"/>
                  <a:pt x="222" y="170"/>
                </a:cubicBezTo>
                <a:cubicBezTo>
                  <a:pt x="223" y="169"/>
                  <a:pt x="224" y="168"/>
                  <a:pt x="224" y="168"/>
                </a:cubicBezTo>
                <a:cubicBezTo>
                  <a:pt x="224" y="167"/>
                  <a:pt x="224" y="165"/>
                  <a:pt x="224" y="164"/>
                </a:cubicBezTo>
                <a:cubicBezTo>
                  <a:pt x="224" y="163"/>
                  <a:pt x="224" y="162"/>
                  <a:pt x="223" y="162"/>
                </a:cubicBezTo>
                <a:cubicBezTo>
                  <a:pt x="223" y="162"/>
                  <a:pt x="221" y="157"/>
                  <a:pt x="217" y="154"/>
                </a:cubicBezTo>
                <a:cubicBezTo>
                  <a:pt x="216" y="152"/>
                  <a:pt x="214" y="150"/>
                  <a:pt x="213" y="149"/>
                </a:cubicBezTo>
                <a:cubicBezTo>
                  <a:pt x="212" y="147"/>
                  <a:pt x="211" y="147"/>
                  <a:pt x="211" y="147"/>
                </a:cubicBezTo>
                <a:cubicBezTo>
                  <a:pt x="210" y="145"/>
                  <a:pt x="209" y="143"/>
                  <a:pt x="210" y="141"/>
                </a:cubicBezTo>
                <a:cubicBezTo>
                  <a:pt x="210" y="141"/>
                  <a:pt x="210" y="141"/>
                  <a:pt x="210" y="139"/>
                </a:cubicBezTo>
                <a:cubicBezTo>
                  <a:pt x="211" y="138"/>
                  <a:pt x="211" y="137"/>
                  <a:pt x="211" y="135"/>
                </a:cubicBezTo>
                <a:cubicBezTo>
                  <a:pt x="212" y="132"/>
                  <a:pt x="212" y="129"/>
                  <a:pt x="212" y="129"/>
                </a:cubicBezTo>
                <a:cubicBezTo>
                  <a:pt x="212" y="129"/>
                  <a:pt x="213" y="126"/>
                  <a:pt x="213" y="122"/>
                </a:cubicBezTo>
                <a:cubicBezTo>
                  <a:pt x="213" y="121"/>
                  <a:pt x="213" y="119"/>
                  <a:pt x="213" y="118"/>
                </a:cubicBezTo>
                <a:cubicBezTo>
                  <a:pt x="213" y="117"/>
                  <a:pt x="213" y="116"/>
                  <a:pt x="213" y="116"/>
                </a:cubicBezTo>
                <a:cubicBezTo>
                  <a:pt x="213" y="114"/>
                  <a:pt x="214" y="112"/>
                  <a:pt x="216" y="111"/>
                </a:cubicBezTo>
                <a:cubicBezTo>
                  <a:pt x="216" y="111"/>
                  <a:pt x="217" y="111"/>
                  <a:pt x="218" y="110"/>
                </a:cubicBezTo>
                <a:cubicBezTo>
                  <a:pt x="220" y="109"/>
                  <a:pt x="222" y="107"/>
                  <a:pt x="224" y="106"/>
                </a:cubicBezTo>
                <a:cubicBezTo>
                  <a:pt x="228" y="103"/>
                  <a:pt x="232" y="100"/>
                  <a:pt x="232" y="100"/>
                </a:cubicBezTo>
                <a:cubicBezTo>
                  <a:pt x="232" y="99"/>
                  <a:pt x="233" y="98"/>
                  <a:pt x="233" y="97"/>
                </a:cubicBezTo>
                <a:cubicBezTo>
                  <a:pt x="233" y="96"/>
                  <a:pt x="233" y="95"/>
                  <a:pt x="233" y="94"/>
                </a:cubicBezTo>
                <a:cubicBezTo>
                  <a:pt x="233" y="94"/>
                  <a:pt x="233" y="93"/>
                  <a:pt x="233" y="91"/>
                </a:cubicBezTo>
                <a:cubicBezTo>
                  <a:pt x="232" y="90"/>
                  <a:pt x="232" y="88"/>
                  <a:pt x="231" y="85"/>
                </a:cubicBezTo>
                <a:cubicBezTo>
                  <a:pt x="230" y="81"/>
                  <a:pt x="229" y="77"/>
                  <a:pt x="229" y="77"/>
                </a:cubicBezTo>
                <a:cubicBezTo>
                  <a:pt x="228" y="75"/>
                  <a:pt x="226" y="73"/>
                  <a:pt x="224" y="73"/>
                </a:cubicBezTo>
                <a:cubicBezTo>
                  <a:pt x="224" y="73"/>
                  <a:pt x="219" y="72"/>
                  <a:pt x="215" y="72"/>
                </a:cubicBezTo>
                <a:cubicBezTo>
                  <a:pt x="210" y="71"/>
                  <a:pt x="205" y="71"/>
                  <a:pt x="205" y="71"/>
                </a:cubicBezTo>
                <a:cubicBezTo>
                  <a:pt x="203" y="71"/>
                  <a:pt x="201" y="70"/>
                  <a:pt x="200" y="68"/>
                </a:cubicBezTo>
                <a:cubicBezTo>
                  <a:pt x="200" y="68"/>
                  <a:pt x="199" y="65"/>
                  <a:pt x="197" y="63"/>
                </a:cubicBezTo>
                <a:cubicBezTo>
                  <a:pt x="195" y="60"/>
                  <a:pt x="193" y="58"/>
                  <a:pt x="193" y="58"/>
                </a:cubicBezTo>
                <a:cubicBezTo>
                  <a:pt x="193" y="58"/>
                  <a:pt x="191" y="55"/>
                  <a:pt x="189" y="53"/>
                </a:cubicBezTo>
                <a:cubicBezTo>
                  <a:pt x="187" y="50"/>
                  <a:pt x="185" y="48"/>
                  <a:pt x="185" y="48"/>
                </a:cubicBezTo>
                <a:cubicBezTo>
                  <a:pt x="183" y="47"/>
                  <a:pt x="183" y="45"/>
                  <a:pt x="183" y="43"/>
                </a:cubicBezTo>
                <a:cubicBezTo>
                  <a:pt x="183" y="43"/>
                  <a:pt x="185" y="38"/>
                  <a:pt x="185" y="33"/>
                </a:cubicBezTo>
                <a:cubicBezTo>
                  <a:pt x="186" y="29"/>
                  <a:pt x="186" y="24"/>
                  <a:pt x="186" y="24"/>
                </a:cubicBezTo>
                <a:cubicBezTo>
                  <a:pt x="187" y="22"/>
                  <a:pt x="186" y="19"/>
                  <a:pt x="183" y="18"/>
                </a:cubicBezTo>
                <a:cubicBezTo>
                  <a:pt x="183" y="18"/>
                  <a:pt x="180" y="16"/>
                  <a:pt x="176" y="14"/>
                </a:cubicBezTo>
                <a:cubicBezTo>
                  <a:pt x="174" y="12"/>
                  <a:pt x="172" y="12"/>
                  <a:pt x="171" y="11"/>
                </a:cubicBezTo>
                <a:cubicBezTo>
                  <a:pt x="169" y="10"/>
                  <a:pt x="168" y="10"/>
                  <a:pt x="168" y="10"/>
                </a:cubicBezTo>
                <a:cubicBezTo>
                  <a:pt x="167" y="9"/>
                  <a:pt x="166" y="9"/>
                  <a:pt x="165" y="9"/>
                </a:cubicBezTo>
                <a:cubicBezTo>
                  <a:pt x="164" y="9"/>
                  <a:pt x="163" y="9"/>
                  <a:pt x="162" y="10"/>
                </a:cubicBezTo>
                <a:cubicBezTo>
                  <a:pt x="162" y="10"/>
                  <a:pt x="158" y="13"/>
                  <a:pt x="154" y="16"/>
                </a:cubicBezTo>
                <a:cubicBezTo>
                  <a:pt x="152" y="17"/>
                  <a:pt x="151" y="19"/>
                  <a:pt x="149" y="20"/>
                </a:cubicBezTo>
                <a:cubicBezTo>
                  <a:pt x="148" y="21"/>
                  <a:pt x="147" y="22"/>
                  <a:pt x="147" y="22"/>
                </a:cubicBezTo>
                <a:cubicBezTo>
                  <a:pt x="146" y="23"/>
                  <a:pt x="144" y="24"/>
                  <a:pt x="142" y="23"/>
                </a:cubicBezTo>
                <a:cubicBezTo>
                  <a:pt x="142" y="23"/>
                  <a:pt x="141" y="23"/>
                  <a:pt x="140" y="23"/>
                </a:cubicBezTo>
                <a:cubicBezTo>
                  <a:pt x="139" y="22"/>
                  <a:pt x="137" y="22"/>
                  <a:pt x="136" y="22"/>
                </a:cubicBezTo>
                <a:cubicBezTo>
                  <a:pt x="133" y="21"/>
                  <a:pt x="129" y="21"/>
                  <a:pt x="129" y="21"/>
                </a:cubicBezTo>
                <a:cubicBezTo>
                  <a:pt x="129" y="21"/>
                  <a:pt x="126" y="20"/>
                  <a:pt x="123" y="20"/>
                </a:cubicBezTo>
                <a:cubicBezTo>
                  <a:pt x="121" y="20"/>
                  <a:pt x="120" y="20"/>
                  <a:pt x="119" y="20"/>
                </a:cubicBezTo>
                <a:cubicBezTo>
                  <a:pt x="117" y="20"/>
                  <a:pt x="117" y="20"/>
                  <a:pt x="117" y="20"/>
                </a:cubicBezTo>
                <a:cubicBezTo>
                  <a:pt x="115" y="20"/>
                  <a:pt x="113" y="19"/>
                  <a:pt x="112" y="17"/>
                </a:cubicBezTo>
                <a:cubicBezTo>
                  <a:pt x="112" y="17"/>
                  <a:pt x="111" y="16"/>
                  <a:pt x="110" y="15"/>
                </a:cubicBezTo>
                <a:cubicBezTo>
                  <a:pt x="109" y="13"/>
                  <a:pt x="108" y="11"/>
                  <a:pt x="107" y="9"/>
                </a:cubicBezTo>
                <a:cubicBezTo>
                  <a:pt x="104" y="5"/>
                  <a:pt x="101" y="2"/>
                  <a:pt x="101" y="2"/>
                </a:cubicBezTo>
                <a:cubicBezTo>
                  <a:pt x="100" y="1"/>
                  <a:pt x="99" y="0"/>
                  <a:pt x="98" y="0"/>
                </a:cubicBezTo>
                <a:cubicBezTo>
                  <a:pt x="97" y="0"/>
                  <a:pt x="96" y="0"/>
                  <a:pt x="95" y="0"/>
                </a:cubicBezTo>
                <a:cubicBezTo>
                  <a:pt x="95" y="0"/>
                  <a:pt x="94" y="0"/>
                  <a:pt x="92" y="0"/>
                </a:cubicBezTo>
                <a:cubicBezTo>
                  <a:pt x="90" y="1"/>
                  <a:pt x="88" y="1"/>
                  <a:pt x="86" y="2"/>
                </a:cubicBezTo>
                <a:cubicBezTo>
                  <a:pt x="82" y="3"/>
                  <a:pt x="78" y="4"/>
                  <a:pt x="78" y="4"/>
                </a:cubicBezTo>
                <a:cubicBezTo>
                  <a:pt x="76" y="5"/>
                  <a:pt x="74" y="7"/>
                  <a:pt x="74" y="9"/>
                </a:cubicBezTo>
                <a:cubicBezTo>
                  <a:pt x="74" y="9"/>
                  <a:pt x="73" y="14"/>
                  <a:pt x="72" y="19"/>
                </a:cubicBezTo>
                <a:cubicBezTo>
                  <a:pt x="72" y="23"/>
                  <a:pt x="72" y="28"/>
                  <a:pt x="72" y="28"/>
                </a:cubicBezTo>
                <a:cubicBezTo>
                  <a:pt x="72" y="30"/>
                  <a:pt x="71" y="32"/>
                  <a:pt x="69" y="33"/>
                </a:cubicBezTo>
                <a:cubicBezTo>
                  <a:pt x="69" y="33"/>
                  <a:pt x="66" y="34"/>
                  <a:pt x="64" y="36"/>
                </a:cubicBezTo>
                <a:cubicBezTo>
                  <a:pt x="61" y="38"/>
                  <a:pt x="58" y="40"/>
                  <a:pt x="58" y="40"/>
                </a:cubicBezTo>
                <a:cubicBezTo>
                  <a:pt x="58" y="40"/>
                  <a:pt x="56" y="42"/>
                  <a:pt x="53" y="44"/>
                </a:cubicBezTo>
                <a:cubicBezTo>
                  <a:pt x="51" y="46"/>
                  <a:pt x="49" y="48"/>
                  <a:pt x="49" y="48"/>
                </a:cubicBezTo>
                <a:cubicBezTo>
                  <a:pt x="47" y="50"/>
                  <a:pt x="45" y="50"/>
                  <a:pt x="44" y="50"/>
                </a:cubicBezTo>
                <a:cubicBezTo>
                  <a:pt x="44" y="50"/>
                  <a:pt x="39" y="49"/>
                  <a:pt x="34" y="48"/>
                </a:cubicBezTo>
                <a:cubicBezTo>
                  <a:pt x="29" y="47"/>
                  <a:pt x="24" y="47"/>
                  <a:pt x="24" y="47"/>
                </a:cubicBezTo>
                <a:cubicBezTo>
                  <a:pt x="22" y="47"/>
                  <a:pt x="20" y="48"/>
                  <a:pt x="19" y="50"/>
                </a:cubicBezTo>
                <a:cubicBezTo>
                  <a:pt x="19" y="50"/>
                  <a:pt x="17" y="53"/>
                  <a:pt x="14" y="57"/>
                </a:cubicBezTo>
                <a:cubicBezTo>
                  <a:pt x="13" y="59"/>
                  <a:pt x="12" y="61"/>
                  <a:pt x="11" y="62"/>
                </a:cubicBezTo>
                <a:cubicBezTo>
                  <a:pt x="11" y="64"/>
                  <a:pt x="10" y="65"/>
                  <a:pt x="10" y="65"/>
                </a:cubicBezTo>
                <a:cubicBezTo>
                  <a:pt x="10" y="66"/>
                  <a:pt x="9" y="67"/>
                  <a:pt x="9" y="68"/>
                </a:cubicBezTo>
                <a:cubicBezTo>
                  <a:pt x="9" y="69"/>
                  <a:pt x="10" y="70"/>
                  <a:pt x="10" y="71"/>
                </a:cubicBezTo>
                <a:cubicBezTo>
                  <a:pt x="10" y="71"/>
                  <a:pt x="13" y="75"/>
                  <a:pt x="16" y="79"/>
                </a:cubicBezTo>
                <a:cubicBezTo>
                  <a:pt x="18" y="81"/>
                  <a:pt x="19" y="82"/>
                  <a:pt x="21" y="84"/>
                </a:cubicBezTo>
                <a:cubicBezTo>
                  <a:pt x="22" y="85"/>
                  <a:pt x="23" y="86"/>
                  <a:pt x="23" y="86"/>
                </a:cubicBezTo>
                <a:cubicBezTo>
                  <a:pt x="24" y="87"/>
                  <a:pt x="25" y="89"/>
                  <a:pt x="24" y="91"/>
                </a:cubicBezTo>
                <a:cubicBezTo>
                  <a:pt x="24" y="91"/>
                  <a:pt x="24" y="92"/>
                  <a:pt x="23" y="93"/>
                </a:cubicBezTo>
                <a:cubicBezTo>
                  <a:pt x="23" y="94"/>
                  <a:pt x="23" y="96"/>
                  <a:pt x="23" y="97"/>
                </a:cubicBezTo>
                <a:cubicBezTo>
                  <a:pt x="22" y="101"/>
                  <a:pt x="21" y="104"/>
                  <a:pt x="21" y="104"/>
                </a:cubicBezTo>
                <a:cubicBezTo>
                  <a:pt x="21" y="104"/>
                  <a:pt x="21" y="107"/>
                  <a:pt x="21" y="110"/>
                </a:cubicBezTo>
                <a:cubicBezTo>
                  <a:pt x="21" y="112"/>
                  <a:pt x="21" y="113"/>
                  <a:pt x="21" y="114"/>
                </a:cubicBezTo>
                <a:cubicBezTo>
                  <a:pt x="21" y="116"/>
                  <a:pt x="21" y="117"/>
                  <a:pt x="21" y="117"/>
                </a:cubicBezTo>
                <a:cubicBezTo>
                  <a:pt x="21" y="118"/>
                  <a:pt x="20" y="120"/>
                  <a:pt x="18" y="121"/>
                </a:cubicBezTo>
                <a:cubicBezTo>
                  <a:pt x="18" y="121"/>
                  <a:pt x="17" y="122"/>
                  <a:pt x="15" y="123"/>
                </a:cubicBezTo>
                <a:cubicBezTo>
                  <a:pt x="14" y="124"/>
                  <a:pt x="12" y="125"/>
                  <a:pt x="10" y="126"/>
                </a:cubicBezTo>
                <a:cubicBezTo>
                  <a:pt x="6" y="129"/>
                  <a:pt x="2" y="133"/>
                  <a:pt x="2" y="133"/>
                </a:cubicBezTo>
                <a:cubicBezTo>
                  <a:pt x="1" y="133"/>
                  <a:pt x="1" y="134"/>
                  <a:pt x="1" y="135"/>
                </a:cubicBezTo>
                <a:cubicBezTo>
                  <a:pt x="0" y="136"/>
                  <a:pt x="0" y="137"/>
                  <a:pt x="1" y="138"/>
                </a:cubicBezTo>
                <a:cubicBezTo>
                  <a:pt x="1" y="138"/>
                  <a:pt x="1" y="139"/>
                  <a:pt x="1" y="141"/>
                </a:cubicBezTo>
                <a:cubicBezTo>
                  <a:pt x="1" y="143"/>
                  <a:pt x="2" y="145"/>
                  <a:pt x="2" y="147"/>
                </a:cubicBezTo>
                <a:cubicBezTo>
                  <a:pt x="4" y="151"/>
                  <a:pt x="5" y="155"/>
                  <a:pt x="5" y="155"/>
                </a:cubicBezTo>
                <a:cubicBezTo>
                  <a:pt x="6" y="158"/>
                  <a:pt x="8" y="159"/>
                  <a:pt x="10" y="159"/>
                </a:cubicBezTo>
                <a:cubicBezTo>
                  <a:pt x="10" y="159"/>
                  <a:pt x="14" y="160"/>
                  <a:pt x="19" y="161"/>
                </a:cubicBezTo>
                <a:cubicBezTo>
                  <a:pt x="24" y="161"/>
                  <a:pt x="29" y="161"/>
                  <a:pt x="29" y="161"/>
                </a:cubicBezTo>
                <a:cubicBezTo>
                  <a:pt x="31" y="161"/>
                  <a:pt x="33" y="162"/>
                  <a:pt x="33" y="164"/>
                </a:cubicBezTo>
                <a:cubicBezTo>
                  <a:pt x="33" y="164"/>
                  <a:pt x="35" y="167"/>
                  <a:pt x="37" y="170"/>
                </a:cubicBezTo>
                <a:cubicBezTo>
                  <a:pt x="39" y="172"/>
                  <a:pt x="41" y="175"/>
                  <a:pt x="41" y="175"/>
                </a:cubicBezTo>
                <a:cubicBezTo>
                  <a:pt x="41" y="175"/>
                  <a:pt x="43" y="177"/>
                  <a:pt x="45" y="180"/>
                </a:cubicBezTo>
                <a:cubicBezTo>
                  <a:pt x="47" y="182"/>
                  <a:pt x="49" y="184"/>
                  <a:pt x="49" y="184"/>
                </a:cubicBezTo>
                <a:cubicBezTo>
                  <a:pt x="50" y="186"/>
                  <a:pt x="51" y="188"/>
                  <a:pt x="51" y="190"/>
                </a:cubicBezTo>
                <a:cubicBezTo>
                  <a:pt x="51" y="190"/>
                  <a:pt x="49" y="194"/>
                  <a:pt x="49" y="199"/>
                </a:cubicBezTo>
                <a:cubicBezTo>
                  <a:pt x="48" y="204"/>
                  <a:pt x="47" y="209"/>
                  <a:pt x="47" y="209"/>
                </a:cubicBezTo>
                <a:cubicBezTo>
                  <a:pt x="47" y="211"/>
                  <a:pt x="48" y="213"/>
                  <a:pt x="50" y="214"/>
                </a:cubicBezTo>
                <a:cubicBezTo>
                  <a:pt x="50" y="214"/>
                  <a:pt x="54" y="217"/>
                  <a:pt x="58" y="219"/>
                </a:cubicBezTo>
                <a:cubicBezTo>
                  <a:pt x="60" y="220"/>
                  <a:pt x="62" y="221"/>
                  <a:pt x="63" y="222"/>
                </a:cubicBezTo>
                <a:cubicBezTo>
                  <a:pt x="64" y="222"/>
                  <a:pt x="65" y="223"/>
                  <a:pt x="65" y="223"/>
                </a:cubicBezTo>
                <a:cubicBezTo>
                  <a:pt x="66" y="223"/>
                  <a:pt x="68" y="224"/>
                  <a:pt x="69" y="224"/>
                </a:cubicBezTo>
                <a:cubicBezTo>
                  <a:pt x="70" y="224"/>
                  <a:pt x="71" y="223"/>
                  <a:pt x="72" y="223"/>
                </a:cubicBezTo>
                <a:cubicBezTo>
                  <a:pt x="72" y="223"/>
                  <a:pt x="76" y="220"/>
                  <a:pt x="79" y="217"/>
                </a:cubicBezTo>
                <a:cubicBezTo>
                  <a:pt x="81" y="215"/>
                  <a:pt x="83" y="214"/>
                  <a:pt x="84" y="213"/>
                </a:cubicBezTo>
                <a:cubicBezTo>
                  <a:pt x="86" y="211"/>
                  <a:pt x="87" y="210"/>
                  <a:pt x="87" y="210"/>
                </a:cubicBezTo>
                <a:cubicBezTo>
                  <a:pt x="88" y="209"/>
                  <a:pt x="90" y="209"/>
                  <a:pt x="92" y="209"/>
                </a:cubicBezTo>
                <a:cubicBezTo>
                  <a:pt x="92" y="209"/>
                  <a:pt x="93" y="209"/>
                  <a:pt x="94" y="210"/>
                </a:cubicBezTo>
                <a:cubicBezTo>
                  <a:pt x="95" y="210"/>
                  <a:pt x="96" y="210"/>
                  <a:pt x="98" y="211"/>
                </a:cubicBezTo>
                <a:cubicBezTo>
                  <a:pt x="101" y="211"/>
                  <a:pt x="104" y="212"/>
                  <a:pt x="104" y="212"/>
                </a:cubicBezTo>
                <a:cubicBezTo>
                  <a:pt x="104" y="212"/>
                  <a:pt x="108" y="212"/>
                  <a:pt x="111" y="212"/>
                </a:cubicBezTo>
                <a:cubicBezTo>
                  <a:pt x="112" y="212"/>
                  <a:pt x="114" y="213"/>
                  <a:pt x="115" y="212"/>
                </a:cubicBezTo>
                <a:cubicBezTo>
                  <a:pt x="116" y="212"/>
                  <a:pt x="117" y="212"/>
                  <a:pt x="117" y="212"/>
                </a:cubicBezTo>
                <a:cubicBezTo>
                  <a:pt x="119" y="212"/>
                  <a:pt x="121" y="213"/>
                  <a:pt x="122" y="215"/>
                </a:cubicBezTo>
                <a:cubicBezTo>
                  <a:pt x="122" y="215"/>
                  <a:pt x="122" y="216"/>
                  <a:pt x="123" y="218"/>
                </a:cubicBezTo>
                <a:cubicBezTo>
                  <a:pt x="124" y="219"/>
                  <a:pt x="126" y="221"/>
                  <a:pt x="127" y="223"/>
                </a:cubicBezTo>
                <a:cubicBezTo>
                  <a:pt x="130" y="227"/>
                  <a:pt x="133" y="231"/>
                  <a:pt x="133" y="231"/>
                </a:cubicBezTo>
                <a:cubicBezTo>
                  <a:pt x="134" y="232"/>
                  <a:pt x="135" y="232"/>
                  <a:pt x="136" y="233"/>
                </a:cubicBezTo>
                <a:cubicBezTo>
                  <a:pt x="137" y="233"/>
                  <a:pt x="138" y="233"/>
                  <a:pt x="139" y="233"/>
                </a:cubicBezTo>
                <a:close/>
                <a:moveTo>
                  <a:pt x="113" y="183"/>
                </a:moveTo>
                <a:cubicBezTo>
                  <a:pt x="112" y="183"/>
                  <a:pt x="111" y="183"/>
                  <a:pt x="110" y="183"/>
                </a:cubicBezTo>
                <a:cubicBezTo>
                  <a:pt x="109" y="183"/>
                  <a:pt x="108" y="183"/>
                  <a:pt x="108" y="183"/>
                </a:cubicBezTo>
                <a:cubicBezTo>
                  <a:pt x="108" y="183"/>
                  <a:pt x="107" y="183"/>
                  <a:pt x="106" y="183"/>
                </a:cubicBezTo>
                <a:cubicBezTo>
                  <a:pt x="105" y="183"/>
                  <a:pt x="104" y="182"/>
                  <a:pt x="103" y="182"/>
                </a:cubicBezTo>
                <a:cubicBezTo>
                  <a:pt x="103" y="182"/>
                  <a:pt x="102" y="182"/>
                  <a:pt x="102" y="182"/>
                </a:cubicBezTo>
                <a:cubicBezTo>
                  <a:pt x="101" y="182"/>
                  <a:pt x="101" y="182"/>
                  <a:pt x="100" y="181"/>
                </a:cubicBezTo>
                <a:cubicBezTo>
                  <a:pt x="99" y="181"/>
                  <a:pt x="98" y="181"/>
                  <a:pt x="96" y="180"/>
                </a:cubicBezTo>
                <a:cubicBezTo>
                  <a:pt x="95" y="180"/>
                  <a:pt x="93" y="179"/>
                  <a:pt x="92" y="179"/>
                </a:cubicBezTo>
                <a:cubicBezTo>
                  <a:pt x="91" y="179"/>
                  <a:pt x="90" y="178"/>
                  <a:pt x="90" y="178"/>
                </a:cubicBezTo>
                <a:cubicBezTo>
                  <a:pt x="89" y="178"/>
                  <a:pt x="88" y="177"/>
                  <a:pt x="88" y="177"/>
                </a:cubicBezTo>
                <a:cubicBezTo>
                  <a:pt x="86" y="176"/>
                  <a:pt x="85" y="175"/>
                  <a:pt x="83" y="175"/>
                </a:cubicBezTo>
                <a:cubicBezTo>
                  <a:pt x="82" y="174"/>
                  <a:pt x="80" y="173"/>
                  <a:pt x="79" y="172"/>
                </a:cubicBezTo>
                <a:cubicBezTo>
                  <a:pt x="78" y="171"/>
                  <a:pt x="78" y="171"/>
                  <a:pt x="78" y="171"/>
                </a:cubicBezTo>
                <a:cubicBezTo>
                  <a:pt x="77" y="171"/>
                  <a:pt x="77" y="171"/>
                  <a:pt x="77" y="171"/>
                </a:cubicBezTo>
                <a:cubicBezTo>
                  <a:pt x="76" y="170"/>
                  <a:pt x="76" y="170"/>
                  <a:pt x="75" y="169"/>
                </a:cubicBezTo>
                <a:cubicBezTo>
                  <a:pt x="73" y="167"/>
                  <a:pt x="71" y="165"/>
                  <a:pt x="69" y="164"/>
                </a:cubicBezTo>
                <a:cubicBezTo>
                  <a:pt x="68" y="163"/>
                  <a:pt x="67" y="162"/>
                  <a:pt x="67" y="161"/>
                </a:cubicBezTo>
                <a:cubicBezTo>
                  <a:pt x="66" y="160"/>
                  <a:pt x="65" y="160"/>
                  <a:pt x="65" y="159"/>
                </a:cubicBezTo>
                <a:cubicBezTo>
                  <a:pt x="64" y="158"/>
                  <a:pt x="63" y="157"/>
                  <a:pt x="63" y="157"/>
                </a:cubicBezTo>
                <a:cubicBezTo>
                  <a:pt x="63" y="157"/>
                  <a:pt x="63" y="157"/>
                  <a:pt x="62" y="155"/>
                </a:cubicBezTo>
                <a:cubicBezTo>
                  <a:pt x="62" y="155"/>
                  <a:pt x="61" y="154"/>
                  <a:pt x="61" y="153"/>
                </a:cubicBezTo>
                <a:cubicBezTo>
                  <a:pt x="60" y="152"/>
                  <a:pt x="59" y="152"/>
                  <a:pt x="59" y="150"/>
                </a:cubicBezTo>
                <a:cubicBezTo>
                  <a:pt x="58" y="148"/>
                  <a:pt x="56" y="146"/>
                  <a:pt x="55" y="143"/>
                </a:cubicBezTo>
                <a:cubicBezTo>
                  <a:pt x="55" y="142"/>
                  <a:pt x="54" y="141"/>
                  <a:pt x="54" y="141"/>
                </a:cubicBezTo>
                <a:cubicBezTo>
                  <a:pt x="54" y="140"/>
                  <a:pt x="54" y="140"/>
                  <a:pt x="54" y="140"/>
                </a:cubicBezTo>
                <a:cubicBezTo>
                  <a:pt x="53" y="138"/>
                  <a:pt x="53" y="138"/>
                  <a:pt x="53" y="138"/>
                </a:cubicBezTo>
                <a:cubicBezTo>
                  <a:pt x="53" y="137"/>
                  <a:pt x="52" y="135"/>
                  <a:pt x="52" y="134"/>
                </a:cubicBezTo>
                <a:cubicBezTo>
                  <a:pt x="51" y="132"/>
                  <a:pt x="51" y="130"/>
                  <a:pt x="51" y="129"/>
                </a:cubicBezTo>
                <a:cubicBezTo>
                  <a:pt x="51" y="128"/>
                  <a:pt x="50" y="127"/>
                  <a:pt x="50" y="127"/>
                </a:cubicBezTo>
                <a:cubicBezTo>
                  <a:pt x="50" y="126"/>
                  <a:pt x="50" y="125"/>
                  <a:pt x="50" y="124"/>
                </a:cubicBezTo>
                <a:cubicBezTo>
                  <a:pt x="50" y="123"/>
                  <a:pt x="50" y="121"/>
                  <a:pt x="50" y="120"/>
                </a:cubicBezTo>
                <a:cubicBezTo>
                  <a:pt x="50" y="118"/>
                  <a:pt x="50" y="117"/>
                  <a:pt x="50" y="116"/>
                </a:cubicBezTo>
                <a:cubicBezTo>
                  <a:pt x="49" y="115"/>
                  <a:pt x="49" y="114"/>
                  <a:pt x="49" y="114"/>
                </a:cubicBezTo>
                <a:cubicBezTo>
                  <a:pt x="50" y="113"/>
                  <a:pt x="50" y="113"/>
                  <a:pt x="50" y="112"/>
                </a:cubicBezTo>
                <a:cubicBezTo>
                  <a:pt x="50" y="111"/>
                  <a:pt x="50" y="110"/>
                  <a:pt x="50" y="110"/>
                </a:cubicBezTo>
                <a:cubicBezTo>
                  <a:pt x="50" y="108"/>
                  <a:pt x="50" y="107"/>
                  <a:pt x="50" y="107"/>
                </a:cubicBezTo>
                <a:cubicBezTo>
                  <a:pt x="50" y="107"/>
                  <a:pt x="50" y="107"/>
                  <a:pt x="50" y="105"/>
                </a:cubicBezTo>
                <a:cubicBezTo>
                  <a:pt x="51" y="104"/>
                  <a:pt x="51" y="104"/>
                  <a:pt x="51" y="103"/>
                </a:cubicBezTo>
                <a:cubicBezTo>
                  <a:pt x="51" y="102"/>
                  <a:pt x="51" y="102"/>
                  <a:pt x="51" y="101"/>
                </a:cubicBezTo>
                <a:cubicBezTo>
                  <a:pt x="51" y="100"/>
                  <a:pt x="51" y="100"/>
                  <a:pt x="52" y="99"/>
                </a:cubicBezTo>
                <a:cubicBezTo>
                  <a:pt x="52" y="98"/>
                  <a:pt x="52" y="97"/>
                  <a:pt x="53" y="95"/>
                </a:cubicBezTo>
                <a:cubicBezTo>
                  <a:pt x="53" y="94"/>
                  <a:pt x="54" y="93"/>
                  <a:pt x="54" y="91"/>
                </a:cubicBezTo>
                <a:cubicBezTo>
                  <a:pt x="55" y="91"/>
                  <a:pt x="55" y="90"/>
                  <a:pt x="55" y="89"/>
                </a:cubicBezTo>
                <a:cubicBezTo>
                  <a:pt x="55" y="88"/>
                  <a:pt x="56" y="88"/>
                  <a:pt x="56" y="87"/>
                </a:cubicBezTo>
                <a:cubicBezTo>
                  <a:pt x="57" y="85"/>
                  <a:pt x="58" y="84"/>
                  <a:pt x="58" y="82"/>
                </a:cubicBezTo>
                <a:cubicBezTo>
                  <a:pt x="59" y="81"/>
                  <a:pt x="60" y="80"/>
                  <a:pt x="61" y="78"/>
                </a:cubicBezTo>
                <a:cubicBezTo>
                  <a:pt x="62" y="77"/>
                  <a:pt x="62" y="77"/>
                  <a:pt x="62" y="77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6"/>
                  <a:pt x="63" y="75"/>
                  <a:pt x="64" y="75"/>
                </a:cubicBezTo>
                <a:cubicBezTo>
                  <a:pt x="66" y="72"/>
                  <a:pt x="68" y="70"/>
                  <a:pt x="70" y="68"/>
                </a:cubicBezTo>
                <a:cubicBezTo>
                  <a:pt x="70" y="67"/>
                  <a:pt x="71" y="67"/>
                  <a:pt x="72" y="66"/>
                </a:cubicBezTo>
                <a:cubicBezTo>
                  <a:pt x="73" y="65"/>
                  <a:pt x="74" y="65"/>
                  <a:pt x="74" y="64"/>
                </a:cubicBezTo>
                <a:cubicBezTo>
                  <a:pt x="75" y="63"/>
                  <a:pt x="76" y="63"/>
                  <a:pt x="76" y="63"/>
                </a:cubicBezTo>
                <a:cubicBezTo>
                  <a:pt x="76" y="63"/>
                  <a:pt x="76" y="62"/>
                  <a:pt x="78" y="61"/>
                </a:cubicBezTo>
                <a:cubicBezTo>
                  <a:pt x="78" y="61"/>
                  <a:pt x="79" y="61"/>
                  <a:pt x="80" y="60"/>
                </a:cubicBezTo>
                <a:cubicBezTo>
                  <a:pt x="81" y="59"/>
                  <a:pt x="82" y="59"/>
                  <a:pt x="83" y="58"/>
                </a:cubicBezTo>
                <a:cubicBezTo>
                  <a:pt x="85" y="57"/>
                  <a:pt x="87" y="55"/>
                  <a:pt x="90" y="54"/>
                </a:cubicBezTo>
                <a:cubicBezTo>
                  <a:pt x="91" y="54"/>
                  <a:pt x="92" y="54"/>
                  <a:pt x="92" y="53"/>
                </a:cubicBezTo>
                <a:cubicBezTo>
                  <a:pt x="94" y="53"/>
                  <a:pt x="94" y="53"/>
                  <a:pt x="9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96" y="52"/>
                  <a:pt x="98" y="52"/>
                  <a:pt x="99" y="51"/>
                </a:cubicBezTo>
                <a:cubicBezTo>
                  <a:pt x="101" y="51"/>
                  <a:pt x="103" y="50"/>
                  <a:pt x="104" y="50"/>
                </a:cubicBezTo>
                <a:cubicBezTo>
                  <a:pt x="105" y="50"/>
                  <a:pt x="106" y="50"/>
                  <a:pt x="107" y="50"/>
                </a:cubicBezTo>
                <a:cubicBezTo>
                  <a:pt x="107" y="49"/>
                  <a:pt x="108" y="49"/>
                  <a:pt x="109" y="49"/>
                </a:cubicBezTo>
                <a:cubicBezTo>
                  <a:pt x="110" y="49"/>
                  <a:pt x="112" y="49"/>
                  <a:pt x="113" y="49"/>
                </a:cubicBezTo>
                <a:cubicBezTo>
                  <a:pt x="115" y="49"/>
                  <a:pt x="116" y="49"/>
                  <a:pt x="117" y="49"/>
                </a:cubicBezTo>
                <a:cubicBezTo>
                  <a:pt x="118" y="49"/>
                  <a:pt x="119" y="49"/>
                  <a:pt x="119" y="49"/>
                </a:cubicBezTo>
                <a:cubicBezTo>
                  <a:pt x="120" y="49"/>
                  <a:pt x="120" y="49"/>
                  <a:pt x="121" y="49"/>
                </a:cubicBezTo>
                <a:cubicBezTo>
                  <a:pt x="122" y="49"/>
                  <a:pt x="123" y="49"/>
                  <a:pt x="123" y="49"/>
                </a:cubicBezTo>
                <a:cubicBezTo>
                  <a:pt x="125" y="49"/>
                  <a:pt x="126" y="49"/>
                  <a:pt x="126" y="49"/>
                </a:cubicBezTo>
                <a:cubicBezTo>
                  <a:pt x="126" y="49"/>
                  <a:pt x="126" y="49"/>
                  <a:pt x="128" y="50"/>
                </a:cubicBezTo>
                <a:cubicBezTo>
                  <a:pt x="129" y="50"/>
                  <a:pt x="130" y="50"/>
                  <a:pt x="130" y="50"/>
                </a:cubicBezTo>
                <a:cubicBezTo>
                  <a:pt x="131" y="50"/>
                  <a:pt x="132" y="50"/>
                  <a:pt x="132" y="50"/>
                </a:cubicBezTo>
                <a:cubicBezTo>
                  <a:pt x="133" y="51"/>
                  <a:pt x="133" y="51"/>
                  <a:pt x="134" y="51"/>
                </a:cubicBezTo>
                <a:cubicBezTo>
                  <a:pt x="135" y="51"/>
                  <a:pt x="136" y="52"/>
                  <a:pt x="138" y="52"/>
                </a:cubicBezTo>
                <a:cubicBezTo>
                  <a:pt x="139" y="52"/>
                  <a:pt x="140" y="53"/>
                  <a:pt x="142" y="54"/>
                </a:cubicBezTo>
                <a:cubicBezTo>
                  <a:pt x="143" y="54"/>
                  <a:pt x="143" y="54"/>
                  <a:pt x="144" y="54"/>
                </a:cubicBezTo>
                <a:cubicBezTo>
                  <a:pt x="145" y="55"/>
                  <a:pt x="145" y="55"/>
                  <a:pt x="146" y="56"/>
                </a:cubicBezTo>
                <a:cubicBezTo>
                  <a:pt x="148" y="56"/>
                  <a:pt x="149" y="57"/>
                  <a:pt x="151" y="58"/>
                </a:cubicBezTo>
                <a:cubicBezTo>
                  <a:pt x="152" y="59"/>
                  <a:pt x="153" y="60"/>
                  <a:pt x="155" y="60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57" y="62"/>
                  <a:pt x="157" y="62"/>
                  <a:pt x="157" y="62"/>
                </a:cubicBezTo>
                <a:cubicBezTo>
                  <a:pt x="157" y="62"/>
                  <a:pt x="158" y="63"/>
                  <a:pt x="159" y="63"/>
                </a:cubicBezTo>
                <a:cubicBezTo>
                  <a:pt x="161" y="65"/>
                  <a:pt x="163" y="67"/>
                  <a:pt x="165" y="69"/>
                </a:cubicBezTo>
                <a:cubicBezTo>
                  <a:pt x="166" y="70"/>
                  <a:pt x="167" y="71"/>
                  <a:pt x="167" y="71"/>
                </a:cubicBezTo>
                <a:cubicBezTo>
                  <a:pt x="168" y="72"/>
                  <a:pt x="168" y="73"/>
                  <a:pt x="169" y="73"/>
                </a:cubicBezTo>
                <a:cubicBezTo>
                  <a:pt x="170" y="74"/>
                  <a:pt x="170" y="75"/>
                  <a:pt x="170" y="75"/>
                </a:cubicBezTo>
                <a:cubicBezTo>
                  <a:pt x="170" y="75"/>
                  <a:pt x="171" y="76"/>
                  <a:pt x="172" y="77"/>
                </a:cubicBezTo>
                <a:cubicBezTo>
                  <a:pt x="172" y="78"/>
                  <a:pt x="173" y="78"/>
                  <a:pt x="173" y="79"/>
                </a:cubicBezTo>
                <a:cubicBezTo>
                  <a:pt x="174" y="80"/>
                  <a:pt x="174" y="81"/>
                  <a:pt x="175" y="82"/>
                </a:cubicBezTo>
                <a:cubicBezTo>
                  <a:pt x="176" y="84"/>
                  <a:pt x="178" y="87"/>
                  <a:pt x="179" y="90"/>
                </a:cubicBezTo>
                <a:cubicBezTo>
                  <a:pt x="179" y="90"/>
                  <a:pt x="179" y="91"/>
                  <a:pt x="180" y="92"/>
                </a:cubicBezTo>
                <a:cubicBezTo>
                  <a:pt x="180" y="93"/>
                  <a:pt x="180" y="93"/>
                  <a:pt x="180" y="93"/>
                </a:cubicBezTo>
                <a:cubicBezTo>
                  <a:pt x="181" y="94"/>
                  <a:pt x="181" y="94"/>
                  <a:pt x="181" y="94"/>
                </a:cubicBezTo>
                <a:cubicBezTo>
                  <a:pt x="181" y="96"/>
                  <a:pt x="182" y="97"/>
                  <a:pt x="182" y="99"/>
                </a:cubicBezTo>
                <a:cubicBezTo>
                  <a:pt x="182" y="100"/>
                  <a:pt x="183" y="102"/>
                  <a:pt x="183" y="104"/>
                </a:cubicBezTo>
                <a:cubicBezTo>
                  <a:pt x="183" y="104"/>
                  <a:pt x="183" y="105"/>
                  <a:pt x="184" y="106"/>
                </a:cubicBezTo>
                <a:cubicBezTo>
                  <a:pt x="184" y="107"/>
                  <a:pt x="184" y="107"/>
                  <a:pt x="184" y="108"/>
                </a:cubicBezTo>
                <a:cubicBezTo>
                  <a:pt x="184" y="110"/>
                  <a:pt x="184" y="111"/>
                  <a:pt x="184" y="113"/>
                </a:cubicBezTo>
                <a:cubicBezTo>
                  <a:pt x="184" y="114"/>
                  <a:pt x="184" y="115"/>
                  <a:pt x="184" y="117"/>
                </a:cubicBezTo>
                <a:cubicBezTo>
                  <a:pt x="184" y="117"/>
                  <a:pt x="184" y="118"/>
                  <a:pt x="184" y="118"/>
                </a:cubicBezTo>
                <a:cubicBezTo>
                  <a:pt x="184" y="119"/>
                  <a:pt x="184" y="120"/>
                  <a:pt x="184" y="120"/>
                </a:cubicBezTo>
                <a:cubicBezTo>
                  <a:pt x="184" y="121"/>
                  <a:pt x="184" y="122"/>
                  <a:pt x="184" y="123"/>
                </a:cubicBezTo>
                <a:cubicBezTo>
                  <a:pt x="184" y="124"/>
                  <a:pt x="184" y="125"/>
                  <a:pt x="184" y="125"/>
                </a:cubicBezTo>
                <a:cubicBezTo>
                  <a:pt x="184" y="125"/>
                  <a:pt x="184" y="126"/>
                  <a:pt x="183" y="127"/>
                </a:cubicBezTo>
                <a:cubicBezTo>
                  <a:pt x="183" y="128"/>
                  <a:pt x="183" y="129"/>
                  <a:pt x="183" y="130"/>
                </a:cubicBezTo>
                <a:cubicBezTo>
                  <a:pt x="183" y="130"/>
                  <a:pt x="183" y="131"/>
                  <a:pt x="183" y="131"/>
                </a:cubicBezTo>
                <a:cubicBezTo>
                  <a:pt x="182" y="132"/>
                  <a:pt x="182" y="133"/>
                  <a:pt x="182" y="133"/>
                </a:cubicBezTo>
                <a:cubicBezTo>
                  <a:pt x="182" y="134"/>
                  <a:pt x="181" y="136"/>
                  <a:pt x="181" y="137"/>
                </a:cubicBezTo>
                <a:cubicBezTo>
                  <a:pt x="181" y="138"/>
                  <a:pt x="180" y="140"/>
                  <a:pt x="179" y="141"/>
                </a:cubicBezTo>
                <a:cubicBezTo>
                  <a:pt x="179" y="142"/>
                  <a:pt x="179" y="143"/>
                  <a:pt x="179" y="143"/>
                </a:cubicBezTo>
                <a:cubicBezTo>
                  <a:pt x="178" y="144"/>
                  <a:pt x="178" y="145"/>
                  <a:pt x="178" y="146"/>
                </a:cubicBezTo>
                <a:cubicBezTo>
                  <a:pt x="177" y="147"/>
                  <a:pt x="176" y="148"/>
                  <a:pt x="175" y="150"/>
                </a:cubicBezTo>
                <a:cubicBezTo>
                  <a:pt x="174" y="151"/>
                  <a:pt x="174" y="153"/>
                  <a:pt x="173" y="154"/>
                </a:cubicBezTo>
                <a:cubicBezTo>
                  <a:pt x="172" y="155"/>
                  <a:pt x="172" y="155"/>
                  <a:pt x="172" y="155"/>
                </a:cubicBezTo>
                <a:cubicBezTo>
                  <a:pt x="171" y="156"/>
                  <a:pt x="171" y="156"/>
                  <a:pt x="171" y="156"/>
                </a:cubicBezTo>
                <a:cubicBezTo>
                  <a:pt x="171" y="157"/>
                  <a:pt x="170" y="157"/>
                  <a:pt x="170" y="158"/>
                </a:cubicBezTo>
                <a:cubicBezTo>
                  <a:pt x="168" y="160"/>
                  <a:pt x="166" y="162"/>
                  <a:pt x="164" y="164"/>
                </a:cubicBezTo>
                <a:cubicBezTo>
                  <a:pt x="163" y="165"/>
                  <a:pt x="163" y="166"/>
                  <a:pt x="162" y="167"/>
                </a:cubicBezTo>
                <a:cubicBezTo>
                  <a:pt x="161" y="167"/>
                  <a:pt x="160" y="168"/>
                  <a:pt x="160" y="168"/>
                </a:cubicBezTo>
                <a:cubicBezTo>
                  <a:pt x="159" y="169"/>
                  <a:pt x="158" y="170"/>
                  <a:pt x="158" y="170"/>
                </a:cubicBezTo>
                <a:cubicBezTo>
                  <a:pt x="158" y="170"/>
                  <a:pt x="157" y="170"/>
                  <a:pt x="156" y="171"/>
                </a:cubicBezTo>
                <a:cubicBezTo>
                  <a:pt x="156" y="171"/>
                  <a:pt x="155" y="172"/>
                  <a:pt x="154" y="172"/>
                </a:cubicBezTo>
                <a:cubicBezTo>
                  <a:pt x="153" y="173"/>
                  <a:pt x="152" y="174"/>
                  <a:pt x="151" y="174"/>
                </a:cubicBezTo>
                <a:cubicBezTo>
                  <a:pt x="149" y="175"/>
                  <a:pt x="146" y="177"/>
                  <a:pt x="144" y="178"/>
                </a:cubicBezTo>
                <a:cubicBezTo>
                  <a:pt x="143" y="178"/>
                  <a:pt x="142" y="179"/>
                  <a:pt x="141" y="179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39" y="180"/>
                  <a:pt x="139" y="180"/>
                  <a:pt x="139" y="180"/>
                </a:cubicBezTo>
                <a:cubicBezTo>
                  <a:pt x="138" y="180"/>
                  <a:pt x="136" y="181"/>
                  <a:pt x="134" y="181"/>
                </a:cubicBezTo>
                <a:cubicBezTo>
                  <a:pt x="133" y="182"/>
                  <a:pt x="131" y="182"/>
                  <a:pt x="130" y="182"/>
                </a:cubicBezTo>
                <a:cubicBezTo>
                  <a:pt x="129" y="183"/>
                  <a:pt x="128" y="183"/>
                  <a:pt x="127" y="183"/>
                </a:cubicBezTo>
                <a:cubicBezTo>
                  <a:pt x="126" y="183"/>
                  <a:pt x="126" y="183"/>
                  <a:pt x="125" y="183"/>
                </a:cubicBezTo>
                <a:cubicBezTo>
                  <a:pt x="123" y="183"/>
                  <a:pt x="122" y="184"/>
                  <a:pt x="120" y="184"/>
                </a:cubicBezTo>
                <a:cubicBezTo>
                  <a:pt x="119" y="184"/>
                  <a:pt x="118" y="184"/>
                  <a:pt x="116" y="184"/>
                </a:cubicBezTo>
                <a:cubicBezTo>
                  <a:pt x="116" y="184"/>
                  <a:pt x="115" y="184"/>
                  <a:pt x="115" y="184"/>
                </a:cubicBezTo>
                <a:cubicBezTo>
                  <a:pt x="114" y="184"/>
                  <a:pt x="114" y="184"/>
                  <a:pt x="113" y="183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4"/>
          <p:cNvSpPr>
            <a:spLocks noEditPoints="1"/>
          </p:cNvSpPr>
          <p:nvPr/>
        </p:nvSpPr>
        <p:spPr bwMode="auto">
          <a:xfrm>
            <a:off x="1709411" y="2255838"/>
            <a:ext cx="2036763" cy="2047875"/>
          </a:xfrm>
          <a:custGeom>
            <a:avLst/>
            <a:gdLst>
              <a:gd name="T0" fmla="*/ 47 w 462"/>
              <a:gd name="T1" fmla="*/ 365 h 464"/>
              <a:gd name="T2" fmla="*/ 92 w 462"/>
              <a:gd name="T3" fmla="*/ 369 h 464"/>
              <a:gd name="T4" fmla="*/ 115 w 462"/>
              <a:gd name="T5" fmla="*/ 400 h 464"/>
              <a:gd name="T6" fmla="*/ 128 w 462"/>
              <a:gd name="T7" fmla="*/ 440 h 464"/>
              <a:gd name="T8" fmla="*/ 160 w 462"/>
              <a:gd name="T9" fmla="*/ 434 h 464"/>
              <a:gd name="T10" fmla="*/ 198 w 462"/>
              <a:gd name="T11" fmla="*/ 425 h 464"/>
              <a:gd name="T12" fmla="*/ 230 w 462"/>
              <a:gd name="T13" fmla="*/ 446 h 464"/>
              <a:gd name="T14" fmla="*/ 266 w 462"/>
              <a:gd name="T15" fmla="*/ 462 h 464"/>
              <a:gd name="T16" fmla="*/ 290 w 462"/>
              <a:gd name="T17" fmla="*/ 420 h 464"/>
              <a:gd name="T18" fmla="*/ 311 w 462"/>
              <a:gd name="T19" fmla="*/ 412 h 464"/>
              <a:gd name="T20" fmla="*/ 346 w 462"/>
              <a:gd name="T21" fmla="*/ 414 h 464"/>
              <a:gd name="T22" fmla="*/ 379 w 462"/>
              <a:gd name="T23" fmla="*/ 413 h 464"/>
              <a:gd name="T24" fmla="*/ 387 w 462"/>
              <a:gd name="T25" fmla="*/ 382 h 464"/>
              <a:gd name="T26" fmla="*/ 389 w 462"/>
              <a:gd name="T27" fmla="*/ 352 h 464"/>
              <a:gd name="T28" fmla="*/ 403 w 462"/>
              <a:gd name="T29" fmla="*/ 331 h 464"/>
              <a:gd name="T30" fmla="*/ 443 w 462"/>
              <a:gd name="T31" fmla="*/ 323 h 464"/>
              <a:gd name="T32" fmla="*/ 456 w 462"/>
              <a:gd name="T33" fmla="*/ 285 h 464"/>
              <a:gd name="T34" fmla="*/ 430 w 462"/>
              <a:gd name="T35" fmla="*/ 239 h 464"/>
              <a:gd name="T36" fmla="*/ 459 w 462"/>
              <a:gd name="T37" fmla="*/ 195 h 464"/>
              <a:gd name="T38" fmla="*/ 449 w 462"/>
              <a:gd name="T39" fmla="*/ 156 h 464"/>
              <a:gd name="T40" fmla="*/ 407 w 462"/>
              <a:gd name="T41" fmla="*/ 140 h 464"/>
              <a:gd name="T42" fmla="*/ 394 w 462"/>
              <a:gd name="T43" fmla="*/ 118 h 464"/>
              <a:gd name="T44" fmla="*/ 401 w 462"/>
              <a:gd name="T45" fmla="*/ 70 h 464"/>
              <a:gd name="T46" fmla="*/ 374 w 462"/>
              <a:gd name="T47" fmla="*/ 51 h 464"/>
              <a:gd name="T48" fmla="*/ 330 w 462"/>
              <a:gd name="T49" fmla="*/ 60 h 464"/>
              <a:gd name="T50" fmla="*/ 307 w 462"/>
              <a:gd name="T51" fmla="*/ 49 h 464"/>
              <a:gd name="T52" fmla="*/ 287 w 462"/>
              <a:gd name="T53" fmla="*/ 5 h 464"/>
              <a:gd name="T54" fmla="*/ 246 w 462"/>
              <a:gd name="T55" fmla="*/ 17 h 464"/>
              <a:gd name="T56" fmla="*/ 203 w 462"/>
              <a:gd name="T57" fmla="*/ 37 h 464"/>
              <a:gd name="T58" fmla="*/ 156 w 462"/>
              <a:gd name="T59" fmla="*/ 11 h 464"/>
              <a:gd name="T60" fmla="*/ 128 w 462"/>
              <a:gd name="T61" fmla="*/ 44 h 464"/>
              <a:gd name="T62" fmla="*/ 117 w 462"/>
              <a:gd name="T63" fmla="*/ 72 h 464"/>
              <a:gd name="T64" fmla="*/ 98 w 462"/>
              <a:gd name="T65" fmla="*/ 88 h 464"/>
              <a:gd name="T66" fmla="*/ 62 w 462"/>
              <a:gd name="T67" fmla="*/ 86 h 464"/>
              <a:gd name="T68" fmla="*/ 37 w 462"/>
              <a:gd name="T69" fmla="*/ 105 h 464"/>
              <a:gd name="T70" fmla="*/ 52 w 462"/>
              <a:gd name="T71" fmla="*/ 143 h 464"/>
              <a:gd name="T72" fmla="*/ 46 w 462"/>
              <a:gd name="T73" fmla="*/ 169 h 464"/>
              <a:gd name="T74" fmla="*/ 35 w 462"/>
              <a:gd name="T75" fmla="*/ 193 h 464"/>
              <a:gd name="T76" fmla="*/ 0 w 462"/>
              <a:gd name="T77" fmla="*/ 223 h 464"/>
              <a:gd name="T78" fmla="*/ 33 w 462"/>
              <a:gd name="T79" fmla="*/ 255 h 464"/>
              <a:gd name="T80" fmla="*/ 43 w 462"/>
              <a:gd name="T81" fmla="*/ 283 h 464"/>
              <a:gd name="T82" fmla="*/ 30 w 462"/>
              <a:gd name="T83" fmla="*/ 326 h 464"/>
              <a:gd name="T84" fmla="*/ 88 w 462"/>
              <a:gd name="T85" fmla="*/ 272 h 464"/>
              <a:gd name="T86" fmla="*/ 83 w 462"/>
              <a:gd name="T87" fmla="*/ 226 h 464"/>
              <a:gd name="T88" fmla="*/ 95 w 462"/>
              <a:gd name="T89" fmla="*/ 171 h 464"/>
              <a:gd name="T90" fmla="*/ 142 w 462"/>
              <a:gd name="T91" fmla="*/ 112 h 464"/>
              <a:gd name="T92" fmla="*/ 217 w 462"/>
              <a:gd name="T93" fmla="*/ 82 h 464"/>
              <a:gd name="T94" fmla="*/ 301 w 462"/>
              <a:gd name="T95" fmla="*/ 97 h 464"/>
              <a:gd name="T96" fmla="*/ 369 w 462"/>
              <a:gd name="T97" fmla="*/ 167 h 464"/>
              <a:gd name="T98" fmla="*/ 383 w 462"/>
              <a:gd name="T99" fmla="*/ 241 h 464"/>
              <a:gd name="T100" fmla="*/ 356 w 462"/>
              <a:gd name="T101" fmla="*/ 317 h 464"/>
              <a:gd name="T102" fmla="*/ 294 w 462"/>
              <a:gd name="T103" fmla="*/ 369 h 464"/>
              <a:gd name="T104" fmla="*/ 219 w 462"/>
              <a:gd name="T105" fmla="*/ 381 h 464"/>
              <a:gd name="T106" fmla="*/ 193 w 462"/>
              <a:gd name="T107" fmla="*/ 376 h 464"/>
              <a:gd name="T108" fmla="*/ 130 w 462"/>
              <a:gd name="T109" fmla="*/ 341 h 464"/>
              <a:gd name="T110" fmla="*/ 91 w 462"/>
              <a:gd name="T111" fmla="*/ 281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2" h="464">
                <a:moveTo>
                  <a:pt x="28" y="342"/>
                </a:moveTo>
                <a:cubicBezTo>
                  <a:pt x="29" y="344"/>
                  <a:pt x="31" y="347"/>
                  <a:pt x="32" y="350"/>
                </a:cubicBezTo>
                <a:cubicBezTo>
                  <a:pt x="34" y="353"/>
                  <a:pt x="36" y="355"/>
                  <a:pt x="37" y="357"/>
                </a:cubicBezTo>
                <a:cubicBezTo>
                  <a:pt x="38" y="359"/>
                  <a:pt x="39" y="360"/>
                  <a:pt x="39" y="360"/>
                </a:cubicBezTo>
                <a:cubicBezTo>
                  <a:pt x="41" y="363"/>
                  <a:pt x="44" y="365"/>
                  <a:pt x="47" y="365"/>
                </a:cubicBezTo>
                <a:cubicBezTo>
                  <a:pt x="47" y="365"/>
                  <a:pt x="55" y="364"/>
                  <a:pt x="62" y="362"/>
                </a:cubicBezTo>
                <a:cubicBezTo>
                  <a:pt x="66" y="362"/>
                  <a:pt x="70" y="361"/>
                  <a:pt x="73" y="360"/>
                </a:cubicBezTo>
                <a:cubicBezTo>
                  <a:pt x="76" y="360"/>
                  <a:pt x="77" y="359"/>
                  <a:pt x="77" y="359"/>
                </a:cubicBezTo>
                <a:cubicBezTo>
                  <a:pt x="80" y="358"/>
                  <a:pt x="83" y="359"/>
                  <a:pt x="85" y="362"/>
                </a:cubicBezTo>
                <a:cubicBezTo>
                  <a:pt x="85" y="362"/>
                  <a:pt x="88" y="365"/>
                  <a:pt x="92" y="369"/>
                </a:cubicBezTo>
                <a:cubicBezTo>
                  <a:pt x="95" y="372"/>
                  <a:pt x="98" y="375"/>
                  <a:pt x="98" y="375"/>
                </a:cubicBezTo>
                <a:cubicBezTo>
                  <a:pt x="98" y="375"/>
                  <a:pt x="102" y="379"/>
                  <a:pt x="106" y="382"/>
                </a:cubicBezTo>
                <a:cubicBezTo>
                  <a:pt x="109" y="385"/>
                  <a:pt x="113" y="388"/>
                  <a:pt x="113" y="388"/>
                </a:cubicBezTo>
                <a:cubicBezTo>
                  <a:pt x="115" y="389"/>
                  <a:pt x="117" y="392"/>
                  <a:pt x="116" y="395"/>
                </a:cubicBezTo>
                <a:cubicBezTo>
                  <a:pt x="116" y="395"/>
                  <a:pt x="116" y="397"/>
                  <a:pt x="115" y="400"/>
                </a:cubicBezTo>
                <a:cubicBezTo>
                  <a:pt x="115" y="403"/>
                  <a:pt x="114" y="407"/>
                  <a:pt x="114" y="410"/>
                </a:cubicBezTo>
                <a:cubicBezTo>
                  <a:pt x="113" y="418"/>
                  <a:pt x="113" y="426"/>
                  <a:pt x="113" y="426"/>
                </a:cubicBezTo>
                <a:cubicBezTo>
                  <a:pt x="113" y="429"/>
                  <a:pt x="114" y="432"/>
                  <a:pt x="117" y="434"/>
                </a:cubicBezTo>
                <a:cubicBezTo>
                  <a:pt x="117" y="434"/>
                  <a:pt x="119" y="434"/>
                  <a:pt x="121" y="436"/>
                </a:cubicBezTo>
                <a:cubicBezTo>
                  <a:pt x="123" y="437"/>
                  <a:pt x="126" y="438"/>
                  <a:pt x="128" y="440"/>
                </a:cubicBezTo>
                <a:cubicBezTo>
                  <a:pt x="131" y="441"/>
                  <a:pt x="134" y="442"/>
                  <a:pt x="136" y="443"/>
                </a:cubicBezTo>
                <a:cubicBezTo>
                  <a:pt x="138" y="444"/>
                  <a:pt x="140" y="445"/>
                  <a:pt x="140" y="445"/>
                </a:cubicBezTo>
                <a:cubicBezTo>
                  <a:pt x="143" y="446"/>
                  <a:pt x="146" y="446"/>
                  <a:pt x="149" y="444"/>
                </a:cubicBezTo>
                <a:cubicBezTo>
                  <a:pt x="149" y="444"/>
                  <a:pt x="150" y="443"/>
                  <a:pt x="152" y="441"/>
                </a:cubicBezTo>
                <a:cubicBezTo>
                  <a:pt x="155" y="439"/>
                  <a:pt x="157" y="436"/>
                  <a:pt x="160" y="434"/>
                </a:cubicBezTo>
                <a:cubicBezTo>
                  <a:pt x="166" y="429"/>
                  <a:pt x="171" y="423"/>
                  <a:pt x="171" y="423"/>
                </a:cubicBezTo>
                <a:cubicBezTo>
                  <a:pt x="173" y="421"/>
                  <a:pt x="176" y="420"/>
                  <a:pt x="179" y="421"/>
                </a:cubicBezTo>
                <a:cubicBezTo>
                  <a:pt x="179" y="421"/>
                  <a:pt x="184" y="422"/>
                  <a:pt x="188" y="423"/>
                </a:cubicBezTo>
                <a:cubicBezTo>
                  <a:pt x="191" y="424"/>
                  <a:pt x="193" y="424"/>
                  <a:pt x="195" y="425"/>
                </a:cubicBezTo>
                <a:cubicBezTo>
                  <a:pt x="197" y="425"/>
                  <a:pt x="198" y="425"/>
                  <a:pt x="198" y="425"/>
                </a:cubicBezTo>
                <a:cubicBezTo>
                  <a:pt x="198" y="425"/>
                  <a:pt x="202" y="426"/>
                  <a:pt x="207" y="427"/>
                </a:cubicBezTo>
                <a:cubicBezTo>
                  <a:pt x="209" y="427"/>
                  <a:pt x="212" y="427"/>
                  <a:pt x="214" y="427"/>
                </a:cubicBezTo>
                <a:cubicBezTo>
                  <a:pt x="215" y="428"/>
                  <a:pt x="217" y="428"/>
                  <a:pt x="217" y="428"/>
                </a:cubicBezTo>
                <a:cubicBezTo>
                  <a:pt x="219" y="428"/>
                  <a:pt x="222" y="430"/>
                  <a:pt x="223" y="433"/>
                </a:cubicBezTo>
                <a:cubicBezTo>
                  <a:pt x="223" y="433"/>
                  <a:pt x="226" y="439"/>
                  <a:pt x="230" y="446"/>
                </a:cubicBezTo>
                <a:cubicBezTo>
                  <a:pt x="233" y="453"/>
                  <a:pt x="237" y="460"/>
                  <a:pt x="237" y="460"/>
                </a:cubicBezTo>
                <a:cubicBezTo>
                  <a:pt x="239" y="463"/>
                  <a:pt x="242" y="464"/>
                  <a:pt x="245" y="464"/>
                </a:cubicBezTo>
                <a:cubicBezTo>
                  <a:pt x="245" y="464"/>
                  <a:pt x="247" y="464"/>
                  <a:pt x="249" y="464"/>
                </a:cubicBezTo>
                <a:cubicBezTo>
                  <a:pt x="251" y="464"/>
                  <a:pt x="254" y="463"/>
                  <a:pt x="257" y="463"/>
                </a:cubicBezTo>
                <a:cubicBezTo>
                  <a:pt x="261" y="463"/>
                  <a:pt x="264" y="462"/>
                  <a:pt x="266" y="462"/>
                </a:cubicBezTo>
                <a:cubicBezTo>
                  <a:pt x="268" y="462"/>
                  <a:pt x="270" y="461"/>
                  <a:pt x="270" y="461"/>
                </a:cubicBezTo>
                <a:cubicBezTo>
                  <a:pt x="273" y="461"/>
                  <a:pt x="276" y="459"/>
                  <a:pt x="277" y="456"/>
                </a:cubicBezTo>
                <a:cubicBezTo>
                  <a:pt x="277" y="456"/>
                  <a:pt x="279" y="448"/>
                  <a:pt x="281" y="441"/>
                </a:cubicBezTo>
                <a:cubicBezTo>
                  <a:pt x="283" y="433"/>
                  <a:pt x="285" y="426"/>
                  <a:pt x="285" y="426"/>
                </a:cubicBezTo>
                <a:cubicBezTo>
                  <a:pt x="285" y="423"/>
                  <a:pt x="287" y="421"/>
                  <a:pt x="290" y="420"/>
                </a:cubicBezTo>
                <a:cubicBezTo>
                  <a:pt x="290" y="420"/>
                  <a:pt x="291" y="420"/>
                  <a:pt x="293" y="419"/>
                </a:cubicBezTo>
                <a:cubicBezTo>
                  <a:pt x="295" y="419"/>
                  <a:pt x="297" y="418"/>
                  <a:pt x="299" y="417"/>
                </a:cubicBezTo>
                <a:cubicBezTo>
                  <a:pt x="301" y="416"/>
                  <a:pt x="304" y="415"/>
                  <a:pt x="305" y="415"/>
                </a:cubicBezTo>
                <a:cubicBezTo>
                  <a:pt x="307" y="414"/>
                  <a:pt x="308" y="414"/>
                  <a:pt x="308" y="414"/>
                </a:cubicBezTo>
                <a:cubicBezTo>
                  <a:pt x="308" y="414"/>
                  <a:pt x="309" y="413"/>
                  <a:pt x="311" y="412"/>
                </a:cubicBezTo>
                <a:cubicBezTo>
                  <a:pt x="313" y="412"/>
                  <a:pt x="315" y="411"/>
                  <a:pt x="317" y="410"/>
                </a:cubicBezTo>
                <a:cubicBezTo>
                  <a:pt x="319" y="409"/>
                  <a:pt x="321" y="408"/>
                  <a:pt x="323" y="407"/>
                </a:cubicBezTo>
                <a:cubicBezTo>
                  <a:pt x="324" y="406"/>
                  <a:pt x="325" y="406"/>
                  <a:pt x="325" y="406"/>
                </a:cubicBezTo>
                <a:cubicBezTo>
                  <a:pt x="328" y="404"/>
                  <a:pt x="331" y="404"/>
                  <a:pt x="334" y="406"/>
                </a:cubicBezTo>
                <a:cubicBezTo>
                  <a:pt x="334" y="406"/>
                  <a:pt x="340" y="410"/>
                  <a:pt x="346" y="414"/>
                </a:cubicBezTo>
                <a:cubicBezTo>
                  <a:pt x="350" y="416"/>
                  <a:pt x="353" y="418"/>
                  <a:pt x="356" y="419"/>
                </a:cubicBezTo>
                <a:cubicBezTo>
                  <a:pt x="358" y="421"/>
                  <a:pt x="360" y="422"/>
                  <a:pt x="360" y="422"/>
                </a:cubicBezTo>
                <a:cubicBezTo>
                  <a:pt x="363" y="423"/>
                  <a:pt x="366" y="423"/>
                  <a:pt x="369" y="421"/>
                </a:cubicBezTo>
                <a:cubicBezTo>
                  <a:pt x="369" y="421"/>
                  <a:pt x="370" y="420"/>
                  <a:pt x="372" y="418"/>
                </a:cubicBezTo>
                <a:cubicBezTo>
                  <a:pt x="374" y="417"/>
                  <a:pt x="377" y="415"/>
                  <a:pt x="379" y="413"/>
                </a:cubicBezTo>
                <a:cubicBezTo>
                  <a:pt x="381" y="411"/>
                  <a:pt x="384" y="409"/>
                  <a:pt x="386" y="408"/>
                </a:cubicBezTo>
                <a:cubicBezTo>
                  <a:pt x="387" y="406"/>
                  <a:pt x="388" y="405"/>
                  <a:pt x="388" y="405"/>
                </a:cubicBezTo>
                <a:cubicBezTo>
                  <a:pt x="391" y="403"/>
                  <a:pt x="392" y="399"/>
                  <a:pt x="391" y="397"/>
                </a:cubicBezTo>
                <a:cubicBezTo>
                  <a:pt x="391" y="397"/>
                  <a:pt x="391" y="395"/>
                  <a:pt x="390" y="392"/>
                </a:cubicBezTo>
                <a:cubicBezTo>
                  <a:pt x="389" y="389"/>
                  <a:pt x="388" y="385"/>
                  <a:pt x="387" y="382"/>
                </a:cubicBezTo>
                <a:cubicBezTo>
                  <a:pt x="386" y="378"/>
                  <a:pt x="384" y="374"/>
                  <a:pt x="383" y="372"/>
                </a:cubicBezTo>
                <a:cubicBezTo>
                  <a:pt x="382" y="369"/>
                  <a:pt x="382" y="367"/>
                  <a:pt x="382" y="367"/>
                </a:cubicBezTo>
                <a:cubicBezTo>
                  <a:pt x="381" y="364"/>
                  <a:pt x="381" y="361"/>
                  <a:pt x="383" y="359"/>
                </a:cubicBezTo>
                <a:cubicBezTo>
                  <a:pt x="383" y="359"/>
                  <a:pt x="384" y="358"/>
                  <a:pt x="385" y="357"/>
                </a:cubicBezTo>
                <a:cubicBezTo>
                  <a:pt x="386" y="356"/>
                  <a:pt x="388" y="354"/>
                  <a:pt x="389" y="352"/>
                </a:cubicBezTo>
                <a:cubicBezTo>
                  <a:pt x="391" y="350"/>
                  <a:pt x="392" y="348"/>
                  <a:pt x="393" y="347"/>
                </a:cubicBezTo>
                <a:cubicBezTo>
                  <a:pt x="394" y="345"/>
                  <a:pt x="395" y="344"/>
                  <a:pt x="395" y="344"/>
                </a:cubicBezTo>
                <a:cubicBezTo>
                  <a:pt x="395" y="344"/>
                  <a:pt x="395" y="343"/>
                  <a:pt x="396" y="342"/>
                </a:cubicBezTo>
                <a:cubicBezTo>
                  <a:pt x="397" y="340"/>
                  <a:pt x="399" y="338"/>
                  <a:pt x="400" y="336"/>
                </a:cubicBezTo>
                <a:cubicBezTo>
                  <a:pt x="401" y="334"/>
                  <a:pt x="403" y="332"/>
                  <a:pt x="403" y="331"/>
                </a:cubicBezTo>
                <a:cubicBezTo>
                  <a:pt x="404" y="329"/>
                  <a:pt x="405" y="328"/>
                  <a:pt x="405" y="328"/>
                </a:cubicBezTo>
                <a:cubicBezTo>
                  <a:pt x="406" y="325"/>
                  <a:pt x="409" y="324"/>
                  <a:pt x="412" y="324"/>
                </a:cubicBezTo>
                <a:cubicBezTo>
                  <a:pt x="412" y="324"/>
                  <a:pt x="414" y="324"/>
                  <a:pt x="417" y="324"/>
                </a:cubicBezTo>
                <a:cubicBezTo>
                  <a:pt x="420" y="324"/>
                  <a:pt x="424" y="324"/>
                  <a:pt x="427" y="324"/>
                </a:cubicBezTo>
                <a:cubicBezTo>
                  <a:pt x="435" y="324"/>
                  <a:pt x="443" y="323"/>
                  <a:pt x="443" y="323"/>
                </a:cubicBezTo>
                <a:cubicBezTo>
                  <a:pt x="446" y="323"/>
                  <a:pt x="449" y="320"/>
                  <a:pt x="450" y="317"/>
                </a:cubicBezTo>
                <a:cubicBezTo>
                  <a:pt x="450" y="317"/>
                  <a:pt x="452" y="311"/>
                  <a:pt x="454" y="305"/>
                </a:cubicBezTo>
                <a:cubicBezTo>
                  <a:pt x="455" y="302"/>
                  <a:pt x="456" y="300"/>
                  <a:pt x="457" y="297"/>
                </a:cubicBezTo>
                <a:cubicBezTo>
                  <a:pt x="457" y="295"/>
                  <a:pt x="458" y="294"/>
                  <a:pt x="458" y="294"/>
                </a:cubicBezTo>
                <a:cubicBezTo>
                  <a:pt x="459" y="290"/>
                  <a:pt x="458" y="287"/>
                  <a:pt x="456" y="285"/>
                </a:cubicBezTo>
                <a:cubicBezTo>
                  <a:pt x="456" y="285"/>
                  <a:pt x="450" y="279"/>
                  <a:pt x="444" y="275"/>
                </a:cubicBezTo>
                <a:cubicBezTo>
                  <a:pt x="438" y="270"/>
                  <a:pt x="432" y="265"/>
                  <a:pt x="432" y="265"/>
                </a:cubicBezTo>
                <a:cubicBezTo>
                  <a:pt x="429" y="264"/>
                  <a:pt x="428" y="261"/>
                  <a:pt x="428" y="258"/>
                </a:cubicBezTo>
                <a:cubicBezTo>
                  <a:pt x="428" y="258"/>
                  <a:pt x="429" y="253"/>
                  <a:pt x="429" y="248"/>
                </a:cubicBezTo>
                <a:cubicBezTo>
                  <a:pt x="430" y="244"/>
                  <a:pt x="430" y="239"/>
                  <a:pt x="430" y="239"/>
                </a:cubicBezTo>
                <a:cubicBezTo>
                  <a:pt x="430" y="239"/>
                  <a:pt x="430" y="234"/>
                  <a:pt x="430" y="229"/>
                </a:cubicBezTo>
                <a:cubicBezTo>
                  <a:pt x="430" y="224"/>
                  <a:pt x="430" y="220"/>
                  <a:pt x="430" y="220"/>
                </a:cubicBezTo>
                <a:cubicBezTo>
                  <a:pt x="430" y="217"/>
                  <a:pt x="431" y="214"/>
                  <a:pt x="434" y="213"/>
                </a:cubicBezTo>
                <a:cubicBezTo>
                  <a:pt x="434" y="213"/>
                  <a:pt x="440" y="209"/>
                  <a:pt x="446" y="204"/>
                </a:cubicBezTo>
                <a:cubicBezTo>
                  <a:pt x="453" y="200"/>
                  <a:pt x="459" y="195"/>
                  <a:pt x="459" y="195"/>
                </a:cubicBezTo>
                <a:cubicBezTo>
                  <a:pt x="461" y="193"/>
                  <a:pt x="462" y="190"/>
                  <a:pt x="462" y="186"/>
                </a:cubicBezTo>
                <a:cubicBezTo>
                  <a:pt x="462" y="186"/>
                  <a:pt x="461" y="185"/>
                  <a:pt x="461" y="183"/>
                </a:cubicBezTo>
                <a:cubicBezTo>
                  <a:pt x="461" y="180"/>
                  <a:pt x="460" y="177"/>
                  <a:pt x="459" y="174"/>
                </a:cubicBezTo>
                <a:cubicBezTo>
                  <a:pt x="458" y="168"/>
                  <a:pt x="456" y="162"/>
                  <a:pt x="456" y="162"/>
                </a:cubicBezTo>
                <a:cubicBezTo>
                  <a:pt x="455" y="159"/>
                  <a:pt x="452" y="157"/>
                  <a:pt x="449" y="156"/>
                </a:cubicBezTo>
                <a:cubicBezTo>
                  <a:pt x="449" y="156"/>
                  <a:pt x="441" y="155"/>
                  <a:pt x="434" y="154"/>
                </a:cubicBezTo>
                <a:cubicBezTo>
                  <a:pt x="426" y="153"/>
                  <a:pt x="418" y="153"/>
                  <a:pt x="418" y="153"/>
                </a:cubicBezTo>
                <a:cubicBezTo>
                  <a:pt x="416" y="152"/>
                  <a:pt x="413" y="151"/>
                  <a:pt x="412" y="148"/>
                </a:cubicBezTo>
                <a:cubicBezTo>
                  <a:pt x="412" y="148"/>
                  <a:pt x="411" y="147"/>
                  <a:pt x="410" y="145"/>
                </a:cubicBezTo>
                <a:cubicBezTo>
                  <a:pt x="410" y="144"/>
                  <a:pt x="409" y="142"/>
                  <a:pt x="407" y="140"/>
                </a:cubicBezTo>
                <a:cubicBezTo>
                  <a:pt x="406" y="137"/>
                  <a:pt x="405" y="135"/>
                  <a:pt x="404" y="134"/>
                </a:cubicBezTo>
                <a:cubicBezTo>
                  <a:pt x="403" y="132"/>
                  <a:pt x="403" y="131"/>
                  <a:pt x="403" y="131"/>
                </a:cubicBezTo>
                <a:cubicBezTo>
                  <a:pt x="403" y="131"/>
                  <a:pt x="402" y="130"/>
                  <a:pt x="401" y="129"/>
                </a:cubicBezTo>
                <a:cubicBezTo>
                  <a:pt x="400" y="127"/>
                  <a:pt x="399" y="125"/>
                  <a:pt x="398" y="123"/>
                </a:cubicBezTo>
                <a:cubicBezTo>
                  <a:pt x="396" y="121"/>
                  <a:pt x="395" y="119"/>
                  <a:pt x="394" y="118"/>
                </a:cubicBezTo>
                <a:cubicBezTo>
                  <a:pt x="393" y="116"/>
                  <a:pt x="392" y="115"/>
                  <a:pt x="392" y="115"/>
                </a:cubicBezTo>
                <a:cubicBezTo>
                  <a:pt x="391" y="113"/>
                  <a:pt x="390" y="110"/>
                  <a:pt x="392" y="107"/>
                </a:cubicBezTo>
                <a:cubicBezTo>
                  <a:pt x="392" y="107"/>
                  <a:pt x="395" y="100"/>
                  <a:pt x="398" y="93"/>
                </a:cubicBezTo>
                <a:cubicBezTo>
                  <a:pt x="401" y="86"/>
                  <a:pt x="403" y="79"/>
                  <a:pt x="403" y="79"/>
                </a:cubicBezTo>
                <a:cubicBezTo>
                  <a:pt x="404" y="76"/>
                  <a:pt x="403" y="72"/>
                  <a:pt x="401" y="70"/>
                </a:cubicBezTo>
                <a:cubicBezTo>
                  <a:pt x="401" y="70"/>
                  <a:pt x="400" y="69"/>
                  <a:pt x="398" y="67"/>
                </a:cubicBezTo>
                <a:cubicBezTo>
                  <a:pt x="397" y="65"/>
                  <a:pt x="395" y="63"/>
                  <a:pt x="392" y="61"/>
                </a:cubicBezTo>
                <a:cubicBezTo>
                  <a:pt x="390" y="59"/>
                  <a:pt x="388" y="57"/>
                  <a:pt x="386" y="55"/>
                </a:cubicBezTo>
                <a:cubicBezTo>
                  <a:pt x="384" y="54"/>
                  <a:pt x="383" y="53"/>
                  <a:pt x="383" y="53"/>
                </a:cubicBezTo>
                <a:cubicBezTo>
                  <a:pt x="380" y="51"/>
                  <a:pt x="377" y="50"/>
                  <a:pt x="374" y="51"/>
                </a:cubicBezTo>
                <a:cubicBezTo>
                  <a:pt x="374" y="51"/>
                  <a:pt x="367" y="54"/>
                  <a:pt x="360" y="58"/>
                </a:cubicBezTo>
                <a:cubicBezTo>
                  <a:pt x="353" y="61"/>
                  <a:pt x="346" y="65"/>
                  <a:pt x="346" y="65"/>
                </a:cubicBezTo>
                <a:cubicBezTo>
                  <a:pt x="344" y="66"/>
                  <a:pt x="341" y="66"/>
                  <a:pt x="338" y="65"/>
                </a:cubicBezTo>
                <a:cubicBezTo>
                  <a:pt x="338" y="65"/>
                  <a:pt x="337" y="64"/>
                  <a:pt x="336" y="63"/>
                </a:cubicBezTo>
                <a:cubicBezTo>
                  <a:pt x="334" y="62"/>
                  <a:pt x="332" y="61"/>
                  <a:pt x="330" y="60"/>
                </a:cubicBezTo>
                <a:cubicBezTo>
                  <a:pt x="328" y="59"/>
                  <a:pt x="326" y="57"/>
                  <a:pt x="324" y="57"/>
                </a:cubicBezTo>
                <a:cubicBezTo>
                  <a:pt x="323" y="56"/>
                  <a:pt x="322" y="55"/>
                  <a:pt x="322" y="55"/>
                </a:cubicBezTo>
                <a:cubicBezTo>
                  <a:pt x="322" y="55"/>
                  <a:pt x="321" y="55"/>
                  <a:pt x="319" y="54"/>
                </a:cubicBezTo>
                <a:cubicBezTo>
                  <a:pt x="317" y="53"/>
                  <a:pt x="315" y="52"/>
                  <a:pt x="313" y="51"/>
                </a:cubicBezTo>
                <a:cubicBezTo>
                  <a:pt x="311" y="50"/>
                  <a:pt x="309" y="49"/>
                  <a:pt x="307" y="49"/>
                </a:cubicBezTo>
                <a:cubicBezTo>
                  <a:pt x="305" y="48"/>
                  <a:pt x="304" y="48"/>
                  <a:pt x="304" y="48"/>
                </a:cubicBezTo>
                <a:cubicBezTo>
                  <a:pt x="302" y="46"/>
                  <a:pt x="300" y="44"/>
                  <a:pt x="299" y="41"/>
                </a:cubicBezTo>
                <a:cubicBezTo>
                  <a:pt x="299" y="41"/>
                  <a:pt x="298" y="34"/>
                  <a:pt x="297" y="26"/>
                </a:cubicBezTo>
                <a:cubicBezTo>
                  <a:pt x="296" y="18"/>
                  <a:pt x="294" y="11"/>
                  <a:pt x="294" y="11"/>
                </a:cubicBezTo>
                <a:cubicBezTo>
                  <a:pt x="293" y="8"/>
                  <a:pt x="290" y="5"/>
                  <a:pt x="287" y="5"/>
                </a:cubicBezTo>
                <a:cubicBezTo>
                  <a:pt x="287" y="5"/>
                  <a:pt x="281" y="3"/>
                  <a:pt x="275" y="2"/>
                </a:cubicBezTo>
                <a:cubicBezTo>
                  <a:pt x="272" y="2"/>
                  <a:pt x="269" y="1"/>
                  <a:pt x="266" y="1"/>
                </a:cubicBezTo>
                <a:cubicBezTo>
                  <a:pt x="264" y="0"/>
                  <a:pt x="263" y="0"/>
                  <a:pt x="263" y="0"/>
                </a:cubicBezTo>
                <a:cubicBezTo>
                  <a:pt x="259" y="0"/>
                  <a:pt x="256" y="1"/>
                  <a:pt x="254" y="4"/>
                </a:cubicBezTo>
                <a:cubicBezTo>
                  <a:pt x="254" y="4"/>
                  <a:pt x="250" y="10"/>
                  <a:pt x="246" y="17"/>
                </a:cubicBezTo>
                <a:cubicBezTo>
                  <a:pt x="242" y="23"/>
                  <a:pt x="238" y="30"/>
                  <a:pt x="238" y="30"/>
                </a:cubicBezTo>
                <a:cubicBezTo>
                  <a:pt x="237" y="33"/>
                  <a:pt x="234" y="34"/>
                  <a:pt x="232" y="34"/>
                </a:cubicBezTo>
                <a:cubicBezTo>
                  <a:pt x="232" y="34"/>
                  <a:pt x="227" y="34"/>
                  <a:pt x="222" y="35"/>
                </a:cubicBezTo>
                <a:cubicBezTo>
                  <a:pt x="217" y="35"/>
                  <a:pt x="212" y="35"/>
                  <a:pt x="212" y="35"/>
                </a:cubicBezTo>
                <a:cubicBezTo>
                  <a:pt x="212" y="35"/>
                  <a:pt x="208" y="36"/>
                  <a:pt x="203" y="37"/>
                </a:cubicBezTo>
                <a:cubicBezTo>
                  <a:pt x="198" y="37"/>
                  <a:pt x="194" y="38"/>
                  <a:pt x="194" y="38"/>
                </a:cubicBezTo>
                <a:cubicBezTo>
                  <a:pt x="191" y="39"/>
                  <a:pt x="188" y="38"/>
                  <a:pt x="186" y="36"/>
                </a:cubicBezTo>
                <a:cubicBezTo>
                  <a:pt x="186" y="36"/>
                  <a:pt x="181" y="30"/>
                  <a:pt x="176" y="24"/>
                </a:cubicBezTo>
                <a:cubicBezTo>
                  <a:pt x="171" y="18"/>
                  <a:pt x="165" y="13"/>
                  <a:pt x="165" y="13"/>
                </a:cubicBezTo>
                <a:cubicBezTo>
                  <a:pt x="163" y="11"/>
                  <a:pt x="159" y="10"/>
                  <a:pt x="156" y="11"/>
                </a:cubicBezTo>
                <a:cubicBezTo>
                  <a:pt x="156" y="11"/>
                  <a:pt x="155" y="12"/>
                  <a:pt x="152" y="13"/>
                </a:cubicBezTo>
                <a:cubicBezTo>
                  <a:pt x="150" y="13"/>
                  <a:pt x="147" y="15"/>
                  <a:pt x="144" y="16"/>
                </a:cubicBezTo>
                <a:cubicBezTo>
                  <a:pt x="139" y="18"/>
                  <a:pt x="133" y="21"/>
                  <a:pt x="133" y="21"/>
                </a:cubicBezTo>
                <a:cubicBezTo>
                  <a:pt x="130" y="22"/>
                  <a:pt x="128" y="25"/>
                  <a:pt x="128" y="28"/>
                </a:cubicBezTo>
                <a:cubicBezTo>
                  <a:pt x="128" y="28"/>
                  <a:pt x="128" y="36"/>
                  <a:pt x="128" y="44"/>
                </a:cubicBezTo>
                <a:cubicBezTo>
                  <a:pt x="128" y="48"/>
                  <a:pt x="128" y="52"/>
                  <a:pt x="128" y="54"/>
                </a:cubicBezTo>
                <a:cubicBezTo>
                  <a:pt x="129" y="57"/>
                  <a:pt x="129" y="59"/>
                  <a:pt x="129" y="59"/>
                </a:cubicBezTo>
                <a:cubicBezTo>
                  <a:pt x="129" y="62"/>
                  <a:pt x="128" y="65"/>
                  <a:pt x="125" y="66"/>
                </a:cubicBezTo>
                <a:cubicBezTo>
                  <a:pt x="125" y="66"/>
                  <a:pt x="124" y="67"/>
                  <a:pt x="123" y="68"/>
                </a:cubicBezTo>
                <a:cubicBezTo>
                  <a:pt x="121" y="69"/>
                  <a:pt x="119" y="70"/>
                  <a:pt x="117" y="72"/>
                </a:cubicBezTo>
                <a:cubicBezTo>
                  <a:pt x="115" y="73"/>
                  <a:pt x="114" y="75"/>
                  <a:pt x="112" y="76"/>
                </a:cubicBezTo>
                <a:cubicBezTo>
                  <a:pt x="111" y="77"/>
                  <a:pt x="110" y="78"/>
                  <a:pt x="110" y="78"/>
                </a:cubicBezTo>
                <a:cubicBezTo>
                  <a:pt x="110" y="78"/>
                  <a:pt x="109" y="78"/>
                  <a:pt x="107" y="80"/>
                </a:cubicBezTo>
                <a:cubicBezTo>
                  <a:pt x="106" y="81"/>
                  <a:pt x="104" y="82"/>
                  <a:pt x="102" y="84"/>
                </a:cubicBezTo>
                <a:cubicBezTo>
                  <a:pt x="101" y="85"/>
                  <a:pt x="99" y="87"/>
                  <a:pt x="98" y="88"/>
                </a:cubicBezTo>
                <a:cubicBezTo>
                  <a:pt x="96" y="89"/>
                  <a:pt x="95" y="90"/>
                  <a:pt x="95" y="90"/>
                </a:cubicBezTo>
                <a:cubicBezTo>
                  <a:pt x="93" y="92"/>
                  <a:pt x="90" y="93"/>
                  <a:pt x="88" y="92"/>
                </a:cubicBezTo>
                <a:cubicBezTo>
                  <a:pt x="88" y="92"/>
                  <a:pt x="86" y="92"/>
                  <a:pt x="83" y="91"/>
                </a:cubicBezTo>
                <a:cubicBezTo>
                  <a:pt x="80" y="90"/>
                  <a:pt x="77" y="89"/>
                  <a:pt x="73" y="88"/>
                </a:cubicBezTo>
                <a:cubicBezTo>
                  <a:pt x="69" y="87"/>
                  <a:pt x="65" y="86"/>
                  <a:pt x="62" y="86"/>
                </a:cubicBezTo>
                <a:cubicBezTo>
                  <a:pt x="60" y="85"/>
                  <a:pt x="58" y="85"/>
                  <a:pt x="58" y="85"/>
                </a:cubicBezTo>
                <a:cubicBezTo>
                  <a:pt x="55" y="84"/>
                  <a:pt x="52" y="85"/>
                  <a:pt x="49" y="88"/>
                </a:cubicBezTo>
                <a:cubicBezTo>
                  <a:pt x="49" y="88"/>
                  <a:pt x="48" y="89"/>
                  <a:pt x="47" y="91"/>
                </a:cubicBezTo>
                <a:cubicBezTo>
                  <a:pt x="46" y="93"/>
                  <a:pt x="44" y="95"/>
                  <a:pt x="42" y="98"/>
                </a:cubicBezTo>
                <a:cubicBezTo>
                  <a:pt x="40" y="100"/>
                  <a:pt x="39" y="103"/>
                  <a:pt x="37" y="105"/>
                </a:cubicBezTo>
                <a:cubicBezTo>
                  <a:pt x="36" y="107"/>
                  <a:pt x="35" y="108"/>
                  <a:pt x="35" y="108"/>
                </a:cubicBezTo>
                <a:cubicBezTo>
                  <a:pt x="33" y="111"/>
                  <a:pt x="33" y="115"/>
                  <a:pt x="35" y="117"/>
                </a:cubicBezTo>
                <a:cubicBezTo>
                  <a:pt x="35" y="117"/>
                  <a:pt x="36" y="119"/>
                  <a:pt x="37" y="122"/>
                </a:cubicBezTo>
                <a:cubicBezTo>
                  <a:pt x="39" y="124"/>
                  <a:pt x="41" y="127"/>
                  <a:pt x="43" y="130"/>
                </a:cubicBezTo>
                <a:cubicBezTo>
                  <a:pt x="48" y="137"/>
                  <a:pt x="52" y="143"/>
                  <a:pt x="52" y="143"/>
                </a:cubicBezTo>
                <a:cubicBezTo>
                  <a:pt x="54" y="145"/>
                  <a:pt x="54" y="148"/>
                  <a:pt x="53" y="151"/>
                </a:cubicBezTo>
                <a:cubicBezTo>
                  <a:pt x="53" y="151"/>
                  <a:pt x="53" y="152"/>
                  <a:pt x="52" y="154"/>
                </a:cubicBezTo>
                <a:cubicBezTo>
                  <a:pt x="51" y="155"/>
                  <a:pt x="50" y="158"/>
                  <a:pt x="49" y="160"/>
                </a:cubicBezTo>
                <a:cubicBezTo>
                  <a:pt x="49" y="162"/>
                  <a:pt x="48" y="164"/>
                  <a:pt x="47" y="166"/>
                </a:cubicBezTo>
                <a:cubicBezTo>
                  <a:pt x="47" y="168"/>
                  <a:pt x="46" y="169"/>
                  <a:pt x="46" y="169"/>
                </a:cubicBezTo>
                <a:cubicBezTo>
                  <a:pt x="46" y="169"/>
                  <a:pt x="46" y="170"/>
                  <a:pt x="45" y="172"/>
                </a:cubicBezTo>
                <a:cubicBezTo>
                  <a:pt x="45" y="173"/>
                  <a:pt x="44" y="176"/>
                  <a:pt x="43" y="178"/>
                </a:cubicBezTo>
                <a:cubicBezTo>
                  <a:pt x="43" y="180"/>
                  <a:pt x="42" y="182"/>
                  <a:pt x="42" y="184"/>
                </a:cubicBezTo>
                <a:cubicBezTo>
                  <a:pt x="41" y="186"/>
                  <a:pt x="41" y="187"/>
                  <a:pt x="41" y="187"/>
                </a:cubicBezTo>
                <a:cubicBezTo>
                  <a:pt x="40" y="190"/>
                  <a:pt x="38" y="192"/>
                  <a:pt x="35" y="193"/>
                </a:cubicBezTo>
                <a:cubicBezTo>
                  <a:pt x="35" y="193"/>
                  <a:pt x="28" y="195"/>
                  <a:pt x="21" y="197"/>
                </a:cubicBezTo>
                <a:cubicBezTo>
                  <a:pt x="13" y="200"/>
                  <a:pt x="6" y="203"/>
                  <a:pt x="6" y="203"/>
                </a:cubicBezTo>
                <a:cubicBezTo>
                  <a:pt x="3" y="204"/>
                  <a:pt x="1" y="207"/>
                  <a:pt x="1" y="210"/>
                </a:cubicBezTo>
                <a:cubicBezTo>
                  <a:pt x="1" y="210"/>
                  <a:pt x="1" y="212"/>
                  <a:pt x="1" y="214"/>
                </a:cubicBezTo>
                <a:cubicBezTo>
                  <a:pt x="0" y="216"/>
                  <a:pt x="0" y="219"/>
                  <a:pt x="0" y="223"/>
                </a:cubicBezTo>
                <a:cubicBezTo>
                  <a:pt x="0" y="226"/>
                  <a:pt x="0" y="229"/>
                  <a:pt x="0" y="231"/>
                </a:cubicBezTo>
                <a:cubicBezTo>
                  <a:pt x="0" y="233"/>
                  <a:pt x="0" y="235"/>
                  <a:pt x="0" y="235"/>
                </a:cubicBezTo>
                <a:cubicBezTo>
                  <a:pt x="0" y="238"/>
                  <a:pt x="2" y="241"/>
                  <a:pt x="5" y="243"/>
                </a:cubicBezTo>
                <a:cubicBezTo>
                  <a:pt x="5" y="243"/>
                  <a:pt x="12" y="246"/>
                  <a:pt x="19" y="249"/>
                </a:cubicBezTo>
                <a:cubicBezTo>
                  <a:pt x="26" y="252"/>
                  <a:pt x="33" y="255"/>
                  <a:pt x="33" y="255"/>
                </a:cubicBezTo>
                <a:cubicBezTo>
                  <a:pt x="36" y="256"/>
                  <a:pt x="38" y="258"/>
                  <a:pt x="38" y="261"/>
                </a:cubicBezTo>
                <a:cubicBezTo>
                  <a:pt x="38" y="261"/>
                  <a:pt x="38" y="262"/>
                  <a:pt x="39" y="264"/>
                </a:cubicBezTo>
                <a:cubicBezTo>
                  <a:pt x="39" y="266"/>
                  <a:pt x="39" y="268"/>
                  <a:pt x="40" y="270"/>
                </a:cubicBezTo>
                <a:cubicBezTo>
                  <a:pt x="41" y="275"/>
                  <a:pt x="42" y="280"/>
                  <a:pt x="42" y="280"/>
                </a:cubicBezTo>
                <a:cubicBezTo>
                  <a:pt x="42" y="280"/>
                  <a:pt x="42" y="281"/>
                  <a:pt x="43" y="283"/>
                </a:cubicBezTo>
                <a:cubicBezTo>
                  <a:pt x="43" y="284"/>
                  <a:pt x="44" y="287"/>
                  <a:pt x="45" y="289"/>
                </a:cubicBezTo>
                <a:cubicBezTo>
                  <a:pt x="46" y="294"/>
                  <a:pt x="48" y="298"/>
                  <a:pt x="48" y="298"/>
                </a:cubicBezTo>
                <a:cubicBezTo>
                  <a:pt x="49" y="301"/>
                  <a:pt x="48" y="304"/>
                  <a:pt x="46" y="306"/>
                </a:cubicBezTo>
                <a:cubicBezTo>
                  <a:pt x="46" y="306"/>
                  <a:pt x="41" y="312"/>
                  <a:pt x="36" y="318"/>
                </a:cubicBezTo>
                <a:cubicBezTo>
                  <a:pt x="34" y="321"/>
                  <a:pt x="31" y="324"/>
                  <a:pt x="30" y="326"/>
                </a:cubicBezTo>
                <a:cubicBezTo>
                  <a:pt x="28" y="328"/>
                  <a:pt x="27" y="330"/>
                  <a:pt x="27" y="330"/>
                </a:cubicBezTo>
                <a:cubicBezTo>
                  <a:pt x="25" y="332"/>
                  <a:pt x="25" y="336"/>
                  <a:pt x="26" y="339"/>
                </a:cubicBezTo>
                <a:cubicBezTo>
                  <a:pt x="26" y="339"/>
                  <a:pt x="27" y="340"/>
                  <a:pt x="28" y="342"/>
                </a:cubicBezTo>
                <a:close/>
                <a:moveTo>
                  <a:pt x="91" y="281"/>
                </a:moveTo>
                <a:cubicBezTo>
                  <a:pt x="90" y="277"/>
                  <a:pt x="89" y="274"/>
                  <a:pt x="88" y="272"/>
                </a:cubicBezTo>
                <a:cubicBezTo>
                  <a:pt x="88" y="270"/>
                  <a:pt x="87" y="268"/>
                  <a:pt x="87" y="268"/>
                </a:cubicBezTo>
                <a:cubicBezTo>
                  <a:pt x="87" y="268"/>
                  <a:pt x="87" y="267"/>
                  <a:pt x="86" y="265"/>
                </a:cubicBezTo>
                <a:cubicBezTo>
                  <a:pt x="86" y="264"/>
                  <a:pt x="86" y="262"/>
                  <a:pt x="86" y="261"/>
                </a:cubicBezTo>
                <a:cubicBezTo>
                  <a:pt x="85" y="259"/>
                  <a:pt x="85" y="257"/>
                  <a:pt x="85" y="255"/>
                </a:cubicBezTo>
                <a:cubicBezTo>
                  <a:pt x="83" y="247"/>
                  <a:pt x="82" y="236"/>
                  <a:pt x="83" y="226"/>
                </a:cubicBezTo>
                <a:cubicBezTo>
                  <a:pt x="83" y="215"/>
                  <a:pt x="85" y="204"/>
                  <a:pt x="87" y="196"/>
                </a:cubicBezTo>
                <a:cubicBezTo>
                  <a:pt x="88" y="192"/>
                  <a:pt x="89" y="189"/>
                  <a:pt x="89" y="187"/>
                </a:cubicBezTo>
                <a:cubicBezTo>
                  <a:pt x="90" y="185"/>
                  <a:pt x="91" y="184"/>
                  <a:pt x="91" y="184"/>
                </a:cubicBezTo>
                <a:cubicBezTo>
                  <a:pt x="91" y="184"/>
                  <a:pt x="91" y="182"/>
                  <a:pt x="92" y="180"/>
                </a:cubicBezTo>
                <a:cubicBezTo>
                  <a:pt x="93" y="178"/>
                  <a:pt x="94" y="175"/>
                  <a:pt x="95" y="171"/>
                </a:cubicBezTo>
                <a:cubicBezTo>
                  <a:pt x="98" y="164"/>
                  <a:pt x="104" y="154"/>
                  <a:pt x="110" y="145"/>
                </a:cubicBezTo>
                <a:cubicBezTo>
                  <a:pt x="116" y="137"/>
                  <a:pt x="123" y="129"/>
                  <a:pt x="129" y="123"/>
                </a:cubicBezTo>
                <a:cubicBezTo>
                  <a:pt x="132" y="120"/>
                  <a:pt x="134" y="118"/>
                  <a:pt x="136" y="116"/>
                </a:cubicBezTo>
                <a:cubicBezTo>
                  <a:pt x="138" y="115"/>
                  <a:pt x="139" y="114"/>
                  <a:pt x="139" y="114"/>
                </a:cubicBezTo>
                <a:cubicBezTo>
                  <a:pt x="139" y="114"/>
                  <a:pt x="140" y="113"/>
                  <a:pt x="142" y="112"/>
                </a:cubicBezTo>
                <a:cubicBezTo>
                  <a:pt x="144" y="110"/>
                  <a:pt x="146" y="108"/>
                  <a:pt x="150" y="106"/>
                </a:cubicBezTo>
                <a:cubicBezTo>
                  <a:pt x="157" y="102"/>
                  <a:pt x="166" y="96"/>
                  <a:pt x="176" y="92"/>
                </a:cubicBezTo>
                <a:cubicBezTo>
                  <a:pt x="186" y="88"/>
                  <a:pt x="196" y="85"/>
                  <a:pt x="204" y="84"/>
                </a:cubicBezTo>
                <a:cubicBezTo>
                  <a:pt x="208" y="83"/>
                  <a:pt x="211" y="83"/>
                  <a:pt x="214" y="82"/>
                </a:cubicBezTo>
                <a:cubicBezTo>
                  <a:pt x="216" y="82"/>
                  <a:pt x="217" y="82"/>
                  <a:pt x="217" y="82"/>
                </a:cubicBezTo>
                <a:cubicBezTo>
                  <a:pt x="217" y="82"/>
                  <a:pt x="219" y="82"/>
                  <a:pt x="221" y="81"/>
                </a:cubicBezTo>
                <a:cubicBezTo>
                  <a:pt x="223" y="81"/>
                  <a:pt x="227" y="81"/>
                  <a:pt x="231" y="81"/>
                </a:cubicBezTo>
                <a:cubicBezTo>
                  <a:pt x="239" y="81"/>
                  <a:pt x="250" y="82"/>
                  <a:pt x="260" y="83"/>
                </a:cubicBezTo>
                <a:cubicBezTo>
                  <a:pt x="271" y="85"/>
                  <a:pt x="281" y="89"/>
                  <a:pt x="288" y="92"/>
                </a:cubicBezTo>
                <a:cubicBezTo>
                  <a:pt x="296" y="95"/>
                  <a:pt x="301" y="97"/>
                  <a:pt x="301" y="97"/>
                </a:cubicBezTo>
                <a:cubicBezTo>
                  <a:pt x="301" y="97"/>
                  <a:pt x="306" y="99"/>
                  <a:pt x="312" y="104"/>
                </a:cubicBezTo>
                <a:cubicBezTo>
                  <a:pt x="319" y="108"/>
                  <a:pt x="328" y="114"/>
                  <a:pt x="336" y="122"/>
                </a:cubicBezTo>
                <a:cubicBezTo>
                  <a:pt x="344" y="129"/>
                  <a:pt x="351" y="137"/>
                  <a:pt x="355" y="144"/>
                </a:cubicBezTo>
                <a:cubicBezTo>
                  <a:pt x="360" y="150"/>
                  <a:pt x="363" y="155"/>
                  <a:pt x="363" y="155"/>
                </a:cubicBezTo>
                <a:cubicBezTo>
                  <a:pt x="363" y="155"/>
                  <a:pt x="365" y="159"/>
                  <a:pt x="369" y="167"/>
                </a:cubicBezTo>
                <a:cubicBezTo>
                  <a:pt x="372" y="174"/>
                  <a:pt x="376" y="184"/>
                  <a:pt x="379" y="194"/>
                </a:cubicBezTo>
                <a:cubicBezTo>
                  <a:pt x="382" y="205"/>
                  <a:pt x="383" y="216"/>
                  <a:pt x="383" y="224"/>
                </a:cubicBezTo>
                <a:cubicBezTo>
                  <a:pt x="384" y="228"/>
                  <a:pt x="383" y="231"/>
                  <a:pt x="383" y="233"/>
                </a:cubicBezTo>
                <a:cubicBezTo>
                  <a:pt x="383" y="236"/>
                  <a:pt x="383" y="237"/>
                  <a:pt x="383" y="237"/>
                </a:cubicBezTo>
                <a:cubicBezTo>
                  <a:pt x="383" y="237"/>
                  <a:pt x="383" y="238"/>
                  <a:pt x="383" y="241"/>
                </a:cubicBezTo>
                <a:cubicBezTo>
                  <a:pt x="383" y="243"/>
                  <a:pt x="383" y="246"/>
                  <a:pt x="382" y="250"/>
                </a:cubicBezTo>
                <a:cubicBezTo>
                  <a:pt x="381" y="258"/>
                  <a:pt x="379" y="269"/>
                  <a:pt x="376" y="279"/>
                </a:cubicBezTo>
                <a:cubicBezTo>
                  <a:pt x="372" y="289"/>
                  <a:pt x="368" y="299"/>
                  <a:pt x="364" y="306"/>
                </a:cubicBezTo>
                <a:cubicBezTo>
                  <a:pt x="362" y="310"/>
                  <a:pt x="360" y="312"/>
                  <a:pt x="359" y="314"/>
                </a:cubicBezTo>
                <a:cubicBezTo>
                  <a:pt x="357" y="316"/>
                  <a:pt x="356" y="317"/>
                  <a:pt x="356" y="317"/>
                </a:cubicBezTo>
                <a:cubicBezTo>
                  <a:pt x="356" y="317"/>
                  <a:pt x="356" y="318"/>
                  <a:pt x="354" y="320"/>
                </a:cubicBezTo>
                <a:cubicBezTo>
                  <a:pt x="353" y="322"/>
                  <a:pt x="351" y="325"/>
                  <a:pt x="348" y="328"/>
                </a:cubicBezTo>
                <a:cubicBezTo>
                  <a:pt x="343" y="334"/>
                  <a:pt x="336" y="342"/>
                  <a:pt x="327" y="349"/>
                </a:cubicBezTo>
                <a:cubicBezTo>
                  <a:pt x="319" y="355"/>
                  <a:pt x="310" y="361"/>
                  <a:pt x="303" y="365"/>
                </a:cubicBezTo>
                <a:cubicBezTo>
                  <a:pt x="299" y="367"/>
                  <a:pt x="296" y="368"/>
                  <a:pt x="294" y="369"/>
                </a:cubicBezTo>
                <a:cubicBezTo>
                  <a:pt x="292" y="370"/>
                  <a:pt x="290" y="370"/>
                  <a:pt x="290" y="370"/>
                </a:cubicBezTo>
                <a:cubicBezTo>
                  <a:pt x="290" y="370"/>
                  <a:pt x="289" y="371"/>
                  <a:pt x="287" y="372"/>
                </a:cubicBezTo>
                <a:cubicBezTo>
                  <a:pt x="285" y="373"/>
                  <a:pt x="282" y="374"/>
                  <a:pt x="278" y="375"/>
                </a:cubicBezTo>
                <a:cubicBezTo>
                  <a:pt x="270" y="377"/>
                  <a:pt x="260" y="380"/>
                  <a:pt x="249" y="381"/>
                </a:cubicBezTo>
                <a:cubicBezTo>
                  <a:pt x="238" y="382"/>
                  <a:pt x="227" y="382"/>
                  <a:pt x="219" y="381"/>
                </a:cubicBezTo>
                <a:cubicBezTo>
                  <a:pt x="217" y="381"/>
                  <a:pt x="215" y="381"/>
                  <a:pt x="214" y="380"/>
                </a:cubicBezTo>
                <a:cubicBezTo>
                  <a:pt x="212" y="380"/>
                  <a:pt x="211" y="380"/>
                  <a:pt x="210" y="380"/>
                </a:cubicBezTo>
                <a:cubicBezTo>
                  <a:pt x="207" y="380"/>
                  <a:pt x="206" y="379"/>
                  <a:pt x="206" y="379"/>
                </a:cubicBezTo>
                <a:cubicBezTo>
                  <a:pt x="206" y="379"/>
                  <a:pt x="205" y="379"/>
                  <a:pt x="202" y="379"/>
                </a:cubicBezTo>
                <a:cubicBezTo>
                  <a:pt x="200" y="378"/>
                  <a:pt x="197" y="377"/>
                  <a:pt x="193" y="376"/>
                </a:cubicBezTo>
                <a:cubicBezTo>
                  <a:pt x="185" y="374"/>
                  <a:pt x="175" y="371"/>
                  <a:pt x="166" y="366"/>
                </a:cubicBezTo>
                <a:cubicBezTo>
                  <a:pt x="156" y="361"/>
                  <a:pt x="147" y="355"/>
                  <a:pt x="141" y="350"/>
                </a:cubicBezTo>
                <a:cubicBezTo>
                  <a:pt x="139" y="349"/>
                  <a:pt x="138" y="348"/>
                  <a:pt x="136" y="346"/>
                </a:cubicBezTo>
                <a:cubicBezTo>
                  <a:pt x="135" y="345"/>
                  <a:pt x="134" y="344"/>
                  <a:pt x="133" y="344"/>
                </a:cubicBezTo>
                <a:cubicBezTo>
                  <a:pt x="131" y="342"/>
                  <a:pt x="130" y="341"/>
                  <a:pt x="130" y="341"/>
                </a:cubicBezTo>
                <a:cubicBezTo>
                  <a:pt x="130" y="341"/>
                  <a:pt x="129" y="340"/>
                  <a:pt x="128" y="339"/>
                </a:cubicBezTo>
                <a:cubicBezTo>
                  <a:pt x="127" y="338"/>
                  <a:pt x="126" y="337"/>
                  <a:pt x="125" y="336"/>
                </a:cubicBezTo>
                <a:cubicBezTo>
                  <a:pt x="124" y="334"/>
                  <a:pt x="122" y="333"/>
                  <a:pt x="121" y="332"/>
                </a:cubicBezTo>
                <a:cubicBezTo>
                  <a:pt x="116" y="326"/>
                  <a:pt x="109" y="317"/>
                  <a:pt x="104" y="308"/>
                </a:cubicBezTo>
                <a:cubicBezTo>
                  <a:pt x="98" y="299"/>
                  <a:pt x="94" y="289"/>
                  <a:pt x="91" y="281"/>
                </a:cubicBezTo>
                <a:close/>
              </a:path>
            </a:pathLst>
          </a:custGeom>
          <a:solidFill>
            <a:srgbClr val="0071C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latin typeface="FontAwesome" pitchFamily="2" charset="0"/>
              </a:rPr>
              <a:t></a:t>
            </a:r>
          </a:p>
        </p:txBody>
      </p:sp>
      <p:sp>
        <p:nvSpPr>
          <p:cNvPr id="11" name="Freeform 15"/>
          <p:cNvSpPr>
            <a:spLocks noEditPoints="1"/>
          </p:cNvSpPr>
          <p:nvPr/>
        </p:nvSpPr>
        <p:spPr bwMode="auto">
          <a:xfrm>
            <a:off x="7748588" y="1693863"/>
            <a:ext cx="987425" cy="990600"/>
          </a:xfrm>
          <a:custGeom>
            <a:avLst/>
            <a:gdLst>
              <a:gd name="T0" fmla="*/ 4 w 224"/>
              <a:gd name="T1" fmla="*/ 131 h 224"/>
              <a:gd name="T2" fmla="*/ 29 w 224"/>
              <a:gd name="T3" fmla="*/ 151 h 224"/>
              <a:gd name="T4" fmla="*/ 29 w 224"/>
              <a:gd name="T5" fmla="*/ 184 h 224"/>
              <a:gd name="T6" fmla="*/ 46 w 224"/>
              <a:gd name="T7" fmla="*/ 202 h 224"/>
              <a:gd name="T8" fmla="*/ 70 w 224"/>
              <a:gd name="T9" fmla="*/ 193 h 224"/>
              <a:gd name="T10" fmla="*/ 91 w 224"/>
              <a:gd name="T11" fmla="*/ 201 h 224"/>
              <a:gd name="T12" fmla="*/ 104 w 224"/>
              <a:gd name="T13" fmla="*/ 221 h 224"/>
              <a:gd name="T14" fmla="*/ 125 w 224"/>
              <a:gd name="T15" fmla="*/ 223 h 224"/>
              <a:gd name="T16" fmla="*/ 145 w 224"/>
              <a:gd name="T17" fmla="*/ 197 h 224"/>
              <a:gd name="T18" fmla="*/ 175 w 224"/>
              <a:gd name="T19" fmla="*/ 192 h 224"/>
              <a:gd name="T20" fmla="*/ 200 w 224"/>
              <a:gd name="T21" fmla="*/ 181 h 224"/>
              <a:gd name="T22" fmla="*/ 193 w 224"/>
              <a:gd name="T23" fmla="*/ 159 h 224"/>
              <a:gd name="T24" fmla="*/ 199 w 224"/>
              <a:gd name="T25" fmla="*/ 137 h 224"/>
              <a:gd name="T26" fmla="*/ 212 w 224"/>
              <a:gd name="T27" fmla="*/ 124 h 224"/>
              <a:gd name="T28" fmla="*/ 224 w 224"/>
              <a:gd name="T29" fmla="*/ 107 h 224"/>
              <a:gd name="T30" fmla="*/ 198 w 224"/>
              <a:gd name="T31" fmla="*/ 85 h 224"/>
              <a:gd name="T32" fmla="*/ 188 w 224"/>
              <a:gd name="T33" fmla="*/ 58 h 224"/>
              <a:gd name="T34" fmla="*/ 183 w 224"/>
              <a:gd name="T35" fmla="*/ 26 h 224"/>
              <a:gd name="T36" fmla="*/ 161 w 224"/>
              <a:gd name="T37" fmla="*/ 30 h 224"/>
              <a:gd name="T38" fmla="*/ 142 w 224"/>
              <a:gd name="T39" fmla="*/ 27 h 224"/>
              <a:gd name="T40" fmla="*/ 126 w 224"/>
              <a:gd name="T41" fmla="*/ 17 h 224"/>
              <a:gd name="T42" fmla="*/ 112 w 224"/>
              <a:gd name="T43" fmla="*/ 0 h 224"/>
              <a:gd name="T44" fmla="*/ 88 w 224"/>
              <a:gd name="T45" fmla="*/ 22 h 224"/>
              <a:gd name="T46" fmla="*/ 62 w 224"/>
              <a:gd name="T47" fmla="*/ 36 h 224"/>
              <a:gd name="T48" fmla="*/ 29 w 224"/>
              <a:gd name="T49" fmla="*/ 37 h 224"/>
              <a:gd name="T50" fmla="*/ 26 w 224"/>
              <a:gd name="T51" fmla="*/ 57 h 224"/>
              <a:gd name="T52" fmla="*/ 28 w 224"/>
              <a:gd name="T53" fmla="*/ 76 h 224"/>
              <a:gd name="T54" fmla="*/ 19 w 224"/>
              <a:gd name="T55" fmla="*/ 97 h 224"/>
              <a:gd name="T56" fmla="*/ 0 w 224"/>
              <a:gd name="T57" fmla="*/ 109 h 224"/>
              <a:gd name="T58" fmla="*/ 53 w 224"/>
              <a:gd name="T59" fmla="*/ 86 h 224"/>
              <a:gd name="T60" fmla="*/ 60 w 224"/>
              <a:gd name="T61" fmla="*/ 75 h 224"/>
              <a:gd name="T62" fmla="*/ 69 w 224"/>
              <a:gd name="T63" fmla="*/ 65 h 224"/>
              <a:gd name="T64" fmla="*/ 84 w 224"/>
              <a:gd name="T65" fmla="*/ 55 h 224"/>
              <a:gd name="T66" fmla="*/ 102 w 224"/>
              <a:gd name="T67" fmla="*/ 49 h 224"/>
              <a:gd name="T68" fmla="*/ 116 w 224"/>
              <a:gd name="T69" fmla="*/ 49 h 224"/>
              <a:gd name="T70" fmla="*/ 129 w 224"/>
              <a:gd name="T71" fmla="*/ 51 h 224"/>
              <a:gd name="T72" fmla="*/ 139 w 224"/>
              <a:gd name="T73" fmla="*/ 55 h 224"/>
              <a:gd name="T74" fmla="*/ 151 w 224"/>
              <a:gd name="T75" fmla="*/ 62 h 224"/>
              <a:gd name="T76" fmla="*/ 161 w 224"/>
              <a:gd name="T77" fmla="*/ 72 h 224"/>
              <a:gd name="T78" fmla="*/ 170 w 224"/>
              <a:gd name="T79" fmla="*/ 87 h 224"/>
              <a:gd name="T80" fmla="*/ 175 w 224"/>
              <a:gd name="T81" fmla="*/ 103 h 224"/>
              <a:gd name="T82" fmla="*/ 175 w 224"/>
              <a:gd name="T83" fmla="*/ 118 h 224"/>
              <a:gd name="T84" fmla="*/ 172 w 224"/>
              <a:gd name="T85" fmla="*/ 132 h 224"/>
              <a:gd name="T86" fmla="*/ 169 w 224"/>
              <a:gd name="T87" fmla="*/ 141 h 224"/>
              <a:gd name="T88" fmla="*/ 159 w 224"/>
              <a:gd name="T89" fmla="*/ 155 h 224"/>
              <a:gd name="T90" fmla="*/ 146 w 224"/>
              <a:gd name="T91" fmla="*/ 166 h 224"/>
              <a:gd name="T92" fmla="*/ 135 w 224"/>
              <a:gd name="T93" fmla="*/ 172 h 224"/>
              <a:gd name="T94" fmla="*/ 119 w 224"/>
              <a:gd name="T95" fmla="*/ 176 h 224"/>
              <a:gd name="T96" fmla="*/ 101 w 224"/>
              <a:gd name="T97" fmla="*/ 175 h 224"/>
              <a:gd name="T98" fmla="*/ 90 w 224"/>
              <a:gd name="T99" fmla="*/ 172 h 224"/>
              <a:gd name="T100" fmla="*/ 80 w 224"/>
              <a:gd name="T101" fmla="*/ 167 h 224"/>
              <a:gd name="T102" fmla="*/ 66 w 224"/>
              <a:gd name="T103" fmla="*/ 156 h 224"/>
              <a:gd name="T104" fmla="*/ 56 w 224"/>
              <a:gd name="T105" fmla="*/ 144 h 224"/>
              <a:gd name="T106" fmla="*/ 51 w 224"/>
              <a:gd name="T107" fmla="*/ 132 h 224"/>
              <a:gd name="T108" fmla="*/ 48 w 224"/>
              <a:gd name="T109" fmla="*/ 115 h 224"/>
              <a:gd name="T110" fmla="*/ 50 w 224"/>
              <a:gd name="T111" fmla="*/ 9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224">
                <a:moveTo>
                  <a:pt x="0" y="109"/>
                </a:moveTo>
                <a:cubicBezTo>
                  <a:pt x="0" y="109"/>
                  <a:pt x="0" y="110"/>
                  <a:pt x="0" y="112"/>
                </a:cubicBezTo>
                <a:cubicBezTo>
                  <a:pt x="0" y="114"/>
                  <a:pt x="0" y="116"/>
                  <a:pt x="0" y="118"/>
                </a:cubicBezTo>
                <a:cubicBezTo>
                  <a:pt x="0" y="122"/>
                  <a:pt x="1" y="126"/>
                  <a:pt x="1" y="126"/>
                </a:cubicBezTo>
                <a:cubicBezTo>
                  <a:pt x="1" y="128"/>
                  <a:pt x="2" y="130"/>
                  <a:pt x="4" y="131"/>
                </a:cubicBezTo>
                <a:cubicBezTo>
                  <a:pt x="4" y="131"/>
                  <a:pt x="8" y="133"/>
                  <a:pt x="13" y="134"/>
                </a:cubicBezTo>
                <a:cubicBezTo>
                  <a:pt x="17" y="135"/>
                  <a:pt x="21" y="136"/>
                  <a:pt x="21" y="136"/>
                </a:cubicBezTo>
                <a:cubicBezTo>
                  <a:pt x="23" y="137"/>
                  <a:pt x="24" y="138"/>
                  <a:pt x="25" y="140"/>
                </a:cubicBezTo>
                <a:cubicBezTo>
                  <a:pt x="25" y="140"/>
                  <a:pt x="26" y="143"/>
                  <a:pt x="27" y="146"/>
                </a:cubicBezTo>
                <a:cubicBezTo>
                  <a:pt x="28" y="148"/>
                  <a:pt x="29" y="151"/>
                  <a:pt x="29" y="151"/>
                </a:cubicBezTo>
                <a:cubicBezTo>
                  <a:pt x="29" y="151"/>
                  <a:pt x="31" y="154"/>
                  <a:pt x="32" y="156"/>
                </a:cubicBezTo>
                <a:cubicBezTo>
                  <a:pt x="34" y="159"/>
                  <a:pt x="35" y="162"/>
                  <a:pt x="35" y="162"/>
                </a:cubicBezTo>
                <a:cubicBezTo>
                  <a:pt x="36" y="163"/>
                  <a:pt x="36" y="165"/>
                  <a:pt x="36" y="167"/>
                </a:cubicBezTo>
                <a:cubicBezTo>
                  <a:pt x="36" y="167"/>
                  <a:pt x="34" y="171"/>
                  <a:pt x="32" y="175"/>
                </a:cubicBezTo>
                <a:cubicBezTo>
                  <a:pt x="30" y="179"/>
                  <a:pt x="29" y="184"/>
                  <a:pt x="29" y="184"/>
                </a:cubicBezTo>
                <a:cubicBezTo>
                  <a:pt x="28" y="186"/>
                  <a:pt x="29" y="188"/>
                  <a:pt x="31" y="189"/>
                </a:cubicBezTo>
                <a:cubicBezTo>
                  <a:pt x="31" y="189"/>
                  <a:pt x="33" y="192"/>
                  <a:pt x="36" y="195"/>
                </a:cubicBezTo>
                <a:cubicBezTo>
                  <a:pt x="38" y="197"/>
                  <a:pt x="40" y="198"/>
                  <a:pt x="41" y="199"/>
                </a:cubicBezTo>
                <a:cubicBezTo>
                  <a:pt x="42" y="200"/>
                  <a:pt x="43" y="200"/>
                  <a:pt x="43" y="200"/>
                </a:cubicBezTo>
                <a:cubicBezTo>
                  <a:pt x="44" y="201"/>
                  <a:pt x="45" y="202"/>
                  <a:pt x="46" y="202"/>
                </a:cubicBezTo>
                <a:cubicBezTo>
                  <a:pt x="47" y="202"/>
                  <a:pt x="48" y="202"/>
                  <a:pt x="48" y="202"/>
                </a:cubicBezTo>
                <a:cubicBezTo>
                  <a:pt x="48" y="202"/>
                  <a:pt x="53" y="200"/>
                  <a:pt x="57" y="198"/>
                </a:cubicBezTo>
                <a:cubicBezTo>
                  <a:pt x="59" y="197"/>
                  <a:pt x="61" y="196"/>
                  <a:pt x="62" y="195"/>
                </a:cubicBezTo>
                <a:cubicBezTo>
                  <a:pt x="64" y="194"/>
                  <a:pt x="65" y="193"/>
                  <a:pt x="65" y="193"/>
                </a:cubicBezTo>
                <a:cubicBezTo>
                  <a:pt x="66" y="192"/>
                  <a:pt x="68" y="192"/>
                  <a:pt x="70" y="193"/>
                </a:cubicBezTo>
                <a:cubicBezTo>
                  <a:pt x="70" y="193"/>
                  <a:pt x="71" y="193"/>
                  <a:pt x="72" y="194"/>
                </a:cubicBezTo>
                <a:cubicBezTo>
                  <a:pt x="73" y="194"/>
                  <a:pt x="74" y="195"/>
                  <a:pt x="75" y="196"/>
                </a:cubicBezTo>
                <a:cubicBezTo>
                  <a:pt x="78" y="197"/>
                  <a:pt x="81" y="198"/>
                  <a:pt x="81" y="198"/>
                </a:cubicBezTo>
                <a:cubicBezTo>
                  <a:pt x="81" y="198"/>
                  <a:pt x="84" y="199"/>
                  <a:pt x="87" y="200"/>
                </a:cubicBezTo>
                <a:cubicBezTo>
                  <a:pt x="88" y="200"/>
                  <a:pt x="90" y="201"/>
                  <a:pt x="91" y="201"/>
                </a:cubicBezTo>
                <a:cubicBezTo>
                  <a:pt x="92" y="201"/>
                  <a:pt x="93" y="201"/>
                  <a:pt x="93" y="201"/>
                </a:cubicBezTo>
                <a:cubicBezTo>
                  <a:pt x="94" y="202"/>
                  <a:pt x="96" y="203"/>
                  <a:pt x="96" y="205"/>
                </a:cubicBezTo>
                <a:cubicBezTo>
                  <a:pt x="96" y="205"/>
                  <a:pt x="97" y="206"/>
                  <a:pt x="97" y="207"/>
                </a:cubicBezTo>
                <a:cubicBezTo>
                  <a:pt x="98" y="209"/>
                  <a:pt x="99" y="211"/>
                  <a:pt x="100" y="213"/>
                </a:cubicBezTo>
                <a:cubicBezTo>
                  <a:pt x="102" y="217"/>
                  <a:pt x="104" y="221"/>
                  <a:pt x="104" y="221"/>
                </a:cubicBezTo>
                <a:cubicBezTo>
                  <a:pt x="104" y="222"/>
                  <a:pt x="105" y="223"/>
                  <a:pt x="106" y="223"/>
                </a:cubicBezTo>
                <a:cubicBezTo>
                  <a:pt x="107" y="224"/>
                  <a:pt x="108" y="224"/>
                  <a:pt x="109" y="224"/>
                </a:cubicBezTo>
                <a:cubicBezTo>
                  <a:pt x="109" y="224"/>
                  <a:pt x="110" y="224"/>
                  <a:pt x="111" y="224"/>
                </a:cubicBezTo>
                <a:cubicBezTo>
                  <a:pt x="113" y="224"/>
                  <a:pt x="115" y="224"/>
                  <a:pt x="117" y="224"/>
                </a:cubicBezTo>
                <a:cubicBezTo>
                  <a:pt x="121" y="224"/>
                  <a:pt x="125" y="223"/>
                  <a:pt x="125" y="223"/>
                </a:cubicBezTo>
                <a:cubicBezTo>
                  <a:pt x="128" y="223"/>
                  <a:pt x="129" y="222"/>
                  <a:pt x="130" y="220"/>
                </a:cubicBezTo>
                <a:cubicBezTo>
                  <a:pt x="130" y="220"/>
                  <a:pt x="132" y="216"/>
                  <a:pt x="133" y="211"/>
                </a:cubicBezTo>
                <a:cubicBezTo>
                  <a:pt x="135" y="207"/>
                  <a:pt x="136" y="203"/>
                  <a:pt x="136" y="203"/>
                </a:cubicBezTo>
                <a:cubicBezTo>
                  <a:pt x="136" y="201"/>
                  <a:pt x="138" y="199"/>
                  <a:pt x="139" y="199"/>
                </a:cubicBezTo>
                <a:cubicBezTo>
                  <a:pt x="139" y="199"/>
                  <a:pt x="142" y="198"/>
                  <a:pt x="145" y="197"/>
                </a:cubicBezTo>
                <a:cubicBezTo>
                  <a:pt x="148" y="196"/>
                  <a:pt x="151" y="195"/>
                  <a:pt x="151" y="195"/>
                </a:cubicBezTo>
                <a:cubicBezTo>
                  <a:pt x="151" y="195"/>
                  <a:pt x="153" y="193"/>
                  <a:pt x="156" y="192"/>
                </a:cubicBezTo>
                <a:cubicBezTo>
                  <a:pt x="159" y="190"/>
                  <a:pt x="161" y="189"/>
                  <a:pt x="161" y="189"/>
                </a:cubicBezTo>
                <a:cubicBezTo>
                  <a:pt x="163" y="188"/>
                  <a:pt x="165" y="187"/>
                  <a:pt x="166" y="188"/>
                </a:cubicBezTo>
                <a:cubicBezTo>
                  <a:pt x="166" y="188"/>
                  <a:pt x="170" y="190"/>
                  <a:pt x="175" y="192"/>
                </a:cubicBezTo>
                <a:cubicBezTo>
                  <a:pt x="179" y="194"/>
                  <a:pt x="183" y="195"/>
                  <a:pt x="183" y="195"/>
                </a:cubicBezTo>
                <a:cubicBezTo>
                  <a:pt x="185" y="196"/>
                  <a:pt x="187" y="195"/>
                  <a:pt x="189" y="193"/>
                </a:cubicBezTo>
                <a:cubicBezTo>
                  <a:pt x="189" y="193"/>
                  <a:pt x="192" y="190"/>
                  <a:pt x="195" y="188"/>
                </a:cubicBezTo>
                <a:cubicBezTo>
                  <a:pt x="196" y="186"/>
                  <a:pt x="197" y="184"/>
                  <a:pt x="198" y="183"/>
                </a:cubicBezTo>
                <a:cubicBezTo>
                  <a:pt x="199" y="182"/>
                  <a:pt x="200" y="181"/>
                  <a:pt x="200" y="181"/>
                </a:cubicBezTo>
                <a:cubicBezTo>
                  <a:pt x="201" y="180"/>
                  <a:pt x="201" y="179"/>
                  <a:pt x="201" y="178"/>
                </a:cubicBezTo>
                <a:cubicBezTo>
                  <a:pt x="202" y="177"/>
                  <a:pt x="201" y="176"/>
                  <a:pt x="201" y="175"/>
                </a:cubicBezTo>
                <a:cubicBezTo>
                  <a:pt x="201" y="175"/>
                  <a:pt x="199" y="171"/>
                  <a:pt x="197" y="167"/>
                </a:cubicBezTo>
                <a:cubicBezTo>
                  <a:pt x="196" y="165"/>
                  <a:pt x="195" y="163"/>
                  <a:pt x="194" y="162"/>
                </a:cubicBezTo>
                <a:cubicBezTo>
                  <a:pt x="193" y="160"/>
                  <a:pt x="193" y="159"/>
                  <a:pt x="193" y="159"/>
                </a:cubicBezTo>
                <a:cubicBezTo>
                  <a:pt x="192" y="158"/>
                  <a:pt x="192" y="156"/>
                  <a:pt x="192" y="154"/>
                </a:cubicBezTo>
                <a:cubicBezTo>
                  <a:pt x="192" y="154"/>
                  <a:pt x="193" y="153"/>
                  <a:pt x="193" y="152"/>
                </a:cubicBezTo>
                <a:cubicBezTo>
                  <a:pt x="194" y="151"/>
                  <a:pt x="195" y="150"/>
                  <a:pt x="195" y="149"/>
                </a:cubicBezTo>
                <a:cubicBezTo>
                  <a:pt x="196" y="146"/>
                  <a:pt x="197" y="143"/>
                  <a:pt x="197" y="143"/>
                </a:cubicBezTo>
                <a:cubicBezTo>
                  <a:pt x="197" y="143"/>
                  <a:pt x="198" y="140"/>
                  <a:pt x="199" y="137"/>
                </a:cubicBezTo>
                <a:cubicBezTo>
                  <a:pt x="200" y="136"/>
                  <a:pt x="200" y="134"/>
                  <a:pt x="200" y="133"/>
                </a:cubicBezTo>
                <a:cubicBezTo>
                  <a:pt x="200" y="132"/>
                  <a:pt x="201" y="131"/>
                  <a:pt x="201" y="131"/>
                </a:cubicBezTo>
                <a:cubicBezTo>
                  <a:pt x="201" y="129"/>
                  <a:pt x="202" y="128"/>
                  <a:pt x="204" y="127"/>
                </a:cubicBezTo>
                <a:cubicBezTo>
                  <a:pt x="204" y="127"/>
                  <a:pt x="205" y="127"/>
                  <a:pt x="207" y="127"/>
                </a:cubicBezTo>
                <a:cubicBezTo>
                  <a:pt x="208" y="126"/>
                  <a:pt x="210" y="125"/>
                  <a:pt x="212" y="124"/>
                </a:cubicBezTo>
                <a:cubicBezTo>
                  <a:pt x="217" y="122"/>
                  <a:pt x="221" y="120"/>
                  <a:pt x="221" y="120"/>
                </a:cubicBezTo>
                <a:cubicBezTo>
                  <a:pt x="222" y="120"/>
                  <a:pt x="222" y="119"/>
                  <a:pt x="223" y="118"/>
                </a:cubicBezTo>
                <a:cubicBezTo>
                  <a:pt x="223" y="117"/>
                  <a:pt x="224" y="116"/>
                  <a:pt x="224" y="115"/>
                </a:cubicBezTo>
                <a:cubicBezTo>
                  <a:pt x="224" y="115"/>
                  <a:pt x="224" y="114"/>
                  <a:pt x="224" y="112"/>
                </a:cubicBezTo>
                <a:cubicBezTo>
                  <a:pt x="224" y="111"/>
                  <a:pt x="224" y="109"/>
                  <a:pt x="224" y="107"/>
                </a:cubicBezTo>
                <a:cubicBezTo>
                  <a:pt x="223" y="103"/>
                  <a:pt x="223" y="99"/>
                  <a:pt x="223" y="99"/>
                </a:cubicBezTo>
                <a:cubicBezTo>
                  <a:pt x="223" y="96"/>
                  <a:pt x="221" y="94"/>
                  <a:pt x="220" y="94"/>
                </a:cubicBezTo>
                <a:cubicBezTo>
                  <a:pt x="220" y="94"/>
                  <a:pt x="215" y="92"/>
                  <a:pt x="211" y="91"/>
                </a:cubicBezTo>
                <a:cubicBezTo>
                  <a:pt x="207" y="89"/>
                  <a:pt x="202" y="88"/>
                  <a:pt x="202" y="88"/>
                </a:cubicBezTo>
                <a:cubicBezTo>
                  <a:pt x="200" y="88"/>
                  <a:pt x="199" y="86"/>
                  <a:pt x="198" y="85"/>
                </a:cubicBezTo>
                <a:cubicBezTo>
                  <a:pt x="198" y="85"/>
                  <a:pt x="198" y="82"/>
                  <a:pt x="196" y="79"/>
                </a:cubicBezTo>
                <a:cubicBezTo>
                  <a:pt x="195" y="76"/>
                  <a:pt x="194" y="73"/>
                  <a:pt x="194" y="73"/>
                </a:cubicBezTo>
                <a:cubicBezTo>
                  <a:pt x="194" y="73"/>
                  <a:pt x="193" y="71"/>
                  <a:pt x="191" y="68"/>
                </a:cubicBezTo>
                <a:cubicBezTo>
                  <a:pt x="190" y="65"/>
                  <a:pt x="188" y="63"/>
                  <a:pt x="188" y="63"/>
                </a:cubicBezTo>
                <a:cubicBezTo>
                  <a:pt x="187" y="61"/>
                  <a:pt x="187" y="59"/>
                  <a:pt x="188" y="58"/>
                </a:cubicBezTo>
                <a:cubicBezTo>
                  <a:pt x="188" y="58"/>
                  <a:pt x="190" y="54"/>
                  <a:pt x="191" y="49"/>
                </a:cubicBezTo>
                <a:cubicBezTo>
                  <a:pt x="193" y="45"/>
                  <a:pt x="194" y="41"/>
                  <a:pt x="194" y="41"/>
                </a:cubicBezTo>
                <a:cubicBezTo>
                  <a:pt x="195" y="39"/>
                  <a:pt x="194" y="37"/>
                  <a:pt x="193" y="35"/>
                </a:cubicBezTo>
                <a:cubicBezTo>
                  <a:pt x="193" y="35"/>
                  <a:pt x="190" y="32"/>
                  <a:pt x="187" y="29"/>
                </a:cubicBezTo>
                <a:cubicBezTo>
                  <a:pt x="185" y="28"/>
                  <a:pt x="184" y="27"/>
                  <a:pt x="183" y="26"/>
                </a:cubicBezTo>
                <a:cubicBezTo>
                  <a:pt x="181" y="25"/>
                  <a:pt x="181" y="24"/>
                  <a:pt x="181" y="24"/>
                </a:cubicBezTo>
                <a:cubicBezTo>
                  <a:pt x="180" y="23"/>
                  <a:pt x="179" y="23"/>
                  <a:pt x="178" y="23"/>
                </a:cubicBezTo>
                <a:cubicBezTo>
                  <a:pt x="177" y="22"/>
                  <a:pt x="176" y="23"/>
                  <a:pt x="175" y="23"/>
                </a:cubicBezTo>
                <a:cubicBezTo>
                  <a:pt x="175" y="23"/>
                  <a:pt x="171" y="25"/>
                  <a:pt x="166" y="27"/>
                </a:cubicBezTo>
                <a:cubicBezTo>
                  <a:pt x="164" y="28"/>
                  <a:pt x="162" y="29"/>
                  <a:pt x="161" y="30"/>
                </a:cubicBezTo>
                <a:cubicBezTo>
                  <a:pt x="160" y="31"/>
                  <a:pt x="159" y="31"/>
                  <a:pt x="159" y="31"/>
                </a:cubicBezTo>
                <a:cubicBezTo>
                  <a:pt x="157" y="32"/>
                  <a:pt x="155" y="32"/>
                  <a:pt x="153" y="31"/>
                </a:cubicBezTo>
                <a:cubicBezTo>
                  <a:pt x="153" y="31"/>
                  <a:pt x="153" y="31"/>
                  <a:pt x="152" y="31"/>
                </a:cubicBezTo>
                <a:cubicBezTo>
                  <a:pt x="151" y="30"/>
                  <a:pt x="149" y="29"/>
                  <a:pt x="148" y="29"/>
                </a:cubicBezTo>
                <a:cubicBezTo>
                  <a:pt x="145" y="28"/>
                  <a:pt x="142" y="27"/>
                  <a:pt x="142" y="27"/>
                </a:cubicBezTo>
                <a:cubicBezTo>
                  <a:pt x="142" y="27"/>
                  <a:pt x="140" y="26"/>
                  <a:pt x="137" y="25"/>
                </a:cubicBezTo>
                <a:cubicBezTo>
                  <a:pt x="135" y="24"/>
                  <a:pt x="134" y="24"/>
                  <a:pt x="133" y="24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29" y="23"/>
                  <a:pt x="127" y="22"/>
                  <a:pt x="127" y="20"/>
                </a:cubicBezTo>
                <a:cubicBezTo>
                  <a:pt x="127" y="20"/>
                  <a:pt x="127" y="19"/>
                  <a:pt x="126" y="17"/>
                </a:cubicBezTo>
                <a:cubicBezTo>
                  <a:pt x="125" y="16"/>
                  <a:pt x="125" y="14"/>
                  <a:pt x="124" y="11"/>
                </a:cubicBezTo>
                <a:cubicBezTo>
                  <a:pt x="122" y="7"/>
                  <a:pt x="120" y="3"/>
                  <a:pt x="120" y="3"/>
                </a:cubicBezTo>
                <a:cubicBezTo>
                  <a:pt x="119" y="2"/>
                  <a:pt x="118" y="2"/>
                  <a:pt x="118" y="1"/>
                </a:cubicBezTo>
                <a:cubicBezTo>
                  <a:pt x="117" y="1"/>
                  <a:pt x="116" y="0"/>
                  <a:pt x="114" y="0"/>
                </a:cubicBezTo>
                <a:cubicBezTo>
                  <a:pt x="114" y="0"/>
                  <a:pt x="113" y="0"/>
                  <a:pt x="112" y="0"/>
                </a:cubicBezTo>
                <a:cubicBezTo>
                  <a:pt x="110" y="0"/>
                  <a:pt x="108" y="0"/>
                  <a:pt x="106" y="0"/>
                </a:cubicBezTo>
                <a:cubicBezTo>
                  <a:pt x="102" y="1"/>
                  <a:pt x="98" y="1"/>
                  <a:pt x="98" y="1"/>
                </a:cubicBezTo>
                <a:cubicBezTo>
                  <a:pt x="96" y="1"/>
                  <a:pt x="94" y="3"/>
                  <a:pt x="93" y="4"/>
                </a:cubicBezTo>
                <a:cubicBezTo>
                  <a:pt x="93" y="4"/>
                  <a:pt x="91" y="9"/>
                  <a:pt x="90" y="13"/>
                </a:cubicBezTo>
                <a:cubicBezTo>
                  <a:pt x="89" y="17"/>
                  <a:pt x="88" y="22"/>
                  <a:pt x="88" y="22"/>
                </a:cubicBezTo>
                <a:cubicBezTo>
                  <a:pt x="87" y="24"/>
                  <a:pt x="86" y="25"/>
                  <a:pt x="84" y="26"/>
                </a:cubicBezTo>
                <a:cubicBezTo>
                  <a:pt x="84" y="26"/>
                  <a:pt x="81" y="26"/>
                  <a:pt x="78" y="28"/>
                </a:cubicBezTo>
                <a:cubicBezTo>
                  <a:pt x="76" y="29"/>
                  <a:pt x="73" y="30"/>
                  <a:pt x="73" y="30"/>
                </a:cubicBezTo>
                <a:cubicBezTo>
                  <a:pt x="73" y="30"/>
                  <a:pt x="70" y="31"/>
                  <a:pt x="67" y="33"/>
                </a:cubicBezTo>
                <a:cubicBezTo>
                  <a:pt x="65" y="34"/>
                  <a:pt x="62" y="36"/>
                  <a:pt x="62" y="36"/>
                </a:cubicBezTo>
                <a:cubicBezTo>
                  <a:pt x="61" y="37"/>
                  <a:pt x="59" y="37"/>
                  <a:pt x="57" y="36"/>
                </a:cubicBezTo>
                <a:cubicBezTo>
                  <a:pt x="57" y="36"/>
                  <a:pt x="53" y="34"/>
                  <a:pt x="49" y="33"/>
                </a:cubicBezTo>
                <a:cubicBezTo>
                  <a:pt x="45" y="31"/>
                  <a:pt x="40" y="29"/>
                  <a:pt x="40" y="29"/>
                </a:cubicBezTo>
                <a:cubicBezTo>
                  <a:pt x="38" y="29"/>
                  <a:pt x="36" y="29"/>
                  <a:pt x="34" y="31"/>
                </a:cubicBezTo>
                <a:cubicBezTo>
                  <a:pt x="34" y="31"/>
                  <a:pt x="32" y="34"/>
                  <a:pt x="29" y="37"/>
                </a:cubicBezTo>
                <a:cubicBezTo>
                  <a:pt x="27" y="38"/>
                  <a:pt x="26" y="40"/>
                  <a:pt x="25" y="41"/>
                </a:cubicBezTo>
                <a:cubicBezTo>
                  <a:pt x="24" y="43"/>
                  <a:pt x="23" y="43"/>
                  <a:pt x="23" y="43"/>
                </a:cubicBezTo>
                <a:cubicBezTo>
                  <a:pt x="23" y="44"/>
                  <a:pt x="22" y="45"/>
                  <a:pt x="22" y="46"/>
                </a:cubicBezTo>
                <a:cubicBezTo>
                  <a:pt x="22" y="47"/>
                  <a:pt x="22" y="48"/>
                  <a:pt x="22" y="49"/>
                </a:cubicBezTo>
                <a:cubicBezTo>
                  <a:pt x="22" y="49"/>
                  <a:pt x="24" y="53"/>
                  <a:pt x="26" y="57"/>
                </a:cubicBezTo>
                <a:cubicBezTo>
                  <a:pt x="27" y="60"/>
                  <a:pt x="28" y="61"/>
                  <a:pt x="29" y="63"/>
                </a:cubicBezTo>
                <a:cubicBezTo>
                  <a:pt x="30" y="64"/>
                  <a:pt x="31" y="65"/>
                  <a:pt x="31" y="65"/>
                </a:cubicBezTo>
                <a:cubicBezTo>
                  <a:pt x="32" y="67"/>
                  <a:pt x="32" y="69"/>
                  <a:pt x="31" y="70"/>
                </a:cubicBezTo>
                <a:cubicBezTo>
                  <a:pt x="31" y="70"/>
                  <a:pt x="31" y="71"/>
                  <a:pt x="30" y="72"/>
                </a:cubicBezTo>
                <a:cubicBezTo>
                  <a:pt x="29" y="73"/>
                  <a:pt x="29" y="75"/>
                  <a:pt x="28" y="76"/>
                </a:cubicBezTo>
                <a:cubicBezTo>
                  <a:pt x="27" y="79"/>
                  <a:pt x="26" y="82"/>
                  <a:pt x="26" y="82"/>
                </a:cubicBezTo>
                <a:cubicBezTo>
                  <a:pt x="26" y="82"/>
                  <a:pt x="25" y="84"/>
                  <a:pt x="24" y="87"/>
                </a:cubicBezTo>
                <a:cubicBezTo>
                  <a:pt x="24" y="89"/>
                  <a:pt x="23" y="90"/>
                  <a:pt x="23" y="91"/>
                </a:cubicBezTo>
                <a:cubicBezTo>
                  <a:pt x="23" y="92"/>
                  <a:pt x="23" y="93"/>
                  <a:pt x="23" y="93"/>
                </a:cubicBezTo>
                <a:cubicBezTo>
                  <a:pt x="22" y="95"/>
                  <a:pt x="21" y="96"/>
                  <a:pt x="19" y="97"/>
                </a:cubicBezTo>
                <a:cubicBezTo>
                  <a:pt x="19" y="97"/>
                  <a:pt x="18" y="97"/>
                  <a:pt x="17" y="98"/>
                </a:cubicBezTo>
                <a:cubicBezTo>
                  <a:pt x="15" y="99"/>
                  <a:pt x="13" y="99"/>
                  <a:pt x="11" y="100"/>
                </a:cubicBezTo>
                <a:cubicBezTo>
                  <a:pt x="7" y="102"/>
                  <a:pt x="3" y="104"/>
                  <a:pt x="3" y="104"/>
                </a:cubicBezTo>
                <a:cubicBezTo>
                  <a:pt x="2" y="105"/>
                  <a:pt x="1" y="105"/>
                  <a:pt x="0" y="106"/>
                </a:cubicBezTo>
                <a:cubicBezTo>
                  <a:pt x="0" y="107"/>
                  <a:pt x="0" y="108"/>
                  <a:pt x="0" y="109"/>
                </a:cubicBezTo>
                <a:close/>
                <a:moveTo>
                  <a:pt x="50" y="95"/>
                </a:moveTo>
                <a:cubicBezTo>
                  <a:pt x="51" y="94"/>
                  <a:pt x="51" y="93"/>
                  <a:pt x="51" y="93"/>
                </a:cubicBezTo>
                <a:cubicBezTo>
                  <a:pt x="51" y="91"/>
                  <a:pt x="52" y="91"/>
                  <a:pt x="52" y="91"/>
                </a:cubicBezTo>
                <a:cubicBezTo>
                  <a:pt x="52" y="91"/>
                  <a:pt x="52" y="90"/>
                  <a:pt x="53" y="89"/>
                </a:cubicBezTo>
                <a:cubicBezTo>
                  <a:pt x="53" y="88"/>
                  <a:pt x="53" y="87"/>
                  <a:pt x="53" y="86"/>
                </a:cubicBezTo>
                <a:cubicBezTo>
                  <a:pt x="54" y="86"/>
                  <a:pt x="54" y="86"/>
                  <a:pt x="54" y="85"/>
                </a:cubicBezTo>
                <a:cubicBezTo>
                  <a:pt x="54" y="85"/>
                  <a:pt x="55" y="84"/>
                  <a:pt x="55" y="84"/>
                </a:cubicBezTo>
                <a:cubicBezTo>
                  <a:pt x="55" y="83"/>
                  <a:pt x="56" y="81"/>
                  <a:pt x="57" y="80"/>
                </a:cubicBezTo>
                <a:cubicBezTo>
                  <a:pt x="57" y="79"/>
                  <a:pt x="58" y="78"/>
                  <a:pt x="59" y="77"/>
                </a:cubicBezTo>
                <a:cubicBezTo>
                  <a:pt x="59" y="76"/>
                  <a:pt x="60" y="75"/>
                  <a:pt x="60" y="75"/>
                </a:cubicBezTo>
                <a:cubicBezTo>
                  <a:pt x="61" y="74"/>
                  <a:pt x="61" y="74"/>
                  <a:pt x="62" y="73"/>
                </a:cubicBezTo>
                <a:cubicBezTo>
                  <a:pt x="63" y="72"/>
                  <a:pt x="63" y="71"/>
                  <a:pt x="64" y="69"/>
                </a:cubicBezTo>
                <a:cubicBezTo>
                  <a:pt x="66" y="68"/>
                  <a:pt x="67" y="67"/>
                  <a:pt x="68" y="66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70" y="64"/>
                  <a:pt x="71" y="64"/>
                  <a:pt x="71" y="63"/>
                </a:cubicBezTo>
                <a:cubicBezTo>
                  <a:pt x="73" y="61"/>
                  <a:pt x="76" y="60"/>
                  <a:pt x="78" y="58"/>
                </a:cubicBezTo>
                <a:cubicBezTo>
                  <a:pt x="79" y="58"/>
                  <a:pt x="80" y="57"/>
                  <a:pt x="80" y="57"/>
                </a:cubicBezTo>
                <a:cubicBezTo>
                  <a:pt x="81" y="56"/>
                  <a:pt x="82" y="56"/>
                  <a:pt x="83" y="56"/>
                </a:cubicBezTo>
                <a:cubicBezTo>
                  <a:pt x="84" y="55"/>
                  <a:pt x="84" y="55"/>
                  <a:pt x="84" y="55"/>
                </a:cubicBezTo>
                <a:cubicBezTo>
                  <a:pt x="84" y="55"/>
                  <a:pt x="85" y="54"/>
                  <a:pt x="86" y="54"/>
                </a:cubicBezTo>
                <a:cubicBezTo>
                  <a:pt x="87" y="54"/>
                  <a:pt x="88" y="53"/>
                  <a:pt x="89" y="53"/>
                </a:cubicBezTo>
                <a:cubicBezTo>
                  <a:pt x="90" y="52"/>
                  <a:pt x="91" y="52"/>
                  <a:pt x="92" y="52"/>
                </a:cubicBezTo>
                <a:cubicBezTo>
                  <a:pt x="94" y="51"/>
                  <a:pt x="97" y="50"/>
                  <a:pt x="100" y="50"/>
                </a:cubicBezTo>
                <a:cubicBezTo>
                  <a:pt x="100" y="50"/>
                  <a:pt x="101" y="49"/>
                  <a:pt x="102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5" y="49"/>
                  <a:pt x="107" y="49"/>
                  <a:pt x="109" y="49"/>
                </a:cubicBezTo>
                <a:cubicBezTo>
                  <a:pt x="110" y="48"/>
                  <a:pt x="112" y="49"/>
                  <a:pt x="113" y="49"/>
                </a:cubicBezTo>
                <a:cubicBezTo>
                  <a:pt x="114" y="49"/>
                  <a:pt x="115" y="49"/>
                  <a:pt x="116" y="49"/>
                </a:cubicBezTo>
                <a:cubicBezTo>
                  <a:pt x="116" y="49"/>
                  <a:pt x="117" y="49"/>
                  <a:pt x="118" y="49"/>
                </a:cubicBezTo>
                <a:cubicBezTo>
                  <a:pt x="119" y="49"/>
                  <a:pt x="121" y="49"/>
                  <a:pt x="122" y="49"/>
                </a:cubicBezTo>
                <a:cubicBezTo>
                  <a:pt x="123" y="50"/>
                  <a:pt x="125" y="50"/>
                  <a:pt x="126" y="50"/>
                </a:cubicBezTo>
                <a:cubicBezTo>
                  <a:pt x="126" y="50"/>
                  <a:pt x="127" y="50"/>
                  <a:pt x="127" y="50"/>
                </a:cubicBezTo>
                <a:cubicBezTo>
                  <a:pt x="128" y="51"/>
                  <a:pt x="128" y="51"/>
                  <a:pt x="129" y="51"/>
                </a:cubicBezTo>
                <a:cubicBezTo>
                  <a:pt x="130" y="51"/>
                  <a:pt x="130" y="51"/>
                  <a:pt x="131" y="52"/>
                </a:cubicBezTo>
                <a:cubicBezTo>
                  <a:pt x="132" y="52"/>
                  <a:pt x="133" y="52"/>
                  <a:pt x="133" y="52"/>
                </a:cubicBezTo>
                <a:cubicBezTo>
                  <a:pt x="133" y="52"/>
                  <a:pt x="134" y="53"/>
                  <a:pt x="135" y="53"/>
                </a:cubicBezTo>
                <a:cubicBezTo>
                  <a:pt x="136" y="53"/>
                  <a:pt x="137" y="54"/>
                  <a:pt x="137" y="54"/>
                </a:cubicBezTo>
                <a:cubicBezTo>
                  <a:pt x="138" y="54"/>
                  <a:pt x="138" y="54"/>
                  <a:pt x="139" y="55"/>
                </a:cubicBezTo>
                <a:cubicBezTo>
                  <a:pt x="139" y="55"/>
                  <a:pt x="140" y="55"/>
                  <a:pt x="140" y="55"/>
                </a:cubicBezTo>
                <a:cubicBezTo>
                  <a:pt x="141" y="56"/>
                  <a:pt x="143" y="57"/>
                  <a:pt x="144" y="57"/>
                </a:cubicBezTo>
                <a:cubicBezTo>
                  <a:pt x="145" y="58"/>
                  <a:pt x="146" y="59"/>
                  <a:pt x="147" y="59"/>
                </a:cubicBezTo>
                <a:cubicBezTo>
                  <a:pt x="148" y="60"/>
                  <a:pt x="149" y="60"/>
                  <a:pt x="149" y="61"/>
                </a:cubicBezTo>
                <a:cubicBezTo>
                  <a:pt x="150" y="61"/>
                  <a:pt x="150" y="62"/>
                  <a:pt x="151" y="62"/>
                </a:cubicBezTo>
                <a:cubicBezTo>
                  <a:pt x="152" y="63"/>
                  <a:pt x="153" y="64"/>
                  <a:pt x="155" y="65"/>
                </a:cubicBezTo>
                <a:cubicBezTo>
                  <a:pt x="156" y="66"/>
                  <a:pt x="157" y="67"/>
                  <a:pt x="158" y="68"/>
                </a:cubicBezTo>
                <a:cubicBezTo>
                  <a:pt x="159" y="69"/>
                  <a:pt x="159" y="69"/>
                  <a:pt x="159" y="69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60" y="71"/>
                  <a:pt x="160" y="71"/>
                  <a:pt x="161" y="72"/>
                </a:cubicBezTo>
                <a:cubicBezTo>
                  <a:pt x="163" y="74"/>
                  <a:pt x="164" y="76"/>
                  <a:pt x="166" y="78"/>
                </a:cubicBezTo>
                <a:cubicBezTo>
                  <a:pt x="166" y="79"/>
                  <a:pt x="167" y="80"/>
                  <a:pt x="167" y="81"/>
                </a:cubicBezTo>
                <a:cubicBezTo>
                  <a:pt x="168" y="82"/>
                  <a:pt x="168" y="83"/>
                  <a:pt x="168" y="83"/>
                </a:cubicBezTo>
                <a:cubicBezTo>
                  <a:pt x="169" y="84"/>
                  <a:pt x="169" y="85"/>
                  <a:pt x="169" y="85"/>
                </a:cubicBezTo>
                <a:cubicBezTo>
                  <a:pt x="169" y="85"/>
                  <a:pt x="170" y="86"/>
                  <a:pt x="170" y="87"/>
                </a:cubicBezTo>
                <a:cubicBezTo>
                  <a:pt x="170" y="88"/>
                  <a:pt x="171" y="88"/>
                  <a:pt x="171" y="89"/>
                </a:cubicBezTo>
                <a:cubicBezTo>
                  <a:pt x="171" y="90"/>
                  <a:pt x="172" y="91"/>
                  <a:pt x="172" y="92"/>
                </a:cubicBezTo>
                <a:cubicBezTo>
                  <a:pt x="173" y="95"/>
                  <a:pt x="174" y="97"/>
                  <a:pt x="174" y="100"/>
                </a:cubicBezTo>
                <a:cubicBezTo>
                  <a:pt x="174" y="101"/>
                  <a:pt x="174" y="102"/>
                  <a:pt x="175" y="102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5"/>
                  <a:pt x="175" y="105"/>
                  <a:pt x="175" y="105"/>
                </a:cubicBezTo>
                <a:cubicBezTo>
                  <a:pt x="175" y="106"/>
                  <a:pt x="175" y="108"/>
                  <a:pt x="175" y="109"/>
                </a:cubicBezTo>
                <a:cubicBezTo>
                  <a:pt x="175" y="111"/>
                  <a:pt x="175" y="112"/>
                  <a:pt x="175" y="114"/>
                </a:cubicBezTo>
                <a:cubicBezTo>
                  <a:pt x="175" y="115"/>
                  <a:pt x="175" y="115"/>
                  <a:pt x="175" y="116"/>
                </a:cubicBezTo>
                <a:cubicBezTo>
                  <a:pt x="175" y="117"/>
                  <a:pt x="175" y="118"/>
                  <a:pt x="175" y="118"/>
                </a:cubicBezTo>
                <a:cubicBezTo>
                  <a:pt x="175" y="120"/>
                  <a:pt x="175" y="121"/>
                  <a:pt x="175" y="123"/>
                </a:cubicBezTo>
                <a:cubicBezTo>
                  <a:pt x="174" y="124"/>
                  <a:pt x="174" y="125"/>
                  <a:pt x="174" y="126"/>
                </a:cubicBezTo>
                <a:cubicBezTo>
                  <a:pt x="174" y="127"/>
                  <a:pt x="174" y="127"/>
                  <a:pt x="174" y="128"/>
                </a:cubicBezTo>
                <a:cubicBezTo>
                  <a:pt x="173" y="128"/>
                  <a:pt x="173" y="129"/>
                  <a:pt x="173" y="129"/>
                </a:cubicBezTo>
                <a:cubicBezTo>
                  <a:pt x="173" y="130"/>
                  <a:pt x="173" y="131"/>
                  <a:pt x="172" y="132"/>
                </a:cubicBezTo>
                <a:cubicBezTo>
                  <a:pt x="172" y="133"/>
                  <a:pt x="172" y="134"/>
                  <a:pt x="172" y="134"/>
                </a:cubicBezTo>
                <a:cubicBezTo>
                  <a:pt x="172" y="134"/>
                  <a:pt x="171" y="134"/>
                  <a:pt x="171" y="136"/>
                </a:cubicBezTo>
                <a:cubicBezTo>
                  <a:pt x="171" y="136"/>
                  <a:pt x="170" y="137"/>
                  <a:pt x="170" y="138"/>
                </a:cubicBezTo>
                <a:cubicBezTo>
                  <a:pt x="170" y="138"/>
                  <a:pt x="170" y="139"/>
                  <a:pt x="169" y="139"/>
                </a:cubicBezTo>
                <a:cubicBezTo>
                  <a:pt x="169" y="140"/>
                  <a:pt x="169" y="140"/>
                  <a:pt x="169" y="141"/>
                </a:cubicBezTo>
                <a:cubicBezTo>
                  <a:pt x="168" y="142"/>
                  <a:pt x="167" y="143"/>
                  <a:pt x="167" y="144"/>
                </a:cubicBezTo>
                <a:cubicBezTo>
                  <a:pt x="166" y="145"/>
                  <a:pt x="165" y="147"/>
                  <a:pt x="165" y="148"/>
                </a:cubicBezTo>
                <a:cubicBezTo>
                  <a:pt x="164" y="148"/>
                  <a:pt x="164" y="149"/>
                  <a:pt x="163" y="150"/>
                </a:cubicBezTo>
                <a:cubicBezTo>
                  <a:pt x="163" y="150"/>
                  <a:pt x="162" y="151"/>
                  <a:pt x="162" y="151"/>
                </a:cubicBezTo>
                <a:cubicBezTo>
                  <a:pt x="161" y="153"/>
                  <a:pt x="160" y="154"/>
                  <a:pt x="159" y="155"/>
                </a:cubicBezTo>
                <a:cubicBezTo>
                  <a:pt x="158" y="156"/>
                  <a:pt x="157" y="157"/>
                  <a:pt x="156" y="158"/>
                </a:cubicBezTo>
                <a:cubicBezTo>
                  <a:pt x="155" y="159"/>
                  <a:pt x="155" y="159"/>
                  <a:pt x="155" y="159"/>
                </a:cubicBezTo>
                <a:cubicBezTo>
                  <a:pt x="154" y="160"/>
                  <a:pt x="154" y="160"/>
                  <a:pt x="154" y="160"/>
                </a:cubicBezTo>
                <a:cubicBezTo>
                  <a:pt x="153" y="160"/>
                  <a:pt x="153" y="161"/>
                  <a:pt x="152" y="161"/>
                </a:cubicBezTo>
                <a:cubicBezTo>
                  <a:pt x="150" y="163"/>
                  <a:pt x="148" y="165"/>
                  <a:pt x="146" y="166"/>
                </a:cubicBezTo>
                <a:cubicBezTo>
                  <a:pt x="145" y="167"/>
                  <a:pt x="144" y="167"/>
                  <a:pt x="143" y="168"/>
                </a:cubicBezTo>
                <a:cubicBezTo>
                  <a:pt x="142" y="168"/>
                  <a:pt x="141" y="169"/>
                  <a:pt x="141" y="169"/>
                </a:cubicBezTo>
                <a:cubicBezTo>
                  <a:pt x="140" y="170"/>
                  <a:pt x="139" y="170"/>
                  <a:pt x="139" y="170"/>
                </a:cubicBezTo>
                <a:cubicBezTo>
                  <a:pt x="139" y="170"/>
                  <a:pt x="138" y="170"/>
                  <a:pt x="137" y="171"/>
                </a:cubicBezTo>
                <a:cubicBezTo>
                  <a:pt x="136" y="171"/>
                  <a:pt x="136" y="171"/>
                  <a:pt x="135" y="172"/>
                </a:cubicBezTo>
                <a:cubicBezTo>
                  <a:pt x="134" y="172"/>
                  <a:pt x="133" y="172"/>
                  <a:pt x="132" y="173"/>
                </a:cubicBezTo>
                <a:cubicBezTo>
                  <a:pt x="129" y="173"/>
                  <a:pt x="127" y="174"/>
                  <a:pt x="124" y="175"/>
                </a:cubicBezTo>
                <a:cubicBezTo>
                  <a:pt x="123" y="175"/>
                  <a:pt x="122" y="175"/>
                  <a:pt x="122" y="175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19" y="176"/>
                  <a:pt x="119" y="176"/>
                  <a:pt x="119" y="176"/>
                </a:cubicBezTo>
                <a:cubicBezTo>
                  <a:pt x="118" y="176"/>
                  <a:pt x="116" y="176"/>
                  <a:pt x="115" y="176"/>
                </a:cubicBezTo>
                <a:cubicBezTo>
                  <a:pt x="113" y="176"/>
                  <a:pt x="112" y="176"/>
                  <a:pt x="110" y="176"/>
                </a:cubicBezTo>
                <a:cubicBezTo>
                  <a:pt x="109" y="176"/>
                  <a:pt x="109" y="176"/>
                  <a:pt x="108" y="176"/>
                </a:cubicBezTo>
                <a:cubicBezTo>
                  <a:pt x="107" y="176"/>
                  <a:pt x="106" y="176"/>
                  <a:pt x="106" y="176"/>
                </a:cubicBezTo>
                <a:cubicBezTo>
                  <a:pt x="104" y="175"/>
                  <a:pt x="103" y="175"/>
                  <a:pt x="101" y="175"/>
                </a:cubicBezTo>
                <a:cubicBezTo>
                  <a:pt x="100" y="175"/>
                  <a:pt x="99" y="175"/>
                  <a:pt x="98" y="174"/>
                </a:cubicBezTo>
                <a:cubicBezTo>
                  <a:pt x="97" y="174"/>
                  <a:pt x="97" y="174"/>
                  <a:pt x="96" y="174"/>
                </a:cubicBezTo>
                <a:cubicBezTo>
                  <a:pt x="96" y="174"/>
                  <a:pt x="95" y="174"/>
                  <a:pt x="95" y="174"/>
                </a:cubicBezTo>
                <a:cubicBezTo>
                  <a:pt x="94" y="173"/>
                  <a:pt x="93" y="173"/>
                  <a:pt x="92" y="173"/>
                </a:cubicBezTo>
                <a:cubicBezTo>
                  <a:pt x="91" y="173"/>
                  <a:pt x="90" y="172"/>
                  <a:pt x="90" y="172"/>
                </a:cubicBezTo>
                <a:cubicBezTo>
                  <a:pt x="90" y="172"/>
                  <a:pt x="89" y="172"/>
                  <a:pt x="88" y="171"/>
                </a:cubicBezTo>
                <a:cubicBezTo>
                  <a:pt x="88" y="171"/>
                  <a:pt x="87" y="171"/>
                  <a:pt x="86" y="170"/>
                </a:cubicBezTo>
                <a:cubicBezTo>
                  <a:pt x="85" y="170"/>
                  <a:pt x="85" y="170"/>
                  <a:pt x="84" y="170"/>
                </a:cubicBezTo>
                <a:cubicBezTo>
                  <a:pt x="84" y="170"/>
                  <a:pt x="84" y="169"/>
                  <a:pt x="83" y="169"/>
                </a:cubicBezTo>
                <a:cubicBezTo>
                  <a:pt x="82" y="169"/>
                  <a:pt x="81" y="168"/>
                  <a:pt x="80" y="167"/>
                </a:cubicBezTo>
                <a:cubicBezTo>
                  <a:pt x="78" y="167"/>
                  <a:pt x="77" y="166"/>
                  <a:pt x="76" y="165"/>
                </a:cubicBezTo>
                <a:cubicBezTo>
                  <a:pt x="75" y="165"/>
                  <a:pt x="75" y="164"/>
                  <a:pt x="74" y="164"/>
                </a:cubicBezTo>
                <a:cubicBezTo>
                  <a:pt x="74" y="163"/>
                  <a:pt x="73" y="163"/>
                  <a:pt x="72" y="162"/>
                </a:cubicBezTo>
                <a:cubicBezTo>
                  <a:pt x="71" y="161"/>
                  <a:pt x="70" y="161"/>
                  <a:pt x="69" y="159"/>
                </a:cubicBezTo>
                <a:cubicBezTo>
                  <a:pt x="68" y="158"/>
                  <a:pt x="67" y="157"/>
                  <a:pt x="66" y="156"/>
                </a:cubicBezTo>
                <a:cubicBezTo>
                  <a:pt x="65" y="155"/>
                  <a:pt x="65" y="155"/>
                  <a:pt x="65" y="155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64" y="154"/>
                  <a:pt x="63" y="153"/>
                  <a:pt x="63" y="153"/>
                </a:cubicBezTo>
                <a:cubicBezTo>
                  <a:pt x="61" y="151"/>
                  <a:pt x="59" y="148"/>
                  <a:pt x="58" y="146"/>
                </a:cubicBezTo>
                <a:cubicBezTo>
                  <a:pt x="57" y="145"/>
                  <a:pt x="57" y="144"/>
                  <a:pt x="56" y="144"/>
                </a:cubicBezTo>
                <a:cubicBezTo>
                  <a:pt x="56" y="143"/>
                  <a:pt x="55" y="142"/>
                  <a:pt x="55" y="141"/>
                </a:cubicBezTo>
                <a:cubicBezTo>
                  <a:pt x="54" y="140"/>
                  <a:pt x="54" y="139"/>
                  <a:pt x="54" y="139"/>
                </a:cubicBezTo>
                <a:cubicBezTo>
                  <a:pt x="54" y="139"/>
                  <a:pt x="54" y="139"/>
                  <a:pt x="53" y="137"/>
                </a:cubicBezTo>
                <a:cubicBezTo>
                  <a:pt x="53" y="137"/>
                  <a:pt x="53" y="136"/>
                  <a:pt x="52" y="135"/>
                </a:cubicBezTo>
                <a:cubicBezTo>
                  <a:pt x="52" y="134"/>
                  <a:pt x="51" y="133"/>
                  <a:pt x="51" y="132"/>
                </a:cubicBezTo>
                <a:cubicBezTo>
                  <a:pt x="51" y="130"/>
                  <a:pt x="50" y="127"/>
                  <a:pt x="49" y="124"/>
                </a:cubicBezTo>
                <a:cubicBezTo>
                  <a:pt x="49" y="124"/>
                  <a:pt x="49" y="123"/>
                  <a:pt x="49" y="122"/>
                </a:cubicBezTo>
                <a:cubicBezTo>
                  <a:pt x="49" y="121"/>
                  <a:pt x="49" y="121"/>
                  <a:pt x="49" y="121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8"/>
                  <a:pt x="48" y="117"/>
                  <a:pt x="48" y="115"/>
                </a:cubicBezTo>
                <a:cubicBezTo>
                  <a:pt x="48" y="114"/>
                  <a:pt x="48" y="112"/>
                  <a:pt x="48" y="111"/>
                </a:cubicBezTo>
                <a:cubicBezTo>
                  <a:pt x="48" y="110"/>
                  <a:pt x="48" y="109"/>
                  <a:pt x="48" y="108"/>
                </a:cubicBezTo>
                <a:cubicBezTo>
                  <a:pt x="48" y="108"/>
                  <a:pt x="48" y="107"/>
                  <a:pt x="48" y="106"/>
                </a:cubicBezTo>
                <a:cubicBezTo>
                  <a:pt x="48" y="105"/>
                  <a:pt x="49" y="103"/>
                  <a:pt x="49" y="102"/>
                </a:cubicBezTo>
                <a:cubicBezTo>
                  <a:pt x="49" y="101"/>
                  <a:pt x="49" y="99"/>
                  <a:pt x="50" y="98"/>
                </a:cubicBezTo>
                <a:cubicBezTo>
                  <a:pt x="50" y="98"/>
                  <a:pt x="50" y="97"/>
                  <a:pt x="50" y="97"/>
                </a:cubicBezTo>
                <a:cubicBezTo>
                  <a:pt x="50" y="96"/>
                  <a:pt x="50" y="96"/>
                  <a:pt x="50" y="9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65245" y="4546934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角色要素</a:t>
            </a:r>
          </a:p>
        </p:txBody>
      </p:sp>
      <p:sp>
        <p:nvSpPr>
          <p:cNvPr id="13" name="矩形 12"/>
          <p:cNvSpPr/>
          <p:nvPr/>
        </p:nvSpPr>
        <p:spPr>
          <a:xfrm>
            <a:off x="1711325" y="5062359"/>
            <a:ext cx="203293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服务。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261878" y="4546934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心态要素</a:t>
            </a:r>
          </a:p>
        </p:txBody>
      </p:sp>
      <p:sp>
        <p:nvSpPr>
          <p:cNvPr id="15" name="矩形 14"/>
          <p:cNvSpPr/>
          <p:nvPr/>
        </p:nvSpPr>
        <p:spPr>
          <a:xfrm>
            <a:off x="3907958" y="5062359"/>
            <a:ext cx="203293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服务。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478822" y="4546934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工具要素</a:t>
            </a:r>
          </a:p>
        </p:txBody>
      </p:sp>
      <p:sp>
        <p:nvSpPr>
          <p:cNvPr id="17" name="矩形 16"/>
          <p:cNvSpPr/>
          <p:nvPr/>
        </p:nvSpPr>
        <p:spPr>
          <a:xfrm>
            <a:off x="6124902" y="5062359"/>
            <a:ext cx="203293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服务。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63222" y="4546934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流程要素</a:t>
            </a:r>
          </a:p>
        </p:txBody>
      </p:sp>
      <p:sp>
        <p:nvSpPr>
          <p:cNvPr id="19" name="矩形 18"/>
          <p:cNvSpPr/>
          <p:nvPr/>
        </p:nvSpPr>
        <p:spPr>
          <a:xfrm>
            <a:off x="8309302" y="5062359"/>
            <a:ext cx="203293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服务。</a:t>
            </a: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21ABE5CD-82B2-41D6-B2F2-275A8CAD3935}"/>
              </a:ext>
            </a:extLst>
          </p:cNvPr>
          <p:cNvSpPr/>
          <p:nvPr/>
        </p:nvSpPr>
        <p:spPr>
          <a:xfrm rot="5400000">
            <a:off x="3966711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1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5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5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6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25812B4-5A63-4540-BE12-54771503A45F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28802" y="67652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团队为什么缺乏执行力</a:t>
            </a: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5990011" y="2066180"/>
            <a:ext cx="729681" cy="732089"/>
          </a:xfrm>
          <a:prstGeom prst="ellipse">
            <a:avLst/>
          </a:prstGeom>
          <a:solidFill>
            <a:srgbClr val="0071C1"/>
          </a:solidFill>
          <a:ln w="25400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821140" y="1906824"/>
            <a:ext cx="3991323" cy="1201163"/>
            <a:chOff x="6821140" y="1881424"/>
            <a:chExt cx="3991323" cy="1201163"/>
          </a:xfrm>
        </p:grpSpPr>
        <p:sp>
          <p:nvSpPr>
            <p:cNvPr id="36" name="矩形 35"/>
            <p:cNvSpPr/>
            <p:nvPr/>
          </p:nvSpPr>
          <p:spPr>
            <a:xfrm>
              <a:off x="6832600" y="2340524"/>
              <a:ext cx="3979863" cy="742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策划、设计制作等全程服务，凭借自身优势和专业化的独特视角为客户提供优质的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6821140" y="1881424"/>
              <a:ext cx="2954655" cy="499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dirty="0">
                  <a:solidFill>
                    <a:srgbClr val="0071C1"/>
                  </a:solidFill>
                  <a:latin typeface="+mj-ea"/>
                  <a:ea typeface="+mj-ea"/>
                </a:rPr>
                <a:t>团队执行力人员问题</a:t>
              </a:r>
              <a:endParaRPr lang="en-US" altLang="zh-CN" sz="2400" dirty="0">
                <a:solidFill>
                  <a:srgbClr val="0071C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Oval 7"/>
          <p:cNvSpPr>
            <a:spLocks noChangeArrowheads="1"/>
          </p:cNvSpPr>
          <p:nvPr/>
        </p:nvSpPr>
        <p:spPr bwMode="auto">
          <a:xfrm>
            <a:off x="5990011" y="3445530"/>
            <a:ext cx="729681" cy="732089"/>
          </a:xfrm>
          <a:prstGeom prst="ellipse">
            <a:avLst/>
          </a:prstGeom>
          <a:solidFill>
            <a:srgbClr val="0071C1"/>
          </a:solidFill>
          <a:ln w="25400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821140" y="3286174"/>
            <a:ext cx="3991323" cy="1201163"/>
            <a:chOff x="6821140" y="1881424"/>
            <a:chExt cx="3991323" cy="1201163"/>
          </a:xfrm>
        </p:grpSpPr>
        <p:sp>
          <p:nvSpPr>
            <p:cNvPr id="40" name="矩形 39"/>
            <p:cNvSpPr/>
            <p:nvPr/>
          </p:nvSpPr>
          <p:spPr>
            <a:xfrm>
              <a:off x="6832600" y="2340524"/>
              <a:ext cx="3979863" cy="742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策划、设计制作等全程服务，凭借自身优势和专业化的独特视角为客户提供优质的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821140" y="1881424"/>
              <a:ext cx="2954655" cy="499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dirty="0">
                  <a:solidFill>
                    <a:srgbClr val="0071C1"/>
                  </a:solidFill>
                  <a:latin typeface="+mj-ea"/>
                  <a:ea typeface="+mj-ea"/>
                </a:rPr>
                <a:t>团队执行力结构问题</a:t>
              </a:r>
              <a:endParaRPr lang="en-US" altLang="zh-CN" sz="2400" dirty="0">
                <a:solidFill>
                  <a:srgbClr val="0071C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8" name="Oval 7"/>
          <p:cNvSpPr>
            <a:spLocks noChangeArrowheads="1"/>
          </p:cNvSpPr>
          <p:nvPr/>
        </p:nvSpPr>
        <p:spPr bwMode="auto">
          <a:xfrm>
            <a:off x="5990011" y="4824880"/>
            <a:ext cx="729681" cy="732089"/>
          </a:xfrm>
          <a:prstGeom prst="ellipse">
            <a:avLst/>
          </a:prstGeom>
          <a:solidFill>
            <a:srgbClr val="0071C1"/>
          </a:solidFill>
          <a:ln w="25400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821140" y="4665524"/>
            <a:ext cx="3991323" cy="1201163"/>
            <a:chOff x="6821140" y="1881424"/>
            <a:chExt cx="3991323" cy="1201163"/>
          </a:xfrm>
        </p:grpSpPr>
        <p:sp>
          <p:nvSpPr>
            <p:cNvPr id="50" name="矩形 49"/>
            <p:cNvSpPr/>
            <p:nvPr/>
          </p:nvSpPr>
          <p:spPr>
            <a:xfrm>
              <a:off x="6832600" y="2340524"/>
              <a:ext cx="3979863" cy="742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策划、设计制作等全程服务，凭借自身优势和专业化的独特视角为客户提供优质的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服务。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6821140" y="1881424"/>
              <a:ext cx="2954655" cy="499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dirty="0">
                  <a:solidFill>
                    <a:srgbClr val="0071C1"/>
                  </a:solidFill>
                  <a:latin typeface="+mj-ea"/>
                  <a:ea typeface="+mj-ea"/>
                </a:rPr>
                <a:t>团队执行力士气问题</a:t>
              </a:r>
              <a:endParaRPr lang="en-US" altLang="zh-CN" sz="2400" dirty="0">
                <a:solidFill>
                  <a:srgbClr val="0071C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800" y="2032747"/>
            <a:ext cx="5489417" cy="3800507"/>
          </a:xfrm>
          <a:prstGeom prst="rect">
            <a:avLst/>
          </a:prstGeom>
        </p:spPr>
      </p:pic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21CA2B0A-E39A-41B5-AC52-1BE05416D8B2}"/>
              </a:ext>
            </a:extLst>
          </p:cNvPr>
          <p:cNvSpPr/>
          <p:nvPr/>
        </p:nvSpPr>
        <p:spPr>
          <a:xfrm rot="5400000">
            <a:off x="4395291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5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8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75 " pathEditMode="relative" rAng="0" ptsTypes="AA">
                                      <p:cBhvr>
                                        <p:cTn id="36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8" grpId="0" animBg="1"/>
      <p:bldP spid="4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9EC0DD9-6F94-4D33-85B1-85199DB30586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7452" y="1779471"/>
            <a:ext cx="4656223" cy="3864387"/>
          </a:xfrm>
          <a:prstGeom prst="rect">
            <a:avLst/>
          </a:prstGeom>
        </p:spPr>
      </p:pic>
      <p:sp>
        <p:nvSpPr>
          <p:cNvPr id="2" name="TextBox 93"/>
          <p:cNvSpPr txBox="1"/>
          <p:nvPr/>
        </p:nvSpPr>
        <p:spPr>
          <a:xfrm>
            <a:off x="128803" y="676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如何提高团队执行力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229340" y="3212588"/>
            <a:ext cx="48305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合理组建团队团队中有各种不同类型的人，如动力型、开拓型、保守型、外向型、内向型等。而每个人又有各自独特的，甚至他人无法替代的优势和长处。当然个人也都有弱点和短处。将每个人的长处，根据工作实际合理地搭配起来，优势互补，就能发挥最佳的整体组合效应。唯有找到最为合适的人才，才能使团队的力量发挥得更好。</a:t>
            </a:r>
          </a:p>
        </p:txBody>
      </p:sp>
      <p:sp>
        <p:nvSpPr>
          <p:cNvPr id="5" name="文本占位符 14"/>
          <p:cNvSpPr txBox="1">
            <a:spLocks/>
          </p:cNvSpPr>
          <p:nvPr/>
        </p:nvSpPr>
        <p:spPr>
          <a:xfrm>
            <a:off x="1229338" y="2499670"/>
            <a:ext cx="5087239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0071C1"/>
                </a:solidFill>
                <a:latin typeface="+mj-lt"/>
              </a:rPr>
              <a:t>( 1 ).</a:t>
            </a:r>
            <a:r>
              <a:rPr lang="zh-CN" altLang="en-US" sz="3200" dirty="0">
                <a:solidFill>
                  <a:srgbClr val="0071C1"/>
                </a:solidFill>
                <a:latin typeface="+mj-lt"/>
              </a:rPr>
              <a:t>合理组建团队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B3DBE107-B14B-49DD-9C44-29E1B078E0C2}"/>
              </a:ext>
            </a:extLst>
          </p:cNvPr>
          <p:cNvSpPr/>
          <p:nvPr/>
        </p:nvSpPr>
        <p:spPr>
          <a:xfrm rot="5400000">
            <a:off x="3977075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5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48DD59E-9F17-4B3F-81AC-C045FC9AD487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86" y="1422400"/>
            <a:ext cx="5399314" cy="4724400"/>
          </a:xfrm>
          <a:prstGeom prst="rect">
            <a:avLst/>
          </a:prstGeom>
        </p:spPr>
      </p:pic>
      <p:sp>
        <p:nvSpPr>
          <p:cNvPr id="2" name="TextBox 93"/>
          <p:cNvSpPr txBox="1"/>
          <p:nvPr/>
        </p:nvSpPr>
        <p:spPr>
          <a:xfrm>
            <a:off x="149351" y="676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如何提高团队执行力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6390890" y="3068209"/>
            <a:ext cx="48105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执行文化的核心是塑造团队成员的共同价值观。而共同价值观已经成为关乎企业生死存亡的关键。有了共同的价值观，团队成员就会为了共同的目标团结协作，互相帮助，互相支持。众人同心，其利断金。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当大家目标一致时，所有人都会为同一个目标而努力。大家步调一致，团队的执行力就会提高，企业也将不断壮大。</a:t>
            </a:r>
          </a:p>
        </p:txBody>
      </p:sp>
      <p:sp>
        <p:nvSpPr>
          <p:cNvPr id="5" name="文本占位符 14"/>
          <p:cNvSpPr txBox="1">
            <a:spLocks/>
          </p:cNvSpPr>
          <p:nvPr/>
        </p:nvSpPr>
        <p:spPr>
          <a:xfrm>
            <a:off x="6390887" y="2355291"/>
            <a:ext cx="5087239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0071C1"/>
                </a:solidFill>
                <a:latin typeface="+mj-lt"/>
              </a:rPr>
              <a:t>( 2 ).</a:t>
            </a:r>
            <a:r>
              <a:rPr lang="zh-CN" altLang="en-US" sz="3200" dirty="0">
                <a:solidFill>
                  <a:srgbClr val="0071C1"/>
                </a:solidFill>
                <a:latin typeface="+mj-lt"/>
              </a:rPr>
              <a:t>明确共同目标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DE745F28-8ED7-4D3A-8829-4ABD36FE2417}"/>
              </a:ext>
            </a:extLst>
          </p:cNvPr>
          <p:cNvSpPr/>
          <p:nvPr/>
        </p:nvSpPr>
        <p:spPr>
          <a:xfrm rot="5400000">
            <a:off x="4005472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35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9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CD49017-EDBE-4E27-ACF4-BB9CA58A842E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69899" y="676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如何提高团队执行力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229340" y="3212588"/>
            <a:ext cx="4830563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一个团队的“领导力”决定了团队的执行力，反之，执行力又作为领导力的后续，支撑领导力继续向前。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结合实际工作，可以从以下几个方面培养管理者的领导力：作为管理者应具备较高的“四商”、“五能”。“四商”即德商、智商、情商、健商。德商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(MQ)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 “五能”就是要有科学判断的能力、按规定办事的能力、驾驭团队的能力、应急管理能力、总揽全局的能力。</a:t>
            </a:r>
          </a:p>
        </p:txBody>
      </p:sp>
      <p:sp>
        <p:nvSpPr>
          <p:cNvPr id="5" name="文本占位符 14"/>
          <p:cNvSpPr txBox="1">
            <a:spLocks/>
          </p:cNvSpPr>
          <p:nvPr/>
        </p:nvSpPr>
        <p:spPr>
          <a:xfrm>
            <a:off x="1229338" y="2499670"/>
            <a:ext cx="5087239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0071C1"/>
                </a:solidFill>
                <a:latin typeface="+mj-lt"/>
              </a:rPr>
              <a:t>( 3 ).</a:t>
            </a:r>
            <a:r>
              <a:rPr lang="zh-CN" altLang="en-US" sz="3200" dirty="0">
                <a:solidFill>
                  <a:srgbClr val="0071C1"/>
                </a:solidFill>
                <a:latin typeface="+mj-lt"/>
              </a:rPr>
              <a:t>提升领导能力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6312" y="1949115"/>
            <a:ext cx="4874516" cy="3827283"/>
          </a:xfrm>
          <a:prstGeom prst="rect">
            <a:avLst/>
          </a:prstGeom>
        </p:spPr>
      </p:pic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8E87DE2D-2F46-4FA9-86BB-B6CA3A8C6C99}"/>
              </a:ext>
            </a:extLst>
          </p:cNvPr>
          <p:cNvSpPr/>
          <p:nvPr/>
        </p:nvSpPr>
        <p:spPr>
          <a:xfrm rot="5400000">
            <a:off x="4026020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7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83A2E92-B91E-4EA3-8B22-64BE57962370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97980" y="676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如何提高团队执行力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991" y="2110613"/>
            <a:ext cx="5645009" cy="3456465"/>
          </a:xfrm>
          <a:prstGeom prst="rect">
            <a:avLst/>
          </a:prstGeom>
        </p:spPr>
      </p:pic>
      <p:sp>
        <p:nvSpPr>
          <p:cNvPr id="4" name="TextBox 6"/>
          <p:cNvSpPr txBox="1"/>
          <p:nvPr/>
        </p:nvSpPr>
        <p:spPr>
          <a:xfrm>
            <a:off x="6390890" y="3068209"/>
            <a:ext cx="48105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完善的制度流程让工作更简单。企业的制度流程是在不断发展过程中积累下来的宝贵财富，是无数人的经验总结，明确公司的制度流程，按照流程办事，可以使员工少走很多弯路，用最快最直接的方法达到最高的执行。各个部门都按照自己工作的职责和流程办事，团队的整体执行能力就会增强，随之而来的是企业竞争力的增强，企业会发展得越来越好。</a:t>
            </a:r>
          </a:p>
        </p:txBody>
      </p:sp>
      <p:sp>
        <p:nvSpPr>
          <p:cNvPr id="5" name="文本占位符 14"/>
          <p:cNvSpPr txBox="1">
            <a:spLocks/>
          </p:cNvSpPr>
          <p:nvPr/>
        </p:nvSpPr>
        <p:spPr>
          <a:xfrm>
            <a:off x="6390887" y="2355291"/>
            <a:ext cx="5087239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0071C1"/>
                </a:solidFill>
                <a:latin typeface="+mj-lt"/>
              </a:rPr>
              <a:t>( 4 ).</a:t>
            </a:r>
            <a:r>
              <a:rPr lang="zh-CN" altLang="en-US" sz="3200" dirty="0">
                <a:solidFill>
                  <a:srgbClr val="0071C1"/>
                </a:solidFill>
                <a:latin typeface="+mj-lt"/>
              </a:rPr>
              <a:t>建立业务流程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F116179C-A47C-4C83-BDB1-F41A4E7598BF}"/>
              </a:ext>
            </a:extLst>
          </p:cNvPr>
          <p:cNvSpPr/>
          <p:nvPr/>
        </p:nvSpPr>
        <p:spPr>
          <a:xfrm rot="5400000">
            <a:off x="3954101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95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9F8AFCF-30CB-4467-8B9A-E76389FCCACD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28803" y="676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如何提高团队执行力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229340" y="3212588"/>
            <a:ext cx="4830563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考核，通过抓事励人，不断进行员工行为和思想的纠偏，才能不断弱化员工不被监督时产生的惰性，真正将团队的意图贯彻下去，重点工作才能执行到位。对布置的工作要建立督办机制，要有跟踪、检查、监督和反馈，形成规范的管理制度，才能保证强势的“执行力度”。</a:t>
            </a:r>
          </a:p>
        </p:txBody>
      </p:sp>
      <p:sp>
        <p:nvSpPr>
          <p:cNvPr id="5" name="文本占位符 14"/>
          <p:cNvSpPr txBox="1">
            <a:spLocks/>
          </p:cNvSpPr>
          <p:nvPr/>
        </p:nvSpPr>
        <p:spPr>
          <a:xfrm>
            <a:off x="1229338" y="2499670"/>
            <a:ext cx="5087239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0071C1"/>
                </a:solidFill>
                <a:latin typeface="+mj-lt"/>
              </a:rPr>
              <a:t>( 5 ).</a:t>
            </a:r>
            <a:r>
              <a:rPr lang="zh-CN" altLang="en-US" sz="3200" dirty="0">
                <a:solidFill>
                  <a:srgbClr val="0071C1"/>
                </a:solidFill>
                <a:latin typeface="+mj-lt"/>
              </a:rPr>
              <a:t>严格绩效考核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5347" y="2041902"/>
            <a:ext cx="5502780" cy="3614181"/>
          </a:xfrm>
          <a:prstGeom prst="rect">
            <a:avLst/>
          </a:prstGeom>
        </p:spPr>
      </p:pic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A10F028F-6B42-4A42-8024-6EC536687C00}"/>
              </a:ext>
            </a:extLst>
          </p:cNvPr>
          <p:cNvSpPr/>
          <p:nvPr/>
        </p:nvSpPr>
        <p:spPr>
          <a:xfrm rot="5400000">
            <a:off x="3984924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74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2F85FEF-DD81-4CCA-97A4-2B7814794729}"/>
              </a:ext>
            </a:extLst>
          </p:cNvPr>
          <p:cNvSpPr/>
          <p:nvPr/>
        </p:nvSpPr>
        <p:spPr>
          <a:xfrm>
            <a:off x="0" y="3683050"/>
            <a:ext cx="12192000" cy="827305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8E4411-1EF0-4D3A-BBA2-59C24E41C7C9}"/>
              </a:ext>
            </a:extLst>
          </p:cNvPr>
          <p:cNvSpPr/>
          <p:nvPr/>
        </p:nvSpPr>
        <p:spPr>
          <a:xfrm>
            <a:off x="0" y="1852160"/>
            <a:ext cx="12192000" cy="1731791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0F0DB14-98E4-401A-A901-9955A005CECA}"/>
              </a:ext>
            </a:extLst>
          </p:cNvPr>
          <p:cNvSpPr/>
          <p:nvPr/>
        </p:nvSpPr>
        <p:spPr>
          <a:xfrm>
            <a:off x="1257300" y="2260512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认识团队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1252D6C-E736-462B-9D50-09F18BA40A35}"/>
              </a:ext>
            </a:extLst>
          </p:cNvPr>
          <p:cNvSpPr/>
          <p:nvPr/>
        </p:nvSpPr>
        <p:spPr>
          <a:xfrm>
            <a:off x="1317355" y="1917699"/>
            <a:ext cx="2901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WHAT IS A TEAM ?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93B255B-3942-4C73-AAB6-6E6D85ACDB39}"/>
              </a:ext>
            </a:extLst>
          </p:cNvPr>
          <p:cNvSpPr/>
          <p:nvPr/>
        </p:nvSpPr>
        <p:spPr>
          <a:xfrm>
            <a:off x="1257300" y="3789435"/>
            <a:ext cx="44577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Nam </a:t>
            </a:r>
            <a:r>
              <a:rPr lang="en-US" altLang="zh-CN" sz="900" dirty="0" err="1">
                <a:solidFill>
                  <a:schemeClr val="bg1"/>
                </a:solidFill>
              </a:rPr>
              <a:t>viverra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euismod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odio</a:t>
            </a:r>
            <a:r>
              <a:rPr lang="en-US" altLang="zh-CN" sz="900" dirty="0">
                <a:solidFill>
                  <a:schemeClr val="bg1"/>
                </a:solidFill>
              </a:rPr>
              <a:t> gravida </a:t>
            </a:r>
            <a:r>
              <a:rPr lang="en-US" altLang="zh-CN" sz="900" dirty="0" err="1">
                <a:solidFill>
                  <a:schemeClr val="bg1"/>
                </a:solidFill>
              </a:rPr>
              <a:t>pellentesque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urna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varius</a:t>
            </a:r>
            <a:r>
              <a:rPr lang="en-US" altLang="zh-CN" sz="900" dirty="0">
                <a:solidFill>
                  <a:schemeClr val="bg1"/>
                </a:solidFill>
              </a:rPr>
              <a:t> vitae. </a:t>
            </a:r>
            <a:r>
              <a:rPr lang="en-US" altLang="zh-CN" sz="900" dirty="0" err="1">
                <a:solidFill>
                  <a:schemeClr val="bg1"/>
                </a:solidFill>
              </a:rPr>
              <a:t>Sed</a:t>
            </a:r>
            <a:r>
              <a:rPr lang="en-US" altLang="zh-CN" sz="900" dirty="0">
                <a:solidFill>
                  <a:schemeClr val="bg1"/>
                </a:solidFill>
              </a:rPr>
              <a:t> dui lorem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et </a:t>
            </a:r>
            <a:r>
              <a:rPr lang="en-US" altLang="zh-CN" sz="900" dirty="0" err="1">
                <a:solidFill>
                  <a:schemeClr val="bg1"/>
                </a:solidFill>
              </a:rPr>
              <a:t>interdum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metus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8A76CA-1558-4158-9A45-435C74C22ABF}"/>
              </a:ext>
            </a:extLst>
          </p:cNvPr>
          <p:cNvGrpSpPr/>
          <p:nvPr/>
        </p:nvGrpSpPr>
        <p:grpSpPr>
          <a:xfrm>
            <a:off x="8183146" y="1758815"/>
            <a:ext cx="2751554" cy="27515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55">
              <a:extLst>
                <a:ext uri="{FF2B5EF4-FFF2-40B4-BE49-F238E27FC236}">
                  <a16:creationId xmlns:a16="http://schemas.microsoft.com/office/drawing/2014/main" xmlns="" id="{90572FE7-EB65-4D7E-85A1-5BE5F4C5A435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F6B1C3-96BE-4DAC-9503-41505561FBF8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200" dirty="0">
                  <a:solidFill>
                    <a:srgbClr val="0071C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7200" dirty="0">
                <a:solidFill>
                  <a:srgbClr val="0071C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705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7A25CE0-8674-4604-B08D-EE43D3136A79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39077" y="676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如何提高团队执行力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6390890" y="3068209"/>
            <a:ext cx="48105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所谓激励，即激发与鼓励。具体讲，就是激发员工的工作热情，挖掘员工的身心潜能，鼓励员工的工作干劲。员工是需要激励的，人的工作干劲来自激励。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激励员工要从结果均等转移到机会均等，并努力创造公平竞争环境。 激励要公平准确、奖罚分明。激励要有健全、完善的绩效考核制度，做到考核尺度相宜、公平合理。</a:t>
            </a:r>
          </a:p>
        </p:txBody>
      </p:sp>
      <p:sp>
        <p:nvSpPr>
          <p:cNvPr id="5" name="文本占位符 14"/>
          <p:cNvSpPr txBox="1">
            <a:spLocks/>
          </p:cNvSpPr>
          <p:nvPr/>
        </p:nvSpPr>
        <p:spPr>
          <a:xfrm>
            <a:off x="6390887" y="2355291"/>
            <a:ext cx="5087239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0071C1"/>
                </a:solidFill>
                <a:latin typeface="+mj-lt"/>
              </a:rPr>
              <a:t>( 6 ).</a:t>
            </a:r>
            <a:r>
              <a:rPr lang="zh-CN" altLang="en-US" sz="3200" dirty="0">
                <a:solidFill>
                  <a:srgbClr val="0071C1"/>
                </a:solidFill>
                <a:latin typeface="+mj-lt"/>
              </a:rPr>
              <a:t>完善激励机制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1709" y="1568156"/>
            <a:ext cx="4569912" cy="4569912"/>
          </a:xfrm>
          <a:prstGeom prst="rect">
            <a:avLst/>
          </a:prstGeom>
        </p:spPr>
      </p:pic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38C8FDEF-BF3C-4DC0-BB25-9BF6834352DF}"/>
              </a:ext>
            </a:extLst>
          </p:cNvPr>
          <p:cNvSpPr/>
          <p:nvPr/>
        </p:nvSpPr>
        <p:spPr>
          <a:xfrm rot="5400000">
            <a:off x="3995198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77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8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3F4DD7F-0F53-4230-8FC0-C80F8D1DFC03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49351" y="676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如何提高团队执行力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229340" y="3212588"/>
            <a:ext cx="4830563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创新应该是始终伴随团队的发展历程的。只要这个团队没有灭亡、裁撤、消失或者被吞并，变革就应该一直存在。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团队在创新过程中，经常会遇到阻碍。认清阻力，也就是去认识变革中的守旧力量，是一个团队创新的基本前提。创新的阻力主要有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利益冲突方面的阻力和不确定性的心理阻力。</a:t>
            </a:r>
          </a:p>
        </p:txBody>
      </p:sp>
      <p:sp>
        <p:nvSpPr>
          <p:cNvPr id="5" name="文本占位符 14"/>
          <p:cNvSpPr txBox="1">
            <a:spLocks/>
          </p:cNvSpPr>
          <p:nvPr/>
        </p:nvSpPr>
        <p:spPr>
          <a:xfrm>
            <a:off x="1229338" y="2499670"/>
            <a:ext cx="5087239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0071C1"/>
                </a:solidFill>
                <a:latin typeface="+mj-lt"/>
              </a:rPr>
              <a:t>( 7 ).</a:t>
            </a:r>
            <a:r>
              <a:rPr lang="zh-CN" altLang="en-US" sz="3200" dirty="0">
                <a:solidFill>
                  <a:srgbClr val="0071C1"/>
                </a:solidFill>
                <a:latin typeface="+mj-lt"/>
              </a:rPr>
              <a:t>勇于开拓创新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9903" y="1435935"/>
            <a:ext cx="5404513" cy="4250826"/>
          </a:xfrm>
          <a:prstGeom prst="rect">
            <a:avLst/>
          </a:prstGeom>
        </p:spPr>
      </p:pic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C0F0E393-3B57-4AC6-8250-381BF7C11B44}"/>
              </a:ext>
            </a:extLst>
          </p:cNvPr>
          <p:cNvSpPr/>
          <p:nvPr/>
        </p:nvSpPr>
        <p:spPr>
          <a:xfrm rot="5400000">
            <a:off x="4018171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14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9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ECE8419A-BA4E-4260-A499-1A0E3A91A9B5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243512" y="676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备用图表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FE24D03-90A9-425D-8A4C-6902B14317FA}"/>
              </a:ext>
            </a:extLst>
          </p:cNvPr>
          <p:cNvGrpSpPr/>
          <p:nvPr/>
        </p:nvGrpSpPr>
        <p:grpSpPr>
          <a:xfrm>
            <a:off x="1203906" y="3313619"/>
            <a:ext cx="9784476" cy="1390431"/>
            <a:chOff x="1203906" y="3313619"/>
            <a:chExt cx="9784476" cy="1390431"/>
          </a:xfrm>
        </p:grpSpPr>
        <p:sp>
          <p:nvSpPr>
            <p:cNvPr id="8" name="Freeform: Shape 4">
              <a:extLst>
                <a:ext uri="{FF2B5EF4-FFF2-40B4-BE49-F238E27FC236}">
                  <a16:creationId xmlns:a16="http://schemas.microsoft.com/office/drawing/2014/main" xmlns="" id="{00683185-6241-444D-946F-BCAD773B5E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80300" y="3313619"/>
              <a:ext cx="2108082" cy="1183185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5">
              <a:extLst>
                <a:ext uri="{FF2B5EF4-FFF2-40B4-BE49-F238E27FC236}">
                  <a16:creationId xmlns:a16="http://schemas.microsoft.com/office/drawing/2014/main" xmlns="" id="{7926D0C4-8283-4CF2-8B7B-EE325A46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61201" y="3313619"/>
              <a:ext cx="2108082" cy="1183185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6">
              <a:extLst>
                <a:ext uri="{FF2B5EF4-FFF2-40B4-BE49-F238E27FC236}">
                  <a16:creationId xmlns:a16="http://schemas.microsoft.com/office/drawing/2014/main" xmlns="" id="{080EB100-CE40-4634-B952-3ED64DB31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42102" y="3313619"/>
              <a:ext cx="2108082" cy="1183185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7">
              <a:extLst>
                <a:ext uri="{FF2B5EF4-FFF2-40B4-BE49-F238E27FC236}">
                  <a16:creationId xmlns:a16="http://schemas.microsoft.com/office/drawing/2014/main" xmlns="" id="{5E2BE6B3-E217-4F9C-A47C-04BFDCBB2C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23004" y="3313619"/>
              <a:ext cx="2108082" cy="1183185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8">
              <a:extLst>
                <a:ext uri="{FF2B5EF4-FFF2-40B4-BE49-F238E27FC236}">
                  <a16:creationId xmlns:a16="http://schemas.microsoft.com/office/drawing/2014/main" xmlns="" id="{E23A4075-EC79-4D22-B422-8780ED09B9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03906" y="3313619"/>
              <a:ext cx="2108082" cy="1183185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4">
              <a:extLst>
                <a:ext uri="{FF2B5EF4-FFF2-40B4-BE49-F238E27FC236}">
                  <a16:creationId xmlns:a16="http://schemas.microsoft.com/office/drawing/2014/main" xmlns="" id="{1603EBEC-9013-43C4-B36F-A378C9C24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9653" y="4289557"/>
              <a:ext cx="376589" cy="414493"/>
            </a:xfrm>
            <a:custGeom>
              <a:avLst/>
              <a:gdLst>
                <a:gd name="T0" fmla="*/ 165 w 169"/>
                <a:gd name="T1" fmla="*/ 0 h 186"/>
                <a:gd name="T2" fmla="*/ 164 w 169"/>
                <a:gd name="T3" fmla="*/ 0 h 186"/>
                <a:gd name="T4" fmla="*/ 164 w 169"/>
                <a:gd name="T5" fmla="*/ 0 h 186"/>
                <a:gd name="T6" fmla="*/ 55 w 169"/>
                <a:gd name="T7" fmla="*/ 17 h 186"/>
                <a:gd name="T8" fmla="*/ 55 w 169"/>
                <a:gd name="T9" fmla="*/ 17 h 186"/>
                <a:gd name="T10" fmla="*/ 51 w 169"/>
                <a:gd name="T11" fmla="*/ 21 h 186"/>
                <a:gd name="T12" fmla="*/ 51 w 169"/>
                <a:gd name="T13" fmla="*/ 148 h 186"/>
                <a:gd name="T14" fmla="*/ 38 w 169"/>
                <a:gd name="T15" fmla="*/ 144 h 186"/>
                <a:gd name="T16" fmla="*/ 21 w 169"/>
                <a:gd name="T17" fmla="*/ 144 h 186"/>
                <a:gd name="T18" fmla="*/ 0 w 169"/>
                <a:gd name="T19" fmla="*/ 165 h 186"/>
                <a:gd name="T20" fmla="*/ 21 w 169"/>
                <a:gd name="T21" fmla="*/ 186 h 186"/>
                <a:gd name="T22" fmla="*/ 38 w 169"/>
                <a:gd name="T23" fmla="*/ 186 h 186"/>
                <a:gd name="T24" fmla="*/ 59 w 169"/>
                <a:gd name="T25" fmla="*/ 165 h 186"/>
                <a:gd name="T26" fmla="*/ 59 w 169"/>
                <a:gd name="T27" fmla="*/ 67 h 186"/>
                <a:gd name="T28" fmla="*/ 161 w 169"/>
                <a:gd name="T29" fmla="*/ 52 h 186"/>
                <a:gd name="T30" fmla="*/ 161 w 169"/>
                <a:gd name="T31" fmla="*/ 123 h 186"/>
                <a:gd name="T32" fmla="*/ 148 w 169"/>
                <a:gd name="T33" fmla="*/ 118 h 186"/>
                <a:gd name="T34" fmla="*/ 131 w 169"/>
                <a:gd name="T35" fmla="*/ 118 h 186"/>
                <a:gd name="T36" fmla="*/ 110 w 169"/>
                <a:gd name="T37" fmla="*/ 140 h 186"/>
                <a:gd name="T38" fmla="*/ 131 w 169"/>
                <a:gd name="T39" fmla="*/ 161 h 186"/>
                <a:gd name="T40" fmla="*/ 148 w 169"/>
                <a:gd name="T41" fmla="*/ 161 h 186"/>
                <a:gd name="T42" fmla="*/ 169 w 169"/>
                <a:gd name="T43" fmla="*/ 140 h 186"/>
                <a:gd name="T44" fmla="*/ 169 w 169"/>
                <a:gd name="T45" fmla="*/ 5 h 186"/>
                <a:gd name="T46" fmla="*/ 165 w 169"/>
                <a:gd name="T47" fmla="*/ 0 h 186"/>
                <a:gd name="T48" fmla="*/ 38 w 169"/>
                <a:gd name="T49" fmla="*/ 178 h 186"/>
                <a:gd name="T50" fmla="*/ 21 w 169"/>
                <a:gd name="T51" fmla="*/ 178 h 186"/>
                <a:gd name="T52" fmla="*/ 9 w 169"/>
                <a:gd name="T53" fmla="*/ 165 h 186"/>
                <a:gd name="T54" fmla="*/ 21 w 169"/>
                <a:gd name="T55" fmla="*/ 152 h 186"/>
                <a:gd name="T56" fmla="*/ 38 w 169"/>
                <a:gd name="T57" fmla="*/ 152 h 186"/>
                <a:gd name="T58" fmla="*/ 51 w 169"/>
                <a:gd name="T59" fmla="*/ 165 h 186"/>
                <a:gd name="T60" fmla="*/ 38 w 169"/>
                <a:gd name="T61" fmla="*/ 178 h 186"/>
                <a:gd name="T62" fmla="*/ 148 w 169"/>
                <a:gd name="T63" fmla="*/ 152 h 186"/>
                <a:gd name="T64" fmla="*/ 131 w 169"/>
                <a:gd name="T65" fmla="*/ 152 h 186"/>
                <a:gd name="T66" fmla="*/ 118 w 169"/>
                <a:gd name="T67" fmla="*/ 140 h 186"/>
                <a:gd name="T68" fmla="*/ 131 w 169"/>
                <a:gd name="T69" fmla="*/ 127 h 186"/>
                <a:gd name="T70" fmla="*/ 148 w 169"/>
                <a:gd name="T71" fmla="*/ 127 h 186"/>
                <a:gd name="T72" fmla="*/ 161 w 169"/>
                <a:gd name="T73" fmla="*/ 140 h 186"/>
                <a:gd name="T74" fmla="*/ 148 w 169"/>
                <a:gd name="T75" fmla="*/ 152 h 186"/>
                <a:gd name="T76" fmla="*/ 161 w 169"/>
                <a:gd name="T77" fmla="*/ 43 h 186"/>
                <a:gd name="T78" fmla="*/ 59 w 169"/>
                <a:gd name="T79" fmla="*/ 59 h 186"/>
                <a:gd name="T80" fmla="*/ 59 w 169"/>
                <a:gd name="T81" fmla="*/ 25 h 186"/>
                <a:gd name="T82" fmla="*/ 161 w 169"/>
                <a:gd name="T83" fmla="*/ 9 h 186"/>
                <a:gd name="T84" fmla="*/ 161 w 169"/>
                <a:gd name="T85" fmla="*/ 4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186">
                  <a:moveTo>
                    <a:pt x="165" y="0"/>
                  </a:moveTo>
                  <a:cubicBezTo>
                    <a:pt x="165" y="0"/>
                    <a:pt x="164" y="0"/>
                    <a:pt x="16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3" y="18"/>
                    <a:pt x="51" y="19"/>
                    <a:pt x="51" y="21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47" y="145"/>
                    <a:pt x="43" y="144"/>
                    <a:pt x="38" y="144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10" y="144"/>
                    <a:pt x="0" y="153"/>
                    <a:pt x="0" y="165"/>
                  </a:cubicBezTo>
                  <a:cubicBezTo>
                    <a:pt x="0" y="177"/>
                    <a:pt x="10" y="186"/>
                    <a:pt x="21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50" y="186"/>
                    <a:pt x="59" y="177"/>
                    <a:pt x="59" y="165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7" y="120"/>
                    <a:pt x="153" y="118"/>
                    <a:pt x="148" y="118"/>
                  </a:cubicBezTo>
                  <a:cubicBezTo>
                    <a:pt x="131" y="118"/>
                    <a:pt x="131" y="118"/>
                    <a:pt x="131" y="118"/>
                  </a:cubicBezTo>
                  <a:cubicBezTo>
                    <a:pt x="120" y="118"/>
                    <a:pt x="110" y="128"/>
                    <a:pt x="110" y="140"/>
                  </a:cubicBezTo>
                  <a:cubicBezTo>
                    <a:pt x="110" y="151"/>
                    <a:pt x="120" y="161"/>
                    <a:pt x="131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60" y="161"/>
                    <a:pt x="169" y="151"/>
                    <a:pt x="169" y="140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2"/>
                    <a:pt x="167" y="0"/>
                    <a:pt x="165" y="0"/>
                  </a:cubicBezTo>
                  <a:close/>
                  <a:moveTo>
                    <a:pt x="38" y="178"/>
                  </a:moveTo>
                  <a:cubicBezTo>
                    <a:pt x="21" y="178"/>
                    <a:pt x="21" y="178"/>
                    <a:pt x="21" y="178"/>
                  </a:cubicBezTo>
                  <a:cubicBezTo>
                    <a:pt x="14" y="178"/>
                    <a:pt x="9" y="172"/>
                    <a:pt x="9" y="165"/>
                  </a:cubicBezTo>
                  <a:cubicBezTo>
                    <a:pt x="9" y="158"/>
                    <a:pt x="14" y="152"/>
                    <a:pt x="21" y="152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5" y="152"/>
                    <a:pt x="51" y="158"/>
                    <a:pt x="51" y="165"/>
                  </a:cubicBezTo>
                  <a:cubicBezTo>
                    <a:pt x="51" y="172"/>
                    <a:pt x="45" y="178"/>
                    <a:pt x="38" y="178"/>
                  </a:cubicBezTo>
                  <a:close/>
                  <a:moveTo>
                    <a:pt x="148" y="15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4" y="152"/>
                    <a:pt x="118" y="147"/>
                    <a:pt x="118" y="140"/>
                  </a:cubicBezTo>
                  <a:cubicBezTo>
                    <a:pt x="118" y="133"/>
                    <a:pt x="124" y="127"/>
                    <a:pt x="131" y="127"/>
                  </a:cubicBezTo>
                  <a:cubicBezTo>
                    <a:pt x="148" y="127"/>
                    <a:pt x="148" y="127"/>
                    <a:pt x="148" y="127"/>
                  </a:cubicBezTo>
                  <a:cubicBezTo>
                    <a:pt x="155" y="127"/>
                    <a:pt x="161" y="133"/>
                    <a:pt x="161" y="140"/>
                  </a:cubicBezTo>
                  <a:cubicBezTo>
                    <a:pt x="161" y="147"/>
                    <a:pt x="155" y="152"/>
                    <a:pt x="148" y="152"/>
                  </a:cubicBezTo>
                  <a:close/>
                  <a:moveTo>
                    <a:pt x="161" y="43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161" y="9"/>
                    <a:pt x="161" y="9"/>
                    <a:pt x="161" y="9"/>
                  </a:cubicBezTo>
                  <a:lnTo>
                    <a:pt x="161" y="43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5">
              <a:extLst>
                <a:ext uri="{FF2B5EF4-FFF2-40B4-BE49-F238E27FC236}">
                  <a16:creationId xmlns:a16="http://schemas.microsoft.com/office/drawing/2014/main" xmlns="" id="{8031A867-E32D-4F6B-8B08-065A6DB78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607" y="4269993"/>
              <a:ext cx="413271" cy="414493"/>
            </a:xfrm>
            <a:custGeom>
              <a:avLst/>
              <a:gdLst>
                <a:gd name="T0" fmla="*/ 38 w 186"/>
                <a:gd name="T1" fmla="*/ 26 h 186"/>
                <a:gd name="T2" fmla="*/ 25 w 186"/>
                <a:gd name="T3" fmla="*/ 38 h 186"/>
                <a:gd name="T4" fmla="*/ 38 w 186"/>
                <a:gd name="T5" fmla="*/ 51 h 186"/>
                <a:gd name="T6" fmla="*/ 51 w 186"/>
                <a:gd name="T7" fmla="*/ 38 h 186"/>
                <a:gd name="T8" fmla="*/ 38 w 186"/>
                <a:gd name="T9" fmla="*/ 26 h 186"/>
                <a:gd name="T10" fmla="*/ 38 w 186"/>
                <a:gd name="T11" fmla="*/ 43 h 186"/>
                <a:gd name="T12" fmla="*/ 34 w 186"/>
                <a:gd name="T13" fmla="*/ 38 h 186"/>
                <a:gd name="T14" fmla="*/ 38 w 186"/>
                <a:gd name="T15" fmla="*/ 34 h 186"/>
                <a:gd name="T16" fmla="*/ 42 w 186"/>
                <a:gd name="T17" fmla="*/ 38 h 186"/>
                <a:gd name="T18" fmla="*/ 38 w 186"/>
                <a:gd name="T19" fmla="*/ 43 h 186"/>
                <a:gd name="T20" fmla="*/ 101 w 186"/>
                <a:gd name="T21" fmla="*/ 114 h 186"/>
                <a:gd name="T22" fmla="*/ 104 w 186"/>
                <a:gd name="T23" fmla="*/ 113 h 186"/>
                <a:gd name="T24" fmla="*/ 121 w 186"/>
                <a:gd name="T25" fmla="*/ 96 h 186"/>
                <a:gd name="T26" fmla="*/ 122 w 186"/>
                <a:gd name="T27" fmla="*/ 93 h 186"/>
                <a:gd name="T28" fmla="*/ 118 w 186"/>
                <a:gd name="T29" fmla="*/ 89 h 186"/>
                <a:gd name="T30" fmla="*/ 115 w 186"/>
                <a:gd name="T31" fmla="*/ 90 h 186"/>
                <a:gd name="T32" fmla="*/ 98 w 186"/>
                <a:gd name="T33" fmla="*/ 107 h 186"/>
                <a:gd name="T34" fmla="*/ 97 w 186"/>
                <a:gd name="T35" fmla="*/ 110 h 186"/>
                <a:gd name="T36" fmla="*/ 101 w 186"/>
                <a:gd name="T37" fmla="*/ 114 h 186"/>
                <a:gd name="T38" fmla="*/ 185 w 186"/>
                <a:gd name="T39" fmla="*/ 94 h 186"/>
                <a:gd name="T40" fmla="*/ 92 w 186"/>
                <a:gd name="T41" fmla="*/ 2 h 186"/>
                <a:gd name="T42" fmla="*/ 89 w 186"/>
                <a:gd name="T43" fmla="*/ 0 h 186"/>
                <a:gd name="T44" fmla="*/ 13 w 186"/>
                <a:gd name="T45" fmla="*/ 0 h 186"/>
                <a:gd name="T46" fmla="*/ 0 w 186"/>
                <a:gd name="T47" fmla="*/ 13 h 186"/>
                <a:gd name="T48" fmla="*/ 0 w 186"/>
                <a:gd name="T49" fmla="*/ 89 h 186"/>
                <a:gd name="T50" fmla="*/ 1 w 186"/>
                <a:gd name="T51" fmla="*/ 92 h 186"/>
                <a:gd name="T52" fmla="*/ 94 w 186"/>
                <a:gd name="T53" fmla="*/ 185 h 186"/>
                <a:gd name="T54" fmla="*/ 97 w 186"/>
                <a:gd name="T55" fmla="*/ 186 h 186"/>
                <a:gd name="T56" fmla="*/ 100 w 186"/>
                <a:gd name="T57" fmla="*/ 185 h 186"/>
                <a:gd name="T58" fmla="*/ 185 w 186"/>
                <a:gd name="T59" fmla="*/ 100 h 186"/>
                <a:gd name="T60" fmla="*/ 186 w 186"/>
                <a:gd name="T61" fmla="*/ 97 h 186"/>
                <a:gd name="T62" fmla="*/ 185 w 186"/>
                <a:gd name="T63" fmla="*/ 94 h 186"/>
                <a:gd name="T64" fmla="*/ 97 w 186"/>
                <a:gd name="T65" fmla="*/ 176 h 186"/>
                <a:gd name="T66" fmla="*/ 9 w 186"/>
                <a:gd name="T67" fmla="*/ 87 h 186"/>
                <a:gd name="T68" fmla="*/ 9 w 186"/>
                <a:gd name="T69" fmla="*/ 13 h 186"/>
                <a:gd name="T70" fmla="*/ 13 w 186"/>
                <a:gd name="T71" fmla="*/ 9 h 186"/>
                <a:gd name="T72" fmla="*/ 87 w 186"/>
                <a:gd name="T73" fmla="*/ 9 h 186"/>
                <a:gd name="T74" fmla="*/ 176 w 186"/>
                <a:gd name="T75" fmla="*/ 97 h 186"/>
                <a:gd name="T76" fmla="*/ 97 w 186"/>
                <a:gd name="T77" fmla="*/ 176 h 186"/>
                <a:gd name="T78" fmla="*/ 77 w 186"/>
                <a:gd name="T79" fmla="*/ 128 h 186"/>
                <a:gd name="T80" fmla="*/ 76 w 186"/>
                <a:gd name="T81" fmla="*/ 131 h 186"/>
                <a:gd name="T82" fmla="*/ 80 w 186"/>
                <a:gd name="T83" fmla="*/ 135 h 186"/>
                <a:gd name="T84" fmla="*/ 83 w 186"/>
                <a:gd name="T85" fmla="*/ 134 h 186"/>
                <a:gd name="T86" fmla="*/ 92 w 186"/>
                <a:gd name="T87" fmla="*/ 126 h 186"/>
                <a:gd name="T88" fmla="*/ 93 w 186"/>
                <a:gd name="T89" fmla="*/ 123 h 186"/>
                <a:gd name="T90" fmla="*/ 89 w 186"/>
                <a:gd name="T91" fmla="*/ 118 h 186"/>
                <a:gd name="T92" fmla="*/ 86 w 186"/>
                <a:gd name="T93" fmla="*/ 120 h 186"/>
                <a:gd name="T94" fmla="*/ 77 w 186"/>
                <a:gd name="T95" fmla="*/ 128 h 186"/>
                <a:gd name="T96" fmla="*/ 97 w 186"/>
                <a:gd name="T97" fmla="*/ 152 h 186"/>
                <a:gd name="T98" fmla="*/ 100 w 186"/>
                <a:gd name="T99" fmla="*/ 151 h 186"/>
                <a:gd name="T100" fmla="*/ 125 w 186"/>
                <a:gd name="T101" fmla="*/ 126 h 186"/>
                <a:gd name="T102" fmla="*/ 127 w 186"/>
                <a:gd name="T103" fmla="*/ 123 h 186"/>
                <a:gd name="T104" fmla="*/ 122 w 186"/>
                <a:gd name="T105" fmla="*/ 118 h 186"/>
                <a:gd name="T106" fmla="*/ 120 w 186"/>
                <a:gd name="T107" fmla="*/ 120 h 186"/>
                <a:gd name="T108" fmla="*/ 94 w 186"/>
                <a:gd name="T109" fmla="*/ 145 h 186"/>
                <a:gd name="T110" fmla="*/ 93 w 186"/>
                <a:gd name="T111" fmla="*/ 148 h 186"/>
                <a:gd name="T112" fmla="*/ 97 w 186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6" h="186">
                  <a:moveTo>
                    <a:pt x="38" y="26"/>
                  </a:moveTo>
                  <a:cubicBezTo>
                    <a:pt x="31" y="26"/>
                    <a:pt x="25" y="31"/>
                    <a:pt x="25" y="38"/>
                  </a:cubicBezTo>
                  <a:cubicBezTo>
                    <a:pt x="25" y="45"/>
                    <a:pt x="31" y="51"/>
                    <a:pt x="38" y="51"/>
                  </a:cubicBezTo>
                  <a:cubicBezTo>
                    <a:pt x="45" y="51"/>
                    <a:pt x="51" y="45"/>
                    <a:pt x="51" y="38"/>
                  </a:cubicBezTo>
                  <a:cubicBezTo>
                    <a:pt x="51" y="31"/>
                    <a:pt x="45" y="26"/>
                    <a:pt x="38" y="26"/>
                  </a:cubicBezTo>
                  <a:close/>
                  <a:moveTo>
                    <a:pt x="38" y="43"/>
                  </a:moveTo>
                  <a:cubicBezTo>
                    <a:pt x="36" y="43"/>
                    <a:pt x="34" y="41"/>
                    <a:pt x="34" y="38"/>
                  </a:cubicBezTo>
                  <a:cubicBezTo>
                    <a:pt x="34" y="36"/>
                    <a:pt x="36" y="34"/>
                    <a:pt x="38" y="34"/>
                  </a:cubicBezTo>
                  <a:cubicBezTo>
                    <a:pt x="40" y="34"/>
                    <a:pt x="42" y="36"/>
                    <a:pt x="42" y="38"/>
                  </a:cubicBezTo>
                  <a:cubicBezTo>
                    <a:pt x="42" y="41"/>
                    <a:pt x="40" y="43"/>
                    <a:pt x="38" y="43"/>
                  </a:cubicBezTo>
                  <a:close/>
                  <a:moveTo>
                    <a:pt x="101" y="114"/>
                  </a:moveTo>
                  <a:cubicBezTo>
                    <a:pt x="103" y="114"/>
                    <a:pt x="104" y="114"/>
                    <a:pt x="104" y="113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2" y="95"/>
                    <a:pt x="122" y="94"/>
                    <a:pt x="122" y="93"/>
                  </a:cubicBezTo>
                  <a:cubicBezTo>
                    <a:pt x="122" y="91"/>
                    <a:pt x="121" y="89"/>
                    <a:pt x="118" y="89"/>
                  </a:cubicBezTo>
                  <a:cubicBezTo>
                    <a:pt x="117" y="89"/>
                    <a:pt x="116" y="89"/>
                    <a:pt x="115" y="90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8"/>
                    <a:pt x="97" y="109"/>
                    <a:pt x="97" y="110"/>
                  </a:cubicBezTo>
                  <a:cubicBezTo>
                    <a:pt x="97" y="112"/>
                    <a:pt x="99" y="114"/>
                    <a:pt x="101" y="114"/>
                  </a:cubicBezTo>
                  <a:close/>
                  <a:moveTo>
                    <a:pt x="185" y="94"/>
                  </a:moveTo>
                  <a:cubicBezTo>
                    <a:pt x="92" y="2"/>
                    <a:pt x="92" y="2"/>
                    <a:pt x="92" y="2"/>
                  </a:cubicBezTo>
                  <a:cubicBezTo>
                    <a:pt x="91" y="1"/>
                    <a:pt x="90" y="0"/>
                    <a:pt x="8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94" y="185"/>
                    <a:pt x="94" y="185"/>
                    <a:pt x="94" y="185"/>
                  </a:cubicBezTo>
                  <a:cubicBezTo>
                    <a:pt x="95" y="186"/>
                    <a:pt x="96" y="186"/>
                    <a:pt x="97" y="186"/>
                  </a:cubicBezTo>
                  <a:cubicBezTo>
                    <a:pt x="98" y="186"/>
                    <a:pt x="99" y="186"/>
                    <a:pt x="100" y="185"/>
                  </a:cubicBezTo>
                  <a:cubicBezTo>
                    <a:pt x="185" y="100"/>
                    <a:pt x="185" y="100"/>
                    <a:pt x="185" y="100"/>
                  </a:cubicBezTo>
                  <a:cubicBezTo>
                    <a:pt x="185" y="100"/>
                    <a:pt x="186" y="99"/>
                    <a:pt x="186" y="97"/>
                  </a:cubicBezTo>
                  <a:cubicBezTo>
                    <a:pt x="186" y="96"/>
                    <a:pt x="185" y="95"/>
                    <a:pt x="185" y="94"/>
                  </a:cubicBezTo>
                  <a:close/>
                  <a:moveTo>
                    <a:pt x="97" y="176"/>
                  </a:moveTo>
                  <a:cubicBezTo>
                    <a:pt x="9" y="87"/>
                    <a:pt x="9" y="87"/>
                    <a:pt x="9" y="8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1"/>
                    <a:pt x="10" y="9"/>
                    <a:pt x="13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176" y="97"/>
                    <a:pt x="176" y="97"/>
                    <a:pt x="176" y="97"/>
                  </a:cubicBezTo>
                  <a:lnTo>
                    <a:pt x="97" y="176"/>
                  </a:lnTo>
                  <a:close/>
                  <a:moveTo>
                    <a:pt x="77" y="128"/>
                  </a:moveTo>
                  <a:cubicBezTo>
                    <a:pt x="77" y="129"/>
                    <a:pt x="76" y="130"/>
                    <a:pt x="76" y="131"/>
                  </a:cubicBezTo>
                  <a:cubicBezTo>
                    <a:pt x="76" y="133"/>
                    <a:pt x="78" y="135"/>
                    <a:pt x="80" y="135"/>
                  </a:cubicBezTo>
                  <a:cubicBezTo>
                    <a:pt x="81" y="135"/>
                    <a:pt x="83" y="135"/>
                    <a:pt x="83" y="134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5"/>
                    <a:pt x="93" y="124"/>
                    <a:pt x="93" y="123"/>
                  </a:cubicBezTo>
                  <a:cubicBezTo>
                    <a:pt x="93" y="120"/>
                    <a:pt x="91" y="118"/>
                    <a:pt x="89" y="118"/>
                  </a:cubicBezTo>
                  <a:cubicBezTo>
                    <a:pt x="88" y="118"/>
                    <a:pt x="87" y="119"/>
                    <a:pt x="86" y="120"/>
                  </a:cubicBezTo>
                  <a:lnTo>
                    <a:pt x="77" y="128"/>
                  </a:lnTo>
                  <a:close/>
                  <a:moveTo>
                    <a:pt x="97" y="152"/>
                  </a:moveTo>
                  <a:cubicBezTo>
                    <a:pt x="98" y="152"/>
                    <a:pt x="99" y="152"/>
                    <a:pt x="100" y="151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5"/>
                    <a:pt x="127" y="124"/>
                    <a:pt x="127" y="123"/>
                  </a:cubicBezTo>
                  <a:cubicBezTo>
                    <a:pt x="127" y="120"/>
                    <a:pt x="125" y="118"/>
                    <a:pt x="122" y="118"/>
                  </a:cubicBezTo>
                  <a:cubicBezTo>
                    <a:pt x="121" y="118"/>
                    <a:pt x="120" y="119"/>
                    <a:pt x="120" y="120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3" y="146"/>
                    <a:pt x="93" y="147"/>
                    <a:pt x="93" y="148"/>
                  </a:cubicBezTo>
                  <a:cubicBezTo>
                    <a:pt x="93" y="150"/>
                    <a:pt x="95" y="152"/>
                    <a:pt x="97" y="152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6">
              <a:extLst>
                <a:ext uri="{FF2B5EF4-FFF2-40B4-BE49-F238E27FC236}">
                  <a16:creationId xmlns:a16="http://schemas.microsoft.com/office/drawing/2014/main" xmlns="" id="{643CB27D-D98D-47E0-88CC-98C9987EB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410" y="4289557"/>
              <a:ext cx="413271" cy="412048"/>
            </a:xfrm>
            <a:custGeom>
              <a:avLst/>
              <a:gdLst>
                <a:gd name="T0" fmla="*/ 41 w 186"/>
                <a:gd name="T1" fmla="*/ 125 h 185"/>
                <a:gd name="T2" fmla="*/ 45 w 186"/>
                <a:gd name="T3" fmla="*/ 121 h 185"/>
                <a:gd name="T4" fmla="*/ 46 w 186"/>
                <a:gd name="T5" fmla="*/ 118 h 185"/>
                <a:gd name="T6" fmla="*/ 42 w 186"/>
                <a:gd name="T7" fmla="*/ 114 h 185"/>
                <a:gd name="T8" fmla="*/ 39 w 186"/>
                <a:gd name="T9" fmla="*/ 115 h 185"/>
                <a:gd name="T10" fmla="*/ 35 w 186"/>
                <a:gd name="T11" fmla="*/ 119 h 185"/>
                <a:gd name="T12" fmla="*/ 34 w 186"/>
                <a:gd name="T13" fmla="*/ 122 h 185"/>
                <a:gd name="T14" fmla="*/ 38 w 186"/>
                <a:gd name="T15" fmla="*/ 126 h 185"/>
                <a:gd name="T16" fmla="*/ 41 w 186"/>
                <a:gd name="T17" fmla="*/ 125 h 185"/>
                <a:gd name="T18" fmla="*/ 67 w 186"/>
                <a:gd name="T19" fmla="*/ 122 h 185"/>
                <a:gd name="T20" fmla="*/ 63 w 186"/>
                <a:gd name="T21" fmla="*/ 118 h 185"/>
                <a:gd name="T22" fmla="*/ 60 w 186"/>
                <a:gd name="T23" fmla="*/ 119 h 185"/>
                <a:gd name="T24" fmla="*/ 18 w 186"/>
                <a:gd name="T25" fmla="*/ 161 h 185"/>
                <a:gd name="T26" fmla="*/ 17 w 186"/>
                <a:gd name="T27" fmla="*/ 164 h 185"/>
                <a:gd name="T28" fmla="*/ 21 w 186"/>
                <a:gd name="T29" fmla="*/ 168 h 185"/>
                <a:gd name="T30" fmla="*/ 24 w 186"/>
                <a:gd name="T31" fmla="*/ 167 h 185"/>
                <a:gd name="T32" fmla="*/ 66 w 186"/>
                <a:gd name="T33" fmla="*/ 125 h 185"/>
                <a:gd name="T34" fmla="*/ 67 w 186"/>
                <a:gd name="T35" fmla="*/ 122 h 185"/>
                <a:gd name="T36" fmla="*/ 186 w 186"/>
                <a:gd name="T37" fmla="*/ 4 h 185"/>
                <a:gd name="T38" fmla="*/ 181 w 186"/>
                <a:gd name="T39" fmla="*/ 0 h 185"/>
                <a:gd name="T40" fmla="*/ 180 w 186"/>
                <a:gd name="T41" fmla="*/ 0 h 185"/>
                <a:gd name="T42" fmla="*/ 180 w 186"/>
                <a:gd name="T43" fmla="*/ 0 h 185"/>
                <a:gd name="T44" fmla="*/ 3 w 186"/>
                <a:gd name="T45" fmla="*/ 76 h 185"/>
                <a:gd name="T46" fmla="*/ 2 w 186"/>
                <a:gd name="T47" fmla="*/ 76 h 185"/>
                <a:gd name="T48" fmla="*/ 2 w 186"/>
                <a:gd name="T49" fmla="*/ 76 h 185"/>
                <a:gd name="T50" fmla="*/ 2 w 186"/>
                <a:gd name="T51" fmla="*/ 76 h 185"/>
                <a:gd name="T52" fmla="*/ 0 w 186"/>
                <a:gd name="T53" fmla="*/ 80 h 185"/>
                <a:gd name="T54" fmla="*/ 3 w 186"/>
                <a:gd name="T55" fmla="*/ 84 h 185"/>
                <a:gd name="T56" fmla="*/ 3 w 186"/>
                <a:gd name="T57" fmla="*/ 84 h 185"/>
                <a:gd name="T58" fmla="*/ 73 w 186"/>
                <a:gd name="T59" fmla="*/ 113 h 185"/>
                <a:gd name="T60" fmla="*/ 101 w 186"/>
                <a:gd name="T61" fmla="*/ 182 h 185"/>
                <a:gd name="T62" fmla="*/ 101 w 186"/>
                <a:gd name="T63" fmla="*/ 182 h 185"/>
                <a:gd name="T64" fmla="*/ 105 w 186"/>
                <a:gd name="T65" fmla="*/ 185 h 185"/>
                <a:gd name="T66" fmla="*/ 109 w 186"/>
                <a:gd name="T67" fmla="*/ 183 h 185"/>
                <a:gd name="T68" fmla="*/ 109 w 186"/>
                <a:gd name="T69" fmla="*/ 183 h 185"/>
                <a:gd name="T70" fmla="*/ 109 w 186"/>
                <a:gd name="T71" fmla="*/ 183 h 185"/>
                <a:gd name="T72" fmla="*/ 109 w 186"/>
                <a:gd name="T73" fmla="*/ 183 h 185"/>
                <a:gd name="T74" fmla="*/ 185 w 186"/>
                <a:gd name="T75" fmla="*/ 6 h 185"/>
                <a:gd name="T76" fmla="*/ 185 w 186"/>
                <a:gd name="T77" fmla="*/ 6 h 185"/>
                <a:gd name="T78" fmla="*/ 186 w 186"/>
                <a:gd name="T79" fmla="*/ 4 h 185"/>
                <a:gd name="T80" fmla="*/ 15 w 186"/>
                <a:gd name="T81" fmla="*/ 80 h 185"/>
                <a:gd name="T82" fmla="*/ 163 w 186"/>
                <a:gd name="T83" fmla="*/ 16 h 185"/>
                <a:gd name="T84" fmla="*/ 75 w 186"/>
                <a:gd name="T85" fmla="*/ 104 h 185"/>
                <a:gd name="T86" fmla="*/ 15 w 186"/>
                <a:gd name="T87" fmla="*/ 80 h 185"/>
                <a:gd name="T88" fmla="*/ 105 w 186"/>
                <a:gd name="T89" fmla="*/ 170 h 185"/>
                <a:gd name="T90" fmla="*/ 81 w 186"/>
                <a:gd name="T91" fmla="*/ 110 h 185"/>
                <a:gd name="T92" fmla="*/ 169 w 186"/>
                <a:gd name="T93" fmla="*/ 22 h 185"/>
                <a:gd name="T94" fmla="*/ 105 w 186"/>
                <a:gd name="T95" fmla="*/ 170 h 185"/>
                <a:gd name="T96" fmla="*/ 67 w 186"/>
                <a:gd name="T97" fmla="*/ 139 h 185"/>
                <a:gd name="T98" fmla="*/ 64 w 186"/>
                <a:gd name="T99" fmla="*/ 140 h 185"/>
                <a:gd name="T100" fmla="*/ 52 w 186"/>
                <a:gd name="T101" fmla="*/ 153 h 185"/>
                <a:gd name="T102" fmla="*/ 51 w 186"/>
                <a:gd name="T103" fmla="*/ 156 h 185"/>
                <a:gd name="T104" fmla="*/ 55 w 186"/>
                <a:gd name="T105" fmla="*/ 160 h 185"/>
                <a:gd name="T106" fmla="*/ 58 w 186"/>
                <a:gd name="T107" fmla="*/ 159 h 185"/>
                <a:gd name="T108" fmla="*/ 70 w 186"/>
                <a:gd name="T109" fmla="*/ 146 h 185"/>
                <a:gd name="T110" fmla="*/ 72 w 186"/>
                <a:gd name="T111" fmla="*/ 143 h 185"/>
                <a:gd name="T112" fmla="*/ 67 w 186"/>
                <a:gd name="T113" fmla="*/ 13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6" h="185">
                  <a:moveTo>
                    <a:pt x="41" y="125"/>
                  </a:move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6" y="119"/>
                    <a:pt x="46" y="118"/>
                  </a:cubicBezTo>
                  <a:cubicBezTo>
                    <a:pt x="46" y="116"/>
                    <a:pt x="44" y="114"/>
                    <a:pt x="42" y="114"/>
                  </a:cubicBezTo>
                  <a:cubicBezTo>
                    <a:pt x="41" y="114"/>
                    <a:pt x="40" y="114"/>
                    <a:pt x="39" y="115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4" y="120"/>
                    <a:pt x="34" y="121"/>
                    <a:pt x="34" y="122"/>
                  </a:cubicBezTo>
                  <a:cubicBezTo>
                    <a:pt x="34" y="124"/>
                    <a:pt x="36" y="126"/>
                    <a:pt x="38" y="126"/>
                  </a:cubicBezTo>
                  <a:cubicBezTo>
                    <a:pt x="39" y="126"/>
                    <a:pt x="40" y="126"/>
                    <a:pt x="41" y="125"/>
                  </a:cubicBezTo>
                  <a:close/>
                  <a:moveTo>
                    <a:pt x="67" y="122"/>
                  </a:moveTo>
                  <a:cubicBezTo>
                    <a:pt x="67" y="120"/>
                    <a:pt x="66" y="118"/>
                    <a:pt x="63" y="118"/>
                  </a:cubicBezTo>
                  <a:cubicBezTo>
                    <a:pt x="62" y="118"/>
                    <a:pt x="61" y="118"/>
                    <a:pt x="60" y="119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2"/>
                    <a:pt x="17" y="163"/>
                    <a:pt x="17" y="164"/>
                  </a:cubicBezTo>
                  <a:cubicBezTo>
                    <a:pt x="17" y="167"/>
                    <a:pt x="19" y="168"/>
                    <a:pt x="21" y="168"/>
                  </a:cubicBezTo>
                  <a:cubicBezTo>
                    <a:pt x="22" y="168"/>
                    <a:pt x="23" y="168"/>
                    <a:pt x="24" y="167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7" y="124"/>
                    <a:pt x="67" y="123"/>
                    <a:pt x="67" y="122"/>
                  </a:cubicBezTo>
                  <a:close/>
                  <a:moveTo>
                    <a:pt x="186" y="4"/>
                  </a:moveTo>
                  <a:cubicBezTo>
                    <a:pt x="186" y="2"/>
                    <a:pt x="184" y="0"/>
                    <a:pt x="181" y="0"/>
                  </a:cubicBezTo>
                  <a:cubicBezTo>
                    <a:pt x="181" y="0"/>
                    <a:pt x="180" y="0"/>
                    <a:pt x="18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1" y="77"/>
                    <a:pt x="0" y="78"/>
                    <a:pt x="0" y="80"/>
                  </a:cubicBezTo>
                  <a:cubicBezTo>
                    <a:pt x="0" y="82"/>
                    <a:pt x="1" y="83"/>
                    <a:pt x="3" y="84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101" y="182"/>
                    <a:pt x="101" y="182"/>
                    <a:pt x="101" y="182"/>
                  </a:cubicBezTo>
                  <a:cubicBezTo>
                    <a:pt x="101" y="182"/>
                    <a:pt x="101" y="182"/>
                    <a:pt x="101" y="182"/>
                  </a:cubicBezTo>
                  <a:cubicBezTo>
                    <a:pt x="102" y="184"/>
                    <a:pt x="103" y="185"/>
                    <a:pt x="105" y="185"/>
                  </a:cubicBezTo>
                  <a:cubicBezTo>
                    <a:pt x="107" y="185"/>
                    <a:pt x="109" y="184"/>
                    <a:pt x="109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5" y="5"/>
                    <a:pt x="186" y="5"/>
                    <a:pt x="186" y="4"/>
                  </a:cubicBezTo>
                  <a:close/>
                  <a:moveTo>
                    <a:pt x="15" y="80"/>
                  </a:moveTo>
                  <a:cubicBezTo>
                    <a:pt x="163" y="16"/>
                    <a:pt x="163" y="16"/>
                    <a:pt x="163" y="16"/>
                  </a:cubicBezTo>
                  <a:cubicBezTo>
                    <a:pt x="75" y="104"/>
                    <a:pt x="75" y="104"/>
                    <a:pt x="75" y="104"/>
                  </a:cubicBezTo>
                  <a:lnTo>
                    <a:pt x="15" y="80"/>
                  </a:lnTo>
                  <a:close/>
                  <a:moveTo>
                    <a:pt x="105" y="170"/>
                  </a:moveTo>
                  <a:cubicBezTo>
                    <a:pt x="81" y="110"/>
                    <a:pt x="81" y="110"/>
                    <a:pt x="81" y="110"/>
                  </a:cubicBezTo>
                  <a:cubicBezTo>
                    <a:pt x="169" y="22"/>
                    <a:pt x="169" y="22"/>
                    <a:pt x="169" y="22"/>
                  </a:cubicBezTo>
                  <a:lnTo>
                    <a:pt x="105" y="170"/>
                  </a:lnTo>
                  <a:close/>
                  <a:moveTo>
                    <a:pt x="67" y="139"/>
                  </a:moveTo>
                  <a:cubicBezTo>
                    <a:pt x="66" y="139"/>
                    <a:pt x="65" y="139"/>
                    <a:pt x="64" y="140"/>
                  </a:cubicBezTo>
                  <a:cubicBezTo>
                    <a:pt x="52" y="153"/>
                    <a:pt x="52" y="153"/>
                    <a:pt x="52" y="153"/>
                  </a:cubicBezTo>
                  <a:cubicBezTo>
                    <a:pt x="51" y="154"/>
                    <a:pt x="51" y="155"/>
                    <a:pt x="51" y="156"/>
                  </a:cubicBezTo>
                  <a:cubicBezTo>
                    <a:pt x="51" y="158"/>
                    <a:pt x="52" y="160"/>
                    <a:pt x="55" y="160"/>
                  </a:cubicBezTo>
                  <a:cubicBezTo>
                    <a:pt x="56" y="160"/>
                    <a:pt x="57" y="160"/>
                    <a:pt x="58" y="159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5"/>
                    <a:pt x="72" y="144"/>
                    <a:pt x="72" y="143"/>
                  </a:cubicBezTo>
                  <a:cubicBezTo>
                    <a:pt x="72" y="141"/>
                    <a:pt x="70" y="139"/>
                    <a:pt x="67" y="139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7">
              <a:extLst>
                <a:ext uri="{FF2B5EF4-FFF2-40B4-BE49-F238E27FC236}">
                  <a16:creationId xmlns:a16="http://schemas.microsoft.com/office/drawing/2014/main" xmlns="" id="{75BFBAD9-E884-4B2A-BA43-A58D43E7E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8897" y="4289557"/>
              <a:ext cx="414493" cy="375368"/>
            </a:xfrm>
            <a:custGeom>
              <a:avLst/>
              <a:gdLst>
                <a:gd name="T0" fmla="*/ 5 w 186"/>
                <a:gd name="T1" fmla="*/ 25 h 169"/>
                <a:gd name="T2" fmla="*/ 26 w 186"/>
                <a:gd name="T3" fmla="*/ 25 h 169"/>
                <a:gd name="T4" fmla="*/ 47 w 186"/>
                <a:gd name="T5" fmla="*/ 42 h 169"/>
                <a:gd name="T6" fmla="*/ 67 w 186"/>
                <a:gd name="T7" fmla="*/ 25 h 169"/>
                <a:gd name="T8" fmla="*/ 182 w 186"/>
                <a:gd name="T9" fmla="*/ 25 h 169"/>
                <a:gd name="T10" fmla="*/ 186 w 186"/>
                <a:gd name="T11" fmla="*/ 21 h 169"/>
                <a:gd name="T12" fmla="*/ 182 w 186"/>
                <a:gd name="T13" fmla="*/ 17 h 169"/>
                <a:gd name="T14" fmla="*/ 67 w 186"/>
                <a:gd name="T15" fmla="*/ 17 h 169"/>
                <a:gd name="T16" fmla="*/ 47 w 186"/>
                <a:gd name="T17" fmla="*/ 0 h 169"/>
                <a:gd name="T18" fmla="*/ 26 w 186"/>
                <a:gd name="T19" fmla="*/ 17 h 169"/>
                <a:gd name="T20" fmla="*/ 5 w 186"/>
                <a:gd name="T21" fmla="*/ 17 h 169"/>
                <a:gd name="T22" fmla="*/ 0 w 186"/>
                <a:gd name="T23" fmla="*/ 21 h 169"/>
                <a:gd name="T24" fmla="*/ 5 w 186"/>
                <a:gd name="T25" fmla="*/ 25 h 169"/>
                <a:gd name="T26" fmla="*/ 47 w 186"/>
                <a:gd name="T27" fmla="*/ 9 h 169"/>
                <a:gd name="T28" fmla="*/ 59 w 186"/>
                <a:gd name="T29" fmla="*/ 21 h 169"/>
                <a:gd name="T30" fmla="*/ 47 w 186"/>
                <a:gd name="T31" fmla="*/ 34 h 169"/>
                <a:gd name="T32" fmla="*/ 34 w 186"/>
                <a:gd name="T33" fmla="*/ 21 h 169"/>
                <a:gd name="T34" fmla="*/ 47 w 186"/>
                <a:gd name="T35" fmla="*/ 9 h 169"/>
                <a:gd name="T36" fmla="*/ 182 w 186"/>
                <a:gd name="T37" fmla="*/ 144 h 169"/>
                <a:gd name="T38" fmla="*/ 101 w 186"/>
                <a:gd name="T39" fmla="*/ 144 h 169"/>
                <a:gd name="T40" fmla="*/ 80 w 186"/>
                <a:gd name="T41" fmla="*/ 127 h 169"/>
                <a:gd name="T42" fmla="*/ 60 w 186"/>
                <a:gd name="T43" fmla="*/ 144 h 169"/>
                <a:gd name="T44" fmla="*/ 5 w 186"/>
                <a:gd name="T45" fmla="*/ 144 h 169"/>
                <a:gd name="T46" fmla="*/ 0 w 186"/>
                <a:gd name="T47" fmla="*/ 148 h 169"/>
                <a:gd name="T48" fmla="*/ 5 w 186"/>
                <a:gd name="T49" fmla="*/ 152 h 169"/>
                <a:gd name="T50" fmla="*/ 60 w 186"/>
                <a:gd name="T51" fmla="*/ 152 h 169"/>
                <a:gd name="T52" fmla="*/ 80 w 186"/>
                <a:gd name="T53" fmla="*/ 169 h 169"/>
                <a:gd name="T54" fmla="*/ 101 w 186"/>
                <a:gd name="T55" fmla="*/ 152 h 169"/>
                <a:gd name="T56" fmla="*/ 182 w 186"/>
                <a:gd name="T57" fmla="*/ 152 h 169"/>
                <a:gd name="T58" fmla="*/ 186 w 186"/>
                <a:gd name="T59" fmla="*/ 148 h 169"/>
                <a:gd name="T60" fmla="*/ 182 w 186"/>
                <a:gd name="T61" fmla="*/ 144 h 169"/>
                <a:gd name="T62" fmla="*/ 80 w 186"/>
                <a:gd name="T63" fmla="*/ 160 h 169"/>
                <a:gd name="T64" fmla="*/ 68 w 186"/>
                <a:gd name="T65" fmla="*/ 148 h 169"/>
                <a:gd name="T66" fmla="*/ 80 w 186"/>
                <a:gd name="T67" fmla="*/ 135 h 169"/>
                <a:gd name="T68" fmla="*/ 93 w 186"/>
                <a:gd name="T69" fmla="*/ 148 h 169"/>
                <a:gd name="T70" fmla="*/ 80 w 186"/>
                <a:gd name="T71" fmla="*/ 160 h 169"/>
                <a:gd name="T72" fmla="*/ 182 w 186"/>
                <a:gd name="T73" fmla="*/ 80 h 169"/>
                <a:gd name="T74" fmla="*/ 169 w 186"/>
                <a:gd name="T75" fmla="*/ 80 h 169"/>
                <a:gd name="T76" fmla="*/ 148 w 186"/>
                <a:gd name="T77" fmla="*/ 63 h 169"/>
                <a:gd name="T78" fmla="*/ 127 w 186"/>
                <a:gd name="T79" fmla="*/ 80 h 169"/>
                <a:gd name="T80" fmla="*/ 5 w 186"/>
                <a:gd name="T81" fmla="*/ 80 h 169"/>
                <a:gd name="T82" fmla="*/ 0 w 186"/>
                <a:gd name="T83" fmla="*/ 85 h 169"/>
                <a:gd name="T84" fmla="*/ 5 w 186"/>
                <a:gd name="T85" fmla="*/ 89 h 169"/>
                <a:gd name="T86" fmla="*/ 127 w 186"/>
                <a:gd name="T87" fmla="*/ 89 h 169"/>
                <a:gd name="T88" fmla="*/ 148 w 186"/>
                <a:gd name="T89" fmla="*/ 106 h 169"/>
                <a:gd name="T90" fmla="*/ 169 w 186"/>
                <a:gd name="T91" fmla="*/ 89 h 169"/>
                <a:gd name="T92" fmla="*/ 182 w 186"/>
                <a:gd name="T93" fmla="*/ 89 h 169"/>
                <a:gd name="T94" fmla="*/ 186 w 186"/>
                <a:gd name="T95" fmla="*/ 85 h 169"/>
                <a:gd name="T96" fmla="*/ 182 w 186"/>
                <a:gd name="T97" fmla="*/ 80 h 169"/>
                <a:gd name="T98" fmla="*/ 148 w 186"/>
                <a:gd name="T99" fmla="*/ 97 h 169"/>
                <a:gd name="T100" fmla="*/ 135 w 186"/>
                <a:gd name="T101" fmla="*/ 85 h 169"/>
                <a:gd name="T102" fmla="*/ 148 w 186"/>
                <a:gd name="T103" fmla="*/ 72 h 169"/>
                <a:gd name="T104" fmla="*/ 161 w 186"/>
                <a:gd name="T105" fmla="*/ 85 h 169"/>
                <a:gd name="T106" fmla="*/ 148 w 186"/>
                <a:gd name="T107" fmla="*/ 9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6" h="169">
                  <a:moveTo>
                    <a:pt x="5" y="25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8" y="35"/>
                    <a:pt x="37" y="42"/>
                    <a:pt x="47" y="42"/>
                  </a:cubicBezTo>
                  <a:cubicBezTo>
                    <a:pt x="57" y="42"/>
                    <a:pt x="65" y="35"/>
                    <a:pt x="67" y="25"/>
                  </a:cubicBezTo>
                  <a:cubicBezTo>
                    <a:pt x="182" y="25"/>
                    <a:pt x="182" y="25"/>
                    <a:pt x="182" y="25"/>
                  </a:cubicBezTo>
                  <a:cubicBezTo>
                    <a:pt x="184" y="25"/>
                    <a:pt x="186" y="24"/>
                    <a:pt x="186" y="21"/>
                  </a:cubicBezTo>
                  <a:cubicBezTo>
                    <a:pt x="186" y="19"/>
                    <a:pt x="184" y="17"/>
                    <a:pt x="182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5" y="7"/>
                    <a:pt x="57" y="0"/>
                    <a:pt x="47" y="0"/>
                  </a:cubicBezTo>
                  <a:cubicBezTo>
                    <a:pt x="37" y="0"/>
                    <a:pt x="28" y="7"/>
                    <a:pt x="2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24"/>
                    <a:pt x="2" y="25"/>
                    <a:pt x="5" y="25"/>
                  </a:cubicBezTo>
                  <a:close/>
                  <a:moveTo>
                    <a:pt x="47" y="9"/>
                  </a:moveTo>
                  <a:cubicBezTo>
                    <a:pt x="54" y="9"/>
                    <a:pt x="59" y="14"/>
                    <a:pt x="59" y="21"/>
                  </a:cubicBezTo>
                  <a:cubicBezTo>
                    <a:pt x="59" y="28"/>
                    <a:pt x="54" y="34"/>
                    <a:pt x="47" y="34"/>
                  </a:cubicBezTo>
                  <a:cubicBezTo>
                    <a:pt x="40" y="34"/>
                    <a:pt x="34" y="28"/>
                    <a:pt x="34" y="21"/>
                  </a:cubicBezTo>
                  <a:cubicBezTo>
                    <a:pt x="34" y="14"/>
                    <a:pt x="40" y="9"/>
                    <a:pt x="47" y="9"/>
                  </a:cubicBezTo>
                  <a:close/>
                  <a:moveTo>
                    <a:pt x="182" y="144"/>
                  </a:moveTo>
                  <a:cubicBezTo>
                    <a:pt x="101" y="144"/>
                    <a:pt x="101" y="144"/>
                    <a:pt x="101" y="144"/>
                  </a:cubicBezTo>
                  <a:cubicBezTo>
                    <a:pt x="99" y="134"/>
                    <a:pt x="91" y="127"/>
                    <a:pt x="80" y="127"/>
                  </a:cubicBezTo>
                  <a:cubicBezTo>
                    <a:pt x="70" y="127"/>
                    <a:pt x="62" y="134"/>
                    <a:pt x="60" y="144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2" y="144"/>
                    <a:pt x="0" y="145"/>
                    <a:pt x="0" y="148"/>
                  </a:cubicBezTo>
                  <a:cubicBezTo>
                    <a:pt x="0" y="150"/>
                    <a:pt x="2" y="152"/>
                    <a:pt x="5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2" y="162"/>
                    <a:pt x="70" y="169"/>
                    <a:pt x="80" y="169"/>
                  </a:cubicBezTo>
                  <a:cubicBezTo>
                    <a:pt x="91" y="169"/>
                    <a:pt x="99" y="162"/>
                    <a:pt x="101" y="152"/>
                  </a:cubicBezTo>
                  <a:cubicBezTo>
                    <a:pt x="182" y="152"/>
                    <a:pt x="182" y="152"/>
                    <a:pt x="182" y="152"/>
                  </a:cubicBezTo>
                  <a:cubicBezTo>
                    <a:pt x="184" y="152"/>
                    <a:pt x="186" y="150"/>
                    <a:pt x="186" y="148"/>
                  </a:cubicBezTo>
                  <a:cubicBezTo>
                    <a:pt x="186" y="145"/>
                    <a:pt x="184" y="144"/>
                    <a:pt x="182" y="144"/>
                  </a:cubicBezTo>
                  <a:close/>
                  <a:moveTo>
                    <a:pt x="80" y="160"/>
                  </a:moveTo>
                  <a:cubicBezTo>
                    <a:pt x="73" y="160"/>
                    <a:pt x="68" y="155"/>
                    <a:pt x="68" y="148"/>
                  </a:cubicBezTo>
                  <a:cubicBezTo>
                    <a:pt x="68" y="141"/>
                    <a:pt x="73" y="135"/>
                    <a:pt x="80" y="135"/>
                  </a:cubicBezTo>
                  <a:cubicBezTo>
                    <a:pt x="87" y="135"/>
                    <a:pt x="93" y="141"/>
                    <a:pt x="93" y="148"/>
                  </a:cubicBezTo>
                  <a:cubicBezTo>
                    <a:pt x="93" y="155"/>
                    <a:pt x="87" y="160"/>
                    <a:pt x="80" y="160"/>
                  </a:cubicBezTo>
                  <a:close/>
                  <a:moveTo>
                    <a:pt x="182" y="80"/>
                  </a:moveTo>
                  <a:cubicBezTo>
                    <a:pt x="169" y="80"/>
                    <a:pt x="169" y="80"/>
                    <a:pt x="169" y="80"/>
                  </a:cubicBezTo>
                  <a:cubicBezTo>
                    <a:pt x="167" y="71"/>
                    <a:pt x="158" y="63"/>
                    <a:pt x="148" y="63"/>
                  </a:cubicBezTo>
                  <a:cubicBezTo>
                    <a:pt x="138" y="63"/>
                    <a:pt x="129" y="71"/>
                    <a:pt x="127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2" y="80"/>
                    <a:pt x="0" y="82"/>
                    <a:pt x="0" y="85"/>
                  </a:cubicBezTo>
                  <a:cubicBezTo>
                    <a:pt x="0" y="87"/>
                    <a:pt x="2" y="89"/>
                    <a:pt x="5" y="89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9" y="98"/>
                    <a:pt x="138" y="106"/>
                    <a:pt x="148" y="106"/>
                  </a:cubicBezTo>
                  <a:cubicBezTo>
                    <a:pt x="158" y="106"/>
                    <a:pt x="167" y="98"/>
                    <a:pt x="169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7"/>
                    <a:pt x="186" y="85"/>
                  </a:cubicBezTo>
                  <a:cubicBezTo>
                    <a:pt x="186" y="82"/>
                    <a:pt x="184" y="80"/>
                    <a:pt x="182" y="80"/>
                  </a:cubicBezTo>
                  <a:close/>
                  <a:moveTo>
                    <a:pt x="148" y="97"/>
                  </a:moveTo>
                  <a:cubicBezTo>
                    <a:pt x="141" y="97"/>
                    <a:pt x="135" y="92"/>
                    <a:pt x="135" y="85"/>
                  </a:cubicBezTo>
                  <a:cubicBezTo>
                    <a:pt x="135" y="78"/>
                    <a:pt x="141" y="72"/>
                    <a:pt x="148" y="72"/>
                  </a:cubicBezTo>
                  <a:cubicBezTo>
                    <a:pt x="155" y="72"/>
                    <a:pt x="161" y="78"/>
                    <a:pt x="161" y="85"/>
                  </a:cubicBezTo>
                  <a:cubicBezTo>
                    <a:pt x="161" y="92"/>
                    <a:pt x="155" y="97"/>
                    <a:pt x="148" y="97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8">
              <a:extLst>
                <a:ext uri="{FF2B5EF4-FFF2-40B4-BE49-F238E27FC236}">
                  <a16:creationId xmlns:a16="http://schemas.microsoft.com/office/drawing/2014/main" xmlns="" id="{A19E6EF8-823D-4B28-965D-8A2113503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7706" y="4291793"/>
              <a:ext cx="413271" cy="374144"/>
            </a:xfrm>
            <a:custGeom>
              <a:avLst/>
              <a:gdLst>
                <a:gd name="T0" fmla="*/ 135 w 186"/>
                <a:gd name="T1" fmla="*/ 16 h 168"/>
                <a:gd name="T2" fmla="*/ 101 w 186"/>
                <a:gd name="T3" fmla="*/ 0 h 168"/>
                <a:gd name="T4" fmla="*/ 42 w 186"/>
                <a:gd name="T5" fmla="*/ 16 h 168"/>
                <a:gd name="T6" fmla="*/ 34 w 186"/>
                <a:gd name="T7" fmla="*/ 37 h 168"/>
                <a:gd name="T8" fmla="*/ 42 w 186"/>
                <a:gd name="T9" fmla="*/ 37 h 168"/>
                <a:gd name="T10" fmla="*/ 177 w 186"/>
                <a:gd name="T11" fmla="*/ 25 h 168"/>
                <a:gd name="T12" fmla="*/ 165 w 186"/>
                <a:gd name="T13" fmla="*/ 126 h 168"/>
                <a:gd name="T14" fmla="*/ 165 w 186"/>
                <a:gd name="T15" fmla="*/ 135 h 168"/>
                <a:gd name="T16" fmla="*/ 186 w 186"/>
                <a:gd name="T17" fmla="*/ 126 h 168"/>
                <a:gd name="T18" fmla="*/ 177 w 186"/>
                <a:gd name="T19" fmla="*/ 16 h 168"/>
                <a:gd name="T20" fmla="*/ 101 w 186"/>
                <a:gd name="T21" fmla="*/ 8 h 168"/>
                <a:gd name="T22" fmla="*/ 127 w 186"/>
                <a:gd name="T23" fmla="*/ 16 h 168"/>
                <a:gd name="T24" fmla="*/ 47 w 186"/>
                <a:gd name="T25" fmla="*/ 92 h 168"/>
                <a:gd name="T26" fmla="*/ 59 w 186"/>
                <a:gd name="T27" fmla="*/ 88 h 168"/>
                <a:gd name="T28" fmla="*/ 47 w 186"/>
                <a:gd name="T29" fmla="*/ 84 h 168"/>
                <a:gd name="T30" fmla="*/ 47 w 186"/>
                <a:gd name="T31" fmla="*/ 92 h 168"/>
                <a:gd name="T32" fmla="*/ 72 w 186"/>
                <a:gd name="T33" fmla="*/ 75 h 168"/>
                <a:gd name="T34" fmla="*/ 72 w 186"/>
                <a:gd name="T35" fmla="*/ 67 h 168"/>
                <a:gd name="T36" fmla="*/ 42 w 186"/>
                <a:gd name="T37" fmla="*/ 71 h 168"/>
                <a:gd name="T38" fmla="*/ 144 w 186"/>
                <a:gd name="T39" fmla="*/ 50 h 168"/>
                <a:gd name="T40" fmla="*/ 85 w 186"/>
                <a:gd name="T41" fmla="*/ 33 h 168"/>
                <a:gd name="T42" fmla="*/ 51 w 186"/>
                <a:gd name="T43" fmla="*/ 50 h 168"/>
                <a:gd name="T44" fmla="*/ 0 w 186"/>
                <a:gd name="T45" fmla="*/ 59 h 168"/>
                <a:gd name="T46" fmla="*/ 9 w 186"/>
                <a:gd name="T47" fmla="*/ 168 h 168"/>
                <a:gd name="T48" fmla="*/ 152 w 186"/>
                <a:gd name="T49" fmla="*/ 160 h 168"/>
                <a:gd name="T50" fmla="*/ 144 w 186"/>
                <a:gd name="T51" fmla="*/ 50 h 168"/>
                <a:gd name="T52" fmla="*/ 85 w 186"/>
                <a:gd name="T53" fmla="*/ 42 h 168"/>
                <a:gd name="T54" fmla="*/ 59 w 186"/>
                <a:gd name="T55" fmla="*/ 50 h 168"/>
                <a:gd name="T56" fmla="*/ 25 w 186"/>
                <a:gd name="T57" fmla="*/ 135 h 168"/>
                <a:gd name="T58" fmla="*/ 25 w 186"/>
                <a:gd name="T59" fmla="*/ 143 h 168"/>
                <a:gd name="T60" fmla="*/ 9 w 186"/>
                <a:gd name="T61" fmla="*/ 160 h 168"/>
                <a:gd name="T62" fmla="*/ 25 w 186"/>
                <a:gd name="T63" fmla="*/ 59 h 168"/>
                <a:gd name="T64" fmla="*/ 118 w 186"/>
                <a:gd name="T65" fmla="*/ 135 h 168"/>
                <a:gd name="T66" fmla="*/ 118 w 186"/>
                <a:gd name="T67" fmla="*/ 143 h 168"/>
                <a:gd name="T68" fmla="*/ 34 w 186"/>
                <a:gd name="T69" fmla="*/ 160 h 168"/>
                <a:gd name="T70" fmla="*/ 38 w 186"/>
                <a:gd name="T71" fmla="*/ 139 h 168"/>
                <a:gd name="T72" fmla="*/ 34 w 186"/>
                <a:gd name="T73" fmla="*/ 59 h 168"/>
                <a:gd name="T74" fmla="*/ 118 w 186"/>
                <a:gd name="T75" fmla="*/ 135 h 168"/>
                <a:gd name="T76" fmla="*/ 127 w 186"/>
                <a:gd name="T77" fmla="*/ 160 h 168"/>
                <a:gd name="T78" fmla="*/ 131 w 186"/>
                <a:gd name="T79" fmla="*/ 139 h 168"/>
                <a:gd name="T80" fmla="*/ 127 w 186"/>
                <a:gd name="T81" fmla="*/ 59 h 168"/>
                <a:gd name="T82" fmla="*/ 144 w 186"/>
                <a:gd name="T8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6" h="168">
                  <a:moveTo>
                    <a:pt x="177" y="16"/>
                  </a:moveTo>
                  <a:cubicBezTo>
                    <a:pt x="135" y="16"/>
                    <a:pt x="135" y="16"/>
                    <a:pt x="135" y="16"/>
                  </a:cubicBezTo>
                  <a:cubicBezTo>
                    <a:pt x="135" y="7"/>
                    <a:pt x="128" y="0"/>
                    <a:pt x="118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2" y="0"/>
                    <a:pt x="85" y="7"/>
                    <a:pt x="85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38" y="16"/>
                    <a:pt x="34" y="20"/>
                    <a:pt x="34" y="2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40"/>
                    <a:pt x="36" y="42"/>
                    <a:pt x="38" y="42"/>
                  </a:cubicBezTo>
                  <a:cubicBezTo>
                    <a:pt x="40" y="42"/>
                    <a:pt x="42" y="40"/>
                    <a:pt x="42" y="37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65" y="126"/>
                    <a:pt x="165" y="126"/>
                    <a:pt x="165" y="126"/>
                  </a:cubicBezTo>
                  <a:cubicBezTo>
                    <a:pt x="162" y="126"/>
                    <a:pt x="160" y="128"/>
                    <a:pt x="160" y="130"/>
                  </a:cubicBezTo>
                  <a:cubicBezTo>
                    <a:pt x="160" y="133"/>
                    <a:pt x="162" y="135"/>
                    <a:pt x="165" y="135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82" y="135"/>
                    <a:pt x="186" y="131"/>
                    <a:pt x="186" y="126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6" y="20"/>
                    <a:pt x="182" y="16"/>
                    <a:pt x="177" y="16"/>
                  </a:cubicBezTo>
                  <a:close/>
                  <a:moveTo>
                    <a:pt x="93" y="16"/>
                  </a:moveTo>
                  <a:cubicBezTo>
                    <a:pt x="93" y="12"/>
                    <a:pt x="97" y="8"/>
                    <a:pt x="101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23" y="8"/>
                    <a:pt x="127" y="12"/>
                    <a:pt x="127" y="16"/>
                  </a:cubicBezTo>
                  <a:lnTo>
                    <a:pt x="93" y="16"/>
                  </a:lnTo>
                  <a:close/>
                  <a:moveTo>
                    <a:pt x="47" y="92"/>
                  </a:moveTo>
                  <a:cubicBezTo>
                    <a:pt x="55" y="92"/>
                    <a:pt x="55" y="92"/>
                    <a:pt x="55" y="92"/>
                  </a:cubicBezTo>
                  <a:cubicBezTo>
                    <a:pt x="57" y="92"/>
                    <a:pt x="59" y="90"/>
                    <a:pt x="59" y="88"/>
                  </a:cubicBezTo>
                  <a:cubicBezTo>
                    <a:pt x="59" y="86"/>
                    <a:pt x="57" y="84"/>
                    <a:pt x="55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4" y="84"/>
                    <a:pt x="42" y="86"/>
                    <a:pt x="42" y="88"/>
                  </a:cubicBezTo>
                  <a:cubicBezTo>
                    <a:pt x="42" y="90"/>
                    <a:pt x="44" y="92"/>
                    <a:pt x="47" y="92"/>
                  </a:cubicBezTo>
                  <a:close/>
                  <a:moveTo>
                    <a:pt x="47" y="75"/>
                  </a:moveTo>
                  <a:cubicBezTo>
                    <a:pt x="72" y="75"/>
                    <a:pt x="72" y="75"/>
                    <a:pt x="72" y="75"/>
                  </a:cubicBezTo>
                  <a:cubicBezTo>
                    <a:pt x="74" y="75"/>
                    <a:pt x="76" y="74"/>
                    <a:pt x="76" y="71"/>
                  </a:cubicBezTo>
                  <a:cubicBezTo>
                    <a:pt x="76" y="69"/>
                    <a:pt x="74" y="67"/>
                    <a:pt x="72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4" y="67"/>
                    <a:pt x="42" y="69"/>
                    <a:pt x="42" y="71"/>
                  </a:cubicBezTo>
                  <a:cubicBezTo>
                    <a:pt x="42" y="74"/>
                    <a:pt x="44" y="75"/>
                    <a:pt x="47" y="75"/>
                  </a:cubicBezTo>
                  <a:close/>
                  <a:moveTo>
                    <a:pt x="144" y="50"/>
                  </a:moveTo>
                  <a:cubicBezTo>
                    <a:pt x="101" y="50"/>
                    <a:pt x="101" y="50"/>
                    <a:pt x="101" y="50"/>
                  </a:cubicBezTo>
                  <a:cubicBezTo>
                    <a:pt x="101" y="41"/>
                    <a:pt x="94" y="33"/>
                    <a:pt x="85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58" y="33"/>
                    <a:pt x="51" y="41"/>
                    <a:pt x="51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0" y="54"/>
                    <a:pt x="0" y="59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4"/>
                    <a:pt x="4" y="168"/>
                    <a:pt x="9" y="168"/>
                  </a:cubicBezTo>
                  <a:cubicBezTo>
                    <a:pt x="144" y="168"/>
                    <a:pt x="144" y="168"/>
                    <a:pt x="144" y="168"/>
                  </a:cubicBezTo>
                  <a:cubicBezTo>
                    <a:pt x="148" y="168"/>
                    <a:pt x="152" y="164"/>
                    <a:pt x="152" y="160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2" y="54"/>
                    <a:pt x="148" y="50"/>
                    <a:pt x="144" y="50"/>
                  </a:cubicBezTo>
                  <a:close/>
                  <a:moveTo>
                    <a:pt x="68" y="42"/>
                  </a:moveTo>
                  <a:cubicBezTo>
                    <a:pt x="85" y="42"/>
                    <a:pt x="85" y="42"/>
                    <a:pt x="85" y="42"/>
                  </a:cubicBezTo>
                  <a:cubicBezTo>
                    <a:pt x="89" y="42"/>
                    <a:pt x="93" y="45"/>
                    <a:pt x="93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9" y="45"/>
                    <a:pt x="63" y="42"/>
                    <a:pt x="68" y="42"/>
                  </a:cubicBezTo>
                  <a:close/>
                  <a:moveTo>
                    <a:pt x="25" y="135"/>
                  </a:moveTo>
                  <a:cubicBezTo>
                    <a:pt x="23" y="135"/>
                    <a:pt x="21" y="136"/>
                    <a:pt x="21" y="139"/>
                  </a:cubicBezTo>
                  <a:cubicBezTo>
                    <a:pt x="21" y="141"/>
                    <a:pt x="23" y="143"/>
                    <a:pt x="25" y="143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25" y="59"/>
                    <a:pt x="25" y="59"/>
                    <a:pt x="25" y="59"/>
                  </a:cubicBezTo>
                  <a:lnTo>
                    <a:pt x="25" y="135"/>
                  </a:lnTo>
                  <a:close/>
                  <a:moveTo>
                    <a:pt x="118" y="135"/>
                  </a:moveTo>
                  <a:cubicBezTo>
                    <a:pt x="116" y="135"/>
                    <a:pt x="114" y="136"/>
                    <a:pt x="114" y="139"/>
                  </a:cubicBezTo>
                  <a:cubicBezTo>
                    <a:pt x="114" y="141"/>
                    <a:pt x="116" y="143"/>
                    <a:pt x="118" y="143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6" y="143"/>
                    <a:pt x="38" y="141"/>
                    <a:pt x="38" y="139"/>
                  </a:cubicBezTo>
                  <a:cubicBezTo>
                    <a:pt x="38" y="136"/>
                    <a:pt x="36" y="135"/>
                    <a:pt x="34" y="135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118" y="59"/>
                    <a:pt x="118" y="59"/>
                    <a:pt x="118" y="59"/>
                  </a:cubicBezTo>
                  <a:lnTo>
                    <a:pt x="118" y="135"/>
                  </a:lnTo>
                  <a:close/>
                  <a:moveTo>
                    <a:pt x="144" y="160"/>
                  </a:moveTo>
                  <a:cubicBezTo>
                    <a:pt x="127" y="160"/>
                    <a:pt x="127" y="160"/>
                    <a:pt x="127" y="160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3"/>
                    <a:pt x="131" y="141"/>
                    <a:pt x="131" y="139"/>
                  </a:cubicBezTo>
                  <a:cubicBezTo>
                    <a:pt x="131" y="136"/>
                    <a:pt x="129" y="135"/>
                    <a:pt x="127" y="135"/>
                  </a:cubicBezTo>
                  <a:cubicBezTo>
                    <a:pt x="127" y="59"/>
                    <a:pt x="127" y="59"/>
                    <a:pt x="127" y="59"/>
                  </a:cubicBezTo>
                  <a:cubicBezTo>
                    <a:pt x="144" y="59"/>
                    <a:pt x="144" y="59"/>
                    <a:pt x="144" y="59"/>
                  </a:cubicBezTo>
                  <a:lnTo>
                    <a:pt x="144" y="160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Oval 19">
            <a:extLst>
              <a:ext uri="{FF2B5EF4-FFF2-40B4-BE49-F238E27FC236}">
                <a16:creationId xmlns:a16="http://schemas.microsoft.com/office/drawing/2014/main" xmlns="" id="{38EEE54A-2CC3-4747-8F87-A5AB8D7A7D2F}"/>
              </a:ext>
            </a:extLst>
          </p:cNvPr>
          <p:cNvSpPr>
            <a:spLocks noChangeAspect="1"/>
          </p:cNvSpPr>
          <p:nvPr/>
        </p:nvSpPr>
        <p:spPr>
          <a:xfrm>
            <a:off x="1754119" y="2002198"/>
            <a:ext cx="1007656" cy="1025358"/>
          </a:xfrm>
          <a:prstGeom prst="ellipse">
            <a:avLst/>
          </a:prstGeom>
          <a:solidFill>
            <a:srgbClr val="0071C1"/>
          </a:solidFill>
          <a:ln w="76200">
            <a:solidFill>
              <a:srgbClr val="0071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</a:p>
        </p:txBody>
      </p:sp>
      <p:sp>
        <p:nvSpPr>
          <p:cNvPr id="19" name="Oval 20">
            <a:extLst>
              <a:ext uri="{FF2B5EF4-FFF2-40B4-BE49-F238E27FC236}">
                <a16:creationId xmlns:a16="http://schemas.microsoft.com/office/drawing/2014/main" xmlns="" id="{77135F19-DC4F-4BAB-BCE4-EE0A69CB066D}"/>
              </a:ext>
            </a:extLst>
          </p:cNvPr>
          <p:cNvSpPr>
            <a:spLocks noChangeAspect="1"/>
          </p:cNvSpPr>
          <p:nvPr/>
        </p:nvSpPr>
        <p:spPr>
          <a:xfrm>
            <a:off x="3673217" y="2002196"/>
            <a:ext cx="1007656" cy="1025358"/>
          </a:xfrm>
          <a:prstGeom prst="ellipse">
            <a:avLst/>
          </a:prstGeom>
          <a:solidFill>
            <a:srgbClr val="0071C1"/>
          </a:solidFill>
          <a:ln w="76200">
            <a:solidFill>
              <a:srgbClr val="0071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gency FB" panose="020B0503020202020204" pitchFamily="34" charset="0"/>
              </a:rPr>
              <a:t>02</a:t>
            </a:r>
          </a:p>
        </p:txBody>
      </p:sp>
      <p:sp>
        <p:nvSpPr>
          <p:cNvPr id="20" name="Oval 21">
            <a:extLst>
              <a:ext uri="{FF2B5EF4-FFF2-40B4-BE49-F238E27FC236}">
                <a16:creationId xmlns:a16="http://schemas.microsoft.com/office/drawing/2014/main" xmlns="" id="{1C70A61C-91A8-48F9-AF4B-ED9AB5D01C01}"/>
              </a:ext>
            </a:extLst>
          </p:cNvPr>
          <p:cNvSpPr>
            <a:spLocks noChangeAspect="1"/>
          </p:cNvSpPr>
          <p:nvPr/>
        </p:nvSpPr>
        <p:spPr>
          <a:xfrm>
            <a:off x="5592315" y="2002198"/>
            <a:ext cx="1007656" cy="1025358"/>
          </a:xfrm>
          <a:prstGeom prst="ellipse">
            <a:avLst/>
          </a:prstGeom>
          <a:solidFill>
            <a:srgbClr val="0071C1"/>
          </a:solidFill>
          <a:ln w="76200">
            <a:solidFill>
              <a:srgbClr val="0071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gency FB" panose="020B0503020202020204" pitchFamily="34" charset="0"/>
              </a:rPr>
              <a:t>03</a:t>
            </a:r>
          </a:p>
        </p:txBody>
      </p:sp>
      <p:sp>
        <p:nvSpPr>
          <p:cNvPr id="21" name="Oval 22">
            <a:extLst>
              <a:ext uri="{FF2B5EF4-FFF2-40B4-BE49-F238E27FC236}">
                <a16:creationId xmlns:a16="http://schemas.microsoft.com/office/drawing/2014/main" xmlns="" id="{9C758071-A18E-4689-BE88-F2191B97258A}"/>
              </a:ext>
            </a:extLst>
          </p:cNvPr>
          <p:cNvSpPr>
            <a:spLocks noChangeAspect="1"/>
          </p:cNvSpPr>
          <p:nvPr/>
        </p:nvSpPr>
        <p:spPr>
          <a:xfrm>
            <a:off x="7511414" y="1987589"/>
            <a:ext cx="1007656" cy="1025358"/>
          </a:xfrm>
          <a:prstGeom prst="ellipse">
            <a:avLst/>
          </a:prstGeom>
          <a:solidFill>
            <a:srgbClr val="0071C1"/>
          </a:solidFill>
          <a:ln w="76200">
            <a:solidFill>
              <a:srgbClr val="0071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gency FB" panose="020B0503020202020204" pitchFamily="34" charset="0"/>
              </a:rPr>
              <a:t>04</a:t>
            </a:r>
          </a:p>
        </p:txBody>
      </p:sp>
      <p:sp>
        <p:nvSpPr>
          <p:cNvPr id="22" name="Oval 23">
            <a:extLst>
              <a:ext uri="{FF2B5EF4-FFF2-40B4-BE49-F238E27FC236}">
                <a16:creationId xmlns:a16="http://schemas.microsoft.com/office/drawing/2014/main" xmlns="" id="{2FB50A42-A973-4CA9-9F24-AF3EE9CD79F7}"/>
              </a:ext>
            </a:extLst>
          </p:cNvPr>
          <p:cNvSpPr>
            <a:spLocks noChangeAspect="1"/>
          </p:cNvSpPr>
          <p:nvPr/>
        </p:nvSpPr>
        <p:spPr>
          <a:xfrm>
            <a:off x="9430513" y="2003067"/>
            <a:ext cx="1007656" cy="1025358"/>
          </a:xfrm>
          <a:prstGeom prst="ellipse">
            <a:avLst/>
          </a:prstGeom>
          <a:solidFill>
            <a:srgbClr val="0071C1"/>
          </a:solidFill>
          <a:ln w="76200">
            <a:solidFill>
              <a:srgbClr val="0071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gency FB" panose="020B0503020202020204" pitchFamily="34" charset="0"/>
              </a:rPr>
              <a:t>05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353EE5F-32B6-481E-8D2C-F736234C2AC8}"/>
              </a:ext>
            </a:extLst>
          </p:cNvPr>
          <p:cNvGrpSpPr/>
          <p:nvPr/>
        </p:nvGrpSpPr>
        <p:grpSpPr>
          <a:xfrm>
            <a:off x="1396797" y="5029022"/>
            <a:ext cx="1722300" cy="715359"/>
            <a:chOff x="1396797" y="5029022"/>
            <a:chExt cx="1722300" cy="715359"/>
          </a:xfrm>
        </p:grpSpPr>
        <p:sp>
          <p:nvSpPr>
            <p:cNvPr id="24" name="TextBox 10">
              <a:extLst>
                <a:ext uri="{FF2B5EF4-FFF2-40B4-BE49-F238E27FC236}">
                  <a16:creationId xmlns:a16="http://schemas.microsoft.com/office/drawing/2014/main" xmlns="" id="{399CFADD-AB51-4AD0-937D-3E608C5EBC63}"/>
                </a:ext>
              </a:extLst>
            </p:cNvPr>
            <p:cNvSpPr txBox="1"/>
            <p:nvPr/>
          </p:nvSpPr>
          <p:spPr>
            <a:xfrm>
              <a:off x="1796282" y="5029022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25" name="Rectangle 1">
              <a:extLst>
                <a:ext uri="{FF2B5EF4-FFF2-40B4-BE49-F238E27FC236}">
                  <a16:creationId xmlns:a16="http://schemas.microsoft.com/office/drawing/2014/main" xmlns="" id="{AB59D422-BFA9-4473-B9A0-01D81A743743}"/>
                </a:ext>
              </a:extLst>
            </p:cNvPr>
            <p:cNvSpPr/>
            <p:nvPr/>
          </p:nvSpPr>
          <p:spPr>
            <a:xfrm>
              <a:off x="1396797" y="5375049"/>
              <a:ext cx="1722300" cy="369332"/>
            </a:xfrm>
            <a:prstGeom prst="rect">
              <a:avLst/>
            </a:prstGeom>
          </p:spPr>
          <p:txBody>
            <a:bodyPr wrap="square" lIns="0" tIns="0" rIns="0" bIns="0" anchor="t" anchorCtr="1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策划设计制作等全程服务。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029E5CC-EE56-46E2-87F7-7FFEAC726B83}"/>
              </a:ext>
            </a:extLst>
          </p:cNvPr>
          <p:cNvGrpSpPr/>
          <p:nvPr/>
        </p:nvGrpSpPr>
        <p:grpSpPr>
          <a:xfrm>
            <a:off x="3315895" y="5029022"/>
            <a:ext cx="1722300" cy="961525"/>
            <a:chOff x="3315895" y="5029022"/>
            <a:chExt cx="1722300" cy="961525"/>
          </a:xfrm>
        </p:grpSpPr>
        <p:sp>
          <p:nvSpPr>
            <p:cNvPr id="27" name="TextBox 41">
              <a:extLst>
                <a:ext uri="{FF2B5EF4-FFF2-40B4-BE49-F238E27FC236}">
                  <a16:creationId xmlns:a16="http://schemas.microsoft.com/office/drawing/2014/main" xmlns="" id="{C8161157-1BF9-4408-ACC4-E47E4637F4E0}"/>
                </a:ext>
              </a:extLst>
            </p:cNvPr>
            <p:cNvSpPr txBox="1"/>
            <p:nvPr/>
          </p:nvSpPr>
          <p:spPr>
            <a:xfrm>
              <a:off x="3715380" y="5029022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28" name="Rectangle 42">
              <a:extLst>
                <a:ext uri="{FF2B5EF4-FFF2-40B4-BE49-F238E27FC236}">
                  <a16:creationId xmlns:a16="http://schemas.microsoft.com/office/drawing/2014/main" xmlns="" id="{627E78D2-31CF-43DD-92F4-7DFDE6158754}"/>
                </a:ext>
              </a:extLst>
            </p:cNvPr>
            <p:cNvSpPr/>
            <p:nvPr/>
          </p:nvSpPr>
          <p:spPr>
            <a:xfrm>
              <a:off x="3315895" y="5375049"/>
              <a:ext cx="1722300" cy="615498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策划设计制作等全程服务。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D9965CC-E85A-42E5-8181-B08BB0EF7148}"/>
              </a:ext>
            </a:extLst>
          </p:cNvPr>
          <p:cNvGrpSpPr/>
          <p:nvPr/>
        </p:nvGrpSpPr>
        <p:grpSpPr>
          <a:xfrm>
            <a:off x="5234993" y="5029022"/>
            <a:ext cx="1722300" cy="961525"/>
            <a:chOff x="5234993" y="5029022"/>
            <a:chExt cx="1722300" cy="961525"/>
          </a:xfrm>
        </p:grpSpPr>
        <p:sp>
          <p:nvSpPr>
            <p:cNvPr id="30" name="TextBox 44">
              <a:extLst>
                <a:ext uri="{FF2B5EF4-FFF2-40B4-BE49-F238E27FC236}">
                  <a16:creationId xmlns:a16="http://schemas.microsoft.com/office/drawing/2014/main" xmlns="" id="{EBD40B64-6C80-4759-89F2-C41CAEB5D360}"/>
                </a:ext>
              </a:extLst>
            </p:cNvPr>
            <p:cNvSpPr txBox="1"/>
            <p:nvPr/>
          </p:nvSpPr>
          <p:spPr>
            <a:xfrm>
              <a:off x="5634478" y="5029022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31" name="Rectangle 45">
              <a:extLst>
                <a:ext uri="{FF2B5EF4-FFF2-40B4-BE49-F238E27FC236}">
                  <a16:creationId xmlns:a16="http://schemas.microsoft.com/office/drawing/2014/main" xmlns="" id="{CCCB23E9-663B-4E12-8E6E-352EC06EEC13}"/>
                </a:ext>
              </a:extLst>
            </p:cNvPr>
            <p:cNvSpPr/>
            <p:nvPr/>
          </p:nvSpPr>
          <p:spPr>
            <a:xfrm>
              <a:off x="5234993" y="5375049"/>
              <a:ext cx="1722300" cy="615498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策划设计制作等全程服务。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B006BA9-4B10-4090-ADD9-5C46649C76F1}"/>
              </a:ext>
            </a:extLst>
          </p:cNvPr>
          <p:cNvGrpSpPr/>
          <p:nvPr/>
        </p:nvGrpSpPr>
        <p:grpSpPr>
          <a:xfrm>
            <a:off x="7154092" y="5029022"/>
            <a:ext cx="1722300" cy="961525"/>
            <a:chOff x="7154092" y="5029022"/>
            <a:chExt cx="1722300" cy="961525"/>
          </a:xfrm>
        </p:grpSpPr>
        <p:sp>
          <p:nvSpPr>
            <p:cNvPr id="33" name="TextBox 47">
              <a:extLst>
                <a:ext uri="{FF2B5EF4-FFF2-40B4-BE49-F238E27FC236}">
                  <a16:creationId xmlns:a16="http://schemas.microsoft.com/office/drawing/2014/main" xmlns="" id="{DF172ED5-B574-4580-9D0A-2F4945E53A56}"/>
                </a:ext>
              </a:extLst>
            </p:cNvPr>
            <p:cNvSpPr txBox="1"/>
            <p:nvPr/>
          </p:nvSpPr>
          <p:spPr>
            <a:xfrm>
              <a:off x="7553577" y="5029022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34" name="Rectangle 48">
              <a:extLst>
                <a:ext uri="{FF2B5EF4-FFF2-40B4-BE49-F238E27FC236}">
                  <a16:creationId xmlns:a16="http://schemas.microsoft.com/office/drawing/2014/main" xmlns="" id="{8E0568B6-3152-4A6F-A5E1-5C0F90537726}"/>
                </a:ext>
              </a:extLst>
            </p:cNvPr>
            <p:cNvSpPr/>
            <p:nvPr/>
          </p:nvSpPr>
          <p:spPr>
            <a:xfrm>
              <a:off x="7154092" y="5375049"/>
              <a:ext cx="1722300" cy="615498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策划设计制作等全程服务。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6C162986-B8E1-48B3-B990-0351BAFEA005}"/>
              </a:ext>
            </a:extLst>
          </p:cNvPr>
          <p:cNvGrpSpPr/>
          <p:nvPr/>
        </p:nvGrpSpPr>
        <p:grpSpPr>
          <a:xfrm>
            <a:off x="9073191" y="5029022"/>
            <a:ext cx="1722300" cy="961525"/>
            <a:chOff x="9073191" y="5029022"/>
            <a:chExt cx="1722300" cy="961525"/>
          </a:xfrm>
        </p:grpSpPr>
        <p:sp>
          <p:nvSpPr>
            <p:cNvPr id="36" name="TextBox 50">
              <a:extLst>
                <a:ext uri="{FF2B5EF4-FFF2-40B4-BE49-F238E27FC236}">
                  <a16:creationId xmlns:a16="http://schemas.microsoft.com/office/drawing/2014/main" xmlns="" id="{8560F70F-748B-45C2-9B92-100BBAF723A2}"/>
                </a:ext>
              </a:extLst>
            </p:cNvPr>
            <p:cNvSpPr txBox="1"/>
            <p:nvPr/>
          </p:nvSpPr>
          <p:spPr>
            <a:xfrm>
              <a:off x="9472676" y="5029022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1C1"/>
                  </a:solidFill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37" name="Rectangle 51">
              <a:extLst>
                <a:ext uri="{FF2B5EF4-FFF2-40B4-BE49-F238E27FC236}">
                  <a16:creationId xmlns:a16="http://schemas.microsoft.com/office/drawing/2014/main" xmlns="" id="{2FE6D956-EF43-4E2D-BE27-D0B86C8ED680}"/>
                </a:ext>
              </a:extLst>
            </p:cNvPr>
            <p:cNvSpPr/>
            <p:nvPr/>
          </p:nvSpPr>
          <p:spPr>
            <a:xfrm>
              <a:off x="9073191" y="5375049"/>
              <a:ext cx="1722300" cy="615498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我们长期为客户提供专业的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策划设计制作等全程服务。</a:t>
              </a:r>
            </a:p>
          </p:txBody>
        </p:sp>
      </p:grp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84938DB5-2F82-4056-B9A0-2E1C203A0BD0}"/>
              </a:ext>
            </a:extLst>
          </p:cNvPr>
          <p:cNvSpPr/>
          <p:nvPr/>
        </p:nvSpPr>
        <p:spPr>
          <a:xfrm rot="5400000">
            <a:off x="2099431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16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901874"/>
            <a:ext cx="12192000" cy="3054252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93"/>
          <p:cNvSpPr txBox="1"/>
          <p:nvPr/>
        </p:nvSpPr>
        <p:spPr>
          <a:xfrm>
            <a:off x="2079517" y="3178439"/>
            <a:ext cx="80329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培训只是学习的开始</a:t>
            </a:r>
            <a:endParaRPr lang="en-US" altLang="zh-CN" sz="4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不断的积累和实践才是学习的最终目的</a:t>
            </a: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3622006" y="1202666"/>
            <a:ext cx="1403684" cy="1398416"/>
          </a:xfrm>
          <a:custGeom>
            <a:avLst/>
            <a:gdLst>
              <a:gd name="T0" fmla="*/ 248 w 565"/>
              <a:gd name="T1" fmla="*/ 547 h 566"/>
              <a:gd name="T2" fmla="*/ 19 w 565"/>
              <a:gd name="T3" fmla="*/ 317 h 566"/>
              <a:gd name="T4" fmla="*/ 19 w 565"/>
              <a:gd name="T5" fmla="*/ 249 h 566"/>
              <a:gd name="T6" fmla="*/ 248 w 565"/>
              <a:gd name="T7" fmla="*/ 19 h 566"/>
              <a:gd name="T8" fmla="*/ 317 w 565"/>
              <a:gd name="T9" fmla="*/ 19 h 566"/>
              <a:gd name="T10" fmla="*/ 546 w 565"/>
              <a:gd name="T11" fmla="*/ 249 h 566"/>
              <a:gd name="T12" fmla="*/ 546 w 565"/>
              <a:gd name="T13" fmla="*/ 317 h 566"/>
              <a:gd name="T14" fmla="*/ 317 w 565"/>
              <a:gd name="T15" fmla="*/ 547 h 566"/>
              <a:gd name="T16" fmla="*/ 248 w 565"/>
              <a:gd name="T17" fmla="*/ 547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5" h="566">
                <a:moveTo>
                  <a:pt x="248" y="547"/>
                </a:moveTo>
                <a:cubicBezTo>
                  <a:pt x="19" y="317"/>
                  <a:pt x="19" y="317"/>
                  <a:pt x="19" y="317"/>
                </a:cubicBezTo>
                <a:cubicBezTo>
                  <a:pt x="0" y="298"/>
                  <a:pt x="0" y="268"/>
                  <a:pt x="19" y="249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67" y="0"/>
                  <a:pt x="298" y="0"/>
                  <a:pt x="317" y="19"/>
                </a:cubicBezTo>
                <a:cubicBezTo>
                  <a:pt x="546" y="249"/>
                  <a:pt x="546" y="249"/>
                  <a:pt x="546" y="249"/>
                </a:cubicBezTo>
                <a:cubicBezTo>
                  <a:pt x="565" y="268"/>
                  <a:pt x="565" y="298"/>
                  <a:pt x="546" y="317"/>
                </a:cubicBezTo>
                <a:cubicBezTo>
                  <a:pt x="317" y="547"/>
                  <a:pt x="317" y="547"/>
                  <a:pt x="317" y="547"/>
                </a:cubicBezTo>
                <a:cubicBezTo>
                  <a:pt x="298" y="566"/>
                  <a:pt x="267" y="566"/>
                  <a:pt x="248" y="547"/>
                </a:cubicBezTo>
                <a:close/>
              </a:path>
            </a:pathLst>
          </a:custGeom>
          <a:solidFill>
            <a:srgbClr val="0071C1"/>
          </a:soli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bg1">
                    <a:lumMod val="85000"/>
                  </a:schemeClr>
                </a:gs>
                <a:gs pos="6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结</a:t>
            </a: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5390648" y="1202666"/>
            <a:ext cx="1403684" cy="1398416"/>
          </a:xfrm>
          <a:custGeom>
            <a:avLst/>
            <a:gdLst>
              <a:gd name="T0" fmla="*/ 248 w 565"/>
              <a:gd name="T1" fmla="*/ 547 h 566"/>
              <a:gd name="T2" fmla="*/ 19 w 565"/>
              <a:gd name="T3" fmla="*/ 317 h 566"/>
              <a:gd name="T4" fmla="*/ 19 w 565"/>
              <a:gd name="T5" fmla="*/ 249 h 566"/>
              <a:gd name="T6" fmla="*/ 248 w 565"/>
              <a:gd name="T7" fmla="*/ 19 h 566"/>
              <a:gd name="T8" fmla="*/ 317 w 565"/>
              <a:gd name="T9" fmla="*/ 19 h 566"/>
              <a:gd name="T10" fmla="*/ 546 w 565"/>
              <a:gd name="T11" fmla="*/ 249 h 566"/>
              <a:gd name="T12" fmla="*/ 546 w 565"/>
              <a:gd name="T13" fmla="*/ 317 h 566"/>
              <a:gd name="T14" fmla="*/ 317 w 565"/>
              <a:gd name="T15" fmla="*/ 547 h 566"/>
              <a:gd name="T16" fmla="*/ 248 w 565"/>
              <a:gd name="T17" fmla="*/ 547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5" h="566">
                <a:moveTo>
                  <a:pt x="248" y="547"/>
                </a:moveTo>
                <a:cubicBezTo>
                  <a:pt x="19" y="317"/>
                  <a:pt x="19" y="317"/>
                  <a:pt x="19" y="317"/>
                </a:cubicBezTo>
                <a:cubicBezTo>
                  <a:pt x="0" y="298"/>
                  <a:pt x="0" y="268"/>
                  <a:pt x="19" y="249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67" y="0"/>
                  <a:pt x="298" y="0"/>
                  <a:pt x="317" y="19"/>
                </a:cubicBezTo>
                <a:cubicBezTo>
                  <a:pt x="546" y="249"/>
                  <a:pt x="546" y="249"/>
                  <a:pt x="546" y="249"/>
                </a:cubicBezTo>
                <a:cubicBezTo>
                  <a:pt x="565" y="268"/>
                  <a:pt x="565" y="298"/>
                  <a:pt x="546" y="317"/>
                </a:cubicBezTo>
                <a:cubicBezTo>
                  <a:pt x="317" y="547"/>
                  <a:pt x="317" y="547"/>
                  <a:pt x="317" y="547"/>
                </a:cubicBezTo>
                <a:cubicBezTo>
                  <a:pt x="298" y="566"/>
                  <a:pt x="267" y="566"/>
                  <a:pt x="248" y="547"/>
                </a:cubicBezTo>
                <a:close/>
              </a:path>
            </a:pathLst>
          </a:custGeom>
          <a:solidFill>
            <a:srgbClr val="0071C1"/>
          </a:soli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bg1">
                    <a:lumMod val="85000"/>
                  </a:schemeClr>
                </a:gs>
                <a:gs pos="6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束</a:t>
            </a: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7159290" y="1202666"/>
            <a:ext cx="1403684" cy="1398416"/>
          </a:xfrm>
          <a:custGeom>
            <a:avLst/>
            <a:gdLst>
              <a:gd name="T0" fmla="*/ 248 w 565"/>
              <a:gd name="T1" fmla="*/ 547 h 566"/>
              <a:gd name="T2" fmla="*/ 19 w 565"/>
              <a:gd name="T3" fmla="*/ 317 h 566"/>
              <a:gd name="T4" fmla="*/ 19 w 565"/>
              <a:gd name="T5" fmla="*/ 249 h 566"/>
              <a:gd name="T6" fmla="*/ 248 w 565"/>
              <a:gd name="T7" fmla="*/ 19 h 566"/>
              <a:gd name="T8" fmla="*/ 317 w 565"/>
              <a:gd name="T9" fmla="*/ 19 h 566"/>
              <a:gd name="T10" fmla="*/ 546 w 565"/>
              <a:gd name="T11" fmla="*/ 249 h 566"/>
              <a:gd name="T12" fmla="*/ 546 w 565"/>
              <a:gd name="T13" fmla="*/ 317 h 566"/>
              <a:gd name="T14" fmla="*/ 317 w 565"/>
              <a:gd name="T15" fmla="*/ 547 h 566"/>
              <a:gd name="T16" fmla="*/ 248 w 565"/>
              <a:gd name="T17" fmla="*/ 547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5" h="566">
                <a:moveTo>
                  <a:pt x="248" y="547"/>
                </a:moveTo>
                <a:cubicBezTo>
                  <a:pt x="19" y="317"/>
                  <a:pt x="19" y="317"/>
                  <a:pt x="19" y="317"/>
                </a:cubicBezTo>
                <a:cubicBezTo>
                  <a:pt x="0" y="298"/>
                  <a:pt x="0" y="268"/>
                  <a:pt x="19" y="249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67" y="0"/>
                  <a:pt x="298" y="0"/>
                  <a:pt x="317" y="19"/>
                </a:cubicBezTo>
                <a:cubicBezTo>
                  <a:pt x="546" y="249"/>
                  <a:pt x="546" y="249"/>
                  <a:pt x="546" y="249"/>
                </a:cubicBezTo>
                <a:cubicBezTo>
                  <a:pt x="565" y="268"/>
                  <a:pt x="565" y="298"/>
                  <a:pt x="546" y="317"/>
                </a:cubicBezTo>
                <a:cubicBezTo>
                  <a:pt x="317" y="547"/>
                  <a:pt x="317" y="547"/>
                  <a:pt x="317" y="547"/>
                </a:cubicBezTo>
                <a:cubicBezTo>
                  <a:pt x="298" y="566"/>
                  <a:pt x="267" y="566"/>
                  <a:pt x="248" y="547"/>
                </a:cubicBezTo>
                <a:close/>
              </a:path>
            </a:pathLst>
          </a:custGeom>
          <a:solidFill>
            <a:srgbClr val="0071C1"/>
          </a:soli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bg1">
                    <a:lumMod val="85000"/>
                  </a:schemeClr>
                </a:gs>
                <a:gs pos="65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语</a:t>
            </a:r>
          </a:p>
        </p:txBody>
      </p:sp>
    </p:spTree>
    <p:extLst>
      <p:ext uri="{BB962C8B-B14F-4D97-AF65-F5344CB8AC3E}">
        <p14:creationId xmlns:p14="http://schemas.microsoft.com/office/powerpoint/2010/main" val="224553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9A7D1D0-6359-45FA-9C9A-F1DFA1E2C8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4" t="16245" r="13062" b="17241"/>
          <a:stretch/>
        </p:blipFill>
        <p:spPr>
          <a:xfrm rot="5400000">
            <a:off x="2660693" y="-2674173"/>
            <a:ext cx="6869021" cy="1219358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173A025-E2EE-4AF2-923B-D2CEFF08B73D}"/>
              </a:ext>
            </a:extLst>
          </p:cNvPr>
          <p:cNvSpPr/>
          <p:nvPr/>
        </p:nvSpPr>
        <p:spPr>
          <a:xfrm>
            <a:off x="353210" y="353157"/>
            <a:ext cx="11460418" cy="6112238"/>
          </a:xfrm>
          <a:prstGeom prst="rect">
            <a:avLst/>
          </a:prstGeom>
          <a:noFill/>
          <a:ln w="28575">
            <a:solidFill>
              <a:srgbClr val="007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175"/>
            <a:ext cx="12193588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0" y="3175"/>
            <a:ext cx="8196263" cy="6850063"/>
          </a:xfrm>
          <a:custGeom>
            <a:avLst/>
            <a:gdLst>
              <a:gd name="T0" fmla="*/ 3893 w 5163"/>
              <a:gd name="T1" fmla="*/ 0 h 4315"/>
              <a:gd name="T2" fmla="*/ 4824 w 5163"/>
              <a:gd name="T3" fmla="*/ 774 h 4315"/>
              <a:gd name="T4" fmla="*/ 3403 w 5163"/>
              <a:gd name="T5" fmla="*/ 4315 h 4315"/>
              <a:gd name="T6" fmla="*/ 0 w 5163"/>
              <a:gd name="T7" fmla="*/ 4315 h 4315"/>
              <a:gd name="T8" fmla="*/ 0 w 5163"/>
              <a:gd name="T9" fmla="*/ 0 h 4315"/>
              <a:gd name="T10" fmla="*/ 0 w 5163"/>
              <a:gd name="T11" fmla="*/ 4315 h 4315"/>
              <a:gd name="T12" fmla="*/ 3403 w 5163"/>
              <a:gd name="T13" fmla="*/ 4315 h 4315"/>
              <a:gd name="T14" fmla="*/ 5163 w 5163"/>
              <a:gd name="T15" fmla="*/ 774 h 4315"/>
              <a:gd name="T16" fmla="*/ 3893 w 5163"/>
              <a:gd name="T17" fmla="*/ 0 h 4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63" h="4315">
                <a:moveTo>
                  <a:pt x="3893" y="0"/>
                </a:moveTo>
                <a:lnTo>
                  <a:pt x="4824" y="774"/>
                </a:lnTo>
                <a:lnTo>
                  <a:pt x="3403" y="4315"/>
                </a:lnTo>
                <a:lnTo>
                  <a:pt x="0" y="4315"/>
                </a:lnTo>
                <a:lnTo>
                  <a:pt x="0" y="0"/>
                </a:lnTo>
                <a:lnTo>
                  <a:pt x="0" y="4315"/>
                </a:lnTo>
                <a:lnTo>
                  <a:pt x="3403" y="4315"/>
                </a:lnTo>
                <a:lnTo>
                  <a:pt x="5163" y="774"/>
                </a:lnTo>
                <a:lnTo>
                  <a:pt x="3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0" y="3175"/>
            <a:ext cx="7658100" cy="6850063"/>
          </a:xfrm>
          <a:custGeom>
            <a:avLst/>
            <a:gdLst>
              <a:gd name="T0" fmla="*/ 3893 w 4824"/>
              <a:gd name="T1" fmla="*/ 0 h 4315"/>
              <a:gd name="T2" fmla="*/ 0 w 4824"/>
              <a:gd name="T3" fmla="*/ 0 h 4315"/>
              <a:gd name="T4" fmla="*/ 0 w 4824"/>
              <a:gd name="T5" fmla="*/ 4315 h 4315"/>
              <a:gd name="T6" fmla="*/ 3403 w 4824"/>
              <a:gd name="T7" fmla="*/ 4315 h 4315"/>
              <a:gd name="T8" fmla="*/ 4824 w 4824"/>
              <a:gd name="T9" fmla="*/ 774 h 4315"/>
              <a:gd name="T10" fmla="*/ 3893 w 4824"/>
              <a:gd name="T11" fmla="*/ 0 h 4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24" h="4315">
                <a:moveTo>
                  <a:pt x="3893" y="0"/>
                </a:moveTo>
                <a:lnTo>
                  <a:pt x="0" y="0"/>
                </a:lnTo>
                <a:lnTo>
                  <a:pt x="0" y="4315"/>
                </a:lnTo>
                <a:lnTo>
                  <a:pt x="3403" y="4315"/>
                </a:lnTo>
                <a:lnTo>
                  <a:pt x="4824" y="774"/>
                </a:lnTo>
                <a:lnTo>
                  <a:pt x="3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00425" y="1764437"/>
            <a:ext cx="53911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600" b="1" dirty="0">
                <a:ln>
                  <a:solidFill>
                    <a:srgbClr val="4E9FD6"/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感谢您的聆听</a:t>
            </a:r>
          </a:p>
        </p:txBody>
      </p:sp>
      <p:sp>
        <p:nvSpPr>
          <p:cNvPr id="16" name="矩形 15"/>
          <p:cNvSpPr/>
          <p:nvPr/>
        </p:nvSpPr>
        <p:spPr>
          <a:xfrm>
            <a:off x="3725474" y="3328416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ea"/>
              </a:rPr>
              <a:t>适用入职培训｜团队建设｜人事培训｜商务演示</a:t>
            </a:r>
          </a:p>
        </p:txBody>
      </p:sp>
      <p:sp>
        <p:nvSpPr>
          <p:cNvPr id="17" name="矩形 16"/>
          <p:cNvSpPr/>
          <p:nvPr/>
        </p:nvSpPr>
        <p:spPr>
          <a:xfrm>
            <a:off x="5261428" y="4727847"/>
            <a:ext cx="1669143" cy="290286"/>
          </a:xfrm>
          <a:prstGeom prst="rect">
            <a:avLst/>
          </a:prstGeom>
          <a:solidFill>
            <a:srgbClr val="4E9FD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0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沐创意素材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75771" y="539556"/>
            <a:ext cx="6350" cy="6350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0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E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8E5C82A0-CDA1-4BCC-94A3-7760DA64DFCC}"/>
              </a:ext>
            </a:extLst>
          </p:cNvPr>
          <p:cNvSpPr/>
          <p:nvPr/>
        </p:nvSpPr>
        <p:spPr>
          <a:xfrm>
            <a:off x="3830213" y="3849943"/>
            <a:ext cx="453157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/>
              <a:t>Lorem ipsum dolor sit </a:t>
            </a:r>
            <a:r>
              <a:rPr lang="en-US" altLang="zh-CN" sz="900" dirty="0" err="1"/>
              <a:t>amet</a:t>
            </a:r>
            <a:r>
              <a:rPr lang="en-US" altLang="zh-CN" sz="900" dirty="0"/>
              <a:t> </a:t>
            </a:r>
            <a:r>
              <a:rPr lang="en-US" altLang="zh-CN" sz="900" dirty="0" err="1"/>
              <a:t>consectetur</a:t>
            </a:r>
            <a:r>
              <a:rPr lang="en-US" altLang="zh-CN" sz="900" dirty="0"/>
              <a:t> </a:t>
            </a:r>
            <a:r>
              <a:rPr lang="en-US" altLang="zh-CN" sz="900" dirty="0" err="1"/>
              <a:t>adipiscing</a:t>
            </a:r>
            <a:r>
              <a:rPr lang="en-US" altLang="zh-CN" sz="900" dirty="0"/>
              <a:t> </a:t>
            </a:r>
            <a:r>
              <a:rPr lang="en-US" altLang="zh-CN" sz="900" dirty="0" err="1"/>
              <a:t>elit</a:t>
            </a:r>
            <a:r>
              <a:rPr lang="en-US" altLang="zh-CN" sz="900" dirty="0"/>
              <a:t>. Nam </a:t>
            </a:r>
            <a:r>
              <a:rPr lang="en-US" altLang="zh-CN" sz="900" dirty="0" err="1"/>
              <a:t>viverra</a:t>
            </a:r>
            <a:r>
              <a:rPr lang="en-US" altLang="zh-CN" sz="900" dirty="0"/>
              <a:t> </a:t>
            </a:r>
            <a:r>
              <a:rPr lang="en-US" altLang="zh-CN" sz="900" dirty="0" err="1"/>
              <a:t>euismod</a:t>
            </a:r>
            <a:r>
              <a:rPr lang="en-US" altLang="zh-CN" sz="900" dirty="0"/>
              <a:t> </a:t>
            </a:r>
            <a:r>
              <a:rPr lang="en-US" altLang="zh-CN" sz="900" dirty="0" err="1"/>
              <a:t>odio</a:t>
            </a:r>
            <a:r>
              <a:rPr lang="en-US" altLang="zh-CN" sz="900" dirty="0"/>
              <a:t> gravida </a:t>
            </a:r>
            <a:r>
              <a:rPr lang="en-US" altLang="zh-CN" sz="900" dirty="0" err="1"/>
              <a:t>pellentesque</a:t>
            </a:r>
            <a:r>
              <a:rPr lang="en-US" altLang="zh-CN" sz="900" dirty="0"/>
              <a:t> </a:t>
            </a:r>
            <a:r>
              <a:rPr lang="en-US" altLang="zh-CN" sz="900" dirty="0" err="1"/>
              <a:t>urna</a:t>
            </a:r>
            <a:r>
              <a:rPr lang="en-US" altLang="zh-CN" sz="900" dirty="0"/>
              <a:t> </a:t>
            </a:r>
            <a:r>
              <a:rPr lang="en-US" altLang="zh-CN" sz="900" dirty="0" err="1"/>
              <a:t>varius</a:t>
            </a:r>
            <a:r>
              <a:rPr lang="en-US" altLang="zh-CN" sz="900" dirty="0"/>
              <a:t> vitae. </a:t>
            </a:r>
            <a:r>
              <a:rPr lang="en-US" altLang="zh-CN" sz="900" dirty="0" err="1"/>
              <a:t>Sed</a:t>
            </a:r>
            <a:r>
              <a:rPr lang="en-US" altLang="zh-CN" sz="900" dirty="0"/>
              <a:t> dui lorem </a:t>
            </a:r>
            <a:r>
              <a:rPr lang="en-US" altLang="zh-CN" sz="900" dirty="0" err="1"/>
              <a:t>adipiscing</a:t>
            </a:r>
            <a:r>
              <a:rPr lang="en-US" altLang="zh-CN" sz="900" dirty="0"/>
              <a:t> in </a:t>
            </a:r>
            <a:r>
              <a:rPr lang="en-US" altLang="zh-CN" sz="900" dirty="0" err="1"/>
              <a:t>adipiscing</a:t>
            </a:r>
            <a:r>
              <a:rPr lang="en-US" altLang="zh-CN" sz="900" dirty="0"/>
              <a:t> et </a:t>
            </a:r>
            <a:r>
              <a:rPr lang="en-US" altLang="zh-CN" sz="900" dirty="0" err="1"/>
              <a:t>interdum</a:t>
            </a:r>
            <a:r>
              <a:rPr lang="en-US" altLang="zh-CN" sz="900" dirty="0"/>
              <a:t> </a:t>
            </a:r>
            <a:r>
              <a:rPr lang="en-US" altLang="zh-CN" sz="900" dirty="0" err="1"/>
              <a:t>nec</a:t>
            </a:r>
            <a:r>
              <a:rPr lang="en-US" altLang="zh-CN" sz="9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A8571C7-3FFA-4D04-89DC-A218F44F0AD7}"/>
              </a:ext>
            </a:extLst>
          </p:cNvPr>
          <p:cNvSpPr/>
          <p:nvPr/>
        </p:nvSpPr>
        <p:spPr>
          <a:xfrm>
            <a:off x="3368895" y="1784747"/>
            <a:ext cx="53911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0071C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感谢您的聆听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83319EA5-4334-4D3F-88BF-70D8B4AAB538}"/>
              </a:ext>
            </a:extLst>
          </p:cNvPr>
          <p:cNvSpPr/>
          <p:nvPr/>
        </p:nvSpPr>
        <p:spPr>
          <a:xfrm rot="14632827">
            <a:off x="3228661" y="3289594"/>
            <a:ext cx="308623" cy="266054"/>
          </a:xfrm>
          <a:prstGeom prst="triangle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225E4FBA-2E35-4EF1-82D8-817CA9E09B9D}"/>
              </a:ext>
            </a:extLst>
          </p:cNvPr>
          <p:cNvSpPr/>
          <p:nvPr/>
        </p:nvSpPr>
        <p:spPr>
          <a:xfrm rot="6084044">
            <a:off x="8795493" y="3486711"/>
            <a:ext cx="308623" cy="266054"/>
          </a:xfrm>
          <a:prstGeom prst="triangle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8CA5292-EFE4-4D3F-B64E-857C0D8936B6}"/>
              </a:ext>
            </a:extLst>
          </p:cNvPr>
          <p:cNvSpPr/>
          <p:nvPr/>
        </p:nvSpPr>
        <p:spPr>
          <a:xfrm>
            <a:off x="4959269" y="4800128"/>
            <a:ext cx="147145" cy="147145"/>
          </a:xfrm>
          <a:prstGeom prst="ellipse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2B42A43-66F2-43BB-9C65-B0592A879E9A}"/>
              </a:ext>
            </a:extLst>
          </p:cNvPr>
          <p:cNvSpPr/>
          <p:nvPr/>
        </p:nvSpPr>
        <p:spPr>
          <a:xfrm>
            <a:off x="7127413" y="4791773"/>
            <a:ext cx="147145" cy="147145"/>
          </a:xfrm>
          <a:prstGeom prst="ellipse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96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25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 animBg="1"/>
      <p:bldP spid="47" grpId="0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CB19AE9-78F4-489B-A4F2-462481E6AA7F}"/>
              </a:ext>
            </a:extLst>
          </p:cNvPr>
          <p:cNvSpPr/>
          <p:nvPr/>
        </p:nvSpPr>
        <p:spPr>
          <a:xfrm>
            <a:off x="-5135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3"/>
          <p:cNvSpPr txBox="1"/>
          <p:nvPr/>
        </p:nvSpPr>
        <p:spPr>
          <a:xfrm>
            <a:off x="66779" y="7524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团队的定义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EEFB948-25F2-4E7C-9105-3C677984CA14}"/>
              </a:ext>
            </a:extLst>
          </p:cNvPr>
          <p:cNvGrpSpPr/>
          <p:nvPr/>
        </p:nvGrpSpPr>
        <p:grpSpPr>
          <a:xfrm>
            <a:off x="739834" y="2278202"/>
            <a:ext cx="6064370" cy="2976389"/>
            <a:chOff x="780931" y="1944932"/>
            <a:chExt cx="6064370" cy="373196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E8BE14AC-FF13-4F11-B8F1-F416AB1BCCAB}"/>
                </a:ext>
              </a:extLst>
            </p:cNvPr>
            <p:cNvSpPr/>
            <p:nvPr/>
          </p:nvSpPr>
          <p:spPr>
            <a:xfrm>
              <a:off x="780931" y="1944932"/>
              <a:ext cx="6064370" cy="3731967"/>
            </a:xfrm>
            <a:prstGeom prst="rect">
              <a:avLst/>
            </a:prstGeom>
            <a:solidFill>
              <a:srgbClr val="4E9FD6">
                <a:alpha val="2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rIns="216000"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sz="2200" dirty="0">
                  <a:solidFill>
                    <a:schemeClr val="tx1"/>
                  </a:solidFill>
                </a:rPr>
                <a:t>       </a:t>
              </a:r>
              <a:endParaRPr lang="zh-CN" altLang="en-US" sz="2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6AA27B2-5C71-4FAF-9380-6CE93197202C}"/>
                </a:ext>
              </a:extLst>
            </p:cNvPr>
            <p:cNvSpPr txBox="1"/>
            <p:nvPr/>
          </p:nvSpPr>
          <p:spPr>
            <a:xfrm>
              <a:off x="1268504" y="2111372"/>
              <a:ext cx="5202025" cy="2941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团队是由员工和管理层组成的一个共同体，为了共同的目的和业绩目标组合在一起，该共同体合理利用每一个成员的知识和技能，协同工作，相互信任并承担责任解决问题，以期实现共同的目标。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7034079-0A56-41C6-8C7B-625DFFE07776}"/>
                </a:ext>
              </a:extLst>
            </p:cNvPr>
            <p:cNvSpPr/>
            <p:nvPr/>
          </p:nvSpPr>
          <p:spPr>
            <a:xfrm>
              <a:off x="780931" y="2217447"/>
              <a:ext cx="159196" cy="72008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3CFF223-A8DB-4AF1-88BF-3CA7B5CBCD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678" y="2278202"/>
            <a:ext cx="4464584" cy="2976389"/>
          </a:xfrm>
          <a:prstGeom prst="rect">
            <a:avLst/>
          </a:prstGeom>
        </p:spPr>
      </p:pic>
      <p:sp>
        <p:nvSpPr>
          <p:cNvPr id="23" name="等腰三角形 22">
            <a:extLst>
              <a:ext uri="{FF2B5EF4-FFF2-40B4-BE49-F238E27FC236}">
                <a16:creationId xmlns:a16="http://schemas.microsoft.com/office/drawing/2014/main" xmlns="" id="{94DAA8CF-E7EF-426C-8596-28FF5BB0AE34}"/>
              </a:ext>
            </a:extLst>
          </p:cNvPr>
          <p:cNvSpPr/>
          <p:nvPr/>
        </p:nvSpPr>
        <p:spPr>
          <a:xfrm rot="5400000">
            <a:off x="2281425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09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581BAF04-2289-4378-A2A1-69A0F6798088}"/>
              </a:ext>
            </a:extLst>
          </p:cNvPr>
          <p:cNvSpPr/>
          <p:nvPr/>
        </p:nvSpPr>
        <p:spPr>
          <a:xfrm>
            <a:off x="-5135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28803" y="9942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团队与群体的区分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8A6D53A-447F-4081-9F07-EEEF4DB8788E}"/>
              </a:ext>
            </a:extLst>
          </p:cNvPr>
          <p:cNvGrpSpPr/>
          <p:nvPr/>
        </p:nvGrpSpPr>
        <p:grpSpPr>
          <a:xfrm>
            <a:off x="1749425" y="2939742"/>
            <a:ext cx="8712200" cy="3234054"/>
            <a:chOff x="1749425" y="2939742"/>
            <a:chExt cx="8712200" cy="3234054"/>
          </a:xfrm>
        </p:grpSpPr>
        <p:sp>
          <p:nvSpPr>
            <p:cNvPr id="63" name="直接连接符 4">
              <a:extLst>
                <a:ext uri="{FF2B5EF4-FFF2-40B4-BE49-F238E27FC236}">
                  <a16:creationId xmlns:a16="http://schemas.microsoft.com/office/drawing/2014/main" xmlns="" id="{C6D745DC-F5CC-4099-A9D5-4AA387AE26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9425" y="2939742"/>
              <a:ext cx="8710942" cy="1258"/>
            </a:xfrm>
            <a:prstGeom prst="line">
              <a:avLst/>
            </a:prstGeom>
            <a:noFill/>
            <a:ln w="12700" cap="flat" cmpd="sng">
              <a:solidFill>
                <a:srgbClr val="59595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直接连接符 5">
              <a:extLst>
                <a:ext uri="{FF2B5EF4-FFF2-40B4-BE49-F238E27FC236}">
                  <a16:creationId xmlns:a16="http://schemas.microsoft.com/office/drawing/2014/main" xmlns="" id="{7F3D9D99-3E92-4E80-9832-D09F7744AC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9425" y="3586301"/>
              <a:ext cx="8710942" cy="1258"/>
            </a:xfrm>
            <a:prstGeom prst="line">
              <a:avLst/>
            </a:prstGeom>
            <a:noFill/>
            <a:ln w="12700" cap="flat" cmpd="sng">
              <a:solidFill>
                <a:srgbClr val="59595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直接连接符 6">
              <a:extLst>
                <a:ext uri="{FF2B5EF4-FFF2-40B4-BE49-F238E27FC236}">
                  <a16:creationId xmlns:a16="http://schemas.microsoft.com/office/drawing/2014/main" xmlns="" id="{45EBC334-F16F-465C-B4A9-82279F339B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0683" y="4234118"/>
              <a:ext cx="8710942" cy="0"/>
            </a:xfrm>
            <a:prstGeom prst="line">
              <a:avLst/>
            </a:prstGeom>
            <a:noFill/>
            <a:ln w="12700" cap="flat" cmpd="sng">
              <a:solidFill>
                <a:srgbClr val="59595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直接连接符 7">
              <a:extLst>
                <a:ext uri="{FF2B5EF4-FFF2-40B4-BE49-F238E27FC236}">
                  <a16:creationId xmlns:a16="http://schemas.microsoft.com/office/drawing/2014/main" xmlns="" id="{78551A0B-3A04-434E-AF14-A9FAC765B7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9425" y="4880678"/>
              <a:ext cx="8710942" cy="0"/>
            </a:xfrm>
            <a:prstGeom prst="line">
              <a:avLst/>
            </a:prstGeom>
            <a:noFill/>
            <a:ln w="12700" cap="flat" cmpd="sng">
              <a:solidFill>
                <a:srgbClr val="59595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直接连接符 8">
              <a:extLst>
                <a:ext uri="{FF2B5EF4-FFF2-40B4-BE49-F238E27FC236}">
                  <a16:creationId xmlns:a16="http://schemas.microsoft.com/office/drawing/2014/main" xmlns="" id="{65340645-16C7-4D1C-8236-C3B52B3351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9425" y="5527237"/>
              <a:ext cx="8710942" cy="0"/>
            </a:xfrm>
            <a:prstGeom prst="line">
              <a:avLst/>
            </a:prstGeom>
            <a:noFill/>
            <a:ln w="12700" cap="flat" cmpd="sng">
              <a:solidFill>
                <a:srgbClr val="59595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直接连接符 9">
              <a:extLst>
                <a:ext uri="{FF2B5EF4-FFF2-40B4-BE49-F238E27FC236}">
                  <a16:creationId xmlns:a16="http://schemas.microsoft.com/office/drawing/2014/main" xmlns="" id="{130B8713-516E-48F6-8A16-5BCF038EB6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9425" y="6173796"/>
              <a:ext cx="8710942" cy="0"/>
            </a:xfrm>
            <a:prstGeom prst="line">
              <a:avLst/>
            </a:prstGeom>
            <a:noFill/>
            <a:ln w="12700" cap="flat" cmpd="sng">
              <a:solidFill>
                <a:srgbClr val="59595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Group 9">
            <a:extLst>
              <a:ext uri="{FF2B5EF4-FFF2-40B4-BE49-F238E27FC236}">
                <a16:creationId xmlns:a16="http://schemas.microsoft.com/office/drawing/2014/main" xmlns="" id="{8875BBAE-393C-4A1C-A139-2FFB41DB917E}"/>
              </a:ext>
            </a:extLst>
          </p:cNvPr>
          <p:cNvGrpSpPr>
            <a:grpSpLocks/>
          </p:cNvGrpSpPr>
          <p:nvPr/>
        </p:nvGrpSpPr>
        <p:grpSpPr bwMode="auto">
          <a:xfrm>
            <a:off x="5416116" y="1475215"/>
            <a:ext cx="1341450" cy="1329128"/>
            <a:chOff x="0" y="0"/>
            <a:chExt cx="2304256" cy="2304256"/>
          </a:xfrm>
        </p:grpSpPr>
        <p:sp>
          <p:nvSpPr>
            <p:cNvPr id="70" name="椭圆 2">
              <a:extLst>
                <a:ext uri="{FF2B5EF4-FFF2-40B4-BE49-F238E27FC236}">
                  <a16:creationId xmlns:a16="http://schemas.microsoft.com/office/drawing/2014/main" xmlns="" id="{E8FD3227-B39A-43DC-8E85-A7EFCE2C5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304256" cy="2304256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TextBox 3">
              <a:extLst>
                <a:ext uri="{FF2B5EF4-FFF2-40B4-BE49-F238E27FC236}">
                  <a16:creationId xmlns:a16="http://schemas.microsoft.com/office/drawing/2014/main" xmlns="" id="{54771FDC-B7BD-4259-AB18-7B9C29C6C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24" y="623083"/>
              <a:ext cx="1872208" cy="1120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roadway BT" charset="0"/>
                </a:rPr>
                <a:t>VS</a:t>
              </a:r>
            </a:p>
          </p:txBody>
        </p:sp>
      </p:grpSp>
      <p:sp>
        <p:nvSpPr>
          <p:cNvPr id="72" name="TextBox 16">
            <a:extLst>
              <a:ext uri="{FF2B5EF4-FFF2-40B4-BE49-F238E27FC236}">
                <a16:creationId xmlns:a16="http://schemas.microsoft.com/office/drawing/2014/main" xmlns="" id="{A98DCC22-F2F0-4689-B7A3-49F08174B8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331" y="2854199"/>
            <a:ext cx="288184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成员共享决策权</a:t>
            </a:r>
          </a:p>
          <a:p>
            <a:pPr algn="r"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大家有共同的目标</a:t>
            </a:r>
          </a:p>
          <a:p>
            <a:pPr algn="r"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信息自由共享</a:t>
            </a:r>
          </a:p>
          <a:p>
            <a:pPr algn="r"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技能是互补助的</a:t>
            </a:r>
          </a:p>
          <a:p>
            <a:pPr algn="r"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大家一起承担责任</a:t>
            </a:r>
          </a:p>
        </p:txBody>
      </p:sp>
      <p:sp>
        <p:nvSpPr>
          <p:cNvPr id="73" name="TextBox 17">
            <a:extLst>
              <a:ext uri="{FF2B5EF4-FFF2-40B4-BE49-F238E27FC236}">
                <a16:creationId xmlns:a16="http://schemas.microsoft.com/office/drawing/2014/main" xmlns="" id="{CDD720BE-BFD3-4F46-A050-B11B936A9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7990" y="2854199"/>
            <a:ext cx="373607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有明确领导人</a:t>
            </a:r>
          </a:p>
          <a:p>
            <a:pPr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目标个人化或不明确</a:t>
            </a:r>
          </a:p>
          <a:p>
            <a:pPr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信息分散</a:t>
            </a:r>
          </a:p>
          <a:p>
            <a:pPr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技能是随机的</a:t>
            </a:r>
          </a:p>
          <a:p>
            <a:pPr>
              <a:lnSpc>
                <a:spcPct val="178000"/>
              </a:lnSpc>
            </a:pPr>
            <a:r>
              <a: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roadway BT" charset="0"/>
              </a:rPr>
              <a:t>领导负主要责任</a:t>
            </a:r>
          </a:p>
        </p:txBody>
      </p:sp>
      <p:grpSp>
        <p:nvGrpSpPr>
          <p:cNvPr id="74" name="Group 14">
            <a:extLst>
              <a:ext uri="{FF2B5EF4-FFF2-40B4-BE49-F238E27FC236}">
                <a16:creationId xmlns:a16="http://schemas.microsoft.com/office/drawing/2014/main" xmlns="" id="{B3834E60-72E4-4679-BC1C-2EAAD0E5B620}"/>
              </a:ext>
            </a:extLst>
          </p:cNvPr>
          <p:cNvGrpSpPr>
            <a:grpSpLocks/>
          </p:cNvGrpSpPr>
          <p:nvPr/>
        </p:nvGrpSpPr>
        <p:grpSpPr bwMode="auto">
          <a:xfrm>
            <a:off x="5249623" y="3034084"/>
            <a:ext cx="1712502" cy="540142"/>
            <a:chOff x="0" y="0"/>
            <a:chExt cx="3403" cy="1073"/>
          </a:xfrm>
        </p:grpSpPr>
        <p:grpSp>
          <p:nvGrpSpPr>
            <p:cNvPr id="75" name="Group 15">
              <a:extLst>
                <a:ext uri="{FF2B5EF4-FFF2-40B4-BE49-F238E27FC236}">
                  <a16:creationId xmlns:a16="http://schemas.microsoft.com/office/drawing/2014/main" xmlns="" id="{FEEF118C-A589-489F-B8AE-B3ACBC5131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403" cy="1073"/>
              <a:chOff x="0" y="0"/>
              <a:chExt cx="3403" cy="1300"/>
            </a:xfrm>
          </p:grpSpPr>
          <p:sp>
            <p:nvSpPr>
              <p:cNvPr id="77" name="五边形 14">
                <a:extLst>
                  <a:ext uri="{FF2B5EF4-FFF2-40B4-BE49-F238E27FC236}">
                    <a16:creationId xmlns:a16="http://schemas.microsoft.com/office/drawing/2014/main" xmlns="" id="{1F05A8D6-A7FF-42E4-AFD1-3662CC608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2" y="0"/>
                <a:ext cx="1701" cy="1300"/>
              </a:xfrm>
              <a:prstGeom prst="homePlate">
                <a:avLst>
                  <a:gd name="adj" fmla="val 32712"/>
                </a:avLst>
              </a:prstGeom>
              <a:solidFill>
                <a:srgbClr val="007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五边形 15">
                <a:extLst>
                  <a:ext uri="{FF2B5EF4-FFF2-40B4-BE49-F238E27FC236}">
                    <a16:creationId xmlns:a16="http://schemas.microsoft.com/office/drawing/2014/main" xmlns="" id="{D199F0E6-FB3D-4105-AE37-D8AD77DC0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1702" cy="1300"/>
              </a:xfrm>
              <a:prstGeom prst="homePlate">
                <a:avLst>
                  <a:gd name="adj" fmla="val 32731"/>
                </a:avLst>
              </a:prstGeom>
              <a:solidFill>
                <a:srgbClr val="007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00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6" name="Text Box 18">
              <a:extLst>
                <a:ext uri="{FF2B5EF4-FFF2-40B4-BE49-F238E27FC236}">
                  <a16:creationId xmlns:a16="http://schemas.microsoft.com/office/drawing/2014/main" xmlns="" id="{916F86E2-1A47-4CA6-BEF8-5B484631E6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113"/>
              <a:ext cx="2122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决策上</a:t>
              </a:r>
            </a:p>
          </p:txBody>
        </p:sp>
      </p:grpSp>
      <p:grpSp>
        <p:nvGrpSpPr>
          <p:cNvPr id="79" name="Group 19">
            <a:extLst>
              <a:ext uri="{FF2B5EF4-FFF2-40B4-BE49-F238E27FC236}">
                <a16:creationId xmlns:a16="http://schemas.microsoft.com/office/drawing/2014/main" xmlns="" id="{F1A75E8F-43E3-4262-A22F-38FC7C8485F8}"/>
              </a:ext>
            </a:extLst>
          </p:cNvPr>
          <p:cNvGrpSpPr>
            <a:grpSpLocks/>
          </p:cNvGrpSpPr>
          <p:nvPr/>
        </p:nvGrpSpPr>
        <p:grpSpPr bwMode="auto">
          <a:xfrm>
            <a:off x="5249623" y="3660517"/>
            <a:ext cx="1711999" cy="540142"/>
            <a:chOff x="0" y="0"/>
            <a:chExt cx="3402" cy="1073"/>
          </a:xfrm>
        </p:grpSpPr>
        <p:grpSp>
          <p:nvGrpSpPr>
            <p:cNvPr id="80" name="Group 20">
              <a:extLst>
                <a:ext uri="{FF2B5EF4-FFF2-40B4-BE49-F238E27FC236}">
                  <a16:creationId xmlns:a16="http://schemas.microsoft.com/office/drawing/2014/main" xmlns="" id="{8A3DB74A-FE34-4BE4-88BF-C1E01A285B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402" cy="1073"/>
              <a:chOff x="0" y="0"/>
              <a:chExt cx="3402" cy="1300"/>
            </a:xfrm>
          </p:grpSpPr>
          <p:sp>
            <p:nvSpPr>
              <p:cNvPr id="82" name="五边形 14">
                <a:extLst>
                  <a:ext uri="{FF2B5EF4-FFF2-40B4-BE49-F238E27FC236}">
                    <a16:creationId xmlns:a16="http://schemas.microsoft.com/office/drawing/2014/main" xmlns="" id="{7DFC05FF-3E2F-4F09-9A2F-8CB4216AA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2" y="0"/>
                <a:ext cx="1701" cy="1300"/>
              </a:xfrm>
              <a:prstGeom prst="homePlate">
                <a:avLst>
                  <a:gd name="adj" fmla="val 32712"/>
                </a:avLst>
              </a:prstGeom>
              <a:solidFill>
                <a:srgbClr val="0071C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五边形 15">
                <a:extLst>
                  <a:ext uri="{FF2B5EF4-FFF2-40B4-BE49-F238E27FC236}">
                    <a16:creationId xmlns:a16="http://schemas.microsoft.com/office/drawing/2014/main" xmlns="" id="{86E83DEF-6071-4D7A-BBB9-231C89A406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1702" cy="1300"/>
              </a:xfrm>
              <a:prstGeom prst="homePlate">
                <a:avLst>
                  <a:gd name="adj" fmla="val 32731"/>
                </a:avLst>
              </a:prstGeom>
              <a:solidFill>
                <a:srgbClr val="0071C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00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1" name="Text Box 23">
              <a:extLst>
                <a:ext uri="{FF2B5EF4-FFF2-40B4-BE49-F238E27FC236}">
                  <a16:creationId xmlns:a16="http://schemas.microsoft.com/office/drawing/2014/main" xmlns="" id="{D3F208B9-7498-4D37-8C5C-D137D4F330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113"/>
              <a:ext cx="2122" cy="7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目标上</a:t>
              </a:r>
            </a:p>
          </p:txBody>
        </p:sp>
      </p:grpSp>
      <p:grpSp>
        <p:nvGrpSpPr>
          <p:cNvPr id="84" name="Group 24">
            <a:extLst>
              <a:ext uri="{FF2B5EF4-FFF2-40B4-BE49-F238E27FC236}">
                <a16:creationId xmlns:a16="http://schemas.microsoft.com/office/drawing/2014/main" xmlns="" id="{D5F6CA73-E2FB-4B2C-AE5B-3A6D81C2D329}"/>
              </a:ext>
            </a:extLst>
          </p:cNvPr>
          <p:cNvGrpSpPr>
            <a:grpSpLocks/>
          </p:cNvGrpSpPr>
          <p:nvPr/>
        </p:nvGrpSpPr>
        <p:grpSpPr bwMode="auto">
          <a:xfrm>
            <a:off x="5249623" y="4329719"/>
            <a:ext cx="1711998" cy="540142"/>
            <a:chOff x="0" y="0"/>
            <a:chExt cx="3402" cy="1073"/>
          </a:xfrm>
        </p:grpSpPr>
        <p:grpSp>
          <p:nvGrpSpPr>
            <p:cNvPr id="85" name="Group 25">
              <a:extLst>
                <a:ext uri="{FF2B5EF4-FFF2-40B4-BE49-F238E27FC236}">
                  <a16:creationId xmlns:a16="http://schemas.microsoft.com/office/drawing/2014/main" xmlns="" id="{86545C4A-6FD8-40F3-805F-7D9A93C088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402" cy="1073"/>
              <a:chOff x="0" y="0"/>
              <a:chExt cx="3402" cy="1300"/>
            </a:xfrm>
          </p:grpSpPr>
          <p:sp>
            <p:nvSpPr>
              <p:cNvPr id="87" name="五边形 14">
                <a:extLst>
                  <a:ext uri="{FF2B5EF4-FFF2-40B4-BE49-F238E27FC236}">
                    <a16:creationId xmlns:a16="http://schemas.microsoft.com/office/drawing/2014/main" xmlns="" id="{11CD86C3-DF61-416E-90CD-3954A3EB18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2" y="0"/>
                <a:ext cx="1701" cy="1300"/>
              </a:xfrm>
              <a:prstGeom prst="homePlate">
                <a:avLst>
                  <a:gd name="adj" fmla="val 32712"/>
                </a:avLst>
              </a:prstGeom>
              <a:solidFill>
                <a:srgbClr val="0071C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五边形 15">
                <a:extLst>
                  <a:ext uri="{FF2B5EF4-FFF2-40B4-BE49-F238E27FC236}">
                    <a16:creationId xmlns:a16="http://schemas.microsoft.com/office/drawing/2014/main" xmlns="" id="{3DF7F892-D7F0-47C7-832C-22B234B86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1702" cy="1300"/>
              </a:xfrm>
              <a:prstGeom prst="homePlate">
                <a:avLst>
                  <a:gd name="adj" fmla="val 32731"/>
                </a:avLst>
              </a:prstGeom>
              <a:solidFill>
                <a:srgbClr val="0071C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00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Text Box 28">
              <a:extLst>
                <a:ext uri="{FF2B5EF4-FFF2-40B4-BE49-F238E27FC236}">
                  <a16:creationId xmlns:a16="http://schemas.microsoft.com/office/drawing/2014/main" xmlns="" id="{32BFB52B-B17F-4577-BBA5-3E30AE326E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113"/>
              <a:ext cx="2122" cy="7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信息上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Group 29">
            <a:extLst>
              <a:ext uri="{FF2B5EF4-FFF2-40B4-BE49-F238E27FC236}">
                <a16:creationId xmlns:a16="http://schemas.microsoft.com/office/drawing/2014/main" xmlns="" id="{6966C24F-98BB-4F18-B0E0-C35C814E5C83}"/>
              </a:ext>
            </a:extLst>
          </p:cNvPr>
          <p:cNvGrpSpPr>
            <a:grpSpLocks/>
          </p:cNvGrpSpPr>
          <p:nvPr/>
        </p:nvGrpSpPr>
        <p:grpSpPr bwMode="auto">
          <a:xfrm>
            <a:off x="5250252" y="5030368"/>
            <a:ext cx="1710741" cy="540142"/>
            <a:chOff x="0" y="0"/>
            <a:chExt cx="3402" cy="1073"/>
          </a:xfrm>
        </p:grpSpPr>
        <p:grpSp>
          <p:nvGrpSpPr>
            <p:cNvPr id="90" name="Group 30">
              <a:extLst>
                <a:ext uri="{FF2B5EF4-FFF2-40B4-BE49-F238E27FC236}">
                  <a16:creationId xmlns:a16="http://schemas.microsoft.com/office/drawing/2014/main" xmlns="" id="{ECA6EF9D-8CA1-4FFB-A878-EA63E0660B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402" cy="1073"/>
              <a:chOff x="0" y="0"/>
              <a:chExt cx="3402" cy="1300"/>
            </a:xfrm>
          </p:grpSpPr>
          <p:sp>
            <p:nvSpPr>
              <p:cNvPr id="92" name="五边形 14">
                <a:extLst>
                  <a:ext uri="{FF2B5EF4-FFF2-40B4-BE49-F238E27FC236}">
                    <a16:creationId xmlns:a16="http://schemas.microsoft.com/office/drawing/2014/main" xmlns="" id="{B835840E-AE78-460B-931A-A0BF31F153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2" y="0"/>
                <a:ext cx="1701" cy="1300"/>
              </a:xfrm>
              <a:prstGeom prst="homePlate">
                <a:avLst>
                  <a:gd name="adj" fmla="val 32712"/>
                </a:avLst>
              </a:prstGeom>
              <a:solidFill>
                <a:srgbClr val="0071C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五边形 15">
                <a:extLst>
                  <a:ext uri="{FF2B5EF4-FFF2-40B4-BE49-F238E27FC236}">
                    <a16:creationId xmlns:a16="http://schemas.microsoft.com/office/drawing/2014/main" xmlns="" id="{7A4DB969-C0F2-4690-8122-7C02C76AA3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1702" cy="1300"/>
              </a:xfrm>
              <a:prstGeom prst="homePlate">
                <a:avLst>
                  <a:gd name="adj" fmla="val 32731"/>
                </a:avLst>
              </a:prstGeom>
              <a:solidFill>
                <a:srgbClr val="0071C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00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1" name="Text Box 33">
              <a:extLst>
                <a:ext uri="{FF2B5EF4-FFF2-40B4-BE49-F238E27FC236}">
                  <a16:creationId xmlns:a16="http://schemas.microsoft.com/office/drawing/2014/main" xmlns="" id="{4612AC0F-0123-4D20-A738-ED6D56CD2A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113"/>
              <a:ext cx="2122" cy="7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技能上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Group 34">
            <a:extLst>
              <a:ext uri="{FF2B5EF4-FFF2-40B4-BE49-F238E27FC236}">
                <a16:creationId xmlns:a16="http://schemas.microsoft.com/office/drawing/2014/main" xmlns="" id="{75CC4B8A-BA5B-4256-943C-1F5096E9D617}"/>
              </a:ext>
            </a:extLst>
          </p:cNvPr>
          <p:cNvGrpSpPr>
            <a:grpSpLocks/>
          </p:cNvGrpSpPr>
          <p:nvPr/>
        </p:nvGrpSpPr>
        <p:grpSpPr bwMode="auto">
          <a:xfrm>
            <a:off x="5249623" y="5642964"/>
            <a:ext cx="1711999" cy="538883"/>
            <a:chOff x="0" y="0"/>
            <a:chExt cx="3402" cy="1073"/>
          </a:xfrm>
        </p:grpSpPr>
        <p:grpSp>
          <p:nvGrpSpPr>
            <p:cNvPr id="95" name="Group 35">
              <a:extLst>
                <a:ext uri="{FF2B5EF4-FFF2-40B4-BE49-F238E27FC236}">
                  <a16:creationId xmlns:a16="http://schemas.microsoft.com/office/drawing/2014/main" xmlns="" id="{6268AB55-ADAF-429D-A44A-6A733D05B5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402" cy="1073"/>
              <a:chOff x="0" y="0"/>
              <a:chExt cx="3402" cy="1300"/>
            </a:xfrm>
          </p:grpSpPr>
          <p:sp>
            <p:nvSpPr>
              <p:cNvPr id="97" name="五边形 14">
                <a:extLst>
                  <a:ext uri="{FF2B5EF4-FFF2-40B4-BE49-F238E27FC236}">
                    <a16:creationId xmlns:a16="http://schemas.microsoft.com/office/drawing/2014/main" xmlns="" id="{44E13829-5128-4778-8408-87469168F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2" y="0"/>
                <a:ext cx="1701" cy="1300"/>
              </a:xfrm>
              <a:prstGeom prst="homePlate">
                <a:avLst>
                  <a:gd name="adj" fmla="val 32712"/>
                </a:avLst>
              </a:prstGeom>
              <a:solidFill>
                <a:srgbClr val="0071C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五边形 15">
                <a:extLst>
                  <a:ext uri="{FF2B5EF4-FFF2-40B4-BE49-F238E27FC236}">
                    <a16:creationId xmlns:a16="http://schemas.microsoft.com/office/drawing/2014/main" xmlns="" id="{AF3D3A2F-1C7A-48BD-96F3-84D1C1885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1702" cy="1300"/>
              </a:xfrm>
              <a:prstGeom prst="homePlate">
                <a:avLst>
                  <a:gd name="adj" fmla="val 32731"/>
                </a:avLst>
              </a:prstGeom>
              <a:solidFill>
                <a:srgbClr val="0071C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00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6" name="Text Box 38">
              <a:extLst>
                <a:ext uri="{FF2B5EF4-FFF2-40B4-BE49-F238E27FC236}">
                  <a16:creationId xmlns:a16="http://schemas.microsoft.com/office/drawing/2014/main" xmlns="" id="{B224A12B-2560-4432-B2A3-DA0943B53D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113"/>
              <a:ext cx="2122" cy="7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责任上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76E468D2-22C0-4E79-BB08-9B4F0A69F134}"/>
              </a:ext>
            </a:extLst>
          </p:cNvPr>
          <p:cNvSpPr txBox="1"/>
          <p:nvPr/>
        </p:nvSpPr>
        <p:spPr>
          <a:xfrm>
            <a:off x="3919557" y="180713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397C7C40-AEFB-4934-92DA-D9715B7C2C93}"/>
              </a:ext>
            </a:extLst>
          </p:cNvPr>
          <p:cNvSpPr txBox="1"/>
          <p:nvPr/>
        </p:nvSpPr>
        <p:spPr>
          <a:xfrm>
            <a:off x="7146129" y="180713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群体</a:t>
            </a:r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xmlns="" id="{BF3BD6DC-7A8B-4C10-BA0C-9A9BAA3677B9}"/>
              </a:ext>
            </a:extLst>
          </p:cNvPr>
          <p:cNvSpPr/>
          <p:nvPr/>
        </p:nvSpPr>
        <p:spPr>
          <a:xfrm rot="5400000">
            <a:off x="3624390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93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99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31D646D-01B5-4586-9968-CD6C66350932}"/>
              </a:ext>
            </a:extLst>
          </p:cNvPr>
          <p:cNvSpPr/>
          <p:nvPr/>
        </p:nvSpPr>
        <p:spPr>
          <a:xfrm>
            <a:off x="-5135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39077" y="67652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团队建设六原则</a:t>
            </a: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xmlns="" id="{00956F44-5EC0-48E8-A12D-AB39B933DAAA}"/>
              </a:ext>
            </a:extLst>
          </p:cNvPr>
          <p:cNvSpPr>
            <a:spLocks/>
          </p:cNvSpPr>
          <p:nvPr/>
        </p:nvSpPr>
        <p:spPr bwMode="auto">
          <a:xfrm>
            <a:off x="2663712" y="2057400"/>
            <a:ext cx="2061042" cy="1849258"/>
          </a:xfrm>
          <a:custGeom>
            <a:avLst/>
            <a:gdLst>
              <a:gd name="T0" fmla="*/ 425 w 1303"/>
              <a:gd name="T1" fmla="*/ 1169 h 1169"/>
              <a:gd name="T2" fmla="*/ 258 w 1303"/>
              <a:gd name="T3" fmla="*/ 1072 h 1169"/>
              <a:gd name="T4" fmla="*/ 32 w 1303"/>
              <a:gd name="T5" fmla="*/ 682 h 1169"/>
              <a:gd name="T6" fmla="*/ 32 w 1303"/>
              <a:gd name="T7" fmla="*/ 488 h 1169"/>
              <a:gd name="T8" fmla="*/ 258 w 1303"/>
              <a:gd name="T9" fmla="*/ 97 h 1169"/>
              <a:gd name="T10" fmla="*/ 425 w 1303"/>
              <a:gd name="T11" fmla="*/ 0 h 1169"/>
              <a:gd name="T12" fmla="*/ 877 w 1303"/>
              <a:gd name="T13" fmla="*/ 0 h 1169"/>
              <a:gd name="T14" fmla="*/ 1045 w 1303"/>
              <a:gd name="T15" fmla="*/ 97 h 1169"/>
              <a:gd name="T16" fmla="*/ 1270 w 1303"/>
              <a:gd name="T17" fmla="*/ 488 h 1169"/>
              <a:gd name="T18" fmla="*/ 1270 w 1303"/>
              <a:gd name="T19" fmla="*/ 682 h 1169"/>
              <a:gd name="T20" fmla="*/ 1045 w 1303"/>
              <a:gd name="T21" fmla="*/ 1072 h 1169"/>
              <a:gd name="T22" fmla="*/ 877 w 1303"/>
              <a:gd name="T23" fmla="*/ 1169 h 1169"/>
              <a:gd name="T24" fmla="*/ 425 w 1303"/>
              <a:gd name="T25" fmla="*/ 11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3" h="1169">
                <a:moveTo>
                  <a:pt x="425" y="1169"/>
                </a:moveTo>
                <a:cubicBezTo>
                  <a:pt x="361" y="1169"/>
                  <a:pt x="290" y="1129"/>
                  <a:pt x="258" y="1072"/>
                </a:cubicBezTo>
                <a:cubicBezTo>
                  <a:pt x="32" y="682"/>
                  <a:pt x="32" y="682"/>
                  <a:pt x="32" y="682"/>
                </a:cubicBezTo>
                <a:cubicBezTo>
                  <a:pt x="0" y="625"/>
                  <a:pt x="0" y="544"/>
                  <a:pt x="32" y="488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90" y="41"/>
                  <a:pt x="361" y="0"/>
                  <a:pt x="425" y="0"/>
                </a:cubicBezTo>
                <a:cubicBezTo>
                  <a:pt x="877" y="0"/>
                  <a:pt x="877" y="0"/>
                  <a:pt x="877" y="0"/>
                </a:cubicBezTo>
                <a:cubicBezTo>
                  <a:pt x="942" y="0"/>
                  <a:pt x="1012" y="41"/>
                  <a:pt x="1045" y="97"/>
                </a:cubicBezTo>
                <a:cubicBezTo>
                  <a:pt x="1270" y="488"/>
                  <a:pt x="1270" y="488"/>
                  <a:pt x="1270" y="488"/>
                </a:cubicBezTo>
                <a:cubicBezTo>
                  <a:pt x="1303" y="544"/>
                  <a:pt x="1303" y="625"/>
                  <a:pt x="1270" y="682"/>
                </a:cubicBezTo>
                <a:cubicBezTo>
                  <a:pt x="1045" y="1072"/>
                  <a:pt x="1045" y="1072"/>
                  <a:pt x="1045" y="1072"/>
                </a:cubicBezTo>
                <a:cubicBezTo>
                  <a:pt x="1012" y="1129"/>
                  <a:pt x="942" y="1169"/>
                  <a:pt x="877" y="1169"/>
                </a:cubicBezTo>
                <a:lnTo>
                  <a:pt x="425" y="1169"/>
                </a:lnTo>
                <a:close/>
              </a:path>
            </a:pathLst>
          </a:custGeom>
          <a:solidFill>
            <a:srgbClr val="0071C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善于沟</a:t>
            </a:r>
            <a:endParaRPr lang="en-US" altLang="zh-CN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通交流</a:t>
            </a:r>
          </a:p>
        </p:txBody>
      </p:sp>
      <p:sp>
        <p:nvSpPr>
          <p:cNvPr id="38" name="Freeform 9">
            <a:extLst>
              <a:ext uri="{FF2B5EF4-FFF2-40B4-BE49-F238E27FC236}">
                <a16:creationId xmlns:a16="http://schemas.microsoft.com/office/drawing/2014/main" xmlns="" id="{B8E585A6-F0BF-4D78-A42C-A9415B7DCE2E}"/>
              </a:ext>
            </a:extLst>
          </p:cNvPr>
          <p:cNvSpPr>
            <a:spLocks/>
          </p:cNvSpPr>
          <p:nvPr/>
        </p:nvSpPr>
        <p:spPr bwMode="auto">
          <a:xfrm>
            <a:off x="1051063" y="3312055"/>
            <a:ext cx="2061042" cy="1849258"/>
          </a:xfrm>
          <a:custGeom>
            <a:avLst/>
            <a:gdLst>
              <a:gd name="T0" fmla="*/ 425 w 1303"/>
              <a:gd name="T1" fmla="*/ 1169 h 1169"/>
              <a:gd name="T2" fmla="*/ 258 w 1303"/>
              <a:gd name="T3" fmla="*/ 1072 h 1169"/>
              <a:gd name="T4" fmla="*/ 32 w 1303"/>
              <a:gd name="T5" fmla="*/ 682 h 1169"/>
              <a:gd name="T6" fmla="*/ 32 w 1303"/>
              <a:gd name="T7" fmla="*/ 488 h 1169"/>
              <a:gd name="T8" fmla="*/ 258 w 1303"/>
              <a:gd name="T9" fmla="*/ 97 h 1169"/>
              <a:gd name="T10" fmla="*/ 425 w 1303"/>
              <a:gd name="T11" fmla="*/ 0 h 1169"/>
              <a:gd name="T12" fmla="*/ 877 w 1303"/>
              <a:gd name="T13" fmla="*/ 0 h 1169"/>
              <a:gd name="T14" fmla="*/ 1045 w 1303"/>
              <a:gd name="T15" fmla="*/ 97 h 1169"/>
              <a:gd name="T16" fmla="*/ 1270 w 1303"/>
              <a:gd name="T17" fmla="*/ 488 h 1169"/>
              <a:gd name="T18" fmla="*/ 1270 w 1303"/>
              <a:gd name="T19" fmla="*/ 682 h 1169"/>
              <a:gd name="T20" fmla="*/ 1045 w 1303"/>
              <a:gd name="T21" fmla="*/ 1072 h 1169"/>
              <a:gd name="T22" fmla="*/ 877 w 1303"/>
              <a:gd name="T23" fmla="*/ 1169 h 1169"/>
              <a:gd name="T24" fmla="*/ 425 w 1303"/>
              <a:gd name="T25" fmla="*/ 11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3" h="1169">
                <a:moveTo>
                  <a:pt x="425" y="1169"/>
                </a:moveTo>
                <a:cubicBezTo>
                  <a:pt x="361" y="1169"/>
                  <a:pt x="290" y="1129"/>
                  <a:pt x="258" y="1072"/>
                </a:cubicBezTo>
                <a:cubicBezTo>
                  <a:pt x="32" y="682"/>
                  <a:pt x="32" y="682"/>
                  <a:pt x="32" y="682"/>
                </a:cubicBezTo>
                <a:cubicBezTo>
                  <a:pt x="0" y="625"/>
                  <a:pt x="0" y="544"/>
                  <a:pt x="32" y="488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90" y="41"/>
                  <a:pt x="361" y="0"/>
                  <a:pt x="425" y="0"/>
                </a:cubicBezTo>
                <a:cubicBezTo>
                  <a:pt x="877" y="0"/>
                  <a:pt x="877" y="0"/>
                  <a:pt x="877" y="0"/>
                </a:cubicBezTo>
                <a:cubicBezTo>
                  <a:pt x="942" y="0"/>
                  <a:pt x="1012" y="41"/>
                  <a:pt x="1045" y="97"/>
                </a:cubicBezTo>
                <a:cubicBezTo>
                  <a:pt x="1270" y="488"/>
                  <a:pt x="1270" y="488"/>
                  <a:pt x="1270" y="488"/>
                </a:cubicBezTo>
                <a:cubicBezTo>
                  <a:pt x="1303" y="544"/>
                  <a:pt x="1303" y="625"/>
                  <a:pt x="1270" y="682"/>
                </a:cubicBezTo>
                <a:cubicBezTo>
                  <a:pt x="1045" y="1072"/>
                  <a:pt x="1045" y="1072"/>
                  <a:pt x="1045" y="1072"/>
                </a:cubicBezTo>
                <a:cubicBezTo>
                  <a:pt x="1012" y="1129"/>
                  <a:pt x="942" y="1169"/>
                  <a:pt x="877" y="1169"/>
                </a:cubicBezTo>
                <a:lnTo>
                  <a:pt x="425" y="1169"/>
                </a:lnTo>
                <a:close/>
              </a:path>
            </a:pathLst>
          </a:custGeom>
          <a:solidFill>
            <a:srgbClr val="0071C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平等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友善</a:t>
            </a: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xmlns="" id="{7DB1133A-254A-44E4-B518-A4F5EF20851A}"/>
              </a:ext>
            </a:extLst>
          </p:cNvPr>
          <p:cNvSpPr>
            <a:spLocks/>
          </p:cNvSpPr>
          <p:nvPr/>
        </p:nvSpPr>
        <p:spPr bwMode="auto">
          <a:xfrm>
            <a:off x="4276360" y="3312055"/>
            <a:ext cx="2061042" cy="1849258"/>
          </a:xfrm>
          <a:custGeom>
            <a:avLst/>
            <a:gdLst>
              <a:gd name="T0" fmla="*/ 425 w 1303"/>
              <a:gd name="T1" fmla="*/ 1169 h 1169"/>
              <a:gd name="T2" fmla="*/ 258 w 1303"/>
              <a:gd name="T3" fmla="*/ 1072 h 1169"/>
              <a:gd name="T4" fmla="*/ 32 w 1303"/>
              <a:gd name="T5" fmla="*/ 682 h 1169"/>
              <a:gd name="T6" fmla="*/ 32 w 1303"/>
              <a:gd name="T7" fmla="*/ 488 h 1169"/>
              <a:gd name="T8" fmla="*/ 258 w 1303"/>
              <a:gd name="T9" fmla="*/ 97 h 1169"/>
              <a:gd name="T10" fmla="*/ 425 w 1303"/>
              <a:gd name="T11" fmla="*/ 0 h 1169"/>
              <a:gd name="T12" fmla="*/ 877 w 1303"/>
              <a:gd name="T13" fmla="*/ 0 h 1169"/>
              <a:gd name="T14" fmla="*/ 1045 w 1303"/>
              <a:gd name="T15" fmla="*/ 97 h 1169"/>
              <a:gd name="T16" fmla="*/ 1270 w 1303"/>
              <a:gd name="T17" fmla="*/ 488 h 1169"/>
              <a:gd name="T18" fmla="*/ 1270 w 1303"/>
              <a:gd name="T19" fmla="*/ 682 h 1169"/>
              <a:gd name="T20" fmla="*/ 1045 w 1303"/>
              <a:gd name="T21" fmla="*/ 1072 h 1169"/>
              <a:gd name="T22" fmla="*/ 877 w 1303"/>
              <a:gd name="T23" fmla="*/ 1169 h 1169"/>
              <a:gd name="T24" fmla="*/ 425 w 1303"/>
              <a:gd name="T25" fmla="*/ 11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3" h="1169">
                <a:moveTo>
                  <a:pt x="425" y="1169"/>
                </a:moveTo>
                <a:cubicBezTo>
                  <a:pt x="361" y="1169"/>
                  <a:pt x="290" y="1129"/>
                  <a:pt x="258" y="1072"/>
                </a:cubicBezTo>
                <a:cubicBezTo>
                  <a:pt x="32" y="682"/>
                  <a:pt x="32" y="682"/>
                  <a:pt x="32" y="682"/>
                </a:cubicBezTo>
                <a:cubicBezTo>
                  <a:pt x="0" y="625"/>
                  <a:pt x="0" y="544"/>
                  <a:pt x="32" y="488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90" y="41"/>
                  <a:pt x="361" y="0"/>
                  <a:pt x="425" y="0"/>
                </a:cubicBezTo>
                <a:cubicBezTo>
                  <a:pt x="877" y="0"/>
                  <a:pt x="877" y="0"/>
                  <a:pt x="877" y="0"/>
                </a:cubicBezTo>
                <a:cubicBezTo>
                  <a:pt x="942" y="0"/>
                  <a:pt x="1012" y="41"/>
                  <a:pt x="1045" y="97"/>
                </a:cubicBezTo>
                <a:cubicBezTo>
                  <a:pt x="1270" y="488"/>
                  <a:pt x="1270" y="488"/>
                  <a:pt x="1270" y="488"/>
                </a:cubicBezTo>
                <a:cubicBezTo>
                  <a:pt x="1303" y="544"/>
                  <a:pt x="1303" y="625"/>
                  <a:pt x="1270" y="682"/>
                </a:cubicBezTo>
                <a:cubicBezTo>
                  <a:pt x="1045" y="1072"/>
                  <a:pt x="1045" y="1072"/>
                  <a:pt x="1045" y="1072"/>
                </a:cubicBezTo>
                <a:cubicBezTo>
                  <a:pt x="1012" y="1129"/>
                  <a:pt x="942" y="1169"/>
                  <a:pt x="877" y="1169"/>
                </a:cubicBezTo>
                <a:lnTo>
                  <a:pt x="425" y="1169"/>
                </a:lnTo>
                <a:close/>
              </a:path>
            </a:pathLst>
          </a:custGeom>
          <a:solidFill>
            <a:srgbClr val="0071C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谦虚</a:t>
            </a:r>
            <a:endParaRPr lang="en-US" altLang="zh-CN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谨慎</a:t>
            </a:r>
          </a:p>
        </p:txBody>
      </p:sp>
      <p:sp>
        <p:nvSpPr>
          <p:cNvPr id="40" name="Freeform 9">
            <a:extLst>
              <a:ext uri="{FF2B5EF4-FFF2-40B4-BE49-F238E27FC236}">
                <a16:creationId xmlns:a16="http://schemas.microsoft.com/office/drawing/2014/main" xmlns="" id="{630E2051-F834-4DC6-B5C0-ADB89814E564}"/>
              </a:ext>
            </a:extLst>
          </p:cNvPr>
          <p:cNvSpPr>
            <a:spLocks/>
          </p:cNvSpPr>
          <p:nvPr/>
        </p:nvSpPr>
        <p:spPr bwMode="auto">
          <a:xfrm>
            <a:off x="5889009" y="2057400"/>
            <a:ext cx="2061042" cy="1849258"/>
          </a:xfrm>
          <a:custGeom>
            <a:avLst/>
            <a:gdLst>
              <a:gd name="T0" fmla="*/ 425 w 1303"/>
              <a:gd name="T1" fmla="*/ 1169 h 1169"/>
              <a:gd name="T2" fmla="*/ 258 w 1303"/>
              <a:gd name="T3" fmla="*/ 1072 h 1169"/>
              <a:gd name="T4" fmla="*/ 32 w 1303"/>
              <a:gd name="T5" fmla="*/ 682 h 1169"/>
              <a:gd name="T6" fmla="*/ 32 w 1303"/>
              <a:gd name="T7" fmla="*/ 488 h 1169"/>
              <a:gd name="T8" fmla="*/ 258 w 1303"/>
              <a:gd name="T9" fmla="*/ 97 h 1169"/>
              <a:gd name="T10" fmla="*/ 425 w 1303"/>
              <a:gd name="T11" fmla="*/ 0 h 1169"/>
              <a:gd name="T12" fmla="*/ 877 w 1303"/>
              <a:gd name="T13" fmla="*/ 0 h 1169"/>
              <a:gd name="T14" fmla="*/ 1045 w 1303"/>
              <a:gd name="T15" fmla="*/ 97 h 1169"/>
              <a:gd name="T16" fmla="*/ 1270 w 1303"/>
              <a:gd name="T17" fmla="*/ 488 h 1169"/>
              <a:gd name="T18" fmla="*/ 1270 w 1303"/>
              <a:gd name="T19" fmla="*/ 682 h 1169"/>
              <a:gd name="T20" fmla="*/ 1045 w 1303"/>
              <a:gd name="T21" fmla="*/ 1072 h 1169"/>
              <a:gd name="T22" fmla="*/ 877 w 1303"/>
              <a:gd name="T23" fmla="*/ 1169 h 1169"/>
              <a:gd name="T24" fmla="*/ 425 w 1303"/>
              <a:gd name="T25" fmla="*/ 11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3" h="1169">
                <a:moveTo>
                  <a:pt x="425" y="1169"/>
                </a:moveTo>
                <a:cubicBezTo>
                  <a:pt x="361" y="1169"/>
                  <a:pt x="290" y="1129"/>
                  <a:pt x="258" y="1072"/>
                </a:cubicBezTo>
                <a:cubicBezTo>
                  <a:pt x="32" y="682"/>
                  <a:pt x="32" y="682"/>
                  <a:pt x="32" y="682"/>
                </a:cubicBezTo>
                <a:cubicBezTo>
                  <a:pt x="0" y="625"/>
                  <a:pt x="0" y="544"/>
                  <a:pt x="32" y="488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90" y="41"/>
                  <a:pt x="361" y="0"/>
                  <a:pt x="425" y="0"/>
                </a:cubicBezTo>
                <a:cubicBezTo>
                  <a:pt x="877" y="0"/>
                  <a:pt x="877" y="0"/>
                  <a:pt x="877" y="0"/>
                </a:cubicBezTo>
                <a:cubicBezTo>
                  <a:pt x="942" y="0"/>
                  <a:pt x="1012" y="41"/>
                  <a:pt x="1045" y="97"/>
                </a:cubicBezTo>
                <a:cubicBezTo>
                  <a:pt x="1270" y="488"/>
                  <a:pt x="1270" y="488"/>
                  <a:pt x="1270" y="488"/>
                </a:cubicBezTo>
                <a:cubicBezTo>
                  <a:pt x="1303" y="544"/>
                  <a:pt x="1303" y="625"/>
                  <a:pt x="1270" y="682"/>
                </a:cubicBezTo>
                <a:cubicBezTo>
                  <a:pt x="1045" y="1072"/>
                  <a:pt x="1045" y="1072"/>
                  <a:pt x="1045" y="1072"/>
                </a:cubicBezTo>
                <a:cubicBezTo>
                  <a:pt x="1012" y="1129"/>
                  <a:pt x="942" y="1169"/>
                  <a:pt x="877" y="1169"/>
                </a:cubicBezTo>
                <a:lnTo>
                  <a:pt x="425" y="1169"/>
                </a:lnTo>
                <a:close/>
              </a:path>
            </a:pathLst>
          </a:custGeom>
          <a:solidFill>
            <a:srgbClr val="0071C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及时化</a:t>
            </a:r>
            <a:endParaRPr lang="en-US" altLang="zh-CN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解矛盾</a:t>
            </a:r>
          </a:p>
        </p:txBody>
      </p:sp>
      <p:sp>
        <p:nvSpPr>
          <p:cNvPr id="41" name="Freeform 9">
            <a:extLst>
              <a:ext uri="{FF2B5EF4-FFF2-40B4-BE49-F238E27FC236}">
                <a16:creationId xmlns:a16="http://schemas.microsoft.com/office/drawing/2014/main" xmlns="" id="{56747B00-4039-44D0-957D-403FDF1258BF}"/>
              </a:ext>
            </a:extLst>
          </p:cNvPr>
          <p:cNvSpPr>
            <a:spLocks/>
          </p:cNvSpPr>
          <p:nvPr/>
        </p:nvSpPr>
        <p:spPr bwMode="auto">
          <a:xfrm>
            <a:off x="7501657" y="3312055"/>
            <a:ext cx="2061042" cy="1849258"/>
          </a:xfrm>
          <a:custGeom>
            <a:avLst/>
            <a:gdLst>
              <a:gd name="T0" fmla="*/ 425 w 1303"/>
              <a:gd name="T1" fmla="*/ 1169 h 1169"/>
              <a:gd name="T2" fmla="*/ 258 w 1303"/>
              <a:gd name="T3" fmla="*/ 1072 h 1169"/>
              <a:gd name="T4" fmla="*/ 32 w 1303"/>
              <a:gd name="T5" fmla="*/ 682 h 1169"/>
              <a:gd name="T6" fmla="*/ 32 w 1303"/>
              <a:gd name="T7" fmla="*/ 488 h 1169"/>
              <a:gd name="T8" fmla="*/ 258 w 1303"/>
              <a:gd name="T9" fmla="*/ 97 h 1169"/>
              <a:gd name="T10" fmla="*/ 425 w 1303"/>
              <a:gd name="T11" fmla="*/ 0 h 1169"/>
              <a:gd name="T12" fmla="*/ 877 w 1303"/>
              <a:gd name="T13" fmla="*/ 0 h 1169"/>
              <a:gd name="T14" fmla="*/ 1045 w 1303"/>
              <a:gd name="T15" fmla="*/ 97 h 1169"/>
              <a:gd name="T16" fmla="*/ 1270 w 1303"/>
              <a:gd name="T17" fmla="*/ 488 h 1169"/>
              <a:gd name="T18" fmla="*/ 1270 w 1303"/>
              <a:gd name="T19" fmla="*/ 682 h 1169"/>
              <a:gd name="T20" fmla="*/ 1045 w 1303"/>
              <a:gd name="T21" fmla="*/ 1072 h 1169"/>
              <a:gd name="T22" fmla="*/ 877 w 1303"/>
              <a:gd name="T23" fmla="*/ 1169 h 1169"/>
              <a:gd name="T24" fmla="*/ 425 w 1303"/>
              <a:gd name="T25" fmla="*/ 11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3" h="1169">
                <a:moveTo>
                  <a:pt x="425" y="1169"/>
                </a:moveTo>
                <a:cubicBezTo>
                  <a:pt x="361" y="1169"/>
                  <a:pt x="290" y="1129"/>
                  <a:pt x="258" y="1072"/>
                </a:cubicBezTo>
                <a:cubicBezTo>
                  <a:pt x="32" y="682"/>
                  <a:pt x="32" y="682"/>
                  <a:pt x="32" y="682"/>
                </a:cubicBezTo>
                <a:cubicBezTo>
                  <a:pt x="0" y="625"/>
                  <a:pt x="0" y="544"/>
                  <a:pt x="32" y="488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90" y="41"/>
                  <a:pt x="361" y="0"/>
                  <a:pt x="425" y="0"/>
                </a:cubicBezTo>
                <a:cubicBezTo>
                  <a:pt x="877" y="0"/>
                  <a:pt x="877" y="0"/>
                  <a:pt x="877" y="0"/>
                </a:cubicBezTo>
                <a:cubicBezTo>
                  <a:pt x="942" y="0"/>
                  <a:pt x="1012" y="41"/>
                  <a:pt x="1045" y="97"/>
                </a:cubicBezTo>
                <a:cubicBezTo>
                  <a:pt x="1270" y="488"/>
                  <a:pt x="1270" y="488"/>
                  <a:pt x="1270" y="488"/>
                </a:cubicBezTo>
                <a:cubicBezTo>
                  <a:pt x="1303" y="544"/>
                  <a:pt x="1303" y="625"/>
                  <a:pt x="1270" y="682"/>
                </a:cubicBezTo>
                <a:cubicBezTo>
                  <a:pt x="1045" y="1072"/>
                  <a:pt x="1045" y="1072"/>
                  <a:pt x="1045" y="1072"/>
                </a:cubicBezTo>
                <a:cubicBezTo>
                  <a:pt x="1012" y="1129"/>
                  <a:pt x="942" y="1169"/>
                  <a:pt x="877" y="1169"/>
                </a:cubicBezTo>
                <a:lnTo>
                  <a:pt x="425" y="1169"/>
                </a:lnTo>
                <a:close/>
              </a:path>
            </a:pathLst>
          </a:custGeom>
          <a:solidFill>
            <a:srgbClr val="0071C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乐于接</a:t>
            </a:r>
            <a:endParaRPr lang="en-US" altLang="zh-CN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受批评</a:t>
            </a:r>
          </a:p>
        </p:txBody>
      </p:sp>
      <p:sp>
        <p:nvSpPr>
          <p:cNvPr id="42" name="Freeform 9">
            <a:extLst>
              <a:ext uri="{FF2B5EF4-FFF2-40B4-BE49-F238E27FC236}">
                <a16:creationId xmlns:a16="http://schemas.microsoft.com/office/drawing/2014/main" xmlns="" id="{EA2ED9F4-671C-48DA-B082-27EC71A13EBF}"/>
              </a:ext>
            </a:extLst>
          </p:cNvPr>
          <p:cNvSpPr>
            <a:spLocks/>
          </p:cNvSpPr>
          <p:nvPr/>
        </p:nvSpPr>
        <p:spPr bwMode="auto">
          <a:xfrm>
            <a:off x="9114308" y="2057400"/>
            <a:ext cx="2061042" cy="1849258"/>
          </a:xfrm>
          <a:custGeom>
            <a:avLst/>
            <a:gdLst>
              <a:gd name="T0" fmla="*/ 425 w 1303"/>
              <a:gd name="T1" fmla="*/ 1169 h 1169"/>
              <a:gd name="T2" fmla="*/ 258 w 1303"/>
              <a:gd name="T3" fmla="*/ 1072 h 1169"/>
              <a:gd name="T4" fmla="*/ 32 w 1303"/>
              <a:gd name="T5" fmla="*/ 682 h 1169"/>
              <a:gd name="T6" fmla="*/ 32 w 1303"/>
              <a:gd name="T7" fmla="*/ 488 h 1169"/>
              <a:gd name="T8" fmla="*/ 258 w 1303"/>
              <a:gd name="T9" fmla="*/ 97 h 1169"/>
              <a:gd name="T10" fmla="*/ 425 w 1303"/>
              <a:gd name="T11" fmla="*/ 0 h 1169"/>
              <a:gd name="T12" fmla="*/ 877 w 1303"/>
              <a:gd name="T13" fmla="*/ 0 h 1169"/>
              <a:gd name="T14" fmla="*/ 1045 w 1303"/>
              <a:gd name="T15" fmla="*/ 97 h 1169"/>
              <a:gd name="T16" fmla="*/ 1270 w 1303"/>
              <a:gd name="T17" fmla="*/ 488 h 1169"/>
              <a:gd name="T18" fmla="*/ 1270 w 1303"/>
              <a:gd name="T19" fmla="*/ 682 h 1169"/>
              <a:gd name="T20" fmla="*/ 1045 w 1303"/>
              <a:gd name="T21" fmla="*/ 1072 h 1169"/>
              <a:gd name="T22" fmla="*/ 877 w 1303"/>
              <a:gd name="T23" fmla="*/ 1169 h 1169"/>
              <a:gd name="T24" fmla="*/ 425 w 1303"/>
              <a:gd name="T25" fmla="*/ 11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3" h="1169">
                <a:moveTo>
                  <a:pt x="425" y="1169"/>
                </a:moveTo>
                <a:cubicBezTo>
                  <a:pt x="361" y="1169"/>
                  <a:pt x="290" y="1129"/>
                  <a:pt x="258" y="1072"/>
                </a:cubicBezTo>
                <a:cubicBezTo>
                  <a:pt x="32" y="682"/>
                  <a:pt x="32" y="682"/>
                  <a:pt x="32" y="682"/>
                </a:cubicBezTo>
                <a:cubicBezTo>
                  <a:pt x="0" y="625"/>
                  <a:pt x="0" y="544"/>
                  <a:pt x="32" y="488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90" y="41"/>
                  <a:pt x="361" y="0"/>
                  <a:pt x="425" y="0"/>
                </a:cubicBezTo>
                <a:cubicBezTo>
                  <a:pt x="877" y="0"/>
                  <a:pt x="877" y="0"/>
                  <a:pt x="877" y="0"/>
                </a:cubicBezTo>
                <a:cubicBezTo>
                  <a:pt x="942" y="0"/>
                  <a:pt x="1012" y="41"/>
                  <a:pt x="1045" y="97"/>
                </a:cubicBezTo>
                <a:cubicBezTo>
                  <a:pt x="1270" y="488"/>
                  <a:pt x="1270" y="488"/>
                  <a:pt x="1270" y="488"/>
                </a:cubicBezTo>
                <a:cubicBezTo>
                  <a:pt x="1303" y="544"/>
                  <a:pt x="1303" y="625"/>
                  <a:pt x="1270" y="682"/>
                </a:cubicBezTo>
                <a:cubicBezTo>
                  <a:pt x="1045" y="1072"/>
                  <a:pt x="1045" y="1072"/>
                  <a:pt x="1045" y="1072"/>
                </a:cubicBezTo>
                <a:cubicBezTo>
                  <a:pt x="1012" y="1129"/>
                  <a:pt x="942" y="1169"/>
                  <a:pt x="877" y="1169"/>
                </a:cubicBezTo>
                <a:lnTo>
                  <a:pt x="425" y="1169"/>
                </a:lnTo>
                <a:close/>
              </a:path>
            </a:pathLst>
          </a:custGeom>
          <a:solidFill>
            <a:srgbClr val="0071C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富有</a:t>
            </a:r>
            <a:endParaRPr lang="en-US" altLang="zh-CN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创造性</a:t>
            </a: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6FC11AA7-810F-492F-A72A-A1479BC19AE0}"/>
              </a:ext>
            </a:extLst>
          </p:cNvPr>
          <p:cNvSpPr/>
          <p:nvPr/>
        </p:nvSpPr>
        <p:spPr>
          <a:xfrm rot="5400000">
            <a:off x="3182020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50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29473E8-0EF5-4A5A-BAA5-65FCE67AF799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87706" y="676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团队角色分工</a:t>
            </a:r>
          </a:p>
        </p:txBody>
      </p:sp>
      <p:sp>
        <p:nvSpPr>
          <p:cNvPr id="40" name="矩形: 圆角 39"/>
          <p:cNvSpPr/>
          <p:nvPr/>
        </p:nvSpPr>
        <p:spPr>
          <a:xfrm>
            <a:off x="6680200" y="2628900"/>
            <a:ext cx="1866900" cy="482600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行政者</a:t>
            </a:r>
          </a:p>
        </p:txBody>
      </p:sp>
      <p:sp>
        <p:nvSpPr>
          <p:cNvPr id="41" name="矩形: 圆角 40"/>
          <p:cNvSpPr/>
          <p:nvPr/>
        </p:nvSpPr>
        <p:spPr>
          <a:xfrm>
            <a:off x="8813800" y="2628900"/>
            <a:ext cx="1866900" cy="482600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推进者</a:t>
            </a:r>
          </a:p>
        </p:txBody>
      </p:sp>
      <p:sp>
        <p:nvSpPr>
          <p:cNvPr id="42" name="矩形: 圆角 41"/>
          <p:cNvSpPr/>
          <p:nvPr/>
        </p:nvSpPr>
        <p:spPr>
          <a:xfrm>
            <a:off x="6680200" y="3695700"/>
            <a:ext cx="1866900" cy="482600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创新者</a:t>
            </a:r>
          </a:p>
        </p:txBody>
      </p:sp>
      <p:sp>
        <p:nvSpPr>
          <p:cNvPr id="43" name="矩形: 圆角 42"/>
          <p:cNvSpPr/>
          <p:nvPr/>
        </p:nvSpPr>
        <p:spPr>
          <a:xfrm>
            <a:off x="8813800" y="3695700"/>
            <a:ext cx="1866900" cy="482600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协调者</a:t>
            </a:r>
          </a:p>
        </p:txBody>
      </p:sp>
      <p:sp>
        <p:nvSpPr>
          <p:cNvPr id="44" name="矩形: 圆角 43"/>
          <p:cNvSpPr/>
          <p:nvPr/>
        </p:nvSpPr>
        <p:spPr>
          <a:xfrm>
            <a:off x="6680200" y="4762500"/>
            <a:ext cx="1866900" cy="482600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信息者</a:t>
            </a:r>
          </a:p>
        </p:txBody>
      </p:sp>
      <p:sp>
        <p:nvSpPr>
          <p:cNvPr id="45" name="矩形: 圆角 44"/>
          <p:cNvSpPr/>
          <p:nvPr/>
        </p:nvSpPr>
        <p:spPr>
          <a:xfrm>
            <a:off x="8813800" y="4762500"/>
            <a:ext cx="1866900" cy="482600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凝聚者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C552D07-55F7-4F15-91BB-E9B9A3ADEF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04" y="2342509"/>
            <a:ext cx="4838594" cy="3164440"/>
          </a:xfrm>
          <a:prstGeom prst="rect">
            <a:avLst/>
          </a:prstGeom>
        </p:spPr>
      </p:pic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81355E2A-960C-4B9D-80E9-70448F4C0307}"/>
              </a:ext>
            </a:extLst>
          </p:cNvPr>
          <p:cNvSpPr/>
          <p:nvPr/>
        </p:nvSpPr>
        <p:spPr>
          <a:xfrm rot="5400000">
            <a:off x="2712720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9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61FEF396-740C-482A-9467-DD26DA34E38C}"/>
              </a:ext>
            </a:extLst>
          </p:cNvPr>
          <p:cNvSpPr/>
          <p:nvPr/>
        </p:nvSpPr>
        <p:spPr>
          <a:xfrm>
            <a:off x="0" y="0"/>
            <a:ext cx="12192000" cy="720081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93"/>
          <p:cNvSpPr txBox="1"/>
          <p:nvPr/>
        </p:nvSpPr>
        <p:spPr>
          <a:xfrm>
            <a:off x="158888" y="676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优秀团队的五大特征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92188" y="1965539"/>
            <a:ext cx="10226675" cy="2297112"/>
            <a:chOff x="992188" y="1965539"/>
            <a:chExt cx="10226675" cy="2297112"/>
          </a:xfrm>
        </p:grpSpPr>
        <p:sp>
          <p:nvSpPr>
            <p:cNvPr id="11" name="Block Arc 64"/>
            <p:cNvSpPr>
              <a:spLocks noChangeAspect="1"/>
            </p:cNvSpPr>
            <p:nvPr/>
          </p:nvSpPr>
          <p:spPr>
            <a:xfrm rot="10800000">
              <a:off x="992188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4E9FD6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Block Arc 68"/>
            <p:cNvSpPr>
              <a:spLocks noChangeAspect="1"/>
            </p:cNvSpPr>
            <p:nvPr/>
          </p:nvSpPr>
          <p:spPr>
            <a:xfrm>
              <a:off x="2995613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0071C1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Block Arc 69"/>
            <p:cNvSpPr>
              <a:spLocks noChangeAspect="1"/>
            </p:cNvSpPr>
            <p:nvPr/>
          </p:nvSpPr>
          <p:spPr>
            <a:xfrm rot="10800000">
              <a:off x="4999038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4E9FD6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Block Arc 70"/>
            <p:cNvSpPr>
              <a:spLocks noChangeAspect="1"/>
            </p:cNvSpPr>
            <p:nvPr/>
          </p:nvSpPr>
          <p:spPr>
            <a:xfrm>
              <a:off x="7002463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0071C1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Block Arc 71"/>
            <p:cNvSpPr>
              <a:spLocks noChangeAspect="1"/>
            </p:cNvSpPr>
            <p:nvPr/>
          </p:nvSpPr>
          <p:spPr>
            <a:xfrm>
              <a:off x="992188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0071C1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Block Arc 72"/>
            <p:cNvSpPr>
              <a:spLocks noChangeAspect="1"/>
            </p:cNvSpPr>
            <p:nvPr/>
          </p:nvSpPr>
          <p:spPr>
            <a:xfrm rot="10800000">
              <a:off x="9005888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4E9FD6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Block Arc 73"/>
            <p:cNvSpPr>
              <a:spLocks noChangeAspect="1"/>
            </p:cNvSpPr>
            <p:nvPr/>
          </p:nvSpPr>
          <p:spPr>
            <a:xfrm rot="10800000">
              <a:off x="2995613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4E9FD6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Block Arc 74"/>
            <p:cNvSpPr>
              <a:spLocks noChangeAspect="1"/>
            </p:cNvSpPr>
            <p:nvPr/>
          </p:nvSpPr>
          <p:spPr>
            <a:xfrm rot="10800000">
              <a:off x="7002463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4E9FD6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Block Arc 75"/>
            <p:cNvSpPr>
              <a:spLocks noChangeAspect="1"/>
            </p:cNvSpPr>
            <p:nvPr/>
          </p:nvSpPr>
          <p:spPr>
            <a:xfrm>
              <a:off x="4999038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0071C1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Block Arc 76"/>
            <p:cNvSpPr>
              <a:spLocks noChangeAspect="1"/>
            </p:cNvSpPr>
            <p:nvPr/>
          </p:nvSpPr>
          <p:spPr>
            <a:xfrm>
              <a:off x="9005888" y="1965539"/>
              <a:ext cx="2212975" cy="2297112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0071C1"/>
            </a:solidFill>
            <a:ln>
              <a:noFill/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1"/>
          <p:cNvGrpSpPr>
            <a:grpSpLocks/>
          </p:cNvGrpSpPr>
          <p:nvPr/>
        </p:nvGrpSpPr>
        <p:grpSpPr bwMode="auto">
          <a:xfrm>
            <a:off x="1795463" y="2811676"/>
            <a:ext cx="604837" cy="603250"/>
            <a:chOff x="1796171" y="2679866"/>
            <a:chExt cx="604802" cy="603768"/>
          </a:xfrm>
          <a:solidFill>
            <a:srgbClr val="0071C1"/>
          </a:solidFill>
        </p:grpSpPr>
        <p:sp>
          <p:nvSpPr>
            <p:cNvPr id="22" name="AutoShape 128"/>
            <p:cNvSpPr>
              <a:spLocks/>
            </p:cNvSpPr>
            <p:nvPr/>
          </p:nvSpPr>
          <p:spPr bwMode="auto">
            <a:xfrm>
              <a:off x="1796171" y="2679866"/>
              <a:ext cx="604802" cy="6037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129"/>
            <p:cNvSpPr>
              <a:spLocks/>
            </p:cNvSpPr>
            <p:nvPr/>
          </p:nvSpPr>
          <p:spPr bwMode="auto">
            <a:xfrm>
              <a:off x="2173974" y="2754543"/>
              <a:ext cx="150803" cy="150941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18"/>
          <p:cNvGrpSpPr>
            <a:grpSpLocks/>
          </p:cNvGrpSpPr>
          <p:nvPr/>
        </p:nvGrpSpPr>
        <p:grpSpPr bwMode="auto">
          <a:xfrm>
            <a:off x="3817938" y="2829139"/>
            <a:ext cx="568325" cy="569912"/>
            <a:chOff x="3817196" y="2696885"/>
            <a:chExt cx="569730" cy="569730"/>
          </a:xfrm>
          <a:solidFill>
            <a:srgbClr val="0071C1"/>
          </a:solidFill>
        </p:grpSpPr>
        <p:sp>
          <p:nvSpPr>
            <p:cNvPr id="25" name="AutoShape 126"/>
            <p:cNvSpPr>
              <a:spLocks/>
            </p:cNvSpPr>
            <p:nvPr/>
          </p:nvSpPr>
          <p:spPr bwMode="auto">
            <a:xfrm>
              <a:off x="3817196" y="2696885"/>
              <a:ext cx="569730" cy="5697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127"/>
            <p:cNvSpPr>
              <a:spLocks/>
            </p:cNvSpPr>
            <p:nvPr/>
          </p:nvSpPr>
          <p:spPr bwMode="auto">
            <a:xfrm>
              <a:off x="4047952" y="2785757"/>
              <a:ext cx="133680" cy="1333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0"/>
          <p:cNvGrpSpPr>
            <a:grpSpLocks/>
          </p:cNvGrpSpPr>
          <p:nvPr/>
        </p:nvGrpSpPr>
        <p:grpSpPr bwMode="auto">
          <a:xfrm>
            <a:off x="7777163" y="2783101"/>
            <a:ext cx="663575" cy="661988"/>
            <a:chOff x="7777729" y="2650438"/>
            <a:chExt cx="662628" cy="662628"/>
          </a:xfrm>
          <a:solidFill>
            <a:srgbClr val="0071C1"/>
          </a:solidFill>
        </p:grpSpPr>
        <p:sp>
          <p:nvSpPr>
            <p:cNvPr id="28" name="AutoShape 123"/>
            <p:cNvSpPr>
              <a:spLocks/>
            </p:cNvSpPr>
            <p:nvPr/>
          </p:nvSpPr>
          <p:spPr bwMode="auto">
            <a:xfrm>
              <a:off x="7777729" y="2650438"/>
              <a:ext cx="662628" cy="6626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AutoShape 124"/>
            <p:cNvSpPr>
              <a:spLocks/>
            </p:cNvSpPr>
            <p:nvPr/>
          </p:nvSpPr>
          <p:spPr bwMode="auto">
            <a:xfrm>
              <a:off x="7964787" y="2836356"/>
              <a:ext cx="290097" cy="289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AutoShape 125"/>
            <p:cNvSpPr>
              <a:spLocks/>
            </p:cNvSpPr>
            <p:nvPr/>
          </p:nvSpPr>
          <p:spPr bwMode="auto">
            <a:xfrm>
              <a:off x="8025026" y="2898327"/>
              <a:ext cx="168035" cy="1668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19"/>
          <p:cNvGrpSpPr>
            <a:grpSpLocks/>
          </p:cNvGrpSpPr>
          <p:nvPr/>
        </p:nvGrpSpPr>
        <p:grpSpPr bwMode="auto">
          <a:xfrm>
            <a:off x="5864225" y="2791039"/>
            <a:ext cx="482600" cy="646112"/>
            <a:chOff x="5863603" y="2658784"/>
            <a:chExt cx="483901" cy="645935"/>
          </a:xfrm>
          <a:solidFill>
            <a:srgbClr val="0071C1"/>
          </a:solidFill>
        </p:grpSpPr>
        <p:sp>
          <p:nvSpPr>
            <p:cNvPr id="32" name="AutoShape 108"/>
            <p:cNvSpPr>
              <a:spLocks/>
            </p:cNvSpPr>
            <p:nvPr/>
          </p:nvSpPr>
          <p:spPr bwMode="auto">
            <a:xfrm>
              <a:off x="5982987" y="2779401"/>
              <a:ext cx="243542" cy="2428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AutoShape 109"/>
            <p:cNvSpPr>
              <a:spLocks/>
            </p:cNvSpPr>
            <p:nvPr/>
          </p:nvSpPr>
          <p:spPr bwMode="auto">
            <a:xfrm>
              <a:off x="5863603" y="2658784"/>
              <a:ext cx="483901" cy="6459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21"/>
          <p:cNvGrpSpPr>
            <a:grpSpLocks/>
          </p:cNvGrpSpPr>
          <p:nvPr/>
        </p:nvGrpSpPr>
        <p:grpSpPr bwMode="auto">
          <a:xfrm>
            <a:off x="9786938" y="2829139"/>
            <a:ext cx="650875" cy="568325"/>
            <a:chOff x="9787636" y="2697397"/>
            <a:chExt cx="649795" cy="568710"/>
          </a:xfrm>
          <a:solidFill>
            <a:srgbClr val="0071C1"/>
          </a:solidFill>
        </p:grpSpPr>
        <p:sp>
          <p:nvSpPr>
            <p:cNvPr id="35" name="AutoShape 103"/>
            <p:cNvSpPr>
              <a:spLocks/>
            </p:cNvSpPr>
            <p:nvPr/>
          </p:nvSpPr>
          <p:spPr bwMode="auto">
            <a:xfrm>
              <a:off x="9889067" y="2799066"/>
              <a:ext cx="234560" cy="1525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104"/>
            <p:cNvSpPr>
              <a:spLocks/>
            </p:cNvSpPr>
            <p:nvPr/>
          </p:nvSpPr>
          <p:spPr bwMode="auto">
            <a:xfrm>
              <a:off x="9787636" y="2697397"/>
              <a:ext cx="649795" cy="5687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2667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436128" y="4488381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角色齐全</a:t>
            </a:r>
          </a:p>
        </p:txBody>
      </p:sp>
      <p:sp>
        <p:nvSpPr>
          <p:cNvPr id="38" name="矩形 37"/>
          <p:cNvSpPr/>
          <p:nvPr/>
        </p:nvSpPr>
        <p:spPr>
          <a:xfrm>
            <a:off x="1172229" y="5003806"/>
            <a:ext cx="185289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策划设计制作等全程服务。</a:t>
            </a:r>
          </a:p>
        </p:txBody>
      </p:sp>
      <p:sp>
        <p:nvSpPr>
          <p:cNvPr id="39" name="矩形 38"/>
          <p:cNvSpPr/>
          <p:nvPr/>
        </p:nvSpPr>
        <p:spPr>
          <a:xfrm>
            <a:off x="3439553" y="4488381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尊重差异</a:t>
            </a:r>
          </a:p>
        </p:txBody>
      </p:sp>
      <p:sp>
        <p:nvSpPr>
          <p:cNvPr id="46" name="矩形 45"/>
          <p:cNvSpPr/>
          <p:nvPr/>
        </p:nvSpPr>
        <p:spPr>
          <a:xfrm>
            <a:off x="3175654" y="5003806"/>
            <a:ext cx="185289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策划设计制作等全程服务。</a:t>
            </a:r>
          </a:p>
        </p:txBody>
      </p:sp>
      <p:sp>
        <p:nvSpPr>
          <p:cNvPr id="48" name="矩形 47"/>
          <p:cNvSpPr/>
          <p:nvPr/>
        </p:nvSpPr>
        <p:spPr>
          <a:xfrm>
            <a:off x="5442978" y="4488381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用人之长</a:t>
            </a:r>
          </a:p>
        </p:txBody>
      </p:sp>
      <p:sp>
        <p:nvSpPr>
          <p:cNvPr id="49" name="矩形 48"/>
          <p:cNvSpPr/>
          <p:nvPr/>
        </p:nvSpPr>
        <p:spPr>
          <a:xfrm>
            <a:off x="5179079" y="5003806"/>
            <a:ext cx="185289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策划设计制作等全程服务。</a:t>
            </a:r>
          </a:p>
        </p:txBody>
      </p:sp>
      <p:sp>
        <p:nvSpPr>
          <p:cNvPr id="50" name="矩形 49"/>
          <p:cNvSpPr/>
          <p:nvPr/>
        </p:nvSpPr>
        <p:spPr>
          <a:xfrm>
            <a:off x="7446403" y="4488381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容人之短</a:t>
            </a:r>
          </a:p>
        </p:txBody>
      </p:sp>
      <p:sp>
        <p:nvSpPr>
          <p:cNvPr id="51" name="矩形 50"/>
          <p:cNvSpPr/>
          <p:nvPr/>
        </p:nvSpPr>
        <p:spPr>
          <a:xfrm>
            <a:off x="7182504" y="5003806"/>
            <a:ext cx="185289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策划设计制作等全程服务。</a:t>
            </a:r>
          </a:p>
        </p:txBody>
      </p:sp>
      <p:sp>
        <p:nvSpPr>
          <p:cNvPr id="52" name="矩形 51"/>
          <p:cNvSpPr/>
          <p:nvPr/>
        </p:nvSpPr>
        <p:spPr>
          <a:xfrm>
            <a:off x="9449828" y="4488381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71C1"/>
                </a:solidFill>
                <a:latin typeface="+mj-ea"/>
                <a:ea typeface="+mj-ea"/>
              </a:rPr>
              <a:t>主动补位</a:t>
            </a:r>
          </a:p>
        </p:txBody>
      </p:sp>
      <p:sp>
        <p:nvSpPr>
          <p:cNvPr id="53" name="矩形 52"/>
          <p:cNvSpPr/>
          <p:nvPr/>
        </p:nvSpPr>
        <p:spPr>
          <a:xfrm>
            <a:off x="9185929" y="5003806"/>
            <a:ext cx="185289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策划设计制作等全程服务。</a:t>
            </a:r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xmlns="" id="{4A256502-86D5-4017-A191-EC824E425187}"/>
              </a:ext>
            </a:extLst>
          </p:cNvPr>
          <p:cNvSpPr/>
          <p:nvPr/>
        </p:nvSpPr>
        <p:spPr>
          <a:xfrm rot="5400000">
            <a:off x="4037245" y="236367"/>
            <a:ext cx="317031" cy="273303"/>
          </a:xfrm>
          <a:prstGeom prst="triangle">
            <a:avLst/>
          </a:prstGeom>
          <a:solidFill>
            <a:srgbClr val="4E9FD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15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9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4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9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4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5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8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8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3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95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6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2F85FEF-DD81-4CCA-97A4-2B7814794729}"/>
              </a:ext>
            </a:extLst>
          </p:cNvPr>
          <p:cNvSpPr/>
          <p:nvPr/>
        </p:nvSpPr>
        <p:spPr>
          <a:xfrm>
            <a:off x="0" y="3683050"/>
            <a:ext cx="12192000" cy="827305"/>
          </a:xfrm>
          <a:prstGeom prst="rect">
            <a:avLst/>
          </a:prstGeom>
          <a:solidFill>
            <a:srgbClr val="4E9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8E4411-1EF0-4D3A-BBA2-59C24E41C7C9}"/>
              </a:ext>
            </a:extLst>
          </p:cNvPr>
          <p:cNvSpPr/>
          <p:nvPr/>
        </p:nvSpPr>
        <p:spPr>
          <a:xfrm>
            <a:off x="0" y="1852160"/>
            <a:ext cx="12192000" cy="1731791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93B255B-3942-4C73-AAB6-6E6D85ACDB39}"/>
              </a:ext>
            </a:extLst>
          </p:cNvPr>
          <p:cNvSpPr/>
          <p:nvPr/>
        </p:nvSpPr>
        <p:spPr>
          <a:xfrm>
            <a:off x="1257300" y="3789435"/>
            <a:ext cx="44577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Nam </a:t>
            </a:r>
            <a:r>
              <a:rPr lang="en-US" altLang="zh-CN" sz="900" dirty="0" err="1">
                <a:solidFill>
                  <a:schemeClr val="bg1"/>
                </a:solidFill>
              </a:rPr>
              <a:t>viverra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euismod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odio</a:t>
            </a:r>
            <a:r>
              <a:rPr lang="en-US" altLang="zh-CN" sz="900" dirty="0">
                <a:solidFill>
                  <a:schemeClr val="bg1"/>
                </a:solidFill>
              </a:rPr>
              <a:t> gravida </a:t>
            </a:r>
            <a:r>
              <a:rPr lang="en-US" altLang="zh-CN" sz="900" dirty="0" err="1">
                <a:solidFill>
                  <a:schemeClr val="bg1"/>
                </a:solidFill>
              </a:rPr>
              <a:t>pellentesque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urna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varius</a:t>
            </a:r>
            <a:r>
              <a:rPr lang="en-US" altLang="zh-CN" sz="900" dirty="0">
                <a:solidFill>
                  <a:schemeClr val="bg1"/>
                </a:solidFill>
              </a:rPr>
              <a:t> vitae. </a:t>
            </a:r>
            <a:r>
              <a:rPr lang="en-US" altLang="zh-CN" sz="900" dirty="0" err="1">
                <a:solidFill>
                  <a:schemeClr val="bg1"/>
                </a:solidFill>
              </a:rPr>
              <a:t>Sed</a:t>
            </a:r>
            <a:r>
              <a:rPr lang="en-US" altLang="zh-CN" sz="900" dirty="0">
                <a:solidFill>
                  <a:schemeClr val="bg1"/>
                </a:solidFill>
              </a:rPr>
              <a:t> dui lorem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et </a:t>
            </a:r>
            <a:r>
              <a:rPr lang="en-US" altLang="zh-CN" sz="900" dirty="0" err="1">
                <a:solidFill>
                  <a:schemeClr val="bg1"/>
                </a:solidFill>
              </a:rPr>
              <a:t>interdum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metus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8A76CA-1558-4158-9A45-435C74C22ABF}"/>
              </a:ext>
            </a:extLst>
          </p:cNvPr>
          <p:cNvGrpSpPr/>
          <p:nvPr/>
        </p:nvGrpSpPr>
        <p:grpSpPr>
          <a:xfrm>
            <a:off x="8183146" y="1758815"/>
            <a:ext cx="2751554" cy="27515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55">
              <a:extLst>
                <a:ext uri="{FF2B5EF4-FFF2-40B4-BE49-F238E27FC236}">
                  <a16:creationId xmlns:a16="http://schemas.microsoft.com/office/drawing/2014/main" xmlns="" id="{90572FE7-EB65-4D7E-85A1-5BE5F4C5A435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F6B1C3-96BE-4DAC-9503-41505561FBF8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200" dirty="0">
                  <a:solidFill>
                    <a:srgbClr val="0071C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7200" dirty="0">
                <a:solidFill>
                  <a:srgbClr val="0071C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1D521B9-A71A-4822-974A-1B920B369F04}"/>
              </a:ext>
            </a:extLst>
          </p:cNvPr>
          <p:cNvSpPr/>
          <p:nvPr/>
        </p:nvSpPr>
        <p:spPr>
          <a:xfrm>
            <a:off x="1257300" y="2260512"/>
            <a:ext cx="42883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团队激励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6DA1438-4FD4-4A77-B3D5-4914907ED681}"/>
              </a:ext>
            </a:extLst>
          </p:cNvPr>
          <p:cNvSpPr/>
          <p:nvPr/>
        </p:nvSpPr>
        <p:spPr>
          <a:xfrm>
            <a:off x="1285890" y="1906369"/>
            <a:ext cx="3827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HOW TO MOTIVATE?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142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DD78998-FEC4-4E02-9BA2-BFBBB3F15AB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简洁团队凝聚力建设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0009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29366B"/>
      </a:accent1>
      <a:accent2>
        <a:srgbClr val="29366B"/>
      </a:accent2>
      <a:accent3>
        <a:srgbClr val="29366B"/>
      </a:accent3>
      <a:accent4>
        <a:srgbClr val="29366B"/>
      </a:accent4>
      <a:accent5>
        <a:srgbClr val="29366B"/>
      </a:accent5>
      <a:accent6>
        <a:srgbClr val="29366B"/>
      </a:accent6>
      <a:hlink>
        <a:srgbClr val="335B74"/>
      </a:hlink>
      <a:folHlink>
        <a:srgbClr val="335B74"/>
      </a:folHlink>
    </a:clrScheme>
    <a:fontScheme name="2017">
      <a:majorFont>
        <a:latin typeface="Campton Medium"/>
        <a:ea typeface="方正尚酷简体"/>
        <a:cs typeface=""/>
      </a:majorFont>
      <a:minorFont>
        <a:latin typeface="Campton Light"/>
        <a:ea typeface="方正兰亭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0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1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2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3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4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5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6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7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8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19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0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1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2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3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4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5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6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7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8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29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3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30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31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32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33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34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4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5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6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7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8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ppt/theme/themeOverride9.xml><?xml version="1.0" encoding="utf-8"?>
<a:themeOverride xmlns:a="http://schemas.openxmlformats.org/drawingml/2006/main">
  <a:clrScheme name="0009">
    <a:dk1>
      <a:srgbClr val="000000"/>
    </a:dk1>
    <a:lt1>
      <a:srgbClr val="FFFFFF"/>
    </a:lt1>
    <a:dk2>
      <a:srgbClr val="335B74"/>
    </a:dk2>
    <a:lt2>
      <a:srgbClr val="DFE3E5"/>
    </a:lt2>
    <a:accent1>
      <a:srgbClr val="29366B"/>
    </a:accent1>
    <a:accent2>
      <a:srgbClr val="29366B"/>
    </a:accent2>
    <a:accent3>
      <a:srgbClr val="29366B"/>
    </a:accent3>
    <a:accent4>
      <a:srgbClr val="29366B"/>
    </a:accent4>
    <a:accent5>
      <a:srgbClr val="29366B"/>
    </a:accent5>
    <a:accent6>
      <a:srgbClr val="29366B"/>
    </a:accent6>
    <a:hlink>
      <a:srgbClr val="335B74"/>
    </a:hlink>
    <a:folHlink>
      <a:srgbClr val="335B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4023</TotalTime>
  <Words>2812</Words>
  <Application>Microsoft Office PowerPoint</Application>
  <PresentationFormat>宽屏</PresentationFormat>
  <Paragraphs>308</Paragraphs>
  <Slides>34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0" baseType="lpstr">
      <vt:lpstr>Campton Light DEMO</vt:lpstr>
      <vt:lpstr>FontAwesome</vt:lpstr>
      <vt:lpstr>Arial</vt:lpstr>
      <vt:lpstr>Agency FB</vt:lpstr>
      <vt:lpstr>Campton Medium</vt:lpstr>
      <vt:lpstr>Lato Light</vt:lpstr>
      <vt:lpstr>Campton Light</vt:lpstr>
      <vt:lpstr>Roboto Light</vt:lpstr>
      <vt:lpstr>方正兰亭准黑_GBK</vt:lpstr>
      <vt:lpstr>Broadway BT</vt:lpstr>
      <vt:lpstr>微软雅黑</vt:lpstr>
      <vt:lpstr>等线</vt:lpstr>
      <vt:lpstr>方正兰亭黑简体</vt:lpstr>
      <vt:lpstr>张海山锐谐体</vt:lpstr>
      <vt:lpstr>方正尚酷简体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简洁团队凝聚力建设ppt模板</dc:title>
  <dc:creator>jim lam</dc:creator>
  <cp:lastModifiedBy>user</cp:lastModifiedBy>
  <cp:revision>162</cp:revision>
  <dcterms:created xsi:type="dcterms:W3CDTF">2017-04-13T02:48:10Z</dcterms:created>
  <dcterms:modified xsi:type="dcterms:W3CDTF">2018-06-14T12:27:11Z</dcterms:modified>
</cp:coreProperties>
</file>