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60"/>
  </p:notesMasterIdLst>
  <p:sldIdLst>
    <p:sldId id="470" r:id="rId11"/>
    <p:sldId id="510" r:id="rId12"/>
    <p:sldId id="512" r:id="rId13"/>
    <p:sldId id="471" r:id="rId14"/>
    <p:sldId id="352" r:id="rId15"/>
    <p:sldId id="515" r:id="rId16"/>
    <p:sldId id="516" r:id="rId17"/>
    <p:sldId id="517" r:id="rId18"/>
    <p:sldId id="520" r:id="rId19"/>
    <p:sldId id="518" r:id="rId20"/>
    <p:sldId id="521" r:id="rId21"/>
    <p:sldId id="522" r:id="rId22"/>
    <p:sldId id="524" r:id="rId23"/>
    <p:sldId id="525" r:id="rId24"/>
    <p:sldId id="528" r:id="rId25"/>
    <p:sldId id="526" r:id="rId26"/>
    <p:sldId id="529" r:id="rId27"/>
    <p:sldId id="531" r:id="rId28"/>
    <p:sldId id="530" r:id="rId29"/>
    <p:sldId id="532" r:id="rId30"/>
    <p:sldId id="534" r:id="rId31"/>
    <p:sldId id="533" r:id="rId32"/>
    <p:sldId id="535" r:id="rId33"/>
    <p:sldId id="536" r:id="rId34"/>
    <p:sldId id="537" r:id="rId35"/>
    <p:sldId id="539" r:id="rId36"/>
    <p:sldId id="541" r:id="rId37"/>
    <p:sldId id="538" r:id="rId38"/>
    <p:sldId id="540" r:id="rId39"/>
    <p:sldId id="543" r:id="rId40"/>
    <p:sldId id="544" r:id="rId41"/>
    <p:sldId id="545" r:id="rId42"/>
    <p:sldId id="542" r:id="rId43"/>
    <p:sldId id="546" r:id="rId44"/>
    <p:sldId id="547" r:id="rId45"/>
    <p:sldId id="548" r:id="rId46"/>
    <p:sldId id="549" r:id="rId47"/>
    <p:sldId id="550" r:id="rId48"/>
    <p:sldId id="551" r:id="rId49"/>
    <p:sldId id="552" r:id="rId50"/>
    <p:sldId id="553" r:id="rId51"/>
    <p:sldId id="554" r:id="rId52"/>
    <p:sldId id="555" r:id="rId53"/>
    <p:sldId id="557" r:id="rId54"/>
    <p:sldId id="556" r:id="rId55"/>
    <p:sldId id="560" r:id="rId56"/>
    <p:sldId id="562" r:id="rId57"/>
    <p:sldId id="558" r:id="rId58"/>
    <p:sldId id="297" r:id="rId59"/>
  </p:sldIdLst>
  <p:sldSz cx="12190413" cy="6859588"/>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2526"/>
    <a:srgbClr val="1D686A"/>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574" autoAdjust="0"/>
    <p:restoredTop sz="97778" autoAdjust="0"/>
  </p:normalViewPr>
  <p:slideViewPr>
    <p:cSldViewPr snapToGrid="0" showGuides="1">
      <p:cViewPr varScale="1">
        <p:scale>
          <a:sx n="70" d="100"/>
          <a:sy n="70" d="100"/>
        </p:scale>
        <p:origin x="432" y="7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microsoft.com/office/2015/10/relationships/revisionInfo" Target="revisionInfo.xml"/><Relationship Id="rId5" Type="http://schemas.openxmlformats.org/officeDocument/2006/relationships/slideMaster" Target="slideMasters/slideMaster5.xml"/><Relationship Id="rId61" Type="http://schemas.openxmlformats.org/officeDocument/2006/relationships/tags" Target="tags/tag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2017/10/19 Thursday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4196451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898387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511692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7997561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590823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9866101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3799003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621941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74395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450379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850747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464813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8456779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91002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4086887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07279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27065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9625786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2907010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28</a:t>
            </a:fld>
            <a:endParaRPr lang="zh-CN" altLang="en-US"/>
          </a:p>
        </p:txBody>
      </p:sp>
    </p:spTree>
    <p:extLst>
      <p:ext uri="{BB962C8B-B14F-4D97-AF65-F5344CB8AC3E}">
        <p14:creationId xmlns:p14="http://schemas.microsoft.com/office/powerpoint/2010/main" val="30187540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29</a:t>
            </a:fld>
            <a:endParaRPr lang="zh-CN" altLang="en-US"/>
          </a:p>
        </p:txBody>
      </p:sp>
    </p:spTree>
    <p:extLst>
      <p:ext uri="{BB962C8B-B14F-4D97-AF65-F5344CB8AC3E}">
        <p14:creationId xmlns:p14="http://schemas.microsoft.com/office/powerpoint/2010/main" val="2619444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829856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30</a:t>
            </a:fld>
            <a:endParaRPr lang="zh-CN" altLang="en-US"/>
          </a:p>
        </p:txBody>
      </p:sp>
    </p:spTree>
    <p:extLst>
      <p:ext uri="{BB962C8B-B14F-4D97-AF65-F5344CB8AC3E}">
        <p14:creationId xmlns:p14="http://schemas.microsoft.com/office/powerpoint/2010/main" val="31545038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31</a:t>
            </a:fld>
            <a:endParaRPr lang="zh-CN" altLang="en-US"/>
          </a:p>
        </p:txBody>
      </p:sp>
    </p:spTree>
    <p:extLst>
      <p:ext uri="{BB962C8B-B14F-4D97-AF65-F5344CB8AC3E}">
        <p14:creationId xmlns:p14="http://schemas.microsoft.com/office/powerpoint/2010/main" val="33404610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32</a:t>
            </a:fld>
            <a:endParaRPr lang="zh-CN" altLang="en-US"/>
          </a:p>
        </p:txBody>
      </p:sp>
    </p:spTree>
    <p:extLst>
      <p:ext uri="{BB962C8B-B14F-4D97-AF65-F5344CB8AC3E}">
        <p14:creationId xmlns:p14="http://schemas.microsoft.com/office/powerpoint/2010/main" val="30191191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33</a:t>
            </a:fld>
            <a:endParaRPr lang="zh-CN" altLang="en-US"/>
          </a:p>
        </p:txBody>
      </p:sp>
    </p:spTree>
    <p:extLst>
      <p:ext uri="{BB962C8B-B14F-4D97-AF65-F5344CB8AC3E}">
        <p14:creationId xmlns:p14="http://schemas.microsoft.com/office/powerpoint/2010/main" val="6482138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34</a:t>
            </a:fld>
            <a:endParaRPr lang="zh-CN" altLang="en-US"/>
          </a:p>
        </p:txBody>
      </p:sp>
    </p:spTree>
    <p:extLst>
      <p:ext uri="{BB962C8B-B14F-4D97-AF65-F5344CB8AC3E}">
        <p14:creationId xmlns:p14="http://schemas.microsoft.com/office/powerpoint/2010/main" val="10714856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35</a:t>
            </a:fld>
            <a:endParaRPr lang="zh-CN" altLang="en-US"/>
          </a:p>
        </p:txBody>
      </p:sp>
    </p:spTree>
    <p:extLst>
      <p:ext uri="{BB962C8B-B14F-4D97-AF65-F5344CB8AC3E}">
        <p14:creationId xmlns:p14="http://schemas.microsoft.com/office/powerpoint/2010/main" val="18829209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36</a:t>
            </a:fld>
            <a:endParaRPr lang="zh-CN" altLang="en-US"/>
          </a:p>
        </p:txBody>
      </p:sp>
    </p:spTree>
    <p:extLst>
      <p:ext uri="{BB962C8B-B14F-4D97-AF65-F5344CB8AC3E}">
        <p14:creationId xmlns:p14="http://schemas.microsoft.com/office/powerpoint/2010/main" val="42224686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37</a:t>
            </a:fld>
            <a:endParaRPr lang="zh-CN" altLang="en-US"/>
          </a:p>
        </p:txBody>
      </p:sp>
    </p:spTree>
    <p:extLst>
      <p:ext uri="{BB962C8B-B14F-4D97-AF65-F5344CB8AC3E}">
        <p14:creationId xmlns:p14="http://schemas.microsoft.com/office/powerpoint/2010/main" val="33642672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38</a:t>
            </a:fld>
            <a:endParaRPr lang="zh-CN" altLang="en-US"/>
          </a:p>
        </p:txBody>
      </p:sp>
    </p:spTree>
    <p:extLst>
      <p:ext uri="{BB962C8B-B14F-4D97-AF65-F5344CB8AC3E}">
        <p14:creationId xmlns:p14="http://schemas.microsoft.com/office/powerpoint/2010/main" val="39366620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39</a:t>
            </a:fld>
            <a:endParaRPr lang="zh-CN" altLang="en-US"/>
          </a:p>
        </p:txBody>
      </p:sp>
    </p:spTree>
    <p:extLst>
      <p:ext uri="{BB962C8B-B14F-4D97-AF65-F5344CB8AC3E}">
        <p14:creationId xmlns:p14="http://schemas.microsoft.com/office/powerpoint/2010/main" val="3489945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40</a:t>
            </a:fld>
            <a:endParaRPr lang="zh-CN" altLang="en-US"/>
          </a:p>
        </p:txBody>
      </p:sp>
    </p:spTree>
    <p:extLst>
      <p:ext uri="{BB962C8B-B14F-4D97-AF65-F5344CB8AC3E}">
        <p14:creationId xmlns:p14="http://schemas.microsoft.com/office/powerpoint/2010/main" val="29328969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41</a:t>
            </a:fld>
            <a:endParaRPr lang="zh-CN" altLang="en-US"/>
          </a:p>
        </p:txBody>
      </p:sp>
    </p:spTree>
    <p:extLst>
      <p:ext uri="{BB962C8B-B14F-4D97-AF65-F5344CB8AC3E}">
        <p14:creationId xmlns:p14="http://schemas.microsoft.com/office/powerpoint/2010/main" val="3422957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42</a:t>
            </a:fld>
            <a:endParaRPr lang="zh-CN" altLang="en-US"/>
          </a:p>
        </p:txBody>
      </p:sp>
    </p:spTree>
    <p:extLst>
      <p:ext uri="{BB962C8B-B14F-4D97-AF65-F5344CB8AC3E}">
        <p14:creationId xmlns:p14="http://schemas.microsoft.com/office/powerpoint/2010/main" val="38920128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43</a:t>
            </a:fld>
            <a:endParaRPr lang="zh-CN" altLang="en-US"/>
          </a:p>
        </p:txBody>
      </p:sp>
    </p:spTree>
    <p:extLst>
      <p:ext uri="{BB962C8B-B14F-4D97-AF65-F5344CB8AC3E}">
        <p14:creationId xmlns:p14="http://schemas.microsoft.com/office/powerpoint/2010/main" val="31968567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44</a:t>
            </a:fld>
            <a:endParaRPr lang="zh-CN" altLang="en-US"/>
          </a:p>
        </p:txBody>
      </p:sp>
    </p:spTree>
    <p:extLst>
      <p:ext uri="{BB962C8B-B14F-4D97-AF65-F5344CB8AC3E}">
        <p14:creationId xmlns:p14="http://schemas.microsoft.com/office/powerpoint/2010/main" val="41506614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45</a:t>
            </a:fld>
            <a:endParaRPr lang="zh-CN" altLang="en-US"/>
          </a:p>
        </p:txBody>
      </p:sp>
    </p:spTree>
    <p:extLst>
      <p:ext uri="{BB962C8B-B14F-4D97-AF65-F5344CB8AC3E}">
        <p14:creationId xmlns:p14="http://schemas.microsoft.com/office/powerpoint/2010/main" val="17580416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46</a:t>
            </a:fld>
            <a:endParaRPr lang="zh-CN" altLang="en-US"/>
          </a:p>
        </p:txBody>
      </p:sp>
    </p:spTree>
    <p:extLst>
      <p:ext uri="{BB962C8B-B14F-4D97-AF65-F5344CB8AC3E}">
        <p14:creationId xmlns:p14="http://schemas.microsoft.com/office/powerpoint/2010/main" val="41306433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47</a:t>
            </a:fld>
            <a:endParaRPr lang="zh-CN" altLang="en-US"/>
          </a:p>
        </p:txBody>
      </p:sp>
    </p:spTree>
    <p:extLst>
      <p:ext uri="{BB962C8B-B14F-4D97-AF65-F5344CB8AC3E}">
        <p14:creationId xmlns:p14="http://schemas.microsoft.com/office/powerpoint/2010/main" val="31354814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48</a:t>
            </a:fld>
            <a:endParaRPr lang="zh-CN" altLang="en-US"/>
          </a:p>
        </p:txBody>
      </p:sp>
    </p:spTree>
    <p:extLst>
      <p:ext uri="{BB962C8B-B14F-4D97-AF65-F5344CB8AC3E}">
        <p14:creationId xmlns:p14="http://schemas.microsoft.com/office/powerpoint/2010/main" val="8341775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49</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287566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545843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11540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331643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2017/10/19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2017/10/19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2017/10/19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2017/10/19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2017/10/19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2017/10/19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2017/10/19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2017/10/19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2017/10/19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2017/10/19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2017/10/19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microsoft.com/office/2007/relationships/hdphoto" Target="../media/hdphoto1.wdp"/><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2017/10/19 Thursday</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10/19/2017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19/10/2017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43.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43.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microsoft.com/office/2007/relationships/hdphoto" Target="../media/hdphoto3.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43.xml"/><Relationship Id="rId4" Type="http://schemas.openxmlformats.org/officeDocument/2006/relationships/image" Target="../media/image16.jpg"/></Relationships>
</file>

<file path=ppt/slides/_rels/slide3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3.xml"/><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4.xml"/><Relationship Id="rId1" Type="http://schemas.openxmlformats.org/officeDocument/2006/relationships/slideLayout" Target="../slideLayouts/slideLayout43.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5.xml"/><Relationship Id="rId1" Type="http://schemas.openxmlformats.org/officeDocument/2006/relationships/slideLayout" Target="../slideLayouts/slideLayout4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3.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7.xml"/><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8.xml"/><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4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3.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43.xml"/><Relationship Id="rId4" Type="http://schemas.microsoft.com/office/2007/relationships/hdphoto" Target="../media/hdphoto3.wdp"/></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8.xml"/><Relationship Id="rId1" Type="http://schemas.openxmlformats.org/officeDocument/2006/relationships/slideLayout" Target="../slideLayouts/slideLayout43.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43.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3.xml"/><Relationship Id="rId5" Type="http://schemas.openxmlformats.org/officeDocument/2006/relationships/image" Target="../media/image9.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3.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1201FD-0FAC-4EAB-A9B8-2E0FBA17EB5D}"/>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tretch>
            <a:fillRect/>
          </a:stretch>
        </p:blipFill>
        <p:spPr>
          <a:xfrm>
            <a:off x="-6350" y="0"/>
            <a:ext cx="12190413" cy="6857107"/>
          </a:xfrm>
          <a:prstGeom prst="rect">
            <a:avLst/>
          </a:prstGeom>
        </p:spPr>
      </p:pic>
      <p:sp>
        <p:nvSpPr>
          <p:cNvPr id="5" name="党">
            <a:extLst>
              <a:ext uri="{FF2B5EF4-FFF2-40B4-BE49-F238E27FC236}">
                <a16:creationId xmlns:a16="http://schemas.microsoft.com/office/drawing/2014/main" id="{0DB506BF-2F66-4F7C-9B68-65CBBEC39FE6}"/>
              </a:ext>
            </a:extLst>
          </p:cNvPr>
          <p:cNvSpPr txBox="1"/>
          <p:nvPr/>
        </p:nvSpPr>
        <p:spPr>
          <a:xfrm>
            <a:off x="368009" y="1594711"/>
            <a:ext cx="11372148" cy="1478097"/>
          </a:xfrm>
          <a:prstGeom prst="rect">
            <a:avLst/>
          </a:prstGeom>
          <a:noFill/>
          <a:ln>
            <a:noFill/>
          </a:ln>
          <a:effectLst/>
        </p:spPr>
        <p:txBody>
          <a:bodyPr wrap="square" rtlCol="0">
            <a:spAutoFit/>
          </a:bodyPr>
          <a:lstStyle/>
          <a:p>
            <a:pPr algn="ctr">
              <a:lnSpc>
                <a:spcPct val="110000"/>
              </a:lnSpc>
            </a:pPr>
            <a:r>
              <a:rPr lang="zh-CN" altLang="en-US" sz="8800" i="0" dirty="0" smtClean="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rPr>
              <a:t>聚焦党的十九大</a:t>
            </a:r>
            <a:endParaRPr lang="en-US" altLang="zh-CN" sz="8800" i="0" dirty="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endParaRPr>
          </a:p>
        </p:txBody>
      </p:sp>
      <p:sp>
        <p:nvSpPr>
          <p:cNvPr id="7" name="党">
            <a:extLst>
              <a:ext uri="{FF2B5EF4-FFF2-40B4-BE49-F238E27FC236}">
                <a16:creationId xmlns:a16="http://schemas.microsoft.com/office/drawing/2014/main" id="{4F2E7E0E-0592-45D0-9D67-9631613E6508}"/>
              </a:ext>
            </a:extLst>
          </p:cNvPr>
          <p:cNvSpPr txBox="1"/>
          <p:nvPr/>
        </p:nvSpPr>
        <p:spPr>
          <a:xfrm>
            <a:off x="1514903" y="2666736"/>
            <a:ext cx="8988244" cy="126034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endParaRPr lang="zh-CN" altLang="en-US" sz="2300" b="1" spc="300" dirty="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endParaRPr>
          </a:p>
          <a:p>
            <a:pPr algn="ctr">
              <a:lnSpc>
                <a:spcPct val="110000"/>
              </a:lnSpc>
            </a:pPr>
            <a:r>
              <a:rPr lang="zh-CN" altLang="en-US" sz="2300" b="1" spc="300" dirty="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rPr>
              <a:t>习近平总书记十九大报告</a:t>
            </a:r>
            <a:r>
              <a:rPr lang="zh-CN" altLang="en-US" sz="2300" b="1" spc="300" dirty="0" smtClean="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rPr>
              <a:t>解读</a:t>
            </a:r>
            <a:endParaRPr lang="en-US" altLang="zh-CN" sz="2300" b="1" spc="300" dirty="0" smtClean="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endParaRPr>
          </a:p>
          <a:p>
            <a:pPr algn="ctr">
              <a:lnSpc>
                <a:spcPct val="110000"/>
              </a:lnSpc>
            </a:pPr>
            <a:r>
              <a:rPr lang="zh-CN" altLang="en-US" sz="2300" b="1" spc="300" dirty="0" smtClean="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rPr>
              <a:t>深入</a:t>
            </a:r>
            <a:r>
              <a:rPr lang="zh-CN" altLang="en-US" sz="2300" b="1" spc="300" dirty="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rPr>
              <a:t>学习贯彻党的十九大精神</a:t>
            </a:r>
            <a:endParaRPr lang="en-US" altLang="zh-CN" sz="2300" b="1" i="0" spc="300" dirty="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endParaRPr>
          </a:p>
        </p:txBody>
      </p:sp>
      <p:sp>
        <p:nvSpPr>
          <p:cNvPr id="11" name="党">
            <a:extLst>
              <a:ext uri="{FF2B5EF4-FFF2-40B4-BE49-F238E27FC236}">
                <a16:creationId xmlns:a16="http://schemas.microsoft.com/office/drawing/2014/main" id="{A4165056-D80D-42EA-BBAA-2AFEA53E2C7C}"/>
              </a:ext>
            </a:extLst>
          </p:cNvPr>
          <p:cNvSpPr txBox="1"/>
          <p:nvPr/>
        </p:nvSpPr>
        <p:spPr>
          <a:xfrm>
            <a:off x="4828556" y="4008621"/>
            <a:ext cx="2637796" cy="375809"/>
          </a:xfrm>
          <a:prstGeom prst="rect">
            <a:avLst/>
          </a:prstGeom>
          <a:noFill/>
          <a:ln>
            <a:noFill/>
          </a:ln>
          <a:effectLst/>
        </p:spPr>
        <p:txBody>
          <a:bodyPr wrap="square" rtlCol="0">
            <a:spAutoFit/>
          </a:bodyPr>
          <a:lstStyle/>
          <a:p>
            <a:pPr algn="ctr">
              <a:lnSpc>
                <a:spcPct val="110000"/>
              </a:lnSpc>
            </a:pPr>
            <a:r>
              <a:rPr lang="zh-CN" altLang="en-US" b="1" dirty="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rPr>
              <a:t>汇报</a:t>
            </a:r>
            <a:r>
              <a:rPr lang="zh-CN" altLang="en-US" b="1" dirty="0" smtClean="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rPr>
              <a:t>人：千库网</a:t>
            </a:r>
            <a:endParaRPr lang="en-US" altLang="zh-CN" b="1" i="0" dirty="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endParaRPr>
          </a:p>
        </p:txBody>
      </p:sp>
      <p:pic>
        <p:nvPicPr>
          <p:cNvPr id="12" name="Strength Of A Thousand Men(1)">
            <a:hlinkClick r:id="" action="ppaction://media"/>
            <a:extLst>
              <a:ext uri="{FF2B5EF4-FFF2-40B4-BE49-F238E27FC236}">
                <a16:creationId xmlns:a16="http://schemas.microsoft.com/office/drawing/2014/main" id="{9113FEC8-A4B1-4D79-B62A-0AAA5CF6907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350" y="-1576070"/>
            <a:ext cx="812694" cy="812988"/>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par>
                                <p:cTn id="10" presetID="47" presetClass="entr" presetSubtype="0" fill="hold" grpId="0" nodeType="withEffect">
                                  <p:stCondLst>
                                    <p:cond delay="1500"/>
                                  </p:stCondLst>
                                  <p:iterate type="lt">
                                    <p:tmPct val="5769"/>
                                  </p:iterate>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23" presetClass="entr" presetSubtype="528" fill="hold" grpId="0" nodeType="withEffect">
                                  <p:stCondLst>
                                    <p:cond delay="1500"/>
                                  </p:stCondLst>
                                  <p:iterate type="lt">
                                    <p:tmPct val="25000"/>
                                  </p:iterate>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ppt_x</p:attrName>
                                        </p:attrNameLst>
                                      </p:cBhvr>
                                      <p:tavLst>
                                        <p:tav tm="0">
                                          <p:val>
                                            <p:fltVal val="0.5"/>
                                          </p:val>
                                        </p:tav>
                                        <p:tav tm="100000">
                                          <p:val>
                                            <p:strVal val="#ppt_x"/>
                                          </p:val>
                                        </p:tav>
                                      </p:tavLst>
                                    </p:anim>
                                    <p:anim calcmode="lin" valueType="num">
                                      <p:cBhvr>
                                        <p:cTn id="20" dur="1000" fill="hold"/>
                                        <p:tgtEl>
                                          <p:spTgt spid="5"/>
                                        </p:tgtEl>
                                        <p:attrNameLst>
                                          <p:attrName>ppt_y</p:attrName>
                                        </p:attrNameLst>
                                      </p:cBhvr>
                                      <p:tavLst>
                                        <p:tav tm="0">
                                          <p:val>
                                            <p:fltVal val="0.5"/>
                                          </p:val>
                                        </p:tav>
                                        <p:tav tm="100000">
                                          <p:val>
                                            <p:strVal val="#ppt_y"/>
                                          </p:val>
                                        </p:tav>
                                      </p:tavLst>
                                    </p:anim>
                                  </p:childTnLst>
                                </p:cTn>
                              </p:par>
                            </p:childTnLst>
                          </p:cTn>
                        </p:par>
                        <p:par>
                          <p:cTn id="21" fill="hold">
                            <p:stCondLst>
                              <p:cond delay="4000"/>
                            </p:stCondLst>
                            <p:childTnLst>
                              <p:par>
                                <p:cTn id="22" presetID="23" presetClass="entr" presetSubtype="528" fill="hold" grpId="0" nodeType="afterEffect">
                                  <p:stCondLst>
                                    <p:cond delay="0"/>
                                  </p:stCondLst>
                                  <p:iterate type="lt">
                                    <p:tmPct val="25000"/>
                                  </p:iterate>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ppt_w</p:attrName>
                                        </p:attrNameLst>
                                      </p:cBhvr>
                                      <p:tavLst>
                                        <p:tav tm="0">
                                          <p:val>
                                            <p:fltVal val="0"/>
                                          </p:val>
                                        </p:tav>
                                        <p:tav tm="100000">
                                          <p:val>
                                            <p:strVal val="#ppt_w"/>
                                          </p:val>
                                        </p:tav>
                                      </p:tavLst>
                                    </p:anim>
                                    <p:anim calcmode="lin" valueType="num">
                                      <p:cBhvr>
                                        <p:cTn id="25" dur="1000" fill="hold"/>
                                        <p:tgtEl>
                                          <p:spTgt spid="11"/>
                                        </p:tgtEl>
                                        <p:attrNameLst>
                                          <p:attrName>ppt_h</p:attrName>
                                        </p:attrNameLst>
                                      </p:cBhvr>
                                      <p:tavLst>
                                        <p:tav tm="0">
                                          <p:val>
                                            <p:fltVal val="0"/>
                                          </p:val>
                                        </p:tav>
                                        <p:tav tm="100000">
                                          <p:val>
                                            <p:strVal val="#ppt_h"/>
                                          </p:val>
                                        </p:tav>
                                      </p:tavLst>
                                    </p:anim>
                                    <p:anim calcmode="lin" valueType="num">
                                      <p:cBhvr>
                                        <p:cTn id="26" dur="1000" fill="hold"/>
                                        <p:tgtEl>
                                          <p:spTgt spid="11"/>
                                        </p:tgtEl>
                                        <p:attrNameLst>
                                          <p:attrName>ppt_x</p:attrName>
                                        </p:attrNameLst>
                                      </p:cBhvr>
                                      <p:tavLst>
                                        <p:tav tm="0">
                                          <p:val>
                                            <p:fltVal val="0.5"/>
                                          </p:val>
                                        </p:tav>
                                        <p:tav tm="100000">
                                          <p:val>
                                            <p:strVal val="#ppt_x"/>
                                          </p:val>
                                        </p:tav>
                                      </p:tavLst>
                                    </p:anim>
                                    <p:anim calcmode="lin" valueType="num">
                                      <p:cBhvr>
                                        <p:cTn id="27" dur="1000" fill="hold"/>
                                        <p:tgtEl>
                                          <p:spTgt spid="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12"/>
                </p:tgtEl>
              </p:cMediaNode>
            </p:audio>
          </p:childTnLst>
        </p:cTn>
      </p:par>
    </p:tnLst>
    <p:bldLst>
      <p:bldP spid="5" grpId="0"/>
      <p:bldP spid="7"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1990776" cy="723472"/>
            <a:chOff x="1724077" y="438309"/>
            <a:chExt cx="16452451" cy="723472"/>
          </a:xfrm>
        </p:grpSpPr>
        <p:sp>
          <p:nvSpPr>
            <p:cNvPr id="11" name="矩形 10">
              <a:extLst>
                <a:ext uri="{FF2B5EF4-FFF2-40B4-BE49-F238E27FC236}">
                  <a16:creationId xmlns:a16="http://schemas.microsoft.com/office/drawing/2014/main" id="{84C0791A-6676-4043-BBF1-DD2993D19C98}"/>
                </a:ext>
              </a:extLst>
            </p:cNvPr>
            <p:cNvSpPr/>
            <p:nvPr/>
          </p:nvSpPr>
          <p:spPr>
            <a:xfrm>
              <a:off x="7098838"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2" y="438309"/>
              <a:ext cx="51461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党的十八届会议回顾</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7" name="矩形 6"/>
          <p:cNvSpPr/>
          <p:nvPr/>
        </p:nvSpPr>
        <p:spPr>
          <a:xfrm>
            <a:off x="627798" y="1789002"/>
            <a:ext cx="11027391" cy="3629159"/>
          </a:xfrm>
          <a:prstGeom prst="rect">
            <a:avLst/>
          </a:prstGeom>
          <a:solidFill>
            <a:schemeClr val="bg1"/>
          </a:solidFill>
          <a:ln>
            <a:solidFill>
              <a:srgbClr val="CE281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9" name="圆角矩形 8"/>
          <p:cNvSpPr/>
          <p:nvPr/>
        </p:nvSpPr>
        <p:spPr>
          <a:xfrm>
            <a:off x="641439" y="1460311"/>
            <a:ext cx="5554639" cy="587735"/>
          </a:xfrm>
          <a:prstGeom prst="roundRect">
            <a:avLst/>
          </a:prstGeom>
          <a:solidFill>
            <a:srgbClr val="CE281E"/>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rPr>
              <a:t>党的十八</a:t>
            </a:r>
            <a:r>
              <a:rPr lang="zh-CN" altLang="en-US" sz="3000" b="1" spc="600" dirty="0" smtClean="0">
                <a:latin typeface="方正姚体" panose="02010601030101010101" pitchFamily="2" charset="-122"/>
                <a:ea typeface="微软雅黑" panose="020B0503020204020204" pitchFamily="34" charset="-122"/>
                <a:sym typeface="方正姚体" panose="02010601030101010101" pitchFamily="2" charset="-122"/>
              </a:rPr>
              <a:t>大一中</a:t>
            </a:r>
            <a:r>
              <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rPr>
              <a:t>全会</a:t>
            </a:r>
            <a:endPar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1337486" y="2224582"/>
            <a:ext cx="8652680" cy="2862322"/>
          </a:xfrm>
          <a:prstGeom prst="rect">
            <a:avLst/>
          </a:prstGeom>
          <a:noFill/>
        </p:spPr>
        <p:txBody>
          <a:bodyPr wrap="squar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选举产生新一届中央领导集体</a:t>
            </a:r>
          </a:p>
          <a:p>
            <a:pPr>
              <a:lnSpc>
                <a:spcPct val="150000"/>
              </a:lnSpc>
            </a:pPr>
            <a:r>
              <a:rPr lang="en-US" altLang="zh-CN" dirty="0">
                <a:latin typeface="方正姚体" panose="02010601030101010101" pitchFamily="2" charset="-122"/>
                <a:ea typeface="微软雅黑" panose="020B0503020204020204" pitchFamily="34" charset="-122"/>
                <a:sym typeface="方正姚体" panose="02010601030101010101" pitchFamily="2" charset="-122"/>
              </a:rPr>
              <a:t>1</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、全会选举了中央政治局委员、中央政局常务委员会委员、中央委 员会总书记。</a:t>
            </a:r>
          </a:p>
          <a:p>
            <a:pPr>
              <a:lnSpc>
                <a:spcPct val="150000"/>
              </a:lnSpc>
            </a:pPr>
            <a:r>
              <a:rPr lang="en-US" altLang="zh-CN" dirty="0">
                <a:latin typeface="方正姚体" panose="02010601030101010101" pitchFamily="2" charset="-122"/>
                <a:ea typeface="微软雅黑" panose="020B0503020204020204" pitchFamily="34" charset="-122"/>
                <a:sym typeface="方正姚体" panose="02010601030101010101" pitchFamily="2" charset="-122"/>
              </a:rPr>
              <a:t>2</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、根据中央政治局常务委员会的提名，通过了中央书记处成员，决 定了中央军事委员会组成人员。</a:t>
            </a:r>
          </a:p>
          <a:p>
            <a:pPr>
              <a:lnSpc>
                <a:spcPct val="150000"/>
              </a:lnSpc>
            </a:pPr>
            <a:r>
              <a:rPr lang="en-US" altLang="zh-CN" dirty="0">
                <a:latin typeface="方正姚体" panose="02010601030101010101" pitchFamily="2" charset="-122"/>
                <a:ea typeface="微软雅黑" panose="020B0503020204020204" pitchFamily="34" charset="-122"/>
                <a:sym typeface="方正姚体" panose="02010601030101010101" pitchFamily="2" charset="-122"/>
              </a:rPr>
              <a:t>3</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、批准了十八届中央纪律检查委员会第一次全体会议选举产生的书 记、副书记和常务委员会委员人选</a:t>
            </a:r>
            <a:r>
              <a:rPr lang="zh-CN" altLang="en-US" dirty="0" smtClean="0">
                <a:latin typeface="方正姚体" panose="02010601030101010101" pitchFamily="2" charset="-122"/>
                <a:ea typeface="微软雅黑" panose="020B0503020204020204" pitchFamily="34" charset="-122"/>
                <a:sym typeface="方正姚体" panose="02010601030101010101" pitchFamily="2" charset="-122"/>
              </a:rPr>
              <a:t>。</a:t>
            </a: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115637371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1990776" cy="723472"/>
            <a:chOff x="1724077" y="438309"/>
            <a:chExt cx="16452451" cy="723472"/>
          </a:xfrm>
        </p:grpSpPr>
        <p:sp>
          <p:nvSpPr>
            <p:cNvPr id="11" name="矩形 10">
              <a:extLst>
                <a:ext uri="{FF2B5EF4-FFF2-40B4-BE49-F238E27FC236}">
                  <a16:creationId xmlns:a16="http://schemas.microsoft.com/office/drawing/2014/main" id="{84C0791A-6676-4043-BBF1-DD2993D19C98}"/>
                </a:ext>
              </a:extLst>
            </p:cNvPr>
            <p:cNvSpPr/>
            <p:nvPr/>
          </p:nvSpPr>
          <p:spPr>
            <a:xfrm>
              <a:off x="7098838"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2" y="438309"/>
              <a:ext cx="51461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党的十八届会议回顾</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6" name="矩形 5"/>
          <p:cNvSpPr/>
          <p:nvPr/>
        </p:nvSpPr>
        <p:spPr>
          <a:xfrm>
            <a:off x="627798" y="1393214"/>
            <a:ext cx="11027391" cy="2455451"/>
          </a:xfrm>
          <a:prstGeom prst="rect">
            <a:avLst/>
          </a:prstGeom>
          <a:solidFill>
            <a:schemeClr val="bg1"/>
          </a:solidFill>
          <a:ln>
            <a:solidFill>
              <a:srgbClr val="CE281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7" name="圆角矩形 6"/>
          <p:cNvSpPr/>
          <p:nvPr/>
        </p:nvSpPr>
        <p:spPr>
          <a:xfrm>
            <a:off x="641439" y="1064523"/>
            <a:ext cx="5554639" cy="587735"/>
          </a:xfrm>
          <a:prstGeom prst="roundRect">
            <a:avLst/>
          </a:prstGeom>
          <a:solidFill>
            <a:srgbClr val="CE281E"/>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rPr>
              <a:t>党的十八大二中全会</a:t>
            </a:r>
            <a:endPar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1310188" y="1719609"/>
            <a:ext cx="9689908" cy="2031325"/>
          </a:xfrm>
          <a:prstGeom prst="rect">
            <a:avLst/>
          </a:prstGeom>
          <a:noFill/>
        </p:spPr>
        <p:txBody>
          <a:bodyPr wrap="squar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人事事项</a:t>
            </a:r>
            <a:endParaRPr lang="en-US" altLang="zh-CN" sz="30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en-US" altLang="zh-CN" dirty="0" smtClean="0">
                <a:latin typeface="方正姚体" panose="02010601030101010101" pitchFamily="2" charset="-122"/>
                <a:ea typeface="微软雅黑" panose="020B0503020204020204" pitchFamily="34" charset="-122"/>
                <a:sym typeface="方正姚体" panose="02010601030101010101" pitchFamily="2" charset="-122"/>
              </a:rPr>
              <a:t>1</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、全会审议通过了拟向十二届全国人大一次会议推荐的国家机构领 导人员人选建议名单</a:t>
            </a:r>
          </a:p>
          <a:p>
            <a:pPr>
              <a:lnSpc>
                <a:spcPct val="150000"/>
              </a:lnSpc>
            </a:pPr>
            <a:r>
              <a:rPr lang="en-US" altLang="zh-CN" dirty="0">
                <a:latin typeface="方正姚体" panose="02010601030101010101" pitchFamily="2" charset="-122"/>
                <a:ea typeface="微软雅黑" panose="020B0503020204020204" pitchFamily="34" charset="-122"/>
                <a:sym typeface="方正姚体" panose="02010601030101010101" pitchFamily="2" charset="-122"/>
              </a:rPr>
              <a:t>2</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、审议通过了</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国务院机构改革和智能转变方案</a:t>
            </a:r>
            <a:r>
              <a:rPr lang="en-US" altLang="zh-CN" dirty="0" smtClean="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smtClean="0">
                <a:latin typeface="方正姚体" panose="02010601030101010101" pitchFamily="2" charset="-122"/>
                <a:ea typeface="微软雅黑" panose="020B0503020204020204" pitchFamily="34" charset="-122"/>
                <a:sym typeface="方正姚体" panose="02010601030101010101" pitchFamily="2" charset="-122"/>
              </a:rPr>
              <a:t>党</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的十八届</a:t>
            </a:r>
            <a:r>
              <a:rPr lang="zh-CN" altLang="en-US" dirty="0" smtClean="0">
                <a:latin typeface="方正姚体" panose="02010601030101010101" pitchFamily="2" charset="-122"/>
                <a:ea typeface="微软雅黑" panose="020B0503020204020204" pitchFamily="34" charset="-122"/>
                <a:sym typeface="方正姚体" panose="02010601030101010101" pitchFamily="2" charset="-122"/>
              </a:rPr>
              <a:t>三中全会全面</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深化改革</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审议通过了</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中共中央关于全面深化改革若干重大问题的决定</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9" name="矩形 8"/>
          <p:cNvSpPr/>
          <p:nvPr/>
        </p:nvSpPr>
        <p:spPr>
          <a:xfrm>
            <a:off x="627798" y="4302463"/>
            <a:ext cx="11027391" cy="1661609"/>
          </a:xfrm>
          <a:prstGeom prst="rect">
            <a:avLst/>
          </a:prstGeom>
          <a:solidFill>
            <a:schemeClr val="bg1"/>
          </a:solidFill>
          <a:ln>
            <a:solidFill>
              <a:srgbClr val="CE281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0" name="圆角矩形 9"/>
          <p:cNvSpPr/>
          <p:nvPr/>
        </p:nvSpPr>
        <p:spPr>
          <a:xfrm>
            <a:off x="642569" y="3973772"/>
            <a:ext cx="5554639" cy="587735"/>
          </a:xfrm>
          <a:prstGeom prst="roundRect">
            <a:avLst/>
          </a:prstGeom>
          <a:solidFill>
            <a:srgbClr val="CE281E"/>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rPr>
              <a:t>党的十八届三中全会</a:t>
            </a:r>
            <a:endPar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3" name="文本框 2"/>
          <p:cNvSpPr txBox="1"/>
          <p:nvPr/>
        </p:nvSpPr>
        <p:spPr>
          <a:xfrm>
            <a:off x="1310188" y="4599292"/>
            <a:ext cx="6647974" cy="1147622"/>
          </a:xfrm>
          <a:prstGeom prst="rect">
            <a:avLst/>
          </a:prstGeom>
          <a:noFill/>
        </p:spPr>
        <p:txBody>
          <a:bodyPr wrap="squar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全面深化改革</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审议通过了</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中共中央关于全面深化改革若干重大问题的决定</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388047882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1990776" cy="723472"/>
            <a:chOff x="1724077" y="438309"/>
            <a:chExt cx="16452451" cy="723472"/>
          </a:xfrm>
        </p:grpSpPr>
        <p:sp>
          <p:nvSpPr>
            <p:cNvPr id="11" name="矩形 10">
              <a:extLst>
                <a:ext uri="{FF2B5EF4-FFF2-40B4-BE49-F238E27FC236}">
                  <a16:creationId xmlns:a16="http://schemas.microsoft.com/office/drawing/2014/main" id="{84C0791A-6676-4043-BBF1-DD2993D19C98}"/>
                </a:ext>
              </a:extLst>
            </p:cNvPr>
            <p:cNvSpPr/>
            <p:nvPr/>
          </p:nvSpPr>
          <p:spPr>
            <a:xfrm>
              <a:off x="7098838"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2" y="438309"/>
              <a:ext cx="51461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党的十八届会议回顾</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6" name="矩形 5"/>
          <p:cNvSpPr/>
          <p:nvPr/>
        </p:nvSpPr>
        <p:spPr>
          <a:xfrm>
            <a:off x="627798" y="1461455"/>
            <a:ext cx="11027391" cy="2130290"/>
          </a:xfrm>
          <a:prstGeom prst="rect">
            <a:avLst/>
          </a:prstGeom>
          <a:solidFill>
            <a:schemeClr val="bg1"/>
          </a:solidFill>
          <a:ln>
            <a:solidFill>
              <a:srgbClr val="CE281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7" name="圆角矩形 6"/>
          <p:cNvSpPr/>
          <p:nvPr/>
        </p:nvSpPr>
        <p:spPr>
          <a:xfrm>
            <a:off x="641439" y="1132763"/>
            <a:ext cx="5554639" cy="587735"/>
          </a:xfrm>
          <a:prstGeom prst="roundRect">
            <a:avLst/>
          </a:prstGeom>
          <a:solidFill>
            <a:srgbClr val="CE281E"/>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rPr>
              <a:t>党的十八届四中全会</a:t>
            </a:r>
            <a:endPar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9" name="矩形 8"/>
          <p:cNvSpPr/>
          <p:nvPr/>
        </p:nvSpPr>
        <p:spPr>
          <a:xfrm>
            <a:off x="627798" y="4083062"/>
            <a:ext cx="11027391" cy="1852677"/>
          </a:xfrm>
          <a:prstGeom prst="rect">
            <a:avLst/>
          </a:prstGeom>
          <a:solidFill>
            <a:schemeClr val="bg1"/>
          </a:solidFill>
          <a:ln>
            <a:solidFill>
              <a:srgbClr val="CE281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0" name="圆角矩形 9"/>
          <p:cNvSpPr/>
          <p:nvPr/>
        </p:nvSpPr>
        <p:spPr>
          <a:xfrm>
            <a:off x="642569" y="3754371"/>
            <a:ext cx="5554639" cy="587735"/>
          </a:xfrm>
          <a:prstGeom prst="roundRect">
            <a:avLst/>
          </a:prstGeom>
          <a:solidFill>
            <a:srgbClr val="CE281E"/>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rPr>
              <a:t>党的十八届五中全会</a:t>
            </a:r>
            <a:endPar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1310188" y="1842447"/>
            <a:ext cx="7109639" cy="1147622"/>
          </a:xfrm>
          <a:prstGeom prst="rect">
            <a:avLst/>
          </a:prstGeom>
          <a:noFill/>
        </p:spPr>
        <p:txBody>
          <a:bodyPr wrap="non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全面推进依法治国</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审议通过了</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中共中央关于全面推进依法治国若干重大问题的决定</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3" name="文本框 2"/>
          <p:cNvSpPr txBox="1"/>
          <p:nvPr/>
        </p:nvSpPr>
        <p:spPr>
          <a:xfrm>
            <a:off x="1310188" y="4448130"/>
            <a:ext cx="9730854" cy="1061829"/>
          </a:xfrm>
          <a:prstGeom prst="rect">
            <a:avLst/>
          </a:prstGeom>
          <a:noFill/>
        </p:spPr>
        <p:txBody>
          <a:bodyPr wrap="square" rtlCol="0">
            <a:spAutoFit/>
          </a:bodyPr>
          <a:lstStyle/>
          <a:p>
            <a:pPr>
              <a:lnSpc>
                <a:spcPct val="150000"/>
              </a:lnSpc>
            </a:pPr>
            <a:r>
              <a:rPr lang="zh-CN" altLang="en-US" sz="30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a:t>
            </a: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十三五</a:t>
            </a:r>
            <a:r>
              <a:rPr lang="zh-CN" altLang="en-US" sz="30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规划</a:t>
            </a:r>
            <a:endPar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r>
              <a:rPr lang="zh-CN" altLang="en-US" dirty="0">
                <a:latin typeface="方正姚体" panose="02010601030101010101" pitchFamily="2" charset="-122"/>
                <a:ea typeface="微软雅黑" panose="020B0503020204020204" pitchFamily="34" charset="-122"/>
                <a:sym typeface="方正姚体" panose="02010601030101010101" pitchFamily="2" charset="-122"/>
              </a:rPr>
              <a:t>审议通过了</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中共中央关于制定国民经济和社会发展第十三个</a:t>
            </a:r>
            <a:r>
              <a:rPr lang="zh-CN" altLang="en-US" dirty="0" smtClean="0">
                <a:latin typeface="方正姚体" panose="02010601030101010101" pitchFamily="2" charset="-122"/>
                <a:ea typeface="微软雅黑" panose="020B0503020204020204" pitchFamily="34" charset="-122"/>
                <a:sym typeface="方正姚体" panose="02010601030101010101" pitchFamily="2" charset="-122"/>
              </a:rPr>
              <a:t>五年规划</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的建议</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4508206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1990776" cy="723472"/>
            <a:chOff x="1724077" y="438309"/>
            <a:chExt cx="16452451" cy="723472"/>
          </a:xfrm>
        </p:grpSpPr>
        <p:sp>
          <p:nvSpPr>
            <p:cNvPr id="11" name="矩形 10">
              <a:extLst>
                <a:ext uri="{FF2B5EF4-FFF2-40B4-BE49-F238E27FC236}">
                  <a16:creationId xmlns:a16="http://schemas.microsoft.com/office/drawing/2014/main" id="{84C0791A-6676-4043-BBF1-DD2993D19C98}"/>
                </a:ext>
              </a:extLst>
            </p:cNvPr>
            <p:cNvSpPr/>
            <p:nvPr/>
          </p:nvSpPr>
          <p:spPr>
            <a:xfrm>
              <a:off x="7098838"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2" y="438309"/>
              <a:ext cx="51461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党的十八届会议回顾</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4" name="矩形 13"/>
          <p:cNvSpPr/>
          <p:nvPr/>
        </p:nvSpPr>
        <p:spPr>
          <a:xfrm>
            <a:off x="627798" y="1789002"/>
            <a:ext cx="11027391" cy="3629159"/>
          </a:xfrm>
          <a:prstGeom prst="rect">
            <a:avLst/>
          </a:prstGeom>
          <a:solidFill>
            <a:schemeClr val="bg1"/>
          </a:solidFill>
          <a:ln>
            <a:solidFill>
              <a:srgbClr val="CE281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5" name="圆角矩形 14"/>
          <p:cNvSpPr/>
          <p:nvPr/>
        </p:nvSpPr>
        <p:spPr>
          <a:xfrm>
            <a:off x="641439" y="1460311"/>
            <a:ext cx="5554639" cy="587735"/>
          </a:xfrm>
          <a:prstGeom prst="roundRect">
            <a:avLst/>
          </a:prstGeom>
          <a:solidFill>
            <a:srgbClr val="CE281E"/>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rPr>
              <a:t>党的十八大六中全会</a:t>
            </a:r>
            <a:endPar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4" name="文本框 3"/>
          <p:cNvSpPr txBox="1"/>
          <p:nvPr/>
        </p:nvSpPr>
        <p:spPr>
          <a:xfrm>
            <a:off x="1241952" y="2060804"/>
            <a:ext cx="9014006" cy="1147622"/>
          </a:xfrm>
          <a:prstGeom prst="rect">
            <a:avLst/>
          </a:prstGeom>
          <a:noFill/>
        </p:spPr>
        <p:txBody>
          <a:bodyPr wrap="non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全面从严治党</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审议通过了</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关于新形势下党内政治生活的若干准则</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和</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中国共 产党党内监督条例</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1952" y="3385566"/>
            <a:ext cx="3657594" cy="18970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6815" y="3385566"/>
            <a:ext cx="3589361" cy="18970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矩形 16"/>
          <p:cNvSpPr/>
          <p:nvPr/>
        </p:nvSpPr>
        <p:spPr>
          <a:xfrm>
            <a:off x="4899546" y="3385566"/>
            <a:ext cx="2060812" cy="18970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000" dirty="0" smtClean="0">
                <a:latin typeface="方正姚体" panose="02010601030101010101" pitchFamily="2" charset="-122"/>
                <a:ea typeface="微软雅黑" panose="020B0503020204020204" pitchFamily="34" charset="-122"/>
                <a:sym typeface="方正姚体" panose="02010601030101010101" pitchFamily="2" charset="-122"/>
              </a:rPr>
              <a:t>从严</a:t>
            </a:r>
            <a:endParaRPr lang="en-US" altLang="zh-CN" sz="5000" dirty="0" smtClean="0">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5000" dirty="0" smtClean="0">
                <a:latin typeface="方正姚体" panose="02010601030101010101" pitchFamily="2" charset="-122"/>
                <a:ea typeface="微软雅黑" panose="020B0503020204020204" pitchFamily="34" charset="-122"/>
                <a:sym typeface="方正姚体" panose="02010601030101010101" pitchFamily="2" charset="-122"/>
              </a:rPr>
              <a:t>治</a:t>
            </a:r>
            <a:r>
              <a:rPr lang="zh-CN" altLang="en-US" sz="5000" dirty="0">
                <a:latin typeface="方正姚体" panose="02010601030101010101" pitchFamily="2" charset="-122"/>
                <a:ea typeface="微软雅黑" panose="020B0503020204020204" pitchFamily="34" charset="-122"/>
                <a:sym typeface="方正姚体" panose="02010601030101010101" pitchFamily="2" charset="-122"/>
              </a:rPr>
              <a:t>党</a:t>
            </a:r>
          </a:p>
        </p:txBody>
      </p:sp>
    </p:spTree>
    <p:extLst>
      <p:ext uri="{BB962C8B-B14F-4D97-AF65-F5344CB8AC3E}">
        <p14:creationId xmlns:p14="http://schemas.microsoft.com/office/powerpoint/2010/main" val="30596283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1990776" cy="723472"/>
            <a:chOff x="1724077" y="438309"/>
            <a:chExt cx="16452451" cy="723472"/>
          </a:xfrm>
        </p:grpSpPr>
        <p:sp>
          <p:nvSpPr>
            <p:cNvPr id="11" name="矩形 10">
              <a:extLst>
                <a:ext uri="{FF2B5EF4-FFF2-40B4-BE49-F238E27FC236}">
                  <a16:creationId xmlns:a16="http://schemas.microsoft.com/office/drawing/2014/main" id="{84C0791A-6676-4043-BBF1-DD2993D19C98}"/>
                </a:ext>
              </a:extLst>
            </p:cNvPr>
            <p:cNvSpPr/>
            <p:nvPr/>
          </p:nvSpPr>
          <p:spPr>
            <a:xfrm>
              <a:off x="7098838"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2" y="438309"/>
              <a:ext cx="51461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党的十八届会议回顾</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4" name="矩形 13"/>
          <p:cNvSpPr/>
          <p:nvPr/>
        </p:nvSpPr>
        <p:spPr>
          <a:xfrm>
            <a:off x="627798" y="1789002"/>
            <a:ext cx="11027391" cy="3629159"/>
          </a:xfrm>
          <a:prstGeom prst="rect">
            <a:avLst/>
          </a:prstGeom>
          <a:solidFill>
            <a:schemeClr val="bg1"/>
          </a:solidFill>
          <a:ln>
            <a:solidFill>
              <a:srgbClr val="CE281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5" name="圆角矩形 14"/>
          <p:cNvSpPr/>
          <p:nvPr/>
        </p:nvSpPr>
        <p:spPr>
          <a:xfrm>
            <a:off x="641439" y="1460311"/>
            <a:ext cx="5554639" cy="587735"/>
          </a:xfrm>
          <a:prstGeom prst="roundRect">
            <a:avLst/>
          </a:prstGeom>
          <a:solidFill>
            <a:srgbClr val="CE281E"/>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rPr>
              <a:t>党的十八届七中全会</a:t>
            </a:r>
            <a:endPar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4" name="文本框 3"/>
          <p:cNvSpPr txBox="1"/>
          <p:nvPr/>
        </p:nvSpPr>
        <p:spPr>
          <a:xfrm>
            <a:off x="1269247" y="2429302"/>
            <a:ext cx="10227480" cy="2446824"/>
          </a:xfrm>
          <a:prstGeom prst="rect">
            <a:avLst/>
          </a:prstGeom>
          <a:noFill/>
        </p:spPr>
        <p:txBody>
          <a:bodyPr wrap="non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决定党的十九大</a:t>
            </a:r>
            <a:r>
              <a:rPr lang="en-US" altLang="zh-CN"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2017</a:t>
            </a: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年</a:t>
            </a:r>
            <a:r>
              <a:rPr lang="en-US" altLang="zh-CN"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10</a:t>
            </a: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月</a:t>
            </a:r>
            <a:r>
              <a:rPr lang="en-US" altLang="zh-CN"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18</a:t>
            </a: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日在北京召开</a:t>
            </a:r>
          </a:p>
          <a:p>
            <a:pPr>
              <a:lnSpc>
                <a:spcPct val="150000"/>
              </a:lnSpc>
            </a:pPr>
            <a:r>
              <a:rPr lang="en-US" altLang="zh-CN" dirty="0">
                <a:latin typeface="方正姚体" panose="02010601030101010101" pitchFamily="2" charset="-122"/>
                <a:ea typeface="微软雅黑" panose="020B0503020204020204" pitchFamily="34" charset="-122"/>
                <a:sym typeface="方正姚体" panose="02010601030101010101" pitchFamily="2" charset="-122"/>
              </a:rPr>
              <a:t>1</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、讨论并通过了党的十八届中央党委会向中国共产党第十九次全国代表大会的报告。</a:t>
            </a:r>
          </a:p>
          <a:p>
            <a:pPr>
              <a:lnSpc>
                <a:spcPct val="150000"/>
              </a:lnSpc>
            </a:pPr>
            <a:r>
              <a:rPr lang="en-US" altLang="zh-CN" dirty="0">
                <a:latin typeface="方正姚体" panose="02010601030101010101" pitchFamily="2" charset="-122"/>
                <a:ea typeface="微软雅黑" panose="020B0503020204020204" pitchFamily="34" charset="-122"/>
                <a:sym typeface="方正姚体" panose="02010601030101010101" pitchFamily="2" charset="-122"/>
              </a:rPr>
              <a:t>2</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、讨论并通过了党的十八届中央纪律检查委员会向中国共产党第十九次全国代表大会的工作报告。</a:t>
            </a:r>
          </a:p>
          <a:p>
            <a:pPr>
              <a:lnSpc>
                <a:spcPct val="150000"/>
              </a:lnSpc>
            </a:pPr>
            <a:r>
              <a:rPr lang="en-US" altLang="zh-CN" dirty="0">
                <a:latin typeface="方正姚体" panose="02010601030101010101" pitchFamily="2" charset="-122"/>
                <a:ea typeface="微软雅黑" panose="020B0503020204020204" pitchFamily="34" charset="-122"/>
                <a:sym typeface="方正姚体" panose="02010601030101010101" pitchFamily="2" charset="-122"/>
              </a:rPr>
              <a:t>3</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、讨论并通过了</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中国共产党章程（修正案）</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4</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、决定将这</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3</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份文件提请中国共产党第十九次全国代表大会审査和审议。</a:t>
            </a:r>
          </a:p>
        </p:txBody>
      </p:sp>
    </p:spTree>
    <p:extLst>
      <p:ext uri="{BB962C8B-B14F-4D97-AF65-F5344CB8AC3E}">
        <p14:creationId xmlns:p14="http://schemas.microsoft.com/office/powerpoint/2010/main" val="141960296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A74B49A-14B4-425F-9942-0F2265CB47B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81F85EE1-B04B-4008-89A4-AD602379D575}"/>
              </a:ext>
            </a:extLst>
          </p:cNvPr>
          <p:cNvGrpSpPr/>
          <p:nvPr/>
        </p:nvGrpSpPr>
        <p:grpSpPr>
          <a:xfrm>
            <a:off x="2922206" y="2698132"/>
            <a:ext cx="6391493" cy="1996842"/>
            <a:chOff x="4325993" y="2863952"/>
            <a:chExt cx="6391493" cy="1996842"/>
          </a:xfrm>
        </p:grpSpPr>
        <p:sp>
          <p:nvSpPr>
            <p:cNvPr id="13" name="矩形 12">
              <a:extLst>
                <a:ext uri="{FF2B5EF4-FFF2-40B4-BE49-F238E27FC236}">
                  <a16:creationId xmlns:a16="http://schemas.microsoft.com/office/drawing/2014/main" id="{500D3F09-76FE-4CE6-BC7C-04CCF10DC7E7}"/>
                </a:ext>
              </a:extLst>
            </p:cNvPr>
            <p:cNvSpPr/>
            <p:nvPr/>
          </p:nvSpPr>
          <p:spPr>
            <a:xfrm>
              <a:off x="4325993" y="2863952"/>
              <a:ext cx="6391493" cy="1446550"/>
            </a:xfrm>
            <a:prstGeom prst="rect">
              <a:avLst/>
            </a:prstGeom>
            <a:ln>
              <a:noFill/>
            </a:ln>
          </p:spPr>
          <p:txBody>
            <a:bodyPr wrap="none">
              <a:spAutoFit/>
            </a:bodyPr>
            <a:lstStyle/>
            <a:p>
              <a:pPr algn="ctr"/>
              <a:r>
                <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习近平总书记十九大</a:t>
              </a:r>
              <a:r>
                <a:rPr lang="zh-CN" altLang="en-US"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报告</a:t>
              </a:r>
              <a:endParaRPr lang="en-US" altLang="zh-CN"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内容</a:t>
              </a:r>
              <a:r>
                <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精解</a:t>
              </a:r>
              <a:endPar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4" name="矩形 13">
              <a:extLst>
                <a:ext uri="{FF2B5EF4-FFF2-40B4-BE49-F238E27FC236}">
                  <a16:creationId xmlns:a16="http://schemas.microsoft.com/office/drawing/2014/main" id="{87A75DAA-EE12-4A71-8F72-137853657E4C}"/>
                </a:ext>
              </a:extLst>
            </p:cNvPr>
            <p:cNvSpPr/>
            <p:nvPr/>
          </p:nvSpPr>
          <p:spPr>
            <a:xfrm>
              <a:off x="5347993" y="4383740"/>
              <a:ext cx="4314978" cy="477054"/>
            </a:xfrm>
            <a:prstGeom prst="rect">
              <a:avLst/>
            </a:prstGeom>
            <a:ln>
              <a:noFill/>
            </a:ln>
          </p:spPr>
          <p:txBody>
            <a:bodyPr wrap="square">
              <a:spAutoFit/>
            </a:bodyPr>
            <a:lstStyle/>
            <a:p>
              <a:pPr algn="ctr"/>
              <a:r>
                <a:rPr lang="zh-CN" altLang="en-US" sz="25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深入学习贯彻党的十九大精神</a:t>
              </a:r>
              <a:endParaRPr lang="en-US" altLang="zh-CN" sz="25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9" name="矩形 18">
            <a:extLst>
              <a:ext uri="{FF2B5EF4-FFF2-40B4-BE49-F238E27FC236}">
                <a16:creationId xmlns:a16="http://schemas.microsoft.com/office/drawing/2014/main" id="{DE853E47-0E2A-4A85-91EB-AD0CF8AA54D0}"/>
              </a:ext>
            </a:extLst>
          </p:cNvPr>
          <p:cNvSpPr/>
          <p:nvPr/>
        </p:nvSpPr>
        <p:spPr bwMode="auto">
          <a:xfrm>
            <a:off x="4736179" y="1631539"/>
            <a:ext cx="2729619" cy="7619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pPr>
            <a:r>
              <a:rPr lang="zh-CN" altLang="en-US" sz="4400" spc="6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第</a:t>
            </a:r>
            <a:r>
              <a:rPr lang="zh-CN" altLang="en-US" sz="4400" spc="6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三</a:t>
            </a:r>
            <a:r>
              <a:rPr lang="zh-CN" altLang="en-US" sz="4400" spc="6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章</a:t>
            </a:r>
            <a:endParaRPr lang="zh-CN" altLang="en-US" sz="4400" spc="6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0" name="矩形 19">
            <a:extLst>
              <a:ext uri="{FF2B5EF4-FFF2-40B4-BE49-F238E27FC236}">
                <a16:creationId xmlns:a16="http://schemas.microsoft.com/office/drawing/2014/main" id="{8CE84E8A-9BA7-4D33-909E-87700960A1F6}"/>
              </a:ext>
            </a:extLst>
          </p:cNvPr>
          <p:cNvSpPr/>
          <p:nvPr/>
        </p:nvSpPr>
        <p:spPr>
          <a:xfrm rot="16200000">
            <a:off x="6110268" y="-423092"/>
            <a:ext cx="79124" cy="6016847"/>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9831310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inVertical)">
                                      <p:cBhvr>
                                        <p:cTn id="11" dur="500"/>
                                        <p:tgtEl>
                                          <p:spTgt spid="20"/>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fade">
                                      <p:cBhvr>
                                        <p:cTn id="15" dur="1000"/>
                                        <p:tgtEl>
                                          <p:spTgt spid="19">
                                            <p:txEl>
                                              <p:pRg st="0" end="0"/>
                                            </p:txEl>
                                          </p:spTgt>
                                        </p:tgtEl>
                                      </p:cBhvr>
                                    </p:animEffect>
                                    <p:anim calcmode="lin" valueType="num">
                                      <p:cBhvr>
                                        <p:cTn id="16"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700465" cy="723472"/>
            <a:chOff x="1724077" y="438309"/>
            <a:chExt cx="17426210" cy="723472"/>
          </a:xfrm>
        </p:grpSpPr>
        <p:sp>
          <p:nvSpPr>
            <p:cNvPr id="11" name="矩形 10">
              <a:extLst>
                <a:ext uri="{FF2B5EF4-FFF2-40B4-BE49-F238E27FC236}">
                  <a16:creationId xmlns:a16="http://schemas.microsoft.com/office/drawing/2014/main" id="{84C0791A-6676-4043-BBF1-DD2993D19C98}"/>
                </a:ext>
              </a:extLst>
            </p:cNvPr>
            <p:cNvSpPr/>
            <p:nvPr/>
          </p:nvSpPr>
          <p:spPr>
            <a:xfrm>
              <a:off x="8072597"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69813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过去五年取得历史性成就</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6" name="圆角矩形 5"/>
          <p:cNvSpPr/>
          <p:nvPr/>
        </p:nvSpPr>
        <p:spPr>
          <a:xfrm>
            <a:off x="4981434" y="1802656"/>
            <a:ext cx="664126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圆角矩形 1"/>
          <p:cNvSpPr/>
          <p:nvPr/>
        </p:nvSpPr>
        <p:spPr>
          <a:xfrm>
            <a:off x="887104" y="2603851"/>
            <a:ext cx="2132481" cy="213248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方正姚体" panose="02010601030101010101" pitchFamily="2" charset="-122"/>
                <a:ea typeface="微软雅黑" panose="020B0503020204020204" pitchFamily="34" charset="-122"/>
                <a:sym typeface="方正姚体" panose="02010601030101010101" pitchFamily="2" charset="-122"/>
              </a:rPr>
              <a:t>中国共产党人的初心和使命</a:t>
            </a:r>
          </a:p>
        </p:txBody>
      </p:sp>
      <p:sp>
        <p:nvSpPr>
          <p:cNvPr id="3" name="燕尾形 2"/>
          <p:cNvSpPr/>
          <p:nvPr/>
        </p:nvSpPr>
        <p:spPr>
          <a:xfrm>
            <a:off x="3839292" y="3536485"/>
            <a:ext cx="322435" cy="35484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4" name="文本框 3"/>
          <p:cNvSpPr txBox="1"/>
          <p:nvPr/>
        </p:nvSpPr>
        <p:spPr>
          <a:xfrm>
            <a:off x="5104263" y="2279174"/>
            <a:ext cx="6428094" cy="2862322"/>
          </a:xfrm>
          <a:prstGeom prst="rect">
            <a:avLst/>
          </a:prstGeom>
          <a:noFill/>
        </p:spPr>
        <p:txBody>
          <a:bodyPr wrap="squar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为中国人民谋幸福 为中华民族谋复兴</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习近平强调，不忘初心，方得始终。这个初心和使命是激励</a:t>
            </a:r>
            <a:r>
              <a:rPr lang="zh-CN" altLang="en-US" dirty="0" smtClean="0">
                <a:latin typeface="方正姚体" panose="02010601030101010101" pitchFamily="2" charset="-122"/>
                <a:ea typeface="微软雅黑" panose="020B0503020204020204" pitchFamily="34" charset="-122"/>
                <a:sym typeface="方正姚体" panose="02010601030101010101" pitchFamily="2" charset="-122"/>
              </a:rPr>
              <a:t>中国共产党</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人不断前进的根本动力。全党同志一定要永远与人民同呼吸、共命运、心连心，永远把人民对美好生活的向往作为奋斗目 标，以永不懈怠的精神状态和一往无前的奋斗姿态，继续朝着实现中华民族伟大复兴的宏伟目标奋勇前进。</a:t>
            </a:r>
          </a:p>
        </p:txBody>
      </p:sp>
    </p:spTree>
    <p:extLst>
      <p:ext uri="{BB962C8B-B14F-4D97-AF65-F5344CB8AC3E}">
        <p14:creationId xmlns:p14="http://schemas.microsoft.com/office/powerpoint/2010/main" val="241238459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3082605" cy="723472"/>
            <a:chOff x="1724077" y="438309"/>
            <a:chExt cx="17950541" cy="723472"/>
          </a:xfrm>
        </p:grpSpPr>
        <p:sp>
          <p:nvSpPr>
            <p:cNvPr id="11" name="矩形 10">
              <a:extLst>
                <a:ext uri="{FF2B5EF4-FFF2-40B4-BE49-F238E27FC236}">
                  <a16:creationId xmlns:a16="http://schemas.microsoft.com/office/drawing/2014/main" id="{84C0791A-6676-4043-BBF1-DD2993D19C98}"/>
                </a:ext>
              </a:extLst>
            </p:cNvPr>
            <p:cNvSpPr/>
            <p:nvPr/>
          </p:nvSpPr>
          <p:spPr>
            <a:xfrm>
              <a:off x="8596928"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69813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中国共产党人的初心和使命</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069" y="336283"/>
            <a:ext cx="6237068" cy="2513941"/>
          </a:xfrm>
          <a:prstGeom prst="rect">
            <a:avLst/>
          </a:prstGeom>
        </p:spPr>
      </p:pic>
      <p:sp>
        <p:nvSpPr>
          <p:cNvPr id="7" name="文本框 6"/>
          <p:cNvSpPr txBox="1"/>
          <p:nvPr/>
        </p:nvSpPr>
        <p:spPr>
          <a:xfrm>
            <a:off x="3542290" y="1186579"/>
            <a:ext cx="4932972" cy="553998"/>
          </a:xfrm>
          <a:prstGeom prst="rect">
            <a:avLst/>
          </a:prstGeom>
          <a:noFill/>
        </p:spPr>
        <p:txBody>
          <a:bodyPr wrap="square" rtlCol="0">
            <a:spAutoFit/>
          </a:bodyPr>
          <a:lstStyle/>
          <a:p>
            <a:pPr algn="ctr"/>
            <a:r>
              <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十</a:t>
            </a:r>
            <a:r>
              <a:rPr lang="zh-CN" altLang="en-US" sz="3000" b="1" spc="300"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个方面历史性成就</a:t>
            </a:r>
            <a:endPar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212" y="2172236"/>
            <a:ext cx="2735039" cy="2735039"/>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1256" y="2172236"/>
            <a:ext cx="2735039" cy="2735039"/>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66300" y="2169466"/>
            <a:ext cx="2735039" cy="2735039"/>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8734" y="3933477"/>
            <a:ext cx="2735039" cy="2735039"/>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3778" y="3933476"/>
            <a:ext cx="2735039" cy="2735039"/>
          </a:xfrm>
          <a:prstGeom prst="rect">
            <a:avLst/>
          </a:prstGeom>
        </p:spPr>
      </p:pic>
      <p:sp>
        <p:nvSpPr>
          <p:cNvPr id="3" name="文本框 2"/>
          <p:cNvSpPr txBox="1"/>
          <p:nvPr/>
        </p:nvSpPr>
        <p:spPr>
          <a:xfrm>
            <a:off x="1419367" y="3059310"/>
            <a:ext cx="1610434" cy="923330"/>
          </a:xfrm>
          <a:prstGeom prst="rect">
            <a:avLst/>
          </a:prstGeom>
          <a:noFill/>
        </p:spPr>
        <p:txBody>
          <a:bodyPr wrap="square" rtlCol="0">
            <a:spAutoFit/>
          </a:bodyPr>
          <a:lstStyle/>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（一）</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经济建设</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取得</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重大成就</a:t>
            </a:r>
            <a:endPar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4" name="文本框 3"/>
          <p:cNvSpPr txBox="1"/>
          <p:nvPr/>
        </p:nvSpPr>
        <p:spPr>
          <a:xfrm>
            <a:off x="3316402" y="4858600"/>
            <a:ext cx="1569660" cy="923330"/>
          </a:xfrm>
          <a:prstGeom prst="rect">
            <a:avLst/>
          </a:prstGeom>
          <a:noFill/>
        </p:spPr>
        <p:txBody>
          <a:bodyPr wrap="none" rtlCol="0">
            <a:spAutoFit/>
          </a:bodyPr>
          <a:lstStyle/>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（二）</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全面</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深化</a:t>
            </a: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改革</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取得</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重大突破</a:t>
            </a:r>
            <a:endPar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5" name="文本框 4"/>
          <p:cNvSpPr txBox="1"/>
          <p:nvPr/>
        </p:nvSpPr>
        <p:spPr>
          <a:xfrm>
            <a:off x="5158852" y="3084395"/>
            <a:ext cx="1569660" cy="923330"/>
          </a:xfrm>
          <a:prstGeom prst="rect">
            <a:avLst/>
          </a:prstGeom>
          <a:noFill/>
        </p:spPr>
        <p:txBody>
          <a:bodyPr wrap="none" rtlCol="0">
            <a:spAutoFit/>
          </a:bodyPr>
          <a:lstStyle/>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（三）</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民主</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法治</a:t>
            </a: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建设</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迈出</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重大步伐</a:t>
            </a:r>
            <a:endPar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8" name="文本框 17"/>
          <p:cNvSpPr txBox="1"/>
          <p:nvPr/>
        </p:nvSpPr>
        <p:spPr>
          <a:xfrm>
            <a:off x="7028594" y="4844956"/>
            <a:ext cx="1569660" cy="923330"/>
          </a:xfrm>
          <a:prstGeom prst="rect">
            <a:avLst/>
          </a:prstGeom>
          <a:noFill/>
        </p:spPr>
        <p:txBody>
          <a:bodyPr wrap="none" rtlCol="0">
            <a:spAutoFit/>
          </a:bodyPr>
          <a:lstStyle/>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（四）</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思想</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文化</a:t>
            </a: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建设</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取得</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重大进展</a:t>
            </a:r>
            <a:endPar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9" name="文本框 18"/>
          <p:cNvSpPr txBox="1"/>
          <p:nvPr/>
        </p:nvSpPr>
        <p:spPr>
          <a:xfrm>
            <a:off x="9129433" y="3082213"/>
            <a:ext cx="1107996" cy="923330"/>
          </a:xfrm>
          <a:prstGeom prst="rect">
            <a:avLst/>
          </a:prstGeom>
          <a:noFill/>
        </p:spPr>
        <p:txBody>
          <a:bodyPr wrap="none" rtlCol="0">
            <a:spAutoFit/>
          </a:bodyPr>
          <a:lstStyle/>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（五）</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人民生活</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不断</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改善</a:t>
            </a:r>
            <a:endPar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5028094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3082605" cy="723472"/>
            <a:chOff x="1724077" y="438309"/>
            <a:chExt cx="17950541" cy="723472"/>
          </a:xfrm>
        </p:grpSpPr>
        <p:sp>
          <p:nvSpPr>
            <p:cNvPr id="11" name="矩形 10">
              <a:extLst>
                <a:ext uri="{FF2B5EF4-FFF2-40B4-BE49-F238E27FC236}">
                  <a16:creationId xmlns:a16="http://schemas.microsoft.com/office/drawing/2014/main" id="{84C0791A-6676-4043-BBF1-DD2993D19C98}"/>
                </a:ext>
              </a:extLst>
            </p:cNvPr>
            <p:cNvSpPr/>
            <p:nvPr/>
          </p:nvSpPr>
          <p:spPr>
            <a:xfrm>
              <a:off x="8596928"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69813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中国共产党人的初心和使命</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069" y="336283"/>
            <a:ext cx="6237068" cy="2513941"/>
          </a:xfrm>
          <a:prstGeom prst="rect">
            <a:avLst/>
          </a:prstGeom>
        </p:spPr>
      </p:pic>
      <p:sp>
        <p:nvSpPr>
          <p:cNvPr id="7" name="文本框 6"/>
          <p:cNvSpPr txBox="1"/>
          <p:nvPr/>
        </p:nvSpPr>
        <p:spPr>
          <a:xfrm>
            <a:off x="3542290" y="1186579"/>
            <a:ext cx="4932972" cy="553998"/>
          </a:xfrm>
          <a:prstGeom prst="rect">
            <a:avLst/>
          </a:prstGeom>
          <a:noFill/>
        </p:spPr>
        <p:txBody>
          <a:bodyPr wrap="square" rtlCol="0">
            <a:spAutoFit/>
          </a:bodyPr>
          <a:lstStyle/>
          <a:p>
            <a:pPr algn="ctr"/>
            <a:r>
              <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十</a:t>
            </a:r>
            <a:r>
              <a:rPr lang="zh-CN" altLang="en-US" sz="3000" b="1" spc="300"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个方面历史性成就</a:t>
            </a:r>
            <a:endPar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212" y="2172236"/>
            <a:ext cx="2735039" cy="2735039"/>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1256" y="2172236"/>
            <a:ext cx="2735039" cy="2735039"/>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66300" y="2169466"/>
            <a:ext cx="2735039" cy="2735039"/>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8734" y="3933477"/>
            <a:ext cx="2735039" cy="2735039"/>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3778" y="3933476"/>
            <a:ext cx="2735039" cy="2735039"/>
          </a:xfrm>
          <a:prstGeom prst="rect">
            <a:avLst/>
          </a:prstGeom>
        </p:spPr>
      </p:pic>
      <p:sp>
        <p:nvSpPr>
          <p:cNvPr id="3" name="文本框 2"/>
          <p:cNvSpPr txBox="1"/>
          <p:nvPr/>
        </p:nvSpPr>
        <p:spPr>
          <a:xfrm>
            <a:off x="1419367" y="3059310"/>
            <a:ext cx="1610434" cy="923330"/>
          </a:xfrm>
          <a:prstGeom prst="rect">
            <a:avLst/>
          </a:prstGeom>
          <a:noFill/>
        </p:spPr>
        <p:txBody>
          <a:bodyPr wrap="square" rtlCol="0">
            <a:spAutoFit/>
          </a:bodyPr>
          <a:lstStyle/>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（六）</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生态</a:t>
            </a: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文明</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建设</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成效显著</a:t>
            </a:r>
            <a:endPar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4" name="文本框 3"/>
          <p:cNvSpPr txBox="1"/>
          <p:nvPr/>
        </p:nvSpPr>
        <p:spPr>
          <a:xfrm>
            <a:off x="3431818" y="4858600"/>
            <a:ext cx="1338828" cy="923330"/>
          </a:xfrm>
          <a:prstGeom prst="rect">
            <a:avLst/>
          </a:prstGeom>
          <a:noFill/>
        </p:spPr>
        <p:txBody>
          <a:bodyPr wrap="none" rtlCol="0">
            <a:spAutoFit/>
          </a:bodyPr>
          <a:lstStyle/>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（七）</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强军兴</a:t>
            </a: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军</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开创</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新局面</a:t>
            </a:r>
            <a:endPar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5" name="文本框 4"/>
          <p:cNvSpPr txBox="1"/>
          <p:nvPr/>
        </p:nvSpPr>
        <p:spPr>
          <a:xfrm>
            <a:off x="5274268" y="3084395"/>
            <a:ext cx="1338828" cy="923330"/>
          </a:xfrm>
          <a:prstGeom prst="rect">
            <a:avLst/>
          </a:prstGeom>
          <a:noFill/>
        </p:spPr>
        <p:txBody>
          <a:bodyPr wrap="none" rtlCol="0">
            <a:spAutoFit/>
          </a:bodyPr>
          <a:lstStyle/>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（八）</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港澳台</a:t>
            </a: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工作</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取得</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新进展</a:t>
            </a:r>
            <a:endPar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8" name="文本框 17"/>
          <p:cNvSpPr txBox="1"/>
          <p:nvPr/>
        </p:nvSpPr>
        <p:spPr>
          <a:xfrm>
            <a:off x="7028594" y="4844956"/>
            <a:ext cx="1569660" cy="923330"/>
          </a:xfrm>
          <a:prstGeom prst="rect">
            <a:avLst/>
          </a:prstGeom>
          <a:noFill/>
        </p:spPr>
        <p:txBody>
          <a:bodyPr wrap="none" rtlCol="0">
            <a:spAutoFit/>
          </a:bodyPr>
          <a:lstStyle/>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（九）</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全方位</a:t>
            </a: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外交</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布局</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深入展开</a:t>
            </a:r>
            <a:endPar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9" name="文本框 18"/>
          <p:cNvSpPr txBox="1"/>
          <p:nvPr/>
        </p:nvSpPr>
        <p:spPr>
          <a:xfrm>
            <a:off x="9014017" y="3082213"/>
            <a:ext cx="1338828" cy="923330"/>
          </a:xfrm>
          <a:prstGeom prst="rect">
            <a:avLst/>
          </a:prstGeom>
          <a:noFill/>
        </p:spPr>
        <p:txBody>
          <a:bodyPr wrap="none" rtlCol="0">
            <a:spAutoFit/>
          </a:bodyPr>
          <a:lstStyle/>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（十）</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全面从严</a:t>
            </a: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治</a:t>
            </a:r>
            <a:endParaRPr lang="en-US" altLang="zh-CN"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党</a:t>
            </a:r>
            <a:r>
              <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成效卓著</a:t>
            </a:r>
            <a:endParaRPr lang="zh-CN" altLang="en-US"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391992911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727761" cy="723472"/>
            <a:chOff x="1724077" y="438309"/>
            <a:chExt cx="17463663" cy="723472"/>
          </a:xfrm>
        </p:grpSpPr>
        <p:sp>
          <p:nvSpPr>
            <p:cNvPr id="11" name="矩形 10">
              <a:extLst>
                <a:ext uri="{FF2B5EF4-FFF2-40B4-BE49-F238E27FC236}">
                  <a16:creationId xmlns:a16="http://schemas.microsoft.com/office/drawing/2014/main" id="{84C0791A-6676-4043-BBF1-DD2993D19C98}"/>
                </a:ext>
              </a:extLst>
            </p:cNvPr>
            <p:cNvSpPr/>
            <p:nvPr/>
          </p:nvSpPr>
          <p:spPr>
            <a:xfrm>
              <a:off x="8110050"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69813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过去五年取得历史性成就</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6" name="圆角矩形 5"/>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圆角矩形 1"/>
          <p:cNvSpPr/>
          <p:nvPr/>
        </p:nvSpPr>
        <p:spPr>
          <a:xfrm>
            <a:off x="1610436" y="1487606"/>
            <a:ext cx="2879677" cy="6687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rPr>
              <a:t>习近平强调</a:t>
            </a:r>
          </a:p>
        </p:txBody>
      </p:sp>
      <p:sp>
        <p:nvSpPr>
          <p:cNvPr id="3" name="文本框 2"/>
          <p:cNvSpPr txBox="1"/>
          <p:nvPr/>
        </p:nvSpPr>
        <p:spPr>
          <a:xfrm>
            <a:off x="1405726" y="2265526"/>
            <a:ext cx="6387147" cy="2862322"/>
          </a:xfrm>
          <a:prstGeom prst="rect">
            <a:avLst/>
          </a:prstGeom>
          <a:noFill/>
        </p:spPr>
        <p:txBody>
          <a:bodyPr wrap="square" rtlCol="0">
            <a:spAutoFit/>
          </a:bodyPr>
          <a:lstStyle/>
          <a:p>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五年来，我们勇于面对党面临的重大风险考验和党内存在的</a:t>
            </a:r>
          </a:p>
          <a:p>
            <a:pPr>
              <a:lnSpc>
                <a:spcPct val="150000"/>
              </a:lnSpc>
            </a:pP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突出问题，</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以顽强意志品质正风肃纪、反腐惩恶，消除了党和国家内在的严重隐患，党内政治生活气象更新，党内政治生态明显好转，党的创造力、凝聚力、战斗力显著增强， 党的团结统一更加巩固，党群关系明显改善，党在革命性锻造中更加坚强，煥发出新的强大生机活力，为党和国家事业发展提供了坚强政治保证。</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7166" y="2436646"/>
            <a:ext cx="2552749" cy="24668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996758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42B99CCA-3C4C-4818-833F-46953B2B8F2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4" name="文本框 5">
            <a:extLst>
              <a:ext uri="{FF2B5EF4-FFF2-40B4-BE49-F238E27FC236}">
                <a16:creationId xmlns:a16="http://schemas.microsoft.com/office/drawing/2014/main" id="{5558B0CC-DB13-4E94-A891-0290FD945953}"/>
              </a:ext>
            </a:extLst>
          </p:cNvPr>
          <p:cNvSpPr txBox="1"/>
          <p:nvPr/>
        </p:nvSpPr>
        <p:spPr>
          <a:xfrm>
            <a:off x="2428734" y="1156006"/>
            <a:ext cx="3153197" cy="830997"/>
          </a:xfrm>
          <a:prstGeom prst="rect">
            <a:avLst/>
          </a:prstGeom>
          <a:noFill/>
          <a:ln>
            <a:noFill/>
          </a:ln>
        </p:spPr>
        <p:txBody>
          <a:bodyPr wrap="square" rtlCol="0">
            <a:spAutoFit/>
          </a:bodyPr>
          <a:lstStyle/>
          <a:p>
            <a:r>
              <a:rPr lang="zh-CN" altLang="en-US" sz="48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前言导读</a:t>
            </a:r>
            <a:endParaRPr lang="en-US" altLang="zh-CN" sz="16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2402007" y="1992572"/>
            <a:ext cx="7847462" cy="2585323"/>
          </a:xfrm>
          <a:prstGeom prst="rect">
            <a:avLst/>
          </a:prstGeom>
          <a:noFill/>
        </p:spPr>
        <p:txBody>
          <a:bodyPr wrap="square" rtlCol="0">
            <a:spAutoFit/>
          </a:bodyPr>
          <a:lstStyle/>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中国共产党第十九次全国代表大会（简称党的十九大）于</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2017</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年</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10</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月</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18</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日上 午</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9:00</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在人民大会堂大礼堂开幕，会期为</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10</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月</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18</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日至</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10</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月</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24</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日。</a:t>
            </a:r>
          </a:p>
          <a:p>
            <a:pPr>
              <a:lnSpc>
                <a:spcPct val="150000"/>
              </a:lnSpc>
            </a:pP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党的十九大，是在全面建成小康社会决胜阶段、中国特色社会主义发展关键时期召开的一次十分重要的大会。</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承担着谋划决胜全面逹成小康社会、深入</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推进社会主义现代化建设的重大任务，事关党和国家事业继往开来，事关中国特色社会主义前途命运，事关最广大人民根本利益。</a:t>
            </a:r>
          </a:p>
        </p:txBody>
      </p:sp>
    </p:spTree>
    <p:extLst>
      <p:ext uri="{BB962C8B-B14F-4D97-AF65-F5344CB8AC3E}">
        <p14:creationId xmlns:p14="http://schemas.microsoft.com/office/powerpoint/2010/main" val="22663896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anim calcmode="lin" valueType="num">
                                      <p:cBhvr>
                                        <p:cTn id="12" dur="1000" fill="hold"/>
                                        <p:tgtEl>
                                          <p:spTgt spid="54"/>
                                        </p:tgtEl>
                                        <p:attrNameLst>
                                          <p:attrName>ppt_x</p:attrName>
                                        </p:attrNameLst>
                                      </p:cBhvr>
                                      <p:tavLst>
                                        <p:tav tm="0">
                                          <p:val>
                                            <p:strVal val="#ppt_x"/>
                                          </p:val>
                                        </p:tav>
                                        <p:tav tm="100000">
                                          <p:val>
                                            <p:strVal val="#ppt_x"/>
                                          </p:val>
                                        </p:tav>
                                      </p:tavLst>
                                    </p:anim>
                                    <p:anim calcmode="lin" valueType="num">
                                      <p:cBhvr>
                                        <p:cTn id="13" dur="1000" fill="hold"/>
                                        <p:tgtEl>
                                          <p:spTgt spid="54"/>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1000"/>
                                        <p:tgtEl>
                                          <p:spTgt spid="2">
                                            <p:txEl>
                                              <p:pRg st="0" end="0"/>
                                            </p:txEl>
                                          </p:spTgt>
                                        </p:tgtEl>
                                      </p:cBhvr>
                                    </p:animEffect>
                                    <p:anim calcmode="lin" valueType="num">
                                      <p:cBhvr>
                                        <p:cTn id="1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42" presetClass="entr" presetSubtype="0" fill="hold" nodeType="after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fade">
                                      <p:cBhvr>
                                        <p:cTn id="23" dur="1000"/>
                                        <p:tgtEl>
                                          <p:spTgt spid="2">
                                            <p:txEl>
                                              <p:pRg st="1" end="1"/>
                                            </p:txEl>
                                          </p:spTgt>
                                        </p:tgtEl>
                                      </p:cBhvr>
                                    </p:animEffect>
                                    <p:anim calcmode="lin" valueType="num">
                                      <p:cBhvr>
                                        <p:cTn id="2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animEffect transition="in" filter="fade">
                                      <p:cBhvr>
                                        <p:cTn id="29" dur="1000"/>
                                        <p:tgtEl>
                                          <p:spTgt spid="2">
                                            <p:txEl>
                                              <p:pRg st="2" end="2"/>
                                            </p:txEl>
                                          </p:spTgt>
                                        </p:tgtEl>
                                      </p:cBhvr>
                                    </p:animEffect>
                                    <p:anim calcmode="lin" valueType="num">
                                      <p:cBhvr>
                                        <p:cTn id="30"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1473966" y="3039253"/>
            <a:ext cx="5882184" cy="2169825"/>
          </a:xfrm>
          <a:prstGeom prst="rect">
            <a:avLst/>
          </a:prstGeom>
          <a:noFill/>
        </p:spPr>
        <p:txBody>
          <a:bodyPr wrap="square" rtlCol="0">
            <a:spAutoFit/>
          </a:bodyPr>
          <a:lstStyle/>
          <a:p>
            <a:pPr>
              <a:lnSpc>
                <a:spcPct val="150000"/>
              </a:lnSpc>
            </a:pPr>
            <a:r>
              <a:rPr lang="zh-CN" altLang="en-US" dirty="0" smtClean="0">
                <a:latin typeface="方正姚体" panose="02010601030101010101" pitchFamily="2" charset="-122"/>
                <a:ea typeface="微软雅黑" panose="020B0503020204020204" pitchFamily="34" charset="-122"/>
                <a:sym typeface="方正姚体" panose="02010601030101010101" pitchFamily="2" charset="-122"/>
              </a:rPr>
              <a:t>习近平</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指出，改革开放之初，我们党发出了走自己的路、建设中国特色社会主义的伟大号召。从那时以来， 我们党团结带领全国各族人民不懈奋斗，推动我国经济实力、科技实力、国防实力、综合国力进入世界前列，推动我国国际地位实现前所未有的提升。</a:t>
            </a:r>
          </a:p>
        </p:txBody>
      </p:sp>
      <p:sp>
        <p:nvSpPr>
          <p:cNvPr id="3" name="文本框 2"/>
          <p:cNvSpPr txBox="1"/>
          <p:nvPr/>
        </p:nvSpPr>
        <p:spPr>
          <a:xfrm>
            <a:off x="1473965" y="2361061"/>
            <a:ext cx="9456435" cy="553998"/>
          </a:xfrm>
          <a:prstGeom prst="rect">
            <a:avLst/>
          </a:prstGeom>
          <a:noFill/>
        </p:spPr>
        <p:txBody>
          <a:bodyPr wrap="none" rtlCol="0">
            <a:spAutoFit/>
          </a:bodyPr>
          <a:lstStyle/>
          <a:p>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中国特色社会主义进入新时代是我国发展新的历史</a:t>
            </a:r>
            <a:r>
              <a:rPr lang="zh-CN" altLang="en-US" sz="30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方位</a:t>
            </a:r>
            <a:endPar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7463" y="3039253"/>
            <a:ext cx="2791552" cy="2048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4" name="组合 13">
            <a:extLst>
              <a:ext uri="{FF2B5EF4-FFF2-40B4-BE49-F238E27FC236}">
                <a16:creationId xmlns:a16="http://schemas.microsoft.com/office/drawing/2014/main" id="{F0FC0F70-AC76-4EA2-86EB-0B407A4ACBB5}"/>
              </a:ext>
            </a:extLst>
          </p:cNvPr>
          <p:cNvGrpSpPr/>
          <p:nvPr/>
        </p:nvGrpSpPr>
        <p:grpSpPr>
          <a:xfrm>
            <a:off x="688003" y="453549"/>
            <a:ext cx="13383697" cy="723472"/>
            <a:chOff x="1724077" y="438309"/>
            <a:chExt cx="18363668" cy="723472"/>
          </a:xfrm>
        </p:grpSpPr>
        <p:sp>
          <p:nvSpPr>
            <p:cNvPr id="15" name="矩形 14">
              <a:extLst>
                <a:ext uri="{FF2B5EF4-FFF2-40B4-BE49-F238E27FC236}">
                  <a16:creationId xmlns:a16="http://schemas.microsoft.com/office/drawing/2014/main" id="{84C0791A-6676-4043-BBF1-DD2993D19C98}"/>
                </a:ext>
              </a:extLst>
            </p:cNvPr>
            <p:cNvSpPr/>
            <p:nvPr/>
          </p:nvSpPr>
          <p:spPr>
            <a:xfrm>
              <a:off x="9010055"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6"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中国特色社会主义进入新时代</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7"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5069" y="527355"/>
            <a:ext cx="6237068" cy="2513941"/>
          </a:xfrm>
          <a:prstGeom prst="rect">
            <a:avLst/>
          </a:prstGeom>
        </p:spPr>
      </p:pic>
      <p:sp>
        <p:nvSpPr>
          <p:cNvPr id="19" name="文本框 18"/>
          <p:cNvSpPr txBox="1"/>
          <p:nvPr/>
        </p:nvSpPr>
        <p:spPr>
          <a:xfrm>
            <a:off x="3542290" y="1377651"/>
            <a:ext cx="4932972" cy="553998"/>
          </a:xfrm>
          <a:prstGeom prst="rect">
            <a:avLst/>
          </a:prstGeom>
          <a:noFill/>
        </p:spPr>
        <p:txBody>
          <a:bodyPr wrap="square" rtlCol="0">
            <a:spAutoFit/>
          </a:bodyPr>
          <a:lstStyle/>
          <a:p>
            <a:pPr algn="ctr"/>
            <a:r>
              <a:rPr lang="zh-CN" altLang="en-US" sz="3000" b="1" spc="600"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新时代</a:t>
            </a:r>
            <a:endParaRPr lang="zh-CN" altLang="en-US" sz="3000" b="1" spc="6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25587884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3383697" cy="723472"/>
            <a:chOff x="1724077" y="438309"/>
            <a:chExt cx="18363668" cy="723472"/>
          </a:xfrm>
        </p:grpSpPr>
        <p:sp>
          <p:nvSpPr>
            <p:cNvPr id="11" name="矩形 10">
              <a:extLst>
                <a:ext uri="{FF2B5EF4-FFF2-40B4-BE49-F238E27FC236}">
                  <a16:creationId xmlns:a16="http://schemas.microsoft.com/office/drawing/2014/main" id="{84C0791A-6676-4043-BBF1-DD2993D19C98}"/>
                </a:ext>
              </a:extLst>
            </p:cNvPr>
            <p:cNvSpPr/>
            <p:nvPr/>
          </p:nvSpPr>
          <p:spPr>
            <a:xfrm>
              <a:off x="9010055"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中国特色社会主义进入新时代</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6" name="圆角矩形 5"/>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2875" y="527355"/>
            <a:ext cx="10114671" cy="2513941"/>
          </a:xfrm>
          <a:prstGeom prst="rect">
            <a:avLst/>
          </a:prstGeom>
        </p:spPr>
      </p:pic>
      <p:sp>
        <p:nvSpPr>
          <p:cNvPr id="14" name="文本框 13"/>
          <p:cNvSpPr txBox="1"/>
          <p:nvPr/>
        </p:nvSpPr>
        <p:spPr>
          <a:xfrm>
            <a:off x="2194563" y="1377651"/>
            <a:ext cx="7835703" cy="553998"/>
          </a:xfrm>
          <a:prstGeom prst="rect">
            <a:avLst/>
          </a:prstGeom>
          <a:noFill/>
        </p:spPr>
        <p:txBody>
          <a:bodyPr wrap="square" rtlCol="0">
            <a:spAutoFit/>
          </a:bodyPr>
          <a:lstStyle/>
          <a:p>
            <a:pPr algn="ctr"/>
            <a:r>
              <a:rPr lang="zh-CN" altLang="en-US" sz="3000" b="1"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中国特色社会主义进入新时代三</a:t>
            </a:r>
            <a:r>
              <a:rPr lang="zh-CN" altLang="en-US" sz="3000" b="1"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个“意味着”</a:t>
            </a:r>
            <a:endParaRPr lang="zh-CN" altLang="en-US" sz="3000" b="1"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5" name="文本框 14"/>
          <p:cNvSpPr txBox="1"/>
          <p:nvPr/>
        </p:nvSpPr>
        <p:spPr>
          <a:xfrm>
            <a:off x="1255600" y="2429300"/>
            <a:ext cx="9958455" cy="2585323"/>
          </a:xfrm>
          <a:prstGeom prst="rect">
            <a:avLst/>
          </a:prstGeom>
          <a:noFill/>
        </p:spPr>
        <p:txBody>
          <a:bodyPr wrap="square" rtlCol="0">
            <a:spAutoFit/>
          </a:bodyPr>
          <a:lstStyle/>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中国特色社会主义进入新时代，意味着近代以来久经磨难的中华民族迎来了从站起来、富起来到强起来的伟大飞跃，迎来了实现中华民族伟大复兴的光明前景； 意味著科学社会主义在二十一世纪的中国焕发出强大生机活力，在世界上高高举 起了中国特色社会主义伟大旗帜；</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意味着中国特色社会主义道路、理论、制度、文化不断发展，拓展了发展中国家 走向现代化的途径，给世界上那些既希望加快发展又希望保持自身独立性的国家和民族提供了全新选择，为解决人类问题贡献了中国智慧和中国方案。</a:t>
            </a:r>
          </a:p>
        </p:txBody>
      </p:sp>
    </p:spTree>
    <p:extLst>
      <p:ext uri="{BB962C8B-B14F-4D97-AF65-F5344CB8AC3E}">
        <p14:creationId xmlns:p14="http://schemas.microsoft.com/office/powerpoint/2010/main" val="415809257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3383697" cy="723472"/>
            <a:chOff x="1724077" y="438309"/>
            <a:chExt cx="18363668" cy="723472"/>
          </a:xfrm>
        </p:grpSpPr>
        <p:sp>
          <p:nvSpPr>
            <p:cNvPr id="11" name="矩形 10">
              <a:extLst>
                <a:ext uri="{FF2B5EF4-FFF2-40B4-BE49-F238E27FC236}">
                  <a16:creationId xmlns:a16="http://schemas.microsoft.com/office/drawing/2014/main" id="{84C0791A-6676-4043-BBF1-DD2993D19C98}"/>
                </a:ext>
              </a:extLst>
            </p:cNvPr>
            <p:cNvSpPr/>
            <p:nvPr/>
          </p:nvSpPr>
          <p:spPr>
            <a:xfrm>
              <a:off x="9010055"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中国特色社会主义进入新时代</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5" name="圆角矩形 14"/>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6" name="圆角矩形 15"/>
          <p:cNvSpPr/>
          <p:nvPr/>
        </p:nvSpPr>
        <p:spPr>
          <a:xfrm>
            <a:off x="1610436" y="1487606"/>
            <a:ext cx="4858603" cy="6687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方正姚体" panose="02010601030101010101" pitchFamily="2" charset="-122"/>
                <a:ea typeface="微软雅黑" panose="020B0503020204020204" pitchFamily="34" charset="-122"/>
                <a:sym typeface="方正姚体" panose="02010601030101010101" pitchFamily="2" charset="-122"/>
              </a:rPr>
              <a:t>一个历史使命与</a:t>
            </a:r>
            <a:r>
              <a:rPr lang="en-US" altLang="zh-CN" sz="3000" b="1"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sz="3000" b="1" dirty="0">
                <a:latin typeface="方正姚体" panose="02010601030101010101" pitchFamily="2" charset="-122"/>
                <a:ea typeface="微软雅黑" panose="020B0503020204020204" pitchFamily="34" charset="-122"/>
                <a:sym typeface="方正姚体" panose="02010601030101010101" pitchFamily="2" charset="-122"/>
              </a:rPr>
              <a:t>四个伟大</a:t>
            </a:r>
            <a:r>
              <a:rPr lang="en-US" altLang="zh-CN" sz="3000" b="1" dirty="0">
                <a:latin typeface="方正姚体" panose="02010601030101010101" pitchFamily="2" charset="-122"/>
                <a:ea typeface="微软雅黑" panose="020B0503020204020204" pitchFamily="34" charset="-122"/>
                <a:sym typeface="方正姚体" panose="02010601030101010101" pitchFamily="2" charset="-122"/>
              </a:rPr>
              <a:t>"</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3" name="文本框 2"/>
          <p:cNvSpPr txBox="1"/>
          <p:nvPr/>
        </p:nvSpPr>
        <p:spPr>
          <a:xfrm>
            <a:off x="1241951" y="2333760"/>
            <a:ext cx="9908270" cy="1615827"/>
          </a:xfrm>
          <a:prstGeom prst="rect">
            <a:avLst/>
          </a:prstGeom>
          <a:noFill/>
        </p:spPr>
        <p:txBody>
          <a:bodyPr wrap="squar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历史使命：实现中华民族伟大复兴的中国梦</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中国共产党一经成立，就把实现共产主义作为党的最高理想和最终目标， 义无反顾肩负起实现中华民族伟大复兴的历史使命。</a:t>
            </a:r>
          </a:p>
        </p:txBody>
      </p:sp>
      <p:sp>
        <p:nvSpPr>
          <p:cNvPr id="4" name="文本框 3"/>
          <p:cNvSpPr txBox="1"/>
          <p:nvPr/>
        </p:nvSpPr>
        <p:spPr>
          <a:xfrm>
            <a:off x="1241951" y="4012440"/>
            <a:ext cx="2225465" cy="553998"/>
          </a:xfrm>
          <a:prstGeom prst="rect">
            <a:avLst/>
          </a:prstGeom>
          <a:noFill/>
        </p:spPr>
        <p:txBody>
          <a:bodyPr wrap="square" rtlCol="0">
            <a:spAutoFit/>
          </a:bodyPr>
          <a:lstStyle/>
          <a:p>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四个伟大：</a:t>
            </a:r>
          </a:p>
        </p:txBody>
      </p:sp>
      <p:sp>
        <p:nvSpPr>
          <p:cNvPr id="17" name="圆角矩形 16"/>
          <p:cNvSpPr/>
          <p:nvPr/>
        </p:nvSpPr>
        <p:spPr>
          <a:xfrm>
            <a:off x="1241951" y="4700966"/>
            <a:ext cx="1881119" cy="55418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方正姚体" panose="02010601030101010101" pitchFamily="2" charset="-122"/>
                <a:ea typeface="微软雅黑" panose="020B0503020204020204" pitchFamily="34" charset="-122"/>
                <a:sym typeface="方正姚体" panose="02010601030101010101" pitchFamily="2" charset="-122"/>
              </a:rPr>
              <a:t>实现伟大梦想</a:t>
            </a:r>
          </a:p>
        </p:txBody>
      </p:sp>
      <p:sp>
        <p:nvSpPr>
          <p:cNvPr id="18" name="圆角矩形 17"/>
          <p:cNvSpPr/>
          <p:nvPr/>
        </p:nvSpPr>
        <p:spPr>
          <a:xfrm>
            <a:off x="3753757" y="4700965"/>
            <a:ext cx="1881119" cy="55418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方正姚体" panose="02010601030101010101" pitchFamily="2" charset="-122"/>
                <a:ea typeface="微软雅黑" panose="020B0503020204020204" pitchFamily="34" charset="-122"/>
                <a:sym typeface="方正姚体" panose="02010601030101010101" pitchFamily="2" charset="-122"/>
              </a:rPr>
              <a:t>进行伟大斗争</a:t>
            </a:r>
          </a:p>
        </p:txBody>
      </p:sp>
      <p:sp>
        <p:nvSpPr>
          <p:cNvPr id="19" name="圆角矩形 18"/>
          <p:cNvSpPr/>
          <p:nvPr/>
        </p:nvSpPr>
        <p:spPr>
          <a:xfrm>
            <a:off x="6265563" y="4700966"/>
            <a:ext cx="1881119" cy="55418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方正姚体" panose="02010601030101010101" pitchFamily="2" charset="-122"/>
                <a:ea typeface="微软雅黑" panose="020B0503020204020204" pitchFamily="34" charset="-122"/>
                <a:sym typeface="方正姚体" panose="02010601030101010101" pitchFamily="2" charset="-122"/>
              </a:rPr>
              <a:t>建设伟大工程</a:t>
            </a:r>
          </a:p>
        </p:txBody>
      </p:sp>
      <p:sp>
        <p:nvSpPr>
          <p:cNvPr id="20" name="圆角矩形 19"/>
          <p:cNvSpPr/>
          <p:nvPr/>
        </p:nvSpPr>
        <p:spPr>
          <a:xfrm>
            <a:off x="8777369" y="4700965"/>
            <a:ext cx="1881119" cy="55418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方正姚体" panose="02010601030101010101" pitchFamily="2" charset="-122"/>
                <a:ea typeface="微软雅黑" panose="020B0503020204020204" pitchFamily="34" charset="-122"/>
                <a:sym typeface="方正姚体" panose="02010601030101010101" pitchFamily="2" charset="-122"/>
              </a:rPr>
              <a:t>推进伟大事业</a:t>
            </a:r>
          </a:p>
        </p:txBody>
      </p:sp>
    </p:spTree>
    <p:extLst>
      <p:ext uri="{BB962C8B-B14F-4D97-AF65-F5344CB8AC3E}">
        <p14:creationId xmlns:p14="http://schemas.microsoft.com/office/powerpoint/2010/main" val="13122751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3383697" cy="723472"/>
            <a:chOff x="1724077" y="438309"/>
            <a:chExt cx="18363668" cy="723472"/>
          </a:xfrm>
        </p:grpSpPr>
        <p:sp>
          <p:nvSpPr>
            <p:cNvPr id="11" name="矩形 10">
              <a:extLst>
                <a:ext uri="{FF2B5EF4-FFF2-40B4-BE49-F238E27FC236}">
                  <a16:creationId xmlns:a16="http://schemas.microsoft.com/office/drawing/2014/main" id="{84C0791A-6676-4043-BBF1-DD2993D19C98}"/>
                </a:ext>
              </a:extLst>
            </p:cNvPr>
            <p:cNvSpPr/>
            <p:nvPr/>
          </p:nvSpPr>
          <p:spPr>
            <a:xfrm>
              <a:off x="9010055"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新时代中国共产党的历史使命</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0" name="圆角矩形 9"/>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4" name="圆角矩形 13"/>
          <p:cNvSpPr/>
          <p:nvPr/>
        </p:nvSpPr>
        <p:spPr>
          <a:xfrm>
            <a:off x="1610436" y="1487606"/>
            <a:ext cx="2879677" cy="6687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rPr>
              <a:t>习近平指出</a:t>
            </a:r>
          </a:p>
        </p:txBody>
      </p:sp>
      <p:sp>
        <p:nvSpPr>
          <p:cNvPr id="2" name="文本框 1"/>
          <p:cNvSpPr txBox="1"/>
          <p:nvPr/>
        </p:nvSpPr>
        <p:spPr>
          <a:xfrm>
            <a:off x="872202" y="2138285"/>
            <a:ext cx="10550764" cy="3323987"/>
          </a:xfrm>
          <a:prstGeom prst="rect">
            <a:avLst/>
          </a:prstGeom>
          <a:noFill/>
        </p:spPr>
        <p:txBody>
          <a:bodyPr wrap="square" rtlCol="0">
            <a:spAutoFit/>
          </a:bodyPr>
          <a:lstStyle/>
          <a:p>
            <a:pPr>
              <a:lnSpc>
                <a:spcPct val="150000"/>
              </a:lnSpc>
            </a:pPr>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实现中华民族伟大复兴是近代以来中华民族最伟大的梦想。</a:t>
            </a:r>
          </a:p>
          <a:p>
            <a:pPr>
              <a:lnSpc>
                <a:spcPct val="150000"/>
              </a:lnSpc>
            </a:pPr>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实现伟大梦想，必须进行伟大斗争。</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全党要更加自觉地坚持党的领导和我国社会主义制度，坚决反对一切削弱、歪曲、否定党的领导和我国社会主义制度的言行；更加自觉地维护人民利益，坚决反对一切损害人民利益、脱离群众的行为；更加自觉地投身改革创新时代潮流，坚决破除一切顽瘴痼疾；更加自咱、觉地维护我国主权、安全、发展利益，坚决反对一切分裂祖国、破坏 民族团结和社会和谐稳定的行为；更加自觉地防范各种风险，坚决战胜一切在政治、 经济、文化、社会等领域和自然界出现的困难和挑战。</a:t>
            </a:r>
          </a:p>
        </p:txBody>
      </p:sp>
    </p:spTree>
    <p:extLst>
      <p:ext uri="{BB962C8B-B14F-4D97-AF65-F5344CB8AC3E}">
        <p14:creationId xmlns:p14="http://schemas.microsoft.com/office/powerpoint/2010/main" val="95366406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3383697" cy="723472"/>
            <a:chOff x="1724077" y="438309"/>
            <a:chExt cx="18363668" cy="723472"/>
          </a:xfrm>
        </p:grpSpPr>
        <p:sp>
          <p:nvSpPr>
            <p:cNvPr id="11" name="矩形 10">
              <a:extLst>
                <a:ext uri="{FF2B5EF4-FFF2-40B4-BE49-F238E27FC236}">
                  <a16:creationId xmlns:a16="http://schemas.microsoft.com/office/drawing/2014/main" id="{84C0791A-6676-4043-BBF1-DD2993D19C98}"/>
                </a:ext>
              </a:extLst>
            </p:cNvPr>
            <p:cNvSpPr/>
            <p:nvPr/>
          </p:nvSpPr>
          <p:spPr>
            <a:xfrm>
              <a:off x="9010055"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新时代中国共产党的历史使命</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6" name="圆角矩形 5"/>
          <p:cNvSpPr/>
          <p:nvPr/>
        </p:nvSpPr>
        <p:spPr>
          <a:xfrm>
            <a:off x="611264" y="1434906"/>
            <a:ext cx="11011436" cy="4102624"/>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843014" y="1489283"/>
            <a:ext cx="10580164" cy="3970318"/>
          </a:xfrm>
          <a:prstGeom prst="rect">
            <a:avLst/>
          </a:prstGeom>
          <a:noFill/>
        </p:spPr>
        <p:txBody>
          <a:bodyPr wrap="squar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实现伟大梦想，必须建设伟大工程。</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这个伟大工程就是我们党正在深入推进的党的建设新的伟大工程。全党要更加自觉地坚定党性原则，勇于直面问题，敢于刮骨疗毒，消除一切损害党的先进性和纯洁性的因素，清除一切侵蚀党的健康肌体的病毒，不断增强党的政治领导力、思想引领力、 群众组织力、社会号召力，确保我们党永葆旺盛生命力和强大战斗力。</a:t>
            </a:r>
          </a:p>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实现伟大梦想，必须推进伟大事业。</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全党要更加自觉地增强道路自信、理论自信、制度自信、文化自信，既不走封闭僵化的老路，也不走改旗易帜的邪路，保持政治定力，坚持实干兴邦，始终坚持和发展中国特色社会主义。</a:t>
            </a:r>
          </a:p>
        </p:txBody>
      </p:sp>
    </p:spTree>
    <p:extLst>
      <p:ext uri="{BB962C8B-B14F-4D97-AF65-F5344CB8AC3E}">
        <p14:creationId xmlns:p14="http://schemas.microsoft.com/office/powerpoint/2010/main" val="31726517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3383697" cy="723472"/>
            <a:chOff x="1724077" y="438309"/>
            <a:chExt cx="18363668" cy="723472"/>
          </a:xfrm>
        </p:grpSpPr>
        <p:sp>
          <p:nvSpPr>
            <p:cNvPr id="11" name="矩形 10">
              <a:extLst>
                <a:ext uri="{FF2B5EF4-FFF2-40B4-BE49-F238E27FC236}">
                  <a16:creationId xmlns:a16="http://schemas.microsoft.com/office/drawing/2014/main" id="{84C0791A-6676-4043-BBF1-DD2993D19C98}"/>
                </a:ext>
              </a:extLst>
            </p:cNvPr>
            <p:cNvSpPr/>
            <p:nvPr/>
          </p:nvSpPr>
          <p:spPr>
            <a:xfrm>
              <a:off x="9010055"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新时代中国特色社会主义思想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6" name="圆角矩形 5"/>
          <p:cNvSpPr/>
          <p:nvPr/>
        </p:nvSpPr>
        <p:spPr>
          <a:xfrm>
            <a:off x="611264" y="1584288"/>
            <a:ext cx="11011436" cy="4502610"/>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4650" y="308987"/>
            <a:ext cx="9990161" cy="2513941"/>
          </a:xfrm>
          <a:prstGeom prst="rect">
            <a:avLst/>
          </a:prstGeom>
        </p:spPr>
      </p:pic>
      <p:sp>
        <p:nvSpPr>
          <p:cNvPr id="9" name="文本框 8"/>
          <p:cNvSpPr txBox="1"/>
          <p:nvPr/>
        </p:nvSpPr>
        <p:spPr>
          <a:xfrm>
            <a:off x="2361064" y="1186579"/>
            <a:ext cx="7697338" cy="523220"/>
          </a:xfrm>
          <a:prstGeom prst="rect">
            <a:avLst/>
          </a:prstGeom>
          <a:noFill/>
        </p:spPr>
        <p:txBody>
          <a:bodyPr wrap="square" rtlCol="0">
            <a:spAutoFit/>
          </a:bodyPr>
          <a:lstStyle/>
          <a:p>
            <a:pPr algn="ctr"/>
            <a:r>
              <a:rPr lang="zh-CN" altLang="en-US" sz="28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新时代中国特色社会主义思想八大明确</a:t>
            </a:r>
            <a:endParaRPr lang="zh-CN" altLang="en-US" sz="28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1064530" y="1897031"/>
            <a:ext cx="10358648" cy="4016484"/>
          </a:xfrm>
          <a:prstGeom prst="rect">
            <a:avLst/>
          </a:prstGeom>
          <a:noFill/>
        </p:spPr>
        <p:txBody>
          <a:bodyPr wrap="square" rtlCol="0">
            <a:spAutoFit/>
          </a:bodyPr>
          <a:lstStyle/>
          <a:p>
            <a:pPr>
              <a:lnSpc>
                <a:spcPct val="150000"/>
              </a:lnSpc>
            </a:pPr>
            <a:r>
              <a:rPr lang="zh-CN" altLang="en-US" sz="17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●明确</a:t>
            </a:r>
            <a:r>
              <a:rPr lang="zh-CN" altLang="en-US" sz="1700" dirty="0">
                <a:latin typeface="方正姚体" panose="02010601030101010101" pitchFamily="2" charset="-122"/>
                <a:ea typeface="微软雅黑" panose="020B0503020204020204" pitchFamily="34" charset="-122"/>
                <a:sym typeface="方正姚体" panose="02010601030101010101" pitchFamily="2" charset="-122"/>
              </a:rPr>
              <a:t>坚持和发展中国特色社会主义，总任务是实现社会主义现代化和中华民族伟大</a:t>
            </a:r>
            <a:r>
              <a:rPr lang="zh-CN" altLang="en-US" sz="1700" dirty="0" smtClean="0">
                <a:latin typeface="方正姚体" panose="02010601030101010101" pitchFamily="2" charset="-122"/>
                <a:ea typeface="微软雅黑" panose="020B0503020204020204" pitchFamily="34" charset="-122"/>
                <a:sym typeface="方正姚体" panose="02010601030101010101" pitchFamily="2" charset="-122"/>
              </a:rPr>
              <a:t>复兴</a:t>
            </a:r>
            <a:endParaRPr lang="en-US" altLang="zh-CN" sz="1700" dirty="0" smtClean="0">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zh-CN" altLang="en-US" sz="17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●明确</a:t>
            </a:r>
            <a:r>
              <a:rPr lang="zh-CN" altLang="en-US" sz="1700" dirty="0">
                <a:latin typeface="方正姚体" panose="02010601030101010101" pitchFamily="2" charset="-122"/>
                <a:ea typeface="微软雅黑" panose="020B0503020204020204" pitchFamily="34" charset="-122"/>
                <a:sym typeface="方正姚体" panose="02010601030101010101" pitchFamily="2" charset="-122"/>
              </a:rPr>
              <a:t>新时代我国社会主要矛盾是人民日益增长的美好生活需要和不平衡不充分的发展之间的</a:t>
            </a:r>
            <a:r>
              <a:rPr lang="zh-CN" altLang="en-US" sz="1700" dirty="0" smtClean="0">
                <a:latin typeface="方正姚体" panose="02010601030101010101" pitchFamily="2" charset="-122"/>
                <a:ea typeface="微软雅黑" panose="020B0503020204020204" pitchFamily="34" charset="-122"/>
                <a:sym typeface="方正姚体" panose="02010601030101010101" pitchFamily="2" charset="-122"/>
              </a:rPr>
              <a:t>矛盾</a:t>
            </a:r>
            <a:endParaRPr lang="en-US" altLang="zh-CN" sz="1700" dirty="0" smtClean="0">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zh-CN" altLang="en-US" sz="17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●明确</a:t>
            </a:r>
            <a:r>
              <a:rPr lang="zh-CN" altLang="en-US" sz="1700" dirty="0">
                <a:latin typeface="方正姚体" panose="02010601030101010101" pitchFamily="2" charset="-122"/>
                <a:ea typeface="微软雅黑" panose="020B0503020204020204" pitchFamily="34" charset="-122"/>
                <a:sym typeface="方正姚体" panose="02010601030101010101" pitchFamily="2" charset="-122"/>
              </a:rPr>
              <a:t>中国特色社会主义事业总体布局</a:t>
            </a:r>
            <a:r>
              <a:rPr lang="zh-CN" altLang="en-US" sz="1700" dirty="0" smtClean="0">
                <a:latin typeface="方正姚体" panose="02010601030101010101" pitchFamily="2" charset="-122"/>
                <a:ea typeface="微软雅黑" panose="020B0503020204020204" pitchFamily="34" charset="-122"/>
                <a:sym typeface="方正姚体" panose="02010601030101010101" pitchFamily="2" charset="-122"/>
              </a:rPr>
              <a:t>是“五位一体”</a:t>
            </a:r>
            <a:r>
              <a:rPr lang="zh-CN" altLang="en-US" sz="1700" dirty="0">
                <a:latin typeface="方正姚体" panose="02010601030101010101" pitchFamily="2" charset="-122"/>
                <a:ea typeface="微软雅黑" panose="020B0503020204020204" pitchFamily="34" charset="-122"/>
                <a:sym typeface="方正姚体" panose="02010601030101010101" pitchFamily="2" charset="-122"/>
              </a:rPr>
              <a:t>、战略布局</a:t>
            </a:r>
            <a:r>
              <a:rPr lang="zh-CN" altLang="en-US" sz="1700" dirty="0" smtClean="0">
                <a:latin typeface="方正姚体" panose="02010601030101010101" pitchFamily="2" charset="-122"/>
                <a:ea typeface="微软雅黑" panose="020B0503020204020204" pitchFamily="34" charset="-122"/>
                <a:sym typeface="方正姚体" panose="02010601030101010101" pitchFamily="2" charset="-122"/>
              </a:rPr>
              <a:t>逞“四个全面” </a:t>
            </a:r>
            <a:endParaRPr lang="en-US" altLang="zh-CN" sz="1700" dirty="0" smtClean="0">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zh-CN" altLang="en-US" sz="17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●明确</a:t>
            </a:r>
            <a:r>
              <a:rPr lang="zh-CN" altLang="en-US" sz="1700" dirty="0">
                <a:latin typeface="方正姚体" panose="02010601030101010101" pitchFamily="2" charset="-122"/>
                <a:ea typeface="微软雅黑" panose="020B0503020204020204" pitchFamily="34" charset="-122"/>
                <a:sym typeface="方正姚体" panose="02010601030101010101" pitchFamily="2" charset="-122"/>
              </a:rPr>
              <a:t>全面深化改革总目标是完善和发展中国特色社会主义制度、推进国家治理体系和治理能力现代化； </a:t>
            </a:r>
            <a:endParaRPr lang="en-US" altLang="zh-CN" sz="1700" dirty="0" smtClean="0">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zh-CN" altLang="en-US" sz="17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●明确</a:t>
            </a:r>
            <a:r>
              <a:rPr lang="zh-CN" altLang="en-US" sz="1700" dirty="0">
                <a:latin typeface="方正姚体" panose="02010601030101010101" pitchFamily="2" charset="-122"/>
                <a:ea typeface="微软雅黑" panose="020B0503020204020204" pitchFamily="34" charset="-122"/>
                <a:sym typeface="方正姚体" panose="02010601030101010101" pitchFamily="2" charset="-122"/>
              </a:rPr>
              <a:t>全面推进依法治国总目标是建设中国特色社会主义法治体系、建设社会主义法治国家；</a:t>
            </a:r>
          </a:p>
          <a:p>
            <a:pPr>
              <a:lnSpc>
                <a:spcPct val="150000"/>
              </a:lnSpc>
            </a:pPr>
            <a:r>
              <a:rPr lang="zh-CN" altLang="en-US" sz="17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●明确</a:t>
            </a:r>
            <a:r>
              <a:rPr lang="zh-CN" altLang="en-US" sz="1700" dirty="0">
                <a:latin typeface="方正姚体" panose="02010601030101010101" pitchFamily="2" charset="-122"/>
                <a:ea typeface="微软雅黑" panose="020B0503020204020204" pitchFamily="34" charset="-122"/>
                <a:sym typeface="方正姚体" panose="02010601030101010101" pitchFamily="2" charset="-122"/>
              </a:rPr>
              <a:t>党在新时代的强军目标是建设一支听党指挥、能打胜仗、作风优良的人民军队，把人民军队建设成 为世界一流军队；</a:t>
            </a:r>
          </a:p>
          <a:p>
            <a:pPr>
              <a:lnSpc>
                <a:spcPct val="150000"/>
              </a:lnSpc>
            </a:pPr>
            <a:r>
              <a:rPr lang="zh-CN" altLang="en-US" sz="17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●明确</a:t>
            </a:r>
            <a:r>
              <a:rPr lang="zh-CN" altLang="en-US" sz="1700" dirty="0">
                <a:latin typeface="方正姚体" panose="02010601030101010101" pitchFamily="2" charset="-122"/>
                <a:ea typeface="微软雅黑" panose="020B0503020204020204" pitchFamily="34" charset="-122"/>
                <a:sym typeface="方正姚体" panose="02010601030101010101" pitchFamily="2" charset="-122"/>
              </a:rPr>
              <a:t>中国特色大国外交要推动构建新型国际关系，推动构建人类命运共同体；</a:t>
            </a:r>
          </a:p>
          <a:p>
            <a:pPr>
              <a:lnSpc>
                <a:spcPct val="150000"/>
              </a:lnSpc>
            </a:pPr>
            <a:r>
              <a:rPr lang="zh-CN" altLang="en-US" sz="17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●明确</a:t>
            </a:r>
            <a:r>
              <a:rPr lang="zh-CN" altLang="en-US" sz="1700" dirty="0">
                <a:latin typeface="方正姚体" panose="02010601030101010101" pitchFamily="2" charset="-122"/>
                <a:ea typeface="微软雅黑" panose="020B0503020204020204" pitchFamily="34" charset="-122"/>
                <a:sym typeface="方正姚体" panose="02010601030101010101" pitchFamily="2" charset="-122"/>
              </a:rPr>
              <a:t>中国特色社会主义最本质的特征是中国共产党领导，中国特色社会主义制度的最大优努是</a:t>
            </a:r>
            <a:r>
              <a:rPr lang="zh-CN" altLang="en-US" sz="1700" dirty="0" smtClean="0">
                <a:latin typeface="方正姚体" panose="02010601030101010101" pitchFamily="2" charset="-122"/>
                <a:ea typeface="微软雅黑" panose="020B0503020204020204" pitchFamily="34" charset="-122"/>
                <a:sym typeface="方正姚体" panose="02010601030101010101" pitchFamily="2" charset="-122"/>
              </a:rPr>
              <a:t>中国共产党</a:t>
            </a:r>
            <a:r>
              <a:rPr lang="zh-CN" altLang="en-US" sz="1700" dirty="0">
                <a:latin typeface="方正姚体" panose="02010601030101010101" pitchFamily="2" charset="-122"/>
                <a:ea typeface="微软雅黑" panose="020B0503020204020204" pitchFamily="34" charset="-122"/>
                <a:sym typeface="方正姚体" panose="02010601030101010101" pitchFamily="2" charset="-122"/>
              </a:rPr>
              <a:t>领导，党是最高政治领导力量，提出新时代党的建设总要求，突出政治建设在党的建设中的重要地位。</a:t>
            </a:r>
          </a:p>
        </p:txBody>
      </p:sp>
    </p:spTree>
    <p:extLst>
      <p:ext uri="{BB962C8B-B14F-4D97-AF65-F5344CB8AC3E}">
        <p14:creationId xmlns:p14="http://schemas.microsoft.com/office/powerpoint/2010/main" val="238829695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3383697" cy="723472"/>
            <a:chOff x="1724077" y="438309"/>
            <a:chExt cx="18363668" cy="723472"/>
          </a:xfrm>
        </p:grpSpPr>
        <p:sp>
          <p:nvSpPr>
            <p:cNvPr id="11" name="矩形 10">
              <a:extLst>
                <a:ext uri="{FF2B5EF4-FFF2-40B4-BE49-F238E27FC236}">
                  <a16:creationId xmlns:a16="http://schemas.microsoft.com/office/drawing/2014/main" id="{84C0791A-6676-4043-BBF1-DD2993D19C98}"/>
                </a:ext>
              </a:extLst>
            </p:cNvPr>
            <p:cNvSpPr/>
            <p:nvPr/>
          </p:nvSpPr>
          <p:spPr>
            <a:xfrm>
              <a:off x="9010055"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新时代中国特色社会主义思想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6" name="圆角矩形 5"/>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4650" y="513705"/>
            <a:ext cx="9990161" cy="2513941"/>
          </a:xfrm>
          <a:prstGeom prst="rect">
            <a:avLst/>
          </a:prstGeom>
        </p:spPr>
      </p:pic>
      <p:sp>
        <p:nvSpPr>
          <p:cNvPr id="14" name="文本框 13"/>
          <p:cNvSpPr txBox="1"/>
          <p:nvPr/>
        </p:nvSpPr>
        <p:spPr>
          <a:xfrm>
            <a:off x="2442950" y="1391297"/>
            <a:ext cx="7547212" cy="477054"/>
          </a:xfrm>
          <a:prstGeom prst="rect">
            <a:avLst/>
          </a:prstGeom>
          <a:noFill/>
        </p:spPr>
        <p:txBody>
          <a:bodyPr wrap="square" rtlCol="0">
            <a:spAutoFit/>
          </a:bodyPr>
          <a:lstStyle/>
          <a:p>
            <a:pPr algn="ctr"/>
            <a:r>
              <a:rPr lang="zh-CN" altLang="en-US" sz="2500" b="1"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新时代坚持和发展中国特色社会主义的基本方略</a:t>
            </a:r>
            <a:endParaRPr lang="zh-CN" altLang="en-US" sz="2500" b="1"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矩形 1"/>
          <p:cNvSpPr/>
          <p:nvPr/>
        </p:nvSpPr>
        <p:spPr>
          <a:xfrm>
            <a:off x="2183641" y="2287481"/>
            <a:ext cx="8611737" cy="3000821"/>
          </a:xfrm>
          <a:prstGeom prst="rect">
            <a:avLst/>
          </a:prstGeom>
        </p:spPr>
        <p:txBody>
          <a:bodyPr wrap="square">
            <a:spAutoFit/>
          </a:bodyPr>
          <a:lstStyle/>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、坚持党对一切工作的领导。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2</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、坚持以人民为中心。</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3</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、坚持全面深化改革。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4</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、坚持新发展理念。</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5</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、坚持人民当家作主。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6</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、坚持全面依法治国。</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7</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、坚持社会主义核心价值体系。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8</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、坚持在发展中保障和改善民生。</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9</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、坚持人与自然和谐共生。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10</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、坚持总体国家安全观。</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11</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、坚持党对人民军队的绝对领导。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12</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、坚持“一国两制”和推进祖国统一。</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13</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、坚持推动构建人类命运共同体。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14</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、坚持全面从严治党。</a:t>
            </a:r>
            <a:endPar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240337490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3383697" cy="723472"/>
            <a:chOff x="1724077" y="438309"/>
            <a:chExt cx="18363668" cy="723472"/>
          </a:xfrm>
        </p:grpSpPr>
        <p:sp>
          <p:nvSpPr>
            <p:cNvPr id="11" name="矩形 10">
              <a:extLst>
                <a:ext uri="{FF2B5EF4-FFF2-40B4-BE49-F238E27FC236}">
                  <a16:creationId xmlns:a16="http://schemas.microsoft.com/office/drawing/2014/main" id="{84C0791A-6676-4043-BBF1-DD2993D19C98}"/>
                </a:ext>
              </a:extLst>
            </p:cNvPr>
            <p:cNvSpPr/>
            <p:nvPr/>
          </p:nvSpPr>
          <p:spPr>
            <a:xfrm>
              <a:off x="9010055"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新时代中国特色社会主义思想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0" name="圆角矩形 9"/>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4" name="圆角矩形 13"/>
          <p:cNvSpPr/>
          <p:nvPr/>
        </p:nvSpPr>
        <p:spPr>
          <a:xfrm>
            <a:off x="1610436" y="1487606"/>
            <a:ext cx="2879677" cy="6687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rPr>
              <a:t>两个阶段</a:t>
            </a:r>
          </a:p>
        </p:txBody>
      </p:sp>
      <p:sp>
        <p:nvSpPr>
          <p:cNvPr id="2" name="文本框 1"/>
          <p:cNvSpPr txBox="1"/>
          <p:nvPr/>
        </p:nvSpPr>
        <p:spPr>
          <a:xfrm>
            <a:off x="872202" y="2138285"/>
            <a:ext cx="10550764" cy="3139321"/>
          </a:xfrm>
          <a:prstGeom prst="rect">
            <a:avLst/>
          </a:prstGeom>
          <a:noFill/>
        </p:spPr>
        <p:txBody>
          <a:bodyPr wrap="squar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新时代中国特色社会主义思想是全党全国人民为实现中华民 族伟大复兴而奋斗的行动指南</a:t>
            </a:r>
          </a:p>
          <a:p>
            <a:pPr>
              <a:lnSpc>
                <a:spcPct val="150000"/>
              </a:lnSpc>
            </a:pP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第一个阶段，</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从二◦二〇年到二〇三五年，在全面建成小康社会的基础上，再 奋斗十五年，基本实现社会主义现代化，</a:t>
            </a:r>
          </a:p>
          <a:p>
            <a:pPr>
              <a:lnSpc>
                <a:spcPct val="150000"/>
              </a:lnSpc>
            </a:pP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第二个阶段，</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从二〇三五年到本世纪中叶</a:t>
            </a:r>
            <a:r>
              <a:rPr lang="en-US" altLang="zh-CN"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在基本实现现代化的基础上，再奋 斗十五年，把我国建成富强强民主文明和谐美丽的社会主义现代化国。</a:t>
            </a:r>
          </a:p>
        </p:txBody>
      </p:sp>
    </p:spTree>
    <p:extLst>
      <p:ext uri="{BB962C8B-B14F-4D97-AF65-F5344CB8AC3E}">
        <p14:creationId xmlns:p14="http://schemas.microsoft.com/office/powerpoint/2010/main" val="832407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5465714" cy="723472"/>
            <a:chOff x="1724077" y="438309"/>
            <a:chExt cx="21220388" cy="723472"/>
          </a:xfrm>
        </p:grpSpPr>
        <p:sp>
          <p:nvSpPr>
            <p:cNvPr id="11" name="矩形 10">
              <a:extLst>
                <a:ext uri="{FF2B5EF4-FFF2-40B4-BE49-F238E27FC236}">
                  <a16:creationId xmlns:a16="http://schemas.microsoft.com/office/drawing/2014/main" id="{84C0791A-6676-4043-BBF1-DD2993D19C98}"/>
                </a:ext>
              </a:extLst>
            </p:cNvPr>
            <p:cNvSpPr/>
            <p:nvPr/>
          </p:nvSpPr>
          <p:spPr>
            <a:xfrm>
              <a:off x="11866773" y="812340"/>
              <a:ext cx="11077692"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1042976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新时代中国特色社会主义发展的战略安排</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6" name="圆角矩形 5"/>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449" y="527355"/>
            <a:ext cx="8871044" cy="2513941"/>
          </a:xfrm>
          <a:prstGeom prst="rect">
            <a:avLst/>
          </a:prstGeom>
        </p:spPr>
      </p:pic>
      <p:sp>
        <p:nvSpPr>
          <p:cNvPr id="9" name="文本框 8"/>
          <p:cNvSpPr txBox="1"/>
          <p:nvPr/>
        </p:nvSpPr>
        <p:spPr>
          <a:xfrm>
            <a:off x="2054680" y="1404947"/>
            <a:ext cx="8508683" cy="477054"/>
          </a:xfrm>
          <a:prstGeom prst="rect">
            <a:avLst/>
          </a:prstGeom>
          <a:noFill/>
        </p:spPr>
        <p:txBody>
          <a:bodyPr wrap="square" rtlCol="0">
            <a:spAutoFit/>
          </a:bodyPr>
          <a:lstStyle/>
          <a:p>
            <a:pPr algn="ctr"/>
            <a:r>
              <a:rPr lang="zh-CN" altLang="en-US" sz="2500" b="1" dirty="0" smtClean="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新时代中国特色社会主义发展战略安排</a:t>
            </a:r>
            <a:endParaRPr lang="zh-CN" altLang="en-US" sz="2500" b="1"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723336" y="2265523"/>
            <a:ext cx="10773962" cy="3000821"/>
          </a:xfrm>
          <a:prstGeom prst="rect">
            <a:avLst/>
          </a:prstGeom>
          <a:noFill/>
        </p:spPr>
        <p:txBody>
          <a:bodyPr wrap="square" rtlCol="0">
            <a:spAutoFit/>
          </a:bodyPr>
          <a:lstStyle/>
          <a:p>
            <a:pPr>
              <a:lnSpc>
                <a:spcPct val="150000"/>
              </a:lnSpc>
            </a:pP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习近平指出，我们既要全面遣成小康社会、实现第一个百年奋斗目标，又要乘势而上开启全面建设社会主义现代化国家新征程，向第二个百年奋斗目标进。</a:t>
            </a:r>
          </a:p>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习近平说，</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从现在到二</a:t>
            </a: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O</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二</a:t>
            </a: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O</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年，是全面建成小康社会</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决胜期。</a:t>
            </a:r>
            <a:r>
              <a:rPr lang="zh-CN" altLang="en-US" dirty="0" smtClean="0">
                <a:latin typeface="方正姚体" panose="02010601030101010101" pitchFamily="2" charset="-122"/>
                <a:ea typeface="微软雅黑" panose="020B0503020204020204" pitchFamily="34" charset="-122"/>
                <a:sym typeface="方正姚体" panose="02010601030101010101" pitchFamily="2" charset="-122"/>
              </a:rPr>
              <a:t>要</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按照十六大、十七大、十八大</a:t>
            </a:r>
            <a:r>
              <a:rPr lang="zh-CN" altLang="en-US" dirty="0" smtClean="0">
                <a:latin typeface="方正姚体" panose="02010601030101010101" pitchFamily="2" charset="-122"/>
                <a:ea typeface="微软雅黑" panose="020B0503020204020204" pitchFamily="34" charset="-122"/>
                <a:sym typeface="方正姚体" panose="02010601030101010101" pitchFamily="2" charset="-122"/>
              </a:rPr>
              <a:t>提出</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的全面建成小康社会各项要求，紧扣我国社会主要矛盾变化，统筹推进经济建设、政治建设、文化建设、社会建设、生态文明建设，坚定实施科教兴国战路、人才强国战路、创新驱动发展战略、 乡村振兴战略、区域协调发展战略、可持续发展战路、军民融合发展战略，突出抓重点、补短板、 强弱项，特別是要坚决打好防范化解重大风验、精准脱贫、污染防治的攻坚战，使全面建成小康社会得到人民认可、经得起历史检验。</a:t>
            </a:r>
          </a:p>
        </p:txBody>
      </p:sp>
    </p:spTree>
    <p:extLst>
      <p:ext uri="{BB962C8B-B14F-4D97-AF65-F5344CB8AC3E}">
        <p14:creationId xmlns:p14="http://schemas.microsoft.com/office/powerpoint/2010/main" val="130751026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928468" y="2264898"/>
            <a:ext cx="10353822" cy="745587"/>
          </a:xfrm>
          <a:prstGeom prst="roundRect">
            <a:avLst/>
          </a:prstGeom>
          <a:noFill/>
          <a:ln w="19050">
            <a:solidFill>
              <a:srgbClr val="C325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8" name="圆角矩形 17"/>
          <p:cNvSpPr/>
          <p:nvPr/>
        </p:nvSpPr>
        <p:spPr>
          <a:xfrm>
            <a:off x="928468" y="3725593"/>
            <a:ext cx="10353822" cy="745587"/>
          </a:xfrm>
          <a:prstGeom prst="roundRect">
            <a:avLst/>
          </a:prstGeom>
          <a:noFill/>
          <a:ln w="19050">
            <a:solidFill>
              <a:srgbClr val="C325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0" name="圆角矩形 19"/>
          <p:cNvSpPr/>
          <p:nvPr/>
        </p:nvSpPr>
        <p:spPr>
          <a:xfrm>
            <a:off x="928467" y="5202700"/>
            <a:ext cx="10353823" cy="745587"/>
          </a:xfrm>
          <a:prstGeom prst="roundRect">
            <a:avLst/>
          </a:prstGeom>
          <a:noFill/>
          <a:ln w="19050">
            <a:solidFill>
              <a:srgbClr val="C325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9" name="文本框 8"/>
          <p:cNvSpPr txBox="1"/>
          <p:nvPr/>
        </p:nvSpPr>
        <p:spPr>
          <a:xfrm>
            <a:off x="1657219" y="1349515"/>
            <a:ext cx="8508683" cy="630942"/>
          </a:xfrm>
          <a:prstGeom prst="rect">
            <a:avLst/>
          </a:prstGeom>
          <a:noFill/>
        </p:spPr>
        <p:txBody>
          <a:bodyPr wrap="square" rtlCol="0">
            <a:spAutoFit/>
          </a:bodyPr>
          <a:lstStyle/>
          <a:p>
            <a:pPr algn="ctr"/>
            <a:r>
              <a:rPr lang="zh-CN" altLang="en-US" sz="3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九个方面理论分析和政策指导</a:t>
            </a:r>
            <a:endParaRPr lang="zh-CN" altLang="en-US" sz="3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nvGrpSpPr>
          <p:cNvPr id="10" name="组合 9">
            <a:extLst>
              <a:ext uri="{FF2B5EF4-FFF2-40B4-BE49-F238E27FC236}">
                <a16:creationId xmlns:a16="http://schemas.microsoft.com/office/drawing/2014/main" id="{F0FC0F70-AC76-4EA2-86EB-0B407A4ACBB5}"/>
              </a:ext>
            </a:extLst>
          </p:cNvPr>
          <p:cNvGrpSpPr/>
          <p:nvPr/>
        </p:nvGrpSpPr>
        <p:grpSpPr>
          <a:xfrm>
            <a:off x="688003" y="453549"/>
            <a:ext cx="15465714" cy="723472"/>
            <a:chOff x="1724077" y="438309"/>
            <a:chExt cx="21220388" cy="723472"/>
          </a:xfrm>
        </p:grpSpPr>
        <p:sp>
          <p:nvSpPr>
            <p:cNvPr id="14" name="矩形 13">
              <a:extLst>
                <a:ext uri="{FF2B5EF4-FFF2-40B4-BE49-F238E27FC236}">
                  <a16:creationId xmlns:a16="http://schemas.microsoft.com/office/drawing/2014/main" id="{84C0791A-6676-4043-BBF1-DD2993D19C98}"/>
                </a:ext>
              </a:extLst>
            </p:cNvPr>
            <p:cNvSpPr/>
            <p:nvPr/>
          </p:nvSpPr>
          <p:spPr>
            <a:xfrm>
              <a:off x="11866773" y="812340"/>
              <a:ext cx="11077692"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5"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1042976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新时代中国特色社会主义发展的战略安排</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6"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2" name="圆角矩形 1"/>
          <p:cNvSpPr/>
          <p:nvPr/>
        </p:nvSpPr>
        <p:spPr>
          <a:xfrm>
            <a:off x="1125415" y="1966389"/>
            <a:ext cx="1308296" cy="13082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经济</a:t>
            </a:r>
            <a:endParaRPr lang="en-US" altLang="zh-CN" sz="3000" b="1" dirty="0" smtClean="0">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方面</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7" name="圆角矩形 16"/>
          <p:cNvSpPr/>
          <p:nvPr/>
        </p:nvSpPr>
        <p:spPr>
          <a:xfrm>
            <a:off x="1125415" y="3427084"/>
            <a:ext cx="1308296" cy="13082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政治</a:t>
            </a:r>
            <a:endParaRPr lang="en-US" altLang="zh-CN" sz="3000" b="1" dirty="0" smtClean="0">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方面</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9" name="圆角矩形 18"/>
          <p:cNvSpPr/>
          <p:nvPr/>
        </p:nvSpPr>
        <p:spPr>
          <a:xfrm>
            <a:off x="1125415" y="4904191"/>
            <a:ext cx="1308295" cy="13082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文化</a:t>
            </a:r>
            <a:endParaRPr lang="en-US" altLang="zh-CN" sz="3000" b="1" dirty="0" smtClean="0">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方面</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4" name="文本框 3"/>
          <p:cNvSpPr txBox="1"/>
          <p:nvPr/>
        </p:nvSpPr>
        <p:spPr>
          <a:xfrm>
            <a:off x="3277772" y="2546252"/>
            <a:ext cx="184731" cy="369332"/>
          </a:xfrm>
          <a:prstGeom prst="rect">
            <a:avLst/>
          </a:prstGeom>
          <a:noFill/>
        </p:spPr>
        <p:txBody>
          <a:bodyPr wrap="none" rtlCol="0">
            <a:spAutoFit/>
          </a:bodyPr>
          <a:lstStyle/>
          <a:p>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1" name="文本框 20"/>
          <p:cNvSpPr txBox="1"/>
          <p:nvPr/>
        </p:nvSpPr>
        <p:spPr>
          <a:xfrm>
            <a:off x="6063175" y="3981157"/>
            <a:ext cx="184731" cy="369332"/>
          </a:xfrm>
          <a:prstGeom prst="rect">
            <a:avLst/>
          </a:prstGeom>
          <a:noFill/>
        </p:spPr>
        <p:txBody>
          <a:bodyPr wrap="none" rtlCol="0">
            <a:spAutoFit/>
          </a:bodyPr>
          <a:lstStyle/>
          <a:p>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2" name="文本框 21"/>
          <p:cNvSpPr txBox="1"/>
          <p:nvPr/>
        </p:nvSpPr>
        <p:spPr>
          <a:xfrm>
            <a:off x="3060528" y="3896752"/>
            <a:ext cx="7841934" cy="477054"/>
          </a:xfrm>
          <a:prstGeom prst="rect">
            <a:avLst/>
          </a:prstGeom>
          <a:noFill/>
        </p:spPr>
        <p:txBody>
          <a:bodyPr wrap="square" rtlCol="0">
            <a:spAutoFit/>
          </a:bodyPr>
          <a:lstStyle/>
          <a:p>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健全人民当家作主制度体系，发展社会主义民主政治</a:t>
            </a:r>
          </a:p>
        </p:txBody>
      </p:sp>
      <p:sp>
        <p:nvSpPr>
          <p:cNvPr id="23" name="文本框 22"/>
          <p:cNvSpPr txBox="1"/>
          <p:nvPr/>
        </p:nvSpPr>
        <p:spPr>
          <a:xfrm>
            <a:off x="3060528" y="2391508"/>
            <a:ext cx="5478561" cy="477054"/>
          </a:xfrm>
          <a:prstGeom prst="rect">
            <a:avLst/>
          </a:prstGeom>
          <a:noFill/>
        </p:spPr>
        <p:txBody>
          <a:bodyPr wrap="square" rtlCol="0">
            <a:spAutoFit/>
          </a:bodyPr>
          <a:lstStyle/>
          <a:p>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贯彻新发展理念</a:t>
            </a:r>
            <a:r>
              <a:rPr lang="en-US" altLang="zh-CN"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a:t>
            </a:r>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建设现代化经济</a:t>
            </a:r>
            <a:r>
              <a:rPr lang="zh-CN" altLang="en-US" sz="25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体系</a:t>
            </a:r>
            <a:endPar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4" name="文本框 23"/>
          <p:cNvSpPr txBox="1"/>
          <p:nvPr/>
        </p:nvSpPr>
        <p:spPr>
          <a:xfrm>
            <a:off x="3060528" y="5345725"/>
            <a:ext cx="6228659" cy="477054"/>
          </a:xfrm>
          <a:prstGeom prst="rect">
            <a:avLst/>
          </a:prstGeom>
          <a:noFill/>
        </p:spPr>
        <p:txBody>
          <a:bodyPr wrap="square" rtlCol="0">
            <a:spAutoFit/>
          </a:bodyPr>
          <a:lstStyle/>
          <a:p>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坚定文化自信</a:t>
            </a:r>
            <a:r>
              <a:rPr lang="en-US" altLang="zh-CN"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a:t>
            </a:r>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推动社会主义文化繁荣兴盛</a:t>
            </a:r>
          </a:p>
        </p:txBody>
      </p:sp>
    </p:spTree>
    <p:extLst>
      <p:ext uri="{BB962C8B-B14F-4D97-AF65-F5344CB8AC3E}">
        <p14:creationId xmlns:p14="http://schemas.microsoft.com/office/powerpoint/2010/main" val="3153192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42B99CCA-3C4C-4818-833F-46953B2B8F2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4" name="文本框 5">
            <a:extLst>
              <a:ext uri="{FF2B5EF4-FFF2-40B4-BE49-F238E27FC236}">
                <a16:creationId xmlns:a16="http://schemas.microsoft.com/office/drawing/2014/main" id="{5558B0CC-DB13-4E94-A891-0290FD945953}"/>
              </a:ext>
            </a:extLst>
          </p:cNvPr>
          <p:cNvSpPr txBox="1"/>
          <p:nvPr/>
        </p:nvSpPr>
        <p:spPr>
          <a:xfrm>
            <a:off x="2402002" y="1347076"/>
            <a:ext cx="5076966" cy="861774"/>
          </a:xfrm>
          <a:prstGeom prst="rect">
            <a:avLst/>
          </a:prstGeom>
          <a:noFill/>
          <a:ln>
            <a:noFill/>
          </a:ln>
        </p:spPr>
        <p:txBody>
          <a:bodyPr wrap="square" rtlCol="0">
            <a:spAutoFit/>
          </a:bodyPr>
          <a:lstStyle/>
          <a:p>
            <a:r>
              <a:rPr lang="zh-CN" altLang="en-US" sz="5000" b="1"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目录</a:t>
            </a:r>
            <a:r>
              <a:rPr lang="zh-CN" altLang="en-US" sz="48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 </a:t>
            </a:r>
            <a:r>
              <a:rPr lang="en-US" altLang="zh-CN"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CONTENTS</a:t>
            </a:r>
            <a:endParaRPr lang="en-US" altLang="zh-CN"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3138980" y="2320118"/>
            <a:ext cx="6664921" cy="477054"/>
          </a:xfrm>
          <a:prstGeom prst="rect">
            <a:avLst/>
          </a:prstGeom>
          <a:noFill/>
        </p:spPr>
        <p:txBody>
          <a:bodyPr wrap="square" rtlCol="0">
            <a:spAutoFit/>
          </a:bodyPr>
          <a:lstStyle/>
          <a:p>
            <a:r>
              <a:rPr lang="zh-CN" altLang="en-US" sz="25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一、党</a:t>
            </a:r>
            <a:r>
              <a:rPr lang="zh-CN" altLang="en-US" sz="25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的十九次全国代表大会简介及重要意义</a:t>
            </a:r>
          </a:p>
        </p:txBody>
      </p:sp>
      <p:sp>
        <p:nvSpPr>
          <p:cNvPr id="3" name="文本框 2"/>
          <p:cNvSpPr txBox="1"/>
          <p:nvPr/>
        </p:nvSpPr>
        <p:spPr>
          <a:xfrm>
            <a:off x="3138980" y="2920621"/>
            <a:ext cx="6276077" cy="477054"/>
          </a:xfrm>
          <a:prstGeom prst="rect">
            <a:avLst/>
          </a:prstGeom>
          <a:noFill/>
        </p:spPr>
        <p:txBody>
          <a:bodyPr wrap="square" rtlCol="0">
            <a:spAutoFit/>
          </a:bodyPr>
          <a:lstStyle/>
          <a:p>
            <a:r>
              <a:rPr lang="zh-CN" altLang="en-US" sz="25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二、从</a:t>
            </a:r>
            <a:r>
              <a:rPr lang="zh-CN" altLang="en-US" sz="25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十八届一中全会到七中全会重点回顾</a:t>
            </a:r>
          </a:p>
        </p:txBody>
      </p:sp>
      <p:sp>
        <p:nvSpPr>
          <p:cNvPr id="4" name="文本框 3"/>
          <p:cNvSpPr txBox="1"/>
          <p:nvPr/>
        </p:nvSpPr>
        <p:spPr>
          <a:xfrm>
            <a:off x="3138980" y="3534770"/>
            <a:ext cx="5827597" cy="477054"/>
          </a:xfrm>
          <a:prstGeom prst="rect">
            <a:avLst/>
          </a:prstGeom>
          <a:noFill/>
        </p:spPr>
        <p:txBody>
          <a:bodyPr wrap="square" rtlCol="0">
            <a:spAutoFit/>
          </a:bodyPr>
          <a:lstStyle/>
          <a:p>
            <a:r>
              <a:rPr lang="zh-CN" altLang="en-US" sz="25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三、习近平总书记十九大报告内容精解</a:t>
            </a:r>
          </a:p>
        </p:txBody>
      </p:sp>
      <p:sp>
        <p:nvSpPr>
          <p:cNvPr id="5" name="文本框 4"/>
          <p:cNvSpPr txBox="1"/>
          <p:nvPr/>
        </p:nvSpPr>
        <p:spPr>
          <a:xfrm>
            <a:off x="3138980" y="4148920"/>
            <a:ext cx="5375320" cy="477054"/>
          </a:xfrm>
          <a:prstGeom prst="rect">
            <a:avLst/>
          </a:prstGeom>
          <a:noFill/>
        </p:spPr>
        <p:txBody>
          <a:bodyPr wrap="square" rtlCol="0">
            <a:spAutoFit/>
          </a:bodyPr>
          <a:lstStyle/>
          <a:p>
            <a:r>
              <a:rPr lang="zh-CN" altLang="en-US" sz="25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四、做</a:t>
            </a:r>
            <a:r>
              <a:rPr lang="zh-CN" altLang="en-US" sz="25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合格党员不忘初心永远跟党走</a:t>
            </a:r>
          </a:p>
        </p:txBody>
      </p:sp>
    </p:spTree>
    <p:extLst>
      <p:ext uri="{BB962C8B-B14F-4D97-AF65-F5344CB8AC3E}">
        <p14:creationId xmlns:p14="http://schemas.microsoft.com/office/powerpoint/2010/main" val="37104787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anim calcmode="lin" valueType="num">
                                      <p:cBhvr>
                                        <p:cTn id="12" dur="1000" fill="hold"/>
                                        <p:tgtEl>
                                          <p:spTgt spid="54"/>
                                        </p:tgtEl>
                                        <p:attrNameLst>
                                          <p:attrName>ppt_x</p:attrName>
                                        </p:attrNameLst>
                                      </p:cBhvr>
                                      <p:tavLst>
                                        <p:tav tm="0">
                                          <p:val>
                                            <p:strVal val="#ppt_x"/>
                                          </p:val>
                                        </p:tav>
                                        <p:tav tm="100000">
                                          <p:val>
                                            <p:strVal val="#ppt_x"/>
                                          </p:val>
                                        </p:tav>
                                      </p:tavLst>
                                    </p:anim>
                                    <p:anim calcmode="lin" valueType="num">
                                      <p:cBhvr>
                                        <p:cTn id="13" dur="1000" fill="hold"/>
                                        <p:tgtEl>
                                          <p:spTgt spid="54"/>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1000"/>
                                        <p:tgtEl>
                                          <p:spTgt spid="2">
                                            <p:txEl>
                                              <p:pRg st="0" end="0"/>
                                            </p:txEl>
                                          </p:spTgt>
                                        </p:tgtEl>
                                      </p:cBhvr>
                                    </p:animEffect>
                                    <p:anim calcmode="lin" valueType="num">
                                      <p:cBhvr>
                                        <p:cTn id="1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42" presetClass="entr" presetSubtype="0" fill="hold"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fade">
                                      <p:cBhvr>
                                        <p:cTn id="23" dur="1000"/>
                                        <p:tgtEl>
                                          <p:spTgt spid="3">
                                            <p:txEl>
                                              <p:pRg st="0" end="0"/>
                                            </p:txEl>
                                          </p:spTgt>
                                        </p:tgtEl>
                                      </p:cBhvr>
                                    </p:animEffect>
                                    <p:anim calcmode="lin" valueType="num">
                                      <p:cBhvr>
                                        <p:cTn id="2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animEffect transition="in" filter="fade">
                                      <p:cBhvr>
                                        <p:cTn id="29" dur="1000"/>
                                        <p:tgtEl>
                                          <p:spTgt spid="4">
                                            <p:txEl>
                                              <p:pRg st="0" end="0"/>
                                            </p:txEl>
                                          </p:spTgt>
                                        </p:tgtEl>
                                      </p:cBhvr>
                                    </p:animEffect>
                                    <p:anim calcmode="lin" valueType="num">
                                      <p:cBhvr>
                                        <p:cTn id="3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32" fill="hold">
                            <p:stCondLst>
                              <p:cond delay="4750"/>
                            </p:stCondLst>
                            <p:childTnLst>
                              <p:par>
                                <p:cTn id="33" presetID="42" presetClass="entr" presetSubtype="0" fill="hold" nodeType="after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Effect transition="in" filter="fade">
                                      <p:cBhvr>
                                        <p:cTn id="35" dur="1000"/>
                                        <p:tgtEl>
                                          <p:spTgt spid="5">
                                            <p:txEl>
                                              <p:pRg st="0" end="0"/>
                                            </p:txEl>
                                          </p:spTgt>
                                        </p:tgtEl>
                                      </p:cBhvr>
                                    </p:animEffect>
                                    <p:anim calcmode="lin" valueType="num">
                                      <p:cBhvr>
                                        <p:cTn id="36"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928468" y="2264898"/>
            <a:ext cx="10353822" cy="745587"/>
          </a:xfrm>
          <a:prstGeom prst="roundRect">
            <a:avLst/>
          </a:prstGeom>
          <a:noFill/>
          <a:ln w="19050">
            <a:solidFill>
              <a:srgbClr val="C325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8" name="圆角矩形 17"/>
          <p:cNvSpPr/>
          <p:nvPr/>
        </p:nvSpPr>
        <p:spPr>
          <a:xfrm>
            <a:off x="928468" y="3725593"/>
            <a:ext cx="10353822" cy="745587"/>
          </a:xfrm>
          <a:prstGeom prst="roundRect">
            <a:avLst/>
          </a:prstGeom>
          <a:noFill/>
          <a:ln w="19050">
            <a:solidFill>
              <a:srgbClr val="C325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0" name="圆角矩形 19"/>
          <p:cNvSpPr/>
          <p:nvPr/>
        </p:nvSpPr>
        <p:spPr>
          <a:xfrm>
            <a:off x="928467" y="5202700"/>
            <a:ext cx="10353823" cy="745587"/>
          </a:xfrm>
          <a:prstGeom prst="roundRect">
            <a:avLst/>
          </a:prstGeom>
          <a:noFill/>
          <a:ln w="19050">
            <a:solidFill>
              <a:srgbClr val="C325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9" name="文本框 8"/>
          <p:cNvSpPr txBox="1"/>
          <p:nvPr/>
        </p:nvSpPr>
        <p:spPr>
          <a:xfrm>
            <a:off x="1657219" y="1349515"/>
            <a:ext cx="8508683" cy="630942"/>
          </a:xfrm>
          <a:prstGeom prst="rect">
            <a:avLst/>
          </a:prstGeom>
          <a:noFill/>
        </p:spPr>
        <p:txBody>
          <a:bodyPr wrap="square" rtlCol="0">
            <a:spAutoFit/>
          </a:bodyPr>
          <a:lstStyle/>
          <a:p>
            <a:pPr algn="ctr"/>
            <a:r>
              <a:rPr lang="zh-CN" altLang="en-US" sz="3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九个方面理论分析和政策指导</a:t>
            </a:r>
            <a:endParaRPr lang="zh-CN" altLang="en-US" sz="3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nvGrpSpPr>
          <p:cNvPr id="10" name="组合 9">
            <a:extLst>
              <a:ext uri="{FF2B5EF4-FFF2-40B4-BE49-F238E27FC236}">
                <a16:creationId xmlns:a16="http://schemas.microsoft.com/office/drawing/2014/main" id="{F0FC0F70-AC76-4EA2-86EB-0B407A4ACBB5}"/>
              </a:ext>
            </a:extLst>
          </p:cNvPr>
          <p:cNvGrpSpPr/>
          <p:nvPr/>
        </p:nvGrpSpPr>
        <p:grpSpPr>
          <a:xfrm>
            <a:off x="688003" y="453549"/>
            <a:ext cx="15465714" cy="723472"/>
            <a:chOff x="1724077" y="438309"/>
            <a:chExt cx="21220388" cy="723472"/>
          </a:xfrm>
        </p:grpSpPr>
        <p:sp>
          <p:nvSpPr>
            <p:cNvPr id="14" name="矩形 13">
              <a:extLst>
                <a:ext uri="{FF2B5EF4-FFF2-40B4-BE49-F238E27FC236}">
                  <a16:creationId xmlns:a16="http://schemas.microsoft.com/office/drawing/2014/main" id="{84C0791A-6676-4043-BBF1-DD2993D19C98}"/>
                </a:ext>
              </a:extLst>
            </p:cNvPr>
            <p:cNvSpPr/>
            <p:nvPr/>
          </p:nvSpPr>
          <p:spPr>
            <a:xfrm>
              <a:off x="11866773" y="812340"/>
              <a:ext cx="11077692"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5"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1042976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新时代中国特色社会主义发展的战略安排</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6"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2" name="圆角矩形 1"/>
          <p:cNvSpPr/>
          <p:nvPr/>
        </p:nvSpPr>
        <p:spPr>
          <a:xfrm>
            <a:off x="1125415" y="1966389"/>
            <a:ext cx="1308296" cy="13082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社会</a:t>
            </a:r>
            <a:endParaRPr lang="en-US" altLang="zh-CN" sz="3000" b="1" dirty="0" smtClean="0">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方面</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7" name="圆角矩形 16"/>
          <p:cNvSpPr/>
          <p:nvPr/>
        </p:nvSpPr>
        <p:spPr>
          <a:xfrm>
            <a:off x="1125415" y="3427084"/>
            <a:ext cx="1308296" cy="13082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生态</a:t>
            </a:r>
            <a:endParaRPr lang="en-US" altLang="zh-CN" sz="3000" b="1" dirty="0" smtClean="0">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方面</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9" name="圆角矩形 18"/>
          <p:cNvSpPr/>
          <p:nvPr/>
        </p:nvSpPr>
        <p:spPr>
          <a:xfrm>
            <a:off x="1125415" y="4904191"/>
            <a:ext cx="1308295" cy="13082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smtClean="0">
                <a:latin typeface="方正姚体" panose="02010601030101010101" pitchFamily="2" charset="-122"/>
                <a:ea typeface="微软雅黑" panose="020B0503020204020204" pitchFamily="34" charset="-122"/>
                <a:sym typeface="方正姚体" panose="02010601030101010101" pitchFamily="2" charset="-122"/>
              </a:rPr>
              <a:t>国防军</a:t>
            </a:r>
            <a:endParaRPr lang="en-US" altLang="zh-CN" sz="2500" b="1" dirty="0" smtClean="0">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2500" b="1" dirty="0" smtClean="0">
                <a:latin typeface="方正姚体" panose="02010601030101010101" pitchFamily="2" charset="-122"/>
                <a:ea typeface="微软雅黑" panose="020B0503020204020204" pitchFamily="34" charset="-122"/>
                <a:sym typeface="方正姚体" panose="02010601030101010101" pitchFamily="2" charset="-122"/>
              </a:rPr>
              <a:t>队</a:t>
            </a:r>
            <a:r>
              <a:rPr lang="zh-CN" altLang="en-US" sz="2500" b="1" dirty="0">
                <a:latin typeface="方正姚体" panose="02010601030101010101" pitchFamily="2" charset="-122"/>
                <a:ea typeface="微软雅黑" panose="020B0503020204020204" pitchFamily="34" charset="-122"/>
                <a:sym typeface="方正姚体" panose="02010601030101010101" pitchFamily="2" charset="-122"/>
              </a:rPr>
              <a:t>方面</a:t>
            </a:r>
          </a:p>
        </p:txBody>
      </p:sp>
      <p:sp>
        <p:nvSpPr>
          <p:cNvPr id="4" name="文本框 3"/>
          <p:cNvSpPr txBox="1"/>
          <p:nvPr/>
        </p:nvSpPr>
        <p:spPr>
          <a:xfrm>
            <a:off x="3060528" y="2405574"/>
            <a:ext cx="6873068" cy="477054"/>
          </a:xfrm>
          <a:prstGeom prst="rect">
            <a:avLst/>
          </a:prstGeom>
          <a:noFill/>
        </p:spPr>
        <p:txBody>
          <a:bodyPr wrap="square" rtlCol="0">
            <a:spAutoFit/>
          </a:bodyPr>
          <a:lstStyle/>
          <a:p>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r>
              <a:rPr lang="en-US" altLang="zh-CN"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a:t>
            </a:r>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加强和创新社会治理</a:t>
            </a:r>
          </a:p>
        </p:txBody>
      </p:sp>
      <p:sp>
        <p:nvSpPr>
          <p:cNvPr id="5" name="文本框 4"/>
          <p:cNvSpPr txBox="1"/>
          <p:nvPr/>
        </p:nvSpPr>
        <p:spPr>
          <a:xfrm>
            <a:off x="3060528" y="3882683"/>
            <a:ext cx="5423280" cy="477054"/>
          </a:xfrm>
          <a:prstGeom prst="rect">
            <a:avLst/>
          </a:prstGeom>
          <a:noFill/>
        </p:spPr>
        <p:txBody>
          <a:bodyPr wrap="square" rtlCol="0">
            <a:spAutoFit/>
          </a:bodyPr>
          <a:lstStyle/>
          <a:p>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加快生态文明体制改革</a:t>
            </a:r>
            <a:r>
              <a:rPr lang="en-US" altLang="zh-CN"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a:t>
            </a:r>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建设美丽中国</a:t>
            </a:r>
          </a:p>
        </p:txBody>
      </p:sp>
      <p:sp>
        <p:nvSpPr>
          <p:cNvPr id="6" name="文本框 5"/>
          <p:cNvSpPr txBox="1"/>
          <p:nvPr/>
        </p:nvSpPr>
        <p:spPr>
          <a:xfrm>
            <a:off x="3060528" y="5359790"/>
            <a:ext cx="7678705" cy="477054"/>
          </a:xfrm>
          <a:prstGeom prst="rect">
            <a:avLst/>
          </a:prstGeom>
          <a:noFill/>
        </p:spPr>
        <p:txBody>
          <a:bodyPr wrap="square" rtlCol="0">
            <a:spAutoFit/>
          </a:bodyPr>
          <a:lstStyle/>
          <a:p>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坚持走中国特色强军之路</a:t>
            </a:r>
            <a:r>
              <a:rPr lang="en-US" altLang="zh-CN"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a:t>
            </a:r>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全面推进国防和军队现代化</a:t>
            </a:r>
          </a:p>
        </p:txBody>
      </p:sp>
    </p:spTree>
    <p:extLst>
      <p:ext uri="{BB962C8B-B14F-4D97-AF65-F5344CB8AC3E}">
        <p14:creationId xmlns:p14="http://schemas.microsoft.com/office/powerpoint/2010/main" val="384595335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928468" y="2264898"/>
            <a:ext cx="10353822" cy="745587"/>
          </a:xfrm>
          <a:prstGeom prst="roundRect">
            <a:avLst/>
          </a:prstGeom>
          <a:noFill/>
          <a:ln w="19050">
            <a:solidFill>
              <a:srgbClr val="C325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8" name="圆角矩形 17"/>
          <p:cNvSpPr/>
          <p:nvPr/>
        </p:nvSpPr>
        <p:spPr>
          <a:xfrm>
            <a:off x="928468" y="3725593"/>
            <a:ext cx="10353822" cy="745587"/>
          </a:xfrm>
          <a:prstGeom prst="roundRect">
            <a:avLst/>
          </a:prstGeom>
          <a:noFill/>
          <a:ln w="19050">
            <a:solidFill>
              <a:srgbClr val="C325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0" name="圆角矩形 19"/>
          <p:cNvSpPr/>
          <p:nvPr/>
        </p:nvSpPr>
        <p:spPr>
          <a:xfrm>
            <a:off x="928467" y="5202700"/>
            <a:ext cx="10353823" cy="745587"/>
          </a:xfrm>
          <a:prstGeom prst="roundRect">
            <a:avLst/>
          </a:prstGeom>
          <a:noFill/>
          <a:ln w="19050">
            <a:solidFill>
              <a:srgbClr val="C325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9" name="文本框 8"/>
          <p:cNvSpPr txBox="1"/>
          <p:nvPr/>
        </p:nvSpPr>
        <p:spPr>
          <a:xfrm>
            <a:off x="1657219" y="1349515"/>
            <a:ext cx="8508683" cy="630942"/>
          </a:xfrm>
          <a:prstGeom prst="rect">
            <a:avLst/>
          </a:prstGeom>
          <a:noFill/>
        </p:spPr>
        <p:txBody>
          <a:bodyPr wrap="square" rtlCol="0">
            <a:spAutoFit/>
          </a:bodyPr>
          <a:lstStyle/>
          <a:p>
            <a:pPr algn="ctr"/>
            <a:r>
              <a:rPr lang="zh-CN" altLang="en-US" sz="3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九个方面理论分析和政策指导</a:t>
            </a:r>
            <a:endParaRPr lang="zh-CN" altLang="en-US" sz="3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nvGrpSpPr>
          <p:cNvPr id="10" name="组合 9">
            <a:extLst>
              <a:ext uri="{FF2B5EF4-FFF2-40B4-BE49-F238E27FC236}">
                <a16:creationId xmlns:a16="http://schemas.microsoft.com/office/drawing/2014/main" id="{F0FC0F70-AC76-4EA2-86EB-0B407A4ACBB5}"/>
              </a:ext>
            </a:extLst>
          </p:cNvPr>
          <p:cNvGrpSpPr/>
          <p:nvPr/>
        </p:nvGrpSpPr>
        <p:grpSpPr>
          <a:xfrm>
            <a:off x="688003" y="453549"/>
            <a:ext cx="15465714" cy="723472"/>
            <a:chOff x="1724077" y="438309"/>
            <a:chExt cx="21220388" cy="723472"/>
          </a:xfrm>
        </p:grpSpPr>
        <p:sp>
          <p:nvSpPr>
            <p:cNvPr id="14" name="矩形 13">
              <a:extLst>
                <a:ext uri="{FF2B5EF4-FFF2-40B4-BE49-F238E27FC236}">
                  <a16:creationId xmlns:a16="http://schemas.microsoft.com/office/drawing/2014/main" id="{84C0791A-6676-4043-BBF1-DD2993D19C98}"/>
                </a:ext>
              </a:extLst>
            </p:cNvPr>
            <p:cNvSpPr/>
            <p:nvPr/>
          </p:nvSpPr>
          <p:spPr>
            <a:xfrm>
              <a:off x="11866773" y="812340"/>
              <a:ext cx="11077692"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5"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1042976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新时代中国特色社会主义发展的战略安排</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6"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2" name="圆角矩形 1"/>
          <p:cNvSpPr/>
          <p:nvPr/>
        </p:nvSpPr>
        <p:spPr>
          <a:xfrm>
            <a:off x="1125415" y="1966389"/>
            <a:ext cx="1308296" cy="13082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latin typeface="方正姚体" panose="02010601030101010101" pitchFamily="2" charset="-122"/>
                <a:ea typeface="微软雅黑" panose="020B0503020204020204" pitchFamily="34" charset="-122"/>
                <a:sym typeface="方正姚体" panose="02010601030101010101" pitchFamily="2" charset="-122"/>
              </a:rPr>
              <a:t>祖国</a:t>
            </a:r>
            <a:r>
              <a:rPr lang="zh-CN" altLang="en-US" sz="2500" b="1" dirty="0" smtClean="0">
                <a:latin typeface="方正姚体" panose="02010601030101010101" pitchFamily="2" charset="-122"/>
                <a:ea typeface="微软雅黑" panose="020B0503020204020204" pitchFamily="34" charset="-122"/>
                <a:sym typeface="方正姚体" panose="02010601030101010101" pitchFamily="2" charset="-122"/>
              </a:rPr>
              <a:t>统</a:t>
            </a:r>
            <a:endParaRPr lang="en-US" altLang="zh-CN" sz="2500" b="1" dirty="0" smtClean="0">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2500" b="1" dirty="0" smtClean="0">
                <a:latin typeface="方正姚体" panose="02010601030101010101" pitchFamily="2" charset="-122"/>
                <a:ea typeface="微软雅黑" panose="020B0503020204020204" pitchFamily="34" charset="-122"/>
                <a:sym typeface="方正姚体" panose="02010601030101010101" pitchFamily="2" charset="-122"/>
              </a:rPr>
              <a:t>一方面</a:t>
            </a:r>
            <a:endParaRPr lang="zh-CN" altLang="en-US" sz="25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7" name="圆角矩形 16"/>
          <p:cNvSpPr/>
          <p:nvPr/>
        </p:nvSpPr>
        <p:spPr>
          <a:xfrm>
            <a:off x="1125415" y="3427084"/>
            <a:ext cx="1308296" cy="13082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外交</a:t>
            </a:r>
            <a:endParaRPr lang="en-US" altLang="zh-CN" sz="3000" b="1" dirty="0" smtClean="0">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方面</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9" name="圆角矩形 18"/>
          <p:cNvSpPr/>
          <p:nvPr/>
        </p:nvSpPr>
        <p:spPr>
          <a:xfrm>
            <a:off x="1125415" y="4904191"/>
            <a:ext cx="1308295" cy="13082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党建</a:t>
            </a:r>
            <a:endParaRPr lang="en-US" altLang="zh-CN" sz="3000" b="1" dirty="0" smtClean="0">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方面</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4" name="文本框 3"/>
          <p:cNvSpPr txBox="1"/>
          <p:nvPr/>
        </p:nvSpPr>
        <p:spPr>
          <a:xfrm>
            <a:off x="3060528" y="2404107"/>
            <a:ext cx="5019613" cy="477054"/>
          </a:xfrm>
          <a:prstGeom prst="rect">
            <a:avLst/>
          </a:prstGeom>
          <a:noFill/>
        </p:spPr>
        <p:txBody>
          <a:bodyPr wrap="square" rtlCol="0">
            <a:spAutoFit/>
          </a:bodyPr>
          <a:lstStyle/>
          <a:p>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a:t>
            </a:r>
            <a:r>
              <a:rPr lang="en-US" altLang="zh-CN"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a:t>
            </a:r>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一国两制</a:t>
            </a:r>
            <a:r>
              <a:rPr lang="en-US" altLang="zh-CN"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a:t>
            </a:r>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，推进祖国统一</a:t>
            </a:r>
          </a:p>
        </p:txBody>
      </p:sp>
      <p:sp>
        <p:nvSpPr>
          <p:cNvPr id="5" name="文本框 4"/>
          <p:cNvSpPr txBox="1"/>
          <p:nvPr/>
        </p:nvSpPr>
        <p:spPr>
          <a:xfrm>
            <a:off x="3060528" y="3868617"/>
            <a:ext cx="6775644" cy="477054"/>
          </a:xfrm>
          <a:prstGeom prst="rect">
            <a:avLst/>
          </a:prstGeom>
          <a:noFill/>
        </p:spPr>
        <p:txBody>
          <a:bodyPr wrap="square" rtlCol="0">
            <a:spAutoFit/>
          </a:bodyPr>
          <a:lstStyle/>
          <a:p>
            <a:r>
              <a:rPr lang="zh-CN" altLang="en-US" sz="2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坚持和平发展道路，推动构建人类命运共同体</a:t>
            </a:r>
          </a:p>
        </p:txBody>
      </p:sp>
      <p:sp>
        <p:nvSpPr>
          <p:cNvPr id="6" name="文本框 5"/>
          <p:cNvSpPr txBox="1"/>
          <p:nvPr/>
        </p:nvSpPr>
        <p:spPr>
          <a:xfrm>
            <a:off x="3060528" y="5359790"/>
            <a:ext cx="8463483" cy="446276"/>
          </a:xfrm>
          <a:prstGeom prst="rect">
            <a:avLst/>
          </a:prstGeom>
          <a:noFill/>
        </p:spPr>
        <p:txBody>
          <a:bodyPr wrap="square" rtlCol="0">
            <a:spAutoFit/>
          </a:bodyPr>
          <a:lstStyle/>
          <a:p>
            <a:r>
              <a:rPr lang="zh-CN" altLang="en-US" sz="23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坚定不移全面从严治</a:t>
            </a:r>
            <a:r>
              <a:rPr lang="zh-CN" altLang="en-US" sz="23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党，不断</a:t>
            </a:r>
            <a:r>
              <a:rPr lang="zh-CN" altLang="en-US" sz="23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提高党的执政能力和领导</a:t>
            </a:r>
            <a:r>
              <a:rPr lang="zh-CN" altLang="en-US" sz="23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水平</a:t>
            </a:r>
            <a:endParaRPr lang="zh-CN" altLang="en-US" sz="23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245558426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708447" cy="723472"/>
            <a:chOff x="1724077" y="438309"/>
            <a:chExt cx="17437163" cy="723472"/>
          </a:xfrm>
        </p:grpSpPr>
        <p:sp>
          <p:nvSpPr>
            <p:cNvPr id="11" name="矩形 10">
              <a:extLst>
                <a:ext uri="{FF2B5EF4-FFF2-40B4-BE49-F238E27FC236}">
                  <a16:creationId xmlns:a16="http://schemas.microsoft.com/office/drawing/2014/main" id="{84C0791A-6676-4043-BBF1-DD2993D19C98}"/>
                </a:ext>
              </a:extLst>
            </p:cNvPr>
            <p:cNvSpPr/>
            <p:nvPr/>
          </p:nvSpPr>
          <p:spPr>
            <a:xfrm>
              <a:off x="8083552" y="812340"/>
              <a:ext cx="11077688"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6" name="圆角矩形 5"/>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069" y="527355"/>
            <a:ext cx="6237068" cy="2513941"/>
          </a:xfrm>
          <a:prstGeom prst="rect">
            <a:avLst/>
          </a:prstGeom>
        </p:spPr>
      </p:pic>
      <p:sp>
        <p:nvSpPr>
          <p:cNvPr id="9" name="文本框 8"/>
          <p:cNvSpPr txBox="1"/>
          <p:nvPr/>
        </p:nvSpPr>
        <p:spPr>
          <a:xfrm>
            <a:off x="1755692" y="1363583"/>
            <a:ext cx="8508683" cy="553998"/>
          </a:xfrm>
          <a:prstGeom prst="rect">
            <a:avLst/>
          </a:prstGeom>
          <a:noFill/>
        </p:spPr>
        <p:txBody>
          <a:bodyPr wrap="square" rtlCol="0">
            <a:spAutoFit/>
          </a:bodyPr>
          <a:lstStyle/>
          <a:p>
            <a:pPr algn="ctr"/>
            <a:r>
              <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4628272" y="2264898"/>
            <a:ext cx="6555544" cy="2862322"/>
          </a:xfrm>
          <a:prstGeom prst="rect">
            <a:avLst/>
          </a:prstGeom>
          <a:noFill/>
        </p:spPr>
        <p:txBody>
          <a:bodyPr wrap="square" rtlCol="0">
            <a:spAutoFit/>
          </a:bodyPr>
          <a:lstStyle/>
          <a:p>
            <a:pPr>
              <a:lnSpc>
                <a:spcPct val="200000"/>
              </a:lnSpc>
            </a:pP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习近平指出，</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为什么人的问题，是检验一个政 党、一个政权性质的试金石。必须始终把人民利益摆在至高无上的地位，让改革发展成果更 多更公平惠及全体人民，朝着实现全体人民共同富裕不断迈进。使人民获得感、幸福感、安全感更加充实、更有保障、更可持续。</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4745" y="2469640"/>
            <a:ext cx="2953512" cy="24962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7524491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0" name="圆角矩形 9"/>
          <p:cNvSpPr/>
          <p:nvPr/>
        </p:nvSpPr>
        <p:spPr>
          <a:xfrm>
            <a:off x="611264" y="1802656"/>
            <a:ext cx="7365118"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4" name="圆角矩形 13"/>
          <p:cNvSpPr/>
          <p:nvPr/>
        </p:nvSpPr>
        <p:spPr>
          <a:xfrm>
            <a:off x="1357218" y="1487606"/>
            <a:ext cx="4544704" cy="6687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300" dirty="0">
                <a:latin typeface="方正姚体" panose="02010601030101010101" pitchFamily="2" charset="-122"/>
                <a:ea typeface="微软雅黑" panose="020B0503020204020204" pitchFamily="34" charset="-122"/>
                <a:sym typeface="方正姚体" panose="02010601030101010101" pitchFamily="2" charset="-122"/>
              </a:rPr>
              <a:t>一是优先发展教育事业</a:t>
            </a:r>
          </a:p>
        </p:txBody>
      </p:sp>
      <p:sp>
        <p:nvSpPr>
          <p:cNvPr id="2" name="文本框 1"/>
          <p:cNvSpPr txBox="1"/>
          <p:nvPr/>
        </p:nvSpPr>
        <p:spPr>
          <a:xfrm>
            <a:off x="1069145" y="2321168"/>
            <a:ext cx="6485206" cy="2862322"/>
          </a:xfrm>
          <a:prstGeom prst="rect">
            <a:avLst/>
          </a:prstGeom>
          <a:noFill/>
        </p:spPr>
        <p:txBody>
          <a:bodyPr wrap="square" rtlCol="0">
            <a:spAutoFit/>
          </a:bodyPr>
          <a:lstStyle/>
          <a:p>
            <a:pPr>
              <a:lnSpc>
                <a:spcPct val="20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要全面贯彻党的教育方针，落实立德树人根本任务，发展素质教育，推进教育公平，培养德智体美全面发展的社会主义建设者和接班人。推动城乡义务教育一体化发展，高度重视农村义务教育，办好学前教育、特殊教育 和网络教育，普及高中阶段教育，努力让每个孩子都能 享有公平而有质量的教育。</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2866" y="2109516"/>
            <a:ext cx="2828544" cy="31211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6729866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0" name="圆角矩形 9"/>
          <p:cNvSpPr/>
          <p:nvPr/>
        </p:nvSpPr>
        <p:spPr>
          <a:xfrm>
            <a:off x="611264" y="1802656"/>
            <a:ext cx="7365118"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4" name="圆角矩形 13"/>
          <p:cNvSpPr/>
          <p:nvPr/>
        </p:nvSpPr>
        <p:spPr>
          <a:xfrm>
            <a:off x="1357218" y="1487606"/>
            <a:ext cx="4544704" cy="6687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300" dirty="0">
                <a:latin typeface="方正姚体" panose="02010601030101010101" pitchFamily="2" charset="-122"/>
                <a:ea typeface="微软雅黑" panose="020B0503020204020204" pitchFamily="34" charset="-122"/>
                <a:sym typeface="方正姚体" panose="02010601030101010101" pitchFamily="2" charset="-122"/>
              </a:rPr>
              <a:t>一是优先发展教育事业</a:t>
            </a:r>
          </a:p>
        </p:txBody>
      </p:sp>
      <p:sp>
        <p:nvSpPr>
          <p:cNvPr id="2" name="文本框 1"/>
          <p:cNvSpPr txBox="1"/>
          <p:nvPr/>
        </p:nvSpPr>
        <p:spPr>
          <a:xfrm>
            <a:off x="1069145" y="2321168"/>
            <a:ext cx="6485206" cy="2862322"/>
          </a:xfrm>
          <a:prstGeom prst="rect">
            <a:avLst/>
          </a:prstGeom>
          <a:noFill/>
        </p:spPr>
        <p:txBody>
          <a:bodyPr wrap="square" rtlCol="0">
            <a:spAutoFit/>
          </a:bodyPr>
          <a:lstStyle/>
          <a:p>
            <a:pPr>
              <a:lnSpc>
                <a:spcPct val="20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要全面贯彻党的教育方针，落实立德树人根本任务，发展素质教育，推进教育公平，培养德智体美全面发展的社会主义建设者和接班人。推动城乡义务教育一体化发展，高度重视农村义务教育，办好学前教育、特殊教育 和网络教育，普及高中阶段教育，努力让每个孩子都能 享有公平而有质量的教育。</a:t>
            </a: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3724" t="5845" r="3700"/>
          <a:stretch/>
        </p:blipFill>
        <p:spPr>
          <a:xfrm>
            <a:off x="8300305" y="2156346"/>
            <a:ext cx="3252776" cy="30768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288517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4" name="圆角矩形 13"/>
          <p:cNvSpPr/>
          <p:nvPr/>
        </p:nvSpPr>
        <p:spPr>
          <a:xfrm>
            <a:off x="1357218" y="1586349"/>
            <a:ext cx="5043582" cy="41084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a:latin typeface="方正姚体" panose="02010601030101010101" pitchFamily="2" charset="-122"/>
                <a:ea typeface="微软雅黑" panose="020B0503020204020204" pitchFamily="34" charset="-122"/>
                <a:sym typeface="方正姚体" panose="02010601030101010101" pitchFamily="2" charset="-122"/>
              </a:rPr>
              <a:t>二是提高就此质量和人民收入水平</a:t>
            </a:r>
          </a:p>
        </p:txBody>
      </p:sp>
      <p:sp>
        <p:nvSpPr>
          <p:cNvPr id="2" name="文本框 1"/>
          <p:cNvSpPr txBox="1"/>
          <p:nvPr/>
        </p:nvSpPr>
        <p:spPr>
          <a:xfrm>
            <a:off x="1069145" y="2457648"/>
            <a:ext cx="6485206" cy="2308324"/>
          </a:xfrm>
          <a:prstGeom prst="rect">
            <a:avLst/>
          </a:prstGeom>
          <a:noFill/>
        </p:spPr>
        <p:txBody>
          <a:bodyPr wrap="square" rtlCol="0">
            <a:spAutoFit/>
          </a:bodyPr>
          <a:lstStyle/>
          <a:p>
            <a:pPr>
              <a:lnSpc>
                <a:spcPct val="20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要坚持就业优先战略和积极就业政策，实现更高质量和更充分就业。大规模开展职业技能培训，注重解决结构性就业矛盾，鼓励创业带动就业。提供全方位公共就业服务，促进高校毕业生等青年群体、农民工多渠道就业创业。</a:t>
            </a: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586" t="5571" r="3167" b="3505"/>
          <a:stretch/>
        </p:blipFill>
        <p:spPr>
          <a:xfrm>
            <a:off x="7890868" y="2184797"/>
            <a:ext cx="3248147" cy="29705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6195491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4" name="圆角矩形 13"/>
          <p:cNvSpPr/>
          <p:nvPr/>
        </p:nvSpPr>
        <p:spPr>
          <a:xfrm>
            <a:off x="1357218" y="1485286"/>
            <a:ext cx="5398424" cy="60744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300" dirty="0">
                <a:latin typeface="方正姚体" panose="02010601030101010101" pitchFamily="2" charset="-122"/>
                <a:ea typeface="微软雅黑" panose="020B0503020204020204" pitchFamily="34" charset="-122"/>
                <a:sym typeface="方正姚体" panose="02010601030101010101" pitchFamily="2" charset="-122"/>
              </a:rPr>
              <a:t>三是加强社会保障体系建设</a:t>
            </a:r>
          </a:p>
        </p:txBody>
      </p:sp>
      <p:sp>
        <p:nvSpPr>
          <p:cNvPr id="4" name="文本框 3"/>
          <p:cNvSpPr txBox="1"/>
          <p:nvPr/>
        </p:nvSpPr>
        <p:spPr>
          <a:xfrm>
            <a:off x="859812" y="2251881"/>
            <a:ext cx="10549717" cy="3000821"/>
          </a:xfrm>
          <a:prstGeom prst="rect">
            <a:avLst/>
          </a:prstGeom>
          <a:noFill/>
        </p:spPr>
        <p:txBody>
          <a:bodyPr wrap="square" rtlCol="0">
            <a:spAutoFit/>
          </a:bodyPr>
          <a:lstStyle/>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全面建成覆盖全民、城乡统筹、权责清晰、保障适度、可持续的多层次社会保障体系。全面实施全民参保计划。完善城镇职工基本养老保险和城乡居民基本养老保险制度，尽快实现养老保险全国统筹。完善统一的城乡居民基本医疗保险制度 和大病保险制度。完善失业、工伤保险制度。建立全国统一的社会保睑公共服务平台。统筹城乡社会救助体系，完善最低生活保障制度。坚持男女平等基本国策， 保障妇女儿童合法权益。完善社会救助、社会福利、慈善事业、优抚安置等制度， 健全农村留守儿童和妇女、老年人关爱服务体系。发展残疾人事业，加强残疾康复服务。坚持房子是用来住的、不是用来炒的定位，加快建立多主体供给、多渠道保障、租购并举的住房制度，让全体人民住有所居。</a:t>
            </a:r>
          </a:p>
        </p:txBody>
      </p:sp>
    </p:spTree>
    <p:extLst>
      <p:ext uri="{BB962C8B-B14F-4D97-AF65-F5344CB8AC3E}">
        <p14:creationId xmlns:p14="http://schemas.microsoft.com/office/powerpoint/2010/main" val="262985878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4" name="圆角矩形 13"/>
          <p:cNvSpPr/>
          <p:nvPr/>
        </p:nvSpPr>
        <p:spPr>
          <a:xfrm>
            <a:off x="1357218" y="1485286"/>
            <a:ext cx="5398424" cy="60744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300" dirty="0">
                <a:latin typeface="方正姚体" panose="02010601030101010101" pitchFamily="2" charset="-122"/>
                <a:ea typeface="微软雅黑" panose="020B0503020204020204" pitchFamily="34" charset="-122"/>
                <a:sym typeface="方正姚体" panose="02010601030101010101" pitchFamily="2" charset="-122"/>
              </a:rPr>
              <a:t>四是坚决打赢脱贫攻坚战</a:t>
            </a:r>
          </a:p>
        </p:txBody>
      </p:sp>
      <p:sp>
        <p:nvSpPr>
          <p:cNvPr id="4" name="文本框 3"/>
          <p:cNvSpPr txBox="1"/>
          <p:nvPr/>
        </p:nvSpPr>
        <p:spPr>
          <a:xfrm>
            <a:off x="996291" y="2224585"/>
            <a:ext cx="6332557" cy="3000821"/>
          </a:xfrm>
          <a:prstGeom prst="rect">
            <a:avLst/>
          </a:prstGeom>
          <a:noFill/>
        </p:spPr>
        <p:txBody>
          <a:bodyPr wrap="square" rtlCol="0">
            <a:spAutoFit/>
          </a:bodyPr>
          <a:lstStyle/>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要动员全党全国全社会力量，坚持精准扶贫、精准脱贫坚持中央统筹省负总责市县抓落实的工作机制，强化党政一把手负总责的责任制，坚持大扶贫格局，注重扶贫同扶志、扶智相结合，深入实施东西部扶贫协作，重点攻克深度贫困地区脱贫任务，确保到二〇二〇年我国现行标准下农村贫困人口实现脱贫，贫困县全部摘帽，解决区域性整体贫困，做到脱真贫、真脱贫。</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13875" y="2361061"/>
            <a:ext cx="3247000" cy="24412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308927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611264" y="1802656"/>
            <a:ext cx="7365118"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4" name="圆角矩形 13"/>
          <p:cNvSpPr/>
          <p:nvPr/>
        </p:nvSpPr>
        <p:spPr>
          <a:xfrm>
            <a:off x="1357218" y="1485286"/>
            <a:ext cx="5398424" cy="60744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300" dirty="0">
                <a:latin typeface="方正姚体" panose="02010601030101010101" pitchFamily="2" charset="-122"/>
                <a:ea typeface="微软雅黑" panose="020B0503020204020204" pitchFamily="34" charset="-122"/>
                <a:sym typeface="方正姚体" panose="02010601030101010101" pitchFamily="2" charset="-122"/>
              </a:rPr>
              <a:t>五是实施健康中国战略</a:t>
            </a:r>
          </a:p>
        </p:txBody>
      </p:sp>
      <p:sp>
        <p:nvSpPr>
          <p:cNvPr id="4" name="文本框 3"/>
          <p:cNvSpPr txBox="1"/>
          <p:nvPr/>
        </p:nvSpPr>
        <p:spPr>
          <a:xfrm>
            <a:off x="996291" y="2224585"/>
            <a:ext cx="6332557" cy="3000821"/>
          </a:xfrm>
          <a:prstGeom prst="rect">
            <a:avLst/>
          </a:prstGeom>
          <a:noFill/>
        </p:spPr>
        <p:txBody>
          <a:bodyPr wrap="square" rtlCol="0">
            <a:spAutoFit/>
          </a:bodyPr>
          <a:lstStyle/>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要完善国民健康政策，为人民群众提供全方位全周期健康服务。深化医药卫生体制改革，全面建立中国特色基 本医疗卫生制度、医疗保障制度和优质高效的医疗卫生 服务体系，健全现代医院管理制度。加强基层医疗卫生服务体系和全科医生队伍建设。全面取消以药养医，健 全药品供应保障制度。坚持预防为主，深入开展爱国卫生运动，倡导健康文明生活方式，预防控制重大疾病。</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8848" y="2342930"/>
            <a:ext cx="4514594" cy="26270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24056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611264" y="1802656"/>
            <a:ext cx="7365118"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4" name="圆角矩形 13"/>
          <p:cNvSpPr/>
          <p:nvPr/>
        </p:nvSpPr>
        <p:spPr>
          <a:xfrm>
            <a:off x="1357218" y="1485286"/>
            <a:ext cx="5398424" cy="60744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spc="-150" dirty="0">
                <a:latin typeface="方正姚体" panose="02010601030101010101" pitchFamily="2" charset="-122"/>
                <a:ea typeface="微软雅黑" panose="020B0503020204020204" pitchFamily="34" charset="-122"/>
                <a:sym typeface="方正姚体" panose="02010601030101010101" pitchFamily="2" charset="-122"/>
              </a:rPr>
              <a:t>六是打造共建共治共享的社会治理格局</a:t>
            </a:r>
          </a:p>
        </p:txBody>
      </p:sp>
      <p:sp>
        <p:nvSpPr>
          <p:cNvPr id="4" name="文本框 3"/>
          <p:cNvSpPr txBox="1"/>
          <p:nvPr/>
        </p:nvSpPr>
        <p:spPr>
          <a:xfrm>
            <a:off x="996291" y="2361062"/>
            <a:ext cx="6673751" cy="2862322"/>
          </a:xfrm>
          <a:prstGeom prst="rect">
            <a:avLst/>
          </a:prstGeom>
          <a:noFill/>
        </p:spPr>
        <p:txBody>
          <a:bodyPr wrap="square" rtlCol="0">
            <a:spAutoFit/>
          </a:bodyPr>
          <a:lstStyle/>
          <a:p>
            <a:pPr>
              <a:lnSpc>
                <a:spcPct val="20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加强社会治理制度建设，完善党委领导、政府负责、社 会协同、公众参与、法治保障的社会治理体制，提高社会治理社会化、法治化、智能化、专业化水平。加强预防和化解社会矛盾机制建设，正确处理人民内部矛盾。 健全公共安全体系，完善安全生产责任制，坚决遏制重 特大安全事故，提升防灾减灾救灾能力。</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1409" y="1485286"/>
            <a:ext cx="3248025" cy="41243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3859884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A74B49A-14B4-425F-9942-0F2265CB47B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81F85EE1-B04B-4008-89A4-AD602379D575}"/>
              </a:ext>
            </a:extLst>
          </p:cNvPr>
          <p:cNvGrpSpPr/>
          <p:nvPr/>
        </p:nvGrpSpPr>
        <p:grpSpPr>
          <a:xfrm>
            <a:off x="2922206" y="2698132"/>
            <a:ext cx="6391493" cy="1996842"/>
            <a:chOff x="4325993" y="2863952"/>
            <a:chExt cx="6391493" cy="1996842"/>
          </a:xfrm>
        </p:grpSpPr>
        <p:sp>
          <p:nvSpPr>
            <p:cNvPr id="13" name="矩形 12">
              <a:extLst>
                <a:ext uri="{FF2B5EF4-FFF2-40B4-BE49-F238E27FC236}">
                  <a16:creationId xmlns:a16="http://schemas.microsoft.com/office/drawing/2014/main" id="{500D3F09-76FE-4CE6-BC7C-04CCF10DC7E7}"/>
                </a:ext>
              </a:extLst>
            </p:cNvPr>
            <p:cNvSpPr/>
            <p:nvPr/>
          </p:nvSpPr>
          <p:spPr>
            <a:xfrm>
              <a:off x="4325993" y="2863952"/>
              <a:ext cx="6391493" cy="1446550"/>
            </a:xfrm>
            <a:prstGeom prst="rect">
              <a:avLst/>
            </a:prstGeom>
            <a:ln>
              <a:noFill/>
            </a:ln>
          </p:spPr>
          <p:txBody>
            <a:bodyPr wrap="none">
              <a:spAutoFit/>
            </a:bodyPr>
            <a:lstStyle/>
            <a:p>
              <a:pPr algn="ctr"/>
              <a:r>
                <a:rPr lang="zh-CN" altLang="en-US"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党</a:t>
              </a:r>
              <a:r>
                <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的十九次全国</a:t>
              </a:r>
              <a:r>
                <a:rPr lang="zh-CN" altLang="en-US"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代表大会</a:t>
              </a:r>
              <a:endParaRPr lang="en-US" altLang="zh-CN"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简介</a:t>
              </a:r>
              <a:r>
                <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及重要意义</a:t>
              </a:r>
              <a:endPar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4" name="矩形 13">
              <a:extLst>
                <a:ext uri="{FF2B5EF4-FFF2-40B4-BE49-F238E27FC236}">
                  <a16:creationId xmlns:a16="http://schemas.microsoft.com/office/drawing/2014/main" id="{87A75DAA-EE12-4A71-8F72-137853657E4C}"/>
                </a:ext>
              </a:extLst>
            </p:cNvPr>
            <p:cNvSpPr/>
            <p:nvPr/>
          </p:nvSpPr>
          <p:spPr>
            <a:xfrm>
              <a:off x="5347993" y="4383740"/>
              <a:ext cx="4314978" cy="477054"/>
            </a:xfrm>
            <a:prstGeom prst="rect">
              <a:avLst/>
            </a:prstGeom>
            <a:ln>
              <a:noFill/>
            </a:ln>
          </p:spPr>
          <p:txBody>
            <a:bodyPr wrap="square">
              <a:spAutoFit/>
            </a:bodyPr>
            <a:lstStyle/>
            <a:p>
              <a:pPr algn="ctr"/>
              <a:r>
                <a:rPr lang="zh-CN" altLang="en-US" sz="25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深入学习贯彻党的十九大精神</a:t>
              </a:r>
              <a:endParaRPr lang="en-US" altLang="zh-CN" sz="25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9" name="矩形 18">
            <a:extLst>
              <a:ext uri="{FF2B5EF4-FFF2-40B4-BE49-F238E27FC236}">
                <a16:creationId xmlns:a16="http://schemas.microsoft.com/office/drawing/2014/main" id="{DE853E47-0E2A-4A85-91EB-AD0CF8AA54D0}"/>
              </a:ext>
            </a:extLst>
          </p:cNvPr>
          <p:cNvSpPr/>
          <p:nvPr/>
        </p:nvSpPr>
        <p:spPr bwMode="auto">
          <a:xfrm>
            <a:off x="4736179" y="1631539"/>
            <a:ext cx="2729619" cy="7619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pPr>
            <a:r>
              <a:rPr lang="zh-CN" altLang="en-US" sz="4400" spc="6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第一章</a:t>
            </a:r>
            <a:endParaRPr lang="zh-CN" altLang="en-US" sz="4400" spc="6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0" name="矩形 19">
            <a:extLst>
              <a:ext uri="{FF2B5EF4-FFF2-40B4-BE49-F238E27FC236}">
                <a16:creationId xmlns:a16="http://schemas.microsoft.com/office/drawing/2014/main" id="{8CE84E8A-9BA7-4D33-909E-87700960A1F6}"/>
              </a:ext>
            </a:extLst>
          </p:cNvPr>
          <p:cNvSpPr/>
          <p:nvPr/>
        </p:nvSpPr>
        <p:spPr>
          <a:xfrm rot="16200000">
            <a:off x="6110268" y="-423092"/>
            <a:ext cx="79124" cy="6016847"/>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inVertical)">
                                      <p:cBhvr>
                                        <p:cTn id="11" dur="500"/>
                                        <p:tgtEl>
                                          <p:spTgt spid="20"/>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fade">
                                      <p:cBhvr>
                                        <p:cTn id="15" dur="1000"/>
                                        <p:tgtEl>
                                          <p:spTgt spid="19">
                                            <p:txEl>
                                              <p:pRg st="0" end="0"/>
                                            </p:txEl>
                                          </p:spTgt>
                                        </p:tgtEl>
                                      </p:cBhvr>
                                    </p:animEffect>
                                    <p:anim calcmode="lin" valueType="num">
                                      <p:cBhvr>
                                        <p:cTn id="16"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611264" y="1802656"/>
            <a:ext cx="7365118"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姚体" panose="02010601030101010101" pitchFamily="2" charset="-122"/>
              <a:ea typeface="微软雅黑" panose="020B0503020204020204" pitchFamily="34" charset="-122"/>
              <a:sym typeface="方正姚体" panose="02010601030101010101" pitchFamily="2" charset="-122"/>
            </a:endParaRPr>
          </a:p>
        </p:txBody>
      </p:sp>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4" name="圆角矩形 13"/>
          <p:cNvSpPr/>
          <p:nvPr/>
        </p:nvSpPr>
        <p:spPr>
          <a:xfrm>
            <a:off x="1357218" y="1485286"/>
            <a:ext cx="5398424" cy="60744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spc="600" dirty="0" smtClean="0">
                <a:latin typeface="方正姚体" panose="02010601030101010101" pitchFamily="2" charset="-122"/>
                <a:ea typeface="微软雅黑" panose="020B0503020204020204" pitchFamily="34" charset="-122"/>
                <a:sym typeface="方正姚体" panose="02010601030101010101" pitchFamily="2" charset="-122"/>
              </a:rPr>
              <a:t>七是有效维护国家安全</a:t>
            </a:r>
            <a:endParaRPr lang="zh-CN" altLang="en-US" sz="3000" b="1" spc="600"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4" name="文本框 3"/>
          <p:cNvSpPr txBox="1"/>
          <p:nvPr/>
        </p:nvSpPr>
        <p:spPr>
          <a:xfrm>
            <a:off x="996291" y="2511188"/>
            <a:ext cx="6673751" cy="2585323"/>
          </a:xfrm>
          <a:prstGeom prst="rect">
            <a:avLst/>
          </a:prstGeom>
          <a:noFill/>
        </p:spPr>
        <p:txBody>
          <a:bodyPr wrap="square" rtlCol="0">
            <a:spAutoFit/>
          </a:bodyPr>
          <a:lstStyle/>
          <a:p>
            <a:pPr>
              <a:lnSpc>
                <a:spcPct val="150000"/>
              </a:lnSpc>
            </a:pPr>
            <a:r>
              <a:rPr lang="zh-CN" altLang="en-US" dirty="0">
                <a:latin typeface="方正姚体" panose="02010601030101010101" pitchFamily="2" charset="-122"/>
                <a:ea typeface="微软雅黑" panose="020B0503020204020204" pitchFamily="34" charset="-122"/>
                <a:sym typeface="方正姚体" panose="02010601030101010101" pitchFamily="2" charset="-122"/>
              </a:rPr>
              <a:t>要完善国家安全战略和国家安全政策，坚决维护国家政治安全，统筹推进各项安全工作。健全国家安全体系， 加强国家安全法治保障，提高防范和抵御安全风险能力。 严密防范和坚决打击各种渗透颠覆破坏活动、暴力恐怖 活动、民族分裂活动、宗教极端活动。加强国家安全教 育，增强全党全国人民国家安全意识，推动全社会形成 维护国家安全的强大合力。</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2336" y="1802656"/>
            <a:ext cx="2484942" cy="35203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794828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2" name="文本框 1"/>
          <p:cNvSpPr txBox="1"/>
          <p:nvPr/>
        </p:nvSpPr>
        <p:spPr>
          <a:xfrm>
            <a:off x="1160056" y="1433011"/>
            <a:ext cx="3406702" cy="861774"/>
          </a:xfrm>
          <a:prstGeom prst="rect">
            <a:avLst/>
          </a:prstGeom>
          <a:noFill/>
        </p:spPr>
        <p:txBody>
          <a:bodyPr wrap="none" rtlCol="0">
            <a:spAutoFit/>
          </a:bodyPr>
          <a:lstStyle/>
          <a:p>
            <a:r>
              <a:rPr lang="zh-CN" altLang="en-US" sz="5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习近平强调</a:t>
            </a:r>
          </a:p>
        </p:txBody>
      </p:sp>
      <p:sp>
        <p:nvSpPr>
          <p:cNvPr id="3" name="文本框 2"/>
          <p:cNvSpPr txBox="1"/>
          <p:nvPr/>
        </p:nvSpPr>
        <p:spPr>
          <a:xfrm>
            <a:off x="1160056" y="2306468"/>
            <a:ext cx="10058398" cy="2774414"/>
          </a:xfrm>
          <a:prstGeom prst="rect">
            <a:avLst/>
          </a:prstGeom>
          <a:noFill/>
        </p:spPr>
        <p:txBody>
          <a:bodyPr wrap="square" rtlCol="0">
            <a:spAutoFit/>
          </a:bodyPr>
          <a:lstStyle/>
          <a:p>
            <a:pPr>
              <a:lnSpc>
                <a:spcPct val="150000"/>
              </a:lnSpc>
            </a:pPr>
            <a:r>
              <a:rPr lang="zh-CN" altLang="en-US" sz="30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党的一切工作必须以最广大人民根本利益为最高 标准。要坚持把人民群众的小事当作自己的大事， 从人民群众关心的事情做起，从让人民群众满意 的事情做起，带领人民不断创造美好生活。</a:t>
            </a:r>
          </a:p>
        </p:txBody>
      </p:sp>
    </p:spTree>
    <p:extLst>
      <p:ext uri="{BB962C8B-B14F-4D97-AF65-F5344CB8AC3E}">
        <p14:creationId xmlns:p14="http://schemas.microsoft.com/office/powerpoint/2010/main" val="66847953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提高保障和改善民生水平</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2" name="文本框 1"/>
          <p:cNvSpPr txBox="1"/>
          <p:nvPr/>
        </p:nvSpPr>
        <p:spPr>
          <a:xfrm>
            <a:off x="1160056" y="1433011"/>
            <a:ext cx="3406702" cy="861774"/>
          </a:xfrm>
          <a:prstGeom prst="rect">
            <a:avLst/>
          </a:prstGeom>
          <a:noFill/>
        </p:spPr>
        <p:txBody>
          <a:bodyPr wrap="none" rtlCol="0">
            <a:spAutoFit/>
          </a:bodyPr>
          <a:lstStyle/>
          <a:p>
            <a:r>
              <a:rPr lang="zh-CN" altLang="en-US" sz="5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习近平强调</a:t>
            </a:r>
          </a:p>
        </p:txBody>
      </p:sp>
      <p:sp>
        <p:nvSpPr>
          <p:cNvPr id="3" name="文本框 2"/>
          <p:cNvSpPr txBox="1"/>
          <p:nvPr/>
        </p:nvSpPr>
        <p:spPr>
          <a:xfrm>
            <a:off x="1160056" y="2306468"/>
            <a:ext cx="10058398" cy="3170099"/>
          </a:xfrm>
          <a:prstGeom prst="rect">
            <a:avLst/>
          </a:prstGeom>
          <a:noFill/>
        </p:spPr>
        <p:txBody>
          <a:bodyPr wrap="square" rtlCol="0">
            <a:spAutoFit/>
          </a:bodyPr>
          <a:lstStyle/>
          <a:p>
            <a:r>
              <a:rPr lang="zh-CN" altLang="en-US" sz="4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党的一切工作必须以最广大人民根本利益为最高 标准。要坚持把人民群众的小事当作自己的大事， 从人民群众关心的事情做起，从让人民群众满意 的事情做起，带领人民不断创造美好生活。</a:t>
            </a:r>
          </a:p>
        </p:txBody>
      </p:sp>
    </p:spTree>
    <p:extLst>
      <p:ext uri="{BB962C8B-B14F-4D97-AF65-F5344CB8AC3E}">
        <p14:creationId xmlns:p14="http://schemas.microsoft.com/office/powerpoint/2010/main" val="102909210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A74B49A-14B4-425F-9942-0F2265CB47B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81F85EE1-B04B-4008-89A4-AD602379D575}"/>
              </a:ext>
            </a:extLst>
          </p:cNvPr>
          <p:cNvGrpSpPr/>
          <p:nvPr/>
        </p:nvGrpSpPr>
        <p:grpSpPr>
          <a:xfrm>
            <a:off x="3362383" y="2698132"/>
            <a:ext cx="5429692" cy="1996842"/>
            <a:chOff x="4766170" y="2863952"/>
            <a:chExt cx="5429692" cy="1996842"/>
          </a:xfrm>
        </p:grpSpPr>
        <p:sp>
          <p:nvSpPr>
            <p:cNvPr id="13" name="矩形 12">
              <a:extLst>
                <a:ext uri="{FF2B5EF4-FFF2-40B4-BE49-F238E27FC236}">
                  <a16:creationId xmlns:a16="http://schemas.microsoft.com/office/drawing/2014/main" id="{500D3F09-76FE-4CE6-BC7C-04CCF10DC7E7}"/>
                </a:ext>
              </a:extLst>
            </p:cNvPr>
            <p:cNvSpPr/>
            <p:nvPr/>
          </p:nvSpPr>
          <p:spPr>
            <a:xfrm>
              <a:off x="4766170" y="2863952"/>
              <a:ext cx="5429692" cy="1446550"/>
            </a:xfrm>
            <a:prstGeom prst="rect">
              <a:avLst/>
            </a:prstGeom>
            <a:ln>
              <a:noFill/>
            </a:ln>
          </p:spPr>
          <p:txBody>
            <a:bodyPr wrap="none">
              <a:spAutoFit/>
            </a:bodyPr>
            <a:lstStyle/>
            <a:p>
              <a:pPr algn="ctr"/>
              <a:r>
                <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做合格</a:t>
              </a:r>
              <a:r>
                <a:rPr lang="zh-CN" altLang="en-US"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党员 不</a:t>
              </a:r>
              <a:r>
                <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忘</a:t>
              </a:r>
              <a:r>
                <a:rPr lang="zh-CN" altLang="en-US"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初心</a:t>
              </a:r>
              <a:endParaRPr lang="en-US" altLang="zh-CN"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永远</a:t>
              </a:r>
              <a:r>
                <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跟党走</a:t>
              </a:r>
              <a:endPar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4" name="矩形 13">
              <a:extLst>
                <a:ext uri="{FF2B5EF4-FFF2-40B4-BE49-F238E27FC236}">
                  <a16:creationId xmlns:a16="http://schemas.microsoft.com/office/drawing/2014/main" id="{87A75DAA-EE12-4A71-8F72-137853657E4C}"/>
                </a:ext>
              </a:extLst>
            </p:cNvPr>
            <p:cNvSpPr/>
            <p:nvPr/>
          </p:nvSpPr>
          <p:spPr>
            <a:xfrm>
              <a:off x="5347993" y="4383740"/>
              <a:ext cx="4314978" cy="477054"/>
            </a:xfrm>
            <a:prstGeom prst="rect">
              <a:avLst/>
            </a:prstGeom>
            <a:ln>
              <a:noFill/>
            </a:ln>
          </p:spPr>
          <p:txBody>
            <a:bodyPr wrap="square">
              <a:spAutoFit/>
            </a:bodyPr>
            <a:lstStyle/>
            <a:p>
              <a:pPr algn="ctr"/>
              <a:r>
                <a:rPr lang="zh-CN" altLang="en-US" sz="25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深入学习贯彻党的十九大精神</a:t>
              </a:r>
              <a:endParaRPr lang="en-US" altLang="zh-CN" sz="25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9" name="矩形 18">
            <a:extLst>
              <a:ext uri="{FF2B5EF4-FFF2-40B4-BE49-F238E27FC236}">
                <a16:creationId xmlns:a16="http://schemas.microsoft.com/office/drawing/2014/main" id="{DE853E47-0E2A-4A85-91EB-AD0CF8AA54D0}"/>
              </a:ext>
            </a:extLst>
          </p:cNvPr>
          <p:cNvSpPr/>
          <p:nvPr/>
        </p:nvSpPr>
        <p:spPr bwMode="auto">
          <a:xfrm>
            <a:off x="4736179" y="1631539"/>
            <a:ext cx="2729619" cy="7619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pPr>
            <a:r>
              <a:rPr lang="zh-CN" altLang="en-US" sz="4400" spc="6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第</a:t>
            </a:r>
            <a:r>
              <a:rPr lang="zh-CN" altLang="en-US" sz="4400" spc="6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四</a:t>
            </a:r>
            <a:r>
              <a:rPr lang="zh-CN" altLang="en-US" sz="4400" spc="6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章</a:t>
            </a:r>
            <a:endParaRPr lang="zh-CN" altLang="en-US" sz="4400" spc="6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0" name="矩形 19">
            <a:extLst>
              <a:ext uri="{FF2B5EF4-FFF2-40B4-BE49-F238E27FC236}">
                <a16:creationId xmlns:a16="http://schemas.microsoft.com/office/drawing/2014/main" id="{8CE84E8A-9BA7-4D33-909E-87700960A1F6}"/>
              </a:ext>
            </a:extLst>
          </p:cNvPr>
          <p:cNvSpPr/>
          <p:nvPr/>
        </p:nvSpPr>
        <p:spPr>
          <a:xfrm rot="16200000">
            <a:off x="6110268" y="-423092"/>
            <a:ext cx="79124" cy="6016847"/>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21974171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inVertical)">
                                      <p:cBhvr>
                                        <p:cTn id="11" dur="500"/>
                                        <p:tgtEl>
                                          <p:spTgt spid="20"/>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fade">
                                      <p:cBhvr>
                                        <p:cTn id="15" dur="1000"/>
                                        <p:tgtEl>
                                          <p:spTgt spid="19">
                                            <p:txEl>
                                              <p:pRg st="0" end="0"/>
                                            </p:txEl>
                                          </p:spTgt>
                                        </p:tgtEl>
                                      </p:cBhvr>
                                    </p:animEffect>
                                    <p:anim calcmode="lin" valueType="num">
                                      <p:cBhvr>
                                        <p:cTn id="16"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3220873" y="3468807"/>
            <a:ext cx="6591869" cy="485731"/>
          </a:xfrm>
          <a:prstGeom prst="roundRect">
            <a:avLst/>
          </a:prstGeom>
          <a:noFill/>
          <a:ln>
            <a:solidFill>
              <a:srgbClr val="C325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5" name="圆角矩形 14"/>
          <p:cNvSpPr/>
          <p:nvPr/>
        </p:nvSpPr>
        <p:spPr>
          <a:xfrm>
            <a:off x="3220873" y="4726677"/>
            <a:ext cx="6591869" cy="485731"/>
          </a:xfrm>
          <a:prstGeom prst="roundRect">
            <a:avLst/>
          </a:prstGeom>
          <a:noFill/>
          <a:ln>
            <a:solidFill>
              <a:srgbClr val="C325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5" name="圆角矩形 4"/>
          <p:cNvSpPr/>
          <p:nvPr/>
        </p:nvSpPr>
        <p:spPr>
          <a:xfrm>
            <a:off x="3220873" y="2210937"/>
            <a:ext cx="6591869" cy="532263"/>
          </a:xfrm>
          <a:prstGeom prst="roundRect">
            <a:avLst/>
          </a:prstGeom>
          <a:noFill/>
          <a:ln>
            <a:solidFill>
              <a:srgbClr val="C325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做合格</a:t>
              </a:r>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党员   永远</a:t>
              </a:r>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跟党走</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3" name="椭圆 2"/>
          <p:cNvSpPr/>
          <p:nvPr/>
        </p:nvSpPr>
        <p:spPr>
          <a:xfrm>
            <a:off x="2511192" y="2006222"/>
            <a:ext cx="859808" cy="859808"/>
          </a:xfrm>
          <a:prstGeom prst="ellips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latin typeface="方正姚体" panose="02010601030101010101" pitchFamily="2" charset="-122"/>
                <a:ea typeface="微软雅黑" panose="020B0503020204020204" pitchFamily="34" charset="-122"/>
                <a:sym typeface="方正姚体" panose="02010601030101010101" pitchFamily="2" charset="-122"/>
              </a:rPr>
              <a:t>01</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9" name="椭圆 8"/>
          <p:cNvSpPr/>
          <p:nvPr/>
        </p:nvSpPr>
        <p:spPr>
          <a:xfrm>
            <a:off x="2511192" y="3258502"/>
            <a:ext cx="859808" cy="859808"/>
          </a:xfrm>
          <a:prstGeom prst="ellips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latin typeface="方正姚体" panose="02010601030101010101" pitchFamily="2" charset="-122"/>
                <a:ea typeface="微软雅黑" panose="020B0503020204020204" pitchFamily="34" charset="-122"/>
                <a:sym typeface="方正姚体" panose="02010601030101010101" pitchFamily="2" charset="-122"/>
              </a:rPr>
              <a:t>02</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0" name="椭圆 9"/>
          <p:cNvSpPr/>
          <p:nvPr/>
        </p:nvSpPr>
        <p:spPr>
          <a:xfrm>
            <a:off x="2511192" y="4510782"/>
            <a:ext cx="859808" cy="859808"/>
          </a:xfrm>
          <a:prstGeom prst="ellips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latin typeface="方正姚体" panose="02010601030101010101" pitchFamily="2" charset="-122"/>
                <a:ea typeface="微软雅黑" panose="020B0503020204020204" pitchFamily="34" charset="-122"/>
                <a:sym typeface="方正姚体" panose="02010601030101010101" pitchFamily="2" charset="-122"/>
              </a:rPr>
              <a:t>03</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7" name="文本框 6"/>
          <p:cNvSpPr txBox="1"/>
          <p:nvPr/>
        </p:nvSpPr>
        <p:spPr>
          <a:xfrm>
            <a:off x="3780425" y="2197287"/>
            <a:ext cx="5543505" cy="553998"/>
          </a:xfrm>
          <a:prstGeom prst="rect">
            <a:avLst/>
          </a:prstGeom>
          <a:noFill/>
        </p:spPr>
        <p:txBody>
          <a:bodyPr wrap="none" rtlCol="0">
            <a:spAutoFit/>
          </a:bodyPr>
          <a:lstStyle/>
          <a:p>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要有</a:t>
            </a:r>
            <a:r>
              <a:rPr lang="en-US" altLang="zh-CN"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a:t>
            </a: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先天下人之忧而忧</a:t>
            </a:r>
            <a:r>
              <a:rPr lang="en-US" altLang="zh-CN"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a:t>
            </a: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的抱负</a:t>
            </a:r>
          </a:p>
        </p:txBody>
      </p:sp>
      <p:sp>
        <p:nvSpPr>
          <p:cNvPr id="16" name="文本框 15"/>
          <p:cNvSpPr txBox="1"/>
          <p:nvPr/>
        </p:nvSpPr>
        <p:spPr>
          <a:xfrm>
            <a:off x="4763071" y="3439235"/>
            <a:ext cx="3275256" cy="553998"/>
          </a:xfrm>
          <a:prstGeom prst="rect">
            <a:avLst/>
          </a:prstGeom>
          <a:noFill/>
        </p:spPr>
        <p:txBody>
          <a:bodyPr wrap="none" rtlCol="0">
            <a:spAutoFit/>
          </a:bodyPr>
          <a:lstStyle/>
          <a:p>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努力学习充实自己</a:t>
            </a:r>
          </a:p>
        </p:txBody>
      </p:sp>
      <p:sp>
        <p:nvSpPr>
          <p:cNvPr id="17" name="文本框 16"/>
          <p:cNvSpPr txBox="1"/>
          <p:nvPr/>
        </p:nvSpPr>
        <p:spPr>
          <a:xfrm>
            <a:off x="3657593" y="4708478"/>
            <a:ext cx="5979522" cy="553998"/>
          </a:xfrm>
          <a:prstGeom prst="rect">
            <a:avLst/>
          </a:prstGeom>
          <a:noFill/>
        </p:spPr>
        <p:txBody>
          <a:bodyPr wrap="none" rtlCol="0">
            <a:spAutoFit/>
          </a:bodyPr>
          <a:lstStyle/>
          <a:p>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参加社会实践，在实践中锻炼自己</a:t>
            </a:r>
          </a:p>
        </p:txBody>
      </p:sp>
    </p:spTree>
    <p:extLst>
      <p:ext uri="{BB962C8B-B14F-4D97-AF65-F5344CB8AC3E}">
        <p14:creationId xmlns:p14="http://schemas.microsoft.com/office/powerpoint/2010/main" val="142910036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做合格</a:t>
              </a:r>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党员   永远</a:t>
              </a:r>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跟党走</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5" name="圆角矩形 4"/>
          <p:cNvSpPr/>
          <p:nvPr/>
        </p:nvSpPr>
        <p:spPr>
          <a:xfrm>
            <a:off x="1337484" y="1542197"/>
            <a:ext cx="4160719" cy="709684"/>
          </a:xfrm>
          <a:prstGeom prst="round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方正姚体" panose="02010601030101010101" pitchFamily="2" charset="-122"/>
                <a:ea typeface="微软雅黑" panose="020B0503020204020204" pitchFamily="34" charset="-122"/>
                <a:sym typeface="方正姚体" panose="02010601030101010101" pitchFamily="2" charset="-122"/>
              </a:rPr>
              <a:t>不</a:t>
            </a: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忘初心    跟党走</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6" name="文本框 5"/>
          <p:cNvSpPr txBox="1"/>
          <p:nvPr/>
        </p:nvSpPr>
        <p:spPr>
          <a:xfrm>
            <a:off x="1255594" y="2756848"/>
            <a:ext cx="9894627" cy="2862322"/>
          </a:xfrm>
          <a:prstGeom prst="rect">
            <a:avLst/>
          </a:prstGeom>
          <a:noFill/>
        </p:spPr>
        <p:txBody>
          <a:bodyPr wrap="square" rtlCol="0">
            <a:spAutoFit/>
          </a:bodyPr>
          <a:lstStyle/>
          <a:p>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时刻牢记自己的使命</a:t>
            </a:r>
          </a:p>
          <a:p>
            <a:pPr>
              <a:lnSpc>
                <a:spcPct val="150000"/>
              </a:lnSpc>
            </a:pP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总书记系列讲话的背景，是我们党和国家取得了举世矚目的伟大成就，同时又面临许多严峻挑战，党内存在许多亟待解决的问题这种现实。总书记的讲话有着强烈的忧患意识，特别是对腐败问题认识非常清醒，学习领会讲话，就是要在党优党，清醒看到我们前进道路上的困难、问题和风险，努力做好本职工作，坚决把党风廉政建设和反腐败斗争进行到底。</a:t>
            </a:r>
          </a:p>
        </p:txBody>
      </p:sp>
    </p:spTree>
    <p:extLst>
      <p:ext uri="{BB962C8B-B14F-4D97-AF65-F5344CB8AC3E}">
        <p14:creationId xmlns:p14="http://schemas.microsoft.com/office/powerpoint/2010/main" val="235444886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做合格</a:t>
              </a:r>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党员   永远</a:t>
              </a:r>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跟党走</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5" name="圆角矩形 4"/>
          <p:cNvSpPr/>
          <p:nvPr/>
        </p:nvSpPr>
        <p:spPr>
          <a:xfrm>
            <a:off x="1337484" y="1542197"/>
            <a:ext cx="4160719" cy="709684"/>
          </a:xfrm>
          <a:prstGeom prst="round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方正姚体" panose="02010601030101010101" pitchFamily="2" charset="-122"/>
                <a:ea typeface="微软雅黑" panose="020B0503020204020204" pitchFamily="34" charset="-122"/>
                <a:sym typeface="方正姚体" panose="02010601030101010101" pitchFamily="2" charset="-122"/>
              </a:rPr>
              <a:t>不</a:t>
            </a: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忘初心    跟党走</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6" name="文本框 5"/>
          <p:cNvSpPr txBox="1"/>
          <p:nvPr/>
        </p:nvSpPr>
        <p:spPr>
          <a:xfrm>
            <a:off x="1255594" y="2470244"/>
            <a:ext cx="9894627" cy="3554819"/>
          </a:xfrm>
          <a:prstGeom prst="rect">
            <a:avLst/>
          </a:prstGeom>
          <a:noFill/>
        </p:spPr>
        <p:txBody>
          <a:bodyPr wrap="squar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做一名合格党员，要坚定理想信念</a:t>
            </a:r>
          </a:p>
          <a:p>
            <a:pPr>
              <a:lnSpc>
                <a:spcPct val="150000"/>
              </a:lnSpc>
            </a:pP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总书记重要讲话谈的是治党治国治军的韬略，贯穿的是对党员干部理想信念和党性修养的要求。他强调：理想信念是共产党人的精神之</a:t>
            </a: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钙</a:t>
            </a: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，精神上缺了 </a:t>
            </a: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钙</a:t>
            </a: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，就会 得</a:t>
            </a: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软骨病</a:t>
            </a: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，就会导致政治上变质、经济上贪婪、道德上堕落、生活上腐化。学习领会讲话，就是要不断提高党性修养，解决好世界观、人生观、价值观这个“总开关” 问题，把对纪检监察事业的热爱、为人民服务的热忱作为坚定不移的价值追求，把理想信念融入到反腐败斗争的职责和使命中。</a:t>
            </a:r>
          </a:p>
        </p:txBody>
      </p:sp>
    </p:spTree>
    <p:extLst>
      <p:ext uri="{BB962C8B-B14F-4D97-AF65-F5344CB8AC3E}">
        <p14:creationId xmlns:p14="http://schemas.microsoft.com/office/powerpoint/2010/main" val="410732961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做合格</a:t>
              </a:r>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党员   永远</a:t>
              </a:r>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跟党走</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5" name="圆角矩形 4"/>
          <p:cNvSpPr/>
          <p:nvPr/>
        </p:nvSpPr>
        <p:spPr>
          <a:xfrm>
            <a:off x="1337484" y="1542197"/>
            <a:ext cx="4160719" cy="709684"/>
          </a:xfrm>
          <a:prstGeom prst="round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方正姚体" panose="02010601030101010101" pitchFamily="2" charset="-122"/>
                <a:ea typeface="微软雅黑" panose="020B0503020204020204" pitchFamily="34" charset="-122"/>
                <a:sym typeface="方正姚体" panose="02010601030101010101" pitchFamily="2" charset="-122"/>
              </a:rPr>
              <a:t>不</a:t>
            </a:r>
            <a:r>
              <a:rPr lang="zh-CN" altLang="en-US" sz="3000" b="1" dirty="0" smtClean="0">
                <a:latin typeface="方正姚体" panose="02010601030101010101" pitchFamily="2" charset="-122"/>
                <a:ea typeface="微软雅黑" panose="020B0503020204020204" pitchFamily="34" charset="-122"/>
                <a:sym typeface="方正姚体" panose="02010601030101010101" pitchFamily="2" charset="-122"/>
              </a:rPr>
              <a:t>忘初心    跟党走</a:t>
            </a:r>
            <a:endParaRPr lang="zh-CN" altLang="en-US" sz="3000" b="1" dirty="0">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6" name="文本框 5"/>
          <p:cNvSpPr txBox="1"/>
          <p:nvPr/>
        </p:nvSpPr>
        <p:spPr>
          <a:xfrm>
            <a:off x="1255594" y="2470244"/>
            <a:ext cx="9894627" cy="3093154"/>
          </a:xfrm>
          <a:prstGeom prst="rect">
            <a:avLst/>
          </a:prstGeom>
          <a:noFill/>
        </p:spPr>
        <p:txBody>
          <a:bodyPr wrap="square" rtlCol="0">
            <a:spAutoFit/>
          </a:bodyPr>
          <a:lstStyle/>
          <a:p>
            <a:pPr>
              <a:lnSpc>
                <a:spcPct val="150000"/>
              </a:lnSpc>
            </a:pPr>
            <a:r>
              <a:rPr lang="zh-CN" altLang="en-US" sz="3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为实现中国梦不忘初心继续前进</a:t>
            </a:r>
          </a:p>
          <a:p>
            <a:pPr>
              <a:lnSpc>
                <a:spcPct val="150000"/>
              </a:lnSpc>
            </a:pP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高举“一面伟大旗帜”、安稳树立“四个自信”、提出“三个新”、 推进“两大布局”、决胜周全建成小康社会、夺取中国特色社会主义伟大胜利、</a:t>
            </a:r>
            <a:r>
              <a:rPr lang="zh-CN" altLang="en-US" sz="2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为实现中华民族伟大中兴的中国梦不懈奋斗</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，以新的精神状况和奋斗姿态把中国特色社会主义推向前进，都是围绕中国 特色社会主义这“一个鲜明主题”的明确宣示，表达了以伟德国际同志为核心的党中心</a:t>
            </a:r>
            <a:r>
              <a:rPr lang="zh-CN" altLang="en-US" sz="2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面向未来不忘初心、继续前进</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的鲜明政治态度。</a:t>
            </a:r>
          </a:p>
        </p:txBody>
      </p:sp>
    </p:spTree>
    <p:extLst>
      <p:ext uri="{BB962C8B-B14F-4D97-AF65-F5344CB8AC3E}">
        <p14:creationId xmlns:p14="http://schemas.microsoft.com/office/powerpoint/2010/main" val="18714476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2638112" cy="723472"/>
            <a:chOff x="1724077" y="438309"/>
            <a:chExt cx="17340656" cy="723472"/>
          </a:xfrm>
        </p:grpSpPr>
        <p:sp>
          <p:nvSpPr>
            <p:cNvPr id="11" name="矩形 10">
              <a:extLst>
                <a:ext uri="{FF2B5EF4-FFF2-40B4-BE49-F238E27FC236}">
                  <a16:creationId xmlns:a16="http://schemas.microsoft.com/office/drawing/2014/main" id="{84C0791A-6676-4043-BBF1-DD2993D19C98}"/>
                </a:ext>
              </a:extLst>
            </p:cNvPr>
            <p:cNvSpPr/>
            <p:nvPr/>
          </p:nvSpPr>
          <p:spPr>
            <a:xfrm>
              <a:off x="7987043" y="812340"/>
              <a:ext cx="11077690"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748690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做合格</a:t>
              </a:r>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党员   永远</a:t>
              </a:r>
              <a:r>
                <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跟党走</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2" name="矩形 1"/>
          <p:cNvSpPr/>
          <p:nvPr/>
        </p:nvSpPr>
        <p:spPr>
          <a:xfrm>
            <a:off x="873455" y="1358410"/>
            <a:ext cx="10345005" cy="4247317"/>
          </a:xfrm>
          <a:prstGeom prst="rect">
            <a:avLst/>
          </a:prstGeom>
        </p:spPr>
        <p:txBody>
          <a:bodyPr wrap="square">
            <a:spAutoFit/>
          </a:bodyPr>
          <a:lstStyle/>
          <a:p>
            <a:pPr>
              <a:lnSpc>
                <a:spcPct val="150000"/>
              </a:lnSpc>
            </a:pPr>
            <a:r>
              <a:rPr lang="zh-CN" altLang="en-US" sz="4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做合格党员永远在路上</a:t>
            </a:r>
          </a:p>
          <a:p>
            <a:pPr>
              <a:lnSpc>
                <a:spcPct val="150000"/>
              </a:lnSpc>
            </a:pP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昨天合格，未必今天就合格；今天合格，不一定明天仍然合格。共产党员既然宣誓为党的事业奋斗终身，就会面对如何始终保持合格的问题。</a:t>
            </a:r>
            <a:r>
              <a:rPr lang="zh-CN" altLang="en-US" sz="2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做合格共产党员，也是永远路上。</a:t>
            </a:r>
          </a:p>
          <a:p>
            <a:pPr>
              <a:lnSpc>
                <a:spcPct val="150000"/>
              </a:lnSpc>
            </a:pPr>
            <a:endParaRPr lang="zh-CN" altLang="en-US" sz="2000" dirty="0">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endParaRPr lang="en-US" altLang="zh-CN" sz="2000" dirty="0" smtClean="0">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zh-CN" altLang="en-US" sz="2000" dirty="0" smtClean="0">
                <a:latin typeface="方正姚体" panose="02010601030101010101" pitchFamily="2" charset="-122"/>
                <a:ea typeface="微软雅黑" panose="020B0503020204020204" pitchFamily="34" charset="-122"/>
                <a:sym typeface="方正姚体" panose="02010601030101010101" pitchFamily="2" charset="-122"/>
              </a:rPr>
              <a:t>"</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心中醒，口中说，纸上作，不从身上习过，皆无用也</a:t>
            </a:r>
            <a:r>
              <a:rPr lang="zh-CN" altLang="en-US" sz="2000" dirty="0" smtClean="0">
                <a:latin typeface="方正姚体" panose="02010601030101010101" pitchFamily="2" charset="-122"/>
                <a:ea typeface="微软雅黑" panose="020B0503020204020204" pitchFamily="34" charset="-122"/>
                <a:sym typeface="方正姚体" panose="02010601030101010101" pitchFamily="2" charset="-122"/>
              </a:rPr>
              <a:t>。“</a:t>
            </a:r>
            <a:endParaRPr lang="en-US" altLang="zh-CN" sz="2000" dirty="0" smtClean="0">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zh-CN" altLang="en-US" sz="2000" dirty="0" smtClean="0">
                <a:latin typeface="方正姚体" panose="02010601030101010101" pitchFamily="2" charset="-122"/>
                <a:ea typeface="微软雅黑" panose="020B0503020204020204" pitchFamily="34" charset="-122"/>
                <a:sym typeface="方正姚体" panose="02010601030101010101" pitchFamily="2" charset="-122"/>
              </a:rPr>
              <a:t>一辈子</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做合格党员，</a:t>
            </a:r>
            <a:r>
              <a:rPr lang="zh-CN" altLang="en-US" sz="2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基础是知行合一、 坚守底线，关键</a:t>
            </a:r>
            <a:r>
              <a:rPr lang="zh-CN" altLang="en-US" sz="20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是</a:t>
            </a:r>
            <a:endParaRPr lang="en-US" altLang="zh-CN" sz="20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zh-CN" altLang="en-US" sz="20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长期</a:t>
            </a:r>
            <a:r>
              <a:rPr lang="zh-CN" altLang="en-US" sz="20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坚守、追求高标准。</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7725" y="3340117"/>
            <a:ext cx="3646270" cy="24320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4106882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C557E604-A5D0-4D12-AC57-F1F09A095E9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党">
            <a:extLst>
              <a:ext uri="{FF2B5EF4-FFF2-40B4-BE49-F238E27FC236}">
                <a16:creationId xmlns:a16="http://schemas.microsoft.com/office/drawing/2014/main" id="{3C8287AD-C99A-44D3-AE0A-9CA82E35E5CF}"/>
              </a:ext>
            </a:extLst>
          </p:cNvPr>
          <p:cNvSpPr txBox="1"/>
          <p:nvPr/>
        </p:nvSpPr>
        <p:spPr>
          <a:xfrm>
            <a:off x="368009" y="2373718"/>
            <a:ext cx="11372148" cy="1478097"/>
          </a:xfrm>
          <a:prstGeom prst="rect">
            <a:avLst/>
          </a:prstGeom>
          <a:noFill/>
          <a:ln>
            <a:noFill/>
          </a:ln>
          <a:effectLst/>
        </p:spPr>
        <p:txBody>
          <a:bodyPr wrap="square" rtlCol="0">
            <a:spAutoFit/>
          </a:bodyPr>
          <a:lstStyle/>
          <a:p>
            <a:pPr algn="ctr">
              <a:lnSpc>
                <a:spcPct val="110000"/>
              </a:lnSpc>
            </a:pPr>
            <a:r>
              <a:rPr lang="zh-CN" altLang="en-US" sz="8800" i="0" dirty="0" smtClean="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rPr>
              <a:t>感谢您的聆听</a:t>
            </a:r>
            <a:endParaRPr lang="en-US" altLang="zh-CN" sz="8800" i="0" dirty="0">
              <a:ln w="3175">
                <a:noFill/>
              </a:ln>
              <a:solidFill>
                <a:srgbClr val="C32526"/>
              </a:solidFill>
              <a:latin typeface="方正姚体" panose="02010601030101010101" pitchFamily="2" charset="-122"/>
              <a:ea typeface="微软雅黑" panose="020B0503020204020204" pitchFamily="34" charset="-122"/>
              <a:cs typeface="方正苏新诗柳楷简体-yolan" panose="02000000000000000000" pitchFamily="2" charset="-122"/>
              <a:sym typeface="方正姚体" panose="02010601030101010101" pitchFamily="2"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par>
                                <p:cTn id="8" presetID="23" presetClass="entr" presetSubtype="528" fill="hold" grpId="0" nodeType="withEffect">
                                  <p:stCondLst>
                                    <p:cond delay="1500"/>
                                  </p:stCondLst>
                                  <p:iterate type="lt">
                                    <p:tmPct val="25000"/>
                                  </p:iterate>
                                  <p:childTnLst>
                                    <p:set>
                                      <p:cBhvr>
                                        <p:cTn id="9" dur="1" fill="hold">
                                          <p:stCondLst>
                                            <p:cond delay="0"/>
                                          </p:stCondLst>
                                        </p:cTn>
                                        <p:tgtEl>
                                          <p:spTgt spid="13"/>
                                        </p:tgtEl>
                                        <p:attrNameLst>
                                          <p:attrName>style.visibility</p:attrName>
                                        </p:attrNameLst>
                                      </p:cBhvr>
                                      <p:to>
                                        <p:strVal val="visible"/>
                                      </p:to>
                                    </p:set>
                                    <p:anim calcmode="lin" valueType="num">
                                      <p:cBhvr>
                                        <p:cTn id="10" dur="1000" fill="hold"/>
                                        <p:tgtEl>
                                          <p:spTgt spid="13"/>
                                        </p:tgtEl>
                                        <p:attrNameLst>
                                          <p:attrName>ppt_w</p:attrName>
                                        </p:attrNameLst>
                                      </p:cBhvr>
                                      <p:tavLst>
                                        <p:tav tm="0">
                                          <p:val>
                                            <p:fltVal val="0"/>
                                          </p:val>
                                        </p:tav>
                                        <p:tav tm="100000">
                                          <p:val>
                                            <p:strVal val="#ppt_w"/>
                                          </p:val>
                                        </p:tav>
                                      </p:tavLst>
                                    </p:anim>
                                    <p:anim calcmode="lin" valueType="num">
                                      <p:cBhvr>
                                        <p:cTn id="11" dur="1000" fill="hold"/>
                                        <p:tgtEl>
                                          <p:spTgt spid="13"/>
                                        </p:tgtEl>
                                        <p:attrNameLst>
                                          <p:attrName>ppt_h</p:attrName>
                                        </p:attrNameLst>
                                      </p:cBhvr>
                                      <p:tavLst>
                                        <p:tav tm="0">
                                          <p:val>
                                            <p:fltVal val="0"/>
                                          </p:val>
                                        </p:tav>
                                        <p:tav tm="100000">
                                          <p:val>
                                            <p:strVal val="#ppt_h"/>
                                          </p:val>
                                        </p:tav>
                                      </p:tavLst>
                                    </p:anim>
                                    <p:anim calcmode="lin" valueType="num">
                                      <p:cBhvr>
                                        <p:cTn id="12" dur="1000" fill="hold"/>
                                        <p:tgtEl>
                                          <p:spTgt spid="13"/>
                                        </p:tgtEl>
                                        <p:attrNameLst>
                                          <p:attrName>ppt_x</p:attrName>
                                        </p:attrNameLst>
                                      </p:cBhvr>
                                      <p:tavLst>
                                        <p:tav tm="0">
                                          <p:val>
                                            <p:fltVal val="0.5"/>
                                          </p:val>
                                        </p:tav>
                                        <p:tav tm="100000">
                                          <p:val>
                                            <p:strVal val="#ppt_x"/>
                                          </p:val>
                                        </p:tav>
                                      </p:tavLst>
                                    </p:anim>
                                    <p:anim calcmode="lin" valueType="num">
                                      <p:cBhvr>
                                        <p:cTn id="13" dur="10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1502410" cy="723472"/>
            <a:chOff x="1724077" y="438309"/>
            <a:chExt cx="14504936" cy="723472"/>
          </a:xfrm>
        </p:grpSpPr>
        <p:sp>
          <p:nvSpPr>
            <p:cNvPr id="11" name="矩形 10">
              <a:extLst>
                <a:ext uri="{FF2B5EF4-FFF2-40B4-BE49-F238E27FC236}">
                  <a16:creationId xmlns:a16="http://schemas.microsoft.com/office/drawing/2014/main" id="{84C0791A-6676-4043-BBF1-DD2993D19C98}"/>
                </a:ext>
              </a:extLst>
            </p:cNvPr>
            <p:cNvSpPr/>
            <p:nvPr/>
          </p:nvSpPr>
          <p:spPr>
            <a:xfrm>
              <a:off x="5151324" y="812340"/>
              <a:ext cx="11077689"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党的十九大</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29" name="文本框 28"/>
          <p:cNvSpPr txBox="1"/>
          <p:nvPr/>
        </p:nvSpPr>
        <p:spPr>
          <a:xfrm>
            <a:off x="3819826" y="1906069"/>
            <a:ext cx="4698723" cy="1446550"/>
          </a:xfrm>
          <a:prstGeom prst="rect">
            <a:avLst/>
          </a:prstGeom>
          <a:noFill/>
        </p:spPr>
        <p:txBody>
          <a:bodyPr wrap="none" rtlCol="0">
            <a:spAutoFit/>
          </a:bodyPr>
          <a:lstStyle/>
          <a:p>
            <a:pPr algn="ctr"/>
            <a:r>
              <a:rPr lang="zh-CN" altLang="en-US" sz="8800"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会议召开</a:t>
            </a:r>
            <a:endParaRPr lang="zh-CN" altLang="en-US" sz="88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30" name="文本框 29"/>
          <p:cNvSpPr txBox="1"/>
          <p:nvPr/>
        </p:nvSpPr>
        <p:spPr>
          <a:xfrm>
            <a:off x="1743316" y="3519007"/>
            <a:ext cx="8840882" cy="784830"/>
          </a:xfrm>
          <a:prstGeom prst="rect">
            <a:avLst/>
          </a:prstGeom>
          <a:noFill/>
        </p:spPr>
        <p:txBody>
          <a:bodyPr wrap="none" rtlCol="0">
            <a:spAutoFit/>
          </a:bodyPr>
          <a:lstStyle/>
          <a:p>
            <a:pPr algn="ctr"/>
            <a:r>
              <a:rPr lang="zh-CN" altLang="en-US" sz="4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中国共产党第十九次全国代表大会</a:t>
            </a:r>
            <a:endParaRPr lang="zh-CN" altLang="en-US" sz="4500"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31" name="文本框 30"/>
          <p:cNvSpPr txBox="1"/>
          <p:nvPr/>
        </p:nvSpPr>
        <p:spPr>
          <a:xfrm>
            <a:off x="1910687" y="4724394"/>
            <a:ext cx="8741106" cy="369332"/>
          </a:xfrm>
          <a:prstGeom prst="rect">
            <a:avLst/>
          </a:prstGeom>
          <a:noFill/>
        </p:spPr>
        <p:txBody>
          <a:bodyPr wrap="square" rtlCol="0">
            <a:spAutoFit/>
          </a:bodyPr>
          <a:lstStyle/>
          <a:p>
            <a:pPr algn="ctr"/>
            <a:r>
              <a:rPr lang="zh-CN" altLang="en-US"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于</a:t>
            </a:r>
            <a:r>
              <a:rPr lang="en-US" altLang="zh-CN"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2017</a:t>
            </a:r>
            <a:r>
              <a:rPr lang="zh-CN" altLang="en-US"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年</a:t>
            </a:r>
            <a:r>
              <a:rPr lang="en-US" altLang="zh-CN"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10</a:t>
            </a:r>
            <a:r>
              <a:rPr lang="zh-CN" altLang="en-US"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月</a:t>
            </a:r>
            <a:r>
              <a:rPr lang="en-US" altLang="zh-CN"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18</a:t>
            </a:r>
            <a:r>
              <a:rPr lang="zh-CN" altLang="en-US"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日上午</a:t>
            </a:r>
            <a:r>
              <a:rPr lang="en-US" altLang="zh-CN"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9:00</a:t>
            </a:r>
            <a:r>
              <a:rPr lang="zh-CN" altLang="en-US"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在人民大会堂大礼堂开幕，会期为</a:t>
            </a:r>
            <a:r>
              <a:rPr lang="en-US" altLang="zh-CN"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10</a:t>
            </a:r>
            <a:r>
              <a:rPr lang="zh-CN" altLang="en-US"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月</a:t>
            </a:r>
            <a:r>
              <a:rPr lang="en-US" altLang="zh-CN"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18</a:t>
            </a:r>
            <a:r>
              <a:rPr lang="zh-CN" altLang="en-US"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日至</a:t>
            </a:r>
            <a:r>
              <a:rPr lang="en-US" altLang="zh-CN"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10</a:t>
            </a:r>
            <a:r>
              <a:rPr lang="zh-CN" altLang="en-US"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月</a:t>
            </a:r>
            <a:r>
              <a:rPr lang="en-US" altLang="zh-CN"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24</a:t>
            </a:r>
            <a:r>
              <a:rPr lang="zh-CN" altLang="en-US"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日。</a:t>
            </a:r>
            <a:endParaRPr lang="zh-CN" altLang="en-US"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9">
                                            <p:txEl>
                                              <p:pRg st="0" end="0"/>
                                            </p:txEl>
                                          </p:spTgt>
                                        </p:tgtEl>
                                        <p:attrNameLst>
                                          <p:attrName>style.visibility</p:attrName>
                                        </p:attrNameLst>
                                      </p:cBhvr>
                                      <p:to>
                                        <p:strVal val="visible"/>
                                      </p:to>
                                    </p:set>
                                    <p:animEffect transition="in" filter="fade">
                                      <p:cBhvr>
                                        <p:cTn id="11" dur="1000"/>
                                        <p:tgtEl>
                                          <p:spTgt spid="29">
                                            <p:txEl>
                                              <p:pRg st="0" end="0"/>
                                            </p:txEl>
                                          </p:spTgt>
                                        </p:tgtEl>
                                      </p:cBhvr>
                                    </p:animEffect>
                                    <p:anim calcmode="lin" valueType="num">
                                      <p:cBhvr>
                                        <p:cTn id="12"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0">
                                            <p:txEl>
                                              <p:pRg st="0" end="0"/>
                                            </p:txEl>
                                          </p:spTgt>
                                        </p:tgtEl>
                                        <p:attrNameLst>
                                          <p:attrName>style.visibility</p:attrName>
                                        </p:attrNameLst>
                                      </p:cBhvr>
                                      <p:to>
                                        <p:strVal val="visible"/>
                                      </p:to>
                                    </p:set>
                                    <p:animEffect transition="in" filter="fade">
                                      <p:cBhvr>
                                        <p:cTn id="17" dur="1000"/>
                                        <p:tgtEl>
                                          <p:spTgt spid="30">
                                            <p:txEl>
                                              <p:pRg st="0" end="0"/>
                                            </p:txEl>
                                          </p:spTgt>
                                        </p:tgtEl>
                                      </p:cBhvr>
                                    </p:animEffect>
                                    <p:anim calcmode="lin" valueType="num">
                                      <p:cBhvr>
                                        <p:cTn id="18" dur="10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31">
                                            <p:txEl>
                                              <p:pRg st="0" end="0"/>
                                            </p:txEl>
                                          </p:spTgt>
                                        </p:tgtEl>
                                        <p:attrNameLst>
                                          <p:attrName>style.visibility</p:attrName>
                                        </p:attrNameLst>
                                      </p:cBhvr>
                                      <p:to>
                                        <p:strVal val="visible"/>
                                      </p:to>
                                    </p:set>
                                    <p:animEffect transition="in" filter="fade">
                                      <p:cBhvr>
                                        <p:cTn id="23" dur="1000"/>
                                        <p:tgtEl>
                                          <p:spTgt spid="31">
                                            <p:txEl>
                                              <p:pRg st="0" end="0"/>
                                            </p:txEl>
                                          </p:spTgt>
                                        </p:tgtEl>
                                      </p:cBhvr>
                                    </p:animEffect>
                                    <p:anim calcmode="lin" valueType="num">
                                      <p:cBhvr>
                                        <p:cTn id="24" dur="10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1502410" cy="723472"/>
            <a:chOff x="1724077" y="438309"/>
            <a:chExt cx="14504936" cy="723472"/>
          </a:xfrm>
        </p:grpSpPr>
        <p:sp>
          <p:nvSpPr>
            <p:cNvPr id="11" name="矩形 10">
              <a:extLst>
                <a:ext uri="{FF2B5EF4-FFF2-40B4-BE49-F238E27FC236}">
                  <a16:creationId xmlns:a16="http://schemas.microsoft.com/office/drawing/2014/main" id="{84C0791A-6676-4043-BBF1-DD2993D19C98}"/>
                </a:ext>
              </a:extLst>
            </p:cNvPr>
            <p:cNvSpPr/>
            <p:nvPr/>
          </p:nvSpPr>
          <p:spPr>
            <a:xfrm>
              <a:off x="5151324" y="812340"/>
              <a:ext cx="11077689"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党的十九大</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0" name="圆角矩形 9"/>
          <p:cNvSpPr/>
          <p:nvPr/>
        </p:nvSpPr>
        <p:spPr>
          <a:xfrm>
            <a:off x="611264" y="1802656"/>
            <a:ext cx="11011436" cy="3734873"/>
          </a:xfrm>
          <a:prstGeom prst="round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069" y="527355"/>
            <a:ext cx="6237068" cy="2513941"/>
          </a:xfrm>
          <a:prstGeom prst="rect">
            <a:avLst/>
          </a:prstGeom>
        </p:spPr>
      </p:pic>
      <p:sp>
        <p:nvSpPr>
          <p:cNvPr id="15" name="文本框 14"/>
          <p:cNvSpPr txBox="1"/>
          <p:nvPr/>
        </p:nvSpPr>
        <p:spPr>
          <a:xfrm>
            <a:off x="3727951" y="1377651"/>
            <a:ext cx="4494727" cy="553998"/>
          </a:xfrm>
          <a:prstGeom prst="rect">
            <a:avLst/>
          </a:prstGeom>
          <a:noFill/>
        </p:spPr>
        <p:txBody>
          <a:bodyPr wrap="square" rtlCol="0">
            <a:spAutoFit/>
          </a:bodyPr>
          <a:lstStyle/>
          <a:p>
            <a:pPr algn="ctr"/>
            <a:r>
              <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党的十九大会议主题</a:t>
            </a:r>
            <a:endPar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1514899" y="2470245"/>
            <a:ext cx="9264731" cy="874407"/>
          </a:xfrm>
          <a:prstGeom prst="rect">
            <a:avLst/>
          </a:prstGeom>
          <a:noFill/>
        </p:spPr>
        <p:txBody>
          <a:bodyPr wrap="square" rtlCol="0">
            <a:spAutoFit/>
          </a:bodyPr>
          <a:lstStyle/>
          <a:p>
            <a:pPr>
              <a:lnSpc>
                <a:spcPct val="150000"/>
              </a:lnSpc>
            </a:pP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不忘初心，牢记使命，高举中国特色社会主义伟大旗帜，</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决胜全面建成</a:t>
            </a:r>
            <a:r>
              <a:rPr lang="zh-CN" altLang="en-US" dirty="0" smtClean="0">
                <a:latin typeface="方正姚体" panose="02010601030101010101" pitchFamily="2" charset="-122"/>
                <a:ea typeface="微软雅黑" panose="020B0503020204020204" pitchFamily="34" charset="-122"/>
                <a:sym typeface="方正姚体" panose="02010601030101010101" pitchFamily="2" charset="-122"/>
              </a:rPr>
              <a:t>小康社会</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，夺取新时代中国特色社会主义伟大胜利，为实现中华民族伟大复 兴的中国梦不懈奋斗。</a:t>
            </a:r>
          </a:p>
        </p:txBody>
      </p:sp>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781" b="16838"/>
          <a:stretch/>
        </p:blipFill>
        <p:spPr>
          <a:xfrm>
            <a:off x="6523631" y="3423216"/>
            <a:ext cx="3753824" cy="17535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t="4146" b="16847"/>
          <a:stretch/>
        </p:blipFill>
        <p:spPr>
          <a:xfrm>
            <a:off x="1702804" y="3423216"/>
            <a:ext cx="4370450" cy="17671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1413105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1502410" cy="723472"/>
            <a:chOff x="1724077" y="438309"/>
            <a:chExt cx="14504936" cy="723472"/>
          </a:xfrm>
        </p:grpSpPr>
        <p:sp>
          <p:nvSpPr>
            <p:cNvPr id="11" name="矩形 10">
              <a:extLst>
                <a:ext uri="{FF2B5EF4-FFF2-40B4-BE49-F238E27FC236}">
                  <a16:creationId xmlns:a16="http://schemas.microsoft.com/office/drawing/2014/main" id="{84C0791A-6676-4043-BBF1-DD2993D19C98}"/>
                </a:ext>
              </a:extLst>
            </p:cNvPr>
            <p:cNvSpPr/>
            <p:nvPr/>
          </p:nvSpPr>
          <p:spPr>
            <a:xfrm>
              <a:off x="5151324" y="812340"/>
              <a:ext cx="11077689"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党的十九大</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069" y="527355"/>
            <a:ext cx="6237068" cy="2513941"/>
          </a:xfrm>
          <a:prstGeom prst="rect">
            <a:avLst/>
          </a:prstGeom>
        </p:spPr>
      </p:pic>
      <p:sp>
        <p:nvSpPr>
          <p:cNvPr id="10" name="文本框 9"/>
          <p:cNvSpPr txBox="1"/>
          <p:nvPr/>
        </p:nvSpPr>
        <p:spPr>
          <a:xfrm>
            <a:off x="3727951" y="1377651"/>
            <a:ext cx="4494727" cy="553998"/>
          </a:xfrm>
          <a:prstGeom prst="rect">
            <a:avLst/>
          </a:prstGeom>
          <a:noFill/>
        </p:spPr>
        <p:txBody>
          <a:bodyPr wrap="square" rtlCol="0">
            <a:spAutoFit/>
          </a:bodyPr>
          <a:lstStyle/>
          <a:p>
            <a:pPr algn="ctr"/>
            <a:r>
              <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党的十九大议程主题</a:t>
            </a:r>
            <a:endPar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 name="文本框 1"/>
          <p:cNvSpPr txBox="1"/>
          <p:nvPr/>
        </p:nvSpPr>
        <p:spPr>
          <a:xfrm>
            <a:off x="3166755" y="2620370"/>
            <a:ext cx="5721438" cy="3170099"/>
          </a:xfrm>
          <a:prstGeom prst="rect">
            <a:avLst/>
          </a:prstGeom>
          <a:noFill/>
        </p:spPr>
        <p:txBody>
          <a:bodyPr wrap="none" rtlCol="0">
            <a:spAutoFit/>
          </a:bodyPr>
          <a:lstStyle/>
          <a:p>
            <a:pPr algn="ctr">
              <a:lnSpc>
                <a:spcPct val="200000"/>
              </a:lnSpc>
            </a:pP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1</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、听取和审查十八届中央委员会的报告；</a:t>
            </a:r>
          </a:p>
          <a:p>
            <a:pPr algn="ctr">
              <a:lnSpc>
                <a:spcPct val="200000"/>
              </a:lnSpc>
            </a:pP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2</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、审查十八届中央纪律检查委员会的工作报告；</a:t>
            </a:r>
          </a:p>
          <a:p>
            <a:pPr algn="ctr">
              <a:lnSpc>
                <a:spcPct val="200000"/>
              </a:lnSpc>
            </a:pP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3</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、审议通过</a:t>
            </a: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中国共产党章程（修正案）</a:t>
            </a: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a:t>
            </a:r>
          </a:p>
          <a:p>
            <a:pPr algn="ctr">
              <a:lnSpc>
                <a:spcPct val="200000"/>
              </a:lnSpc>
            </a:pP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4</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、选举十九届中央委员会；</a:t>
            </a:r>
          </a:p>
          <a:p>
            <a:pPr algn="ctr">
              <a:lnSpc>
                <a:spcPct val="200000"/>
              </a:lnSpc>
            </a:pPr>
            <a:r>
              <a:rPr lang="en-US" altLang="zh-CN" sz="2000" dirty="0">
                <a:latin typeface="方正姚体" panose="02010601030101010101" pitchFamily="2" charset="-122"/>
                <a:ea typeface="微软雅黑" panose="020B0503020204020204" pitchFamily="34" charset="-122"/>
                <a:sym typeface="方正姚体" panose="02010601030101010101" pitchFamily="2" charset="-122"/>
              </a:rPr>
              <a:t>5</a:t>
            </a:r>
            <a:r>
              <a:rPr lang="zh-CN" altLang="en-US" sz="2000" dirty="0">
                <a:latin typeface="方正姚体" panose="02010601030101010101" pitchFamily="2" charset="-122"/>
                <a:ea typeface="微软雅黑" panose="020B0503020204020204" pitchFamily="34" charset="-122"/>
                <a:sym typeface="方正姚体" panose="02010601030101010101" pitchFamily="2" charset="-122"/>
              </a:rPr>
              <a:t>、选举十九届中央纪律检查委员会。</a:t>
            </a:r>
          </a:p>
        </p:txBody>
      </p:sp>
    </p:spTree>
    <p:extLst>
      <p:ext uri="{BB962C8B-B14F-4D97-AF65-F5344CB8AC3E}">
        <p14:creationId xmlns:p14="http://schemas.microsoft.com/office/powerpoint/2010/main" val="32657817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688003" y="453549"/>
            <a:ext cx="11502410" cy="723472"/>
            <a:chOff x="1724077" y="438309"/>
            <a:chExt cx="14504936" cy="723472"/>
          </a:xfrm>
        </p:grpSpPr>
        <p:sp>
          <p:nvSpPr>
            <p:cNvPr id="11" name="矩形 10">
              <a:extLst>
                <a:ext uri="{FF2B5EF4-FFF2-40B4-BE49-F238E27FC236}">
                  <a16:creationId xmlns:a16="http://schemas.microsoft.com/office/drawing/2014/main" id="{84C0791A-6676-4043-BBF1-DD2993D19C98}"/>
                </a:ext>
              </a:extLst>
            </p:cNvPr>
            <p:cNvSpPr/>
            <p:nvPr/>
          </p:nvSpPr>
          <p:spPr>
            <a:xfrm>
              <a:off x="5151324" y="812340"/>
              <a:ext cx="11077689" cy="45719"/>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738591" y="438309"/>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党的十九大</a:t>
              </a:r>
              <a:endParaRPr lang="zh-CN" altLang="en-US" sz="32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724077" y="961726"/>
              <a:ext cx="3255324"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endParaRPr lang="zh-CN" altLang="en-US" sz="1300" dirty="0">
                <a:solidFill>
                  <a:schemeClr val="bg1">
                    <a:lumMod val="65000"/>
                  </a:schemeClr>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7" name="圆角矩形 6"/>
          <p:cNvSpPr/>
          <p:nvPr/>
        </p:nvSpPr>
        <p:spPr>
          <a:xfrm>
            <a:off x="611264" y="1802656"/>
            <a:ext cx="11011436" cy="3734873"/>
          </a:xfrm>
          <a:prstGeom prst="roundRect">
            <a:avLst/>
          </a:prstGeom>
          <a:solidFill>
            <a:schemeClr val="bg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069" y="527355"/>
            <a:ext cx="6237068" cy="2513941"/>
          </a:xfrm>
          <a:prstGeom prst="rect">
            <a:avLst/>
          </a:prstGeom>
        </p:spPr>
      </p:pic>
      <p:sp>
        <p:nvSpPr>
          <p:cNvPr id="10" name="文本框 9"/>
          <p:cNvSpPr txBox="1"/>
          <p:nvPr/>
        </p:nvSpPr>
        <p:spPr>
          <a:xfrm>
            <a:off x="3542290" y="1377651"/>
            <a:ext cx="4932972" cy="553998"/>
          </a:xfrm>
          <a:prstGeom prst="rect">
            <a:avLst/>
          </a:prstGeom>
          <a:noFill/>
        </p:spPr>
        <p:txBody>
          <a:bodyPr wrap="square" rtlCol="0">
            <a:spAutoFit/>
          </a:bodyPr>
          <a:lstStyle/>
          <a:p>
            <a:pPr algn="ctr"/>
            <a:r>
              <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党的十九大会议重要意义</a:t>
            </a:r>
            <a:endParaRPr lang="zh-CN" altLang="en-US" sz="3000" b="1" spc="300"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endParaRPr>
          </a:p>
        </p:txBody>
      </p:sp>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30763" t="26944" r="19454" b="5777"/>
          <a:stretch/>
        </p:blipFill>
        <p:spPr>
          <a:xfrm>
            <a:off x="1285581" y="2436001"/>
            <a:ext cx="3477296" cy="26401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445457" y="2611876"/>
            <a:ext cx="5842245" cy="2308324"/>
          </a:xfrm>
          <a:prstGeom prst="rect">
            <a:avLst/>
          </a:prstGeom>
          <a:noFill/>
        </p:spPr>
        <p:txBody>
          <a:bodyPr wrap="square" rtlCol="0">
            <a:spAutoFit/>
          </a:bodyPr>
          <a:lstStyle/>
          <a:p>
            <a:pPr>
              <a:lnSpc>
                <a:spcPct val="200000"/>
              </a:lnSpc>
            </a:pP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党的十九大是在全面建成小康社会关键阶 段、中国特色社会主义发展关键时期召开的一次十分重要的大会</a:t>
            </a:r>
            <a:r>
              <a:rPr lang="zh-CN" altLang="en-US" dirty="0">
                <a:latin typeface="方正姚体" panose="02010601030101010101" pitchFamily="2" charset="-122"/>
                <a:ea typeface="微软雅黑" panose="020B0503020204020204" pitchFamily="34" charset="-122"/>
                <a:sym typeface="方正姚体" panose="02010601030101010101" pitchFamily="2" charset="-122"/>
              </a:rPr>
              <a:t>，对鼓舞和动员全党全国各族人民继续推进全面建成小康社 会、坚持和发展中国特色社会主义具有重 大意义。</a:t>
            </a:r>
          </a:p>
        </p:txBody>
      </p:sp>
    </p:spTree>
    <p:extLst>
      <p:ext uri="{BB962C8B-B14F-4D97-AF65-F5344CB8AC3E}">
        <p14:creationId xmlns:p14="http://schemas.microsoft.com/office/powerpoint/2010/main" val="32306609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A74B49A-14B4-425F-9942-0F2265CB47B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81F85EE1-B04B-4008-89A4-AD602379D575}"/>
              </a:ext>
            </a:extLst>
          </p:cNvPr>
          <p:cNvGrpSpPr/>
          <p:nvPr/>
        </p:nvGrpSpPr>
        <p:grpSpPr>
          <a:xfrm>
            <a:off x="2922206" y="2698132"/>
            <a:ext cx="6391493" cy="1996842"/>
            <a:chOff x="4325993" y="2863952"/>
            <a:chExt cx="6391493" cy="1996842"/>
          </a:xfrm>
        </p:grpSpPr>
        <p:sp>
          <p:nvSpPr>
            <p:cNvPr id="13" name="矩形 12">
              <a:extLst>
                <a:ext uri="{FF2B5EF4-FFF2-40B4-BE49-F238E27FC236}">
                  <a16:creationId xmlns:a16="http://schemas.microsoft.com/office/drawing/2014/main" id="{500D3F09-76FE-4CE6-BC7C-04CCF10DC7E7}"/>
                </a:ext>
              </a:extLst>
            </p:cNvPr>
            <p:cNvSpPr/>
            <p:nvPr/>
          </p:nvSpPr>
          <p:spPr>
            <a:xfrm>
              <a:off x="4325993" y="2863952"/>
              <a:ext cx="6391493" cy="1446550"/>
            </a:xfrm>
            <a:prstGeom prst="rect">
              <a:avLst/>
            </a:prstGeom>
            <a:ln>
              <a:noFill/>
            </a:ln>
          </p:spPr>
          <p:txBody>
            <a:bodyPr wrap="none">
              <a:spAutoFit/>
            </a:bodyPr>
            <a:lstStyle/>
            <a:p>
              <a:pPr algn="ctr"/>
              <a:r>
                <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从十八届一中全会到七</a:t>
              </a:r>
              <a:r>
                <a:rPr lang="zh-CN" altLang="en-US"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中</a:t>
              </a:r>
              <a:endParaRPr lang="en-US" altLang="zh-CN"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gn="ctr"/>
              <a:r>
                <a:rPr lang="zh-CN" altLang="en-US" sz="44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全会</a:t>
              </a:r>
              <a:r>
                <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重点回顾</a:t>
              </a:r>
              <a:endParaRPr lang="zh-CN" altLang="en-US" sz="44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14" name="矩形 13">
              <a:extLst>
                <a:ext uri="{FF2B5EF4-FFF2-40B4-BE49-F238E27FC236}">
                  <a16:creationId xmlns:a16="http://schemas.microsoft.com/office/drawing/2014/main" id="{87A75DAA-EE12-4A71-8F72-137853657E4C}"/>
                </a:ext>
              </a:extLst>
            </p:cNvPr>
            <p:cNvSpPr/>
            <p:nvPr/>
          </p:nvSpPr>
          <p:spPr>
            <a:xfrm>
              <a:off x="5347993" y="4383740"/>
              <a:ext cx="4314978" cy="477054"/>
            </a:xfrm>
            <a:prstGeom prst="rect">
              <a:avLst/>
            </a:prstGeom>
            <a:ln>
              <a:noFill/>
            </a:ln>
          </p:spPr>
          <p:txBody>
            <a:bodyPr wrap="square">
              <a:spAutoFit/>
            </a:bodyPr>
            <a:lstStyle/>
            <a:p>
              <a:pPr algn="ctr"/>
              <a:r>
                <a:rPr lang="zh-CN" altLang="en-US" sz="25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深入学习贯彻党的十九大精神</a:t>
              </a:r>
              <a:endParaRPr lang="en-US" altLang="zh-CN" sz="25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grpSp>
      <p:sp>
        <p:nvSpPr>
          <p:cNvPr id="19" name="矩形 18">
            <a:extLst>
              <a:ext uri="{FF2B5EF4-FFF2-40B4-BE49-F238E27FC236}">
                <a16:creationId xmlns:a16="http://schemas.microsoft.com/office/drawing/2014/main" id="{DE853E47-0E2A-4A85-91EB-AD0CF8AA54D0}"/>
              </a:ext>
            </a:extLst>
          </p:cNvPr>
          <p:cNvSpPr/>
          <p:nvPr/>
        </p:nvSpPr>
        <p:spPr bwMode="auto">
          <a:xfrm>
            <a:off x="4736179" y="1631539"/>
            <a:ext cx="2729619" cy="7619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pPr>
            <a:r>
              <a:rPr lang="zh-CN" altLang="en-US" sz="4400" spc="600" dirty="0" smtClean="0">
                <a:solidFill>
                  <a:srgbClr val="C32526"/>
                </a:solidFill>
                <a:latin typeface="方正姚体" panose="02010601030101010101" pitchFamily="2" charset="-122"/>
                <a:ea typeface="微软雅黑" panose="020B0503020204020204" pitchFamily="34" charset="-122"/>
                <a:sym typeface="方正姚体" panose="02010601030101010101" pitchFamily="2" charset="-122"/>
              </a:rPr>
              <a:t>第二章</a:t>
            </a:r>
            <a:endParaRPr lang="zh-CN" altLang="en-US" sz="4400" spc="600" dirty="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20" name="矩形 19">
            <a:extLst>
              <a:ext uri="{FF2B5EF4-FFF2-40B4-BE49-F238E27FC236}">
                <a16:creationId xmlns:a16="http://schemas.microsoft.com/office/drawing/2014/main" id="{8CE84E8A-9BA7-4D33-909E-87700960A1F6}"/>
              </a:ext>
            </a:extLst>
          </p:cNvPr>
          <p:cNvSpPr/>
          <p:nvPr/>
        </p:nvSpPr>
        <p:spPr>
          <a:xfrm rot="16200000">
            <a:off x="6110268" y="-423092"/>
            <a:ext cx="79124" cy="6016847"/>
          </a:xfrm>
          <a:prstGeom prst="rect">
            <a:avLst/>
          </a:prstGeom>
          <a:solidFill>
            <a:srgbClr val="C3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32526"/>
              </a:solidFill>
              <a:latin typeface="方正姚体" panose="02010601030101010101" pitchFamily="2"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37419743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inVertical)">
                                      <p:cBhvr>
                                        <p:cTn id="11" dur="500"/>
                                        <p:tgtEl>
                                          <p:spTgt spid="20"/>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fade">
                                      <p:cBhvr>
                                        <p:cTn id="15" dur="1000"/>
                                        <p:tgtEl>
                                          <p:spTgt spid="19">
                                            <p:txEl>
                                              <p:pRg st="0" end="0"/>
                                            </p:txEl>
                                          </p:spTgt>
                                        </p:tgtEl>
                                      </p:cBhvr>
                                    </p:animEffect>
                                    <p:anim calcmode="lin" valueType="num">
                                      <p:cBhvr>
                                        <p:cTn id="16"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5397</TotalTime>
  <Words>4144</Words>
  <Application>Microsoft Office PowerPoint</Application>
  <PresentationFormat>自定义</PresentationFormat>
  <Paragraphs>322</Paragraphs>
  <Slides>49</Slides>
  <Notes>49</Notes>
  <HiddenSlides>0</HiddenSlides>
  <MMClips>1</MMClips>
  <ScaleCrop>false</ScaleCrop>
  <HeadingPairs>
    <vt:vector size="6" baseType="variant">
      <vt:variant>
        <vt:lpstr>已用的字体</vt:lpstr>
      </vt:variant>
      <vt:variant>
        <vt:i4>14</vt:i4>
      </vt:variant>
      <vt:variant>
        <vt:lpstr>主题</vt:lpstr>
      </vt:variant>
      <vt:variant>
        <vt:i4>10</vt:i4>
      </vt:variant>
      <vt:variant>
        <vt:lpstr>幻灯片标题</vt:lpstr>
      </vt:variant>
      <vt:variant>
        <vt:i4>49</vt:i4>
      </vt:variant>
    </vt:vector>
  </HeadingPairs>
  <TitlesOfParts>
    <vt:vector size="73" baseType="lpstr">
      <vt:lpstr>ITC Avant Garde Std Bk</vt:lpstr>
      <vt:lpstr>LiHei Pro</vt:lpstr>
      <vt:lpstr>Signika</vt:lpstr>
      <vt:lpstr>等线</vt:lpstr>
      <vt:lpstr>等线 Light</vt:lpstr>
      <vt:lpstr>方正苏新诗柳楷简体-yolan</vt:lpstr>
      <vt:lpstr>方正姚体</vt:lpstr>
      <vt:lpstr>迷你简汉真广标</vt:lpstr>
      <vt:lpstr>宋体</vt:lpstr>
      <vt:lpstr>微软雅黑</vt:lpstr>
      <vt:lpstr>Arial</vt:lpstr>
      <vt:lpstr>Calibri</vt:lpstr>
      <vt:lpstr>Impact</vt:lpstr>
      <vt:lpstr>Open Sans Extrabold</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3212</cp:revision>
  <dcterms:created xsi:type="dcterms:W3CDTF">2015-12-01T09:06:39Z</dcterms:created>
  <dcterms:modified xsi:type="dcterms:W3CDTF">2017-10-19T09:53:56Z</dcterms:modified>
</cp:coreProperties>
</file>