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ppt/notesSlides/notesSlide20.xml" ContentType="application/vnd.openxmlformats-officedocument.presentationml.notesSlide+xml"/>
  <Override PartName="/ppt/theme/themeOverride20.xml" ContentType="application/vnd.openxmlformats-officedocument.themeOverride+xml"/>
  <Override PartName="/ppt/notesSlides/notesSlide21.xml" ContentType="application/vnd.openxmlformats-officedocument.presentationml.notesSlide+xml"/>
  <Override PartName="/ppt/theme/themeOverride21.xml" ContentType="application/vnd.openxmlformats-officedocument.themeOverride+xml"/>
  <Override PartName="/ppt/notesSlides/notesSlide22.xml" ContentType="application/vnd.openxmlformats-officedocument.presentationml.notesSlide+xml"/>
  <Override PartName="/ppt/theme/themeOverride22.xml" ContentType="application/vnd.openxmlformats-officedocument.themeOverride+xml"/>
  <Override PartName="/ppt/notesSlides/notesSlide23.xml" ContentType="application/vnd.openxmlformats-officedocument.presentationml.notesSlide+xml"/>
  <Override PartName="/ppt/theme/themeOverride23.xml" ContentType="application/vnd.openxmlformats-officedocument.themeOverride+xml"/>
  <Override PartName="/ppt/notesSlides/notesSlide24.xml" ContentType="application/vnd.openxmlformats-officedocument.presentationml.notesSlide+xml"/>
  <Override PartName="/ppt/theme/themeOverride24.xml" ContentType="application/vnd.openxmlformats-officedocument.themeOverride+xml"/>
  <Override PartName="/ppt/notesSlides/notesSlide25.xml" ContentType="application/vnd.openxmlformats-officedocument.presentationml.notesSlide+xml"/>
  <Override PartName="/ppt/theme/themeOverride25.xml" ContentType="application/vnd.openxmlformats-officedocument.themeOverride+xml"/>
  <Override PartName="/ppt/notesSlides/notesSlide26.xml" ContentType="application/vnd.openxmlformats-officedocument.presentationml.notesSlide+xml"/>
  <Override PartName="/ppt/theme/themeOverride26.xml" ContentType="application/vnd.openxmlformats-officedocument.themeOverride+xml"/>
  <Override PartName="/ppt/notesSlides/notesSlide27.xml" ContentType="application/vnd.openxmlformats-officedocument.presentationml.notesSlide+xml"/>
  <Override PartName="/ppt/theme/themeOverride27.xml" ContentType="application/vnd.openxmlformats-officedocument.themeOverride+xml"/>
  <Override PartName="/ppt/notesSlides/notesSlide28.xml" ContentType="application/vnd.openxmlformats-officedocument.presentationml.notesSlide+xml"/>
  <Override PartName="/ppt/theme/themeOverride28.xml" ContentType="application/vnd.openxmlformats-officedocument.themeOverride+xml"/>
  <Override PartName="/ppt/notesSlides/notesSlide29.xml" ContentType="application/vnd.openxmlformats-officedocument.presentationml.notesSlide+xml"/>
  <Override PartName="/ppt/theme/themeOverride29.xml" ContentType="application/vnd.openxmlformats-officedocument.themeOverride+xml"/>
  <Override PartName="/ppt/notesSlides/notesSlide30.xml" ContentType="application/vnd.openxmlformats-officedocument.presentationml.notesSlide+xml"/>
  <Override PartName="/ppt/theme/themeOverride30.xml" ContentType="application/vnd.openxmlformats-officedocument.themeOverride+xml"/>
  <Override PartName="/ppt/notesSlides/notesSlide31.xml" ContentType="application/vnd.openxmlformats-officedocument.presentationml.notesSlide+xml"/>
  <Override PartName="/ppt/theme/themeOverride31.xml" ContentType="application/vnd.openxmlformats-officedocument.themeOverr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32.xml" ContentType="application/vnd.openxmlformats-officedocument.themeOverride+xml"/>
  <Override PartName="/ppt/notesSlides/notesSlide33.xml" ContentType="application/vnd.openxmlformats-officedocument.presentationml.notesSlide+xml"/>
  <Override PartName="/ppt/theme/themeOverride33.xml" ContentType="application/vnd.openxmlformats-officedocument.themeOverride+xml"/>
  <Override PartName="/ppt/notesSlides/notesSlide34.xml" ContentType="application/vnd.openxmlformats-officedocument.presentationml.notesSlide+xml"/>
  <Override PartName="/ppt/theme/themeOverride34.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35.xml" ContentType="application/vnd.openxmlformats-officedocument.themeOverride+xml"/>
  <Override PartName="/ppt/notesSlides/notesSlide37.xml" ContentType="application/vnd.openxmlformats-officedocument.presentationml.notesSlide+xml"/>
  <Override PartName="/ppt/theme/themeOverride36.xml" ContentType="application/vnd.openxmlformats-officedocument.themeOverride+xml"/>
  <Override PartName="/ppt/notesSlides/notesSlide38.xml" ContentType="application/vnd.openxmlformats-officedocument.presentationml.notesSlide+xml"/>
  <Override PartName="/ppt/theme/themeOverride37.xml" ContentType="application/vnd.openxmlformats-officedocument.themeOverride+xml"/>
  <Override PartName="/ppt/notesSlides/notesSlide39.xml" ContentType="application/vnd.openxmlformats-officedocument.presentationml.notesSlide+xml"/>
  <Override PartName="/ppt/theme/themeOverride38.xml" ContentType="application/vnd.openxmlformats-officedocument.themeOverride+xml"/>
  <Override PartName="/ppt/notesSlides/notesSlide40.xml" ContentType="application/vnd.openxmlformats-officedocument.presentationml.notesSlide+xml"/>
  <Override PartName="/ppt/theme/themeOverride39.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heme/themeOverride40.xml" ContentType="application/vnd.openxmlformats-officedocument.themeOverr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heme/themeOverride41.xml" ContentType="application/vnd.openxmlformats-officedocument.themeOverride+xml"/>
  <Override PartName="/ppt/notesSlides/notesSlide45.xml" ContentType="application/vnd.openxmlformats-officedocument.presentationml.notesSlide+xml"/>
  <Override PartName="/ppt/theme/themeOverride42.xml" ContentType="application/vnd.openxmlformats-officedocument.themeOverride+xml"/>
  <Override PartName="/ppt/notesSlides/notesSlide46.xml" ContentType="application/vnd.openxmlformats-officedocument.presentationml.notesSlide+xml"/>
  <Override PartName="/ppt/theme/themeOverride43.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51"/>
  </p:notesMasterIdLst>
  <p:sldIdLst>
    <p:sldId id="256" r:id="rId3"/>
    <p:sldId id="289" r:id="rId4"/>
    <p:sldId id="257" r:id="rId5"/>
    <p:sldId id="259" r:id="rId6"/>
    <p:sldId id="261" r:id="rId7"/>
    <p:sldId id="290" r:id="rId8"/>
    <p:sldId id="291" r:id="rId9"/>
    <p:sldId id="292" r:id="rId10"/>
    <p:sldId id="295" r:id="rId11"/>
    <p:sldId id="296" r:id="rId12"/>
    <p:sldId id="293" r:id="rId13"/>
    <p:sldId id="297" r:id="rId14"/>
    <p:sldId id="298" r:id="rId15"/>
    <p:sldId id="294" r:id="rId16"/>
    <p:sldId id="300" r:id="rId17"/>
    <p:sldId id="299" r:id="rId18"/>
    <p:sldId id="301" r:id="rId19"/>
    <p:sldId id="303" r:id="rId20"/>
    <p:sldId id="302" r:id="rId21"/>
    <p:sldId id="304"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05" r:id="rId35"/>
    <p:sldId id="318" r:id="rId36"/>
    <p:sldId id="319" r:id="rId37"/>
    <p:sldId id="321" r:id="rId38"/>
    <p:sldId id="320" r:id="rId39"/>
    <p:sldId id="322" r:id="rId40"/>
    <p:sldId id="323" r:id="rId41"/>
    <p:sldId id="324" r:id="rId42"/>
    <p:sldId id="325" r:id="rId43"/>
    <p:sldId id="328" r:id="rId44"/>
    <p:sldId id="326" r:id="rId45"/>
    <p:sldId id="330" r:id="rId46"/>
    <p:sldId id="329" r:id="rId47"/>
    <p:sldId id="333" r:id="rId48"/>
    <p:sldId id="332" r:id="rId49"/>
    <p:sldId id="288" r:id="rId5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4" autoAdjust="0"/>
    <p:restoredTop sz="94424" autoAdjust="0"/>
  </p:normalViewPr>
  <p:slideViewPr>
    <p:cSldViewPr snapToGrid="0">
      <p:cViewPr varScale="1">
        <p:scale>
          <a:sx n="74" d="100"/>
          <a:sy n="74" d="100"/>
        </p:scale>
        <p:origin x="4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68700C-BE12-4AFF-9846-EBCF6184B90F}"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BC3CE355-8C1F-4372-8CB4-B3454579213B}">
      <dgm:prSet phldrT="[文本]" custT="1"/>
      <dgm:spPr/>
      <dgm:t>
        <a:bodyPr/>
        <a:lstStyle/>
        <a:p>
          <a:r>
            <a:rPr lang="en-US" altLang="zh-CN" sz="3000" b="1" dirty="0" smtClean="0">
              <a:ea typeface="微软雅黑" panose="020B0503020204020204" pitchFamily="34" charset="-122"/>
            </a:rPr>
            <a:t>01</a:t>
          </a:r>
          <a:endParaRPr lang="zh-CN" altLang="en-US" sz="3000" b="1" dirty="0">
            <a:ea typeface="微软雅黑" panose="020B0503020204020204" pitchFamily="34" charset="-122"/>
          </a:endParaRPr>
        </a:p>
      </dgm:t>
    </dgm:pt>
    <dgm:pt modelId="{8E04FC00-4A40-474B-A8AE-9D5A2B97DEC9}" type="parTrans" cxnId="{ED88CE69-9F68-4CC9-B5C4-9898821D77D2}">
      <dgm:prSet/>
      <dgm:spPr/>
      <dgm:t>
        <a:bodyPr/>
        <a:lstStyle/>
        <a:p>
          <a:endParaRPr lang="zh-CN" altLang="en-US"/>
        </a:p>
      </dgm:t>
    </dgm:pt>
    <dgm:pt modelId="{50E87FF8-B051-4D29-81CA-CF1E82D01029}" type="sibTrans" cxnId="{ED88CE69-9F68-4CC9-B5C4-9898821D77D2}">
      <dgm:prSet/>
      <dgm:spPr/>
      <dgm:t>
        <a:bodyPr/>
        <a:lstStyle/>
        <a:p>
          <a:endParaRPr lang="zh-CN" altLang="en-US"/>
        </a:p>
      </dgm:t>
    </dgm:pt>
    <dgm:pt modelId="{D4BDFEC2-49F7-49D2-96A6-E947EADB0EF8}">
      <dgm:prSet phldrT="[文本]" custT="1"/>
      <dgm:spPr/>
      <dgm:t>
        <a:bodyPr/>
        <a:lstStyle/>
        <a:p>
          <a:r>
            <a:rPr lang="en-US" altLang="zh-CN" sz="3000" b="1" dirty="0" smtClean="0">
              <a:ea typeface="微软雅黑" panose="020B0503020204020204" pitchFamily="34" charset="-122"/>
            </a:rPr>
            <a:t>02</a:t>
          </a:r>
          <a:endParaRPr lang="zh-CN" altLang="en-US" sz="3000" b="1" dirty="0">
            <a:ea typeface="微软雅黑" panose="020B0503020204020204" pitchFamily="34" charset="-122"/>
          </a:endParaRPr>
        </a:p>
      </dgm:t>
    </dgm:pt>
    <dgm:pt modelId="{18B0E28A-6A59-43A9-A3BA-BC670024B80A}" type="parTrans" cxnId="{48BF49F5-F191-4E3A-8466-8379FF29A72D}">
      <dgm:prSet/>
      <dgm:spPr/>
      <dgm:t>
        <a:bodyPr/>
        <a:lstStyle/>
        <a:p>
          <a:endParaRPr lang="zh-CN" altLang="en-US"/>
        </a:p>
      </dgm:t>
    </dgm:pt>
    <dgm:pt modelId="{A97D137D-609D-4510-8DA2-6C93B90D6DE2}" type="sibTrans" cxnId="{48BF49F5-F191-4E3A-8466-8379FF29A72D}">
      <dgm:prSet/>
      <dgm:spPr/>
      <dgm:t>
        <a:bodyPr/>
        <a:lstStyle/>
        <a:p>
          <a:endParaRPr lang="zh-CN" altLang="en-US"/>
        </a:p>
      </dgm:t>
    </dgm:pt>
    <dgm:pt modelId="{D498F758-5B1A-4A18-AA6A-AD9F6994288C}">
      <dgm:prSet phldrT="[文本]" custT="1"/>
      <dgm:spPr/>
      <dgm:t>
        <a:bodyPr/>
        <a:lstStyle/>
        <a:p>
          <a:r>
            <a:rPr lang="en-US" altLang="zh-CN" sz="3000" b="1" dirty="0" smtClean="0">
              <a:ea typeface="微软雅黑" panose="020B0503020204020204" pitchFamily="34" charset="-122"/>
            </a:rPr>
            <a:t>03</a:t>
          </a:r>
          <a:endParaRPr lang="zh-CN" altLang="en-US" sz="3000" b="1" dirty="0">
            <a:ea typeface="微软雅黑" panose="020B0503020204020204" pitchFamily="34" charset="-122"/>
          </a:endParaRPr>
        </a:p>
      </dgm:t>
    </dgm:pt>
    <dgm:pt modelId="{BB65F514-7B8B-4DD6-A03C-BE173680590B}" type="parTrans" cxnId="{B4270F13-0055-4FB3-B2D1-1B644033B43F}">
      <dgm:prSet/>
      <dgm:spPr/>
      <dgm:t>
        <a:bodyPr/>
        <a:lstStyle/>
        <a:p>
          <a:endParaRPr lang="zh-CN" altLang="en-US"/>
        </a:p>
      </dgm:t>
    </dgm:pt>
    <dgm:pt modelId="{59951E88-A4CB-4464-B1B2-D94B5E5E9B84}" type="sibTrans" cxnId="{B4270F13-0055-4FB3-B2D1-1B644033B43F}">
      <dgm:prSet/>
      <dgm:spPr/>
      <dgm:t>
        <a:bodyPr/>
        <a:lstStyle/>
        <a:p>
          <a:endParaRPr lang="zh-CN" altLang="en-US"/>
        </a:p>
      </dgm:t>
    </dgm:pt>
    <dgm:pt modelId="{33223E9C-F0BE-478E-8021-FA409BFEA7E9}">
      <dgm:prSet phldrT="[文本]" custT="1"/>
      <dgm:spPr/>
      <dgm:t>
        <a:bodyPr/>
        <a:lstStyle/>
        <a:p>
          <a:r>
            <a:rPr lang="en-US" altLang="zh-CN" sz="3000" b="1" dirty="0" smtClean="0">
              <a:ea typeface="微软雅黑" panose="020B0503020204020204" pitchFamily="34" charset="-122"/>
            </a:rPr>
            <a:t>04</a:t>
          </a:r>
          <a:endParaRPr lang="zh-CN" altLang="en-US" sz="3000" b="1" dirty="0">
            <a:ea typeface="微软雅黑" panose="020B0503020204020204" pitchFamily="34" charset="-122"/>
          </a:endParaRPr>
        </a:p>
      </dgm:t>
    </dgm:pt>
    <dgm:pt modelId="{DE89CCFD-EE0B-4666-A640-0FE15B36CBF3}" type="parTrans" cxnId="{8525E561-BDD4-40C9-A339-A876D75393B9}">
      <dgm:prSet/>
      <dgm:spPr/>
      <dgm:t>
        <a:bodyPr/>
        <a:lstStyle/>
        <a:p>
          <a:endParaRPr lang="zh-CN" altLang="en-US"/>
        </a:p>
      </dgm:t>
    </dgm:pt>
    <dgm:pt modelId="{1AE791B2-347E-4935-81C0-4298B04B0896}" type="sibTrans" cxnId="{8525E561-BDD4-40C9-A339-A876D75393B9}">
      <dgm:prSet/>
      <dgm:spPr/>
      <dgm:t>
        <a:bodyPr/>
        <a:lstStyle/>
        <a:p>
          <a:endParaRPr lang="zh-CN" altLang="en-US"/>
        </a:p>
      </dgm:t>
    </dgm:pt>
    <dgm:pt modelId="{1F22C456-32F8-4C75-8651-9B3B4BABF4CE}">
      <dgm:prSet phldrT="[文本]" custT="1"/>
      <dgm:spPr/>
      <dgm:t>
        <a:bodyPr/>
        <a:lstStyle/>
        <a:p>
          <a:r>
            <a:rPr lang="en-US" altLang="zh-CN" sz="3000" b="1" dirty="0" smtClean="0">
              <a:ea typeface="微软雅黑" panose="020B0503020204020204" pitchFamily="34" charset="-122"/>
            </a:rPr>
            <a:t>05</a:t>
          </a:r>
          <a:endParaRPr lang="zh-CN" altLang="en-US" sz="3000" b="1" dirty="0">
            <a:ea typeface="微软雅黑" panose="020B0503020204020204" pitchFamily="34" charset="-122"/>
          </a:endParaRPr>
        </a:p>
      </dgm:t>
    </dgm:pt>
    <dgm:pt modelId="{E1115B5D-7D50-4AF0-9758-58A36D963747}" type="parTrans" cxnId="{F5D9521D-D31D-4266-B0AB-EC9052E6B206}">
      <dgm:prSet/>
      <dgm:spPr/>
      <dgm:t>
        <a:bodyPr/>
        <a:lstStyle/>
        <a:p>
          <a:endParaRPr lang="zh-CN" altLang="en-US"/>
        </a:p>
      </dgm:t>
    </dgm:pt>
    <dgm:pt modelId="{4255AB3F-89CD-4B0C-A537-06CA1F5D0126}" type="sibTrans" cxnId="{F5D9521D-D31D-4266-B0AB-EC9052E6B206}">
      <dgm:prSet/>
      <dgm:spPr/>
      <dgm:t>
        <a:bodyPr/>
        <a:lstStyle/>
        <a:p>
          <a:endParaRPr lang="zh-CN" altLang="en-US"/>
        </a:p>
      </dgm:t>
    </dgm:pt>
    <dgm:pt modelId="{26277B31-F848-4353-9007-96DA2DF3D229}" type="pres">
      <dgm:prSet presAssocID="{1B68700C-BE12-4AFF-9846-EBCF6184B90F}" presName="cycle" presStyleCnt="0">
        <dgm:presLayoutVars>
          <dgm:dir/>
          <dgm:resizeHandles val="exact"/>
        </dgm:presLayoutVars>
      </dgm:prSet>
      <dgm:spPr/>
    </dgm:pt>
    <dgm:pt modelId="{8335DC26-B1ED-4244-B053-8F6367A3D5DD}" type="pres">
      <dgm:prSet presAssocID="{BC3CE355-8C1F-4372-8CB4-B3454579213B}" presName="node" presStyleLbl="node1" presStyleIdx="0" presStyleCnt="5">
        <dgm:presLayoutVars>
          <dgm:bulletEnabled val="1"/>
        </dgm:presLayoutVars>
      </dgm:prSet>
      <dgm:spPr/>
    </dgm:pt>
    <dgm:pt modelId="{FC677CBD-653D-4153-9B0C-AF8C80A814BD}" type="pres">
      <dgm:prSet presAssocID="{50E87FF8-B051-4D29-81CA-CF1E82D01029}" presName="sibTrans" presStyleLbl="sibTrans2D1" presStyleIdx="0" presStyleCnt="5"/>
      <dgm:spPr/>
    </dgm:pt>
    <dgm:pt modelId="{5EA89317-22AF-4027-837B-369C67769D43}" type="pres">
      <dgm:prSet presAssocID="{50E87FF8-B051-4D29-81CA-CF1E82D01029}" presName="connectorText" presStyleLbl="sibTrans2D1" presStyleIdx="0" presStyleCnt="5"/>
      <dgm:spPr/>
    </dgm:pt>
    <dgm:pt modelId="{00E087D1-BA1B-4BB2-A419-944918915405}" type="pres">
      <dgm:prSet presAssocID="{D4BDFEC2-49F7-49D2-96A6-E947EADB0EF8}" presName="node" presStyleLbl="node1" presStyleIdx="1" presStyleCnt="5">
        <dgm:presLayoutVars>
          <dgm:bulletEnabled val="1"/>
        </dgm:presLayoutVars>
      </dgm:prSet>
      <dgm:spPr/>
    </dgm:pt>
    <dgm:pt modelId="{436571F4-5D9A-4E0E-86B6-6CB7CE8535D9}" type="pres">
      <dgm:prSet presAssocID="{A97D137D-609D-4510-8DA2-6C93B90D6DE2}" presName="sibTrans" presStyleLbl="sibTrans2D1" presStyleIdx="1" presStyleCnt="5"/>
      <dgm:spPr/>
    </dgm:pt>
    <dgm:pt modelId="{771B3EA4-EA4A-467E-A72A-304DC5A7DC10}" type="pres">
      <dgm:prSet presAssocID="{A97D137D-609D-4510-8DA2-6C93B90D6DE2}" presName="connectorText" presStyleLbl="sibTrans2D1" presStyleIdx="1" presStyleCnt="5"/>
      <dgm:spPr/>
    </dgm:pt>
    <dgm:pt modelId="{8A7F6154-694F-48ED-8980-AB9B2235C2B3}" type="pres">
      <dgm:prSet presAssocID="{D498F758-5B1A-4A18-AA6A-AD9F6994288C}" presName="node" presStyleLbl="node1" presStyleIdx="2" presStyleCnt="5">
        <dgm:presLayoutVars>
          <dgm:bulletEnabled val="1"/>
        </dgm:presLayoutVars>
      </dgm:prSet>
      <dgm:spPr/>
    </dgm:pt>
    <dgm:pt modelId="{2A753627-E3BD-4908-8B82-CA815322BC49}" type="pres">
      <dgm:prSet presAssocID="{59951E88-A4CB-4464-B1B2-D94B5E5E9B84}" presName="sibTrans" presStyleLbl="sibTrans2D1" presStyleIdx="2" presStyleCnt="5"/>
      <dgm:spPr/>
    </dgm:pt>
    <dgm:pt modelId="{578C746D-5BF0-47DC-BED9-F4C3624526CF}" type="pres">
      <dgm:prSet presAssocID="{59951E88-A4CB-4464-B1B2-D94B5E5E9B84}" presName="connectorText" presStyleLbl="sibTrans2D1" presStyleIdx="2" presStyleCnt="5"/>
      <dgm:spPr/>
    </dgm:pt>
    <dgm:pt modelId="{B278C780-ABCD-4E5B-949E-1AA134977277}" type="pres">
      <dgm:prSet presAssocID="{33223E9C-F0BE-478E-8021-FA409BFEA7E9}" presName="node" presStyleLbl="node1" presStyleIdx="3" presStyleCnt="5">
        <dgm:presLayoutVars>
          <dgm:bulletEnabled val="1"/>
        </dgm:presLayoutVars>
      </dgm:prSet>
      <dgm:spPr/>
    </dgm:pt>
    <dgm:pt modelId="{FBD590AF-423F-4BB3-AC42-6584C4DFCBDE}" type="pres">
      <dgm:prSet presAssocID="{1AE791B2-347E-4935-81C0-4298B04B0896}" presName="sibTrans" presStyleLbl="sibTrans2D1" presStyleIdx="3" presStyleCnt="5"/>
      <dgm:spPr/>
    </dgm:pt>
    <dgm:pt modelId="{61BCE77A-453D-440E-B008-88FDD9A31261}" type="pres">
      <dgm:prSet presAssocID="{1AE791B2-347E-4935-81C0-4298B04B0896}" presName="connectorText" presStyleLbl="sibTrans2D1" presStyleIdx="3" presStyleCnt="5"/>
      <dgm:spPr/>
    </dgm:pt>
    <dgm:pt modelId="{F2CA496A-57CE-4C06-AE7F-5ED30FA8DEF1}" type="pres">
      <dgm:prSet presAssocID="{1F22C456-32F8-4C75-8651-9B3B4BABF4CE}" presName="node" presStyleLbl="node1" presStyleIdx="4" presStyleCnt="5">
        <dgm:presLayoutVars>
          <dgm:bulletEnabled val="1"/>
        </dgm:presLayoutVars>
      </dgm:prSet>
      <dgm:spPr/>
    </dgm:pt>
    <dgm:pt modelId="{1D74ABF9-745F-4D7E-AA1C-B39400870C02}" type="pres">
      <dgm:prSet presAssocID="{4255AB3F-89CD-4B0C-A537-06CA1F5D0126}" presName="sibTrans" presStyleLbl="sibTrans2D1" presStyleIdx="4" presStyleCnt="5"/>
      <dgm:spPr/>
    </dgm:pt>
    <dgm:pt modelId="{88E33971-2EE9-446C-B53F-7743D754ED4C}" type="pres">
      <dgm:prSet presAssocID="{4255AB3F-89CD-4B0C-A537-06CA1F5D0126}" presName="connectorText" presStyleLbl="sibTrans2D1" presStyleIdx="4" presStyleCnt="5"/>
      <dgm:spPr/>
    </dgm:pt>
  </dgm:ptLst>
  <dgm:cxnLst>
    <dgm:cxn modelId="{DAE8E39B-9330-44CC-A8C6-8708E458195C}" type="presOf" srcId="{1F22C456-32F8-4C75-8651-9B3B4BABF4CE}" destId="{F2CA496A-57CE-4C06-AE7F-5ED30FA8DEF1}" srcOrd="0" destOrd="0" presId="urn:microsoft.com/office/officeart/2005/8/layout/cycle2"/>
    <dgm:cxn modelId="{36AC779E-D5BF-420F-85DC-2FDA53C771B1}" type="presOf" srcId="{D4BDFEC2-49F7-49D2-96A6-E947EADB0EF8}" destId="{00E087D1-BA1B-4BB2-A419-944918915405}" srcOrd="0" destOrd="0" presId="urn:microsoft.com/office/officeart/2005/8/layout/cycle2"/>
    <dgm:cxn modelId="{290A223B-078F-45B6-AE3F-BD9DB541AF64}" type="presOf" srcId="{33223E9C-F0BE-478E-8021-FA409BFEA7E9}" destId="{B278C780-ABCD-4E5B-949E-1AA134977277}" srcOrd="0" destOrd="0" presId="urn:microsoft.com/office/officeart/2005/8/layout/cycle2"/>
    <dgm:cxn modelId="{7419CD51-3AFC-42D5-BFFC-29408B36F03A}" type="presOf" srcId="{A97D137D-609D-4510-8DA2-6C93B90D6DE2}" destId="{771B3EA4-EA4A-467E-A72A-304DC5A7DC10}" srcOrd="1" destOrd="0" presId="urn:microsoft.com/office/officeart/2005/8/layout/cycle2"/>
    <dgm:cxn modelId="{ED8046C5-B15A-41A1-A5DD-2F794EE16000}" type="presOf" srcId="{1AE791B2-347E-4935-81C0-4298B04B0896}" destId="{FBD590AF-423F-4BB3-AC42-6584C4DFCBDE}" srcOrd="0" destOrd="0" presId="urn:microsoft.com/office/officeart/2005/8/layout/cycle2"/>
    <dgm:cxn modelId="{4B1262D9-B610-4D3D-82E1-CCEA4EA600B5}" type="presOf" srcId="{50E87FF8-B051-4D29-81CA-CF1E82D01029}" destId="{FC677CBD-653D-4153-9B0C-AF8C80A814BD}" srcOrd="0" destOrd="0" presId="urn:microsoft.com/office/officeart/2005/8/layout/cycle2"/>
    <dgm:cxn modelId="{8525E561-BDD4-40C9-A339-A876D75393B9}" srcId="{1B68700C-BE12-4AFF-9846-EBCF6184B90F}" destId="{33223E9C-F0BE-478E-8021-FA409BFEA7E9}" srcOrd="3" destOrd="0" parTransId="{DE89CCFD-EE0B-4666-A640-0FE15B36CBF3}" sibTransId="{1AE791B2-347E-4935-81C0-4298B04B0896}"/>
    <dgm:cxn modelId="{58C8A8D5-B1CF-4D0C-A064-A694512B61EE}" type="presOf" srcId="{4255AB3F-89CD-4B0C-A537-06CA1F5D0126}" destId="{1D74ABF9-745F-4D7E-AA1C-B39400870C02}" srcOrd="0" destOrd="0" presId="urn:microsoft.com/office/officeart/2005/8/layout/cycle2"/>
    <dgm:cxn modelId="{ED88CE69-9F68-4CC9-B5C4-9898821D77D2}" srcId="{1B68700C-BE12-4AFF-9846-EBCF6184B90F}" destId="{BC3CE355-8C1F-4372-8CB4-B3454579213B}" srcOrd="0" destOrd="0" parTransId="{8E04FC00-4A40-474B-A8AE-9D5A2B97DEC9}" sibTransId="{50E87FF8-B051-4D29-81CA-CF1E82D01029}"/>
    <dgm:cxn modelId="{7EF560EF-C508-4A62-BDA5-D95569B035E3}" type="presOf" srcId="{4255AB3F-89CD-4B0C-A537-06CA1F5D0126}" destId="{88E33971-2EE9-446C-B53F-7743D754ED4C}" srcOrd="1" destOrd="0" presId="urn:microsoft.com/office/officeart/2005/8/layout/cycle2"/>
    <dgm:cxn modelId="{3FA3654A-860F-4CFF-9089-6A57970D2D1F}" type="presOf" srcId="{BC3CE355-8C1F-4372-8CB4-B3454579213B}" destId="{8335DC26-B1ED-4244-B053-8F6367A3D5DD}" srcOrd="0" destOrd="0" presId="urn:microsoft.com/office/officeart/2005/8/layout/cycle2"/>
    <dgm:cxn modelId="{2C606945-BB8B-493C-9FC5-DA9EBB41467A}" type="presOf" srcId="{59951E88-A4CB-4464-B1B2-D94B5E5E9B84}" destId="{578C746D-5BF0-47DC-BED9-F4C3624526CF}" srcOrd="1" destOrd="0" presId="urn:microsoft.com/office/officeart/2005/8/layout/cycle2"/>
    <dgm:cxn modelId="{F5D9521D-D31D-4266-B0AB-EC9052E6B206}" srcId="{1B68700C-BE12-4AFF-9846-EBCF6184B90F}" destId="{1F22C456-32F8-4C75-8651-9B3B4BABF4CE}" srcOrd="4" destOrd="0" parTransId="{E1115B5D-7D50-4AF0-9758-58A36D963747}" sibTransId="{4255AB3F-89CD-4B0C-A537-06CA1F5D0126}"/>
    <dgm:cxn modelId="{C562E7CE-BBC5-43B4-B0E6-366C36A4E2D2}" type="presOf" srcId="{1B68700C-BE12-4AFF-9846-EBCF6184B90F}" destId="{26277B31-F848-4353-9007-96DA2DF3D229}" srcOrd="0" destOrd="0" presId="urn:microsoft.com/office/officeart/2005/8/layout/cycle2"/>
    <dgm:cxn modelId="{CDC2B960-580F-465F-AC20-7B5382E00235}" type="presOf" srcId="{59951E88-A4CB-4464-B1B2-D94B5E5E9B84}" destId="{2A753627-E3BD-4908-8B82-CA815322BC49}" srcOrd="0" destOrd="0" presId="urn:microsoft.com/office/officeart/2005/8/layout/cycle2"/>
    <dgm:cxn modelId="{66C0C1F4-D839-43E5-AC68-42FC03766C51}" type="presOf" srcId="{50E87FF8-B051-4D29-81CA-CF1E82D01029}" destId="{5EA89317-22AF-4027-837B-369C67769D43}" srcOrd="1" destOrd="0" presId="urn:microsoft.com/office/officeart/2005/8/layout/cycle2"/>
    <dgm:cxn modelId="{48BF49F5-F191-4E3A-8466-8379FF29A72D}" srcId="{1B68700C-BE12-4AFF-9846-EBCF6184B90F}" destId="{D4BDFEC2-49F7-49D2-96A6-E947EADB0EF8}" srcOrd="1" destOrd="0" parTransId="{18B0E28A-6A59-43A9-A3BA-BC670024B80A}" sibTransId="{A97D137D-609D-4510-8DA2-6C93B90D6DE2}"/>
    <dgm:cxn modelId="{027A7867-5914-4ECE-828E-F7ED9067742A}" type="presOf" srcId="{1AE791B2-347E-4935-81C0-4298B04B0896}" destId="{61BCE77A-453D-440E-B008-88FDD9A31261}" srcOrd="1" destOrd="0" presId="urn:microsoft.com/office/officeart/2005/8/layout/cycle2"/>
    <dgm:cxn modelId="{B4270F13-0055-4FB3-B2D1-1B644033B43F}" srcId="{1B68700C-BE12-4AFF-9846-EBCF6184B90F}" destId="{D498F758-5B1A-4A18-AA6A-AD9F6994288C}" srcOrd="2" destOrd="0" parTransId="{BB65F514-7B8B-4DD6-A03C-BE173680590B}" sibTransId="{59951E88-A4CB-4464-B1B2-D94B5E5E9B84}"/>
    <dgm:cxn modelId="{EE2EB105-1386-4891-838E-B10938132068}" type="presOf" srcId="{A97D137D-609D-4510-8DA2-6C93B90D6DE2}" destId="{436571F4-5D9A-4E0E-86B6-6CB7CE8535D9}" srcOrd="0" destOrd="0" presId="urn:microsoft.com/office/officeart/2005/8/layout/cycle2"/>
    <dgm:cxn modelId="{B6B8062B-E8DB-49B1-85FC-72B353DD919E}" type="presOf" srcId="{D498F758-5B1A-4A18-AA6A-AD9F6994288C}" destId="{8A7F6154-694F-48ED-8980-AB9B2235C2B3}" srcOrd="0" destOrd="0" presId="urn:microsoft.com/office/officeart/2005/8/layout/cycle2"/>
    <dgm:cxn modelId="{92D8D709-66B5-4C91-99AA-39D94B9FDAA8}" type="presParOf" srcId="{26277B31-F848-4353-9007-96DA2DF3D229}" destId="{8335DC26-B1ED-4244-B053-8F6367A3D5DD}" srcOrd="0" destOrd="0" presId="urn:microsoft.com/office/officeart/2005/8/layout/cycle2"/>
    <dgm:cxn modelId="{25154087-FC41-4DE3-A550-6FAABDC7C45F}" type="presParOf" srcId="{26277B31-F848-4353-9007-96DA2DF3D229}" destId="{FC677CBD-653D-4153-9B0C-AF8C80A814BD}" srcOrd="1" destOrd="0" presId="urn:microsoft.com/office/officeart/2005/8/layout/cycle2"/>
    <dgm:cxn modelId="{58C2DC74-988A-4A0E-812B-923A0239B1DC}" type="presParOf" srcId="{FC677CBD-653D-4153-9B0C-AF8C80A814BD}" destId="{5EA89317-22AF-4027-837B-369C67769D43}" srcOrd="0" destOrd="0" presId="urn:microsoft.com/office/officeart/2005/8/layout/cycle2"/>
    <dgm:cxn modelId="{EADF571D-B4B8-48A2-9F0C-ABB6DA300BE0}" type="presParOf" srcId="{26277B31-F848-4353-9007-96DA2DF3D229}" destId="{00E087D1-BA1B-4BB2-A419-944918915405}" srcOrd="2" destOrd="0" presId="urn:microsoft.com/office/officeart/2005/8/layout/cycle2"/>
    <dgm:cxn modelId="{15474AF8-5717-4302-BB93-B6ACD142C6C4}" type="presParOf" srcId="{26277B31-F848-4353-9007-96DA2DF3D229}" destId="{436571F4-5D9A-4E0E-86B6-6CB7CE8535D9}" srcOrd="3" destOrd="0" presId="urn:microsoft.com/office/officeart/2005/8/layout/cycle2"/>
    <dgm:cxn modelId="{D570A874-685A-4C8D-98E0-E6E88CDBCE37}" type="presParOf" srcId="{436571F4-5D9A-4E0E-86B6-6CB7CE8535D9}" destId="{771B3EA4-EA4A-467E-A72A-304DC5A7DC10}" srcOrd="0" destOrd="0" presId="urn:microsoft.com/office/officeart/2005/8/layout/cycle2"/>
    <dgm:cxn modelId="{DAA976E9-0927-4FB2-AF95-6760706EC3E6}" type="presParOf" srcId="{26277B31-F848-4353-9007-96DA2DF3D229}" destId="{8A7F6154-694F-48ED-8980-AB9B2235C2B3}" srcOrd="4" destOrd="0" presId="urn:microsoft.com/office/officeart/2005/8/layout/cycle2"/>
    <dgm:cxn modelId="{B86530C0-7B23-4DF8-BD84-EDB2C2E2B72B}" type="presParOf" srcId="{26277B31-F848-4353-9007-96DA2DF3D229}" destId="{2A753627-E3BD-4908-8B82-CA815322BC49}" srcOrd="5" destOrd="0" presId="urn:microsoft.com/office/officeart/2005/8/layout/cycle2"/>
    <dgm:cxn modelId="{77E86490-82D7-4B87-B6C3-8BFAEDA3F73D}" type="presParOf" srcId="{2A753627-E3BD-4908-8B82-CA815322BC49}" destId="{578C746D-5BF0-47DC-BED9-F4C3624526CF}" srcOrd="0" destOrd="0" presId="urn:microsoft.com/office/officeart/2005/8/layout/cycle2"/>
    <dgm:cxn modelId="{8D7D48D1-8EB4-4563-B4CE-8E0B5C3935A4}" type="presParOf" srcId="{26277B31-F848-4353-9007-96DA2DF3D229}" destId="{B278C780-ABCD-4E5B-949E-1AA134977277}" srcOrd="6" destOrd="0" presId="urn:microsoft.com/office/officeart/2005/8/layout/cycle2"/>
    <dgm:cxn modelId="{CA0434FD-B8A9-4C6B-9B72-E05BF639ABF7}" type="presParOf" srcId="{26277B31-F848-4353-9007-96DA2DF3D229}" destId="{FBD590AF-423F-4BB3-AC42-6584C4DFCBDE}" srcOrd="7" destOrd="0" presId="urn:microsoft.com/office/officeart/2005/8/layout/cycle2"/>
    <dgm:cxn modelId="{5D24268B-7A9F-4709-91FA-3F381E24B517}" type="presParOf" srcId="{FBD590AF-423F-4BB3-AC42-6584C4DFCBDE}" destId="{61BCE77A-453D-440E-B008-88FDD9A31261}" srcOrd="0" destOrd="0" presId="urn:microsoft.com/office/officeart/2005/8/layout/cycle2"/>
    <dgm:cxn modelId="{08ACA257-67FA-449B-A90C-D424E734F0B9}" type="presParOf" srcId="{26277B31-F848-4353-9007-96DA2DF3D229}" destId="{F2CA496A-57CE-4C06-AE7F-5ED30FA8DEF1}" srcOrd="8" destOrd="0" presId="urn:microsoft.com/office/officeart/2005/8/layout/cycle2"/>
    <dgm:cxn modelId="{51ACBACD-9158-4BCA-AF83-682CB1043908}" type="presParOf" srcId="{26277B31-F848-4353-9007-96DA2DF3D229}" destId="{1D74ABF9-745F-4D7E-AA1C-B39400870C02}" srcOrd="9" destOrd="0" presId="urn:microsoft.com/office/officeart/2005/8/layout/cycle2"/>
    <dgm:cxn modelId="{397DC3AE-05FF-4E6B-9E20-EBE468B36BFD}" type="presParOf" srcId="{1D74ABF9-745F-4D7E-AA1C-B39400870C02}" destId="{88E33971-2EE9-446C-B53F-7743D754ED4C}" srcOrd="0"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5DC26-B1ED-4244-B053-8F6367A3D5DD}">
      <dsp:nvSpPr>
        <dsp:cNvPr id="0" name=""/>
        <dsp:cNvSpPr/>
      </dsp:nvSpPr>
      <dsp:spPr>
        <a:xfrm>
          <a:off x="2299369" y="378"/>
          <a:ext cx="1158117" cy="11581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altLang="zh-CN" sz="3000" b="1" kern="1200" dirty="0" smtClean="0">
              <a:ea typeface="微软雅黑" panose="020B0503020204020204" pitchFamily="34" charset="-122"/>
            </a:rPr>
            <a:t>01</a:t>
          </a:r>
          <a:endParaRPr lang="zh-CN" altLang="en-US" sz="3000" b="1" kern="1200" dirty="0">
            <a:ea typeface="微软雅黑" panose="020B0503020204020204" pitchFamily="34" charset="-122"/>
          </a:endParaRPr>
        </a:p>
      </dsp:txBody>
      <dsp:txXfrm>
        <a:off x="2468971" y="169980"/>
        <a:ext cx="818913" cy="818913"/>
      </dsp:txXfrm>
    </dsp:sp>
    <dsp:sp modelId="{FC677CBD-653D-4153-9B0C-AF8C80A814BD}">
      <dsp:nvSpPr>
        <dsp:cNvPr id="0" name=""/>
        <dsp:cNvSpPr/>
      </dsp:nvSpPr>
      <dsp:spPr>
        <a:xfrm rot="2160000">
          <a:off x="3421132" y="890515"/>
          <a:ext cx="308895" cy="390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a:off x="3429981" y="941454"/>
        <a:ext cx="216227" cy="234518"/>
      </dsp:txXfrm>
    </dsp:sp>
    <dsp:sp modelId="{00E087D1-BA1B-4BB2-A419-944918915405}">
      <dsp:nvSpPr>
        <dsp:cNvPr id="0" name=""/>
        <dsp:cNvSpPr/>
      </dsp:nvSpPr>
      <dsp:spPr>
        <a:xfrm>
          <a:off x="3707818" y="1023676"/>
          <a:ext cx="1158117" cy="11581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altLang="zh-CN" sz="3000" b="1" kern="1200" dirty="0" smtClean="0">
              <a:ea typeface="微软雅黑" panose="020B0503020204020204" pitchFamily="34" charset="-122"/>
            </a:rPr>
            <a:t>02</a:t>
          </a:r>
          <a:endParaRPr lang="zh-CN" altLang="en-US" sz="3000" b="1" kern="1200" dirty="0">
            <a:ea typeface="微软雅黑" panose="020B0503020204020204" pitchFamily="34" charset="-122"/>
          </a:endParaRPr>
        </a:p>
      </dsp:txBody>
      <dsp:txXfrm>
        <a:off x="3877420" y="1193278"/>
        <a:ext cx="818913" cy="818913"/>
      </dsp:txXfrm>
    </dsp:sp>
    <dsp:sp modelId="{436571F4-5D9A-4E0E-86B6-6CB7CE8535D9}">
      <dsp:nvSpPr>
        <dsp:cNvPr id="0" name=""/>
        <dsp:cNvSpPr/>
      </dsp:nvSpPr>
      <dsp:spPr>
        <a:xfrm rot="6480000">
          <a:off x="3866141" y="2226854"/>
          <a:ext cx="308895" cy="390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rot="10800000">
        <a:off x="3926793" y="2260961"/>
        <a:ext cx="216227" cy="234518"/>
      </dsp:txXfrm>
    </dsp:sp>
    <dsp:sp modelId="{8A7F6154-694F-48ED-8980-AB9B2235C2B3}">
      <dsp:nvSpPr>
        <dsp:cNvPr id="0" name=""/>
        <dsp:cNvSpPr/>
      </dsp:nvSpPr>
      <dsp:spPr>
        <a:xfrm>
          <a:off x="3169838" y="2679407"/>
          <a:ext cx="1158117" cy="11581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altLang="zh-CN" sz="3000" b="1" kern="1200" dirty="0" smtClean="0">
              <a:ea typeface="微软雅黑" panose="020B0503020204020204" pitchFamily="34" charset="-122"/>
            </a:rPr>
            <a:t>03</a:t>
          </a:r>
          <a:endParaRPr lang="zh-CN" altLang="en-US" sz="3000" b="1" kern="1200" dirty="0">
            <a:ea typeface="微软雅黑" panose="020B0503020204020204" pitchFamily="34" charset="-122"/>
          </a:endParaRPr>
        </a:p>
      </dsp:txBody>
      <dsp:txXfrm>
        <a:off x="3339440" y="2849009"/>
        <a:ext cx="818913" cy="818913"/>
      </dsp:txXfrm>
    </dsp:sp>
    <dsp:sp modelId="{2A753627-E3BD-4908-8B82-CA815322BC49}">
      <dsp:nvSpPr>
        <dsp:cNvPr id="0" name=""/>
        <dsp:cNvSpPr/>
      </dsp:nvSpPr>
      <dsp:spPr>
        <a:xfrm rot="10800000">
          <a:off x="2732723" y="3063034"/>
          <a:ext cx="308895" cy="390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rot="10800000">
        <a:off x="2825391" y="3141207"/>
        <a:ext cx="216227" cy="234518"/>
      </dsp:txXfrm>
    </dsp:sp>
    <dsp:sp modelId="{B278C780-ABCD-4E5B-949E-1AA134977277}">
      <dsp:nvSpPr>
        <dsp:cNvPr id="0" name=""/>
        <dsp:cNvSpPr/>
      </dsp:nvSpPr>
      <dsp:spPr>
        <a:xfrm>
          <a:off x="1428900" y="2679407"/>
          <a:ext cx="1158117" cy="11581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altLang="zh-CN" sz="3000" b="1" kern="1200" dirty="0" smtClean="0">
              <a:ea typeface="微软雅黑" panose="020B0503020204020204" pitchFamily="34" charset="-122"/>
            </a:rPr>
            <a:t>04</a:t>
          </a:r>
          <a:endParaRPr lang="zh-CN" altLang="en-US" sz="3000" b="1" kern="1200" dirty="0">
            <a:ea typeface="微软雅黑" panose="020B0503020204020204" pitchFamily="34" charset="-122"/>
          </a:endParaRPr>
        </a:p>
      </dsp:txBody>
      <dsp:txXfrm>
        <a:off x="1598502" y="2849009"/>
        <a:ext cx="818913" cy="818913"/>
      </dsp:txXfrm>
    </dsp:sp>
    <dsp:sp modelId="{FBD590AF-423F-4BB3-AC42-6584C4DFCBDE}">
      <dsp:nvSpPr>
        <dsp:cNvPr id="0" name=""/>
        <dsp:cNvSpPr/>
      </dsp:nvSpPr>
      <dsp:spPr>
        <a:xfrm rot="15120000">
          <a:off x="1587223" y="2243483"/>
          <a:ext cx="308895" cy="390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rot="10800000">
        <a:off x="1647875" y="2365722"/>
        <a:ext cx="216227" cy="234518"/>
      </dsp:txXfrm>
    </dsp:sp>
    <dsp:sp modelId="{F2CA496A-57CE-4C06-AE7F-5ED30FA8DEF1}">
      <dsp:nvSpPr>
        <dsp:cNvPr id="0" name=""/>
        <dsp:cNvSpPr/>
      </dsp:nvSpPr>
      <dsp:spPr>
        <a:xfrm>
          <a:off x="890920" y="1023676"/>
          <a:ext cx="1158117" cy="11581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altLang="zh-CN" sz="3000" b="1" kern="1200" dirty="0" smtClean="0">
              <a:ea typeface="微软雅黑" panose="020B0503020204020204" pitchFamily="34" charset="-122"/>
            </a:rPr>
            <a:t>05</a:t>
          </a:r>
          <a:endParaRPr lang="zh-CN" altLang="en-US" sz="3000" b="1" kern="1200" dirty="0">
            <a:ea typeface="微软雅黑" panose="020B0503020204020204" pitchFamily="34" charset="-122"/>
          </a:endParaRPr>
        </a:p>
      </dsp:txBody>
      <dsp:txXfrm>
        <a:off x="1060522" y="1193278"/>
        <a:ext cx="818913" cy="818913"/>
      </dsp:txXfrm>
    </dsp:sp>
    <dsp:sp modelId="{1D74ABF9-745F-4D7E-AA1C-B39400870C02}">
      <dsp:nvSpPr>
        <dsp:cNvPr id="0" name=""/>
        <dsp:cNvSpPr/>
      </dsp:nvSpPr>
      <dsp:spPr>
        <a:xfrm rot="19440000">
          <a:off x="2012683" y="900792"/>
          <a:ext cx="308895" cy="390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a:off x="2021532" y="1006199"/>
        <a:ext cx="216227" cy="23451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34E2B30-7434-44C8-B084-3836580D54F2}" type="datetimeFigureOut">
              <a:rPr lang="zh-CN" altLang="en-US" smtClean="0"/>
              <a:t>2017/10/25 Wednesday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44563F5-5248-40BE-A4AE-2A4B5A1B092A}" type="slidenum">
              <a:rPr lang="zh-CN" altLang="en-US" smtClean="0"/>
              <a:t>‹#›</a:t>
            </a:fld>
            <a:endParaRPr lang="zh-CN" altLang="en-US"/>
          </a:p>
        </p:txBody>
      </p:sp>
    </p:spTree>
    <p:extLst>
      <p:ext uri="{BB962C8B-B14F-4D97-AF65-F5344CB8AC3E}">
        <p14:creationId xmlns:p14="http://schemas.microsoft.com/office/powerpoint/2010/main" val="3183905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1</a:t>
            </a:fld>
            <a:endParaRPr lang="zh-CN" altLang="en-US"/>
          </a:p>
        </p:txBody>
      </p:sp>
    </p:spTree>
    <p:extLst>
      <p:ext uri="{BB962C8B-B14F-4D97-AF65-F5344CB8AC3E}">
        <p14:creationId xmlns:p14="http://schemas.microsoft.com/office/powerpoint/2010/main" val="2699992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10</a:t>
            </a:fld>
            <a:endParaRPr lang="zh-CN" altLang="en-US"/>
          </a:p>
        </p:txBody>
      </p:sp>
    </p:spTree>
    <p:extLst>
      <p:ext uri="{BB962C8B-B14F-4D97-AF65-F5344CB8AC3E}">
        <p14:creationId xmlns:p14="http://schemas.microsoft.com/office/powerpoint/2010/main" val="1318096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11</a:t>
            </a:fld>
            <a:endParaRPr lang="zh-CN" altLang="en-US"/>
          </a:p>
        </p:txBody>
      </p:sp>
    </p:spTree>
    <p:extLst>
      <p:ext uri="{BB962C8B-B14F-4D97-AF65-F5344CB8AC3E}">
        <p14:creationId xmlns:p14="http://schemas.microsoft.com/office/powerpoint/2010/main" val="328003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12</a:t>
            </a:fld>
            <a:endParaRPr lang="zh-CN" altLang="en-US"/>
          </a:p>
        </p:txBody>
      </p:sp>
    </p:spTree>
    <p:extLst>
      <p:ext uri="{BB962C8B-B14F-4D97-AF65-F5344CB8AC3E}">
        <p14:creationId xmlns:p14="http://schemas.microsoft.com/office/powerpoint/2010/main" val="3082845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13</a:t>
            </a:fld>
            <a:endParaRPr lang="zh-CN" altLang="en-US"/>
          </a:p>
        </p:txBody>
      </p:sp>
    </p:spTree>
    <p:extLst>
      <p:ext uri="{BB962C8B-B14F-4D97-AF65-F5344CB8AC3E}">
        <p14:creationId xmlns:p14="http://schemas.microsoft.com/office/powerpoint/2010/main" val="3171321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14</a:t>
            </a:fld>
            <a:endParaRPr lang="zh-CN" altLang="en-US"/>
          </a:p>
        </p:txBody>
      </p:sp>
    </p:spTree>
    <p:extLst>
      <p:ext uri="{BB962C8B-B14F-4D97-AF65-F5344CB8AC3E}">
        <p14:creationId xmlns:p14="http://schemas.microsoft.com/office/powerpoint/2010/main" val="1612212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15</a:t>
            </a:fld>
            <a:endParaRPr lang="zh-CN" altLang="en-US"/>
          </a:p>
        </p:txBody>
      </p:sp>
    </p:spTree>
    <p:extLst>
      <p:ext uri="{BB962C8B-B14F-4D97-AF65-F5344CB8AC3E}">
        <p14:creationId xmlns:p14="http://schemas.microsoft.com/office/powerpoint/2010/main" val="569001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16</a:t>
            </a:fld>
            <a:endParaRPr lang="zh-CN" altLang="en-US"/>
          </a:p>
        </p:txBody>
      </p:sp>
    </p:spTree>
    <p:extLst>
      <p:ext uri="{BB962C8B-B14F-4D97-AF65-F5344CB8AC3E}">
        <p14:creationId xmlns:p14="http://schemas.microsoft.com/office/powerpoint/2010/main" val="936780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17</a:t>
            </a:fld>
            <a:endParaRPr lang="zh-CN" altLang="en-US"/>
          </a:p>
        </p:txBody>
      </p:sp>
    </p:spTree>
    <p:extLst>
      <p:ext uri="{BB962C8B-B14F-4D97-AF65-F5344CB8AC3E}">
        <p14:creationId xmlns:p14="http://schemas.microsoft.com/office/powerpoint/2010/main" val="3432155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18</a:t>
            </a:fld>
            <a:endParaRPr lang="zh-CN" altLang="en-US"/>
          </a:p>
        </p:txBody>
      </p:sp>
    </p:spTree>
    <p:extLst>
      <p:ext uri="{BB962C8B-B14F-4D97-AF65-F5344CB8AC3E}">
        <p14:creationId xmlns:p14="http://schemas.microsoft.com/office/powerpoint/2010/main" val="767201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19</a:t>
            </a:fld>
            <a:endParaRPr lang="zh-CN" altLang="en-US"/>
          </a:p>
        </p:txBody>
      </p:sp>
    </p:spTree>
    <p:extLst>
      <p:ext uri="{BB962C8B-B14F-4D97-AF65-F5344CB8AC3E}">
        <p14:creationId xmlns:p14="http://schemas.microsoft.com/office/powerpoint/2010/main" val="3795278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2</a:t>
            </a:fld>
            <a:endParaRPr lang="zh-CN" altLang="en-US"/>
          </a:p>
        </p:txBody>
      </p:sp>
    </p:spTree>
    <p:extLst>
      <p:ext uri="{BB962C8B-B14F-4D97-AF65-F5344CB8AC3E}">
        <p14:creationId xmlns:p14="http://schemas.microsoft.com/office/powerpoint/2010/main" val="3789857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20</a:t>
            </a:fld>
            <a:endParaRPr lang="zh-CN" altLang="en-US"/>
          </a:p>
        </p:txBody>
      </p:sp>
    </p:spTree>
    <p:extLst>
      <p:ext uri="{BB962C8B-B14F-4D97-AF65-F5344CB8AC3E}">
        <p14:creationId xmlns:p14="http://schemas.microsoft.com/office/powerpoint/2010/main" val="3423773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21</a:t>
            </a:fld>
            <a:endParaRPr lang="zh-CN" altLang="en-US"/>
          </a:p>
        </p:txBody>
      </p:sp>
    </p:spTree>
    <p:extLst>
      <p:ext uri="{BB962C8B-B14F-4D97-AF65-F5344CB8AC3E}">
        <p14:creationId xmlns:p14="http://schemas.microsoft.com/office/powerpoint/2010/main" val="3453543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22</a:t>
            </a:fld>
            <a:endParaRPr lang="zh-CN" altLang="en-US"/>
          </a:p>
        </p:txBody>
      </p:sp>
    </p:spTree>
    <p:extLst>
      <p:ext uri="{BB962C8B-B14F-4D97-AF65-F5344CB8AC3E}">
        <p14:creationId xmlns:p14="http://schemas.microsoft.com/office/powerpoint/2010/main" val="3733193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23</a:t>
            </a:fld>
            <a:endParaRPr lang="zh-CN" altLang="en-US"/>
          </a:p>
        </p:txBody>
      </p:sp>
    </p:spTree>
    <p:extLst>
      <p:ext uri="{BB962C8B-B14F-4D97-AF65-F5344CB8AC3E}">
        <p14:creationId xmlns:p14="http://schemas.microsoft.com/office/powerpoint/2010/main" val="3503127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24</a:t>
            </a:fld>
            <a:endParaRPr lang="zh-CN" altLang="en-US"/>
          </a:p>
        </p:txBody>
      </p:sp>
    </p:spTree>
    <p:extLst>
      <p:ext uri="{BB962C8B-B14F-4D97-AF65-F5344CB8AC3E}">
        <p14:creationId xmlns:p14="http://schemas.microsoft.com/office/powerpoint/2010/main" val="1800077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25</a:t>
            </a:fld>
            <a:endParaRPr lang="zh-CN" altLang="en-US"/>
          </a:p>
        </p:txBody>
      </p:sp>
    </p:spTree>
    <p:extLst>
      <p:ext uri="{BB962C8B-B14F-4D97-AF65-F5344CB8AC3E}">
        <p14:creationId xmlns:p14="http://schemas.microsoft.com/office/powerpoint/2010/main" val="2075958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26</a:t>
            </a:fld>
            <a:endParaRPr lang="zh-CN" altLang="en-US"/>
          </a:p>
        </p:txBody>
      </p:sp>
    </p:spTree>
    <p:extLst>
      <p:ext uri="{BB962C8B-B14F-4D97-AF65-F5344CB8AC3E}">
        <p14:creationId xmlns:p14="http://schemas.microsoft.com/office/powerpoint/2010/main" val="3162580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27</a:t>
            </a:fld>
            <a:endParaRPr lang="zh-CN" altLang="en-US"/>
          </a:p>
        </p:txBody>
      </p:sp>
    </p:spTree>
    <p:extLst>
      <p:ext uri="{BB962C8B-B14F-4D97-AF65-F5344CB8AC3E}">
        <p14:creationId xmlns:p14="http://schemas.microsoft.com/office/powerpoint/2010/main" val="37896230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28</a:t>
            </a:fld>
            <a:endParaRPr lang="zh-CN" altLang="en-US"/>
          </a:p>
        </p:txBody>
      </p:sp>
    </p:spTree>
    <p:extLst>
      <p:ext uri="{BB962C8B-B14F-4D97-AF65-F5344CB8AC3E}">
        <p14:creationId xmlns:p14="http://schemas.microsoft.com/office/powerpoint/2010/main" val="2744607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29</a:t>
            </a:fld>
            <a:endParaRPr lang="zh-CN" altLang="en-US"/>
          </a:p>
        </p:txBody>
      </p:sp>
    </p:spTree>
    <p:extLst>
      <p:ext uri="{BB962C8B-B14F-4D97-AF65-F5344CB8AC3E}">
        <p14:creationId xmlns:p14="http://schemas.microsoft.com/office/powerpoint/2010/main" val="1200819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3</a:t>
            </a:fld>
            <a:endParaRPr lang="zh-CN" altLang="en-US"/>
          </a:p>
        </p:txBody>
      </p:sp>
    </p:spTree>
    <p:extLst>
      <p:ext uri="{BB962C8B-B14F-4D97-AF65-F5344CB8AC3E}">
        <p14:creationId xmlns:p14="http://schemas.microsoft.com/office/powerpoint/2010/main" val="773667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30</a:t>
            </a:fld>
            <a:endParaRPr lang="zh-CN" altLang="en-US"/>
          </a:p>
        </p:txBody>
      </p:sp>
    </p:spTree>
    <p:extLst>
      <p:ext uri="{BB962C8B-B14F-4D97-AF65-F5344CB8AC3E}">
        <p14:creationId xmlns:p14="http://schemas.microsoft.com/office/powerpoint/2010/main" val="42705310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31</a:t>
            </a:fld>
            <a:endParaRPr lang="zh-CN" altLang="en-US"/>
          </a:p>
        </p:txBody>
      </p:sp>
    </p:spTree>
    <p:extLst>
      <p:ext uri="{BB962C8B-B14F-4D97-AF65-F5344CB8AC3E}">
        <p14:creationId xmlns:p14="http://schemas.microsoft.com/office/powerpoint/2010/main" val="730950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32</a:t>
            </a:fld>
            <a:endParaRPr lang="zh-CN" altLang="en-US"/>
          </a:p>
        </p:txBody>
      </p:sp>
    </p:spTree>
    <p:extLst>
      <p:ext uri="{BB962C8B-B14F-4D97-AF65-F5344CB8AC3E}">
        <p14:creationId xmlns:p14="http://schemas.microsoft.com/office/powerpoint/2010/main" val="17106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33</a:t>
            </a:fld>
            <a:endParaRPr lang="zh-CN" altLang="en-US"/>
          </a:p>
        </p:txBody>
      </p:sp>
    </p:spTree>
    <p:extLst>
      <p:ext uri="{BB962C8B-B14F-4D97-AF65-F5344CB8AC3E}">
        <p14:creationId xmlns:p14="http://schemas.microsoft.com/office/powerpoint/2010/main" val="29214421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34</a:t>
            </a:fld>
            <a:endParaRPr lang="zh-CN" altLang="en-US"/>
          </a:p>
        </p:txBody>
      </p:sp>
    </p:spTree>
    <p:extLst>
      <p:ext uri="{BB962C8B-B14F-4D97-AF65-F5344CB8AC3E}">
        <p14:creationId xmlns:p14="http://schemas.microsoft.com/office/powerpoint/2010/main" val="3070425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35</a:t>
            </a:fld>
            <a:endParaRPr lang="zh-CN" altLang="en-US"/>
          </a:p>
        </p:txBody>
      </p:sp>
    </p:spTree>
    <p:extLst>
      <p:ext uri="{BB962C8B-B14F-4D97-AF65-F5344CB8AC3E}">
        <p14:creationId xmlns:p14="http://schemas.microsoft.com/office/powerpoint/2010/main" val="14470844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36</a:t>
            </a:fld>
            <a:endParaRPr lang="zh-CN" altLang="en-US"/>
          </a:p>
        </p:txBody>
      </p:sp>
    </p:spTree>
    <p:extLst>
      <p:ext uri="{BB962C8B-B14F-4D97-AF65-F5344CB8AC3E}">
        <p14:creationId xmlns:p14="http://schemas.microsoft.com/office/powerpoint/2010/main" val="1086643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37</a:t>
            </a:fld>
            <a:endParaRPr lang="zh-CN" altLang="en-US"/>
          </a:p>
        </p:txBody>
      </p:sp>
    </p:spTree>
    <p:extLst>
      <p:ext uri="{BB962C8B-B14F-4D97-AF65-F5344CB8AC3E}">
        <p14:creationId xmlns:p14="http://schemas.microsoft.com/office/powerpoint/2010/main" val="3434360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38</a:t>
            </a:fld>
            <a:endParaRPr lang="zh-CN" altLang="en-US"/>
          </a:p>
        </p:txBody>
      </p:sp>
    </p:spTree>
    <p:extLst>
      <p:ext uri="{BB962C8B-B14F-4D97-AF65-F5344CB8AC3E}">
        <p14:creationId xmlns:p14="http://schemas.microsoft.com/office/powerpoint/2010/main" val="26757603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39</a:t>
            </a:fld>
            <a:endParaRPr lang="zh-CN" altLang="en-US"/>
          </a:p>
        </p:txBody>
      </p:sp>
    </p:spTree>
    <p:extLst>
      <p:ext uri="{BB962C8B-B14F-4D97-AF65-F5344CB8AC3E}">
        <p14:creationId xmlns:p14="http://schemas.microsoft.com/office/powerpoint/2010/main" val="1583657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4</a:t>
            </a:fld>
            <a:endParaRPr lang="zh-CN" altLang="en-US"/>
          </a:p>
        </p:txBody>
      </p:sp>
    </p:spTree>
    <p:extLst>
      <p:ext uri="{BB962C8B-B14F-4D97-AF65-F5344CB8AC3E}">
        <p14:creationId xmlns:p14="http://schemas.microsoft.com/office/powerpoint/2010/main" val="10921204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40</a:t>
            </a:fld>
            <a:endParaRPr lang="zh-CN" altLang="en-US"/>
          </a:p>
        </p:txBody>
      </p:sp>
    </p:spTree>
    <p:extLst>
      <p:ext uri="{BB962C8B-B14F-4D97-AF65-F5344CB8AC3E}">
        <p14:creationId xmlns:p14="http://schemas.microsoft.com/office/powerpoint/2010/main" val="11743306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41</a:t>
            </a:fld>
            <a:endParaRPr lang="zh-CN" altLang="en-US"/>
          </a:p>
        </p:txBody>
      </p:sp>
    </p:spTree>
    <p:extLst>
      <p:ext uri="{BB962C8B-B14F-4D97-AF65-F5344CB8AC3E}">
        <p14:creationId xmlns:p14="http://schemas.microsoft.com/office/powerpoint/2010/main" val="32218504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42</a:t>
            </a:fld>
            <a:endParaRPr lang="zh-CN" altLang="en-US"/>
          </a:p>
        </p:txBody>
      </p:sp>
    </p:spTree>
    <p:extLst>
      <p:ext uri="{BB962C8B-B14F-4D97-AF65-F5344CB8AC3E}">
        <p14:creationId xmlns:p14="http://schemas.microsoft.com/office/powerpoint/2010/main" val="32423635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43</a:t>
            </a:fld>
            <a:endParaRPr lang="zh-CN" altLang="en-US"/>
          </a:p>
        </p:txBody>
      </p:sp>
    </p:spTree>
    <p:extLst>
      <p:ext uri="{BB962C8B-B14F-4D97-AF65-F5344CB8AC3E}">
        <p14:creationId xmlns:p14="http://schemas.microsoft.com/office/powerpoint/2010/main" val="41983684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44</a:t>
            </a:fld>
            <a:endParaRPr lang="zh-CN" altLang="en-US"/>
          </a:p>
        </p:txBody>
      </p:sp>
    </p:spTree>
    <p:extLst>
      <p:ext uri="{BB962C8B-B14F-4D97-AF65-F5344CB8AC3E}">
        <p14:creationId xmlns:p14="http://schemas.microsoft.com/office/powerpoint/2010/main" val="10650270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45</a:t>
            </a:fld>
            <a:endParaRPr lang="zh-CN" altLang="en-US"/>
          </a:p>
        </p:txBody>
      </p:sp>
    </p:spTree>
    <p:extLst>
      <p:ext uri="{BB962C8B-B14F-4D97-AF65-F5344CB8AC3E}">
        <p14:creationId xmlns:p14="http://schemas.microsoft.com/office/powerpoint/2010/main" val="1048559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46</a:t>
            </a:fld>
            <a:endParaRPr lang="zh-CN" altLang="en-US"/>
          </a:p>
        </p:txBody>
      </p:sp>
    </p:spTree>
    <p:extLst>
      <p:ext uri="{BB962C8B-B14F-4D97-AF65-F5344CB8AC3E}">
        <p14:creationId xmlns:p14="http://schemas.microsoft.com/office/powerpoint/2010/main" val="1711616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47</a:t>
            </a:fld>
            <a:endParaRPr lang="zh-CN" altLang="en-US"/>
          </a:p>
        </p:txBody>
      </p:sp>
    </p:spTree>
    <p:extLst>
      <p:ext uri="{BB962C8B-B14F-4D97-AF65-F5344CB8AC3E}">
        <p14:creationId xmlns:p14="http://schemas.microsoft.com/office/powerpoint/2010/main" val="34184420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4563F5-5248-40BE-A4AE-2A4B5A1B092A}" type="slidenum">
              <a:rPr lang="zh-CN" altLang="en-US" smtClean="0"/>
              <a:t>48</a:t>
            </a:fld>
            <a:endParaRPr lang="zh-CN" altLang="en-US"/>
          </a:p>
        </p:txBody>
      </p:sp>
    </p:spTree>
    <p:extLst>
      <p:ext uri="{BB962C8B-B14F-4D97-AF65-F5344CB8AC3E}">
        <p14:creationId xmlns:p14="http://schemas.microsoft.com/office/powerpoint/2010/main" val="707763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5</a:t>
            </a:fld>
            <a:endParaRPr lang="zh-CN" altLang="en-US"/>
          </a:p>
        </p:txBody>
      </p:sp>
    </p:spTree>
    <p:extLst>
      <p:ext uri="{BB962C8B-B14F-4D97-AF65-F5344CB8AC3E}">
        <p14:creationId xmlns:p14="http://schemas.microsoft.com/office/powerpoint/2010/main" val="3597459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6</a:t>
            </a:fld>
            <a:endParaRPr lang="zh-CN" altLang="en-US"/>
          </a:p>
        </p:txBody>
      </p:sp>
    </p:spTree>
    <p:extLst>
      <p:ext uri="{BB962C8B-B14F-4D97-AF65-F5344CB8AC3E}">
        <p14:creationId xmlns:p14="http://schemas.microsoft.com/office/powerpoint/2010/main" val="686881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7</a:t>
            </a:fld>
            <a:endParaRPr lang="zh-CN" altLang="en-US"/>
          </a:p>
        </p:txBody>
      </p:sp>
    </p:spTree>
    <p:extLst>
      <p:ext uri="{BB962C8B-B14F-4D97-AF65-F5344CB8AC3E}">
        <p14:creationId xmlns:p14="http://schemas.microsoft.com/office/powerpoint/2010/main" val="1842826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8</a:t>
            </a:fld>
            <a:endParaRPr lang="zh-CN" altLang="en-US"/>
          </a:p>
        </p:txBody>
      </p:sp>
    </p:spTree>
    <p:extLst>
      <p:ext uri="{BB962C8B-B14F-4D97-AF65-F5344CB8AC3E}">
        <p14:creationId xmlns:p14="http://schemas.microsoft.com/office/powerpoint/2010/main" val="1091162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9</a:t>
            </a:fld>
            <a:endParaRPr lang="zh-CN" altLang="en-US"/>
          </a:p>
        </p:txBody>
      </p:sp>
    </p:spTree>
    <p:extLst>
      <p:ext uri="{BB962C8B-B14F-4D97-AF65-F5344CB8AC3E}">
        <p14:creationId xmlns:p14="http://schemas.microsoft.com/office/powerpoint/2010/main" val="135281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2017/10/25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6097122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2017/10/25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未标题-2"/>
          <p:cNvPicPr>
            <a:picLocks noChangeAspect="1"/>
          </p:cNvPicPr>
          <p:nvPr userDrawn="1"/>
        </p:nvPicPr>
        <p:blipFill>
          <a:blip r:embed="rId4"/>
          <a:srcRect l="11331"/>
          <a:stretch>
            <a:fillRect/>
          </a:stretch>
        </p:blipFill>
        <p:spPr>
          <a:xfrm>
            <a:off x="-13335" y="-15240"/>
            <a:ext cx="12218670" cy="688848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2017/10/25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未标题-2"/>
          <p:cNvPicPr>
            <a:picLocks noChangeAspect="1"/>
          </p:cNvPicPr>
          <p:nvPr userDrawn="1"/>
        </p:nvPicPr>
        <p:blipFill>
          <a:blip r:embed="rId5"/>
          <a:srcRect l="11331"/>
          <a:stretch>
            <a:fillRect/>
          </a:stretch>
        </p:blipFill>
        <p:spPr>
          <a:xfrm>
            <a:off x="-13335" y="-15240"/>
            <a:ext cx="12218670" cy="6888480"/>
          </a:xfrm>
          <a:prstGeom prst="rect">
            <a:avLst/>
          </a:prstGeom>
        </p:spPr>
      </p:pic>
      <p:sp>
        <p:nvSpPr>
          <p:cNvPr id="113" name="Content Placeholder 2"/>
          <p:cNvSpPr txBox="1"/>
          <p:nvPr userDrawn="1"/>
        </p:nvSpPr>
        <p:spPr>
          <a:xfrm>
            <a:off x="4487262" y="23273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zh-CN" altLang="en-US" sz="24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点击添加相关标题文字</a:t>
            </a:r>
          </a:p>
        </p:txBody>
      </p:sp>
      <p:sp>
        <p:nvSpPr>
          <p:cNvPr id="114" name="Text Box 11"/>
          <p:cNvSpPr txBox="1">
            <a:spLocks noChangeArrowheads="1"/>
          </p:cNvSpPr>
          <p:nvPr userDrawn="1"/>
        </p:nvSpPr>
        <p:spPr bwMode="auto">
          <a:xfrm>
            <a:off x="4775279" y="59458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1200" dirty="0">
                <a:solidFill>
                  <a:srgbClr val="C00000"/>
                </a:solidFill>
                <a:latin typeface="Arial" panose="020B0604020202020204" pitchFamily="34" charset="0"/>
                <a:ea typeface="微软雅黑" panose="020B0503020204020204" charset="-122"/>
                <a:cs typeface="+mn-ea"/>
                <a:sym typeface="Arial" panose="020B0604020202020204" pitchFamily="34" charset="0"/>
              </a:rPr>
              <a:t>CLICK TO ADD CAPTION TEXT</a:t>
            </a: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9.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20.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1.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2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23.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24.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hemeOverride" Target="../theme/themeOverride26.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27.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28.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hemeOverride" Target="../theme/themeOverride29.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30.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32.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3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hemeOverride" Target="../theme/themeOverride32.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33.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34.xml"/><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hemeOverride" Target="../theme/themeOverride36.xml"/><Relationship Id="rId5" Type="http://schemas.openxmlformats.org/officeDocument/2006/relationships/image" Target="../media/image15.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hemeOverride" Target="../theme/themeOverride37.xml"/><Relationship Id="rId5" Type="http://schemas.openxmlformats.org/officeDocument/2006/relationships/image" Target="../media/image1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4.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hemeOverride" Target="../theme/themeOverride38.xml"/><Relationship Id="rId5" Type="http://schemas.openxmlformats.org/officeDocument/2006/relationships/image" Target="../media/image17.png"/><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hemeOverride" Target="../theme/themeOverride39.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hemeOverride" Target="../theme/themeOverride40.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hemeOverride" Target="../theme/themeOverride41.xml"/><Relationship Id="rId5" Type="http://schemas.openxmlformats.org/officeDocument/2006/relationships/image" Target="../media/image19.png"/><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hemeOverride" Target="../theme/themeOverride42.xml"/><Relationship Id="rId5" Type="http://schemas.openxmlformats.org/officeDocument/2006/relationships/image" Target="../media/image20.jpg"/><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hemeOverride" Target="../theme/themeOverride43.xml"/><Relationship Id="rId5" Type="http://schemas.openxmlformats.org/officeDocument/2006/relationships/image" Target="../media/image7.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10.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3.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4"/>
          <a:srcRect l="11331"/>
          <a:stretch>
            <a:fillRect/>
          </a:stretch>
        </p:blipFill>
        <p:spPr>
          <a:xfrm>
            <a:off x="-13335" y="-15240"/>
            <a:ext cx="12218670" cy="6888480"/>
          </a:xfrm>
          <a:prstGeom prst="rect">
            <a:avLst/>
          </a:prstGeom>
        </p:spPr>
      </p:pic>
      <p:pic>
        <p:nvPicPr>
          <p:cNvPr id="13" name="图片 12" descr="sj"/>
          <p:cNvPicPr>
            <a:picLocks noChangeAspect="1"/>
          </p:cNvPicPr>
          <p:nvPr/>
        </p:nvPicPr>
        <p:blipFill>
          <a:blip r:embed="rId5"/>
          <a:stretch>
            <a:fillRect/>
          </a:stretch>
        </p:blipFill>
        <p:spPr>
          <a:xfrm>
            <a:off x="7562215" y="4862830"/>
            <a:ext cx="4972685" cy="1206500"/>
          </a:xfrm>
          <a:prstGeom prst="rect">
            <a:avLst/>
          </a:prstGeom>
        </p:spPr>
      </p:pic>
      <p:pic>
        <p:nvPicPr>
          <p:cNvPr id="12" name="图片 11" descr="dh"/>
          <p:cNvPicPr>
            <a:picLocks noChangeAspect="1"/>
          </p:cNvPicPr>
          <p:nvPr/>
        </p:nvPicPr>
        <p:blipFill>
          <a:blip r:embed="rId6"/>
          <a:stretch>
            <a:fillRect/>
          </a:stretch>
        </p:blipFill>
        <p:spPr>
          <a:xfrm>
            <a:off x="243840" y="3686175"/>
            <a:ext cx="3328035" cy="2816225"/>
          </a:xfrm>
          <a:prstGeom prst="rect">
            <a:avLst/>
          </a:prstGeom>
        </p:spPr>
      </p:pic>
      <p:pic>
        <p:nvPicPr>
          <p:cNvPr id="5" name="图片 4" descr="图层 12"/>
          <p:cNvPicPr>
            <a:picLocks noChangeAspect="1"/>
          </p:cNvPicPr>
          <p:nvPr/>
        </p:nvPicPr>
        <p:blipFill>
          <a:blip r:embed="rId7"/>
          <a:stretch>
            <a:fillRect/>
          </a:stretch>
        </p:blipFill>
        <p:spPr>
          <a:xfrm>
            <a:off x="9232900" y="-15240"/>
            <a:ext cx="2972435" cy="1899920"/>
          </a:xfrm>
          <a:prstGeom prst="rect">
            <a:avLst/>
          </a:prstGeom>
        </p:spPr>
      </p:pic>
      <p:pic>
        <p:nvPicPr>
          <p:cNvPr id="6" name="图片 5" descr="1111"/>
          <p:cNvPicPr>
            <a:picLocks noChangeAspect="1"/>
          </p:cNvPicPr>
          <p:nvPr/>
        </p:nvPicPr>
        <p:blipFill>
          <a:blip r:embed="rId8"/>
          <a:stretch>
            <a:fillRect/>
          </a:stretch>
        </p:blipFill>
        <p:spPr>
          <a:xfrm>
            <a:off x="2209800" y="4589145"/>
            <a:ext cx="7467600" cy="2169795"/>
          </a:xfrm>
          <a:prstGeom prst="rect">
            <a:avLst/>
          </a:prstGeom>
        </p:spPr>
      </p:pic>
      <p:pic>
        <p:nvPicPr>
          <p:cNvPr id="7" name="图片 6" descr="图层 14"/>
          <p:cNvPicPr>
            <a:picLocks noChangeAspect="1"/>
          </p:cNvPicPr>
          <p:nvPr/>
        </p:nvPicPr>
        <p:blipFill>
          <a:blip r:embed="rId9"/>
          <a:stretch>
            <a:fillRect/>
          </a:stretch>
        </p:blipFill>
        <p:spPr>
          <a:xfrm>
            <a:off x="-13335" y="5669915"/>
            <a:ext cx="12218670" cy="1203325"/>
          </a:xfrm>
          <a:prstGeom prst="rect">
            <a:avLst/>
          </a:prstGeom>
        </p:spPr>
      </p:pic>
      <p:pic>
        <p:nvPicPr>
          <p:cNvPr id="11" name="图片 10" descr="梦"/>
          <p:cNvPicPr>
            <a:picLocks noChangeAspect="1"/>
          </p:cNvPicPr>
          <p:nvPr/>
        </p:nvPicPr>
        <p:blipFill>
          <a:blip r:embed="rId10"/>
          <a:stretch>
            <a:fillRect/>
          </a:stretch>
        </p:blipFill>
        <p:spPr>
          <a:xfrm>
            <a:off x="151765" y="114935"/>
            <a:ext cx="686435" cy="629285"/>
          </a:xfrm>
          <a:prstGeom prst="rect">
            <a:avLst/>
          </a:prstGeom>
        </p:spPr>
      </p:pic>
      <p:sp>
        <p:nvSpPr>
          <p:cNvPr id="2" name="文本框 1"/>
          <p:cNvSpPr txBox="1"/>
          <p:nvPr/>
        </p:nvSpPr>
        <p:spPr>
          <a:xfrm>
            <a:off x="1402489" y="592426"/>
            <a:ext cx="9777035" cy="2002856"/>
          </a:xfrm>
          <a:prstGeom prst="rect">
            <a:avLst/>
          </a:prstGeom>
          <a:noFill/>
        </p:spPr>
        <p:txBody>
          <a:bodyPr wrap="none" rtlCol="0">
            <a:spAutoFit/>
          </a:bodyPr>
          <a:lstStyle/>
          <a:p>
            <a:pPr algn="ctr">
              <a:lnSpc>
                <a:spcPct val="150000"/>
              </a:lnSpc>
            </a:pPr>
            <a:r>
              <a:rPr lang="zh-CN" altLang="en-US" sz="4400" b="1" dirty="0">
                <a:solidFill>
                  <a:srgbClr val="C00000"/>
                </a:solidFill>
              </a:rPr>
              <a:t>决胜全面建成小康社会</a:t>
            </a:r>
          </a:p>
          <a:p>
            <a:pPr algn="ctr">
              <a:lnSpc>
                <a:spcPct val="150000"/>
              </a:lnSpc>
            </a:pPr>
            <a:r>
              <a:rPr lang="zh-CN" altLang="en-US" sz="4400" b="1" dirty="0">
                <a:solidFill>
                  <a:srgbClr val="C00000"/>
                </a:solidFill>
              </a:rPr>
              <a:t>夺取新时代中国特色社会主义伟大胜利</a:t>
            </a:r>
          </a:p>
        </p:txBody>
      </p:sp>
      <p:sp>
        <p:nvSpPr>
          <p:cNvPr id="3" name="文本框 2"/>
          <p:cNvSpPr txBox="1"/>
          <p:nvPr/>
        </p:nvSpPr>
        <p:spPr>
          <a:xfrm>
            <a:off x="2882074" y="2794715"/>
            <a:ext cx="6276077" cy="1177887"/>
          </a:xfrm>
          <a:prstGeom prst="rect">
            <a:avLst/>
          </a:prstGeom>
          <a:noFill/>
        </p:spPr>
        <p:txBody>
          <a:bodyPr wrap="none" rtlCol="0">
            <a:spAutoFit/>
          </a:bodyPr>
          <a:lstStyle/>
          <a:p>
            <a:pPr algn="ctr">
              <a:lnSpc>
                <a:spcPct val="150000"/>
              </a:lnSpc>
            </a:pPr>
            <a:r>
              <a:rPr lang="en-US" altLang="zh-CN" sz="2500" dirty="0">
                <a:solidFill>
                  <a:srgbClr val="C00000"/>
                </a:solidFill>
              </a:rPr>
              <a:t>——</a:t>
            </a:r>
            <a:r>
              <a:rPr lang="zh-CN" altLang="en-US" sz="2500" b="1" dirty="0">
                <a:solidFill>
                  <a:srgbClr val="C00000"/>
                </a:solidFill>
              </a:rPr>
              <a:t>中国共产党第十九次全国</a:t>
            </a:r>
            <a:r>
              <a:rPr lang="zh-CN" altLang="en-US" sz="2500" b="1" dirty="0" smtClean="0">
                <a:solidFill>
                  <a:srgbClr val="C00000"/>
                </a:solidFill>
              </a:rPr>
              <a:t>代表大会报告</a:t>
            </a:r>
            <a:endParaRPr lang="en-US" altLang="zh-CN" sz="2500" b="1" dirty="0" smtClean="0">
              <a:solidFill>
                <a:srgbClr val="C00000"/>
              </a:solidFill>
            </a:endParaRPr>
          </a:p>
          <a:p>
            <a:pPr algn="ctr">
              <a:lnSpc>
                <a:spcPct val="150000"/>
              </a:lnSpc>
            </a:pPr>
            <a:r>
              <a:rPr lang="zh-CN" altLang="en-US" sz="2500" b="1" dirty="0" smtClean="0">
                <a:solidFill>
                  <a:srgbClr val="C00000"/>
                </a:solidFill>
              </a:rPr>
              <a:t>学习解读</a:t>
            </a:r>
            <a:endParaRPr lang="zh-CN" altLang="en-US" sz="2500" b="1" dirty="0">
              <a:solidFill>
                <a:srgbClr val="C00000"/>
              </a:solidFill>
            </a:endParaRPr>
          </a:p>
        </p:txBody>
      </p:sp>
      <p:sp>
        <p:nvSpPr>
          <p:cNvPr id="8" name="文本框 7"/>
          <p:cNvSpPr txBox="1"/>
          <p:nvPr/>
        </p:nvSpPr>
        <p:spPr>
          <a:xfrm>
            <a:off x="4134120" y="4069726"/>
            <a:ext cx="3762568" cy="369332"/>
          </a:xfrm>
          <a:prstGeom prst="rect">
            <a:avLst/>
          </a:prstGeom>
          <a:noFill/>
        </p:spPr>
        <p:txBody>
          <a:bodyPr wrap="none" rtlCol="0">
            <a:spAutoFit/>
          </a:bodyPr>
          <a:lstStyle/>
          <a:p>
            <a:r>
              <a:rPr lang="zh-CN" altLang="en-US" dirty="0">
                <a:solidFill>
                  <a:srgbClr val="C00000"/>
                </a:solidFill>
              </a:rPr>
              <a:t>汇报人：千库网   时间：</a:t>
            </a:r>
            <a:r>
              <a:rPr lang="en-US" altLang="zh-CN" dirty="0">
                <a:solidFill>
                  <a:srgbClr val="C00000"/>
                </a:solidFill>
              </a:rPr>
              <a:t>XX</a:t>
            </a:r>
            <a:r>
              <a:rPr lang="zh-CN" altLang="en-US" dirty="0">
                <a:solidFill>
                  <a:srgbClr val="C00000"/>
                </a:solidFill>
              </a:rPr>
              <a:t>年</a:t>
            </a:r>
            <a:r>
              <a:rPr lang="en-US" altLang="zh-CN" dirty="0">
                <a:solidFill>
                  <a:srgbClr val="C00000"/>
                </a:solidFill>
              </a:rPr>
              <a:t>XX</a:t>
            </a:r>
            <a:r>
              <a:rPr lang="zh-CN" altLang="en-US" dirty="0">
                <a:solidFill>
                  <a:srgbClr val="C00000"/>
                </a:solidFill>
              </a:rPr>
              <a:t>月</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3"/>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4"/>
          <a:stretch>
            <a:fillRect/>
          </a:stretch>
        </p:blipFill>
        <p:spPr>
          <a:xfrm>
            <a:off x="9232900" y="-15240"/>
            <a:ext cx="2972435" cy="1899920"/>
          </a:xfrm>
          <a:prstGeom prst="rect">
            <a:avLst/>
          </a:prstGeom>
        </p:spPr>
      </p:pic>
      <p:pic>
        <p:nvPicPr>
          <p:cNvPr id="2" name="图片 1" descr="图层 13"/>
          <p:cNvPicPr>
            <a:picLocks noChangeAspect="1"/>
          </p:cNvPicPr>
          <p:nvPr/>
        </p:nvPicPr>
        <p:blipFill>
          <a:blip r:embed="rId5"/>
          <a:stretch>
            <a:fillRect/>
          </a:stretch>
        </p:blipFill>
        <p:spPr>
          <a:xfrm flipH="1">
            <a:off x="513080" y="618490"/>
            <a:ext cx="2327275" cy="1400175"/>
          </a:xfrm>
          <a:prstGeom prst="rect">
            <a:avLst/>
          </a:prstGeom>
        </p:spPr>
      </p:pic>
      <p:pic>
        <p:nvPicPr>
          <p:cNvPr id="3" name="图片 2" descr="1111"/>
          <p:cNvPicPr>
            <a:picLocks noChangeAspect="1"/>
          </p:cNvPicPr>
          <p:nvPr/>
        </p:nvPicPr>
        <p:blipFill>
          <a:blip r:embed="rId6"/>
          <a:stretch>
            <a:fillRect/>
          </a:stretch>
        </p:blipFill>
        <p:spPr>
          <a:xfrm>
            <a:off x="-13335" y="5394960"/>
            <a:ext cx="4629785" cy="1344930"/>
          </a:xfrm>
          <a:prstGeom prst="rect">
            <a:avLst/>
          </a:prstGeom>
        </p:spPr>
      </p:pic>
      <p:pic>
        <p:nvPicPr>
          <p:cNvPr id="8" name="图片 7" descr="图层 14"/>
          <p:cNvPicPr>
            <a:picLocks noChangeAspect="1"/>
          </p:cNvPicPr>
          <p:nvPr/>
        </p:nvPicPr>
        <p:blipFill>
          <a:blip r:embed="rId7"/>
          <a:stretch>
            <a:fillRect/>
          </a:stretch>
        </p:blipFill>
        <p:spPr>
          <a:xfrm>
            <a:off x="-13335" y="6202680"/>
            <a:ext cx="12218670" cy="670560"/>
          </a:xfrm>
          <a:prstGeom prst="rect">
            <a:avLst/>
          </a:prstGeom>
        </p:spPr>
      </p:pic>
      <p:grpSp>
        <p:nvGrpSpPr>
          <p:cNvPr id="12" name="组合 11"/>
          <p:cNvGrpSpPr/>
          <p:nvPr/>
        </p:nvGrpSpPr>
        <p:grpSpPr>
          <a:xfrm>
            <a:off x="4549759" y="1653650"/>
            <a:ext cx="2814015" cy="1544942"/>
            <a:chOff x="6205199" y="-1470443"/>
            <a:chExt cx="2475118" cy="1323336"/>
          </a:xfrm>
        </p:grpSpPr>
        <p:sp>
          <p:nvSpPr>
            <p:cNvPr id="13"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ea typeface="微软雅黑" panose="020B0503020204020204" pitchFamily="34" charset="-122"/>
                </a:rPr>
                <a:t>第</a:t>
              </a:r>
              <a:r>
                <a:rPr lang="zh-CN" altLang="en-US" b="1" dirty="0" smtClean="0">
                  <a:solidFill>
                    <a:schemeClr val="bg1"/>
                  </a:solidFill>
                  <a:ea typeface="微软雅黑" panose="020B0503020204020204" pitchFamily="34" charset="-122"/>
                </a:rPr>
                <a:t>一部分</a:t>
              </a:r>
              <a:endParaRPr lang="zh-CN" altLang="en-US" b="1" dirty="0">
                <a:solidFill>
                  <a:schemeClr val="bg1"/>
                </a:solidFill>
                <a:ea typeface="微软雅黑" panose="020B0503020204020204" pitchFamily="34" charset="-122"/>
              </a:endParaRPr>
            </a:p>
          </p:txBody>
        </p:sp>
      </p:grpSp>
      <p:sp>
        <p:nvSpPr>
          <p:cNvPr id="6" name="矩形 5"/>
          <p:cNvSpPr/>
          <p:nvPr/>
        </p:nvSpPr>
        <p:spPr>
          <a:xfrm>
            <a:off x="3521884" y="3798121"/>
            <a:ext cx="4815742" cy="707886"/>
          </a:xfrm>
          <a:prstGeom prst="rect">
            <a:avLst/>
          </a:prstGeom>
        </p:spPr>
        <p:txBody>
          <a:bodyPr wrap="none">
            <a:spAutoFit/>
          </a:bodyPr>
          <a:lstStyle/>
          <a:p>
            <a:r>
              <a:rPr lang="zh-CN" altLang="en-US" sz="4000" b="1" dirty="0">
                <a:solidFill>
                  <a:srgbClr val="C00000"/>
                </a:solidFill>
                <a:latin typeface="微软雅黑" panose="020B0503020204020204" pitchFamily="34" charset="-122"/>
                <a:ea typeface="微软雅黑" panose="020B0503020204020204" pitchFamily="34" charset="-122"/>
              </a:rPr>
              <a:t>十九大报告全文学习</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158815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723549" cy="553998"/>
          </a:xfrm>
          <a:prstGeom prst="rect">
            <a:avLst/>
          </a:prstGeom>
          <a:noFill/>
        </p:spPr>
        <p:txBody>
          <a:bodyPr wrap="none" rtlCol="0">
            <a:spAutoFit/>
          </a:bodyPr>
          <a:lstStyle/>
          <a:p>
            <a:r>
              <a:rPr lang="zh-CN" altLang="en-US" sz="3000" b="1" dirty="0" smtClean="0">
                <a:solidFill>
                  <a:srgbClr val="C00000"/>
                </a:solidFill>
                <a:ea typeface="微软雅黑" panose="020B0503020204020204" pitchFamily="34" charset="-122"/>
              </a:rPr>
              <a:t>大会主题</a:t>
            </a:r>
            <a:endParaRPr lang="zh-CN" altLang="en-US" sz="3000" b="1" dirty="0">
              <a:solidFill>
                <a:srgbClr val="C00000"/>
              </a:solidFill>
              <a:ea typeface="微软雅黑" panose="020B0503020204020204" pitchFamily="34" charset="-122"/>
            </a:endParaRPr>
          </a:p>
        </p:txBody>
      </p:sp>
      <p:sp>
        <p:nvSpPr>
          <p:cNvPr id="2" name="文本框 1"/>
          <p:cNvSpPr txBox="1"/>
          <p:nvPr/>
        </p:nvSpPr>
        <p:spPr>
          <a:xfrm>
            <a:off x="4185636" y="1725769"/>
            <a:ext cx="3647152" cy="553998"/>
          </a:xfrm>
          <a:prstGeom prst="rect">
            <a:avLst/>
          </a:prstGeom>
          <a:noFill/>
        </p:spPr>
        <p:txBody>
          <a:bodyPr wrap="none" rtlCol="0">
            <a:spAutoFit/>
          </a:bodyPr>
          <a:lstStyle/>
          <a:p>
            <a:r>
              <a:rPr lang="zh-CN" altLang="en-US" sz="3000" b="1" dirty="0" smtClean="0">
                <a:solidFill>
                  <a:srgbClr val="C00000"/>
                </a:solidFill>
                <a:ea typeface="微软雅黑" panose="020B0503020204020204" pitchFamily="34" charset="-122"/>
              </a:rPr>
              <a:t>此次大会的主题是：</a:t>
            </a:r>
            <a:endParaRPr lang="zh-CN" altLang="en-US" sz="3000" b="1" dirty="0">
              <a:solidFill>
                <a:srgbClr val="C00000"/>
              </a:solidFill>
              <a:ea typeface="微软雅黑" panose="020B0503020204020204" pitchFamily="34" charset="-122"/>
            </a:endParaRPr>
          </a:p>
        </p:txBody>
      </p:sp>
      <p:sp>
        <p:nvSpPr>
          <p:cNvPr id="3" name="圆角矩形 2"/>
          <p:cNvSpPr/>
          <p:nvPr/>
        </p:nvSpPr>
        <p:spPr>
          <a:xfrm>
            <a:off x="1712891" y="2653258"/>
            <a:ext cx="8500057" cy="3103602"/>
          </a:xfrm>
          <a:prstGeom prst="roundRect">
            <a:avLst/>
          </a:prstGeom>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 name="文本框 3"/>
          <p:cNvSpPr txBox="1"/>
          <p:nvPr/>
        </p:nvSpPr>
        <p:spPr>
          <a:xfrm>
            <a:off x="2794715" y="3425782"/>
            <a:ext cx="6490952" cy="1477328"/>
          </a:xfrm>
          <a:prstGeom prst="rect">
            <a:avLst/>
          </a:prstGeom>
          <a:noFill/>
        </p:spPr>
        <p:txBody>
          <a:bodyPr wrap="square" rtlCol="0">
            <a:spAutoFit/>
          </a:bodyPr>
          <a:lstStyle/>
          <a:p>
            <a:pPr algn="ctr">
              <a:lnSpc>
                <a:spcPct val="150000"/>
              </a:lnSpc>
            </a:pPr>
            <a:r>
              <a:rPr lang="zh-CN" altLang="en-US" sz="2000" b="1" dirty="0">
                <a:solidFill>
                  <a:schemeClr val="bg1"/>
                </a:solidFill>
                <a:ea typeface="微软雅黑" panose="020B0503020204020204" pitchFamily="34" charset="-122"/>
              </a:rPr>
              <a:t>不忘初心，牢记使命，高举中国特色社会主义伟大旗帜，决胜全面建成小康社会，夺取新时代中国特色社会主义伟大胜利，为实现中华民族伟大复兴的中国梦不懈奋斗。</a:t>
            </a:r>
          </a:p>
        </p:txBody>
      </p:sp>
    </p:spTree>
    <p:extLst>
      <p:ext uri="{BB962C8B-B14F-4D97-AF65-F5344CB8AC3E}">
        <p14:creationId xmlns:p14="http://schemas.microsoft.com/office/powerpoint/2010/main" val="299762213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2108269" cy="553998"/>
          </a:xfrm>
          <a:prstGeom prst="rect">
            <a:avLst/>
          </a:prstGeom>
          <a:noFill/>
        </p:spPr>
        <p:txBody>
          <a:bodyPr wrap="none" rtlCol="0">
            <a:spAutoFit/>
          </a:bodyPr>
          <a:lstStyle/>
          <a:p>
            <a:r>
              <a:rPr lang="zh-CN" altLang="en-US" sz="3000" b="1" dirty="0" smtClean="0">
                <a:solidFill>
                  <a:srgbClr val="C00000"/>
                </a:solidFill>
                <a:ea typeface="微软雅黑" panose="020B0503020204020204" pitchFamily="34" charset="-122"/>
              </a:rPr>
              <a:t>报告的内容</a:t>
            </a:r>
            <a:endParaRPr lang="zh-CN" altLang="en-US" sz="3000" b="1" dirty="0">
              <a:solidFill>
                <a:srgbClr val="C00000"/>
              </a:solidFill>
              <a:ea typeface="微软雅黑" panose="020B0503020204020204" pitchFamily="34" charset="-122"/>
            </a:endParaRPr>
          </a:p>
        </p:txBody>
      </p:sp>
      <p:sp>
        <p:nvSpPr>
          <p:cNvPr id="2" name="文本框 1"/>
          <p:cNvSpPr txBox="1"/>
          <p:nvPr/>
        </p:nvSpPr>
        <p:spPr>
          <a:xfrm>
            <a:off x="2305317" y="1403797"/>
            <a:ext cx="3837906" cy="553998"/>
          </a:xfrm>
          <a:prstGeom prst="rect">
            <a:avLst/>
          </a:prstGeom>
          <a:noFill/>
        </p:spPr>
        <p:txBody>
          <a:bodyPr wrap="square" rtlCol="0">
            <a:spAutoFit/>
          </a:bodyPr>
          <a:lstStyle/>
          <a:p>
            <a:r>
              <a:rPr lang="zh-CN" altLang="en-US" sz="3000" b="1" dirty="0" smtClean="0">
                <a:solidFill>
                  <a:srgbClr val="C00000"/>
                </a:solidFill>
                <a:ea typeface="微软雅黑" panose="020B0503020204020204" pitchFamily="34" charset="-122"/>
              </a:rPr>
              <a:t>报告分为</a:t>
            </a:r>
            <a:r>
              <a:rPr lang="en-US" altLang="zh-CN" sz="3000" b="1" dirty="0" smtClean="0">
                <a:solidFill>
                  <a:srgbClr val="C00000"/>
                </a:solidFill>
                <a:ea typeface="微软雅黑" panose="020B0503020204020204" pitchFamily="34" charset="-122"/>
              </a:rPr>
              <a:t>13</a:t>
            </a:r>
            <a:r>
              <a:rPr lang="zh-CN" altLang="en-US" sz="3000" b="1" dirty="0" smtClean="0">
                <a:solidFill>
                  <a:srgbClr val="C00000"/>
                </a:solidFill>
                <a:ea typeface="微软雅黑" panose="020B0503020204020204" pitchFamily="34" charset="-122"/>
              </a:rPr>
              <a:t>个部分：</a:t>
            </a:r>
            <a:endParaRPr lang="zh-CN" altLang="en-US" sz="3000" b="1" dirty="0">
              <a:solidFill>
                <a:srgbClr val="C00000"/>
              </a:solidFill>
              <a:ea typeface="微软雅黑" panose="020B0503020204020204" pitchFamily="34" charset="-122"/>
            </a:endParaRPr>
          </a:p>
        </p:txBody>
      </p:sp>
      <p:sp>
        <p:nvSpPr>
          <p:cNvPr id="8" name="文本框 7"/>
          <p:cNvSpPr txBox="1"/>
          <p:nvPr/>
        </p:nvSpPr>
        <p:spPr>
          <a:xfrm>
            <a:off x="2305317" y="2047740"/>
            <a:ext cx="7071167" cy="3720121"/>
          </a:xfrm>
          <a:prstGeom prst="rect">
            <a:avLst/>
          </a:prstGeom>
          <a:noFill/>
          <a:ln w="19050">
            <a:solidFill>
              <a:srgbClr val="C00000"/>
            </a:solidFill>
            <a:prstDash val="dash"/>
          </a:ln>
        </p:spPr>
        <p:txBody>
          <a:bodyPr wrap="none" rtlCol="0">
            <a:spAutoFit/>
          </a:bodyPr>
          <a:lstStyle/>
          <a:p>
            <a:pPr>
              <a:lnSpc>
                <a:spcPct val="120000"/>
              </a:lnSpc>
            </a:pPr>
            <a:r>
              <a:rPr lang="en-US" altLang="zh-CN" dirty="0">
                <a:ea typeface="微软雅黑" panose="020B0503020204020204" pitchFamily="34" charset="-122"/>
              </a:rPr>
              <a:t>1.</a:t>
            </a:r>
            <a:r>
              <a:rPr lang="zh-CN" altLang="en-US" dirty="0">
                <a:ea typeface="微软雅黑" panose="020B0503020204020204" pitchFamily="34" charset="-122"/>
              </a:rPr>
              <a:t>过去五年的工作和历史性变革</a:t>
            </a:r>
          </a:p>
          <a:p>
            <a:pPr>
              <a:lnSpc>
                <a:spcPct val="120000"/>
              </a:lnSpc>
            </a:pPr>
            <a:endParaRPr lang="zh-CN" altLang="en-US" dirty="0">
              <a:ea typeface="微软雅黑" panose="020B0503020204020204" pitchFamily="34" charset="-122"/>
            </a:endParaRPr>
          </a:p>
          <a:p>
            <a:pPr>
              <a:lnSpc>
                <a:spcPct val="120000"/>
              </a:lnSpc>
            </a:pPr>
            <a:r>
              <a:rPr lang="en-US" altLang="zh-CN" dirty="0">
                <a:ea typeface="微软雅黑" panose="020B0503020204020204" pitchFamily="34" charset="-122"/>
              </a:rPr>
              <a:t>2.</a:t>
            </a:r>
            <a:r>
              <a:rPr lang="zh-CN" altLang="en-US" dirty="0">
                <a:ea typeface="微软雅黑" panose="020B0503020204020204" pitchFamily="34" charset="-122"/>
              </a:rPr>
              <a:t>新时代中国共产党的历史使命</a:t>
            </a:r>
          </a:p>
          <a:p>
            <a:pPr>
              <a:lnSpc>
                <a:spcPct val="120000"/>
              </a:lnSpc>
            </a:pPr>
            <a:endParaRPr lang="zh-CN" altLang="en-US" dirty="0">
              <a:ea typeface="微软雅黑" panose="020B0503020204020204" pitchFamily="34" charset="-122"/>
            </a:endParaRPr>
          </a:p>
          <a:p>
            <a:pPr>
              <a:lnSpc>
                <a:spcPct val="120000"/>
              </a:lnSpc>
            </a:pPr>
            <a:r>
              <a:rPr lang="en-US" altLang="zh-CN" dirty="0">
                <a:ea typeface="微软雅黑" panose="020B0503020204020204" pitchFamily="34" charset="-122"/>
              </a:rPr>
              <a:t>3.</a:t>
            </a:r>
            <a:r>
              <a:rPr lang="zh-CN" altLang="en-US" dirty="0">
                <a:ea typeface="微软雅黑" panose="020B0503020204020204" pitchFamily="34" charset="-122"/>
              </a:rPr>
              <a:t>新时代中国特色社会主义思想和基本方略</a:t>
            </a:r>
          </a:p>
          <a:p>
            <a:pPr>
              <a:lnSpc>
                <a:spcPct val="120000"/>
              </a:lnSpc>
            </a:pPr>
            <a:endParaRPr lang="zh-CN" altLang="en-US" dirty="0">
              <a:ea typeface="微软雅黑" panose="020B0503020204020204" pitchFamily="34" charset="-122"/>
            </a:endParaRPr>
          </a:p>
          <a:p>
            <a:pPr>
              <a:lnSpc>
                <a:spcPct val="120000"/>
              </a:lnSpc>
            </a:pPr>
            <a:r>
              <a:rPr lang="en-US" altLang="zh-CN" dirty="0">
                <a:ea typeface="微软雅黑" panose="020B0503020204020204" pitchFamily="34" charset="-122"/>
              </a:rPr>
              <a:t>4.</a:t>
            </a:r>
            <a:r>
              <a:rPr lang="zh-CN" altLang="en-US" dirty="0">
                <a:ea typeface="微软雅黑" panose="020B0503020204020204" pitchFamily="34" charset="-122"/>
              </a:rPr>
              <a:t>决胜全面建成小康社会，开启全面建设社会主义现代化国家新征程</a:t>
            </a:r>
          </a:p>
          <a:p>
            <a:pPr>
              <a:lnSpc>
                <a:spcPct val="120000"/>
              </a:lnSpc>
            </a:pPr>
            <a:endParaRPr lang="zh-CN" altLang="en-US" dirty="0">
              <a:ea typeface="微软雅黑" panose="020B0503020204020204" pitchFamily="34" charset="-122"/>
            </a:endParaRPr>
          </a:p>
          <a:p>
            <a:pPr>
              <a:lnSpc>
                <a:spcPct val="120000"/>
              </a:lnSpc>
            </a:pPr>
            <a:r>
              <a:rPr lang="en-US" altLang="zh-CN" dirty="0">
                <a:ea typeface="微软雅黑" panose="020B0503020204020204" pitchFamily="34" charset="-122"/>
              </a:rPr>
              <a:t>5.</a:t>
            </a:r>
            <a:r>
              <a:rPr lang="zh-CN" altLang="en-US" dirty="0">
                <a:ea typeface="微软雅黑" panose="020B0503020204020204" pitchFamily="34" charset="-122"/>
              </a:rPr>
              <a:t>贯彻新发展理念，建设现代化经济体系</a:t>
            </a:r>
          </a:p>
          <a:p>
            <a:pPr>
              <a:lnSpc>
                <a:spcPct val="120000"/>
              </a:lnSpc>
            </a:pPr>
            <a:endParaRPr lang="zh-CN" altLang="en-US" dirty="0">
              <a:ea typeface="微软雅黑" panose="020B0503020204020204" pitchFamily="34" charset="-122"/>
            </a:endParaRPr>
          </a:p>
          <a:p>
            <a:pPr>
              <a:lnSpc>
                <a:spcPct val="120000"/>
              </a:lnSpc>
            </a:pPr>
            <a:r>
              <a:rPr lang="en-US" altLang="zh-CN" dirty="0">
                <a:ea typeface="微软雅黑" panose="020B0503020204020204" pitchFamily="34" charset="-122"/>
              </a:rPr>
              <a:t>6.</a:t>
            </a:r>
            <a:r>
              <a:rPr lang="zh-CN" altLang="en-US" dirty="0">
                <a:ea typeface="微软雅黑" panose="020B0503020204020204" pitchFamily="34" charset="-122"/>
              </a:rPr>
              <a:t>健全人民当家作主制度体系，发展社会主义民主政治</a:t>
            </a:r>
          </a:p>
        </p:txBody>
      </p:sp>
    </p:spTree>
    <p:extLst>
      <p:ext uri="{BB962C8B-B14F-4D97-AF65-F5344CB8AC3E}">
        <p14:creationId xmlns:p14="http://schemas.microsoft.com/office/powerpoint/2010/main" val="297710905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2108269" cy="553998"/>
          </a:xfrm>
          <a:prstGeom prst="rect">
            <a:avLst/>
          </a:prstGeom>
          <a:noFill/>
        </p:spPr>
        <p:txBody>
          <a:bodyPr wrap="none" rtlCol="0">
            <a:spAutoFit/>
          </a:bodyPr>
          <a:lstStyle/>
          <a:p>
            <a:r>
              <a:rPr lang="zh-CN" altLang="en-US" sz="3000" b="1" dirty="0" smtClean="0">
                <a:solidFill>
                  <a:srgbClr val="C00000"/>
                </a:solidFill>
                <a:ea typeface="微软雅黑" panose="020B0503020204020204" pitchFamily="34" charset="-122"/>
              </a:rPr>
              <a:t>报告的内容</a:t>
            </a:r>
            <a:endParaRPr lang="zh-CN" altLang="en-US" sz="3000" b="1" dirty="0">
              <a:solidFill>
                <a:srgbClr val="C00000"/>
              </a:solidFill>
              <a:ea typeface="微软雅黑" panose="020B0503020204020204" pitchFamily="34" charset="-122"/>
            </a:endParaRPr>
          </a:p>
        </p:txBody>
      </p:sp>
      <p:sp>
        <p:nvSpPr>
          <p:cNvPr id="2" name="文本框 1"/>
          <p:cNvSpPr txBox="1"/>
          <p:nvPr/>
        </p:nvSpPr>
        <p:spPr>
          <a:xfrm>
            <a:off x="2305317" y="1403797"/>
            <a:ext cx="3902300" cy="553998"/>
          </a:xfrm>
          <a:prstGeom prst="rect">
            <a:avLst/>
          </a:prstGeom>
          <a:noFill/>
        </p:spPr>
        <p:txBody>
          <a:bodyPr wrap="square" rtlCol="0">
            <a:spAutoFit/>
          </a:bodyPr>
          <a:lstStyle/>
          <a:p>
            <a:r>
              <a:rPr lang="zh-CN" altLang="en-US" sz="3000" b="1" dirty="0" smtClean="0">
                <a:solidFill>
                  <a:srgbClr val="C00000"/>
                </a:solidFill>
                <a:ea typeface="微软雅黑" panose="020B0503020204020204" pitchFamily="34" charset="-122"/>
              </a:rPr>
              <a:t>报告分为</a:t>
            </a:r>
            <a:r>
              <a:rPr lang="en-US" altLang="zh-CN" sz="3000" b="1" dirty="0" smtClean="0">
                <a:solidFill>
                  <a:srgbClr val="C00000"/>
                </a:solidFill>
                <a:ea typeface="微软雅黑" panose="020B0503020204020204" pitchFamily="34" charset="-122"/>
              </a:rPr>
              <a:t>13</a:t>
            </a:r>
            <a:r>
              <a:rPr lang="zh-CN" altLang="en-US" sz="3000" b="1" dirty="0" smtClean="0">
                <a:solidFill>
                  <a:srgbClr val="C00000"/>
                </a:solidFill>
                <a:ea typeface="微软雅黑" panose="020B0503020204020204" pitchFamily="34" charset="-122"/>
              </a:rPr>
              <a:t>个部分：</a:t>
            </a:r>
            <a:endParaRPr lang="zh-CN" altLang="en-US" sz="3000" b="1" dirty="0">
              <a:solidFill>
                <a:srgbClr val="C00000"/>
              </a:solidFill>
              <a:ea typeface="微软雅黑" panose="020B0503020204020204" pitchFamily="34" charset="-122"/>
            </a:endParaRPr>
          </a:p>
        </p:txBody>
      </p:sp>
      <p:sp>
        <p:nvSpPr>
          <p:cNvPr id="8" name="文本框 7"/>
          <p:cNvSpPr txBox="1"/>
          <p:nvPr/>
        </p:nvSpPr>
        <p:spPr>
          <a:xfrm>
            <a:off x="2305317" y="2047740"/>
            <a:ext cx="6506909" cy="3693319"/>
          </a:xfrm>
          <a:prstGeom prst="rect">
            <a:avLst/>
          </a:prstGeom>
          <a:noFill/>
          <a:ln w="19050">
            <a:solidFill>
              <a:srgbClr val="C00000"/>
            </a:solidFill>
            <a:prstDash val="dash"/>
          </a:ln>
        </p:spPr>
        <p:txBody>
          <a:bodyPr wrap="none" rtlCol="0">
            <a:spAutoFit/>
          </a:bodyPr>
          <a:lstStyle/>
          <a:p>
            <a:r>
              <a:rPr lang="en-US" altLang="zh-CN" dirty="0">
                <a:ea typeface="微软雅黑" panose="020B0503020204020204" pitchFamily="34" charset="-122"/>
              </a:rPr>
              <a:t>7.</a:t>
            </a:r>
            <a:r>
              <a:rPr lang="zh-CN" altLang="en-US" dirty="0">
                <a:ea typeface="微软雅黑" panose="020B0503020204020204" pitchFamily="34" charset="-122"/>
              </a:rPr>
              <a:t>坚定文化自信，推动社会主义文化繁荣兴盛</a:t>
            </a:r>
          </a:p>
          <a:p>
            <a:endParaRPr lang="zh-CN" altLang="en-US" dirty="0">
              <a:ea typeface="微软雅黑" panose="020B0503020204020204" pitchFamily="34" charset="-122"/>
            </a:endParaRPr>
          </a:p>
          <a:p>
            <a:r>
              <a:rPr lang="en-US" altLang="zh-CN" dirty="0">
                <a:ea typeface="微软雅黑" panose="020B0503020204020204" pitchFamily="34" charset="-122"/>
              </a:rPr>
              <a:t>8.</a:t>
            </a:r>
            <a:r>
              <a:rPr lang="zh-CN" altLang="en-US" dirty="0">
                <a:ea typeface="微软雅黑" panose="020B0503020204020204" pitchFamily="34" charset="-122"/>
              </a:rPr>
              <a:t>提高保障和改善民生水平，加强和创新社会治理</a:t>
            </a:r>
          </a:p>
          <a:p>
            <a:endParaRPr lang="zh-CN" altLang="en-US" dirty="0">
              <a:ea typeface="微软雅黑" panose="020B0503020204020204" pitchFamily="34" charset="-122"/>
            </a:endParaRPr>
          </a:p>
          <a:p>
            <a:r>
              <a:rPr lang="en-US" altLang="zh-CN" dirty="0">
                <a:ea typeface="微软雅黑" panose="020B0503020204020204" pitchFamily="34" charset="-122"/>
              </a:rPr>
              <a:t>9.</a:t>
            </a:r>
            <a:r>
              <a:rPr lang="zh-CN" altLang="en-US" dirty="0">
                <a:ea typeface="微软雅黑" panose="020B0503020204020204" pitchFamily="34" charset="-122"/>
              </a:rPr>
              <a:t>加快生态文明体制改革，建设美丽中国</a:t>
            </a:r>
          </a:p>
          <a:p>
            <a:endParaRPr lang="zh-CN" altLang="en-US" dirty="0">
              <a:ea typeface="微软雅黑" panose="020B0503020204020204" pitchFamily="34" charset="-122"/>
            </a:endParaRPr>
          </a:p>
          <a:p>
            <a:r>
              <a:rPr lang="en-US" altLang="zh-CN" dirty="0">
                <a:ea typeface="微软雅黑" panose="020B0503020204020204" pitchFamily="34" charset="-122"/>
              </a:rPr>
              <a:t>10.</a:t>
            </a:r>
            <a:r>
              <a:rPr lang="zh-CN" altLang="en-US" dirty="0">
                <a:ea typeface="微软雅黑" panose="020B0503020204020204" pitchFamily="34" charset="-122"/>
              </a:rPr>
              <a:t>坚持走中国特色强军之路，全面推进国防和军队现代化</a:t>
            </a:r>
          </a:p>
          <a:p>
            <a:endParaRPr lang="zh-CN" altLang="en-US" dirty="0">
              <a:ea typeface="微软雅黑" panose="020B0503020204020204" pitchFamily="34" charset="-122"/>
            </a:endParaRPr>
          </a:p>
          <a:p>
            <a:r>
              <a:rPr lang="en-US" altLang="zh-CN" dirty="0">
                <a:ea typeface="微软雅黑" panose="020B0503020204020204" pitchFamily="34" charset="-122"/>
              </a:rPr>
              <a:t>11.</a:t>
            </a:r>
            <a:r>
              <a:rPr lang="zh-CN" altLang="en-US" dirty="0">
                <a:ea typeface="微软雅黑" panose="020B0503020204020204" pitchFamily="34" charset="-122"/>
              </a:rPr>
              <a:t>坚持“一国两制”，推进祖国统一</a:t>
            </a:r>
          </a:p>
          <a:p>
            <a:endParaRPr lang="zh-CN" altLang="en-US" dirty="0">
              <a:ea typeface="微软雅黑" panose="020B0503020204020204" pitchFamily="34" charset="-122"/>
            </a:endParaRPr>
          </a:p>
          <a:p>
            <a:r>
              <a:rPr lang="en-US" altLang="zh-CN" dirty="0">
                <a:ea typeface="微软雅黑" panose="020B0503020204020204" pitchFamily="34" charset="-122"/>
              </a:rPr>
              <a:t>12.</a:t>
            </a:r>
            <a:r>
              <a:rPr lang="zh-CN" altLang="en-US" dirty="0">
                <a:ea typeface="微软雅黑" panose="020B0503020204020204" pitchFamily="34" charset="-122"/>
              </a:rPr>
              <a:t>坚持和平发展道路，推动构建人类命运共同体</a:t>
            </a:r>
          </a:p>
          <a:p>
            <a:endParaRPr lang="zh-CN" altLang="en-US" dirty="0">
              <a:ea typeface="微软雅黑" panose="020B0503020204020204" pitchFamily="34" charset="-122"/>
            </a:endParaRPr>
          </a:p>
          <a:p>
            <a:r>
              <a:rPr lang="en-US" altLang="zh-CN" dirty="0">
                <a:ea typeface="微软雅黑" panose="020B0503020204020204" pitchFamily="34" charset="-122"/>
              </a:rPr>
              <a:t>13.</a:t>
            </a:r>
            <a:r>
              <a:rPr lang="zh-CN" altLang="en-US" dirty="0">
                <a:ea typeface="微软雅黑" panose="020B0503020204020204" pitchFamily="34" charset="-122"/>
              </a:rPr>
              <a:t>坚定不移全面从严治党，不断提高党的执政能力和领导水平</a:t>
            </a:r>
          </a:p>
        </p:txBody>
      </p:sp>
    </p:spTree>
    <p:extLst>
      <p:ext uri="{BB962C8B-B14F-4D97-AF65-F5344CB8AC3E}">
        <p14:creationId xmlns:p14="http://schemas.microsoft.com/office/powerpoint/2010/main" val="8718806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2877711"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报告的逻辑结构</a:t>
            </a:r>
            <a:endParaRPr lang="zh-CN" altLang="en-US" sz="3000" b="1" dirty="0">
              <a:solidFill>
                <a:srgbClr val="C00000"/>
              </a:solidFill>
              <a:ea typeface="微软雅黑" panose="020B0503020204020204" pitchFamily="34" charset="-122"/>
            </a:endParaRPr>
          </a:p>
        </p:txBody>
      </p:sp>
      <p:sp>
        <p:nvSpPr>
          <p:cNvPr id="2" name="椭圆 1"/>
          <p:cNvSpPr/>
          <p:nvPr/>
        </p:nvSpPr>
        <p:spPr>
          <a:xfrm>
            <a:off x="631062" y="2540124"/>
            <a:ext cx="2382592" cy="2382592"/>
          </a:xfrm>
          <a:prstGeom prst="ellipse">
            <a:avLst/>
          </a:prstGeom>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Freeform 9"/>
          <p:cNvSpPr>
            <a:spLocks/>
          </p:cNvSpPr>
          <p:nvPr/>
        </p:nvSpPr>
        <p:spPr bwMode="auto">
          <a:xfrm>
            <a:off x="1463044" y="2659069"/>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3" name="文本框 2"/>
          <p:cNvSpPr txBox="1"/>
          <p:nvPr/>
        </p:nvSpPr>
        <p:spPr>
          <a:xfrm>
            <a:off x="1262122" y="3503055"/>
            <a:ext cx="1107996" cy="369332"/>
          </a:xfrm>
          <a:prstGeom prst="rect">
            <a:avLst/>
          </a:prstGeom>
          <a:noFill/>
        </p:spPr>
        <p:txBody>
          <a:bodyPr wrap="none" rtlCol="0">
            <a:spAutoFit/>
          </a:bodyPr>
          <a:lstStyle/>
          <a:p>
            <a:r>
              <a:rPr lang="zh-CN" altLang="en-US" b="1" dirty="0">
                <a:solidFill>
                  <a:schemeClr val="bg1"/>
                </a:solidFill>
                <a:ea typeface="微软雅黑" panose="020B0503020204020204" pitchFamily="34" charset="-122"/>
              </a:rPr>
              <a:t>六大板块</a:t>
            </a:r>
          </a:p>
        </p:txBody>
      </p:sp>
      <p:sp>
        <p:nvSpPr>
          <p:cNvPr id="4" name="文本框 3"/>
          <p:cNvSpPr txBox="1"/>
          <p:nvPr/>
        </p:nvSpPr>
        <p:spPr>
          <a:xfrm>
            <a:off x="1184856" y="3992452"/>
            <a:ext cx="1287532" cy="369332"/>
          </a:xfrm>
          <a:prstGeom prst="rect">
            <a:avLst/>
          </a:prstGeom>
          <a:noFill/>
        </p:spPr>
        <p:txBody>
          <a:bodyPr wrap="none" rtlCol="0">
            <a:spAutoFit/>
          </a:bodyPr>
          <a:lstStyle/>
          <a:p>
            <a:r>
              <a:rPr lang="en-US" altLang="zh-CN" b="1" dirty="0">
                <a:solidFill>
                  <a:schemeClr val="bg1"/>
                </a:solidFill>
                <a:ea typeface="微软雅黑" panose="020B0503020204020204" pitchFamily="34" charset="-122"/>
              </a:rPr>
              <a:t>32000</a:t>
            </a:r>
            <a:r>
              <a:rPr lang="zh-CN" altLang="en-US" b="1" dirty="0">
                <a:solidFill>
                  <a:schemeClr val="bg1"/>
                </a:solidFill>
                <a:ea typeface="微软雅黑" panose="020B0503020204020204" pitchFamily="34" charset="-122"/>
              </a:rPr>
              <a:t>余字</a:t>
            </a:r>
          </a:p>
        </p:txBody>
      </p:sp>
      <p:cxnSp>
        <p:nvCxnSpPr>
          <p:cNvPr id="6" name="直接连接符 5"/>
          <p:cNvCxnSpPr>
            <a:stCxn id="2" idx="6"/>
          </p:cNvCxnSpPr>
          <p:nvPr/>
        </p:nvCxnSpPr>
        <p:spPr>
          <a:xfrm>
            <a:off x="3013654" y="3731420"/>
            <a:ext cx="41212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25777" y="1442435"/>
            <a:ext cx="0" cy="46363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3425777" y="1442435"/>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3425776" y="6076684"/>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3442229" y="4177118"/>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442229" y="3241277"/>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442230" y="2409282"/>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3442228" y="5157991"/>
            <a:ext cx="42500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3867231" y="1159097"/>
            <a:ext cx="3306298" cy="5904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a typeface="微软雅黑" panose="020B0503020204020204" pitchFamily="34" charset="-122"/>
              </a:rPr>
              <a:t>第一板块（报告第一部分）</a:t>
            </a:r>
          </a:p>
        </p:txBody>
      </p:sp>
      <p:sp>
        <p:nvSpPr>
          <p:cNvPr id="15" name="文本框 14"/>
          <p:cNvSpPr txBox="1"/>
          <p:nvPr/>
        </p:nvSpPr>
        <p:spPr>
          <a:xfrm>
            <a:off x="7353833" y="1075382"/>
            <a:ext cx="3658723"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这五年所发生的历史性变革，讲我们在干什么；</a:t>
            </a:r>
          </a:p>
        </p:txBody>
      </p:sp>
      <p:sp>
        <p:nvSpPr>
          <p:cNvPr id="25" name="圆角矩形 24"/>
          <p:cNvSpPr/>
          <p:nvPr/>
        </p:nvSpPr>
        <p:spPr>
          <a:xfrm>
            <a:off x="3869635" y="2115212"/>
            <a:ext cx="3303894" cy="590486"/>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ea typeface="微软雅黑" panose="020B0503020204020204" pitchFamily="34" charset="-122"/>
              </a:rPr>
              <a:t>第二板块（报告第二部分）</a:t>
            </a:r>
          </a:p>
        </p:txBody>
      </p:sp>
      <p:sp>
        <p:nvSpPr>
          <p:cNvPr id="16" name="文本框 15"/>
          <p:cNvSpPr txBox="1"/>
          <p:nvPr/>
        </p:nvSpPr>
        <p:spPr>
          <a:xfrm>
            <a:off x="7353833" y="2034115"/>
            <a:ext cx="3658723"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谈到今后要干什么，即历史使命，就是实现中华民族伟大复兴；</a:t>
            </a:r>
          </a:p>
        </p:txBody>
      </p:sp>
      <p:sp>
        <p:nvSpPr>
          <p:cNvPr id="27" name="圆角矩形 26"/>
          <p:cNvSpPr/>
          <p:nvPr/>
        </p:nvSpPr>
        <p:spPr>
          <a:xfrm>
            <a:off x="3867231" y="2954766"/>
            <a:ext cx="3306298" cy="5904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ea typeface="微软雅黑" panose="020B0503020204020204" pitchFamily="34" charset="-122"/>
              </a:rPr>
              <a:t>第</a:t>
            </a:r>
            <a:r>
              <a:rPr lang="zh-CN" altLang="en-US" b="1" dirty="0">
                <a:ea typeface="微软雅黑" panose="020B0503020204020204" pitchFamily="34" charset="-122"/>
              </a:rPr>
              <a:t>三</a:t>
            </a:r>
            <a:r>
              <a:rPr lang="zh-CN" altLang="en-US" b="1" dirty="0" smtClean="0">
                <a:ea typeface="微软雅黑" panose="020B0503020204020204" pitchFamily="34" charset="-122"/>
              </a:rPr>
              <a:t>板块</a:t>
            </a:r>
            <a:r>
              <a:rPr lang="zh-CN" altLang="en-US" b="1" dirty="0">
                <a:ea typeface="微软雅黑" panose="020B0503020204020204" pitchFamily="34" charset="-122"/>
              </a:rPr>
              <a:t>（报告</a:t>
            </a:r>
            <a:r>
              <a:rPr lang="zh-CN" altLang="en-US" b="1" dirty="0" smtClean="0">
                <a:ea typeface="微软雅黑" panose="020B0503020204020204" pitchFamily="34" charset="-122"/>
              </a:rPr>
              <a:t>第三部分</a:t>
            </a:r>
            <a:r>
              <a:rPr lang="zh-CN" altLang="en-US" b="1" dirty="0">
                <a:ea typeface="微软雅黑" panose="020B0503020204020204" pitchFamily="34" charset="-122"/>
              </a:rPr>
              <a:t>）</a:t>
            </a:r>
          </a:p>
        </p:txBody>
      </p:sp>
      <p:sp>
        <p:nvSpPr>
          <p:cNvPr id="28" name="圆角矩形 27"/>
          <p:cNvSpPr/>
          <p:nvPr/>
        </p:nvSpPr>
        <p:spPr>
          <a:xfrm>
            <a:off x="3867231" y="3897630"/>
            <a:ext cx="3352682" cy="590486"/>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C00000"/>
                </a:solidFill>
                <a:ea typeface="微软雅黑" panose="020B0503020204020204" pitchFamily="34" charset="-122"/>
              </a:rPr>
              <a:t>第四板块</a:t>
            </a:r>
            <a:r>
              <a:rPr lang="zh-CN" altLang="en-US" b="1" dirty="0">
                <a:solidFill>
                  <a:srgbClr val="C00000"/>
                </a:solidFill>
                <a:ea typeface="微软雅黑" panose="020B0503020204020204" pitchFamily="34" charset="-122"/>
              </a:rPr>
              <a:t>（报告</a:t>
            </a:r>
            <a:r>
              <a:rPr lang="zh-CN" altLang="en-US" b="1" dirty="0" smtClean="0">
                <a:solidFill>
                  <a:srgbClr val="C00000"/>
                </a:solidFill>
                <a:ea typeface="微软雅黑" panose="020B0503020204020204" pitchFamily="34" charset="-122"/>
              </a:rPr>
              <a:t>第四部分</a:t>
            </a:r>
            <a:r>
              <a:rPr lang="zh-CN" altLang="en-US" b="1" dirty="0">
                <a:solidFill>
                  <a:srgbClr val="C00000"/>
                </a:solidFill>
                <a:ea typeface="微软雅黑" panose="020B0503020204020204" pitchFamily="34" charset="-122"/>
              </a:rPr>
              <a:t>）</a:t>
            </a:r>
          </a:p>
        </p:txBody>
      </p:sp>
      <p:sp>
        <p:nvSpPr>
          <p:cNvPr id="29" name="圆角矩形 28"/>
          <p:cNvSpPr/>
          <p:nvPr/>
        </p:nvSpPr>
        <p:spPr>
          <a:xfrm>
            <a:off x="3850780" y="4843200"/>
            <a:ext cx="3322750" cy="59048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ea typeface="微软雅黑" panose="020B0503020204020204" pitchFamily="34" charset="-122"/>
              </a:rPr>
              <a:t>第五板块</a:t>
            </a:r>
            <a:r>
              <a:rPr lang="zh-CN" altLang="en-US" b="1" dirty="0">
                <a:ea typeface="微软雅黑" panose="020B0503020204020204" pitchFamily="34" charset="-122"/>
              </a:rPr>
              <a:t>（报告</a:t>
            </a:r>
            <a:r>
              <a:rPr lang="zh-CN" altLang="en-US" b="1" dirty="0" smtClean="0">
                <a:ea typeface="微软雅黑" panose="020B0503020204020204" pitchFamily="34" charset="-122"/>
              </a:rPr>
              <a:t>第五至三十五部分</a:t>
            </a:r>
            <a:r>
              <a:rPr lang="zh-CN" altLang="en-US" b="1" dirty="0">
                <a:ea typeface="微软雅黑" panose="020B0503020204020204" pitchFamily="34" charset="-122"/>
              </a:rPr>
              <a:t>）</a:t>
            </a:r>
          </a:p>
        </p:txBody>
      </p:sp>
      <p:sp>
        <p:nvSpPr>
          <p:cNvPr id="30" name="圆角矩形 29"/>
          <p:cNvSpPr/>
          <p:nvPr/>
        </p:nvSpPr>
        <p:spPr>
          <a:xfrm>
            <a:off x="3867232" y="5786064"/>
            <a:ext cx="3306298" cy="590486"/>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C00000"/>
                </a:solidFill>
                <a:ea typeface="微软雅黑" panose="020B0503020204020204" pitchFamily="34" charset="-122"/>
              </a:rPr>
              <a:t>第六板块</a:t>
            </a:r>
            <a:r>
              <a:rPr lang="zh-CN" altLang="en-US" b="1" dirty="0">
                <a:solidFill>
                  <a:srgbClr val="C00000"/>
                </a:solidFill>
                <a:ea typeface="微软雅黑" panose="020B0503020204020204" pitchFamily="34" charset="-122"/>
              </a:rPr>
              <a:t>（</a:t>
            </a:r>
            <a:r>
              <a:rPr lang="zh-CN" altLang="en-US" b="1" dirty="0" smtClean="0">
                <a:solidFill>
                  <a:srgbClr val="C00000"/>
                </a:solidFill>
                <a:ea typeface="微软雅黑" panose="020B0503020204020204" pitchFamily="34" charset="-122"/>
              </a:rPr>
              <a:t>报告</a:t>
            </a:r>
            <a:r>
              <a:rPr lang="zh-CN" altLang="en-US" b="1" dirty="0">
                <a:solidFill>
                  <a:srgbClr val="C00000"/>
                </a:solidFill>
                <a:ea typeface="微软雅黑" panose="020B0503020204020204" pitchFamily="34" charset="-122"/>
              </a:rPr>
              <a:t>总结</a:t>
            </a:r>
            <a:r>
              <a:rPr lang="zh-CN" altLang="en-US" b="1" dirty="0" smtClean="0">
                <a:solidFill>
                  <a:srgbClr val="C00000"/>
                </a:solidFill>
                <a:ea typeface="微软雅黑" panose="020B0503020204020204" pitchFamily="34" charset="-122"/>
              </a:rPr>
              <a:t>）</a:t>
            </a:r>
            <a:endParaRPr lang="zh-CN" altLang="en-US" b="1" dirty="0">
              <a:solidFill>
                <a:srgbClr val="C00000"/>
              </a:solidFill>
              <a:ea typeface="微软雅黑" panose="020B0503020204020204" pitchFamily="34" charset="-122"/>
            </a:endParaRPr>
          </a:p>
        </p:txBody>
      </p:sp>
      <p:sp>
        <p:nvSpPr>
          <p:cNvPr id="17" name="文本框 16"/>
          <p:cNvSpPr txBox="1"/>
          <p:nvPr/>
        </p:nvSpPr>
        <p:spPr>
          <a:xfrm>
            <a:off x="7353833" y="2888974"/>
            <a:ext cx="3658723"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就是担负和完成这样的历史使命，需要理论指导和基本方略；</a:t>
            </a:r>
          </a:p>
        </p:txBody>
      </p:sp>
      <p:sp>
        <p:nvSpPr>
          <p:cNvPr id="23" name="文本框 22"/>
          <p:cNvSpPr txBox="1"/>
          <p:nvPr/>
        </p:nvSpPr>
        <p:spPr>
          <a:xfrm>
            <a:off x="7353833" y="3820176"/>
            <a:ext cx="3658723"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就是运用新时代中国特色社会主义思想来战略谋划“两个一百年”奋斗目标</a:t>
            </a:r>
          </a:p>
        </p:txBody>
      </p:sp>
      <p:sp>
        <p:nvSpPr>
          <p:cNvPr id="24" name="文本框 23"/>
          <p:cNvSpPr txBox="1"/>
          <p:nvPr/>
        </p:nvSpPr>
        <p:spPr>
          <a:xfrm>
            <a:off x="7353833" y="4710684"/>
            <a:ext cx="3658723"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就是对各个领域的工作的目标、方法、 步骤作出阐释；</a:t>
            </a:r>
          </a:p>
        </p:txBody>
      </p:sp>
      <p:sp>
        <p:nvSpPr>
          <p:cNvPr id="26" name="文本框 25"/>
          <p:cNvSpPr txBox="1"/>
          <p:nvPr/>
        </p:nvSpPr>
        <p:spPr>
          <a:xfrm>
            <a:off x="7353834" y="5917657"/>
            <a:ext cx="3700264" cy="338554"/>
          </a:xfrm>
          <a:prstGeom prst="rect">
            <a:avLst/>
          </a:prstGeom>
          <a:noFill/>
        </p:spPr>
        <p:txBody>
          <a:bodyPr wrap="square" rtlCol="0">
            <a:spAutoFit/>
          </a:bodyPr>
          <a:lstStyle/>
          <a:p>
            <a:r>
              <a:rPr lang="zh-CN" altLang="en-US" sz="1600" dirty="0">
                <a:solidFill>
                  <a:srgbClr val="C00000"/>
                </a:solidFill>
                <a:ea typeface="微软雅黑" panose="020B0503020204020204" pitchFamily="34" charset="-122"/>
              </a:rPr>
              <a:t>工农兵学商、东西南北中，党领导一切。</a:t>
            </a:r>
          </a:p>
        </p:txBody>
      </p:sp>
    </p:spTree>
    <p:extLst>
      <p:ext uri="{BB962C8B-B14F-4D97-AF65-F5344CB8AC3E}">
        <p14:creationId xmlns:p14="http://schemas.microsoft.com/office/powerpoint/2010/main" val="131790697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p:cNvSpPr/>
          <p:nvPr/>
        </p:nvSpPr>
        <p:spPr>
          <a:xfrm>
            <a:off x="3449228" y="1377644"/>
            <a:ext cx="4965977" cy="496597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6596678" cy="553998"/>
          </a:xfrm>
          <a:prstGeom prst="rect">
            <a:avLst/>
          </a:prstGeom>
          <a:noFill/>
        </p:spPr>
        <p:txBody>
          <a:bodyPr wrap="none" rtlCol="0">
            <a:spAutoFit/>
          </a:bodyPr>
          <a:lstStyle/>
          <a:p>
            <a:r>
              <a:rPr lang="zh-CN" altLang="en-US" sz="2500" b="1" dirty="0">
                <a:ea typeface="微软雅黑" panose="020B0503020204020204" pitchFamily="34" charset="-122"/>
              </a:rPr>
              <a:t>第一部分</a:t>
            </a:r>
            <a:r>
              <a:rPr lang="en-US" altLang="zh-CN" sz="3000" b="1" dirty="0" smtClean="0">
                <a:solidFill>
                  <a:srgbClr val="C00000"/>
                </a:solidFill>
                <a:ea typeface="微软雅黑" panose="020B0503020204020204" pitchFamily="34" charset="-122"/>
              </a:rPr>
              <a:t>-</a:t>
            </a:r>
            <a:r>
              <a:rPr lang="zh-CN" altLang="en-US" sz="3000" b="1" dirty="0" smtClean="0">
                <a:solidFill>
                  <a:srgbClr val="C00000"/>
                </a:solidFill>
                <a:ea typeface="微软雅黑" panose="020B0503020204020204" pitchFamily="34" charset="-122"/>
              </a:rPr>
              <a:t>过去</a:t>
            </a:r>
            <a:r>
              <a:rPr lang="zh-CN" altLang="en-US" sz="3000" b="1" dirty="0">
                <a:solidFill>
                  <a:srgbClr val="C00000"/>
                </a:solidFill>
                <a:ea typeface="微软雅黑" panose="020B0503020204020204" pitchFamily="34" charset="-122"/>
              </a:rPr>
              <a:t>五年的工作和历史性变革</a:t>
            </a:r>
            <a:endParaRPr lang="zh-CN" altLang="en-US" sz="3000" b="1" dirty="0">
              <a:solidFill>
                <a:srgbClr val="C00000"/>
              </a:solidFill>
              <a:ea typeface="微软雅黑" panose="020B0503020204020204" pitchFamily="34" charset="-122"/>
            </a:endParaRPr>
          </a:p>
        </p:txBody>
      </p:sp>
      <p:sp>
        <p:nvSpPr>
          <p:cNvPr id="2" name="椭圆 1"/>
          <p:cNvSpPr/>
          <p:nvPr/>
        </p:nvSpPr>
        <p:spPr>
          <a:xfrm>
            <a:off x="3790121" y="1740285"/>
            <a:ext cx="4240696" cy="424069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 name="文本框 2"/>
          <p:cNvSpPr txBox="1"/>
          <p:nvPr/>
        </p:nvSpPr>
        <p:spPr>
          <a:xfrm>
            <a:off x="4916555" y="2703446"/>
            <a:ext cx="2031325" cy="369332"/>
          </a:xfrm>
          <a:prstGeom prst="rect">
            <a:avLst/>
          </a:prstGeom>
          <a:noFill/>
        </p:spPr>
        <p:txBody>
          <a:bodyPr wrap="none" rtlCol="0">
            <a:spAutoFit/>
          </a:bodyPr>
          <a:lstStyle/>
          <a:p>
            <a:r>
              <a:rPr lang="zh-CN" altLang="en-US" b="1" dirty="0">
                <a:solidFill>
                  <a:schemeClr val="bg1"/>
                </a:solidFill>
                <a:ea typeface="微软雅黑" panose="020B0503020204020204" pitchFamily="34" charset="-122"/>
              </a:rPr>
              <a:t>十八大以来的五年</a:t>
            </a:r>
          </a:p>
        </p:txBody>
      </p:sp>
      <p:sp>
        <p:nvSpPr>
          <p:cNvPr id="4" name="文本框 3"/>
          <p:cNvSpPr txBox="1"/>
          <p:nvPr/>
        </p:nvSpPr>
        <p:spPr>
          <a:xfrm>
            <a:off x="4439478" y="3244267"/>
            <a:ext cx="3005951" cy="1785104"/>
          </a:xfrm>
          <a:prstGeom prst="rect">
            <a:avLst/>
          </a:prstGeom>
          <a:noFill/>
        </p:spPr>
        <p:txBody>
          <a:bodyPr wrap="none" rtlCol="0">
            <a:spAutoFit/>
          </a:bodyPr>
          <a:lstStyle/>
          <a:p>
            <a:r>
              <a:rPr lang="zh-CN" altLang="en-US" sz="5500" b="1" dirty="0">
                <a:solidFill>
                  <a:srgbClr val="FFFF00"/>
                </a:solidFill>
                <a:ea typeface="微软雅黑" panose="020B0503020204020204" pitchFamily="34" charset="-122"/>
              </a:rPr>
              <a:t>十个</a:t>
            </a:r>
            <a:r>
              <a:rPr lang="zh-CN" altLang="en-US" sz="5500" b="1" dirty="0" smtClean="0">
                <a:solidFill>
                  <a:srgbClr val="FFFF00"/>
                </a:solidFill>
                <a:ea typeface="微软雅黑" panose="020B0503020204020204" pitchFamily="34" charset="-122"/>
              </a:rPr>
              <a:t>方面</a:t>
            </a:r>
            <a:endParaRPr lang="en-US" altLang="zh-CN" sz="5500" b="1" dirty="0" smtClean="0">
              <a:solidFill>
                <a:srgbClr val="FFFF00"/>
              </a:solidFill>
              <a:ea typeface="微软雅黑" panose="020B0503020204020204" pitchFamily="34" charset="-122"/>
            </a:endParaRPr>
          </a:p>
          <a:p>
            <a:r>
              <a:rPr lang="zh-CN" altLang="en-US" sz="5500" b="1" dirty="0" smtClean="0">
                <a:solidFill>
                  <a:srgbClr val="FFFF00"/>
                </a:solidFill>
                <a:ea typeface="微软雅黑" panose="020B0503020204020204" pitchFamily="34" charset="-122"/>
              </a:rPr>
              <a:t>历史</a:t>
            </a:r>
            <a:r>
              <a:rPr lang="zh-CN" altLang="en-US" sz="5500" b="1" dirty="0">
                <a:solidFill>
                  <a:srgbClr val="FFFF00"/>
                </a:solidFill>
                <a:ea typeface="微软雅黑" panose="020B0503020204020204" pitchFamily="34" charset="-122"/>
              </a:rPr>
              <a:t>成就</a:t>
            </a:r>
          </a:p>
        </p:txBody>
      </p:sp>
      <p:sp>
        <p:nvSpPr>
          <p:cNvPr id="6" name="椭圆 5"/>
          <p:cNvSpPr/>
          <p:nvPr/>
        </p:nvSpPr>
        <p:spPr>
          <a:xfrm>
            <a:off x="3790119" y="1974794"/>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1</a:t>
            </a:r>
            <a:endParaRPr lang="zh-CN" altLang="en-US" sz="3000" b="1" dirty="0">
              <a:ea typeface="微软雅黑" panose="020B0503020204020204" pitchFamily="34" charset="-122"/>
            </a:endParaRPr>
          </a:p>
        </p:txBody>
      </p:sp>
      <p:sp>
        <p:nvSpPr>
          <p:cNvPr id="11" name="椭圆 10"/>
          <p:cNvSpPr/>
          <p:nvPr/>
        </p:nvSpPr>
        <p:spPr>
          <a:xfrm>
            <a:off x="3326293" y="2758514"/>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2</a:t>
            </a:r>
            <a:endParaRPr lang="zh-CN" altLang="en-US" sz="3000" b="1" dirty="0">
              <a:ea typeface="微软雅黑" panose="020B0503020204020204" pitchFamily="34" charset="-122"/>
            </a:endParaRPr>
          </a:p>
        </p:txBody>
      </p:sp>
      <p:sp>
        <p:nvSpPr>
          <p:cNvPr id="12" name="椭圆 11"/>
          <p:cNvSpPr/>
          <p:nvPr/>
        </p:nvSpPr>
        <p:spPr>
          <a:xfrm>
            <a:off x="3204733" y="3626716"/>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3</a:t>
            </a:r>
            <a:endParaRPr lang="zh-CN" altLang="en-US" sz="3000" b="1" dirty="0">
              <a:ea typeface="微软雅黑" panose="020B0503020204020204" pitchFamily="34" charset="-122"/>
            </a:endParaRPr>
          </a:p>
        </p:txBody>
      </p:sp>
      <p:sp>
        <p:nvSpPr>
          <p:cNvPr id="14" name="椭圆 13"/>
          <p:cNvSpPr/>
          <p:nvPr/>
        </p:nvSpPr>
        <p:spPr>
          <a:xfrm>
            <a:off x="3697355" y="5209234"/>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5</a:t>
            </a:r>
            <a:endParaRPr lang="zh-CN" altLang="en-US" sz="3000" b="1" dirty="0">
              <a:ea typeface="微软雅黑" panose="020B0503020204020204" pitchFamily="34" charset="-122"/>
            </a:endParaRPr>
          </a:p>
        </p:txBody>
      </p:sp>
      <p:sp>
        <p:nvSpPr>
          <p:cNvPr id="15" name="椭圆 14"/>
          <p:cNvSpPr/>
          <p:nvPr/>
        </p:nvSpPr>
        <p:spPr>
          <a:xfrm>
            <a:off x="7623745" y="5209233"/>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dirty="0">
              <a:ea typeface="微软雅黑" panose="020B0503020204020204" pitchFamily="34" charset="-122"/>
            </a:endParaRPr>
          </a:p>
        </p:txBody>
      </p:sp>
      <p:sp>
        <p:nvSpPr>
          <p:cNvPr id="16" name="椭圆 15"/>
          <p:cNvSpPr/>
          <p:nvPr/>
        </p:nvSpPr>
        <p:spPr>
          <a:xfrm>
            <a:off x="8211669" y="3626716"/>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8</a:t>
            </a:r>
            <a:endParaRPr lang="zh-CN" altLang="en-US" sz="3000" b="1" dirty="0">
              <a:ea typeface="微软雅黑" panose="020B0503020204020204" pitchFamily="34" charset="-122"/>
            </a:endParaRPr>
          </a:p>
        </p:txBody>
      </p:sp>
      <p:sp>
        <p:nvSpPr>
          <p:cNvPr id="17" name="椭圆 16"/>
          <p:cNvSpPr/>
          <p:nvPr/>
        </p:nvSpPr>
        <p:spPr>
          <a:xfrm>
            <a:off x="7566990" y="1974794"/>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6</a:t>
            </a:r>
            <a:endParaRPr lang="zh-CN" altLang="en-US" sz="3000" b="1" dirty="0">
              <a:ea typeface="微软雅黑" panose="020B0503020204020204" pitchFamily="34" charset="-122"/>
            </a:endParaRPr>
          </a:p>
        </p:txBody>
      </p:sp>
      <p:sp>
        <p:nvSpPr>
          <p:cNvPr id="18" name="椭圆 17"/>
          <p:cNvSpPr/>
          <p:nvPr/>
        </p:nvSpPr>
        <p:spPr>
          <a:xfrm>
            <a:off x="8030817" y="2712018"/>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7</a:t>
            </a:r>
            <a:endParaRPr lang="zh-CN" altLang="en-US" sz="3000" b="1" dirty="0">
              <a:ea typeface="微软雅黑" panose="020B0503020204020204" pitchFamily="34" charset="-122"/>
            </a:endParaRPr>
          </a:p>
        </p:txBody>
      </p:sp>
      <p:sp>
        <p:nvSpPr>
          <p:cNvPr id="19" name="椭圆 18"/>
          <p:cNvSpPr/>
          <p:nvPr/>
        </p:nvSpPr>
        <p:spPr>
          <a:xfrm>
            <a:off x="3326294" y="4480597"/>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4</a:t>
            </a:r>
            <a:endParaRPr lang="zh-CN" altLang="en-US" sz="3000" b="1" dirty="0">
              <a:ea typeface="微软雅黑" panose="020B0503020204020204" pitchFamily="34" charset="-122"/>
            </a:endParaRPr>
          </a:p>
        </p:txBody>
      </p:sp>
      <p:sp>
        <p:nvSpPr>
          <p:cNvPr id="20" name="椭圆 19"/>
          <p:cNvSpPr/>
          <p:nvPr/>
        </p:nvSpPr>
        <p:spPr>
          <a:xfrm>
            <a:off x="8030816" y="4434101"/>
            <a:ext cx="463827" cy="4638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9</a:t>
            </a:r>
            <a:endParaRPr lang="zh-CN" altLang="en-US" sz="3000" b="1" dirty="0">
              <a:ea typeface="微软雅黑" panose="020B0503020204020204" pitchFamily="34" charset="-122"/>
            </a:endParaRPr>
          </a:p>
        </p:txBody>
      </p:sp>
      <p:sp>
        <p:nvSpPr>
          <p:cNvPr id="7" name="文本框 6"/>
          <p:cNvSpPr txBox="1"/>
          <p:nvPr/>
        </p:nvSpPr>
        <p:spPr>
          <a:xfrm>
            <a:off x="7540486" y="5162848"/>
            <a:ext cx="611065" cy="553998"/>
          </a:xfrm>
          <a:prstGeom prst="rect">
            <a:avLst/>
          </a:prstGeom>
          <a:noFill/>
        </p:spPr>
        <p:txBody>
          <a:bodyPr wrap="none" rtlCol="0">
            <a:spAutoFit/>
          </a:bodyPr>
          <a:lstStyle/>
          <a:p>
            <a:r>
              <a:rPr lang="en-US" altLang="zh-CN" sz="3000" b="1" dirty="0" smtClean="0">
                <a:solidFill>
                  <a:schemeClr val="bg1"/>
                </a:solidFill>
                <a:ea typeface="微软雅黑" panose="020B0503020204020204" pitchFamily="34" charset="-122"/>
              </a:rPr>
              <a:t>10</a:t>
            </a:r>
            <a:endParaRPr lang="zh-CN" altLang="en-US" sz="3000" b="1" dirty="0">
              <a:solidFill>
                <a:schemeClr val="bg1"/>
              </a:solidFill>
              <a:ea typeface="微软雅黑" panose="020B0503020204020204" pitchFamily="34" charset="-122"/>
            </a:endParaRPr>
          </a:p>
        </p:txBody>
      </p:sp>
      <p:sp>
        <p:nvSpPr>
          <p:cNvPr id="8" name="文本框 7"/>
          <p:cNvSpPr txBox="1"/>
          <p:nvPr/>
        </p:nvSpPr>
        <p:spPr>
          <a:xfrm>
            <a:off x="1309581" y="2007924"/>
            <a:ext cx="2492991"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经济建设取得重大成就</a:t>
            </a:r>
          </a:p>
        </p:txBody>
      </p:sp>
      <p:sp>
        <p:nvSpPr>
          <p:cNvPr id="10" name="文本框 9"/>
          <p:cNvSpPr txBox="1"/>
          <p:nvPr/>
        </p:nvSpPr>
        <p:spPr>
          <a:xfrm>
            <a:off x="8044071" y="2000585"/>
            <a:ext cx="249299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生态文明建设成效显著</a:t>
            </a:r>
          </a:p>
        </p:txBody>
      </p:sp>
      <p:sp>
        <p:nvSpPr>
          <p:cNvPr id="21" name="文本框 20"/>
          <p:cNvSpPr txBox="1"/>
          <p:nvPr/>
        </p:nvSpPr>
        <p:spPr>
          <a:xfrm>
            <a:off x="368548" y="2811411"/>
            <a:ext cx="2954656"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全面深化改革取得重大突破</a:t>
            </a:r>
          </a:p>
        </p:txBody>
      </p:sp>
      <p:sp>
        <p:nvSpPr>
          <p:cNvPr id="22" name="文本框 21"/>
          <p:cNvSpPr txBox="1"/>
          <p:nvPr/>
        </p:nvSpPr>
        <p:spPr>
          <a:xfrm>
            <a:off x="264823" y="3666472"/>
            <a:ext cx="2954656"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民主法治建设迈出里大步伐</a:t>
            </a:r>
          </a:p>
        </p:txBody>
      </p:sp>
      <p:sp>
        <p:nvSpPr>
          <p:cNvPr id="23" name="文本框 22"/>
          <p:cNvSpPr txBox="1"/>
          <p:nvPr/>
        </p:nvSpPr>
        <p:spPr>
          <a:xfrm>
            <a:off x="367751" y="4520242"/>
            <a:ext cx="2954656"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思想文化建设取得重大进展</a:t>
            </a:r>
          </a:p>
        </p:txBody>
      </p:sp>
      <p:sp>
        <p:nvSpPr>
          <p:cNvPr id="24" name="文本框 23"/>
          <p:cNvSpPr txBox="1"/>
          <p:nvPr/>
        </p:nvSpPr>
        <p:spPr>
          <a:xfrm>
            <a:off x="1676192" y="5244730"/>
            <a:ext cx="2031326"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人民生活不断改善</a:t>
            </a:r>
          </a:p>
        </p:txBody>
      </p:sp>
      <p:sp>
        <p:nvSpPr>
          <p:cNvPr id="25" name="文本框 24"/>
          <p:cNvSpPr txBox="1"/>
          <p:nvPr/>
        </p:nvSpPr>
        <p:spPr>
          <a:xfrm>
            <a:off x="8494643" y="2755592"/>
            <a:ext cx="2262158"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强军兴军开创新局面</a:t>
            </a:r>
          </a:p>
        </p:txBody>
      </p:sp>
      <p:sp>
        <p:nvSpPr>
          <p:cNvPr id="26" name="文本框 25"/>
          <p:cNvSpPr txBox="1"/>
          <p:nvPr/>
        </p:nvSpPr>
        <p:spPr>
          <a:xfrm>
            <a:off x="8675496" y="3670853"/>
            <a:ext cx="249299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港澳台工作取得新进展</a:t>
            </a:r>
          </a:p>
        </p:txBody>
      </p:sp>
      <p:sp>
        <p:nvSpPr>
          <p:cNvPr id="27" name="文本框 26"/>
          <p:cNvSpPr txBox="1"/>
          <p:nvPr/>
        </p:nvSpPr>
        <p:spPr>
          <a:xfrm>
            <a:off x="8494643" y="4473067"/>
            <a:ext cx="2723823"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全方位外交布局深入展开</a:t>
            </a:r>
          </a:p>
        </p:txBody>
      </p:sp>
      <p:sp>
        <p:nvSpPr>
          <p:cNvPr id="28" name="文本框 27"/>
          <p:cNvSpPr txBox="1"/>
          <p:nvPr/>
        </p:nvSpPr>
        <p:spPr>
          <a:xfrm>
            <a:off x="8087572" y="5261260"/>
            <a:ext cx="249299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全面从严治党成效卓著</a:t>
            </a:r>
          </a:p>
        </p:txBody>
      </p:sp>
    </p:spTree>
    <p:extLst>
      <p:ext uri="{BB962C8B-B14F-4D97-AF65-F5344CB8AC3E}">
        <p14:creationId xmlns:p14="http://schemas.microsoft.com/office/powerpoint/2010/main" val="18553339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6596678" cy="553998"/>
          </a:xfrm>
          <a:prstGeom prst="rect">
            <a:avLst/>
          </a:prstGeom>
          <a:noFill/>
        </p:spPr>
        <p:txBody>
          <a:bodyPr wrap="none" rtlCol="0">
            <a:spAutoFit/>
          </a:bodyPr>
          <a:lstStyle/>
          <a:p>
            <a:r>
              <a:rPr lang="zh-CN" altLang="en-US" sz="2500" b="1" dirty="0">
                <a:ea typeface="微软雅黑" panose="020B0503020204020204" pitchFamily="34" charset="-122"/>
              </a:rPr>
              <a:t>第一部分</a:t>
            </a:r>
            <a:r>
              <a:rPr lang="en-US" altLang="zh-CN" sz="3000" b="1" dirty="0">
                <a:solidFill>
                  <a:srgbClr val="C00000"/>
                </a:solidFill>
                <a:ea typeface="微软雅黑" panose="020B0503020204020204" pitchFamily="34" charset="-122"/>
              </a:rPr>
              <a:t>-</a:t>
            </a:r>
            <a:r>
              <a:rPr lang="zh-CN" altLang="en-US" sz="3000" b="1" dirty="0">
                <a:solidFill>
                  <a:srgbClr val="C00000"/>
                </a:solidFill>
                <a:ea typeface="微软雅黑" panose="020B0503020204020204" pitchFamily="34" charset="-122"/>
              </a:rPr>
              <a:t>过去五年的工作和历史性变革</a:t>
            </a:r>
            <a:endParaRPr lang="zh-CN" altLang="en-US" sz="3000" b="1" dirty="0">
              <a:solidFill>
                <a:srgbClr val="C00000"/>
              </a:solidFill>
              <a:ea typeface="微软雅黑" panose="020B0503020204020204" pitchFamily="34" charset="-122"/>
            </a:endParaRPr>
          </a:p>
        </p:txBody>
      </p:sp>
      <p:sp>
        <p:nvSpPr>
          <p:cNvPr id="3" name="文本框 2"/>
          <p:cNvSpPr txBox="1"/>
          <p:nvPr/>
        </p:nvSpPr>
        <p:spPr>
          <a:xfrm>
            <a:off x="3193962" y="1468189"/>
            <a:ext cx="5955476"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中国特色社会主义</a:t>
            </a:r>
            <a:r>
              <a:rPr lang="zh-CN" altLang="en-US" sz="3000" b="1" dirty="0" smtClean="0">
                <a:solidFill>
                  <a:srgbClr val="C00000"/>
                </a:solidFill>
                <a:ea typeface="微软雅黑" panose="020B0503020204020204" pitchFamily="34" charset="-122"/>
              </a:rPr>
              <a:t>进入</a:t>
            </a:r>
            <a:r>
              <a:rPr lang="zh-CN" altLang="en-US" sz="3000" b="1" dirty="0">
                <a:solidFill>
                  <a:srgbClr val="C00000"/>
                </a:solidFill>
                <a:ea typeface="微软雅黑" panose="020B0503020204020204" pitchFamily="34" charset="-122"/>
              </a:rPr>
              <a:t>了</a:t>
            </a:r>
            <a:r>
              <a:rPr lang="zh-CN" altLang="en-US" sz="3000" b="1" dirty="0" smtClean="0">
                <a:solidFill>
                  <a:srgbClr val="C00000"/>
                </a:solidFill>
                <a:ea typeface="微软雅黑" panose="020B0503020204020204" pitchFamily="34" charset="-122"/>
              </a:rPr>
              <a:t>新时代：</a:t>
            </a:r>
            <a:endParaRPr lang="zh-CN" altLang="en-US" sz="3000" dirty="0">
              <a:solidFill>
                <a:srgbClr val="C00000"/>
              </a:solidFill>
              <a:ea typeface="微软雅黑" panose="020B0503020204020204" pitchFamily="34" charset="-122"/>
            </a:endParaRPr>
          </a:p>
        </p:txBody>
      </p:sp>
      <p:sp>
        <p:nvSpPr>
          <p:cNvPr id="4" name="文本框 3"/>
          <p:cNvSpPr txBox="1"/>
          <p:nvPr/>
        </p:nvSpPr>
        <p:spPr>
          <a:xfrm>
            <a:off x="1584102" y="2459866"/>
            <a:ext cx="1338828" cy="553998"/>
          </a:xfrm>
          <a:prstGeom prst="rect">
            <a:avLst/>
          </a:prstGeom>
          <a:noFill/>
          <a:ln>
            <a:solidFill>
              <a:srgbClr val="C00000"/>
            </a:solidFill>
            <a:prstDash val="dash"/>
          </a:ln>
        </p:spPr>
        <p:txBody>
          <a:bodyPr wrap="none" rtlCol="0">
            <a:spAutoFit/>
          </a:bodyPr>
          <a:lstStyle/>
          <a:p>
            <a:r>
              <a:rPr lang="zh-CN" altLang="en-US" sz="3000" b="1" dirty="0" smtClean="0">
                <a:solidFill>
                  <a:srgbClr val="C00000"/>
                </a:solidFill>
                <a:ea typeface="微软雅黑" panose="020B0503020204020204" pitchFamily="34" charset="-122"/>
              </a:rPr>
              <a:t>意味着</a:t>
            </a:r>
            <a:endParaRPr lang="zh-CN" altLang="en-US" sz="3000" b="1" dirty="0">
              <a:solidFill>
                <a:srgbClr val="C00000"/>
              </a:solidFill>
              <a:ea typeface="微软雅黑" panose="020B0503020204020204" pitchFamily="34" charset="-122"/>
            </a:endParaRPr>
          </a:p>
        </p:txBody>
      </p:sp>
      <p:sp>
        <p:nvSpPr>
          <p:cNvPr id="5" name="文本框 4"/>
          <p:cNvSpPr txBox="1"/>
          <p:nvPr/>
        </p:nvSpPr>
        <p:spPr>
          <a:xfrm>
            <a:off x="3412903" y="2253801"/>
            <a:ext cx="7351037" cy="873957"/>
          </a:xfrm>
          <a:prstGeom prst="rect">
            <a:avLst/>
          </a:prstGeom>
          <a:solidFill>
            <a:srgbClr val="C00000"/>
          </a:solidFill>
        </p:spPr>
        <p:txBody>
          <a:bodyPr wrap="square" rtlCol="0">
            <a:spAutoFit/>
          </a:bodyPr>
          <a:lstStyle/>
          <a:p>
            <a:pPr>
              <a:lnSpc>
                <a:spcPct val="150000"/>
              </a:lnSpc>
            </a:pPr>
            <a:r>
              <a:rPr lang="zh-CN" altLang="en-US" b="1" dirty="0">
                <a:solidFill>
                  <a:schemeClr val="bg1"/>
                </a:solidFill>
                <a:ea typeface="微软雅黑" panose="020B0503020204020204" pitchFamily="34" charset="-122"/>
              </a:rPr>
              <a:t>近代以来久经磨难的中华民族迎来了从站起来、富起来到强起来的伟大飞跃，迎来了实现中华民族伟大复兴的光明</a:t>
            </a:r>
            <a:r>
              <a:rPr lang="zh-CN" altLang="en-US" b="1" dirty="0" smtClean="0">
                <a:solidFill>
                  <a:schemeClr val="bg1"/>
                </a:solidFill>
                <a:ea typeface="微软雅黑" panose="020B0503020204020204" pitchFamily="34" charset="-122"/>
              </a:rPr>
              <a:t>前景；</a:t>
            </a:r>
            <a:endParaRPr lang="zh-CN" altLang="en-US" dirty="0">
              <a:solidFill>
                <a:schemeClr val="bg1"/>
              </a:solidFill>
              <a:ea typeface="微软雅黑" panose="020B0503020204020204" pitchFamily="34" charset="-122"/>
            </a:endParaRPr>
          </a:p>
        </p:txBody>
      </p:sp>
      <p:sp>
        <p:nvSpPr>
          <p:cNvPr id="10" name="文本框 9"/>
          <p:cNvSpPr txBox="1"/>
          <p:nvPr/>
        </p:nvSpPr>
        <p:spPr>
          <a:xfrm>
            <a:off x="1584102" y="3616817"/>
            <a:ext cx="1347605" cy="553998"/>
          </a:xfrm>
          <a:prstGeom prst="rect">
            <a:avLst/>
          </a:prstGeom>
          <a:solidFill>
            <a:srgbClr val="C00000"/>
          </a:solidFill>
          <a:ln>
            <a:noFill/>
            <a:prstDash val="dash"/>
          </a:ln>
        </p:spPr>
        <p:txBody>
          <a:bodyPr wrap="square" rtlCol="0">
            <a:spAutoFit/>
          </a:bodyPr>
          <a:lstStyle/>
          <a:p>
            <a:r>
              <a:rPr lang="zh-CN" altLang="en-US" sz="3000" b="1" dirty="0" smtClean="0">
                <a:solidFill>
                  <a:schemeClr val="bg1"/>
                </a:solidFill>
                <a:ea typeface="微软雅黑" panose="020B0503020204020204" pitchFamily="34" charset="-122"/>
              </a:rPr>
              <a:t>意味着</a:t>
            </a:r>
            <a:endParaRPr lang="zh-CN" altLang="en-US" sz="3000" b="1" dirty="0">
              <a:solidFill>
                <a:schemeClr val="bg1"/>
              </a:solidFill>
              <a:ea typeface="微软雅黑" panose="020B0503020204020204" pitchFamily="34" charset="-122"/>
            </a:endParaRPr>
          </a:p>
        </p:txBody>
      </p:sp>
      <p:sp>
        <p:nvSpPr>
          <p:cNvPr id="11" name="文本框 10"/>
          <p:cNvSpPr txBox="1"/>
          <p:nvPr/>
        </p:nvSpPr>
        <p:spPr>
          <a:xfrm>
            <a:off x="3412903" y="3436510"/>
            <a:ext cx="7351038" cy="873957"/>
          </a:xfrm>
          <a:prstGeom prst="rect">
            <a:avLst/>
          </a:prstGeom>
          <a:noFill/>
          <a:ln>
            <a:solidFill>
              <a:srgbClr val="C00000"/>
            </a:solidFill>
            <a:prstDash val="dash"/>
          </a:ln>
        </p:spPr>
        <p:txBody>
          <a:bodyPr wrap="square" rtlCol="0">
            <a:spAutoFit/>
          </a:bodyPr>
          <a:lstStyle/>
          <a:p>
            <a:pPr>
              <a:lnSpc>
                <a:spcPct val="150000"/>
              </a:lnSpc>
            </a:pPr>
            <a:r>
              <a:rPr lang="zh-CN" altLang="en-US" b="1" dirty="0">
                <a:solidFill>
                  <a:srgbClr val="C00000"/>
                </a:solidFill>
                <a:ea typeface="微软雅黑" panose="020B0503020204020204" pitchFamily="34" charset="-122"/>
              </a:rPr>
              <a:t>科学社会主义在二十一世纪的中国焕发出强大生机活力，在世界上高高举起了中国特色社会主义伟大旗帜；</a:t>
            </a:r>
            <a:endParaRPr lang="zh-CN" altLang="en-US" dirty="0">
              <a:solidFill>
                <a:srgbClr val="C00000"/>
              </a:solidFill>
              <a:ea typeface="微软雅黑" panose="020B0503020204020204" pitchFamily="34" charset="-122"/>
            </a:endParaRPr>
          </a:p>
        </p:txBody>
      </p:sp>
      <p:sp>
        <p:nvSpPr>
          <p:cNvPr id="12" name="文本框 11"/>
          <p:cNvSpPr txBox="1"/>
          <p:nvPr/>
        </p:nvSpPr>
        <p:spPr>
          <a:xfrm>
            <a:off x="1584101" y="4827433"/>
            <a:ext cx="1347605" cy="553998"/>
          </a:xfrm>
          <a:prstGeom prst="rect">
            <a:avLst/>
          </a:prstGeom>
          <a:noFill/>
          <a:ln>
            <a:solidFill>
              <a:srgbClr val="C00000"/>
            </a:solidFill>
            <a:prstDash val="dash"/>
          </a:ln>
        </p:spPr>
        <p:txBody>
          <a:bodyPr wrap="square" rtlCol="0">
            <a:spAutoFit/>
          </a:bodyPr>
          <a:lstStyle/>
          <a:p>
            <a:r>
              <a:rPr lang="zh-CN" altLang="en-US" sz="3000" b="1" dirty="0" smtClean="0">
                <a:solidFill>
                  <a:srgbClr val="C00000"/>
                </a:solidFill>
                <a:ea typeface="微软雅黑" panose="020B0503020204020204" pitchFamily="34" charset="-122"/>
              </a:rPr>
              <a:t>意味着</a:t>
            </a:r>
            <a:endParaRPr lang="zh-CN" altLang="en-US" sz="3000" b="1" dirty="0">
              <a:solidFill>
                <a:srgbClr val="C00000"/>
              </a:solidFill>
              <a:ea typeface="微软雅黑" panose="020B0503020204020204" pitchFamily="34" charset="-122"/>
            </a:endParaRPr>
          </a:p>
        </p:txBody>
      </p:sp>
      <p:sp>
        <p:nvSpPr>
          <p:cNvPr id="13" name="文本框 12"/>
          <p:cNvSpPr txBox="1"/>
          <p:nvPr/>
        </p:nvSpPr>
        <p:spPr>
          <a:xfrm>
            <a:off x="3412903" y="4582732"/>
            <a:ext cx="7351037" cy="1052596"/>
          </a:xfrm>
          <a:prstGeom prst="rect">
            <a:avLst/>
          </a:prstGeom>
          <a:solidFill>
            <a:srgbClr val="C00000"/>
          </a:solidFill>
        </p:spPr>
        <p:txBody>
          <a:bodyPr wrap="square" rtlCol="0">
            <a:spAutoFit/>
          </a:bodyPr>
          <a:lstStyle/>
          <a:p>
            <a:pPr>
              <a:lnSpc>
                <a:spcPct val="130000"/>
              </a:lnSpc>
            </a:pPr>
            <a:r>
              <a:rPr lang="zh-CN" altLang="en-US" sz="1600" b="1" dirty="0">
                <a:solidFill>
                  <a:schemeClr val="bg1"/>
                </a:solidFill>
                <a:ea typeface="微软雅黑" panose="020B0503020204020204" pitchFamily="34" charset="-122"/>
              </a:rPr>
              <a:t>着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zh-CN" altLang="en-US" sz="16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413931621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6596678" cy="553998"/>
          </a:xfrm>
          <a:prstGeom prst="rect">
            <a:avLst/>
          </a:prstGeom>
          <a:noFill/>
        </p:spPr>
        <p:txBody>
          <a:bodyPr wrap="none" rtlCol="0">
            <a:spAutoFit/>
          </a:bodyPr>
          <a:lstStyle/>
          <a:p>
            <a:r>
              <a:rPr lang="zh-CN" altLang="en-US" sz="2500" b="1" dirty="0">
                <a:ea typeface="微软雅黑" panose="020B0503020204020204" pitchFamily="34" charset="-122"/>
              </a:rPr>
              <a:t>第一部分</a:t>
            </a:r>
            <a:r>
              <a:rPr lang="en-US" altLang="zh-CN" sz="3000" b="1" dirty="0">
                <a:solidFill>
                  <a:srgbClr val="C00000"/>
                </a:solidFill>
                <a:ea typeface="微软雅黑" panose="020B0503020204020204" pitchFamily="34" charset="-122"/>
              </a:rPr>
              <a:t>-</a:t>
            </a:r>
            <a:r>
              <a:rPr lang="zh-CN" altLang="en-US" sz="3000" b="1" dirty="0">
                <a:solidFill>
                  <a:srgbClr val="C00000"/>
                </a:solidFill>
                <a:ea typeface="微软雅黑" panose="020B0503020204020204" pitchFamily="34" charset="-122"/>
              </a:rPr>
              <a:t>过去五年的工作和历史性变革</a:t>
            </a:r>
            <a:endParaRPr lang="zh-CN" altLang="en-US" sz="3000" b="1" dirty="0">
              <a:solidFill>
                <a:srgbClr val="C00000"/>
              </a:solidFill>
              <a:ea typeface="微软雅黑" panose="020B0503020204020204" pitchFamily="34" charset="-122"/>
            </a:endParaRPr>
          </a:p>
        </p:txBody>
      </p:sp>
      <p:sp>
        <p:nvSpPr>
          <p:cNvPr id="2" name="椭圆 1"/>
          <p:cNvSpPr/>
          <p:nvPr/>
        </p:nvSpPr>
        <p:spPr>
          <a:xfrm>
            <a:off x="5048516" y="2356834"/>
            <a:ext cx="1880316" cy="1880316"/>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一个</a:t>
            </a:r>
          </a:p>
          <a:p>
            <a:pPr algn="ctr"/>
            <a:r>
              <a:rPr lang="zh-CN" altLang="en-US" sz="3000" b="1" dirty="0">
                <a:ea typeface="微软雅黑" panose="020B0503020204020204" pitchFamily="34" charset="-122"/>
              </a:rPr>
              <a:t>转变</a:t>
            </a:r>
          </a:p>
        </p:txBody>
      </p:sp>
      <p:sp>
        <p:nvSpPr>
          <p:cNvPr id="7" name="椭圆 6"/>
          <p:cNvSpPr/>
          <p:nvPr/>
        </p:nvSpPr>
        <p:spPr>
          <a:xfrm>
            <a:off x="4262905" y="3751628"/>
            <a:ext cx="1880316" cy="1880316"/>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两个</a:t>
            </a:r>
          </a:p>
          <a:p>
            <a:pPr algn="ctr"/>
            <a:r>
              <a:rPr lang="zh-CN" altLang="en-US" sz="3000" b="1" dirty="0">
                <a:ea typeface="微软雅黑" panose="020B0503020204020204" pitchFamily="34" charset="-122"/>
              </a:rPr>
              <a:t>没有变</a:t>
            </a:r>
          </a:p>
        </p:txBody>
      </p:sp>
      <p:sp>
        <p:nvSpPr>
          <p:cNvPr id="8" name="椭圆 7"/>
          <p:cNvSpPr/>
          <p:nvPr/>
        </p:nvSpPr>
        <p:spPr>
          <a:xfrm>
            <a:off x="5988674" y="3751628"/>
            <a:ext cx="1880316" cy="1880316"/>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solidFill>
                  <a:schemeClr val="bg1"/>
                </a:solidFill>
                <a:ea typeface="微软雅黑" panose="020B0503020204020204" pitchFamily="34" charset="-122"/>
              </a:rPr>
              <a:t>三个</a:t>
            </a:r>
            <a:endParaRPr lang="en-US" altLang="zh-CN" sz="3000" b="1" dirty="0" smtClean="0">
              <a:solidFill>
                <a:schemeClr val="bg1"/>
              </a:solidFill>
              <a:ea typeface="微软雅黑" panose="020B0503020204020204" pitchFamily="34" charset="-122"/>
            </a:endParaRPr>
          </a:p>
          <a:p>
            <a:pPr algn="ctr"/>
            <a:r>
              <a:rPr lang="zh-CN" altLang="en-US" sz="3000" b="1" dirty="0" smtClean="0">
                <a:solidFill>
                  <a:schemeClr val="bg1"/>
                </a:solidFill>
                <a:ea typeface="微软雅黑" panose="020B0503020204020204" pitchFamily="34" charset="-122"/>
              </a:rPr>
              <a:t>牢牢</a:t>
            </a:r>
            <a:endParaRPr lang="zh-CN" altLang="en-US" sz="3000" b="1" dirty="0">
              <a:solidFill>
                <a:schemeClr val="bg1"/>
              </a:solidFill>
              <a:ea typeface="微软雅黑" panose="020B0503020204020204" pitchFamily="34" charset="-122"/>
            </a:endParaRPr>
          </a:p>
        </p:txBody>
      </p:sp>
      <p:sp>
        <p:nvSpPr>
          <p:cNvPr id="3" name="文本框 2"/>
          <p:cNvSpPr txBox="1"/>
          <p:nvPr/>
        </p:nvSpPr>
        <p:spPr>
          <a:xfrm>
            <a:off x="3915174" y="1532588"/>
            <a:ext cx="4031873"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我国社会的主要矛盾：</a:t>
            </a:r>
          </a:p>
        </p:txBody>
      </p:sp>
      <p:sp>
        <p:nvSpPr>
          <p:cNvPr id="4" name="文本框 3"/>
          <p:cNvSpPr txBox="1"/>
          <p:nvPr/>
        </p:nvSpPr>
        <p:spPr>
          <a:xfrm>
            <a:off x="7122015" y="2665926"/>
            <a:ext cx="4043965" cy="873957"/>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转化为人民日益增长的美好生活需要和</a:t>
            </a:r>
            <a:r>
              <a:rPr lang="zh-CN" altLang="en-US" b="1" dirty="0">
                <a:solidFill>
                  <a:srgbClr val="C00000"/>
                </a:solidFill>
                <a:ea typeface="微软雅黑" panose="020B0503020204020204" pitchFamily="34" charset="-122"/>
              </a:rPr>
              <a:t>不平衡不充分</a:t>
            </a:r>
            <a:r>
              <a:rPr lang="zh-CN" altLang="en-US" dirty="0">
                <a:solidFill>
                  <a:srgbClr val="C00000"/>
                </a:solidFill>
                <a:ea typeface="微软雅黑" panose="020B0503020204020204" pitchFamily="34" charset="-122"/>
              </a:rPr>
              <a:t>的发展之间的矛盾。</a:t>
            </a:r>
          </a:p>
        </p:txBody>
      </p:sp>
      <p:sp>
        <p:nvSpPr>
          <p:cNvPr id="5" name="文本框 4"/>
          <p:cNvSpPr txBox="1"/>
          <p:nvPr/>
        </p:nvSpPr>
        <p:spPr>
          <a:xfrm>
            <a:off x="231818" y="4031087"/>
            <a:ext cx="4031087" cy="1338828"/>
          </a:xfrm>
          <a:prstGeom prst="rect">
            <a:avLst/>
          </a:prstGeom>
          <a:noFill/>
        </p:spPr>
        <p:txBody>
          <a:bodyPr wrap="square" rtlCol="0">
            <a:spAutoFit/>
          </a:bodyPr>
          <a:lstStyle/>
          <a:p>
            <a:pPr>
              <a:lnSpc>
                <a:spcPct val="150000"/>
              </a:lnSpc>
            </a:pPr>
            <a:r>
              <a:rPr lang="zh-CN" altLang="en-US" b="1" dirty="0">
                <a:solidFill>
                  <a:srgbClr val="C00000"/>
                </a:solidFill>
                <a:ea typeface="微软雅黑" panose="020B0503020204020204" pitchFamily="34" charset="-122"/>
              </a:rPr>
              <a:t>我国仍处于并将长期处于社会主义初级阶段的基本国情</a:t>
            </a:r>
            <a:r>
              <a:rPr lang="zh-CN" altLang="en-US" dirty="0">
                <a:solidFill>
                  <a:srgbClr val="C00000"/>
                </a:solidFill>
                <a:ea typeface="微软雅黑" panose="020B0503020204020204" pitchFamily="34" charset="-122"/>
              </a:rPr>
              <a:t>没有变， </a:t>
            </a:r>
            <a:r>
              <a:rPr lang="zh-CN" altLang="en-US" b="1" dirty="0">
                <a:solidFill>
                  <a:srgbClr val="C00000"/>
                </a:solidFill>
                <a:ea typeface="微软雅黑" panose="020B0503020204020204" pitchFamily="34" charset="-122"/>
              </a:rPr>
              <a:t>我国是世界最大发展中国家的国际地位</a:t>
            </a:r>
            <a:r>
              <a:rPr lang="zh-CN" altLang="en-US" dirty="0">
                <a:solidFill>
                  <a:srgbClr val="C00000"/>
                </a:solidFill>
                <a:ea typeface="微软雅黑" panose="020B0503020204020204" pitchFamily="34" charset="-122"/>
              </a:rPr>
              <a:t>没有变。</a:t>
            </a:r>
          </a:p>
        </p:txBody>
      </p:sp>
      <p:sp>
        <p:nvSpPr>
          <p:cNvPr id="6" name="文本框 5"/>
          <p:cNvSpPr txBox="1"/>
          <p:nvPr/>
        </p:nvSpPr>
        <p:spPr>
          <a:xfrm>
            <a:off x="7868990" y="3915176"/>
            <a:ext cx="4155583" cy="1569660"/>
          </a:xfrm>
          <a:prstGeom prst="rect">
            <a:avLst/>
          </a:prstGeom>
          <a:noFill/>
        </p:spPr>
        <p:txBody>
          <a:bodyPr wrap="square" rtlCol="0">
            <a:spAutoFit/>
          </a:bodyPr>
          <a:lstStyle/>
          <a:p>
            <a:pPr>
              <a:lnSpc>
                <a:spcPct val="150000"/>
              </a:lnSpc>
            </a:pPr>
            <a:r>
              <a:rPr lang="zh-CN" altLang="en-US" sz="1600" dirty="0">
                <a:solidFill>
                  <a:srgbClr val="C00000"/>
                </a:solidFill>
                <a:ea typeface="微软雅黑" panose="020B0503020204020204" pitchFamily="34" charset="-122"/>
              </a:rPr>
              <a:t>全党要牢牢</a:t>
            </a:r>
            <a:r>
              <a:rPr lang="zh-CN" altLang="en-US" sz="1600" b="1" dirty="0">
                <a:solidFill>
                  <a:srgbClr val="C00000"/>
                </a:solidFill>
                <a:ea typeface="微软雅黑" panose="020B0503020204020204" pitchFamily="34" charset="-122"/>
              </a:rPr>
              <a:t>把握社会主义初级阶段这个基本国情。</a:t>
            </a:r>
            <a:r>
              <a:rPr lang="zh-CN" altLang="en-US" sz="1600" dirty="0">
                <a:solidFill>
                  <a:srgbClr val="C00000"/>
                </a:solidFill>
                <a:ea typeface="微软雅黑" panose="020B0503020204020204" pitchFamily="34" charset="-122"/>
              </a:rPr>
              <a:t>牢牢</a:t>
            </a:r>
            <a:r>
              <a:rPr lang="zh-CN" altLang="en-US" sz="1600" b="1" dirty="0">
                <a:solidFill>
                  <a:srgbClr val="C00000"/>
                </a:solidFill>
                <a:ea typeface="微软雅黑" panose="020B0503020204020204" pitchFamily="34" charset="-122"/>
              </a:rPr>
              <a:t>立足社会主义初级阶段这个最大实际，</a:t>
            </a:r>
            <a:r>
              <a:rPr lang="zh-CN" altLang="en-US" sz="1600" dirty="0">
                <a:solidFill>
                  <a:srgbClr val="C00000"/>
                </a:solidFill>
                <a:ea typeface="微软雅黑" panose="020B0503020204020204" pitchFamily="34" charset="-122"/>
              </a:rPr>
              <a:t>牢牢</a:t>
            </a:r>
            <a:r>
              <a:rPr lang="zh-CN" altLang="en-US" sz="1600" b="1" dirty="0">
                <a:solidFill>
                  <a:srgbClr val="C00000"/>
                </a:solidFill>
                <a:ea typeface="微软雅黑" panose="020B0503020204020204" pitchFamily="34" charset="-122"/>
              </a:rPr>
              <a:t>坚持党的基本路线这个党和国家的生命线、人民的幸福线。</a:t>
            </a:r>
          </a:p>
        </p:txBody>
      </p:sp>
    </p:spTree>
    <p:extLst>
      <p:ext uri="{BB962C8B-B14F-4D97-AF65-F5344CB8AC3E}">
        <p14:creationId xmlns:p14="http://schemas.microsoft.com/office/powerpoint/2010/main" val="382052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6596678" cy="553998"/>
          </a:xfrm>
          <a:prstGeom prst="rect">
            <a:avLst/>
          </a:prstGeom>
          <a:noFill/>
        </p:spPr>
        <p:txBody>
          <a:bodyPr wrap="none" rtlCol="0">
            <a:spAutoFit/>
          </a:bodyPr>
          <a:lstStyle/>
          <a:p>
            <a:r>
              <a:rPr lang="zh-CN" altLang="en-US" sz="2500" b="1" dirty="0">
                <a:ea typeface="微软雅黑" panose="020B0503020204020204" pitchFamily="34" charset="-122"/>
              </a:rPr>
              <a:t>第二部分</a:t>
            </a:r>
            <a:r>
              <a:rPr lang="en-US" altLang="zh-CN" sz="3000" b="1" dirty="0" smtClean="0">
                <a:solidFill>
                  <a:srgbClr val="C00000"/>
                </a:solidFill>
                <a:ea typeface="微软雅黑" panose="020B0503020204020204" pitchFamily="34" charset="-122"/>
              </a:rPr>
              <a:t>-</a:t>
            </a:r>
            <a:r>
              <a:rPr lang="zh-CN" altLang="en-US" sz="3000" b="1" dirty="0" smtClean="0">
                <a:solidFill>
                  <a:srgbClr val="C00000"/>
                </a:solidFill>
                <a:ea typeface="微软雅黑" panose="020B0503020204020204" pitchFamily="34" charset="-122"/>
              </a:rPr>
              <a:t>新时代</a:t>
            </a:r>
            <a:r>
              <a:rPr lang="zh-CN" altLang="en-US" sz="3000" b="1" dirty="0">
                <a:solidFill>
                  <a:srgbClr val="C00000"/>
                </a:solidFill>
                <a:ea typeface="微软雅黑" panose="020B0503020204020204" pitchFamily="34" charset="-122"/>
              </a:rPr>
              <a:t>中国共产党的历史使命</a:t>
            </a:r>
            <a:endParaRPr lang="zh-CN" altLang="en-US" sz="3000" b="1" dirty="0">
              <a:solidFill>
                <a:srgbClr val="C00000"/>
              </a:solidFill>
              <a:ea typeface="微软雅黑" panose="020B0503020204020204" pitchFamily="34" charset="-122"/>
            </a:endParaRPr>
          </a:p>
        </p:txBody>
      </p:sp>
      <p:sp>
        <p:nvSpPr>
          <p:cNvPr id="2" name="圆角矩形 1"/>
          <p:cNvSpPr/>
          <p:nvPr/>
        </p:nvSpPr>
        <p:spPr>
          <a:xfrm>
            <a:off x="4837637" y="1558345"/>
            <a:ext cx="2284382" cy="494870"/>
          </a:xfrm>
          <a:prstGeom prst="round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历史使命</a:t>
            </a:r>
            <a:endParaRPr lang="zh-CN" altLang="en-US" sz="2500" b="1" dirty="0">
              <a:ea typeface="微软雅黑" panose="020B0503020204020204" pitchFamily="34" charset="-122"/>
            </a:endParaRPr>
          </a:p>
        </p:txBody>
      </p:sp>
      <p:sp>
        <p:nvSpPr>
          <p:cNvPr id="3" name="文本框 2"/>
          <p:cNvSpPr txBox="1"/>
          <p:nvPr/>
        </p:nvSpPr>
        <p:spPr>
          <a:xfrm>
            <a:off x="3786385" y="2228041"/>
            <a:ext cx="4416594" cy="600164"/>
          </a:xfrm>
          <a:prstGeom prst="rect">
            <a:avLst/>
          </a:prstGeom>
          <a:noFill/>
        </p:spPr>
        <p:txBody>
          <a:bodyPr wrap="none" rtlCol="0">
            <a:spAutoFit/>
          </a:bodyPr>
          <a:lstStyle/>
          <a:p>
            <a:r>
              <a:rPr lang="zh-CN" altLang="en-US" sz="3300" b="1" dirty="0">
                <a:solidFill>
                  <a:srgbClr val="C00000"/>
                </a:solidFill>
                <a:ea typeface="微软雅黑" panose="020B0503020204020204" pitchFamily="34" charset="-122"/>
              </a:rPr>
              <a:t>实现中华民族伟大复兴</a:t>
            </a:r>
          </a:p>
        </p:txBody>
      </p:sp>
      <p:cxnSp>
        <p:nvCxnSpPr>
          <p:cNvPr id="5" name="直接连接符 4"/>
          <p:cNvCxnSpPr>
            <a:stCxn id="3" idx="1"/>
          </p:cNvCxnSpPr>
          <p:nvPr/>
        </p:nvCxnSpPr>
        <p:spPr>
          <a:xfrm flipH="1" flipV="1">
            <a:off x="1918952" y="2517046"/>
            <a:ext cx="1867433" cy="1107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8163059" y="2542992"/>
            <a:ext cx="1867433" cy="1107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2058744" y="3171147"/>
            <a:ext cx="7842690" cy="2836029"/>
          </a:xfrm>
          <a:prstGeom prst="round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ea typeface="微软雅黑" panose="020B0503020204020204" pitchFamily="34" charset="-122"/>
              </a:rPr>
              <a:t>今天，我们比历史上任何时期都更接近、更有信心和能力实现中华民族伟大复兴的目标。</a:t>
            </a:r>
          </a:p>
          <a:p>
            <a:pPr algn="ctr">
              <a:lnSpc>
                <a:spcPct val="150000"/>
              </a:lnSpc>
            </a:pPr>
            <a:r>
              <a:rPr lang="zh-CN" altLang="en-US" sz="2000" b="1" dirty="0">
                <a:ea typeface="微软雅黑" panose="020B0503020204020204" pitchFamily="34" charset="-122"/>
              </a:rPr>
              <a:t>中华民族伟大复兴，绝不是轻轻松松、敲锣打鼓就能实现的。全党必须准备付出更为艰巨、更为艰苦的努力。</a:t>
            </a:r>
          </a:p>
        </p:txBody>
      </p:sp>
    </p:spTree>
    <p:extLst>
      <p:ext uri="{BB962C8B-B14F-4D97-AF65-F5344CB8AC3E}">
        <p14:creationId xmlns:p14="http://schemas.microsoft.com/office/powerpoint/2010/main" val="153725000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6596678" cy="553998"/>
          </a:xfrm>
          <a:prstGeom prst="rect">
            <a:avLst/>
          </a:prstGeom>
          <a:noFill/>
        </p:spPr>
        <p:txBody>
          <a:bodyPr wrap="none" rtlCol="0">
            <a:spAutoFit/>
          </a:bodyPr>
          <a:lstStyle/>
          <a:p>
            <a:r>
              <a:rPr lang="zh-CN" altLang="en-US" sz="2500" b="1" dirty="0">
                <a:ea typeface="微软雅黑" panose="020B0503020204020204" pitchFamily="34" charset="-122"/>
              </a:rPr>
              <a:t>第二部分</a:t>
            </a:r>
            <a:r>
              <a:rPr lang="en-US" altLang="zh-CN" sz="3000" b="1" dirty="0" smtClean="0">
                <a:solidFill>
                  <a:srgbClr val="C00000"/>
                </a:solidFill>
                <a:ea typeface="微软雅黑" panose="020B0503020204020204" pitchFamily="34" charset="-122"/>
              </a:rPr>
              <a:t>-</a:t>
            </a:r>
            <a:r>
              <a:rPr lang="zh-CN" altLang="en-US" sz="3000" b="1" dirty="0" smtClean="0">
                <a:solidFill>
                  <a:srgbClr val="C00000"/>
                </a:solidFill>
                <a:ea typeface="微软雅黑" panose="020B0503020204020204" pitchFamily="34" charset="-122"/>
              </a:rPr>
              <a:t>新时代</a:t>
            </a:r>
            <a:r>
              <a:rPr lang="zh-CN" altLang="en-US" sz="3000" b="1" dirty="0">
                <a:solidFill>
                  <a:srgbClr val="C00000"/>
                </a:solidFill>
                <a:ea typeface="微软雅黑" panose="020B0503020204020204" pitchFamily="34" charset="-122"/>
              </a:rPr>
              <a:t>中国共产党的历史使命</a:t>
            </a:r>
            <a:endParaRPr lang="zh-CN" altLang="en-US" sz="3000" b="1" dirty="0">
              <a:solidFill>
                <a:srgbClr val="C00000"/>
              </a:solidFill>
              <a:ea typeface="微软雅黑" panose="020B0503020204020204" pitchFamily="34" charset="-122"/>
            </a:endParaRPr>
          </a:p>
        </p:txBody>
      </p:sp>
      <p:sp>
        <p:nvSpPr>
          <p:cNvPr id="2" name="椭圆 1"/>
          <p:cNvSpPr/>
          <p:nvPr/>
        </p:nvSpPr>
        <p:spPr>
          <a:xfrm>
            <a:off x="3657602" y="1275003"/>
            <a:ext cx="901521" cy="901521"/>
          </a:xfrm>
          <a:prstGeom prst="ellipse">
            <a:avLst/>
          </a:prstGeom>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ea typeface="微软雅黑" panose="020B0503020204020204" pitchFamily="34" charset="-122"/>
              </a:rPr>
              <a:t>四</a:t>
            </a:r>
            <a:endParaRPr lang="zh-CN" altLang="en-US" sz="3000" b="1" dirty="0">
              <a:ea typeface="微软雅黑" panose="020B0503020204020204" pitchFamily="34" charset="-122"/>
            </a:endParaRPr>
          </a:p>
        </p:txBody>
      </p:sp>
      <p:sp>
        <p:nvSpPr>
          <p:cNvPr id="7" name="椭圆 6"/>
          <p:cNvSpPr/>
          <p:nvPr/>
        </p:nvSpPr>
        <p:spPr>
          <a:xfrm>
            <a:off x="5997264" y="1275002"/>
            <a:ext cx="901521" cy="901521"/>
          </a:xfrm>
          <a:prstGeom prst="ellipse">
            <a:avLst/>
          </a:prstGeom>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ea typeface="微软雅黑" panose="020B0503020204020204" pitchFamily="34" charset="-122"/>
              </a:rPr>
              <a:t>伟</a:t>
            </a:r>
            <a:endParaRPr lang="zh-CN" altLang="en-US" sz="3000" b="1" dirty="0">
              <a:ea typeface="微软雅黑" panose="020B0503020204020204" pitchFamily="34" charset="-122"/>
            </a:endParaRPr>
          </a:p>
        </p:txBody>
      </p:sp>
      <p:sp>
        <p:nvSpPr>
          <p:cNvPr id="8" name="椭圆 7"/>
          <p:cNvSpPr/>
          <p:nvPr/>
        </p:nvSpPr>
        <p:spPr>
          <a:xfrm>
            <a:off x="4827433" y="1275002"/>
            <a:ext cx="901521" cy="901521"/>
          </a:xfrm>
          <a:prstGeom prst="ellipse">
            <a:avLst/>
          </a:prstGeom>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ea typeface="微软雅黑" panose="020B0503020204020204" pitchFamily="34" charset="-122"/>
              </a:rPr>
              <a:t>个</a:t>
            </a:r>
            <a:endParaRPr lang="zh-CN" altLang="en-US" sz="3000" b="1" dirty="0">
              <a:ea typeface="微软雅黑" panose="020B0503020204020204" pitchFamily="34" charset="-122"/>
            </a:endParaRPr>
          </a:p>
        </p:txBody>
      </p:sp>
      <p:sp>
        <p:nvSpPr>
          <p:cNvPr id="9" name="椭圆 8"/>
          <p:cNvSpPr/>
          <p:nvPr/>
        </p:nvSpPr>
        <p:spPr>
          <a:xfrm>
            <a:off x="7167095" y="1275001"/>
            <a:ext cx="901521" cy="901521"/>
          </a:xfrm>
          <a:prstGeom prst="ellipse">
            <a:avLst/>
          </a:prstGeom>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ea typeface="微软雅黑" panose="020B0503020204020204" pitchFamily="34" charset="-122"/>
              </a:rPr>
              <a:t>大</a:t>
            </a:r>
            <a:endParaRPr lang="zh-CN" altLang="en-US" sz="3000" b="1" dirty="0">
              <a:ea typeface="微软雅黑" panose="020B0503020204020204" pitchFamily="34" charset="-122"/>
            </a:endParaRPr>
          </a:p>
        </p:txBody>
      </p:sp>
      <p:sp>
        <p:nvSpPr>
          <p:cNvPr id="4" name="圆角矩形 3"/>
          <p:cNvSpPr/>
          <p:nvPr/>
        </p:nvSpPr>
        <p:spPr>
          <a:xfrm>
            <a:off x="1210613" y="2421226"/>
            <a:ext cx="3616819" cy="10303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000" b="1" dirty="0" smtClean="0">
                <a:ea typeface="微软雅黑" panose="020B0503020204020204" pitchFamily="34" charset="-122"/>
              </a:rPr>
              <a:t>伟大斗争</a:t>
            </a:r>
            <a:endParaRPr lang="en-US" altLang="zh-CN" sz="3000" b="1" dirty="0" smtClean="0">
              <a:ea typeface="微软雅黑" panose="020B0503020204020204" pitchFamily="34" charset="-122"/>
            </a:endParaRPr>
          </a:p>
          <a:p>
            <a:pPr algn="ctr">
              <a:lnSpc>
                <a:spcPct val="120000"/>
              </a:lnSpc>
            </a:pPr>
            <a:r>
              <a:rPr lang="zh-CN" altLang="en-US" sz="1400" dirty="0">
                <a:ea typeface="微软雅黑" panose="020B0503020204020204" pitchFamily="34" charset="-122"/>
              </a:rPr>
              <a:t>进行具有许多新的历史特点的伟大斗争</a:t>
            </a:r>
          </a:p>
        </p:txBody>
      </p:sp>
      <p:sp>
        <p:nvSpPr>
          <p:cNvPr id="12" name="圆角矩形 11"/>
          <p:cNvSpPr/>
          <p:nvPr/>
        </p:nvSpPr>
        <p:spPr>
          <a:xfrm>
            <a:off x="1210612" y="3807205"/>
            <a:ext cx="3616820" cy="10303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000" b="1" dirty="0">
                <a:ea typeface="微软雅黑" panose="020B0503020204020204" pitchFamily="34" charset="-122"/>
              </a:rPr>
              <a:t>伟大</a:t>
            </a:r>
            <a:r>
              <a:rPr lang="zh-CN" altLang="en-US" sz="3000" b="1" dirty="0" smtClean="0">
                <a:ea typeface="微软雅黑" panose="020B0503020204020204" pitchFamily="34" charset="-122"/>
              </a:rPr>
              <a:t>工程</a:t>
            </a:r>
            <a:endParaRPr lang="en-US" altLang="zh-CN" sz="3000" b="1" dirty="0" smtClean="0">
              <a:ea typeface="微软雅黑" panose="020B0503020204020204" pitchFamily="34" charset="-122"/>
            </a:endParaRPr>
          </a:p>
          <a:p>
            <a:pPr algn="ctr">
              <a:lnSpc>
                <a:spcPct val="120000"/>
              </a:lnSpc>
            </a:pPr>
            <a:r>
              <a:rPr lang="zh-CN" altLang="en-US" sz="1400" dirty="0">
                <a:ea typeface="微软雅黑" panose="020B0503020204020204" pitchFamily="34" charset="-122"/>
              </a:rPr>
              <a:t>党的建设新的伟大工程</a:t>
            </a:r>
          </a:p>
        </p:txBody>
      </p:sp>
      <p:sp>
        <p:nvSpPr>
          <p:cNvPr id="13" name="圆角矩形 12"/>
          <p:cNvSpPr/>
          <p:nvPr/>
        </p:nvSpPr>
        <p:spPr>
          <a:xfrm>
            <a:off x="1210612" y="5190715"/>
            <a:ext cx="3616820" cy="10303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伟大</a:t>
            </a:r>
            <a:r>
              <a:rPr lang="zh-CN" altLang="en-US" sz="3000" b="1" dirty="0" smtClean="0">
                <a:ea typeface="微软雅黑" panose="020B0503020204020204" pitchFamily="34" charset="-122"/>
              </a:rPr>
              <a:t>事业</a:t>
            </a:r>
            <a:endParaRPr lang="en-US" altLang="zh-CN" sz="3000" b="1" dirty="0" smtClean="0">
              <a:ea typeface="微软雅黑" panose="020B0503020204020204" pitchFamily="34" charset="-122"/>
            </a:endParaRPr>
          </a:p>
          <a:p>
            <a:pPr algn="ctr">
              <a:lnSpc>
                <a:spcPct val="120000"/>
              </a:lnSpc>
            </a:pPr>
            <a:r>
              <a:rPr lang="zh-CN" altLang="en-US" sz="1400" b="1" dirty="0">
                <a:ea typeface="微软雅黑" panose="020B0503020204020204" pitchFamily="34" charset="-122"/>
              </a:rPr>
              <a:t>中国特色社会主义</a:t>
            </a:r>
          </a:p>
        </p:txBody>
      </p:sp>
      <p:sp>
        <p:nvSpPr>
          <p:cNvPr id="6" name="右箭头 5"/>
          <p:cNvSpPr/>
          <p:nvPr/>
        </p:nvSpPr>
        <p:spPr>
          <a:xfrm>
            <a:off x="4827433" y="2567769"/>
            <a:ext cx="3350652" cy="73409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ea typeface="微软雅黑" panose="020B0503020204020204" pitchFamily="34" charset="-122"/>
              </a:rPr>
              <a:t>实现伟大梦想，必须进行伟大斗争</a:t>
            </a:r>
          </a:p>
        </p:txBody>
      </p:sp>
      <p:sp>
        <p:nvSpPr>
          <p:cNvPr id="20" name="右箭头 19"/>
          <p:cNvSpPr/>
          <p:nvPr/>
        </p:nvSpPr>
        <p:spPr>
          <a:xfrm>
            <a:off x="4827434" y="5333090"/>
            <a:ext cx="3350652" cy="73409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ea typeface="微软雅黑" panose="020B0503020204020204" pitchFamily="34" charset="-122"/>
              </a:rPr>
              <a:t>实现伟大梦想，必须推进伟大事业</a:t>
            </a:r>
          </a:p>
        </p:txBody>
      </p:sp>
      <p:sp>
        <p:nvSpPr>
          <p:cNvPr id="21" name="右箭头 20"/>
          <p:cNvSpPr/>
          <p:nvPr/>
        </p:nvSpPr>
        <p:spPr>
          <a:xfrm>
            <a:off x="4827433" y="3954078"/>
            <a:ext cx="3350652" cy="73409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ea typeface="微软雅黑" panose="020B0503020204020204" pitchFamily="34" charset="-122"/>
              </a:rPr>
              <a:t>实现伟大梦想，必须建设伟大工程</a:t>
            </a:r>
          </a:p>
        </p:txBody>
      </p:sp>
      <p:sp>
        <p:nvSpPr>
          <p:cNvPr id="22" name="圆角矩形 21"/>
          <p:cNvSpPr/>
          <p:nvPr/>
        </p:nvSpPr>
        <p:spPr>
          <a:xfrm>
            <a:off x="8178085" y="2421226"/>
            <a:ext cx="2794717" cy="378145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6600" b="1" dirty="0">
                <a:ea typeface="微软雅黑" panose="020B0503020204020204" pitchFamily="34" charset="-122"/>
              </a:rPr>
              <a:t>伟大</a:t>
            </a:r>
          </a:p>
          <a:p>
            <a:pPr algn="ctr">
              <a:lnSpc>
                <a:spcPct val="120000"/>
              </a:lnSpc>
            </a:pPr>
            <a:r>
              <a:rPr lang="zh-CN" altLang="en-US" sz="6600" b="1" dirty="0" smtClean="0">
                <a:ea typeface="微软雅黑" panose="020B0503020204020204" pitchFamily="34" charset="-122"/>
              </a:rPr>
              <a:t>梦想</a:t>
            </a:r>
            <a:endParaRPr lang="en-US" altLang="zh-CN" sz="6600" b="1" dirty="0" smtClean="0">
              <a:ea typeface="微软雅黑" panose="020B0503020204020204" pitchFamily="34" charset="-122"/>
            </a:endParaRPr>
          </a:p>
          <a:p>
            <a:pPr algn="ctr">
              <a:lnSpc>
                <a:spcPct val="120000"/>
              </a:lnSpc>
            </a:pPr>
            <a:r>
              <a:rPr lang="zh-CN" altLang="en-US" sz="2000" dirty="0">
                <a:ea typeface="微软雅黑" panose="020B0503020204020204" pitchFamily="34" charset="-122"/>
              </a:rPr>
              <a:t>实现</a:t>
            </a:r>
            <a:r>
              <a:rPr lang="zh-CN" altLang="en-US" sz="2000" dirty="0" smtClean="0">
                <a:ea typeface="微软雅黑" panose="020B0503020204020204" pitchFamily="34" charset="-122"/>
              </a:rPr>
              <a:t>中华民族</a:t>
            </a:r>
            <a:endParaRPr lang="en-US" altLang="zh-CN" sz="2000" dirty="0" smtClean="0">
              <a:ea typeface="微软雅黑" panose="020B0503020204020204" pitchFamily="34" charset="-122"/>
            </a:endParaRPr>
          </a:p>
          <a:p>
            <a:pPr algn="ctr">
              <a:lnSpc>
                <a:spcPct val="120000"/>
              </a:lnSpc>
            </a:pPr>
            <a:r>
              <a:rPr lang="zh-CN" altLang="en-US" sz="2000" dirty="0" smtClean="0">
                <a:ea typeface="微软雅黑" panose="020B0503020204020204" pitchFamily="34" charset="-122"/>
              </a:rPr>
              <a:t>伟大</a:t>
            </a:r>
            <a:r>
              <a:rPr lang="zh-CN" altLang="en-US" sz="2000" dirty="0">
                <a:ea typeface="微软雅黑" panose="020B0503020204020204" pitchFamily="34" charset="-122"/>
              </a:rPr>
              <a:t>复兴</a:t>
            </a:r>
          </a:p>
        </p:txBody>
      </p:sp>
    </p:spTree>
    <p:extLst>
      <p:ext uri="{BB962C8B-B14F-4D97-AF65-F5344CB8AC3E}">
        <p14:creationId xmlns:p14="http://schemas.microsoft.com/office/powerpoint/2010/main" val="12957016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4"/>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5"/>
          <a:stretch>
            <a:fillRect/>
          </a:stretch>
        </p:blipFill>
        <p:spPr>
          <a:xfrm>
            <a:off x="9232900" y="-15240"/>
            <a:ext cx="2972435" cy="1899920"/>
          </a:xfrm>
          <a:prstGeom prst="rect">
            <a:avLst/>
          </a:prstGeom>
        </p:spPr>
      </p:pic>
      <p:pic>
        <p:nvPicPr>
          <p:cNvPr id="6" name="图片 5" descr="1111"/>
          <p:cNvPicPr>
            <a:picLocks noChangeAspect="1"/>
          </p:cNvPicPr>
          <p:nvPr/>
        </p:nvPicPr>
        <p:blipFill>
          <a:blip r:embed="rId6"/>
          <a:stretch>
            <a:fillRect/>
          </a:stretch>
        </p:blipFill>
        <p:spPr>
          <a:xfrm>
            <a:off x="-13335" y="5394960"/>
            <a:ext cx="4629785" cy="1344930"/>
          </a:xfrm>
          <a:prstGeom prst="rect">
            <a:avLst/>
          </a:prstGeom>
        </p:spPr>
      </p:pic>
      <p:pic>
        <p:nvPicPr>
          <p:cNvPr id="7" name="图片 6" descr="图层 14"/>
          <p:cNvPicPr>
            <a:picLocks noChangeAspect="1"/>
          </p:cNvPicPr>
          <p:nvPr/>
        </p:nvPicPr>
        <p:blipFill>
          <a:blip r:embed="rId7"/>
          <a:stretch>
            <a:fillRect/>
          </a:stretch>
        </p:blipFill>
        <p:spPr>
          <a:xfrm>
            <a:off x="-13335" y="6202680"/>
            <a:ext cx="12218670" cy="670560"/>
          </a:xfrm>
          <a:prstGeom prst="rect">
            <a:avLst/>
          </a:prstGeom>
        </p:spPr>
      </p:pic>
      <p:cxnSp>
        <p:nvCxnSpPr>
          <p:cNvPr id="36" name="直接连接符 35"/>
          <p:cNvCxnSpPr/>
          <p:nvPr/>
        </p:nvCxnSpPr>
        <p:spPr>
          <a:xfrm>
            <a:off x="1392244" y="1794586"/>
            <a:ext cx="666000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303326" y="660728"/>
            <a:ext cx="3913187" cy="830997"/>
            <a:chOff x="5169025" y="895839"/>
            <a:chExt cx="3913187" cy="830997"/>
          </a:xfrm>
        </p:grpSpPr>
        <p:sp>
          <p:nvSpPr>
            <p:cNvPr id="40" name="矩形 39"/>
            <p:cNvSpPr/>
            <p:nvPr/>
          </p:nvSpPr>
          <p:spPr>
            <a:xfrm>
              <a:off x="5169025" y="895839"/>
              <a:ext cx="1422184" cy="830997"/>
            </a:xfrm>
            <a:prstGeom prst="rect">
              <a:avLst/>
            </a:prstGeom>
          </p:spPr>
          <p:txBody>
            <a:bodyPr wrap="none">
              <a:spAutoFit/>
            </a:bodyPr>
            <a:lstStyle/>
            <a:p>
              <a:r>
                <a:rPr lang="zh-CN" altLang="en-US" sz="4800" b="1"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前言</a:t>
              </a:r>
              <a:endParaRPr lang="zh-CN" altLang="en-US" sz="4800" b="1"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1" name="矩形 40"/>
            <p:cNvSpPr/>
            <p:nvPr/>
          </p:nvSpPr>
          <p:spPr>
            <a:xfrm>
              <a:off x="6591209" y="1080505"/>
              <a:ext cx="2491003" cy="646331"/>
            </a:xfrm>
            <a:prstGeom prst="rect">
              <a:avLst/>
            </a:prstGeom>
          </p:spPr>
          <p:txBody>
            <a:bodyPr wrap="none">
              <a:spAutoFit/>
            </a:bodyPr>
            <a:lstStyle/>
            <a:p>
              <a:r>
                <a:rPr lang="en-US" altLang="zh-CN" sz="3600"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QIAN YAN</a:t>
              </a:r>
              <a:endParaRPr lang="zh-CN" altLang="en-US" sz="3600"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grpSp>
      <p:sp>
        <p:nvSpPr>
          <p:cNvPr id="10" name="文本框 9"/>
          <p:cNvSpPr txBox="1"/>
          <p:nvPr/>
        </p:nvSpPr>
        <p:spPr>
          <a:xfrm>
            <a:off x="1326522" y="1893192"/>
            <a:ext cx="8659455" cy="3416320"/>
          </a:xfrm>
          <a:prstGeom prst="rect">
            <a:avLst/>
          </a:prstGeom>
          <a:noFill/>
        </p:spPr>
        <p:txBody>
          <a:bodyPr wrap="square" rtlCol="0">
            <a:spAutoFit/>
          </a:bodyPr>
          <a:lstStyle/>
          <a:p>
            <a:pPr>
              <a:lnSpc>
                <a:spcPct val="150000"/>
              </a:lnSpc>
            </a:pPr>
            <a:r>
              <a:rPr lang="en-US" altLang="zh-CN" dirty="0">
                <a:solidFill>
                  <a:srgbClr val="C00000"/>
                </a:solidFill>
                <a:ea typeface="微软雅黑" panose="020B0503020204020204" pitchFamily="34" charset="-122"/>
              </a:rPr>
              <a:t>2017</a:t>
            </a:r>
            <a:r>
              <a:rPr lang="zh-CN" altLang="en-US" dirty="0">
                <a:solidFill>
                  <a:srgbClr val="C00000"/>
                </a:solidFill>
                <a:ea typeface="微软雅黑" panose="020B0503020204020204" pitchFamily="34" charset="-122"/>
              </a:rPr>
              <a:t>年</a:t>
            </a:r>
            <a:r>
              <a:rPr lang="en-US" altLang="zh-CN" dirty="0">
                <a:solidFill>
                  <a:srgbClr val="C00000"/>
                </a:solidFill>
                <a:ea typeface="微软雅黑" panose="020B0503020204020204" pitchFamily="34" charset="-122"/>
              </a:rPr>
              <a:t>10</a:t>
            </a:r>
            <a:r>
              <a:rPr lang="zh-CN" altLang="en-US" dirty="0">
                <a:solidFill>
                  <a:srgbClr val="C00000"/>
                </a:solidFill>
                <a:ea typeface="微软雅黑" panose="020B0503020204020204" pitchFamily="34" charset="-122"/>
              </a:rPr>
              <a:t>月</a:t>
            </a:r>
            <a:r>
              <a:rPr lang="en-US" altLang="zh-CN" dirty="0">
                <a:solidFill>
                  <a:srgbClr val="C00000"/>
                </a:solidFill>
                <a:ea typeface="微软雅黑" panose="020B0503020204020204" pitchFamily="34" charset="-122"/>
              </a:rPr>
              <a:t>18</a:t>
            </a:r>
            <a:r>
              <a:rPr lang="zh-CN" altLang="en-US" dirty="0">
                <a:solidFill>
                  <a:srgbClr val="C00000"/>
                </a:solidFill>
                <a:ea typeface="微软雅黑" panose="020B0503020204020204" pitchFamily="34" charset="-122"/>
              </a:rPr>
              <a:t>日，中国共产党第十九次全国代表大会在北京人民大会堂隆重开幕。习近平总书记代表第十八届中央委员会向大会作报告。</a:t>
            </a:r>
          </a:p>
          <a:p>
            <a:pPr>
              <a:lnSpc>
                <a:spcPct val="150000"/>
              </a:lnSpc>
            </a:pPr>
            <a:r>
              <a:rPr lang="zh-CN" altLang="en-US" dirty="0">
                <a:solidFill>
                  <a:srgbClr val="C00000"/>
                </a:solidFill>
                <a:ea typeface="微软雅黑" panose="020B0503020204020204" pitchFamily="34" charset="-122"/>
              </a:rPr>
              <a:t>这次大会，是在</a:t>
            </a:r>
            <a:r>
              <a:rPr lang="zh-CN" altLang="en-US" b="1" dirty="0">
                <a:solidFill>
                  <a:srgbClr val="C00000"/>
                </a:solidFill>
                <a:ea typeface="微软雅黑" panose="020B0503020204020204" pitchFamily="34" charset="-122"/>
              </a:rPr>
              <a:t>全面建成小康社会决胜阶段、中国特色社会主义发展关键时期</a:t>
            </a:r>
            <a:r>
              <a:rPr lang="zh-CN" altLang="en-US" dirty="0">
                <a:solidFill>
                  <a:srgbClr val="C00000"/>
                </a:solidFill>
                <a:ea typeface="微软雅黑" panose="020B0503020204020204" pitchFamily="34" charset="-122"/>
              </a:rPr>
              <a:t>召开的一次</a:t>
            </a:r>
            <a:r>
              <a:rPr lang="zh-CN" altLang="en-US" b="1" dirty="0" smtClean="0">
                <a:solidFill>
                  <a:srgbClr val="C00000"/>
                </a:solidFill>
                <a:ea typeface="微软雅黑" panose="020B0503020204020204" pitchFamily="34" charset="-122"/>
              </a:rPr>
              <a:t>十分重要的大会</a:t>
            </a:r>
            <a:r>
              <a:rPr lang="zh-CN" altLang="en-US" dirty="0" smtClean="0">
                <a:solidFill>
                  <a:srgbClr val="C00000"/>
                </a:solidFill>
                <a:ea typeface="微软雅黑" panose="020B0503020204020204" pitchFamily="34" charset="-122"/>
              </a:rPr>
              <a:t>，我们党将</a:t>
            </a:r>
            <a:r>
              <a:rPr lang="zh-CN" altLang="en-US" b="1" dirty="0" smtClean="0">
                <a:solidFill>
                  <a:srgbClr val="C00000"/>
                </a:solidFill>
                <a:ea typeface="微软雅黑" panose="020B0503020204020204" pitchFamily="34" charset="-122"/>
              </a:rPr>
              <a:t>明确宣示举什么旗、走什么路、以什么样的精神状态、担负什么样的历史使命、实现什么的奋斗目标</a:t>
            </a:r>
            <a:r>
              <a:rPr lang="zh-CN" altLang="en-US" dirty="0" smtClean="0">
                <a:solidFill>
                  <a:srgbClr val="C00000"/>
                </a:solidFill>
                <a:ea typeface="微软雅黑" panose="020B0503020204020204" pitchFamily="34" charset="-122"/>
              </a:rPr>
              <a:t>，将提出具有</a:t>
            </a:r>
            <a:r>
              <a:rPr lang="zh-CN" altLang="en-US" b="1" dirty="0" smtClean="0">
                <a:solidFill>
                  <a:srgbClr val="C00000"/>
                </a:solidFill>
                <a:ea typeface="微软雅黑" panose="020B0503020204020204" pitchFamily="34" charset="-122"/>
              </a:rPr>
              <a:t>全局性、战略性、</a:t>
            </a:r>
            <a:r>
              <a:rPr lang="zh-CN" altLang="en-US" b="1" dirty="0">
                <a:solidFill>
                  <a:srgbClr val="C00000"/>
                </a:solidFill>
                <a:ea typeface="微软雅黑" panose="020B0503020204020204" pitchFamily="34" charset="-122"/>
              </a:rPr>
              <a:t>前瞻性的行动纲领。</a:t>
            </a:r>
          </a:p>
          <a:p>
            <a:pPr>
              <a:lnSpc>
                <a:spcPct val="150000"/>
              </a:lnSpc>
            </a:pPr>
            <a:r>
              <a:rPr lang="zh-CN" altLang="en-US" dirty="0">
                <a:solidFill>
                  <a:srgbClr val="C00000"/>
                </a:solidFill>
                <a:ea typeface="微软雅黑" panose="020B0503020204020204" pitchFamily="34" charset="-122"/>
              </a:rPr>
              <a:t>广大党员干部要深入学习贯彻十九大精神，形成浓厚的宣传氛围，引导全体党员干部群众把思想和行动统一到党的十九大精神上来。</a:t>
            </a:r>
          </a:p>
        </p:txBody>
      </p:sp>
    </p:spTree>
    <p:extLst>
      <p:ext uri="{BB962C8B-B14F-4D97-AF65-F5344CB8AC3E}">
        <p14:creationId xmlns:p14="http://schemas.microsoft.com/office/powerpoint/2010/main" val="14295058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750"/>
                                        <p:tgtEl>
                                          <p:spTgt spid="38"/>
                                        </p:tgtEl>
                                      </p:cBhvr>
                                    </p:animEffect>
                                  </p:childTnLst>
                                </p:cTn>
                              </p:par>
                              <p:par>
                                <p:cTn id="8" presetID="22" presetClass="entr" presetSubtype="8" fill="hold" nodeType="withEffect">
                                  <p:stCondLst>
                                    <p:cond delay="250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532587" y="2240923"/>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8499443" cy="553998"/>
          </a:xfrm>
          <a:prstGeom prst="rect">
            <a:avLst/>
          </a:prstGeom>
          <a:noFill/>
        </p:spPr>
        <p:txBody>
          <a:bodyPr wrap="none" rtlCol="0">
            <a:spAutoFit/>
          </a:bodyPr>
          <a:lstStyle/>
          <a:p>
            <a:r>
              <a:rPr lang="zh-CN" altLang="en-US" sz="2500" b="1" dirty="0">
                <a:ea typeface="微软雅黑" panose="020B0503020204020204" pitchFamily="34" charset="-122"/>
              </a:rPr>
              <a:t>第三部分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新时代中国特色社会主义思想和基本方略</a:t>
            </a:r>
            <a:endParaRPr lang="zh-CN" altLang="en-US" sz="3000" b="1" dirty="0">
              <a:solidFill>
                <a:srgbClr val="C00000"/>
              </a:solidFill>
              <a:ea typeface="微软雅黑" panose="020B0503020204020204" pitchFamily="34" charset="-122"/>
            </a:endParaRPr>
          </a:p>
        </p:txBody>
      </p:sp>
      <p:sp>
        <p:nvSpPr>
          <p:cNvPr id="17" name="Freeform 9"/>
          <p:cNvSpPr>
            <a:spLocks/>
          </p:cNvSpPr>
          <p:nvPr/>
        </p:nvSpPr>
        <p:spPr bwMode="auto">
          <a:xfrm>
            <a:off x="2666371" y="1169960"/>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3" name="文本框 2"/>
          <p:cNvSpPr txBox="1"/>
          <p:nvPr/>
        </p:nvSpPr>
        <p:spPr>
          <a:xfrm>
            <a:off x="3425780" y="1184852"/>
            <a:ext cx="6250429" cy="600164"/>
          </a:xfrm>
          <a:prstGeom prst="rect">
            <a:avLst/>
          </a:prstGeom>
          <a:noFill/>
        </p:spPr>
        <p:txBody>
          <a:bodyPr wrap="none" rtlCol="0">
            <a:spAutoFit/>
          </a:bodyPr>
          <a:lstStyle/>
          <a:p>
            <a:r>
              <a:rPr lang="zh-CN" altLang="en-US" sz="2500" b="1" dirty="0">
                <a:solidFill>
                  <a:srgbClr val="FFC000"/>
                </a:solidFill>
                <a:ea typeface="微软雅黑" panose="020B0503020204020204" pitchFamily="34" charset="-122"/>
              </a:rPr>
              <a:t>新时代中国特色社会主义</a:t>
            </a:r>
            <a:r>
              <a:rPr lang="zh-CN" altLang="en-US" sz="3300" b="1" dirty="0">
                <a:solidFill>
                  <a:srgbClr val="C00000"/>
                </a:solidFill>
                <a:ea typeface="微软雅黑" panose="020B0503020204020204" pitchFamily="34" charset="-122"/>
              </a:rPr>
              <a:t>“八个明确”</a:t>
            </a:r>
          </a:p>
        </p:txBody>
      </p:sp>
      <p:sp>
        <p:nvSpPr>
          <p:cNvPr id="10" name="矩形 9"/>
          <p:cNvSpPr/>
          <p:nvPr/>
        </p:nvSpPr>
        <p:spPr>
          <a:xfrm>
            <a:off x="940157" y="2356837"/>
            <a:ext cx="1159099"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23" name="矩形 22"/>
          <p:cNvSpPr/>
          <p:nvPr/>
        </p:nvSpPr>
        <p:spPr>
          <a:xfrm>
            <a:off x="1532588" y="3114541"/>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矩形 23"/>
          <p:cNvSpPr/>
          <p:nvPr/>
        </p:nvSpPr>
        <p:spPr>
          <a:xfrm>
            <a:off x="940158" y="3230455"/>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25" name="矩形 24"/>
          <p:cNvSpPr/>
          <p:nvPr/>
        </p:nvSpPr>
        <p:spPr>
          <a:xfrm>
            <a:off x="1530440" y="3962403"/>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6" name="矩形 25"/>
          <p:cNvSpPr/>
          <p:nvPr/>
        </p:nvSpPr>
        <p:spPr>
          <a:xfrm>
            <a:off x="938010" y="4078317"/>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27" name="矩形 26"/>
          <p:cNvSpPr/>
          <p:nvPr/>
        </p:nvSpPr>
        <p:spPr>
          <a:xfrm>
            <a:off x="1528292" y="4836021"/>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矩形 27"/>
          <p:cNvSpPr/>
          <p:nvPr/>
        </p:nvSpPr>
        <p:spPr>
          <a:xfrm>
            <a:off x="935862" y="4951935"/>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29" name="矩形 28"/>
          <p:cNvSpPr/>
          <p:nvPr/>
        </p:nvSpPr>
        <p:spPr>
          <a:xfrm>
            <a:off x="7003967" y="2238775"/>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0" name="矩形 29"/>
          <p:cNvSpPr/>
          <p:nvPr/>
        </p:nvSpPr>
        <p:spPr>
          <a:xfrm>
            <a:off x="6411537" y="2354689"/>
            <a:ext cx="1159099"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31" name="矩形 30"/>
          <p:cNvSpPr/>
          <p:nvPr/>
        </p:nvSpPr>
        <p:spPr>
          <a:xfrm>
            <a:off x="7003968" y="3112393"/>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2" name="矩形 31"/>
          <p:cNvSpPr/>
          <p:nvPr/>
        </p:nvSpPr>
        <p:spPr>
          <a:xfrm>
            <a:off x="6411538" y="3228307"/>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33" name="矩形 32"/>
          <p:cNvSpPr/>
          <p:nvPr/>
        </p:nvSpPr>
        <p:spPr>
          <a:xfrm>
            <a:off x="7001820" y="3960255"/>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4" name="矩形 33"/>
          <p:cNvSpPr/>
          <p:nvPr/>
        </p:nvSpPr>
        <p:spPr>
          <a:xfrm>
            <a:off x="6409390" y="4076169"/>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35" name="矩形 34"/>
          <p:cNvSpPr/>
          <p:nvPr/>
        </p:nvSpPr>
        <p:spPr>
          <a:xfrm>
            <a:off x="6999672" y="4833873"/>
            <a:ext cx="4597758" cy="721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矩形 35"/>
          <p:cNvSpPr/>
          <p:nvPr/>
        </p:nvSpPr>
        <p:spPr>
          <a:xfrm>
            <a:off x="6407242" y="4949787"/>
            <a:ext cx="1159098" cy="4765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明确</a:t>
            </a:r>
          </a:p>
        </p:txBody>
      </p:sp>
      <p:sp>
        <p:nvSpPr>
          <p:cNvPr id="14" name="文本框 13"/>
          <p:cNvSpPr txBox="1"/>
          <p:nvPr/>
        </p:nvSpPr>
        <p:spPr>
          <a:xfrm>
            <a:off x="2099254" y="2446985"/>
            <a:ext cx="3839513" cy="323165"/>
          </a:xfrm>
          <a:prstGeom prst="rect">
            <a:avLst/>
          </a:prstGeom>
          <a:noFill/>
        </p:spPr>
        <p:txBody>
          <a:bodyPr wrap="none" rtlCol="0">
            <a:spAutoFit/>
          </a:bodyPr>
          <a:lstStyle/>
          <a:p>
            <a:r>
              <a:rPr lang="zh-CN" altLang="en-US" sz="1500" dirty="0">
                <a:solidFill>
                  <a:srgbClr val="C00000"/>
                </a:solidFill>
                <a:ea typeface="微软雅黑" panose="020B0503020204020204" pitchFamily="34" charset="-122"/>
              </a:rPr>
              <a:t>明确坚持和发展中国特色社会主义的</a:t>
            </a:r>
            <a:r>
              <a:rPr lang="zh-CN" altLang="en-US" sz="1500" dirty="0" smtClean="0">
                <a:solidFill>
                  <a:srgbClr val="C00000"/>
                </a:solidFill>
                <a:ea typeface="微软雅黑" panose="020B0503020204020204" pitchFamily="34" charset="-122"/>
              </a:rPr>
              <a:t>总任务</a:t>
            </a:r>
            <a:endParaRPr lang="zh-CN" altLang="en-US" sz="1500" dirty="0">
              <a:solidFill>
                <a:srgbClr val="C00000"/>
              </a:solidFill>
              <a:ea typeface="微软雅黑" panose="020B0503020204020204" pitchFamily="34" charset="-122"/>
            </a:endParaRPr>
          </a:p>
        </p:txBody>
      </p:sp>
      <p:sp>
        <p:nvSpPr>
          <p:cNvPr id="16" name="文本框 15"/>
          <p:cNvSpPr txBox="1"/>
          <p:nvPr/>
        </p:nvSpPr>
        <p:spPr>
          <a:xfrm>
            <a:off x="7585655" y="2408348"/>
            <a:ext cx="3185487"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明确全面推进依法治国总目标</a:t>
            </a:r>
          </a:p>
        </p:txBody>
      </p:sp>
      <p:sp>
        <p:nvSpPr>
          <p:cNvPr id="18" name="文本框 17"/>
          <p:cNvSpPr txBox="1"/>
          <p:nvPr/>
        </p:nvSpPr>
        <p:spPr>
          <a:xfrm>
            <a:off x="2094960" y="3296990"/>
            <a:ext cx="3185487"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明确新时代我国社会主要矛盾</a:t>
            </a:r>
          </a:p>
        </p:txBody>
      </p:sp>
      <p:sp>
        <p:nvSpPr>
          <p:cNvPr id="19" name="文本框 18"/>
          <p:cNvSpPr txBox="1"/>
          <p:nvPr/>
        </p:nvSpPr>
        <p:spPr>
          <a:xfrm>
            <a:off x="7585655" y="3284111"/>
            <a:ext cx="2954655"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明确党在新时代的强军目标</a:t>
            </a:r>
          </a:p>
        </p:txBody>
      </p:sp>
      <p:sp>
        <p:nvSpPr>
          <p:cNvPr id="37" name="文本框 36"/>
          <p:cNvSpPr txBox="1"/>
          <p:nvPr/>
        </p:nvSpPr>
        <p:spPr>
          <a:xfrm>
            <a:off x="2094960" y="4025960"/>
            <a:ext cx="4031090" cy="586764"/>
          </a:xfrm>
          <a:prstGeom prst="rect">
            <a:avLst/>
          </a:prstGeom>
          <a:noFill/>
        </p:spPr>
        <p:txBody>
          <a:bodyPr wrap="square" rtlCol="0">
            <a:spAutoFit/>
          </a:bodyPr>
          <a:lstStyle/>
          <a:p>
            <a:pPr>
              <a:lnSpc>
                <a:spcPct val="130000"/>
              </a:lnSpc>
            </a:pPr>
            <a:r>
              <a:rPr lang="zh-CN" altLang="en-US" sz="1300" dirty="0">
                <a:solidFill>
                  <a:srgbClr val="C00000"/>
                </a:solidFill>
                <a:ea typeface="微软雅黑" panose="020B0503020204020204" pitchFamily="34" charset="-122"/>
              </a:rPr>
              <a:t>明确中国特色社会主义事业总体布局、战略布局</a:t>
            </a:r>
            <a:r>
              <a:rPr lang="en-US" altLang="zh-CN" sz="1300" dirty="0">
                <a:solidFill>
                  <a:srgbClr val="C00000"/>
                </a:solidFill>
                <a:ea typeface="微软雅黑" panose="020B0503020204020204" pitchFamily="34" charset="-122"/>
              </a:rPr>
              <a:t>, </a:t>
            </a:r>
            <a:r>
              <a:rPr lang="zh-CN" altLang="en-US" sz="1300" dirty="0">
                <a:solidFill>
                  <a:srgbClr val="C00000"/>
                </a:solidFill>
                <a:ea typeface="微软雅黑" panose="020B0503020204020204" pitchFamily="34" charset="-122"/>
              </a:rPr>
              <a:t>强调坚定道路自信、理论自信、制度自信、文化自信</a:t>
            </a:r>
          </a:p>
        </p:txBody>
      </p:sp>
      <p:sp>
        <p:nvSpPr>
          <p:cNvPr id="38" name="文本框 37"/>
          <p:cNvSpPr txBox="1"/>
          <p:nvPr/>
        </p:nvSpPr>
        <p:spPr>
          <a:xfrm>
            <a:off x="7566435" y="3984987"/>
            <a:ext cx="3671412"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明确中国特色大国外交要推动构浬新型国际关系， 推动构建人类命运</a:t>
            </a:r>
            <a:r>
              <a:rPr lang="zh-CN" altLang="en-US" sz="1500" dirty="0" smtClean="0">
                <a:solidFill>
                  <a:srgbClr val="C00000"/>
                </a:solidFill>
                <a:ea typeface="微软雅黑" panose="020B0503020204020204" pitchFamily="34" charset="-122"/>
              </a:rPr>
              <a:t>共同体</a:t>
            </a:r>
            <a:endParaRPr lang="zh-CN" altLang="en-US" sz="1500" dirty="0">
              <a:solidFill>
                <a:srgbClr val="C00000"/>
              </a:solidFill>
              <a:ea typeface="微软雅黑" panose="020B0503020204020204" pitchFamily="34" charset="-122"/>
            </a:endParaRPr>
          </a:p>
        </p:txBody>
      </p:sp>
      <p:sp>
        <p:nvSpPr>
          <p:cNvPr id="39" name="文本框 38"/>
          <p:cNvSpPr txBox="1"/>
          <p:nvPr/>
        </p:nvSpPr>
        <p:spPr>
          <a:xfrm>
            <a:off x="2099254" y="5022574"/>
            <a:ext cx="2723823"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明确全面深化改革总目标</a:t>
            </a:r>
          </a:p>
        </p:txBody>
      </p:sp>
      <p:sp>
        <p:nvSpPr>
          <p:cNvPr id="40" name="文本框 39"/>
          <p:cNvSpPr txBox="1"/>
          <p:nvPr/>
        </p:nvSpPr>
        <p:spPr>
          <a:xfrm>
            <a:off x="7572404" y="4863546"/>
            <a:ext cx="3797962" cy="624786"/>
          </a:xfrm>
          <a:prstGeom prst="rect">
            <a:avLst/>
          </a:prstGeom>
          <a:noFill/>
        </p:spPr>
        <p:txBody>
          <a:bodyPr wrap="square" rtlCol="0">
            <a:spAutoFit/>
          </a:bodyPr>
          <a:lstStyle/>
          <a:p>
            <a:pPr>
              <a:lnSpc>
                <a:spcPct val="130000"/>
              </a:lnSpc>
            </a:pPr>
            <a:r>
              <a:rPr lang="zh-CN" altLang="en-US" sz="1400" dirty="0">
                <a:solidFill>
                  <a:srgbClr val="C00000"/>
                </a:solidFill>
                <a:ea typeface="微软雅黑" panose="020B0503020204020204" pitchFamily="34" charset="-122"/>
              </a:rPr>
              <a:t>明确中国持色社会主义最本质的特征和中国特色社会主义制度的最大优势是中国共产党领导</a:t>
            </a:r>
          </a:p>
        </p:txBody>
      </p:sp>
    </p:spTree>
    <p:extLst>
      <p:ext uri="{BB962C8B-B14F-4D97-AF65-F5344CB8AC3E}">
        <p14:creationId xmlns:p14="http://schemas.microsoft.com/office/powerpoint/2010/main" val="23674926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7981672" cy="523220"/>
          </a:xfrm>
          <a:prstGeom prst="rect">
            <a:avLst/>
          </a:prstGeom>
          <a:noFill/>
        </p:spPr>
        <p:txBody>
          <a:bodyPr wrap="none" rtlCol="0">
            <a:spAutoFit/>
          </a:bodyPr>
          <a:lstStyle/>
          <a:p>
            <a:r>
              <a:rPr lang="zh-CN" altLang="en-US" sz="2400" b="1" dirty="0">
                <a:ea typeface="微软雅黑" panose="020B0503020204020204" pitchFamily="34" charset="-122"/>
              </a:rPr>
              <a:t>第三部分</a:t>
            </a:r>
            <a:r>
              <a:rPr lang="en-US" altLang="zh-CN" sz="2400" b="1" dirty="0">
                <a:ea typeface="微软雅黑" panose="020B0503020204020204" pitchFamily="34" charset="-122"/>
              </a:rPr>
              <a:t>-</a:t>
            </a:r>
            <a:r>
              <a:rPr lang="zh-CN" altLang="en-US" sz="2800" b="1" dirty="0">
                <a:solidFill>
                  <a:srgbClr val="C00000"/>
                </a:solidFill>
                <a:ea typeface="微软雅黑" panose="020B0503020204020204" pitchFamily="34" charset="-122"/>
              </a:rPr>
              <a:t>新时代中国特色社会主义思想和基本方略</a:t>
            </a:r>
            <a:endParaRPr lang="zh-CN" altLang="en-US" sz="2800" b="1" dirty="0">
              <a:solidFill>
                <a:srgbClr val="C00000"/>
              </a:solidFill>
              <a:ea typeface="微软雅黑" panose="020B0503020204020204" pitchFamily="34" charset="-122"/>
            </a:endParaRPr>
          </a:p>
        </p:txBody>
      </p:sp>
      <p:sp>
        <p:nvSpPr>
          <p:cNvPr id="2" name="圆角矩形 1"/>
          <p:cNvSpPr/>
          <p:nvPr/>
        </p:nvSpPr>
        <p:spPr>
          <a:xfrm>
            <a:off x="3078052" y="1455313"/>
            <a:ext cx="6233375" cy="1030310"/>
          </a:xfrm>
          <a:prstGeom prst="round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500" b="1" dirty="0">
                <a:ea typeface="微软雅黑" panose="020B0503020204020204" pitchFamily="34" charset="-122"/>
              </a:rPr>
              <a:t>新时代中国特色社会主义</a:t>
            </a:r>
            <a:r>
              <a:rPr lang="zh-CN" altLang="en-US" sz="2500" b="1" dirty="0" smtClean="0">
                <a:ea typeface="微软雅黑" panose="020B0503020204020204" pitchFamily="34" charset="-122"/>
              </a:rPr>
              <a:t>思想</a:t>
            </a:r>
            <a:endParaRPr lang="en-US" altLang="zh-CN" sz="2500" b="1" dirty="0" smtClean="0">
              <a:ea typeface="微软雅黑" panose="020B0503020204020204" pitchFamily="34" charset="-122"/>
            </a:endParaRPr>
          </a:p>
          <a:p>
            <a:pPr algn="ctr">
              <a:lnSpc>
                <a:spcPct val="120000"/>
              </a:lnSpc>
            </a:pPr>
            <a:r>
              <a:rPr lang="zh-CN" altLang="en-US" dirty="0">
                <a:ea typeface="微软雅黑" panose="020B0503020204020204" pitchFamily="34" charset="-122"/>
              </a:rPr>
              <a:t>必须长期坚持并不断</a:t>
            </a:r>
            <a:r>
              <a:rPr lang="zh-CN" altLang="en-US" dirty="0" smtClean="0">
                <a:ea typeface="微软雅黑" panose="020B0503020204020204" pitchFamily="34" charset="-122"/>
              </a:rPr>
              <a:t>发展</a:t>
            </a:r>
            <a:endParaRPr lang="zh-CN" altLang="en-US" dirty="0">
              <a:ea typeface="微软雅黑" panose="020B0503020204020204" pitchFamily="34" charset="-122"/>
            </a:endParaRPr>
          </a:p>
        </p:txBody>
      </p:sp>
      <p:sp>
        <p:nvSpPr>
          <p:cNvPr id="6" name="下箭头标注 5"/>
          <p:cNvSpPr/>
          <p:nvPr/>
        </p:nvSpPr>
        <p:spPr>
          <a:xfrm>
            <a:off x="1983340" y="3129564"/>
            <a:ext cx="914400" cy="759853"/>
          </a:xfrm>
          <a:prstGeom prst="downArrow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是</a:t>
            </a:r>
            <a:endParaRPr lang="zh-CN" altLang="en-US" sz="2500" b="1" dirty="0">
              <a:ea typeface="微软雅黑" panose="020B0503020204020204" pitchFamily="34" charset="-122"/>
            </a:endParaRPr>
          </a:p>
        </p:txBody>
      </p:sp>
      <p:sp>
        <p:nvSpPr>
          <p:cNvPr id="14" name="下箭头标注 13"/>
          <p:cNvSpPr/>
          <p:nvPr/>
        </p:nvSpPr>
        <p:spPr>
          <a:xfrm>
            <a:off x="3893709" y="3129563"/>
            <a:ext cx="914400" cy="759853"/>
          </a:xfrm>
          <a:prstGeom prst="downArrow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是</a:t>
            </a:r>
            <a:endParaRPr lang="zh-CN" altLang="en-US" sz="2500" b="1" dirty="0">
              <a:ea typeface="微软雅黑" panose="020B0503020204020204" pitchFamily="34" charset="-122"/>
            </a:endParaRPr>
          </a:p>
        </p:txBody>
      </p:sp>
      <p:sp>
        <p:nvSpPr>
          <p:cNvPr id="15" name="下箭头标注 14"/>
          <p:cNvSpPr/>
          <p:nvPr/>
        </p:nvSpPr>
        <p:spPr>
          <a:xfrm>
            <a:off x="5804079" y="3129562"/>
            <a:ext cx="914400" cy="759853"/>
          </a:xfrm>
          <a:prstGeom prst="downArrow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是</a:t>
            </a:r>
            <a:endParaRPr lang="zh-CN" altLang="en-US" sz="2500" b="1" dirty="0">
              <a:ea typeface="微软雅黑" panose="020B0503020204020204" pitchFamily="34" charset="-122"/>
            </a:endParaRPr>
          </a:p>
        </p:txBody>
      </p:sp>
      <p:sp>
        <p:nvSpPr>
          <p:cNvPr id="16" name="下箭头标注 15"/>
          <p:cNvSpPr/>
          <p:nvPr/>
        </p:nvSpPr>
        <p:spPr>
          <a:xfrm>
            <a:off x="7714448" y="3129562"/>
            <a:ext cx="914400" cy="759853"/>
          </a:xfrm>
          <a:prstGeom prst="downArrow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是</a:t>
            </a:r>
            <a:endParaRPr lang="zh-CN" altLang="en-US" sz="2500" b="1" dirty="0">
              <a:ea typeface="微软雅黑" panose="020B0503020204020204" pitchFamily="34" charset="-122"/>
            </a:endParaRPr>
          </a:p>
        </p:txBody>
      </p:sp>
      <p:sp>
        <p:nvSpPr>
          <p:cNvPr id="17" name="下箭头标注 16"/>
          <p:cNvSpPr/>
          <p:nvPr/>
        </p:nvSpPr>
        <p:spPr>
          <a:xfrm>
            <a:off x="9624818" y="3129563"/>
            <a:ext cx="914400" cy="759852"/>
          </a:xfrm>
          <a:prstGeom prst="downArrow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是</a:t>
            </a:r>
            <a:endParaRPr lang="zh-CN" altLang="en-US" sz="2500" b="1" dirty="0">
              <a:ea typeface="微软雅黑" panose="020B0503020204020204" pitchFamily="34" charset="-122"/>
            </a:endParaRPr>
          </a:p>
        </p:txBody>
      </p:sp>
      <p:sp>
        <p:nvSpPr>
          <p:cNvPr id="7" name="圆角矩形 6"/>
          <p:cNvSpPr/>
          <p:nvPr/>
        </p:nvSpPr>
        <p:spPr>
          <a:xfrm>
            <a:off x="1606637" y="4013270"/>
            <a:ext cx="1668898" cy="21894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1400" dirty="0">
                <a:ea typeface="微软雅黑" panose="020B0503020204020204" pitchFamily="34" charset="-122"/>
              </a:rPr>
              <a:t>是对马克思列宁主义、毛泽 东思想、邓小 平理论、“三 个代表”重要思想、科学发展观的继承和发展；</a:t>
            </a:r>
          </a:p>
        </p:txBody>
      </p:sp>
      <p:sp>
        <p:nvSpPr>
          <p:cNvPr id="18" name="圆角矩形 17"/>
          <p:cNvSpPr/>
          <p:nvPr/>
        </p:nvSpPr>
        <p:spPr>
          <a:xfrm>
            <a:off x="3517006" y="4013270"/>
            <a:ext cx="1668898" cy="21894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ea typeface="微软雅黑" panose="020B0503020204020204" pitchFamily="34" charset="-122"/>
              </a:rPr>
              <a:t>是马克思主义中国化最新成果；</a:t>
            </a:r>
          </a:p>
        </p:txBody>
      </p:sp>
      <p:sp>
        <p:nvSpPr>
          <p:cNvPr id="19" name="圆角矩形 18"/>
          <p:cNvSpPr/>
          <p:nvPr/>
        </p:nvSpPr>
        <p:spPr>
          <a:xfrm>
            <a:off x="5427376" y="4013270"/>
            <a:ext cx="1668898" cy="21894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ea typeface="微软雅黑" panose="020B0503020204020204" pitchFamily="34" charset="-122"/>
              </a:rPr>
              <a:t>是党和人民实践经验和集体智慧的结晶；</a:t>
            </a:r>
          </a:p>
        </p:txBody>
      </p:sp>
      <p:sp>
        <p:nvSpPr>
          <p:cNvPr id="20" name="圆角矩形 19"/>
          <p:cNvSpPr/>
          <p:nvPr/>
        </p:nvSpPr>
        <p:spPr>
          <a:xfrm>
            <a:off x="7339882" y="4013270"/>
            <a:ext cx="1668898" cy="21894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ea typeface="微软雅黑" panose="020B0503020204020204" pitchFamily="34" charset="-122"/>
              </a:rPr>
              <a:t>是中国特色社会主义理论体系的重要组成部分；</a:t>
            </a:r>
          </a:p>
        </p:txBody>
      </p:sp>
      <p:sp>
        <p:nvSpPr>
          <p:cNvPr id="21" name="圆角矩形 20"/>
          <p:cNvSpPr/>
          <p:nvPr/>
        </p:nvSpPr>
        <p:spPr>
          <a:xfrm>
            <a:off x="9252388" y="4013270"/>
            <a:ext cx="1668898" cy="21894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ea typeface="微软雅黑" panose="020B0503020204020204" pitchFamily="34" charset="-122"/>
              </a:rPr>
              <a:t>是全党全国人民为实现中华民族伟大复兴而奋斗的行动指南；</a:t>
            </a:r>
          </a:p>
        </p:txBody>
      </p:sp>
    </p:spTree>
    <p:extLst>
      <p:ext uri="{BB962C8B-B14F-4D97-AF65-F5344CB8AC3E}">
        <p14:creationId xmlns:p14="http://schemas.microsoft.com/office/powerpoint/2010/main" val="33034978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7981672" cy="523220"/>
          </a:xfrm>
          <a:prstGeom prst="rect">
            <a:avLst/>
          </a:prstGeom>
          <a:noFill/>
        </p:spPr>
        <p:txBody>
          <a:bodyPr wrap="none" rtlCol="0">
            <a:spAutoFit/>
          </a:bodyPr>
          <a:lstStyle/>
          <a:p>
            <a:r>
              <a:rPr lang="zh-CN" altLang="en-US" sz="2400" b="1" dirty="0">
                <a:ea typeface="微软雅黑" panose="020B0503020204020204" pitchFamily="34" charset="-122"/>
              </a:rPr>
              <a:t>第三部分</a:t>
            </a:r>
            <a:r>
              <a:rPr lang="en-US" altLang="zh-CN" sz="2400" b="1" dirty="0">
                <a:ea typeface="微软雅黑" panose="020B0503020204020204" pitchFamily="34" charset="-122"/>
              </a:rPr>
              <a:t>-</a:t>
            </a:r>
            <a:r>
              <a:rPr lang="zh-CN" altLang="en-US" sz="2800" b="1" dirty="0">
                <a:solidFill>
                  <a:srgbClr val="C00000"/>
                </a:solidFill>
                <a:ea typeface="微软雅黑" panose="020B0503020204020204" pitchFamily="34" charset="-122"/>
              </a:rPr>
              <a:t>新时代中国特色社会主义思想和基本方略</a:t>
            </a:r>
            <a:endParaRPr lang="zh-CN" altLang="en-US" sz="2800" b="1" dirty="0">
              <a:solidFill>
                <a:srgbClr val="C00000"/>
              </a:solidFill>
              <a:ea typeface="微软雅黑" panose="020B0503020204020204" pitchFamily="34" charset="-122"/>
            </a:endParaRPr>
          </a:p>
        </p:txBody>
      </p:sp>
      <p:sp>
        <p:nvSpPr>
          <p:cNvPr id="2" name="圆角矩形 1"/>
          <p:cNvSpPr/>
          <p:nvPr/>
        </p:nvSpPr>
        <p:spPr>
          <a:xfrm>
            <a:off x="5061397" y="1290687"/>
            <a:ext cx="1609859" cy="1018021"/>
          </a:xfrm>
          <a:prstGeom prst="round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000" b="1" dirty="0" smtClean="0">
                <a:ea typeface="微软雅黑" panose="020B0503020204020204" pitchFamily="34" charset="-122"/>
              </a:rPr>
              <a:t>要坚持</a:t>
            </a:r>
            <a:endParaRPr lang="zh-CN" altLang="en-US" sz="3000" b="1" dirty="0">
              <a:ea typeface="微软雅黑" panose="020B0503020204020204" pitchFamily="34" charset="-122"/>
            </a:endParaRPr>
          </a:p>
        </p:txBody>
      </p:sp>
      <p:sp>
        <p:nvSpPr>
          <p:cNvPr id="24" name="矩形 23"/>
          <p:cNvSpPr/>
          <p:nvPr/>
        </p:nvSpPr>
        <p:spPr>
          <a:xfrm>
            <a:off x="1629849" y="2944304"/>
            <a:ext cx="3933826" cy="3000821"/>
          </a:xfrm>
          <a:prstGeom prst="rect">
            <a:avLst/>
          </a:prstGeom>
        </p:spPr>
        <p:txBody>
          <a:bodyPr wrap="square">
            <a:spAutoFit/>
          </a:bodyPr>
          <a:lstStyle/>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党对一切工作的</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领导。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3</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全面深化改革。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5</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人民当家作主。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7</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社会主义核心价值体系。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9</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人与自然和谐共生。              </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11</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、坚持党对人民军队的绝对领导。     </a:t>
            </a:r>
            <a:endPar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a:p>
            <a:pPr>
              <a:lnSpc>
                <a:spcPct val="150000"/>
              </a:lnSpc>
            </a:pPr>
            <a:r>
              <a:rPr lang="en-US" altLang="zh-CN"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13</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、坚持推动构建人类命运共同体。</a:t>
            </a:r>
            <a:endPar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sp>
        <p:nvSpPr>
          <p:cNvPr id="3" name="文本框 2"/>
          <p:cNvSpPr txBox="1"/>
          <p:nvPr/>
        </p:nvSpPr>
        <p:spPr>
          <a:xfrm>
            <a:off x="1488185" y="1287885"/>
            <a:ext cx="3262432" cy="1015663"/>
          </a:xfrm>
          <a:prstGeom prst="rect">
            <a:avLst/>
          </a:prstGeom>
          <a:noFill/>
        </p:spPr>
        <p:txBody>
          <a:bodyPr wrap="none" rtlCol="0">
            <a:spAutoFit/>
          </a:bodyPr>
          <a:lstStyle/>
          <a:p>
            <a:r>
              <a:rPr lang="zh-CN" altLang="en-US" sz="3000" b="1" dirty="0" smtClean="0">
                <a:solidFill>
                  <a:srgbClr val="FFC000"/>
                </a:solidFill>
                <a:ea typeface="微软雅黑" panose="020B0503020204020204" pitchFamily="34" charset="-122"/>
              </a:rPr>
              <a:t>新时代坚持和发展</a:t>
            </a:r>
            <a:endParaRPr lang="en-US" altLang="zh-CN" sz="3000" b="1" dirty="0" smtClean="0">
              <a:solidFill>
                <a:srgbClr val="FFC000"/>
              </a:solidFill>
              <a:ea typeface="微软雅黑" panose="020B0503020204020204" pitchFamily="34" charset="-122"/>
            </a:endParaRPr>
          </a:p>
          <a:p>
            <a:r>
              <a:rPr lang="zh-CN" altLang="en-US" sz="3000" b="1" dirty="0" smtClean="0">
                <a:solidFill>
                  <a:srgbClr val="FFC000"/>
                </a:solidFill>
                <a:ea typeface="微软雅黑" panose="020B0503020204020204" pitchFamily="34" charset="-122"/>
              </a:rPr>
              <a:t>中国特色社会主义</a:t>
            </a:r>
            <a:endParaRPr lang="zh-CN" altLang="en-US" sz="3000" b="1" dirty="0">
              <a:solidFill>
                <a:srgbClr val="FFC000"/>
              </a:solidFill>
              <a:ea typeface="微软雅黑" panose="020B0503020204020204" pitchFamily="34" charset="-122"/>
            </a:endParaRPr>
          </a:p>
        </p:txBody>
      </p:sp>
      <p:sp>
        <p:nvSpPr>
          <p:cNvPr id="5" name="文本框 4"/>
          <p:cNvSpPr txBox="1"/>
          <p:nvPr/>
        </p:nvSpPr>
        <p:spPr>
          <a:xfrm>
            <a:off x="6993226" y="1313646"/>
            <a:ext cx="3348994" cy="1015663"/>
          </a:xfrm>
          <a:prstGeom prst="rect">
            <a:avLst/>
          </a:prstGeom>
          <a:noFill/>
        </p:spPr>
        <p:txBody>
          <a:bodyPr wrap="none" rtlCol="0">
            <a:spAutoFit/>
          </a:bodyPr>
          <a:lstStyle/>
          <a:p>
            <a:r>
              <a:rPr lang="en-US" altLang="zh-CN" sz="6000" b="1" dirty="0" smtClean="0">
                <a:solidFill>
                  <a:srgbClr val="C00000"/>
                </a:solidFill>
                <a:ea typeface="微软雅黑" panose="020B0503020204020204" pitchFamily="34" charset="-122"/>
              </a:rPr>
              <a:t>14</a:t>
            </a:r>
            <a:r>
              <a:rPr lang="zh-CN" altLang="en-US" sz="6000" b="1" dirty="0" smtClean="0">
                <a:solidFill>
                  <a:srgbClr val="C00000"/>
                </a:solidFill>
                <a:ea typeface="微软雅黑" panose="020B0503020204020204" pitchFamily="34" charset="-122"/>
              </a:rPr>
              <a:t>条方略</a:t>
            </a:r>
            <a:endParaRPr lang="zh-CN" altLang="en-US" sz="6000" b="1" dirty="0">
              <a:solidFill>
                <a:srgbClr val="C00000"/>
              </a:solidFill>
              <a:ea typeface="微软雅黑" panose="020B0503020204020204" pitchFamily="34" charset="-122"/>
            </a:endParaRPr>
          </a:p>
        </p:txBody>
      </p:sp>
      <p:sp>
        <p:nvSpPr>
          <p:cNvPr id="9" name="文本框 8"/>
          <p:cNvSpPr txBox="1"/>
          <p:nvPr/>
        </p:nvSpPr>
        <p:spPr>
          <a:xfrm>
            <a:off x="5937157" y="2949261"/>
            <a:ext cx="4342856" cy="3000821"/>
          </a:xfrm>
          <a:prstGeom prst="rect">
            <a:avLst/>
          </a:prstGeom>
          <a:noFill/>
        </p:spPr>
        <p:txBody>
          <a:bodyPr wrap="none" rtlCol="0">
            <a:spAutoFit/>
          </a:bodyPr>
          <a:lstStyle/>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2</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、坚持以人民为中心。</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4</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、坚持新发展理念。</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6</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、坚持全面依法治国。</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8</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、坚持在发展中保障和改善民生。</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10</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、坚持总体国家安全观。</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12</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、坚持“一国两制”和推进祖国统一。</a:t>
            </a:r>
          </a:p>
          <a:p>
            <a:pPr>
              <a:lnSpc>
                <a:spcPct val="150000"/>
              </a:lnSpc>
            </a:pPr>
            <a:r>
              <a:rPr lang="en-US" altLang="zh-CN"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14</a:t>
            </a:r>
            <a:r>
              <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、坚持全面从严治党</a:t>
            </a:r>
            <a:r>
              <a:rPr lang="zh-CN" altLang="en-US" b="1"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a:t>
            </a:r>
            <a:endParaRPr lang="zh-CN" altLang="en-US" b="1"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endParaRPr>
          </a:p>
        </p:txBody>
      </p:sp>
      <p:cxnSp>
        <p:nvCxnSpPr>
          <p:cNvPr id="11" name="直接连接符 10"/>
          <p:cNvCxnSpPr/>
          <p:nvPr/>
        </p:nvCxnSpPr>
        <p:spPr>
          <a:xfrm>
            <a:off x="1596980" y="2651259"/>
            <a:ext cx="874524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7427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871887" cy="477054"/>
          </a:xfrm>
          <a:prstGeom prst="rect">
            <a:avLst/>
          </a:prstGeom>
          <a:noFill/>
        </p:spPr>
        <p:txBody>
          <a:bodyPr wrap="none" rtlCol="0">
            <a:spAutoFit/>
          </a:bodyPr>
          <a:lstStyle/>
          <a:p>
            <a:r>
              <a:rPr lang="zh-CN" altLang="en-US" sz="2500" b="1" dirty="0">
                <a:ea typeface="微软雅黑" panose="020B0503020204020204" pitchFamily="34" charset="-122"/>
              </a:rPr>
              <a:t>第四部分</a:t>
            </a:r>
            <a:r>
              <a:rPr lang="en-US" altLang="zh-CN" sz="2500" b="1" dirty="0">
                <a:ea typeface="微软雅黑" panose="020B0503020204020204" pitchFamily="34" charset="-122"/>
              </a:rPr>
              <a:t>-</a:t>
            </a:r>
            <a:r>
              <a:rPr lang="zh-CN" altLang="en-US" sz="2500" b="1" dirty="0">
                <a:solidFill>
                  <a:srgbClr val="C00000"/>
                </a:solidFill>
                <a:ea typeface="微软雅黑" panose="020B0503020204020204" pitchFamily="34" charset="-122"/>
              </a:rPr>
              <a:t>决胜全面建成小康社会，开启全面建设社会主义现代化国家新征程</a:t>
            </a:r>
            <a:endParaRPr lang="zh-CN" altLang="en-US" sz="2500" b="1" dirty="0">
              <a:solidFill>
                <a:srgbClr val="C00000"/>
              </a:solidFill>
              <a:ea typeface="微软雅黑" panose="020B0503020204020204" pitchFamily="34" charset="-122"/>
            </a:endParaRPr>
          </a:p>
        </p:txBody>
      </p:sp>
      <p:cxnSp>
        <p:nvCxnSpPr>
          <p:cNvPr id="8" name="直接连接符 7"/>
          <p:cNvCxnSpPr/>
          <p:nvPr/>
        </p:nvCxnSpPr>
        <p:spPr>
          <a:xfrm>
            <a:off x="6091710" y="1506830"/>
            <a:ext cx="0" cy="44947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708339" y="1544785"/>
            <a:ext cx="1777285"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ea typeface="微软雅黑" panose="020B0503020204020204" pitchFamily="34" charset="-122"/>
              </a:rPr>
              <a:t>从现在</a:t>
            </a:r>
            <a:endParaRPr lang="zh-CN" altLang="en-US" dirty="0">
              <a:ea typeface="微软雅黑" panose="020B0503020204020204" pitchFamily="34" charset="-122"/>
            </a:endParaRPr>
          </a:p>
        </p:txBody>
      </p:sp>
      <p:sp>
        <p:nvSpPr>
          <p:cNvPr id="18" name="圆角矩形 17"/>
          <p:cNvSpPr/>
          <p:nvPr/>
        </p:nvSpPr>
        <p:spPr>
          <a:xfrm>
            <a:off x="4179192" y="1544785"/>
            <a:ext cx="1674253"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ea typeface="微软雅黑" panose="020B0503020204020204" pitchFamily="34" charset="-122"/>
              </a:rPr>
              <a:t>2020</a:t>
            </a:r>
            <a:r>
              <a:rPr lang="zh-CN" altLang="en-US" dirty="0" smtClean="0">
                <a:ea typeface="微软雅黑" panose="020B0503020204020204" pitchFamily="34" charset="-122"/>
              </a:rPr>
              <a:t>年</a:t>
            </a:r>
            <a:endParaRPr lang="zh-CN" altLang="en-US" dirty="0">
              <a:ea typeface="微软雅黑" panose="020B0503020204020204" pitchFamily="34" charset="-122"/>
            </a:endParaRPr>
          </a:p>
        </p:txBody>
      </p:sp>
      <p:sp>
        <p:nvSpPr>
          <p:cNvPr id="13" name="右箭头 12"/>
          <p:cNvSpPr/>
          <p:nvPr/>
        </p:nvSpPr>
        <p:spPr>
          <a:xfrm>
            <a:off x="2955702" y="1608502"/>
            <a:ext cx="753412" cy="55514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ea typeface="微软雅黑" panose="020B0503020204020204" pitchFamily="34" charset="-122"/>
              </a:rPr>
              <a:t>到</a:t>
            </a:r>
            <a:endParaRPr lang="zh-CN" altLang="en-US" dirty="0">
              <a:ea typeface="微软雅黑" panose="020B0503020204020204" pitchFamily="34" charset="-122"/>
            </a:endParaRPr>
          </a:p>
        </p:txBody>
      </p:sp>
      <p:sp>
        <p:nvSpPr>
          <p:cNvPr id="14" name="矩形 13"/>
          <p:cNvSpPr/>
          <p:nvPr/>
        </p:nvSpPr>
        <p:spPr>
          <a:xfrm>
            <a:off x="708339" y="3050454"/>
            <a:ext cx="5145106" cy="27836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圆角矩形 20"/>
          <p:cNvSpPr/>
          <p:nvPr/>
        </p:nvSpPr>
        <p:spPr>
          <a:xfrm>
            <a:off x="6334266" y="1542637"/>
            <a:ext cx="1777285"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ea typeface="微软雅黑" panose="020B0503020204020204" pitchFamily="34" charset="-122"/>
              </a:rPr>
              <a:t>从十九大</a:t>
            </a:r>
            <a:endParaRPr lang="zh-CN" altLang="en-US" dirty="0">
              <a:ea typeface="微软雅黑" panose="020B0503020204020204" pitchFamily="34" charset="-122"/>
            </a:endParaRPr>
          </a:p>
        </p:txBody>
      </p:sp>
      <p:sp>
        <p:nvSpPr>
          <p:cNvPr id="22" name="圆角矩形 21"/>
          <p:cNvSpPr/>
          <p:nvPr/>
        </p:nvSpPr>
        <p:spPr>
          <a:xfrm>
            <a:off x="9805119" y="1542637"/>
            <a:ext cx="1674253"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ea typeface="微软雅黑" panose="020B0503020204020204" pitchFamily="34" charset="-122"/>
              </a:rPr>
              <a:t>二十大</a:t>
            </a:r>
            <a:endParaRPr lang="zh-CN" altLang="en-US" dirty="0">
              <a:ea typeface="微软雅黑" panose="020B0503020204020204" pitchFamily="34" charset="-122"/>
            </a:endParaRPr>
          </a:p>
        </p:txBody>
      </p:sp>
      <p:sp>
        <p:nvSpPr>
          <p:cNvPr id="23" name="右箭头 22"/>
          <p:cNvSpPr/>
          <p:nvPr/>
        </p:nvSpPr>
        <p:spPr>
          <a:xfrm>
            <a:off x="8581629" y="1606354"/>
            <a:ext cx="753412" cy="55514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ea typeface="微软雅黑" panose="020B0503020204020204" pitchFamily="34" charset="-122"/>
              </a:rPr>
              <a:t>到</a:t>
            </a:r>
            <a:endParaRPr lang="zh-CN" altLang="en-US" dirty="0">
              <a:ea typeface="微软雅黑" panose="020B0503020204020204" pitchFamily="34" charset="-122"/>
            </a:endParaRPr>
          </a:p>
        </p:txBody>
      </p:sp>
      <p:sp>
        <p:nvSpPr>
          <p:cNvPr id="25" name="矩形 24"/>
          <p:cNvSpPr/>
          <p:nvPr/>
        </p:nvSpPr>
        <p:spPr>
          <a:xfrm>
            <a:off x="6334266" y="3048306"/>
            <a:ext cx="5145106" cy="27836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文本框 14"/>
          <p:cNvSpPr txBox="1"/>
          <p:nvPr/>
        </p:nvSpPr>
        <p:spPr>
          <a:xfrm>
            <a:off x="708339" y="3129565"/>
            <a:ext cx="5140816" cy="2677656"/>
          </a:xfrm>
          <a:prstGeom prst="rect">
            <a:avLst/>
          </a:prstGeom>
          <a:noFill/>
        </p:spPr>
        <p:txBody>
          <a:bodyPr wrap="square" rtlCol="0">
            <a:spAutoFit/>
          </a:bodyPr>
          <a:lstStyle/>
          <a:p>
            <a:pPr>
              <a:lnSpc>
                <a:spcPct val="150000"/>
              </a:lnSpc>
            </a:pPr>
            <a:r>
              <a:rPr lang="zh-CN" altLang="en-US" sz="1600" dirty="0">
                <a:solidFill>
                  <a:srgbClr val="C00000"/>
                </a:solidFill>
                <a:ea typeface="微软雅黑" panose="020B0503020204020204" pitchFamily="34" charset="-122"/>
              </a:rPr>
              <a:t>按照十六大、十七大、十八大提出的全面建成小康社会各项要求，紧扣我国社会主要矛盾变化，统筹推进经济建设、政治建设、文化建设、社会建设、生态文明建设，突出抓重点、补短板、强弱项，特别是要坚决打好防范化解重大风险、精准脱贫、污染防治的攻坚战，确保全面建成小康社会的目标如期实现，而且要使全面建成小康社会得到人民认可、经得起历史检验。</a:t>
            </a:r>
            <a:endParaRPr lang="zh-CN" altLang="en-US" sz="1600" dirty="0">
              <a:solidFill>
                <a:srgbClr val="C00000"/>
              </a:solidFill>
              <a:ea typeface="微软雅黑" panose="020B0503020204020204" pitchFamily="34" charset="-122"/>
            </a:endParaRPr>
          </a:p>
        </p:txBody>
      </p:sp>
      <p:sp>
        <p:nvSpPr>
          <p:cNvPr id="16" name="文本框 15"/>
          <p:cNvSpPr txBox="1"/>
          <p:nvPr/>
        </p:nvSpPr>
        <p:spPr>
          <a:xfrm>
            <a:off x="1893198" y="2511380"/>
            <a:ext cx="3005951" cy="400110"/>
          </a:xfrm>
          <a:prstGeom prst="rect">
            <a:avLst/>
          </a:prstGeom>
          <a:noFill/>
        </p:spPr>
        <p:txBody>
          <a:bodyPr wrap="none" rtlCol="0">
            <a:spAutoFit/>
          </a:bodyPr>
          <a:lstStyle/>
          <a:p>
            <a:r>
              <a:rPr lang="zh-CN" altLang="en-US" sz="2000" b="1" dirty="0">
                <a:solidFill>
                  <a:srgbClr val="C00000"/>
                </a:solidFill>
                <a:ea typeface="微软雅黑" panose="020B0503020204020204" pitchFamily="34" charset="-122"/>
              </a:rPr>
              <a:t>全面建成小康社会决胜期</a:t>
            </a:r>
          </a:p>
        </p:txBody>
      </p:sp>
      <p:sp>
        <p:nvSpPr>
          <p:cNvPr id="17" name="文本框 16"/>
          <p:cNvSpPr txBox="1"/>
          <p:nvPr/>
        </p:nvSpPr>
        <p:spPr>
          <a:xfrm>
            <a:off x="6478073" y="2640169"/>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19" name="文本框 18"/>
          <p:cNvSpPr txBox="1"/>
          <p:nvPr/>
        </p:nvSpPr>
        <p:spPr>
          <a:xfrm>
            <a:off x="6606859" y="2511378"/>
            <a:ext cx="4544834" cy="400110"/>
          </a:xfrm>
          <a:prstGeom prst="rect">
            <a:avLst/>
          </a:prstGeom>
          <a:noFill/>
        </p:spPr>
        <p:txBody>
          <a:bodyPr wrap="none" rtlCol="0">
            <a:spAutoFit/>
          </a:bodyPr>
          <a:lstStyle/>
          <a:p>
            <a:r>
              <a:rPr lang="zh-CN" altLang="en-US" sz="2000" b="1" dirty="0">
                <a:solidFill>
                  <a:srgbClr val="C00000"/>
                </a:solidFill>
                <a:ea typeface="微软雅黑" panose="020B0503020204020204" pitchFamily="34" charset="-122"/>
              </a:rPr>
              <a:t>“两个一百年”奋斗目标的历史交汇期</a:t>
            </a:r>
          </a:p>
        </p:txBody>
      </p:sp>
      <p:sp>
        <p:nvSpPr>
          <p:cNvPr id="26" name="文本框 25"/>
          <p:cNvSpPr txBox="1"/>
          <p:nvPr/>
        </p:nvSpPr>
        <p:spPr>
          <a:xfrm>
            <a:off x="6681998" y="3593203"/>
            <a:ext cx="4483987" cy="1754326"/>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我们既要全面建成小康社会、实现第一个百年奋斗目标，又要乘势而上开启全面建设社会主义现代化国家新征程，向 第二个百年奋斗目标进军。</a:t>
            </a:r>
          </a:p>
        </p:txBody>
      </p:sp>
    </p:spTree>
    <p:extLst>
      <p:ext uri="{BB962C8B-B14F-4D97-AF65-F5344CB8AC3E}">
        <p14:creationId xmlns:p14="http://schemas.microsoft.com/office/powerpoint/2010/main" val="16416591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871887" cy="477054"/>
          </a:xfrm>
          <a:prstGeom prst="rect">
            <a:avLst/>
          </a:prstGeom>
          <a:noFill/>
        </p:spPr>
        <p:txBody>
          <a:bodyPr wrap="none" rtlCol="0">
            <a:spAutoFit/>
          </a:bodyPr>
          <a:lstStyle/>
          <a:p>
            <a:r>
              <a:rPr lang="zh-CN" altLang="en-US" sz="2500" b="1" dirty="0">
                <a:ea typeface="微软雅黑" panose="020B0503020204020204" pitchFamily="34" charset="-122"/>
              </a:rPr>
              <a:t>第四部分</a:t>
            </a:r>
            <a:r>
              <a:rPr lang="en-US" altLang="zh-CN" sz="2500" b="1" dirty="0">
                <a:ea typeface="微软雅黑" panose="020B0503020204020204" pitchFamily="34" charset="-122"/>
              </a:rPr>
              <a:t>-</a:t>
            </a:r>
            <a:r>
              <a:rPr lang="zh-CN" altLang="en-US" sz="2500" b="1" dirty="0">
                <a:solidFill>
                  <a:srgbClr val="C00000"/>
                </a:solidFill>
                <a:ea typeface="微软雅黑" panose="020B0503020204020204" pitchFamily="34" charset="-122"/>
              </a:rPr>
              <a:t>决胜全面建成小康社会，开启全面建设社会主义现代化国家新征程</a:t>
            </a:r>
            <a:endParaRPr lang="zh-CN" altLang="en-US" sz="2500" b="1" dirty="0">
              <a:solidFill>
                <a:srgbClr val="C00000"/>
              </a:solidFill>
              <a:ea typeface="微软雅黑" panose="020B0503020204020204" pitchFamily="34" charset="-122"/>
            </a:endParaRPr>
          </a:p>
        </p:txBody>
      </p:sp>
      <p:sp>
        <p:nvSpPr>
          <p:cNvPr id="17" name="文本框 16"/>
          <p:cNvSpPr txBox="1"/>
          <p:nvPr/>
        </p:nvSpPr>
        <p:spPr>
          <a:xfrm>
            <a:off x="6478073" y="2640169"/>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2" name="文本框 1"/>
          <p:cNvSpPr txBox="1"/>
          <p:nvPr/>
        </p:nvSpPr>
        <p:spPr>
          <a:xfrm>
            <a:off x="3812145" y="1596977"/>
            <a:ext cx="4801314" cy="553998"/>
          </a:xfrm>
          <a:prstGeom prst="rect">
            <a:avLst/>
          </a:prstGeom>
          <a:noFill/>
        </p:spPr>
        <p:txBody>
          <a:bodyPr wrap="none" rtlCol="0">
            <a:spAutoFit/>
          </a:bodyPr>
          <a:lstStyle/>
          <a:p>
            <a:r>
              <a:rPr lang="zh-CN" altLang="en-US" sz="3000" b="1" dirty="0" smtClean="0">
                <a:solidFill>
                  <a:srgbClr val="FFC000"/>
                </a:solidFill>
                <a:ea typeface="微软雅黑" panose="020B0503020204020204" pitchFamily="34" charset="-122"/>
              </a:rPr>
              <a:t>遵循</a:t>
            </a:r>
            <a:r>
              <a:rPr lang="zh-CN" altLang="en-US" sz="3000" b="1" dirty="0" smtClean="0">
                <a:solidFill>
                  <a:srgbClr val="C00000"/>
                </a:solidFill>
                <a:ea typeface="微软雅黑" panose="020B0503020204020204" pitchFamily="34" charset="-122"/>
              </a:rPr>
              <a:t>“两步走”</a:t>
            </a:r>
            <a:r>
              <a:rPr lang="zh-CN" altLang="en-US" sz="3000" b="1" dirty="0" smtClean="0">
                <a:solidFill>
                  <a:srgbClr val="FFC000"/>
                </a:solidFill>
                <a:ea typeface="微软雅黑" panose="020B0503020204020204" pitchFamily="34" charset="-122"/>
              </a:rPr>
              <a:t>的战略安排</a:t>
            </a:r>
            <a:endParaRPr lang="zh-CN" altLang="en-US" sz="3000" b="1" dirty="0">
              <a:solidFill>
                <a:srgbClr val="FFC000"/>
              </a:solidFill>
              <a:ea typeface="微软雅黑" panose="020B0503020204020204" pitchFamily="34" charset="-122"/>
            </a:endParaRPr>
          </a:p>
        </p:txBody>
      </p:sp>
      <p:sp>
        <p:nvSpPr>
          <p:cNvPr id="3" name="矩形 2"/>
          <p:cNvSpPr/>
          <p:nvPr/>
        </p:nvSpPr>
        <p:spPr>
          <a:xfrm>
            <a:off x="1700008" y="2640169"/>
            <a:ext cx="2228045" cy="731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第一个阶段</a:t>
            </a:r>
            <a:endParaRPr lang="zh-CN" altLang="en-US" sz="2500" dirty="0">
              <a:solidFill>
                <a:schemeClr val="bg1"/>
              </a:solidFill>
              <a:ea typeface="微软雅黑" panose="020B0503020204020204" pitchFamily="34" charset="-122"/>
            </a:endParaRPr>
          </a:p>
        </p:txBody>
      </p:sp>
      <p:sp>
        <p:nvSpPr>
          <p:cNvPr id="24" name="矩形 23"/>
          <p:cNvSpPr/>
          <p:nvPr/>
        </p:nvSpPr>
        <p:spPr>
          <a:xfrm>
            <a:off x="1700008" y="4264903"/>
            <a:ext cx="2228045" cy="7314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chemeClr val="bg1"/>
                </a:solidFill>
                <a:latin typeface="方正姚体" panose="02010601030101010101" pitchFamily="2" charset="-122"/>
                <a:ea typeface="微软雅黑" panose="020B0503020204020204" pitchFamily="34" charset="-122"/>
                <a:sym typeface="方正姚体" panose="02010601030101010101" pitchFamily="2" charset="-122"/>
              </a:rPr>
              <a:t>第二个阶段</a:t>
            </a:r>
            <a:endParaRPr lang="zh-CN" altLang="en-US" sz="2500" dirty="0">
              <a:solidFill>
                <a:schemeClr val="bg1"/>
              </a:solidFill>
              <a:ea typeface="微软雅黑" panose="020B0503020204020204" pitchFamily="34" charset="-122"/>
            </a:endParaRPr>
          </a:p>
        </p:txBody>
      </p:sp>
      <p:sp>
        <p:nvSpPr>
          <p:cNvPr id="4" name="下箭头 3"/>
          <p:cNvSpPr/>
          <p:nvPr/>
        </p:nvSpPr>
        <p:spPr>
          <a:xfrm>
            <a:off x="2466300" y="3485030"/>
            <a:ext cx="695459" cy="66644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 name="五边形 4"/>
          <p:cNvSpPr/>
          <p:nvPr/>
        </p:nvSpPr>
        <p:spPr>
          <a:xfrm>
            <a:off x="3928053" y="2773319"/>
            <a:ext cx="6812925" cy="490542"/>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方正姚体" panose="02010601030101010101" pitchFamily="2" charset="-122"/>
                <a:ea typeface="微软雅黑" panose="020B0503020204020204" pitchFamily="34" charset="-122"/>
                <a:sym typeface="方正姚体" panose="02010601030101010101" pitchFamily="2" charset="-122"/>
              </a:rPr>
              <a:t>从二〇二〇年到二〇三五年</a:t>
            </a:r>
            <a:endParaRPr lang="zh-CN" altLang="en-US">
              <a:ea typeface="微软雅黑" panose="020B0503020204020204" pitchFamily="34" charset="-122"/>
            </a:endParaRPr>
          </a:p>
        </p:txBody>
      </p:sp>
      <p:sp>
        <p:nvSpPr>
          <p:cNvPr id="27" name="五边形 26"/>
          <p:cNvSpPr/>
          <p:nvPr/>
        </p:nvSpPr>
        <p:spPr>
          <a:xfrm>
            <a:off x="3928052" y="4385346"/>
            <a:ext cx="6812925" cy="490542"/>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方正姚体" panose="02010601030101010101" pitchFamily="2" charset="-122"/>
                <a:ea typeface="微软雅黑" panose="020B0503020204020204" pitchFamily="34" charset="-122"/>
                <a:sym typeface="方正姚体" panose="02010601030101010101" pitchFamily="2" charset="-122"/>
              </a:rPr>
              <a:t>从二〇三五年到本世纪中叶</a:t>
            </a:r>
            <a:endParaRPr lang="zh-CN" altLang="en-US">
              <a:ea typeface="微软雅黑" panose="020B0503020204020204" pitchFamily="34" charset="-122"/>
            </a:endParaRPr>
          </a:p>
        </p:txBody>
      </p:sp>
      <p:sp>
        <p:nvSpPr>
          <p:cNvPr id="6" name="文本框 5"/>
          <p:cNvSpPr txBox="1"/>
          <p:nvPr/>
        </p:nvSpPr>
        <p:spPr>
          <a:xfrm>
            <a:off x="4378817" y="3469947"/>
            <a:ext cx="5885645" cy="700898"/>
          </a:xfrm>
          <a:prstGeom prst="rect">
            <a:avLst/>
          </a:prstGeom>
          <a:noFill/>
        </p:spPr>
        <p:txBody>
          <a:bodyPr wrap="square" rtlCol="0">
            <a:spAutoFit/>
          </a:bodyPr>
          <a:lstStyle/>
          <a:p>
            <a:pPr>
              <a:lnSpc>
                <a:spcPct val="130000"/>
              </a:lnSpc>
            </a:pPr>
            <a:r>
              <a:rPr lang="zh-CN" altLang="en-US" sz="16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在全面建成小康社会的基础上，再 奋斗十五年，基本实现社会主义</a:t>
            </a:r>
            <a:r>
              <a:rPr lang="zh-CN" altLang="en-US" sz="1600" dirty="0" smtClean="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现代化。</a:t>
            </a:r>
            <a:endParaRPr lang="zh-CN" altLang="en-US" sz="1600" dirty="0">
              <a:solidFill>
                <a:srgbClr val="C00000"/>
              </a:solidFill>
              <a:ea typeface="微软雅黑" panose="020B0503020204020204" pitchFamily="34" charset="-122"/>
            </a:endParaRPr>
          </a:p>
        </p:txBody>
      </p:sp>
      <p:sp>
        <p:nvSpPr>
          <p:cNvPr id="7" name="文本框 6"/>
          <p:cNvSpPr txBox="1"/>
          <p:nvPr/>
        </p:nvSpPr>
        <p:spPr>
          <a:xfrm>
            <a:off x="4378817" y="5087154"/>
            <a:ext cx="5885645" cy="700898"/>
          </a:xfrm>
          <a:prstGeom prst="rect">
            <a:avLst/>
          </a:prstGeom>
          <a:noFill/>
        </p:spPr>
        <p:txBody>
          <a:bodyPr wrap="square" rtlCol="0">
            <a:spAutoFit/>
          </a:bodyPr>
          <a:lstStyle/>
          <a:p>
            <a:pPr>
              <a:lnSpc>
                <a:spcPct val="130000"/>
              </a:lnSpc>
            </a:pPr>
            <a:r>
              <a:rPr lang="zh-CN" altLang="en-US" sz="1600" dirty="0">
                <a:solidFill>
                  <a:srgbClr val="C00000"/>
                </a:solidFill>
                <a:latin typeface="方正姚体" panose="02010601030101010101" pitchFamily="2" charset="-122"/>
                <a:ea typeface="微软雅黑" panose="020B0503020204020204" pitchFamily="34" charset="-122"/>
                <a:sym typeface="方正姚体" panose="02010601030101010101" pitchFamily="2" charset="-122"/>
              </a:rPr>
              <a:t>在基本实现现代化的基础上，再奋 斗十五年，把我国建成富强强民主文明和谐美丽的社会主义现代化国。</a:t>
            </a:r>
            <a:endParaRPr lang="zh-CN" altLang="en-US" sz="1600" dirty="0">
              <a:solidFill>
                <a:srgbClr val="C00000"/>
              </a:solidFill>
              <a:ea typeface="微软雅黑" panose="020B0503020204020204" pitchFamily="34" charset="-122"/>
            </a:endParaRPr>
          </a:p>
        </p:txBody>
      </p:sp>
    </p:spTree>
    <p:extLst>
      <p:ext uri="{BB962C8B-B14F-4D97-AF65-F5344CB8AC3E}">
        <p14:creationId xmlns:p14="http://schemas.microsoft.com/office/powerpoint/2010/main" val="35921143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8114722" cy="553998"/>
          </a:xfrm>
          <a:prstGeom prst="rect">
            <a:avLst/>
          </a:prstGeom>
          <a:noFill/>
        </p:spPr>
        <p:txBody>
          <a:bodyPr wrap="none" rtlCol="0">
            <a:spAutoFit/>
          </a:bodyPr>
          <a:lstStyle/>
          <a:p>
            <a:r>
              <a:rPr lang="zh-CN" altLang="en-US" sz="2500" b="1" dirty="0">
                <a:ea typeface="微软雅黑" panose="020B0503020204020204" pitchFamily="34" charset="-122"/>
              </a:rPr>
              <a:t>第五部分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贯彻新发展理念，建设现代化经济体系</a:t>
            </a:r>
            <a:endParaRPr lang="zh-CN" altLang="en-US" sz="3000" b="1" dirty="0">
              <a:solidFill>
                <a:srgbClr val="C00000"/>
              </a:solidFill>
              <a:ea typeface="微软雅黑" panose="020B0503020204020204" pitchFamily="34" charset="-122"/>
            </a:endParaRPr>
          </a:p>
        </p:txBody>
      </p:sp>
      <p:sp>
        <p:nvSpPr>
          <p:cNvPr id="17" name="文本框 16"/>
          <p:cNvSpPr txBox="1"/>
          <p:nvPr/>
        </p:nvSpPr>
        <p:spPr>
          <a:xfrm>
            <a:off x="6478073" y="2640169"/>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8" name="椭圆 7"/>
          <p:cNvSpPr/>
          <p:nvPr/>
        </p:nvSpPr>
        <p:spPr>
          <a:xfrm>
            <a:off x="4984124" y="2794575"/>
            <a:ext cx="1708043" cy="17080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smtClean="0">
                <a:ea typeface="微软雅黑" panose="020B0503020204020204" pitchFamily="34" charset="-122"/>
              </a:rPr>
              <a:t>经济</a:t>
            </a:r>
            <a:endParaRPr lang="en-US" altLang="zh-CN" sz="3000" b="1" dirty="0" smtClean="0">
              <a:ea typeface="微软雅黑" panose="020B0503020204020204" pitchFamily="34" charset="-122"/>
            </a:endParaRPr>
          </a:p>
          <a:p>
            <a:pPr algn="ctr"/>
            <a:r>
              <a:rPr lang="zh-CN" altLang="en-US" sz="3000" b="1" dirty="0" smtClean="0">
                <a:ea typeface="微软雅黑" panose="020B0503020204020204" pitchFamily="34" charset="-122"/>
              </a:rPr>
              <a:t>方面</a:t>
            </a:r>
            <a:endParaRPr lang="zh-CN" altLang="en-US" sz="3000" b="1" dirty="0">
              <a:ea typeface="微软雅黑" panose="020B0503020204020204" pitchFamily="34" charset="-122"/>
            </a:endParaRPr>
          </a:p>
        </p:txBody>
      </p:sp>
      <p:sp>
        <p:nvSpPr>
          <p:cNvPr id="10" name="弧形 9"/>
          <p:cNvSpPr/>
          <p:nvPr/>
        </p:nvSpPr>
        <p:spPr>
          <a:xfrm rot="18932414">
            <a:off x="5274160" y="2477010"/>
            <a:ext cx="1127963" cy="1127963"/>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18" name="弧形 17"/>
          <p:cNvSpPr/>
          <p:nvPr/>
        </p:nvSpPr>
        <p:spPr>
          <a:xfrm rot="18932414">
            <a:off x="5099910" y="2082100"/>
            <a:ext cx="1476464" cy="1476464"/>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19" name="弧形 18"/>
          <p:cNvSpPr/>
          <p:nvPr/>
        </p:nvSpPr>
        <p:spPr>
          <a:xfrm rot="18932414">
            <a:off x="4843726" y="1677279"/>
            <a:ext cx="1988833" cy="1988833"/>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29" name="弧形 28"/>
          <p:cNvSpPr/>
          <p:nvPr/>
        </p:nvSpPr>
        <p:spPr>
          <a:xfrm rot="8257413">
            <a:off x="5274963" y="3714845"/>
            <a:ext cx="1127963" cy="1127963"/>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30" name="弧形 29"/>
          <p:cNvSpPr/>
          <p:nvPr/>
        </p:nvSpPr>
        <p:spPr>
          <a:xfrm rot="8052259">
            <a:off x="5099854" y="3738684"/>
            <a:ext cx="1476464" cy="1476464"/>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31" name="弧形 30"/>
          <p:cNvSpPr/>
          <p:nvPr/>
        </p:nvSpPr>
        <p:spPr>
          <a:xfrm rot="8052459">
            <a:off x="4843653" y="3594454"/>
            <a:ext cx="1988833" cy="1988833"/>
          </a:xfrm>
          <a:prstGeom prst="arc">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11" name="矩形 10"/>
          <p:cNvSpPr/>
          <p:nvPr/>
        </p:nvSpPr>
        <p:spPr>
          <a:xfrm>
            <a:off x="759854" y="1481070"/>
            <a:ext cx="3850783" cy="476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ea typeface="微软雅黑" panose="020B0503020204020204" pitchFamily="34" charset="-122"/>
              </a:rPr>
              <a:t>一是深化供给侧结构性改革</a:t>
            </a:r>
          </a:p>
        </p:txBody>
      </p:sp>
      <p:sp>
        <p:nvSpPr>
          <p:cNvPr id="32" name="矩形 31"/>
          <p:cNvSpPr/>
          <p:nvPr/>
        </p:nvSpPr>
        <p:spPr>
          <a:xfrm>
            <a:off x="759854" y="3182524"/>
            <a:ext cx="3850783" cy="476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a typeface="微软雅黑" panose="020B0503020204020204" pitchFamily="34" charset="-122"/>
              </a:rPr>
              <a:t>二是加快建设创新型国家</a:t>
            </a:r>
          </a:p>
        </p:txBody>
      </p:sp>
      <p:sp>
        <p:nvSpPr>
          <p:cNvPr id="33" name="矩形 32"/>
          <p:cNvSpPr/>
          <p:nvPr/>
        </p:nvSpPr>
        <p:spPr>
          <a:xfrm>
            <a:off x="759854" y="4929381"/>
            <a:ext cx="3850783" cy="476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ea typeface="微软雅黑" panose="020B0503020204020204" pitchFamily="34" charset="-122"/>
              </a:rPr>
              <a:t>三是实施乡村振兴战略</a:t>
            </a:r>
          </a:p>
        </p:txBody>
      </p:sp>
      <p:sp>
        <p:nvSpPr>
          <p:cNvPr id="34" name="矩形 33"/>
          <p:cNvSpPr/>
          <p:nvPr/>
        </p:nvSpPr>
        <p:spPr>
          <a:xfrm>
            <a:off x="7300715" y="1481070"/>
            <a:ext cx="3850783" cy="4092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a typeface="微软雅黑" panose="020B0503020204020204" pitchFamily="34" charset="-122"/>
              </a:rPr>
              <a:t>四是实施区域协调发展战略</a:t>
            </a:r>
          </a:p>
        </p:txBody>
      </p:sp>
      <p:sp>
        <p:nvSpPr>
          <p:cNvPr id="35" name="矩形 34"/>
          <p:cNvSpPr/>
          <p:nvPr/>
        </p:nvSpPr>
        <p:spPr>
          <a:xfrm>
            <a:off x="7300715" y="3182524"/>
            <a:ext cx="3850783" cy="476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a typeface="微软雅黑" panose="020B0503020204020204" pitchFamily="34" charset="-122"/>
              </a:rPr>
              <a:t>五是加快完善社会主义市场经济体制</a:t>
            </a:r>
          </a:p>
        </p:txBody>
      </p:sp>
      <p:sp>
        <p:nvSpPr>
          <p:cNvPr id="36" name="矩形 35"/>
          <p:cNvSpPr/>
          <p:nvPr/>
        </p:nvSpPr>
        <p:spPr>
          <a:xfrm>
            <a:off x="7300715" y="4927835"/>
            <a:ext cx="3850783" cy="478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a typeface="微软雅黑" panose="020B0503020204020204" pitchFamily="34" charset="-122"/>
              </a:rPr>
              <a:t>六是推动形成全面开放新格局</a:t>
            </a:r>
          </a:p>
        </p:txBody>
      </p:sp>
      <p:sp>
        <p:nvSpPr>
          <p:cNvPr id="13" name="文本框 12"/>
          <p:cNvSpPr txBox="1"/>
          <p:nvPr/>
        </p:nvSpPr>
        <p:spPr>
          <a:xfrm>
            <a:off x="759854" y="1975675"/>
            <a:ext cx="3850783" cy="992579"/>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建设现代化经济体系，必须把发展经济的着力点放在实体经济上，把提高供给体系质量作为主攻方向，显著增强我国经济质量优势。</a:t>
            </a:r>
          </a:p>
        </p:txBody>
      </p:sp>
      <p:sp>
        <p:nvSpPr>
          <p:cNvPr id="14" name="文本框 13"/>
          <p:cNvSpPr txBox="1"/>
          <p:nvPr/>
        </p:nvSpPr>
        <p:spPr>
          <a:xfrm>
            <a:off x="759854" y="3670851"/>
            <a:ext cx="3844367" cy="1292662"/>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创新是引领发展的第一动力，建设现代化经济体系的战略支撑。要瞄准世界科技前沿，强化基础研究，实现前瞻性基础研究、引领性原创成果重大大突破。</a:t>
            </a:r>
          </a:p>
        </p:txBody>
      </p:sp>
      <p:sp>
        <p:nvSpPr>
          <p:cNvPr id="15" name="文本框 14"/>
          <p:cNvSpPr txBox="1"/>
          <p:nvPr/>
        </p:nvSpPr>
        <p:spPr>
          <a:xfrm>
            <a:off x="759854" y="5406890"/>
            <a:ext cx="3850783" cy="992579"/>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农业农村农民问题是关系国计民生的根本性问题，必效始终把解决好“三农”问越作为全党工作重中</a:t>
            </a:r>
            <a:r>
              <a:rPr lang="zh-CN" altLang="en-US" sz="1500" dirty="0" smtClean="0">
                <a:solidFill>
                  <a:srgbClr val="C00000"/>
                </a:solidFill>
                <a:ea typeface="微软雅黑" panose="020B0503020204020204" pitchFamily="34" charset="-122"/>
              </a:rPr>
              <a:t>之</a:t>
            </a:r>
            <a:endParaRPr lang="zh-CN" altLang="en-US" sz="1500" dirty="0">
              <a:solidFill>
                <a:srgbClr val="C00000"/>
              </a:solidFill>
              <a:ea typeface="微软雅黑" panose="020B0503020204020204" pitchFamily="34" charset="-122"/>
            </a:endParaRPr>
          </a:p>
        </p:txBody>
      </p:sp>
      <p:sp>
        <p:nvSpPr>
          <p:cNvPr id="16" name="文本框 15"/>
          <p:cNvSpPr txBox="1"/>
          <p:nvPr/>
        </p:nvSpPr>
        <p:spPr>
          <a:xfrm>
            <a:off x="7300715" y="1872647"/>
            <a:ext cx="3850783" cy="1342675"/>
          </a:xfrm>
          <a:prstGeom prst="rect">
            <a:avLst/>
          </a:prstGeom>
          <a:noFill/>
        </p:spPr>
        <p:txBody>
          <a:bodyPr wrap="square" rtlCol="0">
            <a:spAutoFit/>
          </a:bodyPr>
          <a:lstStyle/>
          <a:p>
            <a:pPr>
              <a:lnSpc>
                <a:spcPct val="130000"/>
              </a:lnSpc>
            </a:pPr>
            <a:r>
              <a:rPr lang="zh-CN" altLang="en-US" sz="1250" dirty="0">
                <a:solidFill>
                  <a:srgbClr val="C00000"/>
                </a:solidFill>
                <a:ea typeface="微软雅黑" panose="020B0503020204020204" pitchFamily="34" charset="-122"/>
              </a:rPr>
              <a:t>加大力度支持革命老区、 民族地区、边疆地区、贫困地区加快发展， 强化举措推进西部大开发形成新格局</a:t>
            </a:r>
            <a:r>
              <a:rPr lang="en-US" altLang="zh-CN" sz="1250" dirty="0">
                <a:solidFill>
                  <a:srgbClr val="C00000"/>
                </a:solidFill>
                <a:ea typeface="微软雅黑" panose="020B0503020204020204" pitchFamily="34" charset="-122"/>
              </a:rPr>
              <a:t>,</a:t>
            </a:r>
            <a:r>
              <a:rPr lang="zh-CN" altLang="en-US" sz="1250" dirty="0">
                <a:solidFill>
                  <a:srgbClr val="C00000"/>
                </a:solidFill>
                <a:ea typeface="微软雅黑" panose="020B0503020204020204" pitchFamily="34" charset="-122"/>
              </a:rPr>
              <a:t>深化改革加快东北等老工业基地振兴，发挥优势推动中部地区崛起，创新引领先实现东部地区优化发展，建立更加有效的区域协调发展新机制。</a:t>
            </a:r>
          </a:p>
        </p:txBody>
      </p:sp>
      <p:sp>
        <p:nvSpPr>
          <p:cNvPr id="37" name="文本框 36"/>
          <p:cNvSpPr txBox="1"/>
          <p:nvPr/>
        </p:nvSpPr>
        <p:spPr>
          <a:xfrm>
            <a:off x="7300715" y="3720144"/>
            <a:ext cx="3850783" cy="1212640"/>
          </a:xfrm>
          <a:prstGeom prst="rect">
            <a:avLst/>
          </a:prstGeom>
          <a:noFill/>
        </p:spPr>
        <p:txBody>
          <a:bodyPr wrap="square" rtlCol="0">
            <a:spAutoFit/>
          </a:bodyPr>
          <a:lstStyle/>
          <a:p>
            <a:pPr>
              <a:lnSpc>
                <a:spcPct val="130000"/>
              </a:lnSpc>
            </a:pPr>
            <a:r>
              <a:rPr lang="zh-CN" altLang="en-US" sz="1400" dirty="0">
                <a:solidFill>
                  <a:srgbClr val="C00000"/>
                </a:solidFill>
                <a:ea typeface="微软雅黑" panose="020B0503020204020204" pitchFamily="34" charset="-122"/>
              </a:rPr>
              <a:t>经济体制改革必须以完善产权制度和要素市场化配置为重点，实现产权有效激励、要素自由流动、 价格反应灵活、竞争公平有序、企业优胜劣汰。</a:t>
            </a:r>
          </a:p>
        </p:txBody>
      </p:sp>
      <p:sp>
        <p:nvSpPr>
          <p:cNvPr id="38" name="文本框 37"/>
          <p:cNvSpPr txBox="1"/>
          <p:nvPr/>
        </p:nvSpPr>
        <p:spPr>
          <a:xfrm>
            <a:off x="7300715" y="5478221"/>
            <a:ext cx="3850783" cy="743665"/>
          </a:xfrm>
          <a:prstGeom prst="rect">
            <a:avLst/>
          </a:prstGeom>
          <a:noFill/>
        </p:spPr>
        <p:txBody>
          <a:bodyPr wrap="square" rtlCol="0">
            <a:spAutoFit/>
          </a:bodyPr>
          <a:lstStyle/>
          <a:p>
            <a:pPr>
              <a:lnSpc>
                <a:spcPct val="150000"/>
              </a:lnSpc>
            </a:pPr>
            <a:r>
              <a:rPr lang="zh-CN" altLang="en-US" sz="1500" dirty="0">
                <a:solidFill>
                  <a:srgbClr val="C00000"/>
                </a:solidFill>
                <a:ea typeface="微软雅黑" panose="020B0503020204020204" pitchFamily="34" charset="-122"/>
              </a:rPr>
              <a:t>开放带来进步，封闭必然落后。中国开放的大门不会关闭，只会越开越大。</a:t>
            </a:r>
          </a:p>
        </p:txBody>
      </p:sp>
    </p:spTree>
    <p:extLst>
      <p:ext uri="{BB962C8B-B14F-4D97-AF65-F5344CB8AC3E}">
        <p14:creationId xmlns:p14="http://schemas.microsoft.com/office/powerpoint/2010/main" val="137304219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六边形 8"/>
          <p:cNvSpPr/>
          <p:nvPr/>
        </p:nvSpPr>
        <p:spPr>
          <a:xfrm rot="16200000">
            <a:off x="4695207" y="2654533"/>
            <a:ext cx="2767241" cy="238555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423046" cy="553998"/>
          </a:xfrm>
          <a:prstGeom prst="rect">
            <a:avLst/>
          </a:prstGeom>
          <a:noFill/>
        </p:spPr>
        <p:txBody>
          <a:bodyPr wrap="none" rtlCol="0">
            <a:spAutoFit/>
          </a:bodyPr>
          <a:lstStyle/>
          <a:p>
            <a:r>
              <a:rPr lang="zh-CN" altLang="en-US" sz="2500" b="1" dirty="0">
                <a:ea typeface="微软雅黑" panose="020B0503020204020204" pitchFamily="34" charset="-122"/>
              </a:rPr>
              <a:t>第六部分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健全人民当家作主制度体系，发展社会主义民主政治</a:t>
            </a:r>
            <a:endParaRPr lang="zh-CN" altLang="en-US" sz="3000" b="1" dirty="0">
              <a:solidFill>
                <a:srgbClr val="C00000"/>
              </a:solidFill>
              <a:ea typeface="微软雅黑" panose="020B0503020204020204" pitchFamily="34" charset="-122"/>
            </a:endParaRPr>
          </a:p>
        </p:txBody>
      </p:sp>
      <p:sp>
        <p:nvSpPr>
          <p:cNvPr id="17" name="文本框 16"/>
          <p:cNvSpPr txBox="1"/>
          <p:nvPr/>
        </p:nvSpPr>
        <p:spPr>
          <a:xfrm>
            <a:off x="6478073" y="2640169"/>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3" name="椭圆 2"/>
          <p:cNvSpPr/>
          <p:nvPr/>
        </p:nvSpPr>
        <p:spPr>
          <a:xfrm>
            <a:off x="5353877" y="3140680"/>
            <a:ext cx="1484243" cy="1484243"/>
          </a:xfrm>
          <a:prstGeom prst="ellipse">
            <a:avLst/>
          </a:prstGeom>
          <a:solidFill>
            <a:schemeClr val="accent1"/>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政治</a:t>
            </a:r>
            <a:endParaRPr lang="en-US" altLang="zh-CN" sz="3000" b="1" dirty="0" smtClean="0">
              <a:ea typeface="微软雅黑" panose="020B0503020204020204" pitchFamily="34" charset="-122"/>
            </a:endParaRPr>
          </a:p>
          <a:p>
            <a:pPr algn="ctr"/>
            <a:r>
              <a:rPr lang="zh-CN" altLang="en-US" sz="3000" b="1" dirty="0" smtClean="0">
                <a:ea typeface="微软雅黑" panose="020B0503020204020204" pitchFamily="34" charset="-122"/>
              </a:rPr>
              <a:t>方面</a:t>
            </a:r>
            <a:endParaRPr lang="zh-CN" altLang="en-US" sz="3000" b="1" dirty="0">
              <a:ea typeface="微软雅黑" panose="020B0503020204020204" pitchFamily="34" charset="-122"/>
            </a:endParaRPr>
          </a:p>
        </p:txBody>
      </p:sp>
      <p:sp>
        <p:nvSpPr>
          <p:cNvPr id="4" name="文本框 3"/>
          <p:cNvSpPr txBox="1"/>
          <p:nvPr/>
        </p:nvSpPr>
        <p:spPr>
          <a:xfrm>
            <a:off x="3219532" y="1166193"/>
            <a:ext cx="5724644"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一是坚持党的领导、人民当家作主、依法治国有机统一</a:t>
            </a:r>
          </a:p>
        </p:txBody>
      </p:sp>
      <p:sp>
        <p:nvSpPr>
          <p:cNvPr id="5" name="文本框 4"/>
          <p:cNvSpPr txBox="1"/>
          <p:nvPr/>
        </p:nvSpPr>
        <p:spPr>
          <a:xfrm>
            <a:off x="1803042" y="1471128"/>
            <a:ext cx="8551572" cy="787075"/>
          </a:xfrm>
          <a:prstGeom prst="rect">
            <a:avLst/>
          </a:prstGeom>
          <a:noFill/>
        </p:spPr>
        <p:txBody>
          <a:bodyPr wrap="square" rtlCol="0">
            <a:spAutoFit/>
          </a:bodyPr>
          <a:lstStyle/>
          <a:p>
            <a:pPr>
              <a:lnSpc>
                <a:spcPct val="150000"/>
              </a:lnSpc>
            </a:pPr>
            <a:r>
              <a:rPr lang="zh-CN" altLang="en-US" sz="1600" dirty="0">
                <a:ea typeface="微软雅黑" panose="020B0503020204020204" pitchFamily="34" charset="-122"/>
              </a:rPr>
              <a:t>党的领导里人民当家作主和依法治国的根本保证，人民当家作主里社会主义民主政治的本质特征，依法治国是党领导人民治理国家的基本方式，三者统一于我国社会主义民主政治伟大实践。</a:t>
            </a:r>
          </a:p>
        </p:txBody>
      </p:sp>
      <p:sp>
        <p:nvSpPr>
          <p:cNvPr id="6" name="文本框 5"/>
          <p:cNvSpPr txBox="1"/>
          <p:nvPr/>
        </p:nvSpPr>
        <p:spPr>
          <a:xfrm>
            <a:off x="7778840" y="2792945"/>
            <a:ext cx="341632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二是加强人民当家作主制度保障</a:t>
            </a:r>
          </a:p>
        </p:txBody>
      </p:sp>
      <p:sp>
        <p:nvSpPr>
          <p:cNvPr id="7" name="文本框 6"/>
          <p:cNvSpPr txBox="1"/>
          <p:nvPr/>
        </p:nvSpPr>
        <p:spPr>
          <a:xfrm>
            <a:off x="7778842" y="3078048"/>
            <a:ext cx="4048003" cy="1200329"/>
          </a:xfrm>
          <a:prstGeom prst="rect">
            <a:avLst/>
          </a:prstGeom>
          <a:noFill/>
        </p:spPr>
        <p:txBody>
          <a:bodyPr wrap="square" rtlCol="0">
            <a:spAutoFit/>
          </a:bodyPr>
          <a:lstStyle/>
          <a:p>
            <a:pPr>
              <a:lnSpc>
                <a:spcPct val="150000"/>
              </a:lnSpc>
            </a:pPr>
            <a:r>
              <a:rPr lang="zh-CN" altLang="en-US" sz="1600" dirty="0">
                <a:ea typeface="微软雅黑" panose="020B0503020204020204" pitchFamily="34" charset="-122"/>
              </a:rPr>
              <a:t>人民代表大会制度是坚持党的领导、 人民当家作主、依法治国有机统一的根本政治制度安排，必须长期坚持、 不断完善。</a:t>
            </a:r>
          </a:p>
        </p:txBody>
      </p:sp>
      <p:sp>
        <p:nvSpPr>
          <p:cNvPr id="12" name="文本框 11"/>
          <p:cNvSpPr txBox="1"/>
          <p:nvPr/>
        </p:nvSpPr>
        <p:spPr>
          <a:xfrm>
            <a:off x="7778843" y="4353060"/>
            <a:ext cx="3877985"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三是发挥社会主义协商民主重要作用</a:t>
            </a:r>
          </a:p>
        </p:txBody>
      </p:sp>
      <p:sp>
        <p:nvSpPr>
          <p:cNvPr id="20" name="文本框 19"/>
          <p:cNvSpPr txBox="1"/>
          <p:nvPr/>
        </p:nvSpPr>
        <p:spPr>
          <a:xfrm>
            <a:off x="7778843" y="4648695"/>
            <a:ext cx="4187081" cy="787075"/>
          </a:xfrm>
          <a:prstGeom prst="rect">
            <a:avLst/>
          </a:prstGeom>
          <a:noFill/>
        </p:spPr>
        <p:txBody>
          <a:bodyPr wrap="square" rtlCol="0">
            <a:spAutoFit/>
          </a:bodyPr>
          <a:lstStyle/>
          <a:p>
            <a:pPr>
              <a:lnSpc>
                <a:spcPct val="150000"/>
              </a:lnSpc>
            </a:pPr>
            <a:r>
              <a:rPr lang="zh-CN" altLang="en-US" sz="1600" dirty="0">
                <a:ea typeface="微软雅黑" panose="020B0503020204020204" pitchFamily="34" charset="-122"/>
              </a:rPr>
              <a:t>有事好商量，众人的事情由众人商量，是人民民主的真谛。</a:t>
            </a:r>
          </a:p>
        </p:txBody>
      </p:sp>
      <p:sp>
        <p:nvSpPr>
          <p:cNvPr id="21" name="文本框 20"/>
          <p:cNvSpPr txBox="1"/>
          <p:nvPr/>
        </p:nvSpPr>
        <p:spPr>
          <a:xfrm>
            <a:off x="4834535" y="5499282"/>
            <a:ext cx="249299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四是深化依法治国实践</a:t>
            </a:r>
          </a:p>
        </p:txBody>
      </p:sp>
      <p:sp>
        <p:nvSpPr>
          <p:cNvPr id="22" name="文本框 21"/>
          <p:cNvSpPr txBox="1"/>
          <p:nvPr/>
        </p:nvSpPr>
        <p:spPr>
          <a:xfrm>
            <a:off x="3116500" y="5821254"/>
            <a:ext cx="5924841" cy="787075"/>
          </a:xfrm>
          <a:prstGeom prst="rect">
            <a:avLst/>
          </a:prstGeom>
          <a:noFill/>
        </p:spPr>
        <p:txBody>
          <a:bodyPr wrap="square" rtlCol="0">
            <a:spAutoFit/>
          </a:bodyPr>
          <a:lstStyle/>
          <a:p>
            <a:pPr algn="ctr">
              <a:lnSpc>
                <a:spcPct val="150000"/>
              </a:lnSpc>
            </a:pPr>
            <a:r>
              <a:rPr lang="zh-CN" altLang="en-US" sz="1600" dirty="0">
                <a:ea typeface="微软雅黑" panose="020B0503020204020204" pitchFamily="34" charset="-122"/>
              </a:rPr>
              <a:t>全面依法治国是国家治理的一场深刻革命，必须坚持厉行法治，推进科学立法、严格执法、公正司法、全民守法。</a:t>
            </a:r>
          </a:p>
        </p:txBody>
      </p:sp>
      <p:sp>
        <p:nvSpPr>
          <p:cNvPr id="23" name="文本框 22"/>
          <p:cNvSpPr txBox="1"/>
          <p:nvPr/>
        </p:nvSpPr>
        <p:spPr>
          <a:xfrm>
            <a:off x="1197733" y="4353060"/>
            <a:ext cx="3185487"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五是深化机构和行政体制改革</a:t>
            </a:r>
          </a:p>
        </p:txBody>
      </p:sp>
      <p:sp>
        <p:nvSpPr>
          <p:cNvPr id="24" name="文本框 23"/>
          <p:cNvSpPr txBox="1"/>
          <p:nvPr/>
        </p:nvSpPr>
        <p:spPr>
          <a:xfrm>
            <a:off x="1026591" y="4662150"/>
            <a:ext cx="3348725" cy="787075"/>
          </a:xfrm>
          <a:prstGeom prst="rect">
            <a:avLst/>
          </a:prstGeom>
          <a:noFill/>
        </p:spPr>
        <p:txBody>
          <a:bodyPr wrap="square" rtlCol="0">
            <a:spAutoFit/>
          </a:bodyPr>
          <a:lstStyle/>
          <a:p>
            <a:pPr algn="r">
              <a:lnSpc>
                <a:spcPct val="150000"/>
              </a:lnSpc>
            </a:pPr>
            <a:r>
              <a:rPr lang="zh-CN" altLang="en-US" sz="1600" dirty="0">
                <a:ea typeface="微软雅黑" panose="020B0503020204020204" pitchFamily="34" charset="-122"/>
              </a:rPr>
              <a:t>统筹考虑各类机构设置，科学配置政部门及内设机构权力、明确职责。</a:t>
            </a:r>
          </a:p>
        </p:txBody>
      </p:sp>
      <p:sp>
        <p:nvSpPr>
          <p:cNvPr id="25" name="文本框 24"/>
          <p:cNvSpPr txBox="1"/>
          <p:nvPr/>
        </p:nvSpPr>
        <p:spPr>
          <a:xfrm>
            <a:off x="1197728" y="2794717"/>
            <a:ext cx="3185487"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六是巩固和发展爱国统一战线</a:t>
            </a:r>
          </a:p>
        </p:txBody>
      </p:sp>
      <p:sp>
        <p:nvSpPr>
          <p:cNvPr id="26" name="文本框 25"/>
          <p:cNvSpPr txBox="1"/>
          <p:nvPr/>
        </p:nvSpPr>
        <p:spPr>
          <a:xfrm>
            <a:off x="1506825" y="3090927"/>
            <a:ext cx="2871987" cy="787075"/>
          </a:xfrm>
          <a:prstGeom prst="rect">
            <a:avLst/>
          </a:prstGeom>
          <a:noFill/>
        </p:spPr>
        <p:txBody>
          <a:bodyPr wrap="square" rtlCol="0">
            <a:spAutoFit/>
          </a:bodyPr>
          <a:lstStyle/>
          <a:p>
            <a:pPr>
              <a:lnSpc>
                <a:spcPct val="150000"/>
              </a:lnSpc>
            </a:pPr>
            <a:r>
              <a:rPr lang="zh-CN" altLang="en-US" sz="1600" dirty="0">
                <a:ea typeface="微软雅黑" panose="020B0503020204020204" pitchFamily="34" charset="-122"/>
              </a:rPr>
              <a:t>统一战线是党的事业取得胜利的重要法宝，必须长期坚持。</a:t>
            </a:r>
          </a:p>
        </p:txBody>
      </p:sp>
      <p:sp>
        <p:nvSpPr>
          <p:cNvPr id="27" name="椭圆 26"/>
          <p:cNvSpPr/>
          <p:nvPr/>
        </p:nvSpPr>
        <p:spPr>
          <a:xfrm>
            <a:off x="5810212" y="2268676"/>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C00000"/>
                </a:solidFill>
                <a:ea typeface="微软雅黑" panose="020B0503020204020204" pitchFamily="34" charset="-122"/>
              </a:rPr>
              <a:t>1</a:t>
            </a:r>
            <a:endParaRPr lang="zh-CN" altLang="en-US" sz="3000" b="1" dirty="0">
              <a:solidFill>
                <a:srgbClr val="C00000"/>
              </a:solidFill>
              <a:ea typeface="微软雅黑" panose="020B0503020204020204" pitchFamily="34" charset="-122"/>
            </a:endParaRPr>
          </a:p>
        </p:txBody>
      </p:sp>
      <p:sp>
        <p:nvSpPr>
          <p:cNvPr id="43" name="椭圆 42"/>
          <p:cNvSpPr/>
          <p:nvPr/>
        </p:nvSpPr>
        <p:spPr>
          <a:xfrm>
            <a:off x="6979408" y="2792945"/>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rgbClr val="C00000"/>
                </a:solidFill>
                <a:ea typeface="微软雅黑" panose="020B0503020204020204" pitchFamily="34" charset="-122"/>
              </a:rPr>
              <a:t>2</a:t>
            </a:r>
            <a:endParaRPr lang="zh-CN" altLang="en-US" sz="3000" b="1" dirty="0">
              <a:solidFill>
                <a:srgbClr val="C00000"/>
              </a:solidFill>
              <a:ea typeface="微软雅黑" panose="020B0503020204020204" pitchFamily="34" charset="-122"/>
            </a:endParaRPr>
          </a:p>
        </p:txBody>
      </p:sp>
      <p:sp>
        <p:nvSpPr>
          <p:cNvPr id="45" name="椭圆 44"/>
          <p:cNvSpPr/>
          <p:nvPr/>
        </p:nvSpPr>
        <p:spPr>
          <a:xfrm>
            <a:off x="6998697" y="4365029"/>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C00000"/>
                </a:solidFill>
                <a:ea typeface="微软雅黑" panose="020B0503020204020204" pitchFamily="34" charset="-122"/>
              </a:rPr>
              <a:t>3</a:t>
            </a:r>
            <a:endParaRPr lang="zh-CN" altLang="en-US" sz="3000" b="1" dirty="0">
              <a:solidFill>
                <a:srgbClr val="C00000"/>
              </a:solidFill>
              <a:ea typeface="微软雅黑" panose="020B0503020204020204" pitchFamily="34" charset="-122"/>
            </a:endParaRPr>
          </a:p>
        </p:txBody>
      </p:sp>
      <p:sp>
        <p:nvSpPr>
          <p:cNvPr id="46" name="椭圆 45"/>
          <p:cNvSpPr/>
          <p:nvPr/>
        </p:nvSpPr>
        <p:spPr>
          <a:xfrm>
            <a:off x="5805920" y="4944001"/>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rgbClr val="C00000"/>
                </a:solidFill>
                <a:ea typeface="微软雅黑" panose="020B0503020204020204" pitchFamily="34" charset="-122"/>
              </a:rPr>
              <a:t>4</a:t>
            </a:r>
            <a:endParaRPr lang="zh-CN" altLang="en-US" sz="3000" b="1" dirty="0">
              <a:solidFill>
                <a:srgbClr val="C00000"/>
              </a:solidFill>
              <a:ea typeface="微软雅黑" panose="020B0503020204020204" pitchFamily="34" charset="-122"/>
            </a:endParaRPr>
          </a:p>
        </p:txBody>
      </p:sp>
      <p:sp>
        <p:nvSpPr>
          <p:cNvPr id="47" name="椭圆 46"/>
          <p:cNvSpPr/>
          <p:nvPr/>
        </p:nvSpPr>
        <p:spPr>
          <a:xfrm>
            <a:off x="4621048" y="4352016"/>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C00000"/>
                </a:solidFill>
                <a:ea typeface="微软雅黑" panose="020B0503020204020204" pitchFamily="34" charset="-122"/>
              </a:rPr>
              <a:t>5</a:t>
            </a:r>
            <a:endParaRPr lang="zh-CN" altLang="en-US" sz="3000" b="1" dirty="0">
              <a:solidFill>
                <a:srgbClr val="C00000"/>
              </a:solidFill>
              <a:ea typeface="微软雅黑" panose="020B0503020204020204" pitchFamily="34" charset="-122"/>
            </a:endParaRPr>
          </a:p>
        </p:txBody>
      </p:sp>
      <p:sp>
        <p:nvSpPr>
          <p:cNvPr id="48" name="椭圆 47"/>
          <p:cNvSpPr/>
          <p:nvPr/>
        </p:nvSpPr>
        <p:spPr>
          <a:xfrm>
            <a:off x="4580256" y="2802812"/>
            <a:ext cx="545813" cy="5458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C00000"/>
                </a:solidFill>
                <a:ea typeface="微软雅黑" panose="020B0503020204020204" pitchFamily="34" charset="-122"/>
              </a:rPr>
              <a:t>6</a:t>
            </a:r>
            <a:endParaRPr lang="zh-CN" altLang="en-US" sz="3000" b="1" dirty="0">
              <a:solidFill>
                <a:srgbClr val="C00000"/>
              </a:solidFill>
              <a:ea typeface="微软雅黑" panose="020B0503020204020204" pitchFamily="34" charset="-122"/>
            </a:endParaRPr>
          </a:p>
        </p:txBody>
      </p:sp>
    </p:spTree>
    <p:extLst>
      <p:ext uri="{BB962C8B-B14F-4D97-AF65-F5344CB8AC3E}">
        <p14:creationId xmlns:p14="http://schemas.microsoft.com/office/powerpoint/2010/main" val="170791196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8884163" cy="553998"/>
          </a:xfrm>
          <a:prstGeom prst="rect">
            <a:avLst/>
          </a:prstGeom>
          <a:noFill/>
        </p:spPr>
        <p:txBody>
          <a:bodyPr wrap="none" rtlCol="0">
            <a:spAutoFit/>
          </a:bodyPr>
          <a:lstStyle/>
          <a:p>
            <a:r>
              <a:rPr lang="zh-CN" altLang="en-US" sz="2500" b="1" dirty="0">
                <a:ea typeface="微软雅黑" panose="020B0503020204020204" pitchFamily="34" charset="-122"/>
              </a:rPr>
              <a:t>第七部分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坚定文化自信，推动社会主义文化繁荣兴盛</a:t>
            </a:r>
            <a:endParaRPr lang="zh-CN" altLang="en-US" sz="3000" b="1" dirty="0">
              <a:solidFill>
                <a:srgbClr val="C00000"/>
              </a:solidFill>
              <a:ea typeface="微软雅黑" panose="020B0503020204020204" pitchFamily="34" charset="-122"/>
            </a:endParaRPr>
          </a:p>
        </p:txBody>
      </p:sp>
      <p:sp>
        <p:nvSpPr>
          <p:cNvPr id="2" name="椭圆 1"/>
          <p:cNvSpPr/>
          <p:nvPr/>
        </p:nvSpPr>
        <p:spPr>
          <a:xfrm>
            <a:off x="837122" y="2833354"/>
            <a:ext cx="1712891" cy="17128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300" b="1" dirty="0" smtClean="0">
                <a:ea typeface="微软雅黑" panose="020B0503020204020204" pitchFamily="34" charset="-122"/>
              </a:rPr>
              <a:t>文化</a:t>
            </a:r>
            <a:endParaRPr lang="en-US" altLang="zh-CN" sz="3300" b="1" dirty="0" smtClean="0">
              <a:ea typeface="微软雅黑" panose="020B0503020204020204" pitchFamily="34" charset="-122"/>
            </a:endParaRPr>
          </a:p>
          <a:p>
            <a:pPr algn="ctr"/>
            <a:r>
              <a:rPr lang="zh-CN" altLang="en-US" sz="3300" b="1" dirty="0" smtClean="0">
                <a:ea typeface="微软雅黑" panose="020B0503020204020204" pitchFamily="34" charset="-122"/>
              </a:rPr>
              <a:t>方面</a:t>
            </a:r>
            <a:endParaRPr lang="zh-CN" altLang="en-US" sz="3300" b="1" dirty="0">
              <a:ea typeface="微软雅黑" panose="020B0503020204020204" pitchFamily="34" charset="-122"/>
            </a:endParaRPr>
          </a:p>
        </p:txBody>
      </p:sp>
      <p:cxnSp>
        <p:nvCxnSpPr>
          <p:cNvPr id="10" name="直接连接符 9"/>
          <p:cNvCxnSpPr/>
          <p:nvPr/>
        </p:nvCxnSpPr>
        <p:spPr>
          <a:xfrm>
            <a:off x="2730318" y="1133341"/>
            <a:ext cx="0" cy="506933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2743195" y="3689800"/>
            <a:ext cx="56667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V="1">
            <a:off x="2743195" y="1536882"/>
            <a:ext cx="56667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2717442" y="5839929"/>
            <a:ext cx="56667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2743195" y="2613341"/>
            <a:ext cx="56667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2717442" y="4763470"/>
            <a:ext cx="56667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309867" y="1326524"/>
            <a:ext cx="3606086" cy="399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ea typeface="微软雅黑" panose="020B0503020204020204" pitchFamily="34" charset="-122"/>
              </a:rPr>
              <a:t>一是牢牢掌握意识形态工作领导权</a:t>
            </a:r>
          </a:p>
        </p:txBody>
      </p:sp>
      <p:sp>
        <p:nvSpPr>
          <p:cNvPr id="40" name="矩形 39"/>
          <p:cNvSpPr/>
          <p:nvPr/>
        </p:nvSpPr>
        <p:spPr>
          <a:xfrm>
            <a:off x="3309867" y="2406202"/>
            <a:ext cx="3606086" cy="399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微软雅黑" panose="020B0503020204020204" pitchFamily="34" charset="-122"/>
              </a:rPr>
              <a:t>二是培育和践行社会主义核心价值观</a:t>
            </a:r>
          </a:p>
        </p:txBody>
      </p:sp>
      <p:sp>
        <p:nvSpPr>
          <p:cNvPr id="41" name="矩形 40"/>
          <p:cNvSpPr/>
          <p:nvPr/>
        </p:nvSpPr>
        <p:spPr>
          <a:xfrm>
            <a:off x="3309867" y="3488030"/>
            <a:ext cx="3606086" cy="399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微软雅黑" panose="020B0503020204020204" pitchFamily="34" charset="-122"/>
              </a:rPr>
              <a:t>三是加强思想道德建设</a:t>
            </a:r>
          </a:p>
        </p:txBody>
      </p:sp>
      <p:sp>
        <p:nvSpPr>
          <p:cNvPr id="42" name="矩形 41"/>
          <p:cNvSpPr/>
          <p:nvPr/>
        </p:nvSpPr>
        <p:spPr>
          <a:xfrm>
            <a:off x="3309865" y="4567708"/>
            <a:ext cx="3606088" cy="399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微软雅黑" panose="020B0503020204020204" pitchFamily="34" charset="-122"/>
              </a:rPr>
              <a:t>四是繁荣发展社会主义文艺</a:t>
            </a:r>
          </a:p>
        </p:txBody>
      </p:sp>
      <p:sp>
        <p:nvSpPr>
          <p:cNvPr id="44" name="矩形 43"/>
          <p:cNvSpPr/>
          <p:nvPr/>
        </p:nvSpPr>
        <p:spPr>
          <a:xfrm>
            <a:off x="3309865" y="5634507"/>
            <a:ext cx="3606088" cy="399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微软雅黑" panose="020B0503020204020204" pitchFamily="34" charset="-122"/>
              </a:rPr>
              <a:t>五是推动文化事业和文化产业发展</a:t>
            </a:r>
          </a:p>
        </p:txBody>
      </p:sp>
      <p:sp>
        <p:nvSpPr>
          <p:cNvPr id="19" name="文本框 18"/>
          <p:cNvSpPr txBox="1"/>
          <p:nvPr/>
        </p:nvSpPr>
        <p:spPr>
          <a:xfrm>
            <a:off x="6915952" y="1343697"/>
            <a:ext cx="4339650"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意识形态决定文化前进方向和发展通路。</a:t>
            </a:r>
          </a:p>
        </p:txBody>
      </p:sp>
      <p:sp>
        <p:nvSpPr>
          <p:cNvPr id="28" name="文本框 27"/>
          <p:cNvSpPr txBox="1"/>
          <p:nvPr/>
        </p:nvSpPr>
        <p:spPr>
          <a:xfrm>
            <a:off x="6915953" y="2328928"/>
            <a:ext cx="4468968" cy="873957"/>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社会主义核心价值观是当代中国精神的集中体现，凝结着全体人民共同的价值追求。</a:t>
            </a:r>
          </a:p>
        </p:txBody>
      </p:sp>
      <p:sp>
        <p:nvSpPr>
          <p:cNvPr id="29" name="文本框 28"/>
          <p:cNvSpPr txBox="1"/>
          <p:nvPr/>
        </p:nvSpPr>
        <p:spPr>
          <a:xfrm>
            <a:off x="6915953" y="3509494"/>
            <a:ext cx="4468968" cy="992579"/>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人民有信仰，国家有力量，民族有希望。 要提高人民思想觉悟、道德水准、文明素养，提高全社会文明程度。</a:t>
            </a:r>
          </a:p>
        </p:txBody>
      </p:sp>
      <p:sp>
        <p:nvSpPr>
          <p:cNvPr id="30" name="文本框 29"/>
          <p:cNvSpPr txBox="1"/>
          <p:nvPr/>
        </p:nvSpPr>
        <p:spPr>
          <a:xfrm>
            <a:off x="6915953" y="4583164"/>
            <a:ext cx="4468968" cy="992579"/>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社会主义文艺是人民的文艺，必须坚持以人民为中心的创作导向，在深入生活、扎根人民中进行无愧于时代的文艺创造。</a:t>
            </a:r>
          </a:p>
        </p:txBody>
      </p:sp>
      <p:sp>
        <p:nvSpPr>
          <p:cNvPr id="31" name="文本框 30"/>
          <p:cNvSpPr txBox="1"/>
          <p:nvPr/>
        </p:nvSpPr>
        <p:spPr>
          <a:xfrm>
            <a:off x="6915952" y="5633865"/>
            <a:ext cx="4468969"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满足人民过上美好生活的新期待，必领提供丰富的净神食粮。</a:t>
            </a:r>
          </a:p>
        </p:txBody>
      </p:sp>
      <p:cxnSp>
        <p:nvCxnSpPr>
          <p:cNvPr id="49" name="直接连接符 48"/>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90831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9653605" cy="553998"/>
          </a:xfrm>
          <a:prstGeom prst="rect">
            <a:avLst/>
          </a:prstGeom>
          <a:noFill/>
        </p:spPr>
        <p:txBody>
          <a:bodyPr wrap="none" rtlCol="0">
            <a:spAutoFit/>
          </a:bodyPr>
          <a:lstStyle/>
          <a:p>
            <a:r>
              <a:rPr lang="zh-CN" altLang="en-US" sz="2500" b="1" dirty="0">
                <a:ea typeface="微软雅黑" panose="020B0503020204020204" pitchFamily="34" charset="-122"/>
              </a:rPr>
              <a:t>第八部分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提高保障和改善民生水平，加强和创新社会治理</a:t>
            </a:r>
            <a:endParaRPr lang="zh-CN" altLang="en-US" sz="3000" b="1" dirty="0">
              <a:solidFill>
                <a:srgbClr val="C00000"/>
              </a:solidFill>
              <a:ea typeface="微软雅黑" panose="020B0503020204020204" pitchFamily="34" charset="-122"/>
            </a:endParaRPr>
          </a:p>
        </p:txBody>
      </p:sp>
      <p:cxnSp>
        <p:nvCxnSpPr>
          <p:cNvPr id="23" name="直接连接符 22"/>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弧形 3"/>
          <p:cNvSpPr/>
          <p:nvPr/>
        </p:nvSpPr>
        <p:spPr>
          <a:xfrm rot="18942236">
            <a:off x="4340181" y="2647020"/>
            <a:ext cx="3284113" cy="3284113"/>
          </a:xfrm>
          <a:prstGeom prst="arc">
            <a:avLst>
              <a:gd name="adj1" fmla="val 10816411"/>
              <a:gd name="adj2" fmla="val 537429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5" name="椭圆 4"/>
          <p:cNvSpPr/>
          <p:nvPr/>
        </p:nvSpPr>
        <p:spPr>
          <a:xfrm>
            <a:off x="5686023" y="2305316"/>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4</a:t>
            </a:r>
            <a:endParaRPr lang="zh-CN" altLang="en-US" sz="3000" b="1" dirty="0">
              <a:ea typeface="微软雅黑" panose="020B0503020204020204" pitchFamily="34" charset="-122"/>
            </a:endParaRPr>
          </a:p>
        </p:txBody>
      </p:sp>
      <p:sp>
        <p:nvSpPr>
          <p:cNvPr id="27" name="椭圆 26"/>
          <p:cNvSpPr/>
          <p:nvPr/>
        </p:nvSpPr>
        <p:spPr>
          <a:xfrm>
            <a:off x="4511899" y="5046369"/>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1</a:t>
            </a:r>
            <a:endParaRPr lang="zh-CN" altLang="en-US" sz="3000" b="1" dirty="0">
              <a:ea typeface="微软雅黑" panose="020B0503020204020204" pitchFamily="34" charset="-122"/>
            </a:endParaRPr>
          </a:p>
        </p:txBody>
      </p:sp>
      <p:sp>
        <p:nvSpPr>
          <p:cNvPr id="32" name="椭圆 31"/>
          <p:cNvSpPr/>
          <p:nvPr/>
        </p:nvSpPr>
        <p:spPr>
          <a:xfrm>
            <a:off x="6802192" y="5046369"/>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7</a:t>
            </a:r>
            <a:endParaRPr lang="zh-CN" altLang="en-US" sz="3000" b="1" dirty="0">
              <a:ea typeface="微软雅黑" panose="020B0503020204020204" pitchFamily="34" charset="-122"/>
            </a:endParaRPr>
          </a:p>
        </p:txBody>
      </p:sp>
      <p:sp>
        <p:nvSpPr>
          <p:cNvPr id="33" name="椭圆 32"/>
          <p:cNvSpPr/>
          <p:nvPr/>
        </p:nvSpPr>
        <p:spPr>
          <a:xfrm>
            <a:off x="4067802" y="3919051"/>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2</a:t>
            </a:r>
            <a:endParaRPr lang="zh-CN" altLang="en-US" sz="3000" b="1" dirty="0">
              <a:ea typeface="微软雅黑" panose="020B0503020204020204" pitchFamily="34" charset="-122"/>
            </a:endParaRPr>
          </a:p>
        </p:txBody>
      </p:sp>
      <p:sp>
        <p:nvSpPr>
          <p:cNvPr id="34" name="椭圆 33"/>
          <p:cNvSpPr/>
          <p:nvPr/>
        </p:nvSpPr>
        <p:spPr>
          <a:xfrm>
            <a:off x="7291591" y="3919051"/>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6</a:t>
            </a:r>
            <a:endParaRPr lang="zh-CN" altLang="en-US" sz="3000" b="1" dirty="0">
              <a:ea typeface="微软雅黑" panose="020B0503020204020204" pitchFamily="34" charset="-122"/>
            </a:endParaRPr>
          </a:p>
        </p:txBody>
      </p:sp>
      <p:sp>
        <p:nvSpPr>
          <p:cNvPr id="39" name="椭圆 38"/>
          <p:cNvSpPr/>
          <p:nvPr/>
        </p:nvSpPr>
        <p:spPr>
          <a:xfrm>
            <a:off x="6802192" y="2799071"/>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5</a:t>
            </a:r>
            <a:endParaRPr lang="zh-CN" altLang="en-US" sz="3000" b="1" dirty="0">
              <a:ea typeface="微软雅黑" panose="020B0503020204020204" pitchFamily="34" charset="-122"/>
            </a:endParaRPr>
          </a:p>
        </p:txBody>
      </p:sp>
      <p:sp>
        <p:nvSpPr>
          <p:cNvPr id="43" name="椭圆 42"/>
          <p:cNvSpPr/>
          <p:nvPr/>
        </p:nvSpPr>
        <p:spPr>
          <a:xfrm>
            <a:off x="4511899" y="2799071"/>
            <a:ext cx="592428" cy="5924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3</a:t>
            </a:r>
            <a:endParaRPr lang="zh-CN" altLang="en-US" sz="3000" b="1" dirty="0">
              <a:ea typeface="微软雅黑" panose="020B0503020204020204" pitchFamily="34" charset="-122"/>
            </a:endParaRPr>
          </a:p>
        </p:txBody>
      </p:sp>
      <p:sp>
        <p:nvSpPr>
          <p:cNvPr id="6" name="文本框 5"/>
          <p:cNvSpPr txBox="1"/>
          <p:nvPr/>
        </p:nvSpPr>
        <p:spPr>
          <a:xfrm>
            <a:off x="2356832" y="4556967"/>
            <a:ext cx="2031325"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优先发展教育事业</a:t>
            </a:r>
          </a:p>
        </p:txBody>
      </p:sp>
      <p:sp>
        <p:nvSpPr>
          <p:cNvPr id="7" name="文本框 6"/>
          <p:cNvSpPr txBox="1"/>
          <p:nvPr/>
        </p:nvSpPr>
        <p:spPr>
          <a:xfrm>
            <a:off x="315622" y="4858458"/>
            <a:ext cx="4067487" cy="992579"/>
          </a:xfrm>
          <a:prstGeom prst="rect">
            <a:avLst/>
          </a:prstGeom>
          <a:noFill/>
        </p:spPr>
        <p:txBody>
          <a:bodyPr wrap="square" rtlCol="0">
            <a:spAutoFit/>
          </a:bodyPr>
          <a:lstStyle/>
          <a:p>
            <a:pPr algn="r">
              <a:lnSpc>
                <a:spcPct val="130000"/>
              </a:lnSpc>
            </a:pPr>
            <a:r>
              <a:rPr lang="zh-CN" altLang="en-US" sz="1500" dirty="0">
                <a:ea typeface="微软雅黑" panose="020B0503020204020204" pitchFamily="34" charset="-122"/>
              </a:rPr>
              <a:t>建设教育强国是中华民族伟大复兴的基础工程，必须把教育事业放在优先位置</a:t>
            </a:r>
            <a:r>
              <a:rPr lang="en-US" altLang="zh-CN" sz="1500" dirty="0">
                <a:ea typeface="微软雅黑" panose="020B0503020204020204" pitchFamily="34" charset="-122"/>
              </a:rPr>
              <a:t>, </a:t>
            </a:r>
            <a:r>
              <a:rPr lang="zh-CN" altLang="en-US" sz="1500" dirty="0">
                <a:ea typeface="微软雅黑" panose="020B0503020204020204" pitchFamily="34" charset="-122"/>
              </a:rPr>
              <a:t>加快教育现代化，办好人民满意的教育。</a:t>
            </a:r>
          </a:p>
        </p:txBody>
      </p:sp>
      <p:sp>
        <p:nvSpPr>
          <p:cNvPr id="8" name="文本框 7"/>
          <p:cNvSpPr txBox="1"/>
          <p:nvPr/>
        </p:nvSpPr>
        <p:spPr>
          <a:xfrm>
            <a:off x="886739" y="3541681"/>
            <a:ext cx="3185488"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提高就业质里和人民收入水平</a:t>
            </a:r>
          </a:p>
        </p:txBody>
      </p:sp>
      <p:sp>
        <p:nvSpPr>
          <p:cNvPr id="9" name="文本框 8"/>
          <p:cNvSpPr txBox="1"/>
          <p:nvPr/>
        </p:nvSpPr>
        <p:spPr>
          <a:xfrm>
            <a:off x="193183" y="3854650"/>
            <a:ext cx="3874620" cy="662874"/>
          </a:xfrm>
          <a:prstGeom prst="rect">
            <a:avLst/>
          </a:prstGeom>
          <a:noFill/>
        </p:spPr>
        <p:txBody>
          <a:bodyPr wrap="square" rtlCol="0">
            <a:spAutoFit/>
          </a:bodyPr>
          <a:lstStyle/>
          <a:p>
            <a:pPr algn="r">
              <a:lnSpc>
                <a:spcPct val="130000"/>
              </a:lnSpc>
            </a:pPr>
            <a:r>
              <a:rPr lang="zh-CN" altLang="en-US" sz="1500" dirty="0">
                <a:ea typeface="微软雅黑" panose="020B0503020204020204" pitchFamily="34" charset="-122"/>
              </a:rPr>
              <a:t>就业是最大的民生。要坚持就业优先战略和积极就业政策，实现更高质和更 充分就业。</a:t>
            </a:r>
          </a:p>
        </p:txBody>
      </p:sp>
      <p:sp>
        <p:nvSpPr>
          <p:cNvPr id="11" name="文本框 10"/>
          <p:cNvSpPr txBox="1"/>
          <p:nvPr/>
        </p:nvSpPr>
        <p:spPr>
          <a:xfrm>
            <a:off x="2006162" y="2283911"/>
            <a:ext cx="2492991" cy="369332"/>
          </a:xfrm>
          <a:prstGeom prst="rect">
            <a:avLst/>
          </a:prstGeom>
          <a:noFill/>
        </p:spPr>
        <p:txBody>
          <a:bodyPr wrap="none" rtlCol="0">
            <a:spAutoFit/>
          </a:bodyPr>
          <a:lstStyle/>
          <a:p>
            <a:pPr algn="r"/>
            <a:r>
              <a:rPr lang="zh-CN" altLang="en-US" dirty="0">
                <a:solidFill>
                  <a:srgbClr val="C00000"/>
                </a:solidFill>
                <a:ea typeface="微软雅黑" panose="020B0503020204020204" pitchFamily="34" charset="-122"/>
              </a:rPr>
              <a:t>加强社会保障体系建设</a:t>
            </a:r>
          </a:p>
        </p:txBody>
      </p:sp>
      <p:sp>
        <p:nvSpPr>
          <p:cNvPr id="12" name="文本框 11"/>
          <p:cNvSpPr txBox="1"/>
          <p:nvPr/>
        </p:nvSpPr>
        <p:spPr>
          <a:xfrm>
            <a:off x="444412" y="2580122"/>
            <a:ext cx="4067487" cy="992579"/>
          </a:xfrm>
          <a:prstGeom prst="rect">
            <a:avLst/>
          </a:prstGeom>
          <a:noFill/>
        </p:spPr>
        <p:txBody>
          <a:bodyPr wrap="square" rtlCol="0">
            <a:spAutoFit/>
          </a:bodyPr>
          <a:lstStyle/>
          <a:p>
            <a:pPr algn="r">
              <a:lnSpc>
                <a:spcPct val="130000"/>
              </a:lnSpc>
            </a:pPr>
            <a:r>
              <a:rPr lang="zh-CN" altLang="en-US" sz="1500" dirty="0">
                <a:ea typeface="微软雅黑" panose="020B0503020204020204" pitchFamily="34" charset="-122"/>
              </a:rPr>
              <a:t>按照兜底线、织密网、建机制的要求，全面建成覆盖全民、城乡统筹、权责清晰、 保障适度、可持续的多层次社会保障体系。</a:t>
            </a:r>
          </a:p>
        </p:txBody>
      </p:sp>
      <p:sp>
        <p:nvSpPr>
          <p:cNvPr id="15" name="文本框 14"/>
          <p:cNvSpPr txBox="1"/>
          <p:nvPr/>
        </p:nvSpPr>
        <p:spPr>
          <a:xfrm>
            <a:off x="4840532" y="1609861"/>
            <a:ext cx="2262158"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坚决打赢脱贫攻坚战</a:t>
            </a:r>
          </a:p>
        </p:txBody>
      </p:sp>
      <p:sp>
        <p:nvSpPr>
          <p:cNvPr id="16" name="文本框 15"/>
          <p:cNvSpPr txBox="1"/>
          <p:nvPr/>
        </p:nvSpPr>
        <p:spPr>
          <a:xfrm>
            <a:off x="2498500" y="1915517"/>
            <a:ext cx="6955750" cy="338554"/>
          </a:xfrm>
          <a:prstGeom prst="rect">
            <a:avLst/>
          </a:prstGeom>
          <a:noFill/>
        </p:spPr>
        <p:txBody>
          <a:bodyPr wrap="none" rtlCol="0">
            <a:spAutoFit/>
          </a:bodyPr>
          <a:lstStyle/>
          <a:p>
            <a:r>
              <a:rPr lang="zh-CN" altLang="en-US" sz="1600" dirty="0">
                <a:ea typeface="微软雅黑" panose="020B0503020204020204" pitchFamily="34" charset="-122"/>
              </a:rPr>
              <a:t>让贫困人口和贫困地区同全国一道进入全面小康社会是我们党的庄严承诺。</a:t>
            </a:r>
          </a:p>
        </p:txBody>
      </p:sp>
      <p:sp>
        <p:nvSpPr>
          <p:cNvPr id="17" name="文本框 16"/>
          <p:cNvSpPr txBox="1"/>
          <p:nvPr/>
        </p:nvSpPr>
        <p:spPr>
          <a:xfrm>
            <a:off x="7394620" y="2331071"/>
            <a:ext cx="2031325"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实施健康中国战略</a:t>
            </a:r>
          </a:p>
        </p:txBody>
      </p:sp>
      <p:sp>
        <p:nvSpPr>
          <p:cNvPr id="20" name="文本框 19"/>
          <p:cNvSpPr txBox="1"/>
          <p:nvPr/>
        </p:nvSpPr>
        <p:spPr>
          <a:xfrm>
            <a:off x="7394620" y="2631645"/>
            <a:ext cx="4125443" cy="992579"/>
          </a:xfrm>
          <a:prstGeom prst="rect">
            <a:avLst/>
          </a:prstGeom>
          <a:noFill/>
        </p:spPr>
        <p:txBody>
          <a:bodyPr wrap="square" rtlCol="0">
            <a:spAutoFit/>
          </a:bodyPr>
          <a:lstStyle/>
          <a:p>
            <a:pPr>
              <a:lnSpc>
                <a:spcPct val="130000"/>
              </a:lnSpc>
            </a:pPr>
            <a:r>
              <a:rPr lang="zh-CN" altLang="en-US" sz="1500" dirty="0">
                <a:ea typeface="微软雅黑" panose="020B0503020204020204" pitchFamily="34" charset="-122"/>
              </a:rPr>
              <a:t>民健康民族昌盛和国家富强的重要标志。要完善国民健康政策，为人民群众提供全方位全周期健康服务。</a:t>
            </a:r>
          </a:p>
        </p:txBody>
      </p:sp>
      <p:sp>
        <p:nvSpPr>
          <p:cNvPr id="21" name="文本框 20"/>
          <p:cNvSpPr txBox="1"/>
          <p:nvPr/>
        </p:nvSpPr>
        <p:spPr>
          <a:xfrm>
            <a:off x="7884019" y="3644718"/>
            <a:ext cx="3647152"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打造共建共治共享的社会治理格局</a:t>
            </a:r>
          </a:p>
        </p:txBody>
      </p:sp>
      <p:sp>
        <p:nvSpPr>
          <p:cNvPr id="24" name="文本框 23"/>
          <p:cNvSpPr txBox="1"/>
          <p:nvPr/>
        </p:nvSpPr>
        <p:spPr>
          <a:xfrm>
            <a:off x="7884019" y="3940930"/>
            <a:ext cx="4093791" cy="1292662"/>
          </a:xfrm>
          <a:prstGeom prst="rect">
            <a:avLst/>
          </a:prstGeom>
          <a:noFill/>
        </p:spPr>
        <p:txBody>
          <a:bodyPr wrap="square" rtlCol="0">
            <a:spAutoFit/>
          </a:bodyPr>
          <a:lstStyle/>
          <a:p>
            <a:pPr>
              <a:lnSpc>
                <a:spcPct val="130000"/>
              </a:lnSpc>
            </a:pPr>
            <a:r>
              <a:rPr lang="zh-CN" altLang="en-US" sz="1500" dirty="0">
                <a:ea typeface="微软雅黑" panose="020B0503020204020204" pitchFamily="34" charset="-122"/>
              </a:rPr>
              <a:t>加强社会治理制度建设，完善党委领导、政府负责、社会协同、公众参与、法治保障的社会治理体制，提高社会治理社会化、法治化、智能化、专业化水平。</a:t>
            </a:r>
          </a:p>
        </p:txBody>
      </p:sp>
      <p:sp>
        <p:nvSpPr>
          <p:cNvPr id="25" name="文本框 24"/>
          <p:cNvSpPr txBox="1"/>
          <p:nvPr/>
        </p:nvSpPr>
        <p:spPr>
          <a:xfrm>
            <a:off x="7392472" y="5177306"/>
            <a:ext cx="2031325" cy="369332"/>
          </a:xfrm>
          <a:prstGeom prst="rect">
            <a:avLst/>
          </a:prstGeom>
          <a:noFill/>
        </p:spPr>
        <p:txBody>
          <a:bodyPr wrap="none" rtlCol="0">
            <a:spAutoFit/>
          </a:bodyPr>
          <a:lstStyle/>
          <a:p>
            <a:r>
              <a:rPr lang="zh-CN" altLang="en-US" dirty="0">
                <a:solidFill>
                  <a:srgbClr val="C00000"/>
                </a:solidFill>
                <a:ea typeface="微软雅黑" panose="020B0503020204020204" pitchFamily="34" charset="-122"/>
              </a:rPr>
              <a:t>有效维护国家安全</a:t>
            </a:r>
          </a:p>
        </p:txBody>
      </p:sp>
      <p:sp>
        <p:nvSpPr>
          <p:cNvPr id="26" name="文本框 25"/>
          <p:cNvSpPr txBox="1"/>
          <p:nvPr/>
        </p:nvSpPr>
        <p:spPr>
          <a:xfrm>
            <a:off x="7392472" y="5473681"/>
            <a:ext cx="3938138" cy="662874"/>
          </a:xfrm>
          <a:prstGeom prst="rect">
            <a:avLst/>
          </a:prstGeom>
          <a:noFill/>
        </p:spPr>
        <p:txBody>
          <a:bodyPr wrap="square" rtlCol="0">
            <a:spAutoFit/>
          </a:bodyPr>
          <a:lstStyle/>
          <a:p>
            <a:pPr>
              <a:lnSpc>
                <a:spcPct val="130000"/>
              </a:lnSpc>
            </a:pPr>
            <a:r>
              <a:rPr lang="zh-CN" altLang="en-US" sz="1500" dirty="0">
                <a:ea typeface="微软雅黑" panose="020B0503020204020204" pitchFamily="34" charset="-122"/>
              </a:rPr>
              <a:t>国家安全是安邦定国的茁要基石，维护国家安全是全国各族人民根本利益所在。</a:t>
            </a:r>
          </a:p>
        </p:txBody>
      </p:sp>
    </p:spTree>
    <p:extLst>
      <p:ext uri="{BB962C8B-B14F-4D97-AF65-F5344CB8AC3E}">
        <p14:creationId xmlns:p14="http://schemas.microsoft.com/office/powerpoint/2010/main" val="24705495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8114722" cy="553998"/>
          </a:xfrm>
          <a:prstGeom prst="rect">
            <a:avLst/>
          </a:prstGeom>
          <a:noFill/>
        </p:spPr>
        <p:txBody>
          <a:bodyPr wrap="none" rtlCol="0">
            <a:spAutoFit/>
          </a:bodyPr>
          <a:lstStyle/>
          <a:p>
            <a:r>
              <a:rPr lang="zh-CN" altLang="en-US" sz="2500" b="1" dirty="0">
                <a:ea typeface="微软雅黑" panose="020B0503020204020204" pitchFamily="34" charset="-122"/>
              </a:rPr>
              <a:t>第九部分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加快生态文明体制改革，建设美丽中国</a:t>
            </a:r>
            <a:endParaRPr lang="zh-CN" altLang="en-US" sz="3000" b="1" dirty="0">
              <a:solidFill>
                <a:srgbClr val="C00000"/>
              </a:solidFill>
              <a:ea typeface="微软雅黑" panose="020B0503020204020204" pitchFamily="34" charset="-122"/>
            </a:endParaRPr>
          </a:p>
        </p:txBody>
      </p:sp>
      <p:cxnSp>
        <p:nvCxnSpPr>
          <p:cNvPr id="23" name="直接连接符 22"/>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061401" y="3039413"/>
            <a:ext cx="1841678" cy="6439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ea typeface="微软雅黑" panose="020B0503020204020204" pitchFamily="34" charset="-122"/>
              </a:rPr>
              <a:t>生态方面</a:t>
            </a:r>
            <a:endParaRPr lang="zh-CN" altLang="en-US" sz="2500" b="1" dirty="0">
              <a:ea typeface="微软雅黑" panose="020B0503020204020204" pitchFamily="34" charset="-122"/>
            </a:endParaRPr>
          </a:p>
        </p:txBody>
      </p:sp>
      <p:sp>
        <p:nvSpPr>
          <p:cNvPr id="3" name="椭圆 2"/>
          <p:cNvSpPr/>
          <p:nvPr/>
        </p:nvSpPr>
        <p:spPr>
          <a:xfrm>
            <a:off x="4707230" y="2086375"/>
            <a:ext cx="2550020" cy="25500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泪滴形 9"/>
          <p:cNvSpPr/>
          <p:nvPr/>
        </p:nvSpPr>
        <p:spPr>
          <a:xfrm>
            <a:off x="4038047" y="4105895"/>
            <a:ext cx="1313642" cy="131364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泪滴形 34"/>
          <p:cNvSpPr/>
          <p:nvPr/>
        </p:nvSpPr>
        <p:spPr>
          <a:xfrm flipH="1">
            <a:off x="6612791" y="4105895"/>
            <a:ext cx="1313642" cy="131364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泪滴形 35"/>
          <p:cNvSpPr/>
          <p:nvPr/>
        </p:nvSpPr>
        <p:spPr>
          <a:xfrm rot="16200000" flipH="1">
            <a:off x="6612791" y="1362568"/>
            <a:ext cx="1313642" cy="131364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7" name="泪滴形 36"/>
          <p:cNvSpPr/>
          <p:nvPr/>
        </p:nvSpPr>
        <p:spPr>
          <a:xfrm rot="5400000">
            <a:off x="4038047" y="1390731"/>
            <a:ext cx="1313642" cy="131364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a:off x="682582" y="1424427"/>
            <a:ext cx="2962140" cy="468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ea typeface="微软雅黑" panose="020B0503020204020204" pitchFamily="34" charset="-122"/>
              </a:rPr>
              <a:t>一是推进绿色发展</a:t>
            </a:r>
          </a:p>
        </p:txBody>
      </p:sp>
      <p:sp>
        <p:nvSpPr>
          <p:cNvPr id="38" name="矩形 37"/>
          <p:cNvSpPr/>
          <p:nvPr/>
        </p:nvSpPr>
        <p:spPr>
          <a:xfrm>
            <a:off x="682581" y="4235992"/>
            <a:ext cx="2962140" cy="468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ea typeface="微软雅黑" panose="020B0503020204020204" pitchFamily="34" charset="-122"/>
              </a:rPr>
              <a:t>二是着力解决突出坏境问题</a:t>
            </a:r>
          </a:p>
        </p:txBody>
      </p:sp>
      <p:sp>
        <p:nvSpPr>
          <p:cNvPr id="40" name="矩形 39"/>
          <p:cNvSpPr/>
          <p:nvPr/>
        </p:nvSpPr>
        <p:spPr>
          <a:xfrm>
            <a:off x="8319760" y="1424427"/>
            <a:ext cx="2975012" cy="468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ea typeface="微软雅黑" panose="020B0503020204020204" pitchFamily="34" charset="-122"/>
              </a:rPr>
              <a:t>三是加大生态系统保护力度</a:t>
            </a:r>
          </a:p>
        </p:txBody>
      </p:sp>
      <p:sp>
        <p:nvSpPr>
          <p:cNvPr id="41" name="矩形 40"/>
          <p:cNvSpPr/>
          <p:nvPr/>
        </p:nvSpPr>
        <p:spPr>
          <a:xfrm>
            <a:off x="8319759" y="4235992"/>
            <a:ext cx="2975013" cy="4687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a typeface="微软雅黑" panose="020B0503020204020204" pitchFamily="34" charset="-122"/>
              </a:rPr>
              <a:t>四是改革生态环境监管体制</a:t>
            </a:r>
          </a:p>
        </p:txBody>
      </p:sp>
      <p:sp>
        <p:nvSpPr>
          <p:cNvPr id="18" name="文本框 17"/>
          <p:cNvSpPr txBox="1"/>
          <p:nvPr/>
        </p:nvSpPr>
        <p:spPr>
          <a:xfrm>
            <a:off x="682581" y="1906072"/>
            <a:ext cx="2962140" cy="1754326"/>
          </a:xfrm>
          <a:prstGeom prst="rect">
            <a:avLst/>
          </a:prstGeom>
          <a:noFill/>
        </p:spPr>
        <p:txBody>
          <a:bodyPr wrap="square" rtlCol="0">
            <a:spAutoFit/>
          </a:bodyPr>
          <a:lstStyle/>
          <a:p>
            <a:pPr algn="ctr">
              <a:lnSpc>
                <a:spcPct val="150000"/>
              </a:lnSpc>
            </a:pPr>
            <a:r>
              <a:rPr lang="zh-CN" altLang="en-US" dirty="0">
                <a:ea typeface="微软雅黑" panose="020B0503020204020204" pitchFamily="34" charset="-122"/>
              </a:rPr>
              <a:t>加快建立绿色生产和消费的法律 制度和政策导向，建立健全绿色 低碳循环发展的经济体系。</a:t>
            </a:r>
          </a:p>
        </p:txBody>
      </p:sp>
      <p:sp>
        <p:nvSpPr>
          <p:cNvPr id="19" name="文本框 18"/>
          <p:cNvSpPr txBox="1"/>
          <p:nvPr/>
        </p:nvSpPr>
        <p:spPr>
          <a:xfrm>
            <a:off x="682581" y="4713664"/>
            <a:ext cx="2962140" cy="1338828"/>
          </a:xfrm>
          <a:prstGeom prst="rect">
            <a:avLst/>
          </a:prstGeom>
          <a:noFill/>
        </p:spPr>
        <p:txBody>
          <a:bodyPr wrap="square" rtlCol="0">
            <a:spAutoFit/>
          </a:bodyPr>
          <a:lstStyle/>
          <a:p>
            <a:pPr algn="ctr">
              <a:lnSpc>
                <a:spcPct val="150000"/>
              </a:lnSpc>
            </a:pPr>
            <a:r>
              <a:rPr lang="zh-CN" altLang="en-US" dirty="0">
                <a:ea typeface="微软雅黑" panose="020B0503020204020204" pitchFamily="34" charset="-122"/>
              </a:rPr>
              <a:t>坚持全民共治、源头防治，持续实施大气污染防治行动，打赢蓝天保卫战。</a:t>
            </a:r>
          </a:p>
        </p:txBody>
      </p:sp>
      <p:sp>
        <p:nvSpPr>
          <p:cNvPr id="22" name="文本框 21"/>
          <p:cNvSpPr txBox="1"/>
          <p:nvPr/>
        </p:nvSpPr>
        <p:spPr>
          <a:xfrm>
            <a:off x="8319759" y="1906074"/>
            <a:ext cx="2975014" cy="2169825"/>
          </a:xfrm>
          <a:prstGeom prst="rect">
            <a:avLst/>
          </a:prstGeom>
          <a:noFill/>
        </p:spPr>
        <p:txBody>
          <a:bodyPr wrap="square" rtlCol="0">
            <a:spAutoFit/>
          </a:bodyPr>
          <a:lstStyle/>
          <a:p>
            <a:pPr algn="ctr">
              <a:lnSpc>
                <a:spcPct val="150000"/>
              </a:lnSpc>
            </a:pPr>
            <a:r>
              <a:rPr lang="zh-CN" altLang="en-US" dirty="0">
                <a:ea typeface="微软雅黑" panose="020B0503020204020204" pitchFamily="34" charset="-122"/>
              </a:rPr>
              <a:t>实施里要生态系统保护和修复里大工程，优化生态安全屏陣体系， 构建生态廊道和生物多样性保护网络，提升生态系统质呈和稳定性。</a:t>
            </a:r>
          </a:p>
        </p:txBody>
      </p:sp>
      <p:sp>
        <p:nvSpPr>
          <p:cNvPr id="28" name="文本框 27"/>
          <p:cNvSpPr txBox="1"/>
          <p:nvPr/>
        </p:nvSpPr>
        <p:spPr>
          <a:xfrm>
            <a:off x="8319759" y="4713665"/>
            <a:ext cx="2975013" cy="1477328"/>
          </a:xfrm>
          <a:prstGeom prst="rect">
            <a:avLst/>
          </a:prstGeom>
          <a:noFill/>
        </p:spPr>
        <p:txBody>
          <a:bodyPr wrap="square" rtlCol="0">
            <a:spAutoFit/>
          </a:bodyPr>
          <a:lstStyle/>
          <a:p>
            <a:pPr algn="ctr">
              <a:lnSpc>
                <a:spcPct val="150000"/>
              </a:lnSpc>
            </a:pPr>
            <a:r>
              <a:rPr lang="zh-CN" altLang="en-US" sz="1500" dirty="0">
                <a:ea typeface="微软雅黑" panose="020B0503020204020204" pitchFamily="34" charset="-122"/>
              </a:rPr>
              <a:t>加强对生态文明建设的总体设计和组织领导，设立国有自然资源资产管理和自然主态监管机构，完善生态环境管理制度。</a:t>
            </a:r>
          </a:p>
        </p:txBody>
      </p:sp>
      <p:sp>
        <p:nvSpPr>
          <p:cNvPr id="29" name="文本框 28"/>
          <p:cNvSpPr txBox="1"/>
          <p:nvPr/>
        </p:nvSpPr>
        <p:spPr>
          <a:xfrm>
            <a:off x="4381781" y="1763077"/>
            <a:ext cx="611065" cy="553998"/>
          </a:xfrm>
          <a:prstGeom prst="rect">
            <a:avLst/>
          </a:prstGeom>
          <a:noFill/>
        </p:spPr>
        <p:txBody>
          <a:bodyPr wrap="none" rtlCol="0">
            <a:spAutoFit/>
          </a:bodyPr>
          <a:lstStyle/>
          <a:p>
            <a:r>
              <a:rPr lang="en-US" altLang="zh-CN" sz="3000" b="1" dirty="0" smtClean="0">
                <a:solidFill>
                  <a:schemeClr val="bg1"/>
                </a:solidFill>
                <a:ea typeface="微软雅黑" panose="020B0503020204020204" pitchFamily="34" charset="-122"/>
              </a:rPr>
              <a:t>01</a:t>
            </a:r>
            <a:endParaRPr lang="zh-CN" altLang="en-US" sz="3000" b="1" dirty="0">
              <a:solidFill>
                <a:schemeClr val="bg1"/>
              </a:solidFill>
              <a:ea typeface="微软雅黑" panose="020B0503020204020204" pitchFamily="34" charset="-122"/>
            </a:endParaRPr>
          </a:p>
        </p:txBody>
      </p:sp>
      <p:sp>
        <p:nvSpPr>
          <p:cNvPr id="30" name="文本框 29"/>
          <p:cNvSpPr txBox="1"/>
          <p:nvPr/>
        </p:nvSpPr>
        <p:spPr>
          <a:xfrm>
            <a:off x="6928835" y="1761809"/>
            <a:ext cx="611065" cy="553998"/>
          </a:xfrm>
          <a:prstGeom prst="rect">
            <a:avLst/>
          </a:prstGeom>
          <a:noFill/>
        </p:spPr>
        <p:txBody>
          <a:bodyPr wrap="none" rtlCol="0">
            <a:spAutoFit/>
          </a:bodyPr>
          <a:lstStyle/>
          <a:p>
            <a:r>
              <a:rPr lang="en-US" altLang="zh-CN" sz="3000" b="1" dirty="0" smtClean="0">
                <a:solidFill>
                  <a:schemeClr val="bg1"/>
                </a:solidFill>
                <a:ea typeface="微软雅黑" panose="020B0503020204020204" pitchFamily="34" charset="-122"/>
              </a:rPr>
              <a:t>02</a:t>
            </a:r>
            <a:endParaRPr lang="zh-CN" altLang="en-US" sz="3000" b="1" dirty="0">
              <a:solidFill>
                <a:schemeClr val="bg1"/>
              </a:solidFill>
              <a:ea typeface="微软雅黑" panose="020B0503020204020204" pitchFamily="34" charset="-122"/>
            </a:endParaRPr>
          </a:p>
        </p:txBody>
      </p:sp>
      <p:sp>
        <p:nvSpPr>
          <p:cNvPr id="42" name="文本框 41"/>
          <p:cNvSpPr txBox="1"/>
          <p:nvPr/>
        </p:nvSpPr>
        <p:spPr>
          <a:xfrm>
            <a:off x="4385779" y="4494728"/>
            <a:ext cx="611065" cy="553998"/>
          </a:xfrm>
          <a:prstGeom prst="rect">
            <a:avLst/>
          </a:prstGeom>
          <a:noFill/>
        </p:spPr>
        <p:txBody>
          <a:bodyPr wrap="none" rtlCol="0">
            <a:spAutoFit/>
          </a:bodyPr>
          <a:lstStyle/>
          <a:p>
            <a:r>
              <a:rPr lang="en-US" altLang="zh-CN" sz="3000" b="1" dirty="0" smtClean="0">
                <a:solidFill>
                  <a:schemeClr val="bg1"/>
                </a:solidFill>
                <a:ea typeface="微软雅黑" panose="020B0503020204020204" pitchFamily="34" charset="-122"/>
              </a:rPr>
              <a:t>03</a:t>
            </a:r>
            <a:endParaRPr lang="zh-CN" altLang="en-US" sz="3000" b="1" dirty="0">
              <a:solidFill>
                <a:schemeClr val="bg1"/>
              </a:solidFill>
              <a:ea typeface="微软雅黑" panose="020B0503020204020204" pitchFamily="34" charset="-122"/>
            </a:endParaRPr>
          </a:p>
        </p:txBody>
      </p:sp>
      <p:sp>
        <p:nvSpPr>
          <p:cNvPr id="44" name="文本框 43"/>
          <p:cNvSpPr txBox="1"/>
          <p:nvPr/>
        </p:nvSpPr>
        <p:spPr>
          <a:xfrm>
            <a:off x="6927803" y="4475922"/>
            <a:ext cx="611065" cy="553998"/>
          </a:xfrm>
          <a:prstGeom prst="rect">
            <a:avLst/>
          </a:prstGeom>
          <a:noFill/>
        </p:spPr>
        <p:txBody>
          <a:bodyPr wrap="none" rtlCol="0">
            <a:spAutoFit/>
          </a:bodyPr>
          <a:lstStyle/>
          <a:p>
            <a:r>
              <a:rPr lang="en-US" altLang="zh-CN" sz="3000" b="1" dirty="0" smtClean="0">
                <a:solidFill>
                  <a:schemeClr val="bg1"/>
                </a:solidFill>
                <a:ea typeface="微软雅黑" panose="020B0503020204020204" pitchFamily="34" charset="-122"/>
              </a:rPr>
              <a:t>04</a:t>
            </a:r>
            <a:endParaRPr lang="zh-CN" altLang="en-US" sz="3000"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20001636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4"/>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5"/>
          <a:stretch>
            <a:fillRect/>
          </a:stretch>
        </p:blipFill>
        <p:spPr>
          <a:xfrm>
            <a:off x="9232900" y="-15240"/>
            <a:ext cx="2972435" cy="1899920"/>
          </a:xfrm>
          <a:prstGeom prst="rect">
            <a:avLst/>
          </a:prstGeom>
        </p:spPr>
      </p:pic>
      <p:pic>
        <p:nvPicPr>
          <p:cNvPr id="6" name="图片 5" descr="1111"/>
          <p:cNvPicPr>
            <a:picLocks noChangeAspect="1"/>
          </p:cNvPicPr>
          <p:nvPr/>
        </p:nvPicPr>
        <p:blipFill>
          <a:blip r:embed="rId6"/>
          <a:stretch>
            <a:fillRect/>
          </a:stretch>
        </p:blipFill>
        <p:spPr>
          <a:xfrm>
            <a:off x="-13335" y="5394960"/>
            <a:ext cx="4629785" cy="1344930"/>
          </a:xfrm>
          <a:prstGeom prst="rect">
            <a:avLst/>
          </a:prstGeom>
        </p:spPr>
      </p:pic>
      <p:pic>
        <p:nvPicPr>
          <p:cNvPr id="7" name="图片 6" descr="图层 14"/>
          <p:cNvPicPr>
            <a:picLocks noChangeAspect="1"/>
          </p:cNvPicPr>
          <p:nvPr/>
        </p:nvPicPr>
        <p:blipFill>
          <a:blip r:embed="rId7"/>
          <a:stretch>
            <a:fillRect/>
          </a:stretch>
        </p:blipFill>
        <p:spPr>
          <a:xfrm>
            <a:off x="-13335" y="6202680"/>
            <a:ext cx="12218670" cy="670560"/>
          </a:xfrm>
          <a:prstGeom prst="rect">
            <a:avLst/>
          </a:prstGeom>
        </p:spPr>
      </p:pic>
      <p:grpSp>
        <p:nvGrpSpPr>
          <p:cNvPr id="36" name="组合 35"/>
          <p:cNvGrpSpPr/>
          <p:nvPr/>
        </p:nvGrpSpPr>
        <p:grpSpPr>
          <a:xfrm>
            <a:off x="1136855" y="1782435"/>
            <a:ext cx="2814015" cy="1544942"/>
            <a:chOff x="6205199" y="-1470443"/>
            <a:chExt cx="2475118" cy="1323336"/>
          </a:xfrm>
        </p:grpSpPr>
        <p:sp>
          <p:nvSpPr>
            <p:cNvPr id="38"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a typeface="微软雅黑" panose="020B0503020204020204" pitchFamily="34" charset="-122"/>
              </a:endParaRPr>
            </a:p>
          </p:txBody>
        </p:sp>
        <p:sp>
          <p:nvSpPr>
            <p:cNvPr id="41" name="Freeform 5"/>
            <p:cNvSpPr>
              <a:spLocks/>
            </p:cNvSpPr>
            <p:nvPr/>
          </p:nvSpPr>
          <p:spPr bwMode="auto">
            <a:xfrm>
              <a:off x="7070380" y="-962472"/>
              <a:ext cx="560539" cy="55188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8F0DC"/>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微软雅黑" panose="020B0503020204020204" pitchFamily="34" charset="-122"/>
              </a:endParaRPr>
            </a:p>
          </p:txBody>
        </p:sp>
      </p:grpSp>
      <p:grpSp>
        <p:nvGrpSpPr>
          <p:cNvPr id="50" name="组合 49"/>
          <p:cNvGrpSpPr/>
          <p:nvPr/>
        </p:nvGrpSpPr>
        <p:grpSpPr>
          <a:xfrm>
            <a:off x="746975" y="3591732"/>
            <a:ext cx="3203895" cy="830997"/>
            <a:chOff x="1688079" y="3415950"/>
            <a:chExt cx="2814014" cy="830997"/>
          </a:xfrm>
        </p:grpSpPr>
        <p:sp>
          <p:nvSpPr>
            <p:cNvPr id="53" name="矩形 52"/>
            <p:cNvSpPr/>
            <p:nvPr/>
          </p:nvSpPr>
          <p:spPr>
            <a:xfrm>
              <a:off x="1688079" y="3415950"/>
              <a:ext cx="1620932" cy="830997"/>
            </a:xfrm>
            <a:prstGeom prst="rect">
              <a:avLst/>
            </a:prstGeom>
          </p:spPr>
          <p:txBody>
            <a:bodyPr wrap="square">
              <a:spAutoFit/>
            </a:bodyPr>
            <a:lstStyle/>
            <a:p>
              <a:pPr algn="ctr"/>
              <a:r>
                <a:rPr lang="zh-CN" altLang="en-US" sz="4800" b="1"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目录  </a:t>
              </a:r>
            </a:p>
          </p:txBody>
        </p:sp>
        <p:sp>
          <p:nvSpPr>
            <p:cNvPr id="61" name="矩形 60"/>
            <p:cNvSpPr/>
            <p:nvPr/>
          </p:nvSpPr>
          <p:spPr>
            <a:xfrm>
              <a:off x="3001030" y="3538956"/>
              <a:ext cx="1501063" cy="707886"/>
            </a:xfrm>
            <a:prstGeom prst="rect">
              <a:avLst/>
            </a:prstGeom>
          </p:spPr>
          <p:txBody>
            <a:bodyPr wrap="square">
              <a:spAutoFit/>
            </a:bodyPr>
            <a:lstStyle/>
            <a:p>
              <a:pPr algn="ctr"/>
              <a:r>
                <a:rPr lang="en-US" altLang="zh-CN" sz="4000"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MULU</a:t>
              </a:r>
              <a:r>
                <a:rPr lang="zh-CN" altLang="en-US" sz="4000" i="0" dirty="0">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  </a:t>
              </a:r>
            </a:p>
          </p:txBody>
        </p:sp>
      </p:grpSp>
      <p:grpSp>
        <p:nvGrpSpPr>
          <p:cNvPr id="62" name="组合 61"/>
          <p:cNvGrpSpPr/>
          <p:nvPr/>
        </p:nvGrpSpPr>
        <p:grpSpPr>
          <a:xfrm>
            <a:off x="4591898" y="969935"/>
            <a:ext cx="5760000" cy="720000"/>
            <a:chOff x="5131591" y="1756983"/>
            <a:chExt cx="5346963" cy="720000"/>
          </a:xfrm>
        </p:grpSpPr>
        <p:sp>
          <p:nvSpPr>
            <p:cNvPr id="64" name="流程图: 可选过程 63"/>
            <p:cNvSpPr/>
            <p:nvPr/>
          </p:nvSpPr>
          <p:spPr>
            <a:xfrm>
              <a:off x="5131591" y="1756983"/>
              <a:ext cx="5346963" cy="720000"/>
            </a:xfrm>
            <a:prstGeom prst="flowChartAlternateProcess">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8F0DA"/>
                </a:solidFill>
                <a:ea typeface="微软雅黑" panose="020B0503020204020204" pitchFamily="34" charset="-122"/>
              </a:endParaRPr>
            </a:p>
          </p:txBody>
        </p:sp>
        <p:sp>
          <p:nvSpPr>
            <p:cNvPr id="65" name="文本框 64"/>
            <p:cNvSpPr txBox="1"/>
            <p:nvPr/>
          </p:nvSpPr>
          <p:spPr>
            <a:xfrm>
              <a:off x="5274375" y="1857516"/>
              <a:ext cx="506370" cy="461665"/>
            </a:xfrm>
            <a:prstGeom prst="rect">
              <a:avLst/>
            </a:prstGeom>
            <a:noFill/>
            <a:ln>
              <a:solidFill>
                <a:srgbClr val="C00000"/>
              </a:solidFill>
            </a:ln>
          </p:spPr>
          <p:txBody>
            <a:bodyPr wrap="square" rtlCol="0">
              <a:spAutoFit/>
            </a:bodyPr>
            <a:lstStyle/>
            <a:p>
              <a:r>
                <a:rPr lang="en-US" altLang="zh-CN" sz="2400" b="1" dirty="0">
                  <a:solidFill>
                    <a:srgbClr val="F8F0DA"/>
                  </a:solidFill>
                  <a:latin typeface="Impact" panose="020B0806030902050204" pitchFamily="34" charset="0"/>
                  <a:ea typeface="微软雅黑" panose="020B0503020204020204" pitchFamily="34" charset="-122"/>
                </a:rPr>
                <a:t>01</a:t>
              </a:r>
            </a:p>
          </p:txBody>
        </p:sp>
        <p:sp>
          <p:nvSpPr>
            <p:cNvPr id="70" name="文本框 69"/>
            <p:cNvSpPr txBox="1"/>
            <p:nvPr/>
          </p:nvSpPr>
          <p:spPr>
            <a:xfrm>
              <a:off x="5679393" y="1844636"/>
              <a:ext cx="4251358" cy="461665"/>
            </a:xfrm>
            <a:prstGeom prst="rect">
              <a:avLst/>
            </a:prstGeom>
            <a:noFill/>
            <a:ln>
              <a:solidFill>
                <a:srgbClr val="C00000"/>
              </a:solidFill>
            </a:ln>
          </p:spPr>
          <p:txBody>
            <a:bodyPr wrap="square" rtlCol="0">
              <a:spAutoFit/>
            </a:bodyPr>
            <a:lstStyle/>
            <a:p>
              <a:r>
                <a:rPr lang="zh-CN" altLang="en-US" sz="2400" b="1" dirty="0">
                  <a:solidFill>
                    <a:srgbClr val="F8F0DA"/>
                  </a:solidFill>
                  <a:latin typeface="微软雅黑" panose="020B0503020204020204" pitchFamily="34" charset="-122"/>
                  <a:ea typeface="微软雅黑" panose="020B0503020204020204" pitchFamily="34" charset="-122"/>
                </a:rPr>
                <a:t>十九大报告的重要意义及地位</a:t>
              </a:r>
              <a:endParaRPr lang="en-US" altLang="zh-CN" sz="2400" b="1" dirty="0">
                <a:solidFill>
                  <a:srgbClr val="F8F0DA"/>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591898" y="2212723"/>
            <a:ext cx="5760000" cy="720000"/>
            <a:chOff x="5131591" y="1756983"/>
            <a:chExt cx="5346963" cy="720000"/>
          </a:xfrm>
        </p:grpSpPr>
        <p:sp>
          <p:nvSpPr>
            <p:cNvPr id="73" name="流程图: 可选过程 72"/>
            <p:cNvSpPr/>
            <p:nvPr/>
          </p:nvSpPr>
          <p:spPr>
            <a:xfrm>
              <a:off x="5131591" y="1756983"/>
              <a:ext cx="5346963" cy="720000"/>
            </a:xfrm>
            <a:prstGeom prst="flowChartAlternateProcess">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8F0DA"/>
                </a:solidFill>
                <a:ea typeface="微软雅黑" panose="020B0503020204020204" pitchFamily="34" charset="-122"/>
              </a:endParaRPr>
            </a:p>
          </p:txBody>
        </p:sp>
        <p:sp>
          <p:nvSpPr>
            <p:cNvPr id="74" name="文本框 73"/>
            <p:cNvSpPr txBox="1"/>
            <p:nvPr/>
          </p:nvSpPr>
          <p:spPr>
            <a:xfrm>
              <a:off x="5274375" y="1857516"/>
              <a:ext cx="506370" cy="461665"/>
            </a:xfrm>
            <a:prstGeom prst="rect">
              <a:avLst/>
            </a:prstGeom>
            <a:noFill/>
            <a:ln>
              <a:solidFill>
                <a:srgbClr val="C00000"/>
              </a:solidFill>
            </a:ln>
          </p:spPr>
          <p:txBody>
            <a:bodyPr wrap="square" rtlCol="0">
              <a:spAutoFit/>
            </a:bodyPr>
            <a:lstStyle/>
            <a:p>
              <a:r>
                <a:rPr lang="en-US" altLang="zh-CN" sz="2400" b="1" dirty="0">
                  <a:solidFill>
                    <a:srgbClr val="F8F0DA"/>
                  </a:solidFill>
                  <a:latin typeface="Impact" panose="020B0806030902050204" pitchFamily="34" charset="0"/>
                  <a:ea typeface="微软雅黑" panose="020B0503020204020204" pitchFamily="34" charset="-122"/>
                </a:rPr>
                <a:t>02</a:t>
              </a:r>
            </a:p>
          </p:txBody>
        </p:sp>
        <p:sp>
          <p:nvSpPr>
            <p:cNvPr id="77" name="文本框 76"/>
            <p:cNvSpPr txBox="1"/>
            <p:nvPr/>
          </p:nvSpPr>
          <p:spPr>
            <a:xfrm>
              <a:off x="5679393" y="1844636"/>
              <a:ext cx="4251358" cy="461665"/>
            </a:xfrm>
            <a:prstGeom prst="rect">
              <a:avLst/>
            </a:prstGeom>
            <a:noFill/>
            <a:ln>
              <a:solidFill>
                <a:srgbClr val="C00000"/>
              </a:solidFill>
            </a:ln>
          </p:spPr>
          <p:txBody>
            <a:bodyPr wrap="square" rtlCol="0">
              <a:spAutoFit/>
            </a:bodyPr>
            <a:lstStyle/>
            <a:p>
              <a:r>
                <a:rPr lang="zh-CN" altLang="en-US" sz="2400" b="1" dirty="0">
                  <a:solidFill>
                    <a:srgbClr val="F8F0DA"/>
                  </a:solidFill>
                  <a:latin typeface="微软雅黑" panose="020B0503020204020204" pitchFamily="34" charset="-122"/>
                  <a:ea typeface="微软雅黑" panose="020B0503020204020204" pitchFamily="34" charset="-122"/>
                </a:rPr>
                <a:t>十九大报告全文学习</a:t>
              </a:r>
              <a:endParaRPr lang="en-US" altLang="zh-CN" sz="2400" b="1" dirty="0">
                <a:solidFill>
                  <a:srgbClr val="F8F0DA"/>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4591898" y="3455510"/>
            <a:ext cx="5760000" cy="720000"/>
            <a:chOff x="5131591" y="1756981"/>
            <a:chExt cx="5346963" cy="786540"/>
          </a:xfrm>
        </p:grpSpPr>
        <p:sp>
          <p:nvSpPr>
            <p:cNvPr id="79" name="流程图: 可选过程 78"/>
            <p:cNvSpPr/>
            <p:nvPr/>
          </p:nvSpPr>
          <p:spPr>
            <a:xfrm>
              <a:off x="5131591" y="1756981"/>
              <a:ext cx="5346963" cy="786540"/>
            </a:xfrm>
            <a:prstGeom prst="flowChartAlternateProcess">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8F0DA"/>
                </a:solidFill>
                <a:ea typeface="微软雅黑" panose="020B0503020204020204" pitchFamily="34" charset="-122"/>
              </a:endParaRPr>
            </a:p>
          </p:txBody>
        </p:sp>
        <p:sp>
          <p:nvSpPr>
            <p:cNvPr id="80" name="文本框 79"/>
            <p:cNvSpPr txBox="1"/>
            <p:nvPr/>
          </p:nvSpPr>
          <p:spPr>
            <a:xfrm>
              <a:off x="5274375" y="1914340"/>
              <a:ext cx="506370" cy="504331"/>
            </a:xfrm>
            <a:prstGeom prst="rect">
              <a:avLst/>
            </a:prstGeom>
            <a:noFill/>
            <a:ln>
              <a:solidFill>
                <a:srgbClr val="C00000"/>
              </a:solidFill>
            </a:ln>
          </p:spPr>
          <p:txBody>
            <a:bodyPr wrap="square" rtlCol="0">
              <a:spAutoFit/>
            </a:bodyPr>
            <a:lstStyle/>
            <a:p>
              <a:r>
                <a:rPr lang="en-US" altLang="zh-CN" sz="2400" b="1" dirty="0">
                  <a:solidFill>
                    <a:srgbClr val="F8F0DA"/>
                  </a:solidFill>
                  <a:latin typeface="Impact" panose="020B0806030902050204" pitchFamily="34" charset="0"/>
                  <a:ea typeface="微软雅黑" panose="020B0503020204020204" pitchFamily="34" charset="-122"/>
                </a:rPr>
                <a:t>03</a:t>
              </a:r>
            </a:p>
          </p:txBody>
        </p:sp>
        <p:sp>
          <p:nvSpPr>
            <p:cNvPr id="81" name="文本框 80"/>
            <p:cNvSpPr txBox="1"/>
            <p:nvPr/>
          </p:nvSpPr>
          <p:spPr>
            <a:xfrm>
              <a:off x="5780746" y="1932235"/>
              <a:ext cx="4512702" cy="504331"/>
            </a:xfrm>
            <a:prstGeom prst="rect">
              <a:avLst/>
            </a:prstGeom>
            <a:noFill/>
            <a:ln>
              <a:solidFill>
                <a:srgbClr val="C00000"/>
              </a:solidFill>
            </a:ln>
          </p:spPr>
          <p:txBody>
            <a:bodyPr wrap="square" rtlCol="0">
              <a:spAutoFit/>
            </a:bodyPr>
            <a:lstStyle/>
            <a:p>
              <a:r>
                <a:rPr lang="zh-CN" altLang="en-US" sz="2400" b="1" dirty="0">
                  <a:solidFill>
                    <a:srgbClr val="F8F0DA"/>
                  </a:solidFill>
                  <a:latin typeface="微软雅黑" panose="020B0503020204020204" pitchFamily="34" charset="-122"/>
                  <a:ea typeface="微软雅黑" panose="020B0503020204020204" pitchFamily="34" charset="-122"/>
                </a:rPr>
                <a:t>新时代新使命新思想新征程</a:t>
              </a:r>
              <a:endParaRPr lang="en-US" altLang="zh-CN" sz="2400" b="1" dirty="0">
                <a:solidFill>
                  <a:srgbClr val="F8F0DA"/>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4591898" y="4692317"/>
            <a:ext cx="5760000" cy="720000"/>
            <a:chOff x="5131591" y="1756983"/>
            <a:chExt cx="5346963" cy="720000"/>
          </a:xfrm>
        </p:grpSpPr>
        <p:sp>
          <p:nvSpPr>
            <p:cNvPr id="83" name="流程图: 可选过程 82"/>
            <p:cNvSpPr/>
            <p:nvPr/>
          </p:nvSpPr>
          <p:spPr>
            <a:xfrm>
              <a:off x="5131591" y="1756983"/>
              <a:ext cx="5346963" cy="720000"/>
            </a:xfrm>
            <a:prstGeom prst="flowChartAlternateProcess">
              <a:avLst/>
            </a:prstGeom>
            <a:solidFill>
              <a:srgbClr val="C00000"/>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8F0DA"/>
                </a:solidFill>
                <a:ea typeface="微软雅黑" panose="020B0503020204020204" pitchFamily="34" charset="-122"/>
              </a:endParaRPr>
            </a:p>
          </p:txBody>
        </p:sp>
        <p:sp>
          <p:nvSpPr>
            <p:cNvPr id="84" name="文本框 83"/>
            <p:cNvSpPr txBox="1"/>
            <p:nvPr/>
          </p:nvSpPr>
          <p:spPr>
            <a:xfrm>
              <a:off x="5274375" y="1883274"/>
              <a:ext cx="506370" cy="461665"/>
            </a:xfrm>
            <a:prstGeom prst="rect">
              <a:avLst/>
            </a:prstGeom>
            <a:noFill/>
            <a:ln>
              <a:solidFill>
                <a:srgbClr val="C00000"/>
              </a:solidFill>
            </a:ln>
          </p:spPr>
          <p:txBody>
            <a:bodyPr wrap="square" rtlCol="0">
              <a:spAutoFit/>
            </a:bodyPr>
            <a:lstStyle/>
            <a:p>
              <a:r>
                <a:rPr lang="en-US" altLang="zh-CN" sz="2400" b="1" dirty="0">
                  <a:solidFill>
                    <a:srgbClr val="F8F0DA"/>
                  </a:solidFill>
                  <a:latin typeface="Impact" panose="020B0806030902050204" pitchFamily="34" charset="0"/>
                  <a:ea typeface="微软雅黑" panose="020B0503020204020204" pitchFamily="34" charset="-122"/>
                </a:rPr>
                <a:t>04</a:t>
              </a:r>
            </a:p>
          </p:txBody>
        </p:sp>
        <p:sp>
          <p:nvSpPr>
            <p:cNvPr id="85" name="文本框 84"/>
            <p:cNvSpPr txBox="1"/>
            <p:nvPr/>
          </p:nvSpPr>
          <p:spPr>
            <a:xfrm>
              <a:off x="5780746" y="1910715"/>
              <a:ext cx="4697808" cy="400110"/>
            </a:xfrm>
            <a:prstGeom prst="rect">
              <a:avLst/>
            </a:prstGeom>
            <a:noFill/>
            <a:ln>
              <a:solidFill>
                <a:srgbClr val="C00000"/>
              </a:solidFill>
            </a:ln>
          </p:spPr>
          <p:txBody>
            <a:bodyPr wrap="square" rtlCol="0">
              <a:spAutoFit/>
            </a:bodyPr>
            <a:lstStyle/>
            <a:p>
              <a:r>
                <a:rPr lang="zh-CN" altLang="en-US" sz="2000" b="1" dirty="0">
                  <a:solidFill>
                    <a:srgbClr val="F8F0DA"/>
                  </a:solidFill>
                  <a:latin typeface="微软雅黑" panose="020B0503020204020204" pitchFamily="34" charset="-122"/>
                  <a:ea typeface="微软雅黑" panose="020B0503020204020204" pitchFamily="34" charset="-122"/>
                </a:rPr>
                <a:t>不忘初心牢记使命认真学习贯彻十九大精神</a:t>
              </a:r>
              <a:endParaRPr lang="en-US" altLang="zh-CN" sz="2000" b="1" dirty="0">
                <a:solidFill>
                  <a:srgbClr val="F8F0DA"/>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par>
                                <p:cTn id="10" presetID="22" presetClass="entr" presetSubtype="8" fill="hold" nodeType="withEffect">
                                  <p:stCondLst>
                                    <p:cond delay="150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par>
                                <p:cTn id="13" presetID="2" presetClass="entr" presetSubtype="2" decel="100000" fill="hold" nodeType="withEffect">
                                  <p:stCondLst>
                                    <p:cond delay="225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1000" fill="hold"/>
                                        <p:tgtEl>
                                          <p:spTgt spid="62"/>
                                        </p:tgtEl>
                                        <p:attrNameLst>
                                          <p:attrName>ppt_x</p:attrName>
                                        </p:attrNameLst>
                                      </p:cBhvr>
                                      <p:tavLst>
                                        <p:tav tm="0">
                                          <p:val>
                                            <p:strVal val="1+#ppt_w/2"/>
                                          </p:val>
                                        </p:tav>
                                        <p:tav tm="100000">
                                          <p:val>
                                            <p:strVal val="#ppt_x"/>
                                          </p:val>
                                        </p:tav>
                                      </p:tavLst>
                                    </p:anim>
                                    <p:anim calcmode="lin" valueType="num">
                                      <p:cBhvr additive="base">
                                        <p:cTn id="16" dur="10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35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000" fill="hold"/>
                                        <p:tgtEl>
                                          <p:spTgt spid="71"/>
                                        </p:tgtEl>
                                        <p:attrNameLst>
                                          <p:attrName>ppt_x</p:attrName>
                                        </p:attrNameLst>
                                      </p:cBhvr>
                                      <p:tavLst>
                                        <p:tav tm="0">
                                          <p:val>
                                            <p:strVal val="1+#ppt_w/2"/>
                                          </p:val>
                                        </p:tav>
                                        <p:tav tm="100000">
                                          <p:val>
                                            <p:strVal val="#ppt_x"/>
                                          </p:val>
                                        </p:tav>
                                      </p:tavLst>
                                    </p:anim>
                                    <p:anim calcmode="lin" valueType="num">
                                      <p:cBhvr additive="base">
                                        <p:cTn id="20" dur="1000" fill="hold"/>
                                        <p:tgtEl>
                                          <p:spTgt spid="7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45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1000" fill="hold"/>
                                        <p:tgtEl>
                                          <p:spTgt spid="78"/>
                                        </p:tgtEl>
                                        <p:attrNameLst>
                                          <p:attrName>ppt_x</p:attrName>
                                        </p:attrNameLst>
                                      </p:cBhvr>
                                      <p:tavLst>
                                        <p:tav tm="0">
                                          <p:val>
                                            <p:strVal val="1+#ppt_w/2"/>
                                          </p:val>
                                        </p:tav>
                                        <p:tav tm="100000">
                                          <p:val>
                                            <p:strVal val="#ppt_x"/>
                                          </p:val>
                                        </p:tav>
                                      </p:tavLst>
                                    </p:anim>
                                    <p:anim calcmode="lin" valueType="num">
                                      <p:cBhvr additive="base">
                                        <p:cTn id="24" dur="1000" fill="hold"/>
                                        <p:tgtEl>
                                          <p:spTgt spid="78"/>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550"/>
                                  </p:stCondLst>
                                  <p:childTnLst>
                                    <p:set>
                                      <p:cBhvr>
                                        <p:cTn id="26" dur="1" fill="hold">
                                          <p:stCondLst>
                                            <p:cond delay="0"/>
                                          </p:stCondLst>
                                        </p:cTn>
                                        <p:tgtEl>
                                          <p:spTgt spid="82"/>
                                        </p:tgtEl>
                                        <p:attrNameLst>
                                          <p:attrName>style.visibility</p:attrName>
                                        </p:attrNameLst>
                                      </p:cBhvr>
                                      <p:to>
                                        <p:strVal val="visible"/>
                                      </p:to>
                                    </p:set>
                                    <p:anim calcmode="lin" valueType="num">
                                      <p:cBhvr additive="base">
                                        <p:cTn id="27" dur="1000" fill="hold"/>
                                        <p:tgtEl>
                                          <p:spTgt spid="82"/>
                                        </p:tgtEl>
                                        <p:attrNameLst>
                                          <p:attrName>ppt_x</p:attrName>
                                        </p:attrNameLst>
                                      </p:cBhvr>
                                      <p:tavLst>
                                        <p:tav tm="0">
                                          <p:val>
                                            <p:strVal val="1+#ppt_w/2"/>
                                          </p:val>
                                        </p:tav>
                                        <p:tav tm="100000">
                                          <p:val>
                                            <p:strVal val="#ppt_x"/>
                                          </p:val>
                                        </p:tav>
                                      </p:tavLst>
                                    </p:anim>
                                    <p:anim calcmode="lin" valueType="num">
                                      <p:cBhvr additive="base">
                                        <p:cTn id="28" dur="10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807767" cy="553998"/>
          </a:xfrm>
          <a:prstGeom prst="rect">
            <a:avLst/>
          </a:prstGeom>
          <a:noFill/>
        </p:spPr>
        <p:txBody>
          <a:bodyPr wrap="none" rtlCol="0">
            <a:spAutoFit/>
          </a:bodyPr>
          <a:lstStyle/>
          <a:p>
            <a:r>
              <a:rPr lang="zh-CN" altLang="en-US" sz="2500" b="1" dirty="0">
                <a:ea typeface="微软雅黑" panose="020B0503020204020204" pitchFamily="34" charset="-122"/>
              </a:rPr>
              <a:t>第十部分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坚持走中国特色强军之路，全面推进国防和军队现代化</a:t>
            </a:r>
            <a:endParaRPr lang="zh-CN" altLang="en-US" sz="3000" b="1" dirty="0">
              <a:solidFill>
                <a:srgbClr val="C00000"/>
              </a:solidFill>
              <a:ea typeface="微软雅黑" panose="020B0503020204020204" pitchFamily="34" charset="-122"/>
            </a:endParaRPr>
          </a:p>
        </p:txBody>
      </p:sp>
      <p:cxnSp>
        <p:nvCxnSpPr>
          <p:cNvPr id="23" name="直接连接符 22"/>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3567453" y="1455312"/>
            <a:ext cx="4932609" cy="734096"/>
          </a:xfrm>
          <a:prstGeom prst="roundRect">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国防与军队建设方面</a:t>
            </a:r>
          </a:p>
        </p:txBody>
      </p:sp>
      <p:sp>
        <p:nvSpPr>
          <p:cNvPr id="5" name="文本框 4"/>
          <p:cNvSpPr txBox="1"/>
          <p:nvPr/>
        </p:nvSpPr>
        <p:spPr>
          <a:xfrm>
            <a:off x="1004551" y="2485621"/>
            <a:ext cx="10045521" cy="873957"/>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确保到</a:t>
            </a:r>
            <a:r>
              <a:rPr lang="en-US" altLang="zh-CN" dirty="0">
                <a:solidFill>
                  <a:srgbClr val="C00000"/>
                </a:solidFill>
                <a:ea typeface="微软雅黑" panose="020B0503020204020204" pitchFamily="34" charset="-122"/>
              </a:rPr>
              <a:t>2020</a:t>
            </a:r>
            <a:r>
              <a:rPr lang="zh-CN" altLang="en-US" dirty="0">
                <a:solidFill>
                  <a:srgbClr val="C00000"/>
                </a:solidFill>
                <a:ea typeface="微软雅黑" panose="020B0503020204020204" pitchFamily="34" charset="-122"/>
              </a:rPr>
              <a:t>年基本实现机械化，信息化建设取得重大进展，战略能力有大的提升。力争到</a:t>
            </a:r>
            <a:r>
              <a:rPr lang="en-US" altLang="zh-CN" dirty="0">
                <a:solidFill>
                  <a:srgbClr val="C00000"/>
                </a:solidFill>
                <a:ea typeface="微软雅黑" panose="020B0503020204020204" pitchFamily="34" charset="-122"/>
              </a:rPr>
              <a:t>2035</a:t>
            </a:r>
            <a:r>
              <a:rPr lang="zh-CN" altLang="en-US" dirty="0">
                <a:solidFill>
                  <a:srgbClr val="C00000"/>
                </a:solidFill>
                <a:ea typeface="微软雅黑" panose="020B0503020204020204" pitchFamily="34" charset="-122"/>
              </a:rPr>
              <a:t>年基本实现国防和军队现代化，到本世纪中叶把人民军队全面建成世界一流军队。</a:t>
            </a:r>
          </a:p>
        </p:txBody>
      </p:sp>
      <p:sp>
        <p:nvSpPr>
          <p:cNvPr id="6" name="矩形 5"/>
          <p:cNvSpPr/>
          <p:nvPr/>
        </p:nvSpPr>
        <p:spPr>
          <a:xfrm>
            <a:off x="1004552" y="3747753"/>
            <a:ext cx="10045521" cy="4636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ea typeface="微软雅黑" panose="020B0503020204020204" pitchFamily="34" charset="-122"/>
              </a:rPr>
              <a:t>加强军队党的建设，开展“传承红色基因、担当强军重任”主题教育；</a:t>
            </a:r>
          </a:p>
        </p:txBody>
      </p:sp>
      <p:sp>
        <p:nvSpPr>
          <p:cNvPr id="27" name="矩形 26"/>
          <p:cNvSpPr/>
          <p:nvPr/>
        </p:nvSpPr>
        <p:spPr>
          <a:xfrm>
            <a:off x="1004551" y="5058268"/>
            <a:ext cx="10045521" cy="4636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a typeface="微软雅黑" panose="020B0503020204020204" pitchFamily="34" charset="-122"/>
              </a:rPr>
              <a:t>坚持富国和强军相统一；</a:t>
            </a:r>
          </a:p>
        </p:txBody>
      </p:sp>
      <p:sp>
        <p:nvSpPr>
          <p:cNvPr id="31" name="矩形 30"/>
          <p:cNvSpPr/>
          <p:nvPr/>
        </p:nvSpPr>
        <p:spPr>
          <a:xfrm>
            <a:off x="1004552" y="4394764"/>
            <a:ext cx="10045521" cy="4636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ea typeface="微软雅黑" panose="020B0503020204020204" pitchFamily="34" charset="-122"/>
              </a:rPr>
              <a:t>向能打仗、打胜仗聚焦；</a:t>
            </a:r>
          </a:p>
        </p:txBody>
      </p:sp>
    </p:spTree>
    <p:extLst>
      <p:ext uri="{BB962C8B-B14F-4D97-AF65-F5344CB8AC3E}">
        <p14:creationId xmlns:p14="http://schemas.microsoft.com/office/powerpoint/2010/main" val="12938921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7773282" cy="553998"/>
          </a:xfrm>
          <a:prstGeom prst="rect">
            <a:avLst/>
          </a:prstGeom>
          <a:noFill/>
        </p:spPr>
        <p:txBody>
          <a:bodyPr wrap="none" rtlCol="0">
            <a:spAutoFit/>
          </a:bodyPr>
          <a:lstStyle/>
          <a:p>
            <a:r>
              <a:rPr lang="zh-CN" altLang="en-US" sz="2500" b="1" dirty="0">
                <a:ea typeface="微软雅黑" panose="020B0503020204020204" pitchFamily="34" charset="-122"/>
              </a:rPr>
              <a:t>第十一部分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坚持“ 一国两制”，推进祖国统一</a:t>
            </a:r>
            <a:endParaRPr lang="zh-CN" altLang="en-US" sz="3000" b="1" dirty="0">
              <a:solidFill>
                <a:srgbClr val="C00000"/>
              </a:solidFill>
              <a:ea typeface="微软雅黑" panose="020B0503020204020204" pitchFamily="34" charset="-122"/>
            </a:endParaRPr>
          </a:p>
        </p:txBody>
      </p:sp>
      <p:cxnSp>
        <p:nvCxnSpPr>
          <p:cNvPr id="23" name="直接连接符 22"/>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03569" y="1249248"/>
            <a:ext cx="5570756" cy="553998"/>
          </a:xfrm>
          <a:prstGeom prst="rect">
            <a:avLst/>
          </a:prstGeom>
          <a:noFill/>
        </p:spPr>
        <p:txBody>
          <a:bodyPr wrap="none" rtlCol="0">
            <a:spAutoFit/>
          </a:bodyPr>
          <a:lstStyle/>
          <a:p>
            <a:r>
              <a:rPr lang="zh-CN" altLang="en-US" sz="3000" b="1" dirty="0" smtClean="0">
                <a:solidFill>
                  <a:srgbClr val="C00000"/>
                </a:solidFill>
                <a:ea typeface="微软雅黑" panose="020B0503020204020204" pitchFamily="34" charset="-122"/>
              </a:rPr>
              <a:t>“一国两制”和祖国统一方面：</a:t>
            </a:r>
            <a:endParaRPr lang="zh-CN" altLang="en-US" sz="3000" b="1" dirty="0">
              <a:solidFill>
                <a:srgbClr val="C00000"/>
              </a:solidFill>
              <a:ea typeface="微软雅黑" panose="020B0503020204020204" pitchFamily="34" charset="-122"/>
            </a:endParaRPr>
          </a:p>
        </p:txBody>
      </p:sp>
      <p:sp>
        <p:nvSpPr>
          <p:cNvPr id="10" name="文本框 9"/>
          <p:cNvSpPr txBox="1"/>
          <p:nvPr/>
        </p:nvSpPr>
        <p:spPr>
          <a:xfrm>
            <a:off x="503570" y="1828796"/>
            <a:ext cx="11280598" cy="4333494"/>
          </a:xfrm>
          <a:prstGeom prst="rect">
            <a:avLst/>
          </a:prstGeom>
          <a:noFill/>
        </p:spPr>
        <p:txBody>
          <a:bodyPr wrap="square" rtlCol="0">
            <a:spAutoFit/>
          </a:bodyPr>
          <a:lstStyle/>
          <a:p>
            <a:pPr>
              <a:lnSpc>
                <a:spcPct val="130000"/>
              </a:lnSpc>
            </a:pPr>
            <a:r>
              <a:rPr lang="zh-CN" altLang="en-US" sz="2000" b="1" dirty="0" smtClean="0">
                <a:solidFill>
                  <a:srgbClr val="C00000"/>
                </a:solidFill>
                <a:ea typeface="微软雅黑" panose="020B0503020204020204" pitchFamily="34" charset="-122"/>
              </a:rPr>
              <a:t>保持</a:t>
            </a:r>
            <a:r>
              <a:rPr lang="zh-CN" altLang="en-US" sz="2000" b="1" dirty="0">
                <a:solidFill>
                  <a:srgbClr val="C00000"/>
                </a:solidFill>
                <a:ea typeface="微软雅黑" panose="020B0503020204020204" pitchFamily="34" charset="-122"/>
              </a:rPr>
              <a:t>香港、澳门长期繁荣稳定</a:t>
            </a:r>
          </a:p>
          <a:p>
            <a:pPr>
              <a:lnSpc>
                <a:spcPct val="130000"/>
              </a:lnSpc>
            </a:pPr>
            <a:r>
              <a:rPr lang="zh-CN" altLang="en-US" sz="1600" dirty="0">
                <a:ea typeface="微软雅黑" panose="020B0503020204020204" pitchFamily="34" charset="-122"/>
              </a:rPr>
              <a:t>必须全面准确</a:t>
            </a:r>
            <a:r>
              <a:rPr lang="zh-CN" altLang="en-US" sz="1600" dirty="0" smtClean="0">
                <a:ea typeface="微软雅黑" panose="020B0503020204020204" pitchFamily="34" charset="-122"/>
              </a:rPr>
              <a:t>贯彻</a:t>
            </a:r>
            <a:r>
              <a:rPr lang="en-US" altLang="zh-CN" sz="1600" dirty="0" smtClean="0">
                <a:ea typeface="微软雅黑" panose="020B0503020204020204" pitchFamily="34" charset="-122"/>
              </a:rPr>
              <a:t>“</a:t>
            </a:r>
            <a:r>
              <a:rPr lang="zh-CN" altLang="en-US" sz="1600" dirty="0" smtClean="0">
                <a:ea typeface="微软雅黑" panose="020B0503020204020204" pitchFamily="34" charset="-122"/>
              </a:rPr>
              <a:t>一国两制”、“港人治港”、</a:t>
            </a:r>
            <a:r>
              <a:rPr lang="zh-CN" altLang="en-US" sz="1600" dirty="0">
                <a:ea typeface="微软雅黑" panose="020B0503020204020204" pitchFamily="34" charset="-122"/>
              </a:rPr>
              <a:t>“澳人治澳”、 高度自治的方针，严格依照宪法和基本法办事，完善与基本法实施相关的制度和机制。</a:t>
            </a:r>
          </a:p>
          <a:p>
            <a:pPr>
              <a:lnSpc>
                <a:spcPct val="130000"/>
              </a:lnSpc>
            </a:pPr>
            <a:r>
              <a:rPr lang="zh-CN" altLang="en-US" sz="2000" b="1" dirty="0">
                <a:solidFill>
                  <a:srgbClr val="C00000"/>
                </a:solidFill>
                <a:ea typeface="微软雅黑" panose="020B0503020204020204" pitchFamily="34" charset="-122"/>
              </a:rPr>
              <a:t>支持香港、澳门融入国家发展大局</a:t>
            </a:r>
          </a:p>
          <a:p>
            <a:pPr>
              <a:lnSpc>
                <a:spcPct val="130000"/>
              </a:lnSpc>
            </a:pPr>
            <a:r>
              <a:rPr lang="zh-CN" altLang="en-US" sz="1600" dirty="0">
                <a:ea typeface="微软雅黑" panose="020B0503020204020204" pitchFamily="34" charset="-122"/>
              </a:rPr>
              <a:t>香港、澳们发展同内地发展紧密相连。要支持香港、澳门融入国家发展大局。</a:t>
            </a:r>
          </a:p>
          <a:p>
            <a:pPr>
              <a:lnSpc>
                <a:spcPct val="130000"/>
              </a:lnSpc>
            </a:pPr>
            <a:r>
              <a:rPr lang="zh-CN" altLang="en-US" sz="2000" b="1" dirty="0">
                <a:solidFill>
                  <a:srgbClr val="C00000"/>
                </a:solidFill>
                <a:ea typeface="微软雅黑" panose="020B0503020204020204" pitchFamily="34" charset="-122"/>
              </a:rPr>
              <a:t>坚持爱国者为主体的“港人治港”</a:t>
            </a:r>
            <a:r>
              <a:rPr lang="zh-CN" altLang="en-US" sz="2000" b="1" dirty="0" smtClean="0">
                <a:solidFill>
                  <a:srgbClr val="C00000"/>
                </a:solidFill>
                <a:ea typeface="微软雅黑" panose="020B0503020204020204" pitchFamily="34" charset="-122"/>
              </a:rPr>
              <a:t>、“澳人治澳”</a:t>
            </a:r>
            <a:endParaRPr lang="zh-CN" altLang="en-US" sz="2000" b="1" dirty="0">
              <a:solidFill>
                <a:srgbClr val="C00000"/>
              </a:solidFill>
              <a:ea typeface="微软雅黑" panose="020B0503020204020204" pitchFamily="34" charset="-122"/>
            </a:endParaRPr>
          </a:p>
          <a:p>
            <a:pPr>
              <a:lnSpc>
                <a:spcPct val="130000"/>
              </a:lnSpc>
            </a:pPr>
            <a:r>
              <a:rPr lang="zh-CN" altLang="en-US" sz="1600" dirty="0">
                <a:ea typeface="微软雅黑" panose="020B0503020204020204" pitchFamily="34" charset="-122"/>
              </a:rPr>
              <a:t>我们坚持爱国者为主体</a:t>
            </a:r>
            <a:r>
              <a:rPr lang="zh-CN" altLang="en-US" sz="1600" dirty="0" smtClean="0">
                <a:ea typeface="微软雅黑" panose="020B0503020204020204" pitchFamily="34" charset="-122"/>
              </a:rPr>
              <a:t>的</a:t>
            </a:r>
            <a:r>
              <a:rPr lang="en-US" altLang="zh-CN" sz="1600" dirty="0" smtClean="0">
                <a:ea typeface="微软雅黑" panose="020B0503020204020204" pitchFamily="34" charset="-122"/>
              </a:rPr>
              <a:t>“</a:t>
            </a:r>
            <a:r>
              <a:rPr lang="zh-CN" altLang="en-US" sz="1600" dirty="0" smtClean="0">
                <a:ea typeface="微软雅黑" panose="020B0503020204020204" pitchFamily="34" charset="-122"/>
              </a:rPr>
              <a:t>港人</a:t>
            </a:r>
            <a:r>
              <a:rPr lang="zh-CN" altLang="en-US" sz="1600" dirty="0">
                <a:ea typeface="微软雅黑" panose="020B0503020204020204" pitchFamily="34" charset="-122"/>
              </a:rPr>
              <a:t>治</a:t>
            </a:r>
            <a:r>
              <a:rPr lang="zh-CN" altLang="en-US" sz="1600" dirty="0" smtClean="0">
                <a:ea typeface="微软雅黑" panose="020B0503020204020204" pitchFamily="34" charset="-122"/>
              </a:rPr>
              <a:t>港</a:t>
            </a:r>
            <a:r>
              <a:rPr lang="en-US" altLang="zh-CN" sz="1600" dirty="0" smtClean="0">
                <a:ea typeface="微软雅黑" panose="020B0503020204020204" pitchFamily="34" charset="-122"/>
              </a:rPr>
              <a:t>”</a:t>
            </a:r>
            <a:r>
              <a:rPr lang="zh-CN" altLang="en-US" sz="1600" dirty="0" smtClean="0">
                <a:ea typeface="微软雅黑" panose="020B0503020204020204" pitchFamily="34" charset="-122"/>
              </a:rPr>
              <a:t>、</a:t>
            </a:r>
            <a:r>
              <a:rPr lang="en-US" altLang="zh-CN" sz="1600" dirty="0" smtClean="0">
                <a:ea typeface="微软雅黑" panose="020B0503020204020204" pitchFamily="34" charset="-122"/>
              </a:rPr>
              <a:t>“</a:t>
            </a:r>
            <a:r>
              <a:rPr lang="zh-CN" altLang="en-US" sz="1600" dirty="0" smtClean="0">
                <a:ea typeface="微软雅黑" panose="020B0503020204020204" pitchFamily="34" charset="-122"/>
              </a:rPr>
              <a:t>澳</a:t>
            </a:r>
            <a:r>
              <a:rPr lang="zh-CN" altLang="en-US" sz="1600" dirty="0">
                <a:ea typeface="微软雅黑" panose="020B0503020204020204" pitchFamily="34" charset="-122"/>
              </a:rPr>
              <a:t>人治澳“发展壮大爱国爱港爱澳力量，增强香港、澳门同胞的国家意识和爱国</a:t>
            </a:r>
            <a:r>
              <a:rPr lang="zh-CN" altLang="en-US" sz="1600" dirty="0" smtClean="0">
                <a:ea typeface="微软雅黑" panose="020B0503020204020204" pitchFamily="34" charset="-122"/>
              </a:rPr>
              <a:t>精神。</a:t>
            </a:r>
            <a:endParaRPr lang="zh-CN" altLang="en-US" sz="1600" dirty="0">
              <a:ea typeface="微软雅黑" panose="020B0503020204020204" pitchFamily="34" charset="-122"/>
            </a:endParaRPr>
          </a:p>
          <a:p>
            <a:pPr>
              <a:lnSpc>
                <a:spcPct val="130000"/>
              </a:lnSpc>
            </a:pPr>
            <a:r>
              <a:rPr lang="zh-CN" altLang="en-US" sz="2000" b="1" dirty="0">
                <a:solidFill>
                  <a:srgbClr val="C00000"/>
                </a:solidFill>
                <a:ea typeface="微软雅黑" panose="020B0503020204020204" pitchFamily="34" charset="-122"/>
              </a:rPr>
              <a:t>一个中国原则是两岸关系的政治基础</a:t>
            </a:r>
          </a:p>
          <a:p>
            <a:pPr>
              <a:lnSpc>
                <a:spcPct val="130000"/>
              </a:lnSpc>
            </a:pPr>
            <a:r>
              <a:rPr lang="zh-CN" altLang="en-US" sz="1600" dirty="0">
                <a:ea typeface="微软雅黑" panose="020B0503020204020204" pitchFamily="34" charset="-122"/>
              </a:rPr>
              <a:t>一个中国原则是两庠关系的政治基础</a:t>
            </a:r>
            <a:r>
              <a:rPr lang="en-US" altLang="zh-CN" sz="1600" dirty="0">
                <a:ea typeface="微软雅黑" panose="020B0503020204020204" pitchFamily="34" charset="-122"/>
              </a:rPr>
              <a:t>.</a:t>
            </a:r>
            <a:r>
              <a:rPr lang="zh-CN" altLang="en-US" sz="1600" dirty="0">
                <a:ea typeface="微软雅黑" panose="020B0503020204020204" pitchFamily="34" charset="-122"/>
              </a:rPr>
              <a:t>。体现一个中国原则的</a:t>
            </a:r>
            <a:r>
              <a:rPr lang="en-US" altLang="zh-CN" sz="1600" dirty="0">
                <a:ea typeface="微软雅黑" panose="020B0503020204020204" pitchFamily="34" charset="-122"/>
              </a:rPr>
              <a:t>"</a:t>
            </a:r>
            <a:r>
              <a:rPr lang="zh-CN" altLang="en-US" sz="1600" dirty="0">
                <a:ea typeface="微软雅黑" panose="020B0503020204020204" pitchFamily="34" charset="-122"/>
              </a:rPr>
              <a:t>九二共识”明 确界定了两岸关系的根本性质</a:t>
            </a:r>
            <a:r>
              <a:rPr lang="en-US" altLang="zh-CN" sz="1600" dirty="0">
                <a:ea typeface="微软雅黑" panose="020B0503020204020204" pitchFamily="34" charset="-122"/>
              </a:rPr>
              <a:t>.</a:t>
            </a:r>
            <a:r>
              <a:rPr lang="zh-CN" altLang="en-US" sz="1600" dirty="0">
                <a:ea typeface="微软雅黑" panose="020B0503020204020204" pitchFamily="34" charset="-122"/>
              </a:rPr>
              <a:t>是确保两岸关系和平发展的关键。</a:t>
            </a:r>
          </a:p>
          <a:p>
            <a:pPr>
              <a:lnSpc>
                <a:spcPct val="130000"/>
              </a:lnSpc>
            </a:pPr>
            <a:r>
              <a:rPr lang="zh-CN" altLang="en-US" sz="2000" b="1" dirty="0">
                <a:solidFill>
                  <a:srgbClr val="C00000"/>
                </a:solidFill>
                <a:ea typeface="微软雅黑" panose="020B0503020204020204" pitchFamily="34" charset="-122"/>
              </a:rPr>
              <a:t>坚决维护国家主权和领土完整</a:t>
            </a:r>
          </a:p>
          <a:p>
            <a:pPr>
              <a:lnSpc>
                <a:spcPct val="130000"/>
              </a:lnSpc>
            </a:pPr>
            <a:r>
              <a:rPr lang="zh-CN" altLang="en-US" sz="1600" dirty="0">
                <a:ea typeface="微软雅黑" panose="020B0503020204020204" pitchFamily="34" charset="-122"/>
              </a:rPr>
              <a:t>我们坚决维护国家主权和领土完整，绝不容忍国家分裂的历史悲剧重演</a:t>
            </a:r>
            <a:r>
              <a:rPr lang="zh-CN" altLang="en-US" sz="1600" dirty="0" smtClean="0">
                <a:ea typeface="微软雅黑" panose="020B0503020204020204" pitchFamily="34" charset="-122"/>
              </a:rPr>
              <a:t>。</a:t>
            </a:r>
            <a:endParaRPr lang="zh-CN" altLang="en-US" sz="1600" dirty="0">
              <a:ea typeface="微软雅黑" panose="020B0503020204020204" pitchFamily="34" charset="-122"/>
            </a:endParaRPr>
          </a:p>
        </p:txBody>
      </p:sp>
    </p:spTree>
    <p:extLst>
      <p:ext uri="{BB962C8B-B14F-4D97-AF65-F5344CB8AC3E}">
        <p14:creationId xmlns:p14="http://schemas.microsoft.com/office/powerpoint/2010/main" val="13457396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9589485" cy="553998"/>
          </a:xfrm>
          <a:prstGeom prst="rect">
            <a:avLst/>
          </a:prstGeom>
          <a:noFill/>
        </p:spPr>
        <p:txBody>
          <a:bodyPr wrap="none" rtlCol="0">
            <a:spAutoFit/>
          </a:bodyPr>
          <a:lstStyle/>
          <a:p>
            <a:r>
              <a:rPr lang="zh-CN" altLang="en-US" sz="2500" b="1" dirty="0">
                <a:ea typeface="微软雅黑" panose="020B0503020204020204" pitchFamily="34" charset="-122"/>
              </a:rPr>
              <a:t>第十二部分</a:t>
            </a:r>
            <a:r>
              <a:rPr lang="en-US" altLang="zh-CN" sz="2500" b="1" dirty="0">
                <a:ea typeface="微软雅黑" panose="020B0503020204020204" pitchFamily="34" charset="-122"/>
              </a:rPr>
              <a:t>-</a:t>
            </a:r>
            <a:r>
              <a:rPr lang="zh-CN" altLang="en-US" sz="3000" b="1" dirty="0">
                <a:solidFill>
                  <a:srgbClr val="C00000"/>
                </a:solidFill>
                <a:ea typeface="微软雅黑" panose="020B0503020204020204" pitchFamily="34" charset="-122"/>
              </a:rPr>
              <a:t>坚持和平发展道路，推动构建人类命运共同体</a:t>
            </a:r>
            <a:endParaRPr lang="zh-CN" altLang="en-US" sz="3000" b="1" dirty="0">
              <a:solidFill>
                <a:srgbClr val="C00000"/>
              </a:solidFill>
              <a:ea typeface="微软雅黑" panose="020B0503020204020204" pitchFamily="34" charset="-122"/>
            </a:endParaRPr>
          </a:p>
        </p:txBody>
      </p:sp>
      <p:cxnSp>
        <p:nvCxnSpPr>
          <p:cNvPr id="23" name="直接连接符 22"/>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图示 1"/>
          <p:cNvGraphicFramePr/>
          <p:nvPr>
            <p:extLst>
              <p:ext uri="{D42A27DB-BD31-4B8C-83A1-F6EECF244321}">
                <p14:modId xmlns:p14="http://schemas.microsoft.com/office/powerpoint/2010/main" val="467557492"/>
              </p:ext>
            </p:extLst>
          </p:nvPr>
        </p:nvGraphicFramePr>
        <p:xfrm>
          <a:off x="-77272" y="1712890"/>
          <a:ext cx="5756857" cy="38379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文本框 2"/>
          <p:cNvSpPr txBox="1"/>
          <p:nvPr/>
        </p:nvSpPr>
        <p:spPr>
          <a:xfrm>
            <a:off x="5164431" y="1602560"/>
            <a:ext cx="611065" cy="553998"/>
          </a:xfrm>
          <a:prstGeom prst="rect">
            <a:avLst/>
          </a:prstGeom>
          <a:solidFill>
            <a:srgbClr val="C00000"/>
          </a:solidFill>
        </p:spPr>
        <p:txBody>
          <a:bodyPr wrap="none" rtlCol="0">
            <a:spAutoFit/>
          </a:bodyPr>
          <a:lstStyle/>
          <a:p>
            <a:r>
              <a:rPr lang="en-US" altLang="zh-CN" sz="3000" b="1" dirty="0" smtClean="0">
                <a:solidFill>
                  <a:schemeClr val="bg1"/>
                </a:solidFill>
                <a:ea typeface="微软雅黑" panose="020B0503020204020204" pitchFamily="34" charset="-122"/>
              </a:rPr>
              <a:t>01</a:t>
            </a:r>
            <a:endParaRPr lang="zh-CN" altLang="en-US" sz="3000" b="1" dirty="0">
              <a:solidFill>
                <a:schemeClr val="bg1"/>
              </a:solidFill>
              <a:ea typeface="微软雅黑" panose="020B0503020204020204" pitchFamily="34" charset="-122"/>
            </a:endParaRPr>
          </a:p>
        </p:txBody>
      </p:sp>
      <p:sp>
        <p:nvSpPr>
          <p:cNvPr id="11" name="文本框 10"/>
          <p:cNvSpPr txBox="1"/>
          <p:nvPr/>
        </p:nvSpPr>
        <p:spPr>
          <a:xfrm>
            <a:off x="5164430" y="2527696"/>
            <a:ext cx="611067" cy="553998"/>
          </a:xfrm>
          <a:prstGeom prst="rect">
            <a:avLst/>
          </a:prstGeom>
          <a:solidFill>
            <a:srgbClr val="C00000"/>
          </a:solidFill>
        </p:spPr>
        <p:txBody>
          <a:bodyPr wrap="square" rtlCol="0">
            <a:spAutoFit/>
          </a:bodyPr>
          <a:lstStyle/>
          <a:p>
            <a:r>
              <a:rPr lang="en-US" altLang="zh-CN" sz="3000" b="1" dirty="0" smtClean="0">
                <a:solidFill>
                  <a:schemeClr val="bg1"/>
                </a:solidFill>
                <a:ea typeface="微软雅黑" panose="020B0503020204020204" pitchFamily="34" charset="-122"/>
              </a:rPr>
              <a:t>02</a:t>
            </a:r>
            <a:endParaRPr lang="zh-CN" altLang="en-US" sz="3000" b="1" dirty="0">
              <a:solidFill>
                <a:schemeClr val="bg1"/>
              </a:solidFill>
              <a:ea typeface="微软雅黑" panose="020B0503020204020204" pitchFamily="34" charset="-122"/>
            </a:endParaRPr>
          </a:p>
        </p:txBody>
      </p:sp>
      <p:sp>
        <p:nvSpPr>
          <p:cNvPr id="12" name="文本框 11"/>
          <p:cNvSpPr txBox="1"/>
          <p:nvPr/>
        </p:nvSpPr>
        <p:spPr>
          <a:xfrm>
            <a:off x="5164431" y="3439951"/>
            <a:ext cx="611066" cy="553998"/>
          </a:xfrm>
          <a:prstGeom prst="rect">
            <a:avLst/>
          </a:prstGeom>
          <a:solidFill>
            <a:srgbClr val="C00000"/>
          </a:solidFill>
        </p:spPr>
        <p:txBody>
          <a:bodyPr wrap="square" rtlCol="0">
            <a:spAutoFit/>
          </a:bodyPr>
          <a:lstStyle/>
          <a:p>
            <a:r>
              <a:rPr lang="en-US" altLang="zh-CN" sz="3000" b="1" dirty="0" smtClean="0">
                <a:solidFill>
                  <a:schemeClr val="bg1"/>
                </a:solidFill>
                <a:ea typeface="微软雅黑" panose="020B0503020204020204" pitchFamily="34" charset="-122"/>
              </a:rPr>
              <a:t>03</a:t>
            </a:r>
            <a:endParaRPr lang="zh-CN" altLang="en-US" sz="3000" b="1" dirty="0">
              <a:solidFill>
                <a:schemeClr val="bg1"/>
              </a:solidFill>
              <a:ea typeface="微软雅黑" panose="020B0503020204020204" pitchFamily="34" charset="-122"/>
            </a:endParaRPr>
          </a:p>
        </p:txBody>
      </p:sp>
      <p:sp>
        <p:nvSpPr>
          <p:cNvPr id="13" name="文本框 12"/>
          <p:cNvSpPr txBox="1"/>
          <p:nvPr/>
        </p:nvSpPr>
        <p:spPr>
          <a:xfrm>
            <a:off x="5164431" y="4405864"/>
            <a:ext cx="611065" cy="553998"/>
          </a:xfrm>
          <a:prstGeom prst="rect">
            <a:avLst/>
          </a:prstGeom>
          <a:solidFill>
            <a:srgbClr val="C00000"/>
          </a:solidFill>
        </p:spPr>
        <p:txBody>
          <a:bodyPr wrap="square" rtlCol="0">
            <a:spAutoFit/>
          </a:bodyPr>
          <a:lstStyle/>
          <a:p>
            <a:r>
              <a:rPr lang="en-US" altLang="zh-CN" sz="3000" b="1" dirty="0" smtClean="0">
                <a:solidFill>
                  <a:schemeClr val="bg1"/>
                </a:solidFill>
                <a:ea typeface="微软雅黑" panose="020B0503020204020204" pitchFamily="34" charset="-122"/>
              </a:rPr>
              <a:t>04</a:t>
            </a:r>
            <a:endParaRPr lang="zh-CN" altLang="en-US" sz="3000" b="1" dirty="0">
              <a:solidFill>
                <a:schemeClr val="bg1"/>
              </a:solidFill>
              <a:ea typeface="微软雅黑" panose="020B0503020204020204" pitchFamily="34" charset="-122"/>
            </a:endParaRPr>
          </a:p>
        </p:txBody>
      </p:sp>
      <p:sp>
        <p:nvSpPr>
          <p:cNvPr id="14" name="文本框 13"/>
          <p:cNvSpPr txBox="1"/>
          <p:nvPr/>
        </p:nvSpPr>
        <p:spPr>
          <a:xfrm>
            <a:off x="5164431" y="5358906"/>
            <a:ext cx="611066" cy="553998"/>
          </a:xfrm>
          <a:prstGeom prst="rect">
            <a:avLst/>
          </a:prstGeom>
          <a:solidFill>
            <a:srgbClr val="C00000"/>
          </a:solidFill>
        </p:spPr>
        <p:txBody>
          <a:bodyPr wrap="square" rtlCol="0">
            <a:spAutoFit/>
          </a:bodyPr>
          <a:lstStyle/>
          <a:p>
            <a:r>
              <a:rPr lang="en-US" altLang="zh-CN" sz="3000" b="1" dirty="0" smtClean="0">
                <a:solidFill>
                  <a:schemeClr val="bg1"/>
                </a:solidFill>
                <a:ea typeface="微软雅黑" panose="020B0503020204020204" pitchFamily="34" charset="-122"/>
              </a:rPr>
              <a:t>05</a:t>
            </a:r>
            <a:endParaRPr lang="zh-CN" altLang="en-US" sz="3000" b="1" dirty="0">
              <a:solidFill>
                <a:schemeClr val="bg1"/>
              </a:solidFill>
              <a:ea typeface="微软雅黑" panose="020B0503020204020204" pitchFamily="34" charset="-122"/>
            </a:endParaRPr>
          </a:p>
        </p:txBody>
      </p:sp>
      <p:sp>
        <p:nvSpPr>
          <p:cNvPr id="4" name="文本框 3"/>
          <p:cNvSpPr txBox="1"/>
          <p:nvPr/>
        </p:nvSpPr>
        <p:spPr>
          <a:xfrm>
            <a:off x="5911403" y="1725766"/>
            <a:ext cx="5570756" cy="400110"/>
          </a:xfrm>
          <a:prstGeom prst="rect">
            <a:avLst/>
          </a:prstGeom>
          <a:noFill/>
        </p:spPr>
        <p:txBody>
          <a:bodyPr wrap="none" rtlCol="0">
            <a:spAutoFit/>
          </a:bodyPr>
          <a:lstStyle/>
          <a:p>
            <a:r>
              <a:rPr lang="zh-CN" altLang="en-US" sz="2000" dirty="0">
                <a:solidFill>
                  <a:srgbClr val="C00000"/>
                </a:solidFill>
                <a:ea typeface="微软雅黑" panose="020B0503020204020204" pitchFamily="34" charset="-122"/>
              </a:rPr>
              <a:t>呼吁各国人民同心协力，构建人类命运共同体；</a:t>
            </a:r>
          </a:p>
        </p:txBody>
      </p:sp>
      <p:sp>
        <p:nvSpPr>
          <p:cNvPr id="5" name="文本框 4"/>
          <p:cNvSpPr txBox="1"/>
          <p:nvPr/>
        </p:nvSpPr>
        <p:spPr>
          <a:xfrm>
            <a:off x="5911403" y="2619988"/>
            <a:ext cx="4930104" cy="400110"/>
          </a:xfrm>
          <a:prstGeom prst="rect">
            <a:avLst/>
          </a:prstGeom>
          <a:noFill/>
        </p:spPr>
        <p:txBody>
          <a:bodyPr wrap="square" rtlCol="0">
            <a:spAutoFit/>
          </a:bodyPr>
          <a:lstStyle/>
          <a:p>
            <a:r>
              <a:rPr lang="zh-CN" altLang="en-US" sz="2000" dirty="0">
                <a:solidFill>
                  <a:srgbClr val="C00000"/>
                </a:solidFill>
                <a:ea typeface="微软雅黑" panose="020B0503020204020204" pitchFamily="34" charset="-122"/>
              </a:rPr>
              <a:t>中国坚定奉行独立自主的和平外交政策；</a:t>
            </a:r>
          </a:p>
        </p:txBody>
      </p:sp>
      <p:sp>
        <p:nvSpPr>
          <p:cNvPr id="6" name="文本框 5"/>
          <p:cNvSpPr txBox="1"/>
          <p:nvPr/>
        </p:nvSpPr>
        <p:spPr>
          <a:xfrm>
            <a:off x="5911403" y="3521510"/>
            <a:ext cx="5570756" cy="400110"/>
          </a:xfrm>
          <a:prstGeom prst="rect">
            <a:avLst/>
          </a:prstGeom>
          <a:noFill/>
        </p:spPr>
        <p:txBody>
          <a:bodyPr wrap="square" rtlCol="0">
            <a:spAutoFit/>
          </a:bodyPr>
          <a:lstStyle/>
          <a:p>
            <a:r>
              <a:rPr lang="zh-CN" altLang="en-US" sz="2000" dirty="0">
                <a:solidFill>
                  <a:srgbClr val="C00000"/>
                </a:solidFill>
                <a:ea typeface="微软雅黑" panose="020B0503020204020204" pitchFamily="34" charset="-122"/>
              </a:rPr>
              <a:t>中国积扱发展全球伙伴关系；</a:t>
            </a:r>
          </a:p>
        </p:txBody>
      </p:sp>
      <p:sp>
        <p:nvSpPr>
          <p:cNvPr id="8" name="文本框 7"/>
          <p:cNvSpPr txBox="1"/>
          <p:nvPr/>
        </p:nvSpPr>
        <p:spPr>
          <a:xfrm>
            <a:off x="5911403" y="4483138"/>
            <a:ext cx="3775393" cy="400110"/>
          </a:xfrm>
          <a:prstGeom prst="rect">
            <a:avLst/>
          </a:prstGeom>
          <a:noFill/>
        </p:spPr>
        <p:txBody>
          <a:bodyPr wrap="square" rtlCol="0">
            <a:spAutoFit/>
          </a:bodyPr>
          <a:lstStyle/>
          <a:p>
            <a:r>
              <a:rPr lang="zh-CN" altLang="en-US" sz="2000" dirty="0">
                <a:solidFill>
                  <a:srgbClr val="C00000"/>
                </a:solidFill>
                <a:ea typeface="微软雅黑" panose="020B0503020204020204" pitchFamily="34" charset="-122"/>
              </a:rPr>
              <a:t>中国坚持对外开放的基本国策；</a:t>
            </a:r>
          </a:p>
        </p:txBody>
      </p:sp>
      <p:sp>
        <p:nvSpPr>
          <p:cNvPr id="9" name="文本框 8"/>
          <p:cNvSpPr txBox="1"/>
          <p:nvPr/>
        </p:nvSpPr>
        <p:spPr>
          <a:xfrm>
            <a:off x="5911403" y="5427582"/>
            <a:ext cx="4263365" cy="400110"/>
          </a:xfrm>
          <a:prstGeom prst="rect">
            <a:avLst/>
          </a:prstGeom>
          <a:noFill/>
        </p:spPr>
        <p:txBody>
          <a:bodyPr wrap="square" rtlCol="0">
            <a:spAutoFit/>
          </a:bodyPr>
          <a:lstStyle/>
          <a:p>
            <a:r>
              <a:rPr lang="zh-CN" altLang="en-US" sz="2000" dirty="0" smtClean="0">
                <a:solidFill>
                  <a:srgbClr val="C00000"/>
                </a:solidFill>
                <a:ea typeface="微软雅黑" panose="020B0503020204020204" pitchFamily="34" charset="-122"/>
              </a:rPr>
              <a:t>中国</a:t>
            </a:r>
            <a:r>
              <a:rPr lang="zh-CN" altLang="en-US" sz="2000" dirty="0">
                <a:solidFill>
                  <a:srgbClr val="C00000"/>
                </a:solidFill>
                <a:ea typeface="微软雅黑" panose="020B0503020204020204" pitchFamily="34" charset="-122"/>
              </a:rPr>
              <a:t>秉持共商共建共享的全球治理观；</a:t>
            </a:r>
          </a:p>
        </p:txBody>
      </p:sp>
    </p:spTree>
    <p:extLst>
      <p:ext uri="{BB962C8B-B14F-4D97-AF65-F5344CB8AC3E}">
        <p14:creationId xmlns:p14="http://schemas.microsoft.com/office/powerpoint/2010/main" val="12405176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564110" cy="492443"/>
          </a:xfrm>
          <a:prstGeom prst="rect">
            <a:avLst/>
          </a:prstGeom>
          <a:noFill/>
        </p:spPr>
        <p:txBody>
          <a:bodyPr wrap="none" rtlCol="0">
            <a:spAutoFit/>
          </a:bodyPr>
          <a:lstStyle/>
          <a:p>
            <a:r>
              <a:rPr lang="zh-CN" altLang="en-US" sz="2500" b="1" dirty="0">
                <a:ea typeface="微软雅黑" panose="020B0503020204020204" pitchFamily="34" charset="-122"/>
              </a:rPr>
              <a:t>第十三部分</a:t>
            </a:r>
            <a:r>
              <a:rPr lang="en-US" altLang="zh-CN" sz="2500" b="1" dirty="0">
                <a:ea typeface="微软雅黑" panose="020B0503020204020204" pitchFamily="34" charset="-122"/>
              </a:rPr>
              <a:t>-</a:t>
            </a:r>
            <a:r>
              <a:rPr lang="zh-CN" altLang="en-US" sz="2600" b="1" dirty="0">
                <a:solidFill>
                  <a:srgbClr val="C00000"/>
                </a:solidFill>
                <a:ea typeface="微软雅黑" panose="020B0503020204020204" pitchFamily="34" charset="-122"/>
              </a:rPr>
              <a:t>坚定不移全面从严治党，不断提高党的执政能力和领导水平</a:t>
            </a:r>
            <a:endParaRPr lang="zh-CN" altLang="en-US" sz="2600" b="1" dirty="0">
              <a:solidFill>
                <a:srgbClr val="C00000"/>
              </a:solidFill>
              <a:ea typeface="微软雅黑" panose="020B0503020204020204" pitchFamily="34" charset="-122"/>
            </a:endParaRPr>
          </a:p>
        </p:txBody>
      </p:sp>
      <p:sp>
        <p:nvSpPr>
          <p:cNvPr id="2" name="文本框 1"/>
          <p:cNvSpPr txBox="1"/>
          <p:nvPr/>
        </p:nvSpPr>
        <p:spPr>
          <a:xfrm>
            <a:off x="1558346" y="1313645"/>
            <a:ext cx="3750178" cy="553998"/>
          </a:xfrm>
          <a:prstGeom prst="rect">
            <a:avLst/>
          </a:prstGeom>
          <a:noFill/>
        </p:spPr>
        <p:txBody>
          <a:bodyPr wrap="square" rtlCol="0">
            <a:spAutoFit/>
          </a:bodyPr>
          <a:lstStyle/>
          <a:p>
            <a:r>
              <a:rPr lang="zh-CN" altLang="en-US" sz="3000" b="1" dirty="0" smtClean="0">
                <a:solidFill>
                  <a:srgbClr val="C00000"/>
                </a:solidFill>
                <a:ea typeface="微软雅黑" panose="020B0503020204020204" pitchFamily="34" charset="-122"/>
              </a:rPr>
              <a:t>新时代党的建设要求</a:t>
            </a:r>
            <a:endParaRPr lang="zh-CN" altLang="en-US" sz="3000" b="1" dirty="0">
              <a:solidFill>
                <a:srgbClr val="C00000"/>
              </a:solidFill>
              <a:ea typeface="微软雅黑" panose="020B0503020204020204" pitchFamily="34" charset="-122"/>
            </a:endParaRPr>
          </a:p>
        </p:txBody>
      </p:sp>
      <p:sp>
        <p:nvSpPr>
          <p:cNvPr id="4" name="文本框 3"/>
          <p:cNvSpPr txBox="1"/>
          <p:nvPr/>
        </p:nvSpPr>
        <p:spPr>
          <a:xfrm>
            <a:off x="1558346" y="2047736"/>
            <a:ext cx="9262709" cy="3831818"/>
          </a:xfrm>
          <a:prstGeom prst="rect">
            <a:avLst/>
          </a:prstGeom>
          <a:noFill/>
        </p:spPr>
        <p:txBody>
          <a:bodyPr wrap="square" rtlCol="0">
            <a:spAutoFit/>
          </a:bodyPr>
          <a:lstStyle/>
          <a:p>
            <a:pPr>
              <a:lnSpc>
                <a:spcPct val="150000"/>
              </a:lnSpc>
            </a:pPr>
            <a:r>
              <a:rPr lang="zh-CN" altLang="en-US" dirty="0" smtClean="0">
                <a:solidFill>
                  <a:srgbClr val="C00000"/>
                </a:solidFill>
                <a:ea typeface="微软雅黑" panose="020B0503020204020204" pitchFamily="34" charset="-122"/>
              </a:rPr>
              <a:t>●坚持</a:t>
            </a:r>
            <a:r>
              <a:rPr lang="zh-CN" altLang="en-US" dirty="0">
                <a:solidFill>
                  <a:srgbClr val="C00000"/>
                </a:solidFill>
                <a:ea typeface="微软雅黑" panose="020B0503020204020204" pitchFamily="34" charset="-122"/>
              </a:rPr>
              <a:t>和加强党的全面领导，坚持党要管党、全面从严治党，以加强党的长期执政能力建设、先进性和纯洁性建设为主线；</a:t>
            </a:r>
          </a:p>
          <a:p>
            <a:pPr>
              <a:lnSpc>
                <a:spcPct val="150000"/>
              </a:lnSpc>
            </a:pPr>
            <a:r>
              <a:rPr lang="zh-CN" altLang="en-US" dirty="0" smtClean="0">
                <a:solidFill>
                  <a:srgbClr val="C00000"/>
                </a:solidFill>
                <a:ea typeface="微软雅黑" panose="020B0503020204020204" pitchFamily="34" charset="-122"/>
              </a:rPr>
              <a:t>●以</a:t>
            </a:r>
            <a:r>
              <a:rPr lang="zh-CN" altLang="en-US" dirty="0">
                <a:solidFill>
                  <a:srgbClr val="C00000"/>
                </a:solidFill>
                <a:ea typeface="微软雅黑" panose="020B0503020204020204" pitchFamily="34" charset="-122"/>
              </a:rPr>
              <a:t>党的政治建设为统领；</a:t>
            </a:r>
          </a:p>
          <a:p>
            <a:pPr>
              <a:lnSpc>
                <a:spcPct val="150000"/>
              </a:lnSpc>
            </a:pPr>
            <a:r>
              <a:rPr lang="zh-CN" altLang="en-US" dirty="0">
                <a:solidFill>
                  <a:srgbClr val="C00000"/>
                </a:solidFill>
                <a:ea typeface="微软雅黑" panose="020B0503020204020204" pitchFamily="34" charset="-122"/>
              </a:rPr>
              <a:t>●</a:t>
            </a:r>
            <a:r>
              <a:rPr lang="zh-CN" altLang="en-US" dirty="0" smtClean="0">
                <a:solidFill>
                  <a:srgbClr val="C00000"/>
                </a:solidFill>
                <a:ea typeface="微软雅黑" panose="020B0503020204020204" pitchFamily="34" charset="-122"/>
              </a:rPr>
              <a:t>以</a:t>
            </a:r>
            <a:r>
              <a:rPr lang="zh-CN" altLang="en-US" dirty="0">
                <a:solidFill>
                  <a:srgbClr val="C00000"/>
                </a:solidFill>
                <a:ea typeface="微软雅黑" panose="020B0503020204020204" pitchFamily="34" charset="-122"/>
              </a:rPr>
              <a:t>坚定理想信念宗旨为根基；</a:t>
            </a:r>
          </a:p>
          <a:p>
            <a:pPr>
              <a:lnSpc>
                <a:spcPct val="150000"/>
              </a:lnSpc>
            </a:pPr>
            <a:r>
              <a:rPr lang="zh-CN" altLang="en-US" dirty="0">
                <a:solidFill>
                  <a:srgbClr val="C00000"/>
                </a:solidFill>
                <a:ea typeface="微软雅黑" panose="020B0503020204020204" pitchFamily="34" charset="-122"/>
              </a:rPr>
              <a:t>●</a:t>
            </a:r>
            <a:r>
              <a:rPr lang="zh-CN" altLang="en-US" dirty="0" smtClean="0">
                <a:solidFill>
                  <a:srgbClr val="C00000"/>
                </a:solidFill>
                <a:ea typeface="微软雅黑" panose="020B0503020204020204" pitchFamily="34" charset="-122"/>
              </a:rPr>
              <a:t>以</a:t>
            </a:r>
            <a:r>
              <a:rPr lang="zh-CN" altLang="en-US" dirty="0">
                <a:solidFill>
                  <a:srgbClr val="C00000"/>
                </a:solidFill>
                <a:ea typeface="微软雅黑" panose="020B0503020204020204" pitchFamily="34" charset="-122"/>
              </a:rPr>
              <a:t>调动全党积极性、主动性、创造性为着力点；</a:t>
            </a:r>
          </a:p>
          <a:p>
            <a:pPr>
              <a:lnSpc>
                <a:spcPct val="150000"/>
              </a:lnSpc>
            </a:pPr>
            <a:r>
              <a:rPr lang="zh-CN" altLang="en-US" dirty="0">
                <a:solidFill>
                  <a:srgbClr val="C00000"/>
                </a:solidFill>
                <a:ea typeface="微软雅黑" panose="020B0503020204020204" pitchFamily="34" charset="-122"/>
              </a:rPr>
              <a:t>●</a:t>
            </a:r>
            <a:r>
              <a:rPr lang="zh-CN" altLang="en-US" dirty="0" smtClean="0">
                <a:solidFill>
                  <a:srgbClr val="C00000"/>
                </a:solidFill>
                <a:ea typeface="微软雅黑" panose="020B0503020204020204" pitchFamily="34" charset="-122"/>
              </a:rPr>
              <a:t>全面</a:t>
            </a:r>
            <a:r>
              <a:rPr lang="zh-CN" altLang="en-US" dirty="0">
                <a:solidFill>
                  <a:srgbClr val="C00000"/>
                </a:solidFill>
                <a:ea typeface="微软雅黑" panose="020B0503020204020204" pitchFamily="34" charset="-122"/>
              </a:rPr>
              <a:t>推进党的政治建设、思想建设、组织理设、作风建设、纪律建设，把制 度建设贯穿其中，深入推进反腐败斗争，不断提高党的建设质量；</a:t>
            </a:r>
          </a:p>
          <a:p>
            <a:pPr>
              <a:lnSpc>
                <a:spcPct val="150000"/>
              </a:lnSpc>
            </a:pPr>
            <a:r>
              <a:rPr lang="zh-CN" altLang="en-US" dirty="0">
                <a:solidFill>
                  <a:srgbClr val="C00000"/>
                </a:solidFill>
                <a:ea typeface="微软雅黑" panose="020B0503020204020204" pitchFamily="34" charset="-122"/>
              </a:rPr>
              <a:t>●</a:t>
            </a:r>
            <a:r>
              <a:rPr lang="zh-CN" altLang="en-US" dirty="0" smtClean="0">
                <a:solidFill>
                  <a:srgbClr val="C00000"/>
                </a:solidFill>
                <a:ea typeface="微软雅黑" panose="020B0503020204020204" pitchFamily="34" charset="-122"/>
              </a:rPr>
              <a:t>把</a:t>
            </a:r>
            <a:r>
              <a:rPr lang="zh-CN" altLang="en-US" dirty="0">
                <a:solidFill>
                  <a:srgbClr val="C00000"/>
                </a:solidFill>
                <a:ea typeface="微软雅黑" panose="020B0503020204020204" pitchFamily="34" charset="-122"/>
              </a:rPr>
              <a:t>党建设成为始终走在时代前列、人民衷心拥护、勇于自我革命、 经得起各种风浪考验、朝气蓬勃的马克思主义执政党。</a:t>
            </a:r>
          </a:p>
        </p:txBody>
      </p:sp>
    </p:spTree>
    <p:extLst>
      <p:ext uri="{BB962C8B-B14F-4D97-AF65-F5344CB8AC3E}">
        <p14:creationId xmlns:p14="http://schemas.microsoft.com/office/powerpoint/2010/main" val="106070794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10564110" cy="492443"/>
          </a:xfrm>
          <a:prstGeom prst="rect">
            <a:avLst/>
          </a:prstGeom>
          <a:noFill/>
        </p:spPr>
        <p:txBody>
          <a:bodyPr wrap="none" rtlCol="0">
            <a:spAutoFit/>
          </a:bodyPr>
          <a:lstStyle/>
          <a:p>
            <a:r>
              <a:rPr lang="zh-CN" altLang="en-US" sz="2500" b="1" dirty="0">
                <a:ea typeface="微软雅黑" panose="020B0503020204020204" pitchFamily="34" charset="-122"/>
              </a:rPr>
              <a:t>第十三部分</a:t>
            </a:r>
            <a:r>
              <a:rPr lang="en-US" altLang="zh-CN" sz="2500" b="1" dirty="0">
                <a:ea typeface="微软雅黑" panose="020B0503020204020204" pitchFamily="34" charset="-122"/>
              </a:rPr>
              <a:t>-</a:t>
            </a:r>
            <a:r>
              <a:rPr lang="zh-CN" altLang="en-US" sz="2600" b="1" dirty="0">
                <a:solidFill>
                  <a:srgbClr val="C00000"/>
                </a:solidFill>
                <a:ea typeface="微软雅黑" panose="020B0503020204020204" pitchFamily="34" charset="-122"/>
              </a:rPr>
              <a:t>坚定不移全面从严治党，不断提高党的执政能力和领导水平</a:t>
            </a:r>
            <a:endParaRPr lang="zh-CN" altLang="en-US" sz="2600" b="1" dirty="0">
              <a:solidFill>
                <a:srgbClr val="C00000"/>
              </a:solidFill>
              <a:ea typeface="微软雅黑" panose="020B0503020204020204" pitchFamily="34" charset="-122"/>
            </a:endParaRPr>
          </a:p>
        </p:txBody>
      </p:sp>
      <p:cxnSp>
        <p:nvCxnSpPr>
          <p:cNvPr id="4" name="直接连接符 3"/>
          <p:cNvCxnSpPr/>
          <p:nvPr/>
        </p:nvCxnSpPr>
        <p:spPr>
          <a:xfrm>
            <a:off x="6233378" y="1390920"/>
            <a:ext cx="0" cy="482957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004551" y="1660684"/>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1</a:t>
            </a:r>
            <a:endParaRPr lang="zh-CN" altLang="en-US" sz="3000" b="1" dirty="0">
              <a:ea typeface="微软雅黑" panose="020B0503020204020204" pitchFamily="34" charset="-122"/>
            </a:endParaRPr>
          </a:p>
        </p:txBody>
      </p:sp>
      <p:sp>
        <p:nvSpPr>
          <p:cNvPr id="44" name="椭圆 43"/>
          <p:cNvSpPr/>
          <p:nvPr/>
        </p:nvSpPr>
        <p:spPr>
          <a:xfrm>
            <a:off x="1004551" y="3960472"/>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3</a:t>
            </a:r>
            <a:endParaRPr lang="zh-CN" altLang="en-US" sz="3000" b="1" dirty="0">
              <a:ea typeface="微软雅黑" panose="020B0503020204020204" pitchFamily="34" charset="-122"/>
            </a:endParaRPr>
          </a:p>
        </p:txBody>
      </p:sp>
      <p:sp>
        <p:nvSpPr>
          <p:cNvPr id="45" name="椭圆 44"/>
          <p:cNvSpPr/>
          <p:nvPr/>
        </p:nvSpPr>
        <p:spPr>
          <a:xfrm>
            <a:off x="1004552" y="2810578"/>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2</a:t>
            </a:r>
            <a:endParaRPr lang="zh-CN" altLang="en-US" sz="3000" b="1" dirty="0">
              <a:ea typeface="微软雅黑" panose="020B0503020204020204" pitchFamily="34" charset="-122"/>
            </a:endParaRPr>
          </a:p>
        </p:txBody>
      </p:sp>
      <p:sp>
        <p:nvSpPr>
          <p:cNvPr id="46" name="椭圆 45"/>
          <p:cNvSpPr/>
          <p:nvPr/>
        </p:nvSpPr>
        <p:spPr>
          <a:xfrm>
            <a:off x="1004550" y="5115264"/>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4</a:t>
            </a:r>
            <a:endParaRPr lang="zh-CN" altLang="en-US" sz="3000" b="1" dirty="0">
              <a:ea typeface="微软雅黑" panose="020B0503020204020204" pitchFamily="34" charset="-122"/>
            </a:endParaRPr>
          </a:p>
        </p:txBody>
      </p:sp>
      <p:sp>
        <p:nvSpPr>
          <p:cNvPr id="6" name="文本框 5"/>
          <p:cNvSpPr txBox="1"/>
          <p:nvPr/>
        </p:nvSpPr>
        <p:spPr>
          <a:xfrm>
            <a:off x="1622738" y="2007016"/>
            <a:ext cx="4237110"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旗帜鲜明讲政治是我们党作为马克思主义政党的根本要求。</a:t>
            </a:r>
          </a:p>
        </p:txBody>
      </p:sp>
      <p:sp>
        <p:nvSpPr>
          <p:cNvPr id="7" name="文本框 6"/>
          <p:cNvSpPr txBox="1"/>
          <p:nvPr/>
        </p:nvSpPr>
        <p:spPr>
          <a:xfrm>
            <a:off x="1622738" y="1708718"/>
            <a:ext cx="3185487" cy="369332"/>
          </a:xfrm>
          <a:prstGeom prst="rect">
            <a:avLst/>
          </a:prstGeom>
          <a:noFill/>
        </p:spPr>
        <p:txBody>
          <a:bodyPr wrap="none" rtlCol="0">
            <a:spAutoFit/>
          </a:bodyPr>
          <a:lstStyle/>
          <a:p>
            <a:r>
              <a:rPr lang="zh-CN" altLang="en-US" b="1" dirty="0">
                <a:solidFill>
                  <a:srgbClr val="C00000"/>
                </a:solidFill>
                <a:ea typeface="微软雅黑" panose="020B0503020204020204" pitchFamily="34" charset="-122"/>
              </a:rPr>
              <a:t>一是把党的政治建设摆在首位</a:t>
            </a:r>
          </a:p>
        </p:txBody>
      </p:sp>
      <p:sp>
        <p:nvSpPr>
          <p:cNvPr id="8" name="文本框 7"/>
          <p:cNvSpPr txBox="1"/>
          <p:nvPr/>
        </p:nvSpPr>
        <p:spPr>
          <a:xfrm>
            <a:off x="1622738" y="2806403"/>
            <a:ext cx="4136273" cy="646331"/>
          </a:xfrm>
          <a:prstGeom prst="rect">
            <a:avLst/>
          </a:prstGeom>
          <a:noFill/>
        </p:spPr>
        <p:txBody>
          <a:bodyPr wrap="square" rtlCol="0">
            <a:spAutoFit/>
          </a:bodyPr>
          <a:lstStyle/>
          <a:p>
            <a:r>
              <a:rPr lang="zh-CN" altLang="en-US" b="1" dirty="0">
                <a:solidFill>
                  <a:srgbClr val="C00000"/>
                </a:solidFill>
                <a:ea typeface="微软雅黑" panose="020B0503020204020204" pitchFamily="34" charset="-122"/>
              </a:rPr>
              <a:t>二是用新时代中国特色社会主义思想武装</a:t>
            </a:r>
            <a:r>
              <a:rPr lang="zh-CN" altLang="en-US" b="1" dirty="0" smtClean="0">
                <a:solidFill>
                  <a:srgbClr val="C00000"/>
                </a:solidFill>
                <a:ea typeface="微软雅黑" panose="020B0503020204020204" pitchFamily="34" charset="-122"/>
              </a:rPr>
              <a:t>全党</a:t>
            </a:r>
            <a:endParaRPr lang="zh-CN" altLang="en-US" b="1" dirty="0">
              <a:solidFill>
                <a:srgbClr val="C00000"/>
              </a:solidFill>
              <a:ea typeface="微软雅黑" panose="020B0503020204020204" pitchFamily="34" charset="-122"/>
            </a:endParaRPr>
          </a:p>
        </p:txBody>
      </p:sp>
      <p:sp>
        <p:nvSpPr>
          <p:cNvPr id="12" name="文本框 11"/>
          <p:cNvSpPr txBox="1"/>
          <p:nvPr/>
        </p:nvSpPr>
        <p:spPr>
          <a:xfrm>
            <a:off x="1622738" y="3388932"/>
            <a:ext cx="4237111" cy="323165"/>
          </a:xfrm>
          <a:prstGeom prst="rect">
            <a:avLst/>
          </a:prstGeom>
          <a:noFill/>
        </p:spPr>
        <p:txBody>
          <a:bodyPr wrap="square" rtlCol="0">
            <a:spAutoFit/>
          </a:bodyPr>
          <a:lstStyle/>
          <a:p>
            <a:r>
              <a:rPr lang="zh-CN" altLang="en-US" sz="1500" dirty="0">
                <a:solidFill>
                  <a:srgbClr val="C00000"/>
                </a:solidFill>
                <a:ea typeface="微软雅黑" panose="020B0503020204020204" pitchFamily="34" charset="-122"/>
              </a:rPr>
              <a:t>思想建设是党的基础性建设。革命理想高于天。</a:t>
            </a:r>
          </a:p>
        </p:txBody>
      </p:sp>
      <p:sp>
        <p:nvSpPr>
          <p:cNvPr id="13" name="文本框 12"/>
          <p:cNvSpPr txBox="1"/>
          <p:nvPr/>
        </p:nvSpPr>
        <p:spPr>
          <a:xfrm>
            <a:off x="1622738" y="4019998"/>
            <a:ext cx="3403440" cy="369332"/>
          </a:xfrm>
          <a:prstGeom prst="rect">
            <a:avLst/>
          </a:prstGeom>
          <a:noFill/>
        </p:spPr>
        <p:txBody>
          <a:bodyPr wrap="square" rtlCol="0">
            <a:spAutoFit/>
          </a:bodyPr>
          <a:lstStyle/>
          <a:p>
            <a:r>
              <a:rPr lang="zh-CN" altLang="en-US" b="1">
                <a:solidFill>
                  <a:srgbClr val="C00000"/>
                </a:solidFill>
                <a:ea typeface="微软雅黑" panose="020B0503020204020204" pitchFamily="34" charset="-122"/>
              </a:rPr>
              <a:t>三是建设高素质专业化干部队伍</a:t>
            </a:r>
          </a:p>
        </p:txBody>
      </p:sp>
      <p:sp>
        <p:nvSpPr>
          <p:cNvPr id="15" name="文本框 14"/>
          <p:cNvSpPr txBox="1"/>
          <p:nvPr/>
        </p:nvSpPr>
        <p:spPr>
          <a:xfrm>
            <a:off x="1622738" y="4319193"/>
            <a:ext cx="4237110" cy="872547"/>
          </a:xfrm>
          <a:prstGeom prst="rect">
            <a:avLst/>
          </a:prstGeom>
          <a:noFill/>
        </p:spPr>
        <p:txBody>
          <a:bodyPr wrap="square" rtlCol="0">
            <a:spAutoFit/>
          </a:bodyPr>
          <a:lstStyle/>
          <a:p>
            <a:pPr>
              <a:lnSpc>
                <a:spcPct val="130000"/>
              </a:lnSpc>
            </a:pPr>
            <a:r>
              <a:rPr lang="zh-CN" altLang="en-US" sz="1300" dirty="0">
                <a:solidFill>
                  <a:srgbClr val="C00000"/>
                </a:solidFill>
                <a:ea typeface="微软雅黑" panose="020B0503020204020204" pitchFamily="34" charset="-122"/>
              </a:rPr>
              <a:t>党的干部是党和国家事业的中坚力。要坚持党管干部原则，坚持德才兼备、以德为先，坚持五湖四海、任人唯贤，坚持事业为上、公道正派，把好干部标准落到实处。</a:t>
            </a:r>
          </a:p>
        </p:txBody>
      </p:sp>
      <p:sp>
        <p:nvSpPr>
          <p:cNvPr id="20" name="文本框 19"/>
          <p:cNvSpPr txBox="1"/>
          <p:nvPr/>
        </p:nvSpPr>
        <p:spPr>
          <a:xfrm>
            <a:off x="1622737" y="5151549"/>
            <a:ext cx="3618964" cy="369332"/>
          </a:xfrm>
          <a:prstGeom prst="rect">
            <a:avLst/>
          </a:prstGeom>
          <a:noFill/>
        </p:spPr>
        <p:txBody>
          <a:bodyPr wrap="square" rtlCol="0">
            <a:spAutoFit/>
          </a:bodyPr>
          <a:lstStyle/>
          <a:p>
            <a:r>
              <a:rPr lang="zh-CN" altLang="en-US" b="1" dirty="0">
                <a:solidFill>
                  <a:srgbClr val="C00000"/>
                </a:solidFill>
                <a:ea typeface="微软雅黑" panose="020B0503020204020204" pitchFamily="34" charset="-122"/>
              </a:rPr>
              <a:t>四是加强基层组织建设</a:t>
            </a:r>
          </a:p>
        </p:txBody>
      </p:sp>
      <p:sp>
        <p:nvSpPr>
          <p:cNvPr id="21" name="文本框 20"/>
          <p:cNvSpPr txBox="1"/>
          <p:nvPr/>
        </p:nvSpPr>
        <p:spPr>
          <a:xfrm>
            <a:off x="1622737" y="5455515"/>
            <a:ext cx="4136273"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党的基层组织是确保党的路线方针政策和决策部罟贯彻落实的基础。</a:t>
            </a:r>
          </a:p>
        </p:txBody>
      </p:sp>
      <p:sp>
        <p:nvSpPr>
          <p:cNvPr id="56" name="椭圆 55"/>
          <p:cNvSpPr/>
          <p:nvPr/>
        </p:nvSpPr>
        <p:spPr>
          <a:xfrm>
            <a:off x="6488811" y="1645657"/>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5</a:t>
            </a:r>
            <a:endParaRPr lang="zh-CN" altLang="en-US" sz="3000" b="1" dirty="0">
              <a:ea typeface="微软雅黑" panose="020B0503020204020204" pitchFamily="34" charset="-122"/>
            </a:endParaRPr>
          </a:p>
        </p:txBody>
      </p:sp>
      <p:sp>
        <p:nvSpPr>
          <p:cNvPr id="57" name="椭圆 56"/>
          <p:cNvSpPr/>
          <p:nvPr/>
        </p:nvSpPr>
        <p:spPr>
          <a:xfrm>
            <a:off x="6488811" y="3945445"/>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7</a:t>
            </a:r>
            <a:endParaRPr lang="zh-CN" altLang="en-US" sz="3000" b="1" dirty="0">
              <a:ea typeface="微软雅黑" panose="020B0503020204020204" pitchFamily="34" charset="-122"/>
            </a:endParaRPr>
          </a:p>
        </p:txBody>
      </p:sp>
      <p:sp>
        <p:nvSpPr>
          <p:cNvPr id="58" name="椭圆 57"/>
          <p:cNvSpPr/>
          <p:nvPr/>
        </p:nvSpPr>
        <p:spPr>
          <a:xfrm>
            <a:off x="6488812" y="2795551"/>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6</a:t>
            </a:r>
            <a:endParaRPr lang="zh-CN" altLang="en-US" sz="3000" b="1" dirty="0">
              <a:ea typeface="微软雅黑" panose="020B0503020204020204" pitchFamily="34" charset="-122"/>
            </a:endParaRPr>
          </a:p>
        </p:txBody>
      </p:sp>
      <p:sp>
        <p:nvSpPr>
          <p:cNvPr id="59" name="椭圆 58"/>
          <p:cNvSpPr/>
          <p:nvPr/>
        </p:nvSpPr>
        <p:spPr>
          <a:xfrm>
            <a:off x="6488810" y="5100237"/>
            <a:ext cx="463639" cy="4636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8</a:t>
            </a:r>
            <a:endParaRPr lang="zh-CN" altLang="en-US" sz="3000" b="1" dirty="0">
              <a:ea typeface="微软雅黑" panose="020B0503020204020204" pitchFamily="34" charset="-122"/>
            </a:endParaRPr>
          </a:p>
        </p:txBody>
      </p:sp>
      <p:sp>
        <p:nvSpPr>
          <p:cNvPr id="61" name="文本框 60"/>
          <p:cNvSpPr txBox="1"/>
          <p:nvPr/>
        </p:nvSpPr>
        <p:spPr>
          <a:xfrm>
            <a:off x="7106998" y="1991989"/>
            <a:ext cx="4237110"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我们党来自入民、植根人民、眼务人民，一旦脱离群众，就会失去生命力。</a:t>
            </a:r>
          </a:p>
        </p:txBody>
      </p:sp>
      <p:sp>
        <p:nvSpPr>
          <p:cNvPr id="62" name="文本框 61"/>
          <p:cNvSpPr txBox="1"/>
          <p:nvPr/>
        </p:nvSpPr>
        <p:spPr>
          <a:xfrm>
            <a:off x="7106998" y="1693691"/>
            <a:ext cx="2492990" cy="369332"/>
          </a:xfrm>
          <a:prstGeom prst="rect">
            <a:avLst/>
          </a:prstGeom>
          <a:noFill/>
        </p:spPr>
        <p:txBody>
          <a:bodyPr wrap="none" rtlCol="0">
            <a:spAutoFit/>
          </a:bodyPr>
          <a:lstStyle/>
          <a:p>
            <a:r>
              <a:rPr lang="zh-CN" altLang="en-US" b="1" dirty="0">
                <a:solidFill>
                  <a:srgbClr val="C00000"/>
                </a:solidFill>
                <a:ea typeface="微软雅黑" panose="020B0503020204020204" pitchFamily="34" charset="-122"/>
              </a:rPr>
              <a:t>五是持之以恒正风肃纪</a:t>
            </a:r>
          </a:p>
        </p:txBody>
      </p:sp>
      <p:sp>
        <p:nvSpPr>
          <p:cNvPr id="63" name="文本框 62"/>
          <p:cNvSpPr txBox="1"/>
          <p:nvPr/>
        </p:nvSpPr>
        <p:spPr>
          <a:xfrm>
            <a:off x="7106998" y="2791376"/>
            <a:ext cx="4136273" cy="369332"/>
          </a:xfrm>
          <a:prstGeom prst="rect">
            <a:avLst/>
          </a:prstGeom>
          <a:noFill/>
        </p:spPr>
        <p:txBody>
          <a:bodyPr wrap="square" rtlCol="0">
            <a:spAutoFit/>
          </a:bodyPr>
          <a:lstStyle/>
          <a:p>
            <a:r>
              <a:rPr lang="zh-CN" altLang="en-US" b="1" dirty="0">
                <a:solidFill>
                  <a:srgbClr val="C00000"/>
                </a:solidFill>
                <a:ea typeface="微软雅黑" panose="020B0503020204020204" pitchFamily="34" charset="-122"/>
              </a:rPr>
              <a:t>六是夺取反腐败斗争压倒性胜利</a:t>
            </a:r>
          </a:p>
        </p:txBody>
      </p:sp>
      <p:sp>
        <p:nvSpPr>
          <p:cNvPr id="64" name="文本框 63"/>
          <p:cNvSpPr txBox="1"/>
          <p:nvPr/>
        </p:nvSpPr>
        <p:spPr>
          <a:xfrm>
            <a:off x="7106998" y="3090567"/>
            <a:ext cx="4237111" cy="553998"/>
          </a:xfrm>
          <a:prstGeom prst="rect">
            <a:avLst/>
          </a:prstGeom>
          <a:noFill/>
        </p:spPr>
        <p:txBody>
          <a:bodyPr wrap="square" rtlCol="0">
            <a:spAutoFit/>
          </a:bodyPr>
          <a:lstStyle/>
          <a:p>
            <a:r>
              <a:rPr lang="zh-CN" altLang="en-US" sz="1500" dirty="0">
                <a:solidFill>
                  <a:srgbClr val="C00000"/>
                </a:solidFill>
                <a:ea typeface="微软雅黑" panose="020B0503020204020204" pitchFamily="34" charset="-122"/>
              </a:rPr>
              <a:t>人民群众最痛恨腐败现象，腐败是我们党面临的最大威胁。</a:t>
            </a:r>
          </a:p>
        </p:txBody>
      </p:sp>
      <p:sp>
        <p:nvSpPr>
          <p:cNvPr id="65" name="文本框 64"/>
          <p:cNvSpPr txBox="1"/>
          <p:nvPr/>
        </p:nvSpPr>
        <p:spPr>
          <a:xfrm>
            <a:off x="7106998" y="4004971"/>
            <a:ext cx="3403440" cy="369332"/>
          </a:xfrm>
          <a:prstGeom prst="rect">
            <a:avLst/>
          </a:prstGeom>
          <a:noFill/>
        </p:spPr>
        <p:txBody>
          <a:bodyPr wrap="square" rtlCol="0">
            <a:spAutoFit/>
          </a:bodyPr>
          <a:lstStyle/>
          <a:p>
            <a:r>
              <a:rPr lang="zh-CN" altLang="en-US" b="1" dirty="0">
                <a:solidFill>
                  <a:srgbClr val="C00000"/>
                </a:solidFill>
                <a:ea typeface="微软雅黑" panose="020B0503020204020204" pitchFamily="34" charset="-122"/>
              </a:rPr>
              <a:t>七是健全党和国家监督体系</a:t>
            </a:r>
          </a:p>
        </p:txBody>
      </p:sp>
      <p:sp>
        <p:nvSpPr>
          <p:cNvPr id="66" name="文本框 65"/>
          <p:cNvSpPr txBox="1"/>
          <p:nvPr/>
        </p:nvSpPr>
        <p:spPr>
          <a:xfrm>
            <a:off x="7106998" y="4304166"/>
            <a:ext cx="4237110"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增强党自我净化能力，根本靠强化党的自我监督和群众监督。</a:t>
            </a:r>
          </a:p>
        </p:txBody>
      </p:sp>
      <p:sp>
        <p:nvSpPr>
          <p:cNvPr id="67" name="文本框 66"/>
          <p:cNvSpPr txBox="1"/>
          <p:nvPr/>
        </p:nvSpPr>
        <p:spPr>
          <a:xfrm>
            <a:off x="7106997" y="5136522"/>
            <a:ext cx="3618964" cy="369332"/>
          </a:xfrm>
          <a:prstGeom prst="rect">
            <a:avLst/>
          </a:prstGeom>
          <a:noFill/>
        </p:spPr>
        <p:txBody>
          <a:bodyPr wrap="square" rtlCol="0">
            <a:spAutoFit/>
          </a:bodyPr>
          <a:lstStyle/>
          <a:p>
            <a:r>
              <a:rPr lang="zh-CN" altLang="en-US" b="1" dirty="0">
                <a:solidFill>
                  <a:srgbClr val="C00000"/>
                </a:solidFill>
                <a:ea typeface="微软雅黑" panose="020B0503020204020204" pitchFamily="34" charset="-122"/>
              </a:rPr>
              <a:t>八是全面增强执政本领</a:t>
            </a:r>
          </a:p>
        </p:txBody>
      </p:sp>
      <p:sp>
        <p:nvSpPr>
          <p:cNvPr id="68" name="文本框 67"/>
          <p:cNvSpPr txBox="1"/>
          <p:nvPr/>
        </p:nvSpPr>
        <p:spPr>
          <a:xfrm>
            <a:off x="7106997" y="5440488"/>
            <a:ext cx="4136273" cy="662874"/>
          </a:xfrm>
          <a:prstGeom prst="rect">
            <a:avLst/>
          </a:prstGeom>
          <a:noFill/>
        </p:spPr>
        <p:txBody>
          <a:bodyPr wrap="square" rtlCol="0">
            <a:spAutoFit/>
          </a:bodyPr>
          <a:lstStyle/>
          <a:p>
            <a:pPr>
              <a:lnSpc>
                <a:spcPct val="130000"/>
              </a:lnSpc>
            </a:pPr>
            <a:r>
              <a:rPr lang="zh-CN" altLang="en-US" sz="1500" dirty="0">
                <a:solidFill>
                  <a:srgbClr val="C00000"/>
                </a:solidFill>
                <a:ea typeface="微软雅黑" panose="020B0503020204020204" pitchFamily="34" charset="-122"/>
              </a:rPr>
              <a:t>领导十三亿多人的社会主义大国，我们党既要政治过硬，也要</a:t>
            </a:r>
            <a:r>
              <a:rPr lang="zh-CN" altLang="en-US" sz="1500" dirty="0" smtClean="0">
                <a:solidFill>
                  <a:srgbClr val="C00000"/>
                </a:solidFill>
                <a:ea typeface="微软雅黑" panose="020B0503020204020204" pitchFamily="34" charset="-122"/>
              </a:rPr>
              <a:t>本领高强</a:t>
            </a:r>
            <a:r>
              <a:rPr lang="zh-CN" altLang="en-US" sz="1500" dirty="0">
                <a:solidFill>
                  <a:srgbClr val="C00000"/>
                </a:solidFill>
                <a:ea typeface="微软雅黑" panose="020B0503020204020204" pitchFamily="34" charset="-122"/>
              </a:rPr>
              <a:t>。</a:t>
            </a:r>
          </a:p>
        </p:txBody>
      </p:sp>
    </p:spTree>
    <p:extLst>
      <p:ext uri="{BB962C8B-B14F-4D97-AF65-F5344CB8AC3E}">
        <p14:creationId xmlns:p14="http://schemas.microsoft.com/office/powerpoint/2010/main" val="26766138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 31" descr="1111"/>
          <p:cNvPicPr>
            <a:picLocks noChangeAspect="1"/>
          </p:cNvPicPr>
          <p:nvPr/>
        </p:nvPicPr>
        <p:blipFill>
          <a:blip r:embed="rId4"/>
          <a:stretch>
            <a:fillRect/>
          </a:stretch>
        </p:blipFill>
        <p:spPr>
          <a:xfrm>
            <a:off x="-13335" y="5394960"/>
            <a:ext cx="4629785" cy="1344930"/>
          </a:xfrm>
          <a:prstGeom prst="rect">
            <a:avLst/>
          </a:prstGeom>
        </p:spPr>
      </p:pic>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5"/>
          <a:stretch>
            <a:fillRect/>
          </a:stretch>
        </p:blipFill>
        <p:spPr>
          <a:xfrm>
            <a:off x="-13335" y="6202680"/>
            <a:ext cx="12218670" cy="670560"/>
          </a:xfrm>
          <a:prstGeom prst="rect">
            <a:avLst/>
          </a:prstGeom>
        </p:spPr>
      </p:pic>
      <p:sp>
        <p:nvSpPr>
          <p:cNvPr id="60" name="文本框 59"/>
          <p:cNvSpPr txBox="1"/>
          <p:nvPr/>
        </p:nvSpPr>
        <p:spPr>
          <a:xfrm>
            <a:off x="1210613" y="360607"/>
            <a:ext cx="326243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习总书记最后强调</a:t>
            </a:r>
            <a:endParaRPr lang="zh-CN" altLang="en-US" sz="3000" b="1" dirty="0">
              <a:solidFill>
                <a:srgbClr val="C00000"/>
              </a:solidFill>
              <a:ea typeface="微软雅黑" panose="020B0503020204020204" pitchFamily="34" charset="-122"/>
            </a:endParaRPr>
          </a:p>
        </p:txBody>
      </p:sp>
      <p:sp>
        <p:nvSpPr>
          <p:cNvPr id="2" name="文本框 1"/>
          <p:cNvSpPr txBox="1"/>
          <p:nvPr/>
        </p:nvSpPr>
        <p:spPr>
          <a:xfrm>
            <a:off x="3979573" y="1764404"/>
            <a:ext cx="7225046" cy="3170099"/>
          </a:xfrm>
          <a:prstGeom prst="rect">
            <a:avLst/>
          </a:prstGeom>
          <a:noFill/>
        </p:spPr>
        <p:txBody>
          <a:bodyPr wrap="square" rtlCol="0">
            <a:spAutoFit/>
          </a:bodyPr>
          <a:lstStyle/>
          <a:p>
            <a:pPr>
              <a:lnSpc>
                <a:spcPct val="200000"/>
              </a:lnSpc>
            </a:pPr>
            <a:r>
              <a:rPr lang="zh-CN" altLang="en-US" sz="2500" b="1" dirty="0" smtClean="0">
                <a:solidFill>
                  <a:srgbClr val="C00000"/>
                </a:solidFill>
                <a:ea typeface="微软雅黑" panose="020B0503020204020204" pitchFamily="34" charset="-122"/>
              </a:rPr>
              <a:t>伟大</a:t>
            </a:r>
            <a:r>
              <a:rPr lang="zh-CN" altLang="en-US" sz="2500" b="1" dirty="0">
                <a:solidFill>
                  <a:srgbClr val="C00000"/>
                </a:solidFill>
                <a:ea typeface="微软雅黑" panose="020B0503020204020204" pitchFamily="34" charset="-122"/>
              </a:rPr>
              <a:t>的事业必须有坚强的党来领导。只要我们党把自身建设好、建设强，确保党始终同人民想在一起、 干在一起，就一定能够引领承载着中国人民伟大梦想的航船破浪前进，胜利驶向光辉的彼岸</a:t>
            </a:r>
            <a:r>
              <a:rPr lang="zh-CN" altLang="en-US" sz="2500" b="1" dirty="0" smtClean="0">
                <a:solidFill>
                  <a:srgbClr val="C00000"/>
                </a:solidFill>
                <a:ea typeface="微软雅黑" panose="020B0503020204020204" pitchFamily="34" charset="-122"/>
              </a:rPr>
              <a:t>！</a:t>
            </a:r>
            <a:endParaRPr lang="en-US" altLang="zh-CN" sz="2500" b="1" dirty="0" smtClean="0">
              <a:solidFill>
                <a:srgbClr val="C00000"/>
              </a:solidFill>
              <a:ea typeface="微软雅黑" panose="020B0503020204020204" pitchFamily="34" charset="-122"/>
            </a:endParaRPr>
          </a:p>
        </p:txBody>
      </p:sp>
      <p:grpSp>
        <p:nvGrpSpPr>
          <p:cNvPr id="33" name="组合 32"/>
          <p:cNvGrpSpPr/>
          <p:nvPr/>
        </p:nvGrpSpPr>
        <p:grpSpPr>
          <a:xfrm>
            <a:off x="894549" y="2696217"/>
            <a:ext cx="2814015" cy="1544942"/>
            <a:chOff x="6205199" y="-1470443"/>
            <a:chExt cx="2475118" cy="1323336"/>
          </a:xfrm>
        </p:grpSpPr>
        <p:sp>
          <p:nvSpPr>
            <p:cNvPr id="34"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a typeface="微软雅黑" panose="020B0503020204020204" pitchFamily="34" charset="-122"/>
              </a:endParaRPr>
            </a:p>
          </p:txBody>
        </p:sp>
        <p:sp>
          <p:nvSpPr>
            <p:cNvPr id="36" name="Freeform 5"/>
            <p:cNvSpPr>
              <a:spLocks/>
            </p:cNvSpPr>
            <p:nvPr/>
          </p:nvSpPr>
          <p:spPr bwMode="auto">
            <a:xfrm>
              <a:off x="7070380" y="-962472"/>
              <a:ext cx="560539" cy="55188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8F0DC"/>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微软雅黑" panose="020B0503020204020204" pitchFamily="34" charset="-122"/>
              </a:endParaRPr>
            </a:p>
          </p:txBody>
        </p:sp>
      </p:grpSp>
    </p:spTree>
    <p:extLst>
      <p:ext uri="{BB962C8B-B14F-4D97-AF65-F5344CB8AC3E}">
        <p14:creationId xmlns:p14="http://schemas.microsoft.com/office/powerpoint/2010/main" val="4443429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3"/>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4"/>
          <a:stretch>
            <a:fillRect/>
          </a:stretch>
        </p:blipFill>
        <p:spPr>
          <a:xfrm>
            <a:off x="9232900" y="-15240"/>
            <a:ext cx="2972435" cy="1899920"/>
          </a:xfrm>
          <a:prstGeom prst="rect">
            <a:avLst/>
          </a:prstGeom>
        </p:spPr>
      </p:pic>
      <p:pic>
        <p:nvPicPr>
          <p:cNvPr id="2" name="图片 1" descr="图层 13"/>
          <p:cNvPicPr>
            <a:picLocks noChangeAspect="1"/>
          </p:cNvPicPr>
          <p:nvPr/>
        </p:nvPicPr>
        <p:blipFill>
          <a:blip r:embed="rId5"/>
          <a:stretch>
            <a:fillRect/>
          </a:stretch>
        </p:blipFill>
        <p:spPr>
          <a:xfrm flipH="1">
            <a:off x="513080" y="618490"/>
            <a:ext cx="2327275" cy="1400175"/>
          </a:xfrm>
          <a:prstGeom prst="rect">
            <a:avLst/>
          </a:prstGeom>
        </p:spPr>
      </p:pic>
      <p:pic>
        <p:nvPicPr>
          <p:cNvPr id="3" name="图片 2" descr="1111"/>
          <p:cNvPicPr>
            <a:picLocks noChangeAspect="1"/>
          </p:cNvPicPr>
          <p:nvPr/>
        </p:nvPicPr>
        <p:blipFill>
          <a:blip r:embed="rId6"/>
          <a:stretch>
            <a:fillRect/>
          </a:stretch>
        </p:blipFill>
        <p:spPr>
          <a:xfrm>
            <a:off x="-13335" y="5394960"/>
            <a:ext cx="4629785" cy="1344930"/>
          </a:xfrm>
          <a:prstGeom prst="rect">
            <a:avLst/>
          </a:prstGeom>
        </p:spPr>
      </p:pic>
      <p:pic>
        <p:nvPicPr>
          <p:cNvPr id="8" name="图片 7" descr="图层 14"/>
          <p:cNvPicPr>
            <a:picLocks noChangeAspect="1"/>
          </p:cNvPicPr>
          <p:nvPr/>
        </p:nvPicPr>
        <p:blipFill>
          <a:blip r:embed="rId7"/>
          <a:stretch>
            <a:fillRect/>
          </a:stretch>
        </p:blipFill>
        <p:spPr>
          <a:xfrm>
            <a:off x="-13335" y="6202680"/>
            <a:ext cx="12218670" cy="670560"/>
          </a:xfrm>
          <a:prstGeom prst="rect">
            <a:avLst/>
          </a:prstGeom>
        </p:spPr>
      </p:pic>
      <p:grpSp>
        <p:nvGrpSpPr>
          <p:cNvPr id="12" name="组合 11"/>
          <p:cNvGrpSpPr/>
          <p:nvPr/>
        </p:nvGrpSpPr>
        <p:grpSpPr>
          <a:xfrm>
            <a:off x="4549759" y="1653650"/>
            <a:ext cx="2814015" cy="1544942"/>
            <a:chOff x="6205199" y="-1470443"/>
            <a:chExt cx="2475118" cy="1323336"/>
          </a:xfrm>
        </p:grpSpPr>
        <p:sp>
          <p:nvSpPr>
            <p:cNvPr id="13"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ea typeface="微软雅黑" panose="020B0503020204020204" pitchFamily="34" charset="-122"/>
                </a:rPr>
                <a:t>第</a:t>
              </a:r>
              <a:r>
                <a:rPr lang="zh-CN" altLang="en-US" b="1" dirty="0" smtClean="0">
                  <a:solidFill>
                    <a:schemeClr val="bg1"/>
                  </a:solidFill>
                  <a:ea typeface="微软雅黑" panose="020B0503020204020204" pitchFamily="34" charset="-122"/>
                </a:rPr>
                <a:t>一部分</a:t>
              </a:r>
              <a:endParaRPr lang="zh-CN" altLang="en-US" b="1" dirty="0">
                <a:solidFill>
                  <a:schemeClr val="bg1"/>
                </a:solidFill>
                <a:ea typeface="微软雅黑" panose="020B0503020204020204" pitchFamily="34" charset="-122"/>
              </a:endParaRPr>
            </a:p>
          </p:txBody>
        </p:sp>
      </p:grpSp>
      <p:sp>
        <p:nvSpPr>
          <p:cNvPr id="6" name="矩形 5"/>
          <p:cNvSpPr/>
          <p:nvPr/>
        </p:nvSpPr>
        <p:spPr>
          <a:xfrm>
            <a:off x="2839302" y="3798121"/>
            <a:ext cx="6359433" cy="707886"/>
          </a:xfrm>
          <a:prstGeom prst="rect">
            <a:avLst/>
          </a:prstGeom>
        </p:spPr>
        <p:txBody>
          <a:bodyPr wrap="none">
            <a:spAutoFit/>
          </a:bodyPr>
          <a:lstStyle/>
          <a:p>
            <a:r>
              <a:rPr lang="zh-CN" altLang="en-US" sz="4000" b="1" dirty="0">
                <a:solidFill>
                  <a:srgbClr val="C00000"/>
                </a:solidFill>
                <a:latin typeface="微软雅黑" panose="020B0503020204020204" pitchFamily="34" charset="-122"/>
                <a:ea typeface="微软雅黑" panose="020B0503020204020204" pitchFamily="34" charset="-122"/>
              </a:rPr>
              <a:t>新时代新使命新思想新征程</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110204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980268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报告体现“四个新”：新时代、新使命、新思想、新征程</a:t>
            </a:r>
            <a:endParaRPr lang="zh-CN" altLang="en-US" sz="3000" b="1" dirty="0">
              <a:solidFill>
                <a:srgbClr val="C00000"/>
              </a:solidFill>
              <a:ea typeface="微软雅黑" panose="020B0503020204020204" pitchFamily="34" charset="-122"/>
            </a:endParaRPr>
          </a:p>
        </p:txBody>
      </p:sp>
      <p:sp>
        <p:nvSpPr>
          <p:cNvPr id="3" name="圆角矩形 2"/>
          <p:cNvSpPr/>
          <p:nvPr/>
        </p:nvSpPr>
        <p:spPr>
          <a:xfrm>
            <a:off x="1004552" y="1519707"/>
            <a:ext cx="1828800"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solidFill>
                  <a:srgbClr val="FFC000"/>
                </a:solidFill>
                <a:ea typeface="微软雅黑" panose="020B0503020204020204" pitchFamily="34" charset="-122"/>
              </a:rPr>
              <a:t>新</a:t>
            </a:r>
            <a:r>
              <a:rPr lang="zh-CN" altLang="en-US" sz="3000" b="1" dirty="0">
                <a:solidFill>
                  <a:schemeClr val="bg1"/>
                </a:solidFill>
                <a:ea typeface="微软雅黑" panose="020B0503020204020204" pitchFamily="34" charset="-122"/>
              </a:rPr>
              <a:t>时代</a:t>
            </a:r>
            <a:endParaRPr lang="zh-CN" altLang="en-US" sz="3000" dirty="0">
              <a:solidFill>
                <a:schemeClr val="bg1"/>
              </a:solidFill>
              <a:ea typeface="微软雅黑" panose="020B0503020204020204" pitchFamily="34" charset="-122"/>
            </a:endParaRPr>
          </a:p>
        </p:txBody>
      </p:sp>
      <p:sp>
        <p:nvSpPr>
          <p:cNvPr id="13" name="圆角矩形 12"/>
          <p:cNvSpPr/>
          <p:nvPr/>
        </p:nvSpPr>
        <p:spPr>
          <a:xfrm>
            <a:off x="1004552" y="2624727"/>
            <a:ext cx="1828800"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solidFill>
                  <a:srgbClr val="FFC000"/>
                </a:solidFill>
                <a:ea typeface="微软雅黑" panose="020B0503020204020204" pitchFamily="34" charset="-122"/>
              </a:rPr>
              <a:t>新</a:t>
            </a:r>
            <a:r>
              <a:rPr lang="zh-CN" altLang="en-US" sz="3000" b="1" dirty="0">
                <a:solidFill>
                  <a:schemeClr val="bg1"/>
                </a:solidFill>
                <a:ea typeface="微软雅黑" panose="020B0503020204020204" pitchFamily="34" charset="-122"/>
              </a:rPr>
              <a:t>使命</a:t>
            </a:r>
            <a:endParaRPr lang="zh-CN" altLang="en-US" sz="3000" dirty="0">
              <a:solidFill>
                <a:schemeClr val="bg1"/>
              </a:solidFill>
              <a:ea typeface="微软雅黑" panose="020B0503020204020204" pitchFamily="34" charset="-122"/>
            </a:endParaRPr>
          </a:p>
        </p:txBody>
      </p:sp>
      <p:sp>
        <p:nvSpPr>
          <p:cNvPr id="14" name="圆角矩形 13"/>
          <p:cNvSpPr/>
          <p:nvPr/>
        </p:nvSpPr>
        <p:spPr>
          <a:xfrm>
            <a:off x="1004552" y="3729747"/>
            <a:ext cx="1828800"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solidFill>
                  <a:srgbClr val="FFC000"/>
                </a:solidFill>
                <a:ea typeface="微软雅黑" panose="020B0503020204020204" pitchFamily="34" charset="-122"/>
              </a:rPr>
              <a:t>新</a:t>
            </a:r>
            <a:r>
              <a:rPr lang="zh-CN" altLang="en-US" sz="3000" b="1" dirty="0">
                <a:solidFill>
                  <a:schemeClr val="bg1"/>
                </a:solidFill>
                <a:ea typeface="微软雅黑" panose="020B0503020204020204" pitchFamily="34" charset="-122"/>
              </a:rPr>
              <a:t>思想</a:t>
            </a:r>
            <a:endParaRPr lang="zh-CN" altLang="en-US" sz="3000" dirty="0">
              <a:solidFill>
                <a:schemeClr val="bg1"/>
              </a:solidFill>
              <a:ea typeface="微软雅黑" panose="020B0503020204020204" pitchFamily="34" charset="-122"/>
            </a:endParaRPr>
          </a:p>
        </p:txBody>
      </p:sp>
      <p:sp>
        <p:nvSpPr>
          <p:cNvPr id="15" name="圆角矩形 14"/>
          <p:cNvSpPr/>
          <p:nvPr/>
        </p:nvSpPr>
        <p:spPr>
          <a:xfrm>
            <a:off x="1004552" y="4834767"/>
            <a:ext cx="1828800" cy="6825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solidFill>
                  <a:srgbClr val="FFC000"/>
                </a:solidFill>
                <a:ea typeface="微软雅黑" panose="020B0503020204020204" pitchFamily="34" charset="-122"/>
              </a:rPr>
              <a:t>新</a:t>
            </a:r>
            <a:r>
              <a:rPr lang="zh-CN" altLang="en-US" sz="3000" b="1" dirty="0">
                <a:solidFill>
                  <a:schemeClr val="bg1"/>
                </a:solidFill>
                <a:ea typeface="微软雅黑" panose="020B0503020204020204" pitchFamily="34" charset="-122"/>
              </a:rPr>
              <a:t>征程</a:t>
            </a:r>
            <a:endParaRPr lang="zh-CN" altLang="en-US" sz="3000" b="1" dirty="0">
              <a:solidFill>
                <a:schemeClr val="bg1"/>
              </a:solidFill>
              <a:ea typeface="微软雅黑" panose="020B0503020204020204" pitchFamily="34" charset="-122"/>
            </a:endParaRPr>
          </a:p>
        </p:txBody>
      </p:sp>
      <p:sp>
        <p:nvSpPr>
          <p:cNvPr id="4" name="燕尾形 3"/>
          <p:cNvSpPr/>
          <p:nvPr/>
        </p:nvSpPr>
        <p:spPr>
          <a:xfrm>
            <a:off x="3348507" y="1685756"/>
            <a:ext cx="329427" cy="347729"/>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7" name="燕尾形 16"/>
          <p:cNvSpPr/>
          <p:nvPr/>
        </p:nvSpPr>
        <p:spPr>
          <a:xfrm>
            <a:off x="3348506" y="2781835"/>
            <a:ext cx="329427" cy="347729"/>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8" name="燕尾形 17"/>
          <p:cNvSpPr/>
          <p:nvPr/>
        </p:nvSpPr>
        <p:spPr>
          <a:xfrm>
            <a:off x="3330202" y="3881792"/>
            <a:ext cx="329427" cy="347729"/>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9" name="燕尾形 18"/>
          <p:cNvSpPr/>
          <p:nvPr/>
        </p:nvSpPr>
        <p:spPr>
          <a:xfrm>
            <a:off x="3348505" y="4977871"/>
            <a:ext cx="329427" cy="347729"/>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5" name="矩形 4"/>
          <p:cNvSpPr/>
          <p:nvPr/>
        </p:nvSpPr>
        <p:spPr>
          <a:xfrm>
            <a:off x="4095482" y="1519708"/>
            <a:ext cx="6297769" cy="6825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矩形 20"/>
          <p:cNvSpPr/>
          <p:nvPr/>
        </p:nvSpPr>
        <p:spPr>
          <a:xfrm>
            <a:off x="4095481" y="2627290"/>
            <a:ext cx="6297769" cy="6825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矩形 21"/>
          <p:cNvSpPr/>
          <p:nvPr/>
        </p:nvSpPr>
        <p:spPr>
          <a:xfrm>
            <a:off x="4095480" y="3729748"/>
            <a:ext cx="6297769" cy="6825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5" name="矩形 24"/>
          <p:cNvSpPr/>
          <p:nvPr/>
        </p:nvSpPr>
        <p:spPr>
          <a:xfrm>
            <a:off x="4095479" y="4832206"/>
            <a:ext cx="6297769" cy="6624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文本框 5"/>
          <p:cNvSpPr txBox="1"/>
          <p:nvPr/>
        </p:nvSpPr>
        <p:spPr>
          <a:xfrm>
            <a:off x="4095479" y="1505450"/>
            <a:ext cx="6297769"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第一个“新”体现在中国特色社会主义进入了新时代，社会主要矛盾出现的新变化；</a:t>
            </a:r>
          </a:p>
        </p:txBody>
      </p:sp>
      <p:sp>
        <p:nvSpPr>
          <p:cNvPr id="7" name="文本框 6"/>
          <p:cNvSpPr txBox="1"/>
          <p:nvPr/>
        </p:nvSpPr>
        <p:spPr>
          <a:xfrm>
            <a:off x="4095479" y="2614413"/>
            <a:ext cx="6297769"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第二个“新”体现在新时代中国共产党的历史使命，要逬行伟大斗争， 建设伟大工程，推进伟大串业，实现伟大梦想；</a:t>
            </a:r>
          </a:p>
        </p:txBody>
      </p:sp>
      <p:sp>
        <p:nvSpPr>
          <p:cNvPr id="8" name="文本框 7"/>
          <p:cNvSpPr txBox="1"/>
          <p:nvPr/>
        </p:nvSpPr>
        <p:spPr>
          <a:xfrm>
            <a:off x="4095478" y="3729747"/>
            <a:ext cx="6297769"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第三个“新”体现在开创性地提出了新时代中国特色社会主义思想并全面阐述了新时代坚持和发展中国特色社会主义的</a:t>
            </a:r>
            <a:r>
              <a:rPr lang="en-US" altLang="zh-CN" sz="1600" dirty="0">
                <a:solidFill>
                  <a:srgbClr val="C00000"/>
                </a:solidFill>
                <a:ea typeface="微软雅黑" panose="020B0503020204020204" pitchFamily="34" charset="-122"/>
              </a:rPr>
              <a:t>14</a:t>
            </a:r>
            <a:r>
              <a:rPr lang="zh-CN" altLang="en-US" sz="1600" dirty="0">
                <a:solidFill>
                  <a:srgbClr val="C00000"/>
                </a:solidFill>
                <a:ea typeface="微软雅黑" panose="020B0503020204020204" pitchFamily="34" charset="-122"/>
              </a:rPr>
              <a:t>个基本方略；</a:t>
            </a:r>
          </a:p>
        </p:txBody>
      </p:sp>
      <p:sp>
        <p:nvSpPr>
          <p:cNvPr id="9" name="文本框 8"/>
          <p:cNvSpPr txBox="1"/>
          <p:nvPr/>
        </p:nvSpPr>
        <p:spPr>
          <a:xfrm>
            <a:off x="4095477" y="4819327"/>
            <a:ext cx="6297769"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第四个“新”体现在新时代中国特色社会主义发展两个阶段的战略安排，开启了中国特色社会主义现代化建设的新征程。</a:t>
            </a:r>
          </a:p>
        </p:txBody>
      </p:sp>
    </p:spTree>
    <p:extLst>
      <p:ext uri="{BB962C8B-B14F-4D97-AF65-F5344CB8AC3E}">
        <p14:creationId xmlns:p14="http://schemas.microsoft.com/office/powerpoint/2010/main" val="12947824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80131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“新时代”：标注历史坐标</a:t>
            </a:r>
            <a:endParaRPr lang="zh-CN" altLang="en-US" sz="3000" b="1" dirty="0">
              <a:solidFill>
                <a:srgbClr val="C00000"/>
              </a:solidFill>
              <a:ea typeface="微软雅黑" panose="020B0503020204020204" pitchFamily="34" charset="-122"/>
            </a:endParaRPr>
          </a:p>
        </p:txBody>
      </p:sp>
      <p:sp>
        <p:nvSpPr>
          <p:cNvPr id="12" name="矩形 11"/>
          <p:cNvSpPr/>
          <p:nvPr/>
        </p:nvSpPr>
        <p:spPr>
          <a:xfrm>
            <a:off x="5422008" y="1803044"/>
            <a:ext cx="5808372" cy="17901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6" name="矩形 25"/>
          <p:cNvSpPr/>
          <p:nvPr/>
        </p:nvSpPr>
        <p:spPr>
          <a:xfrm>
            <a:off x="5422008" y="3966696"/>
            <a:ext cx="5808372" cy="1790164"/>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6" name="文本框 15"/>
          <p:cNvSpPr txBox="1"/>
          <p:nvPr/>
        </p:nvSpPr>
        <p:spPr>
          <a:xfrm>
            <a:off x="5577009" y="2009102"/>
            <a:ext cx="5550340" cy="1338828"/>
          </a:xfrm>
          <a:prstGeom prst="rect">
            <a:avLst/>
          </a:prstGeom>
          <a:noFill/>
        </p:spPr>
        <p:txBody>
          <a:bodyPr wrap="square" rtlCol="0">
            <a:spAutoFit/>
          </a:bodyPr>
          <a:lstStyle/>
          <a:p>
            <a:pPr>
              <a:lnSpc>
                <a:spcPct val="150000"/>
              </a:lnSpc>
            </a:pPr>
            <a:r>
              <a:rPr lang="zh-CN" altLang="en-US" dirty="0">
                <a:solidFill>
                  <a:schemeClr val="bg1"/>
                </a:solidFill>
                <a:ea typeface="微软雅黑" panose="020B0503020204020204" pitchFamily="34" charset="-122"/>
              </a:rPr>
              <a:t>处于百年之交的十九大，上连党的第一个百年，下接党的第二个百年，承前启后、继往开来，具有里大的历史意义和政治意义，是两个百年衔接过渡的里程碑。</a:t>
            </a:r>
          </a:p>
        </p:txBody>
      </p:sp>
      <p:sp>
        <p:nvSpPr>
          <p:cNvPr id="20" name="文本框 19"/>
          <p:cNvSpPr txBox="1"/>
          <p:nvPr/>
        </p:nvSpPr>
        <p:spPr>
          <a:xfrm>
            <a:off x="5551250" y="4211393"/>
            <a:ext cx="5576099" cy="1338828"/>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新时代中国特色社会主义，是十九大报告的主题词之一。 过去</a:t>
            </a:r>
            <a:r>
              <a:rPr lang="en-US" altLang="zh-CN" dirty="0">
                <a:solidFill>
                  <a:srgbClr val="C00000"/>
                </a:solidFill>
                <a:ea typeface="微软雅黑" panose="020B0503020204020204" pitchFamily="34" charset="-122"/>
              </a:rPr>
              <a:t>5</a:t>
            </a:r>
            <a:r>
              <a:rPr lang="zh-CN" altLang="en-US" dirty="0">
                <a:solidFill>
                  <a:srgbClr val="C00000"/>
                </a:solidFill>
                <a:ea typeface="微软雅黑" panose="020B0503020204020204" pitchFamily="34" charset="-122"/>
              </a:rPr>
              <a:t>年的辉煌成就，就是新时代中国特色社会主义逐步形成发展的成就。</a:t>
            </a:r>
          </a:p>
        </p:txBody>
      </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606" y="1803044"/>
            <a:ext cx="3887008" cy="3887008"/>
          </a:xfrm>
          <a:prstGeom prst="rect">
            <a:avLst/>
          </a:prstGeom>
        </p:spPr>
      </p:pic>
    </p:spTree>
    <p:extLst>
      <p:ext uri="{BB962C8B-B14F-4D97-AF65-F5344CB8AC3E}">
        <p14:creationId xmlns:p14="http://schemas.microsoft.com/office/powerpoint/2010/main" val="24933677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5570756"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“新使命”：推进“四个伟大”</a:t>
            </a:r>
            <a:endParaRPr lang="zh-CN" altLang="en-US" sz="3000" b="1" dirty="0">
              <a:solidFill>
                <a:srgbClr val="C00000"/>
              </a:solidFill>
              <a:ea typeface="微软雅黑" panose="020B0503020204020204" pitchFamily="34" charset="-122"/>
            </a:endParaRPr>
          </a:p>
        </p:txBody>
      </p:sp>
      <p:sp>
        <p:nvSpPr>
          <p:cNvPr id="2" name="矩形 1"/>
          <p:cNvSpPr/>
          <p:nvPr/>
        </p:nvSpPr>
        <p:spPr>
          <a:xfrm>
            <a:off x="502276" y="1481070"/>
            <a:ext cx="6812924" cy="1378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a:off x="502276" y="3060044"/>
            <a:ext cx="6812924" cy="1378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4" name="矩形 13"/>
          <p:cNvSpPr/>
          <p:nvPr/>
        </p:nvSpPr>
        <p:spPr>
          <a:xfrm>
            <a:off x="502276" y="4582027"/>
            <a:ext cx="6812924" cy="14274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 name="文本框 2"/>
          <p:cNvSpPr txBox="1"/>
          <p:nvPr/>
        </p:nvSpPr>
        <p:spPr>
          <a:xfrm>
            <a:off x="540913" y="1493945"/>
            <a:ext cx="6812924" cy="1372683"/>
          </a:xfrm>
          <a:prstGeom prst="rect">
            <a:avLst/>
          </a:prstGeom>
          <a:noFill/>
        </p:spPr>
        <p:txBody>
          <a:bodyPr wrap="square" rtlCol="0">
            <a:spAutoFit/>
          </a:bodyPr>
          <a:lstStyle/>
          <a:p>
            <a:pPr>
              <a:lnSpc>
                <a:spcPct val="130000"/>
              </a:lnSpc>
            </a:pPr>
            <a:r>
              <a:rPr lang="zh-CN" altLang="en-US" sz="1600" dirty="0" smtClean="0">
                <a:solidFill>
                  <a:srgbClr val="C00000"/>
                </a:solidFill>
                <a:ea typeface="微软雅黑" panose="020B0503020204020204" pitchFamily="34" charset="-122"/>
              </a:rPr>
              <a:t>习近平总书记在阐述新时代中国共产党的历史使命时说，实现中华民族伟大复兴是近代以来中华民族最伟大的梦想。习总书记强调，伟大斗争，伟大工程，伟大亊业，伟大梦想，紧密联系、相互贯通、 相互作用，其中起决定性作用的是党的建设新的伟大工程。</a:t>
            </a:r>
            <a:endParaRPr lang="zh-CN" altLang="en-US" sz="1600" dirty="0">
              <a:solidFill>
                <a:srgbClr val="C00000"/>
              </a:solidFill>
              <a:ea typeface="微软雅黑" panose="020B0503020204020204" pitchFamily="34" charset="-122"/>
            </a:endParaRPr>
          </a:p>
        </p:txBody>
      </p:sp>
      <p:sp>
        <p:nvSpPr>
          <p:cNvPr id="4" name="文本框 3"/>
          <p:cNvSpPr txBox="1"/>
          <p:nvPr/>
        </p:nvSpPr>
        <p:spPr>
          <a:xfrm>
            <a:off x="540913" y="3219719"/>
            <a:ext cx="6812924" cy="1052596"/>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十九大报告不仅系统阐述了 “四个伟大”这一有机联系的整体，而且进一步系统地展示了中国发展的远景。</a:t>
            </a:r>
            <a:r>
              <a:rPr lang="en-US" altLang="zh-CN" sz="1600" dirty="0">
                <a:solidFill>
                  <a:srgbClr val="C00000"/>
                </a:solidFill>
                <a:ea typeface="微软雅黑" panose="020B0503020204020204" pitchFamily="34" charset="-122"/>
              </a:rPr>
              <a:t>"</a:t>
            </a:r>
            <a:r>
              <a:rPr lang="zh-CN" altLang="en-US" sz="1600" dirty="0">
                <a:solidFill>
                  <a:srgbClr val="C00000"/>
                </a:solidFill>
                <a:ea typeface="微软雅黑" panose="020B0503020204020204" pitchFamily="34" charset="-122"/>
              </a:rPr>
              <a:t>四个伟大”具有自己的历史逻辑和现实逻辑，搭建起了党中央治国理政新理念新思想新战略的“四梁八柱”。</a:t>
            </a:r>
          </a:p>
        </p:txBody>
      </p:sp>
      <p:sp>
        <p:nvSpPr>
          <p:cNvPr id="5" name="文本框 4"/>
          <p:cNvSpPr txBox="1"/>
          <p:nvPr/>
        </p:nvSpPr>
        <p:spPr>
          <a:xfrm>
            <a:off x="540913" y="4790941"/>
            <a:ext cx="6812924" cy="1052596"/>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推进“四个伟大”是一项社会系统工程，是中国未来发展的顶层设计，展示了把我国建设成为一个富强、民主、文明、和谐、美丽的社会主义现代化强国的美好发展远景。</a:t>
            </a: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92878" y="1907630"/>
            <a:ext cx="4217910" cy="4237065"/>
          </a:xfrm>
          <a:prstGeom prst="rect">
            <a:avLst/>
          </a:prstGeom>
        </p:spPr>
      </p:pic>
    </p:spTree>
    <p:extLst>
      <p:ext uri="{BB962C8B-B14F-4D97-AF65-F5344CB8AC3E}">
        <p14:creationId xmlns:p14="http://schemas.microsoft.com/office/powerpoint/2010/main" val="28211605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4"/>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5"/>
          <a:stretch>
            <a:fillRect/>
          </a:stretch>
        </p:blipFill>
        <p:spPr>
          <a:xfrm>
            <a:off x="9232900" y="-15240"/>
            <a:ext cx="2972435" cy="1899920"/>
          </a:xfrm>
          <a:prstGeom prst="rect">
            <a:avLst/>
          </a:prstGeom>
        </p:spPr>
      </p:pic>
      <p:pic>
        <p:nvPicPr>
          <p:cNvPr id="2" name="图片 1" descr="图层 13"/>
          <p:cNvPicPr>
            <a:picLocks noChangeAspect="1"/>
          </p:cNvPicPr>
          <p:nvPr/>
        </p:nvPicPr>
        <p:blipFill>
          <a:blip r:embed="rId6"/>
          <a:stretch>
            <a:fillRect/>
          </a:stretch>
        </p:blipFill>
        <p:spPr>
          <a:xfrm flipH="1">
            <a:off x="513080" y="618490"/>
            <a:ext cx="2327275" cy="1400175"/>
          </a:xfrm>
          <a:prstGeom prst="rect">
            <a:avLst/>
          </a:prstGeom>
        </p:spPr>
      </p:pic>
      <p:pic>
        <p:nvPicPr>
          <p:cNvPr id="3" name="图片 2" descr="1111"/>
          <p:cNvPicPr>
            <a:picLocks noChangeAspect="1"/>
          </p:cNvPicPr>
          <p:nvPr/>
        </p:nvPicPr>
        <p:blipFill>
          <a:blip r:embed="rId7"/>
          <a:stretch>
            <a:fillRect/>
          </a:stretch>
        </p:blipFill>
        <p:spPr>
          <a:xfrm>
            <a:off x="-13335" y="5394960"/>
            <a:ext cx="4629785" cy="1344930"/>
          </a:xfrm>
          <a:prstGeom prst="rect">
            <a:avLst/>
          </a:prstGeom>
        </p:spPr>
      </p:pic>
      <p:pic>
        <p:nvPicPr>
          <p:cNvPr id="8" name="图片 7" descr="图层 14"/>
          <p:cNvPicPr>
            <a:picLocks noChangeAspect="1"/>
          </p:cNvPicPr>
          <p:nvPr/>
        </p:nvPicPr>
        <p:blipFill>
          <a:blip r:embed="rId8"/>
          <a:stretch>
            <a:fillRect/>
          </a:stretch>
        </p:blipFill>
        <p:spPr>
          <a:xfrm>
            <a:off x="-13335" y="6202680"/>
            <a:ext cx="12218670" cy="670560"/>
          </a:xfrm>
          <a:prstGeom prst="rect">
            <a:avLst/>
          </a:prstGeom>
        </p:spPr>
      </p:pic>
      <p:grpSp>
        <p:nvGrpSpPr>
          <p:cNvPr id="12" name="组合 11"/>
          <p:cNvGrpSpPr/>
          <p:nvPr/>
        </p:nvGrpSpPr>
        <p:grpSpPr>
          <a:xfrm>
            <a:off x="4549759" y="1653650"/>
            <a:ext cx="2814015" cy="1544942"/>
            <a:chOff x="6205199" y="-1470443"/>
            <a:chExt cx="2475118" cy="1323336"/>
          </a:xfrm>
        </p:grpSpPr>
        <p:sp>
          <p:nvSpPr>
            <p:cNvPr id="13"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ea typeface="微软雅黑" panose="020B0503020204020204" pitchFamily="34" charset="-122"/>
                </a:rPr>
                <a:t>第</a:t>
              </a:r>
              <a:r>
                <a:rPr lang="zh-CN" altLang="en-US" b="1" dirty="0" smtClean="0">
                  <a:solidFill>
                    <a:schemeClr val="bg1"/>
                  </a:solidFill>
                  <a:ea typeface="微软雅黑" panose="020B0503020204020204" pitchFamily="34" charset="-122"/>
                </a:rPr>
                <a:t>一部分</a:t>
              </a:r>
              <a:endParaRPr lang="zh-CN" altLang="en-US" b="1" dirty="0">
                <a:solidFill>
                  <a:schemeClr val="bg1"/>
                </a:solidFill>
                <a:ea typeface="微软雅黑" panose="020B0503020204020204" pitchFamily="34" charset="-122"/>
              </a:endParaRPr>
            </a:p>
          </p:txBody>
        </p:sp>
      </p:grpSp>
      <p:sp>
        <p:nvSpPr>
          <p:cNvPr id="6" name="矩形 5"/>
          <p:cNvSpPr/>
          <p:nvPr/>
        </p:nvSpPr>
        <p:spPr>
          <a:xfrm>
            <a:off x="2607485" y="3798121"/>
            <a:ext cx="6873998" cy="707886"/>
          </a:xfrm>
          <a:prstGeom prst="rect">
            <a:avLst/>
          </a:prstGeom>
        </p:spPr>
        <p:txBody>
          <a:bodyPr wrap="none">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十九大报告的重要意义及地位</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80131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“新思想”：贡献中国智慧</a:t>
            </a:r>
            <a:endParaRPr lang="zh-CN" altLang="en-US" sz="3000" b="1" dirty="0">
              <a:solidFill>
                <a:srgbClr val="C00000"/>
              </a:solidFill>
              <a:ea typeface="微软雅黑" panose="020B0503020204020204" pitchFamily="34" charset="-122"/>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7620" y="1703357"/>
            <a:ext cx="4011522" cy="4011522"/>
          </a:xfrm>
          <a:prstGeom prst="rect">
            <a:avLst/>
          </a:prstGeom>
          <a:effectLst>
            <a:outerShdw blurRad="50800" dist="38100" dir="5400000" algn="t" rotWithShape="0">
              <a:prstClr val="black">
                <a:alpha val="40000"/>
              </a:prstClr>
            </a:outerShdw>
          </a:effectLst>
        </p:spPr>
      </p:pic>
      <p:sp>
        <p:nvSpPr>
          <p:cNvPr id="8" name="文本框 7"/>
          <p:cNvSpPr txBox="1"/>
          <p:nvPr/>
        </p:nvSpPr>
        <p:spPr>
          <a:xfrm>
            <a:off x="5228823" y="1506828"/>
            <a:ext cx="6235800" cy="2169825"/>
          </a:xfrm>
          <a:prstGeom prst="rect">
            <a:avLst/>
          </a:prstGeom>
          <a:noFill/>
        </p:spPr>
        <p:txBody>
          <a:bodyPr wrap="square" rtlCol="0">
            <a:spAutoFit/>
          </a:bodyPr>
          <a:lstStyle/>
          <a:p>
            <a:pPr>
              <a:lnSpc>
                <a:spcPct val="150000"/>
              </a:lnSpc>
            </a:pPr>
            <a:r>
              <a:rPr lang="zh-CN" altLang="en-US" dirty="0" smtClean="0">
                <a:solidFill>
                  <a:srgbClr val="C00000"/>
                </a:solidFill>
                <a:ea typeface="微软雅黑" panose="020B0503020204020204" pitchFamily="34" charset="-122"/>
              </a:rPr>
              <a:t>●“</a:t>
            </a:r>
            <a:r>
              <a:rPr lang="zh-CN" altLang="en-US" dirty="0">
                <a:solidFill>
                  <a:srgbClr val="C00000"/>
                </a:solidFill>
                <a:ea typeface="微软雅黑" panose="020B0503020204020204" pitchFamily="34" charset="-122"/>
              </a:rPr>
              <a:t>新时代中国特色社会主义思想是全党全国人民为实现中华民族伟大复兴而奋斗的行动指南。”报告从八个方面对新时代中国特色社会主义思想进行了“明确”，指出中国特色社会主义制度的最大优势是中国共产党领导，党是最高政治领导力。</a:t>
            </a:r>
          </a:p>
        </p:txBody>
      </p:sp>
      <p:cxnSp>
        <p:nvCxnSpPr>
          <p:cNvPr id="10" name="直接连接符 9"/>
          <p:cNvCxnSpPr/>
          <p:nvPr/>
        </p:nvCxnSpPr>
        <p:spPr>
          <a:xfrm>
            <a:off x="5177306" y="3709118"/>
            <a:ext cx="628489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28823" y="3760628"/>
            <a:ext cx="6233373" cy="2585323"/>
          </a:xfrm>
          <a:prstGeom prst="rect">
            <a:avLst/>
          </a:prstGeom>
          <a:noFill/>
        </p:spPr>
        <p:txBody>
          <a:bodyPr wrap="square" rtlCol="0">
            <a:spAutoFit/>
          </a:bodyPr>
          <a:lstStyle/>
          <a:p>
            <a:pPr>
              <a:lnSpc>
                <a:spcPct val="150000"/>
              </a:lnSpc>
            </a:pPr>
            <a:r>
              <a:rPr lang="zh-CN" altLang="en-US" dirty="0" smtClean="0">
                <a:solidFill>
                  <a:srgbClr val="C00000"/>
                </a:solidFill>
                <a:ea typeface="微软雅黑" panose="020B0503020204020204" pitchFamily="34" charset="-122"/>
              </a:rPr>
              <a:t>●新时代</a:t>
            </a:r>
            <a:r>
              <a:rPr lang="zh-CN" altLang="en-US" dirty="0">
                <a:solidFill>
                  <a:srgbClr val="C00000"/>
                </a:solidFill>
                <a:ea typeface="微软雅黑" panose="020B0503020204020204" pitchFamily="34" charset="-122"/>
              </a:rPr>
              <a:t>中国特色社会主义思想，是以习近平同志为核心的党中央研判国际国内形势，继续推进马克思主义中国化、时代化、大众化，继续发展</a:t>
            </a:r>
            <a:r>
              <a:rPr lang="en-US" altLang="zh-CN" dirty="0">
                <a:solidFill>
                  <a:srgbClr val="C00000"/>
                </a:solidFill>
                <a:ea typeface="微软雅黑" panose="020B0503020204020204" pitchFamily="34" charset="-122"/>
              </a:rPr>
              <a:t>21</a:t>
            </a:r>
            <a:r>
              <a:rPr lang="zh-CN" altLang="en-US" dirty="0">
                <a:solidFill>
                  <a:srgbClr val="C00000"/>
                </a:solidFill>
                <a:ea typeface="微软雅黑" panose="020B0503020204020204" pitchFamily="34" charset="-122"/>
              </a:rPr>
              <a:t>世纪马克思主义、当代中国马克思主义的最新理论成果，势必会为中国发展提供理论指导、思想武器、行动指南，为全球治理提供中国思想、中国方案，贡献中国智。</a:t>
            </a:r>
          </a:p>
        </p:txBody>
      </p:sp>
    </p:spTree>
    <p:extLst>
      <p:ext uri="{BB962C8B-B14F-4D97-AF65-F5344CB8AC3E}">
        <p14:creationId xmlns:p14="http://schemas.microsoft.com/office/powerpoint/2010/main" val="20187068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80131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“新思想”：贡献中国智慧</a:t>
            </a:r>
            <a:endParaRPr lang="zh-CN" altLang="en-US" sz="3000" b="1" dirty="0">
              <a:solidFill>
                <a:srgbClr val="C00000"/>
              </a:solidFill>
              <a:ea typeface="微软雅黑" panose="020B0503020204020204" pitchFamily="34" charset="-122"/>
            </a:endParaRPr>
          </a:p>
        </p:txBody>
      </p:sp>
      <p:grpSp>
        <p:nvGrpSpPr>
          <p:cNvPr id="12" name="组合 11"/>
          <p:cNvGrpSpPr/>
          <p:nvPr/>
        </p:nvGrpSpPr>
        <p:grpSpPr>
          <a:xfrm>
            <a:off x="8207359" y="2568049"/>
            <a:ext cx="2814015" cy="1544942"/>
            <a:chOff x="6205199" y="-1470443"/>
            <a:chExt cx="2475118" cy="1323336"/>
          </a:xfrm>
        </p:grpSpPr>
        <p:sp>
          <p:nvSpPr>
            <p:cNvPr id="13"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a typeface="微软雅黑" panose="020B0503020204020204" pitchFamily="34" charset="-122"/>
              </a:endParaRPr>
            </a:p>
          </p:txBody>
        </p:sp>
      </p:grpSp>
      <p:sp>
        <p:nvSpPr>
          <p:cNvPr id="15" name="Freeform 9"/>
          <p:cNvSpPr>
            <a:spLocks/>
          </p:cNvSpPr>
          <p:nvPr/>
        </p:nvSpPr>
        <p:spPr bwMode="auto">
          <a:xfrm>
            <a:off x="8971521" y="3220503"/>
            <a:ext cx="504783" cy="45753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2" name="矩形 1"/>
          <p:cNvSpPr/>
          <p:nvPr/>
        </p:nvSpPr>
        <p:spPr>
          <a:xfrm>
            <a:off x="1262131" y="1687129"/>
            <a:ext cx="5602309" cy="784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决胜全面建成小康社会</a:t>
            </a:r>
          </a:p>
        </p:txBody>
      </p:sp>
      <p:sp>
        <p:nvSpPr>
          <p:cNvPr id="4" name="文本框 3"/>
          <p:cNvSpPr txBox="1"/>
          <p:nvPr/>
        </p:nvSpPr>
        <p:spPr>
          <a:xfrm>
            <a:off x="1262131" y="2540258"/>
            <a:ext cx="5602310" cy="2677656"/>
          </a:xfrm>
          <a:prstGeom prst="rect">
            <a:avLst/>
          </a:prstGeom>
          <a:noFill/>
        </p:spPr>
        <p:txBody>
          <a:bodyPr wrap="square" rtlCol="0">
            <a:spAutoFit/>
          </a:bodyPr>
          <a:lstStyle/>
          <a:p>
            <a:pPr>
              <a:lnSpc>
                <a:spcPct val="150000"/>
              </a:lnSpc>
            </a:pPr>
            <a:r>
              <a:rPr lang="zh-CN" altLang="en-US" sz="1600" dirty="0">
                <a:solidFill>
                  <a:srgbClr val="C00000"/>
                </a:solidFill>
                <a:ea typeface="微软雅黑" panose="020B0503020204020204" pitchFamily="34" charset="-122"/>
              </a:rPr>
              <a:t>决胜全面建成小康社会，第一个百年目标冲刺收官，是实现小康社会这场“接力赛</a:t>
            </a:r>
            <a:r>
              <a:rPr lang="en-US" altLang="zh-CN" sz="1600" dirty="0">
                <a:solidFill>
                  <a:srgbClr val="C00000"/>
                </a:solidFill>
                <a:ea typeface="微软雅黑" panose="020B0503020204020204" pitchFamily="34" charset="-122"/>
              </a:rPr>
              <a:t>"</a:t>
            </a:r>
            <a:r>
              <a:rPr lang="zh-CN" altLang="en-US" sz="1600" dirty="0">
                <a:solidFill>
                  <a:srgbClr val="C00000"/>
                </a:solidFill>
                <a:ea typeface="微软雅黑" panose="020B0503020204020204" pitchFamily="34" charset="-122"/>
              </a:rPr>
              <a:t>的最后一棒，开启全面建设社会主义现代化国家新征程，第二个百年目标全面开局起步，是建设社会主义现代化国家这场新的“接力赛”的第一捧，这最后一棒和第一棒的执棒者均是以习近平同志为核心的党中央。跑好“接力赛</a:t>
            </a:r>
            <a:r>
              <a:rPr lang="en-US" altLang="zh-CN" sz="1600" dirty="0">
                <a:solidFill>
                  <a:srgbClr val="C00000"/>
                </a:solidFill>
                <a:ea typeface="微软雅黑" panose="020B0503020204020204" pitchFamily="34" charset="-122"/>
              </a:rPr>
              <a:t>"</a:t>
            </a:r>
            <a:r>
              <a:rPr lang="zh-CN" altLang="en-US" sz="1600" dirty="0">
                <a:solidFill>
                  <a:srgbClr val="C00000"/>
                </a:solidFill>
                <a:ea typeface="微软雅黑" panose="020B0503020204020204" pitchFamily="34" charset="-122"/>
              </a:rPr>
              <a:t>这两棒，实现人民对美好生活向往的奋斗目标，是我们党对中华民族伟大复兴的巨大历史员献。</a:t>
            </a:r>
          </a:p>
        </p:txBody>
      </p:sp>
    </p:spTree>
    <p:extLst>
      <p:ext uri="{BB962C8B-B14F-4D97-AF65-F5344CB8AC3E}">
        <p14:creationId xmlns:p14="http://schemas.microsoft.com/office/powerpoint/2010/main" val="179748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
          <p:cNvPicPr>
            <a:picLocks noChangeAspect="1"/>
          </p:cNvPicPr>
          <p:nvPr/>
        </p:nvPicPr>
        <p:blipFill>
          <a:blip r:embed="rId3"/>
          <a:srcRect l="11331"/>
          <a:stretch>
            <a:fillRect/>
          </a:stretch>
        </p:blipFill>
        <p:spPr>
          <a:xfrm>
            <a:off x="-13335" y="-15240"/>
            <a:ext cx="12218670" cy="6888480"/>
          </a:xfrm>
          <a:prstGeom prst="rect">
            <a:avLst/>
          </a:prstGeom>
        </p:spPr>
      </p:pic>
      <p:pic>
        <p:nvPicPr>
          <p:cNvPr id="5" name="图片 4" descr="图层 12"/>
          <p:cNvPicPr>
            <a:picLocks noChangeAspect="1"/>
          </p:cNvPicPr>
          <p:nvPr/>
        </p:nvPicPr>
        <p:blipFill>
          <a:blip r:embed="rId4"/>
          <a:stretch>
            <a:fillRect/>
          </a:stretch>
        </p:blipFill>
        <p:spPr>
          <a:xfrm>
            <a:off x="9232900" y="-15240"/>
            <a:ext cx="2972435" cy="1899920"/>
          </a:xfrm>
          <a:prstGeom prst="rect">
            <a:avLst/>
          </a:prstGeom>
        </p:spPr>
      </p:pic>
      <p:pic>
        <p:nvPicPr>
          <p:cNvPr id="2" name="图片 1" descr="图层 13"/>
          <p:cNvPicPr>
            <a:picLocks noChangeAspect="1"/>
          </p:cNvPicPr>
          <p:nvPr/>
        </p:nvPicPr>
        <p:blipFill>
          <a:blip r:embed="rId5"/>
          <a:stretch>
            <a:fillRect/>
          </a:stretch>
        </p:blipFill>
        <p:spPr>
          <a:xfrm flipH="1">
            <a:off x="513080" y="618490"/>
            <a:ext cx="2327275" cy="1400175"/>
          </a:xfrm>
          <a:prstGeom prst="rect">
            <a:avLst/>
          </a:prstGeom>
        </p:spPr>
      </p:pic>
      <p:pic>
        <p:nvPicPr>
          <p:cNvPr id="3" name="图片 2" descr="1111"/>
          <p:cNvPicPr>
            <a:picLocks noChangeAspect="1"/>
          </p:cNvPicPr>
          <p:nvPr/>
        </p:nvPicPr>
        <p:blipFill>
          <a:blip r:embed="rId6"/>
          <a:stretch>
            <a:fillRect/>
          </a:stretch>
        </p:blipFill>
        <p:spPr>
          <a:xfrm>
            <a:off x="-13335" y="5394960"/>
            <a:ext cx="4629785" cy="1344930"/>
          </a:xfrm>
          <a:prstGeom prst="rect">
            <a:avLst/>
          </a:prstGeom>
        </p:spPr>
      </p:pic>
      <p:pic>
        <p:nvPicPr>
          <p:cNvPr id="8" name="图片 7" descr="图层 14"/>
          <p:cNvPicPr>
            <a:picLocks noChangeAspect="1"/>
          </p:cNvPicPr>
          <p:nvPr/>
        </p:nvPicPr>
        <p:blipFill>
          <a:blip r:embed="rId7"/>
          <a:stretch>
            <a:fillRect/>
          </a:stretch>
        </p:blipFill>
        <p:spPr>
          <a:xfrm>
            <a:off x="-13335" y="6202680"/>
            <a:ext cx="12218670" cy="670560"/>
          </a:xfrm>
          <a:prstGeom prst="rect">
            <a:avLst/>
          </a:prstGeom>
        </p:spPr>
      </p:pic>
      <p:grpSp>
        <p:nvGrpSpPr>
          <p:cNvPr id="12" name="组合 11"/>
          <p:cNvGrpSpPr/>
          <p:nvPr/>
        </p:nvGrpSpPr>
        <p:grpSpPr>
          <a:xfrm>
            <a:off x="4549759" y="1653650"/>
            <a:ext cx="2814015" cy="1544942"/>
            <a:chOff x="6205199" y="-1470443"/>
            <a:chExt cx="2475118" cy="1323336"/>
          </a:xfrm>
        </p:grpSpPr>
        <p:sp>
          <p:nvSpPr>
            <p:cNvPr id="13" name="Freeform 7"/>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alpha val="50000"/>
              </a:srgb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7"/>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ea typeface="微软雅黑" panose="020B0503020204020204" pitchFamily="34" charset="-122"/>
                </a:rPr>
                <a:t>第</a:t>
              </a:r>
              <a:r>
                <a:rPr lang="zh-CN" altLang="en-US" b="1" dirty="0" smtClean="0">
                  <a:solidFill>
                    <a:schemeClr val="bg1"/>
                  </a:solidFill>
                  <a:ea typeface="微软雅黑" panose="020B0503020204020204" pitchFamily="34" charset="-122"/>
                </a:rPr>
                <a:t>一部分</a:t>
              </a:r>
              <a:endParaRPr lang="zh-CN" altLang="en-US" b="1" dirty="0">
                <a:solidFill>
                  <a:schemeClr val="bg1"/>
                </a:solidFill>
                <a:ea typeface="微软雅黑" panose="020B0503020204020204" pitchFamily="34" charset="-122"/>
              </a:endParaRPr>
            </a:p>
          </p:txBody>
        </p:sp>
      </p:grpSp>
      <p:sp>
        <p:nvSpPr>
          <p:cNvPr id="6" name="矩形 5"/>
          <p:cNvSpPr/>
          <p:nvPr/>
        </p:nvSpPr>
        <p:spPr>
          <a:xfrm>
            <a:off x="3084003" y="3553420"/>
            <a:ext cx="5844870" cy="1323439"/>
          </a:xfrm>
          <a:prstGeom prst="rect">
            <a:avLst/>
          </a:prstGeom>
        </p:spPr>
        <p:txBody>
          <a:bodyPr wrap="none">
            <a:spAutoFit/>
          </a:bodyPr>
          <a:lstStyle/>
          <a:p>
            <a:pPr algn="ctr"/>
            <a:r>
              <a:rPr lang="zh-CN" altLang="en-US" sz="4000" b="1" dirty="0">
                <a:solidFill>
                  <a:srgbClr val="C00000"/>
                </a:solidFill>
                <a:latin typeface="微软雅黑" panose="020B0503020204020204" pitchFamily="34" charset="-122"/>
                <a:ea typeface="微软雅黑" panose="020B0503020204020204" pitchFamily="34" charset="-122"/>
              </a:rPr>
              <a:t>不忘</a:t>
            </a:r>
            <a:r>
              <a:rPr lang="zh-CN" altLang="en-US" sz="4000" b="1" dirty="0" smtClean="0">
                <a:solidFill>
                  <a:srgbClr val="C00000"/>
                </a:solidFill>
                <a:latin typeface="微软雅黑" panose="020B0503020204020204" pitchFamily="34" charset="-122"/>
                <a:ea typeface="微软雅黑" panose="020B0503020204020204" pitchFamily="34" charset="-122"/>
              </a:rPr>
              <a:t>初心    牢记使命</a:t>
            </a:r>
            <a:endParaRPr lang="en-US" altLang="zh-CN" sz="40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4000" b="1" dirty="0" smtClean="0">
                <a:solidFill>
                  <a:srgbClr val="C00000"/>
                </a:solidFill>
                <a:latin typeface="微软雅黑" panose="020B0503020204020204" pitchFamily="34" charset="-122"/>
                <a:ea typeface="微软雅黑" panose="020B0503020204020204" pitchFamily="34" charset="-122"/>
              </a:rPr>
              <a:t>认真</a:t>
            </a:r>
            <a:r>
              <a:rPr lang="zh-CN" altLang="en-US" sz="4000" b="1" dirty="0">
                <a:solidFill>
                  <a:srgbClr val="C00000"/>
                </a:solidFill>
                <a:latin typeface="微软雅黑" panose="020B0503020204020204" pitchFamily="34" charset="-122"/>
                <a:ea typeface="微软雅黑" panose="020B0503020204020204" pitchFamily="34" charset="-122"/>
              </a:rPr>
              <a:t>学习贯彻十九大精神</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79403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41659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贯彻落实十九大报告精神</a:t>
            </a:r>
            <a:endParaRPr lang="zh-CN" altLang="en-US" sz="3000" b="1" dirty="0">
              <a:solidFill>
                <a:srgbClr val="C00000"/>
              </a:solidFill>
              <a:ea typeface="微软雅黑" panose="020B0503020204020204" pitchFamily="34" charset="-122"/>
            </a:endParaRPr>
          </a:p>
        </p:txBody>
      </p:sp>
      <p:sp>
        <p:nvSpPr>
          <p:cNvPr id="2" name="圆角矩形 1"/>
          <p:cNvSpPr/>
          <p:nvPr/>
        </p:nvSpPr>
        <p:spPr>
          <a:xfrm>
            <a:off x="1350135" y="1481071"/>
            <a:ext cx="9491730" cy="238259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 name="文本框 2"/>
          <p:cNvSpPr txBox="1"/>
          <p:nvPr/>
        </p:nvSpPr>
        <p:spPr>
          <a:xfrm>
            <a:off x="1506829" y="1815920"/>
            <a:ext cx="9259910" cy="1754326"/>
          </a:xfrm>
          <a:prstGeom prst="rect">
            <a:avLst/>
          </a:prstGeom>
          <a:noFill/>
        </p:spPr>
        <p:txBody>
          <a:bodyPr wrap="square" rtlCol="0">
            <a:spAutoFit/>
          </a:bodyPr>
          <a:lstStyle/>
          <a:p>
            <a:pPr>
              <a:lnSpc>
                <a:spcPct val="150000"/>
              </a:lnSpc>
            </a:pPr>
            <a:r>
              <a:rPr lang="zh-CN" altLang="en-US" dirty="0">
                <a:solidFill>
                  <a:schemeClr val="bg1"/>
                </a:solidFill>
                <a:ea typeface="微软雅黑" panose="020B0503020204020204" pitchFamily="34" charset="-122"/>
              </a:rPr>
              <a:t>十九大报告主题鲜明、思想深邃、高屋建瓴、博大精深，高举中国特色社会主义伟大旗帜，提出了习近平新时代中国特色社会主义思想和基本方略、战略安排，是一个中国特色社会主义理论和实践创新成果集大成的报告，是一个党和国家发展史上划时代的报告， 是一个凝聚全党智慧、顺应人民期待、对我国发展具有重大指导作用的报告。</a:t>
            </a:r>
          </a:p>
        </p:txBody>
      </p:sp>
      <p:sp>
        <p:nvSpPr>
          <p:cNvPr id="4" name="矩形 3"/>
          <p:cNvSpPr/>
          <p:nvPr/>
        </p:nvSpPr>
        <p:spPr>
          <a:xfrm>
            <a:off x="1700013" y="4584881"/>
            <a:ext cx="2691684" cy="132652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ea typeface="微软雅黑" panose="020B0503020204020204" pitchFamily="34" charset="-122"/>
              </a:rPr>
              <a:t>用新思想武装</a:t>
            </a:r>
            <a:r>
              <a:rPr lang="zh-CN" altLang="en-US" dirty="0" smtClean="0">
                <a:solidFill>
                  <a:srgbClr val="C00000"/>
                </a:solidFill>
                <a:ea typeface="微软雅黑" panose="020B0503020204020204" pitchFamily="34" charset="-122"/>
              </a:rPr>
              <a:t>头脑</a:t>
            </a:r>
            <a:endParaRPr lang="zh-CN" altLang="en-US" dirty="0">
              <a:solidFill>
                <a:srgbClr val="C00000"/>
              </a:solidFill>
              <a:ea typeface="微软雅黑" panose="020B0503020204020204" pitchFamily="34" charset="-122"/>
            </a:endParaRPr>
          </a:p>
        </p:txBody>
      </p:sp>
      <p:sp>
        <p:nvSpPr>
          <p:cNvPr id="10" name="矩形 9"/>
          <p:cNvSpPr/>
          <p:nvPr/>
        </p:nvSpPr>
        <p:spPr>
          <a:xfrm>
            <a:off x="4814553" y="4584881"/>
            <a:ext cx="2691684" cy="132652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ea typeface="微软雅黑" panose="020B0503020204020204" pitchFamily="34" charset="-122"/>
              </a:rPr>
              <a:t>迅速掀起学习</a:t>
            </a:r>
            <a:r>
              <a:rPr lang="zh-CN" altLang="en-US" dirty="0" smtClean="0">
                <a:solidFill>
                  <a:srgbClr val="C00000"/>
                </a:solidFill>
                <a:ea typeface="微软雅黑" panose="020B0503020204020204" pitchFamily="34" charset="-122"/>
              </a:rPr>
              <a:t>热潮</a:t>
            </a:r>
            <a:endParaRPr lang="zh-CN" altLang="en-US" dirty="0">
              <a:solidFill>
                <a:srgbClr val="C00000"/>
              </a:solidFill>
              <a:ea typeface="微软雅黑" panose="020B0503020204020204" pitchFamily="34" charset="-122"/>
            </a:endParaRPr>
          </a:p>
        </p:txBody>
      </p:sp>
      <p:sp>
        <p:nvSpPr>
          <p:cNvPr id="11" name="矩形 10"/>
          <p:cNvSpPr/>
          <p:nvPr/>
        </p:nvSpPr>
        <p:spPr>
          <a:xfrm>
            <a:off x="7929093" y="4584880"/>
            <a:ext cx="2691684" cy="132652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rgbClr val="C00000"/>
                </a:solidFill>
                <a:ea typeface="微软雅黑" panose="020B0503020204020204" pitchFamily="34" charset="-122"/>
              </a:rPr>
              <a:t>按照新部署新要求， 全力开展各项工作</a:t>
            </a:r>
          </a:p>
        </p:txBody>
      </p:sp>
      <p:sp>
        <p:nvSpPr>
          <p:cNvPr id="6" name="椭圆 5"/>
          <p:cNvSpPr/>
          <p:nvPr/>
        </p:nvSpPr>
        <p:spPr>
          <a:xfrm>
            <a:off x="2791713" y="4320328"/>
            <a:ext cx="508285" cy="5082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1</a:t>
            </a:r>
            <a:endParaRPr lang="zh-CN" altLang="en-US" sz="3000" b="1" dirty="0">
              <a:ea typeface="微软雅黑" panose="020B0503020204020204" pitchFamily="34" charset="-122"/>
            </a:endParaRPr>
          </a:p>
        </p:txBody>
      </p:sp>
      <p:sp>
        <p:nvSpPr>
          <p:cNvPr id="13" name="椭圆 12"/>
          <p:cNvSpPr/>
          <p:nvPr/>
        </p:nvSpPr>
        <p:spPr>
          <a:xfrm>
            <a:off x="5882641" y="4330737"/>
            <a:ext cx="508285" cy="5082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ea typeface="微软雅黑" panose="020B0503020204020204" pitchFamily="34" charset="-122"/>
              </a:rPr>
              <a:t>2</a:t>
            </a:r>
            <a:endParaRPr lang="zh-CN" altLang="en-US" sz="3000" b="1" dirty="0">
              <a:ea typeface="微软雅黑" panose="020B0503020204020204" pitchFamily="34" charset="-122"/>
            </a:endParaRPr>
          </a:p>
        </p:txBody>
      </p:sp>
      <p:sp>
        <p:nvSpPr>
          <p:cNvPr id="14" name="椭圆 13"/>
          <p:cNvSpPr/>
          <p:nvPr/>
        </p:nvSpPr>
        <p:spPr>
          <a:xfrm>
            <a:off x="8973569" y="4355531"/>
            <a:ext cx="508285" cy="5082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ea typeface="微软雅黑" panose="020B0503020204020204" pitchFamily="34" charset="-122"/>
              </a:rPr>
              <a:t>3</a:t>
            </a:r>
            <a:endParaRPr lang="zh-CN" altLang="en-US" sz="3000" b="1" dirty="0">
              <a:ea typeface="微软雅黑" panose="020B0503020204020204" pitchFamily="34" charset="-122"/>
            </a:endParaRPr>
          </a:p>
        </p:txBody>
      </p:sp>
    </p:spTree>
    <p:extLst>
      <p:ext uri="{BB962C8B-B14F-4D97-AF65-F5344CB8AC3E}">
        <p14:creationId xmlns:p14="http://schemas.microsoft.com/office/powerpoint/2010/main" val="405436297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3"/>
          <a:stretch>
            <a:fillRect/>
          </a:stretch>
        </p:blipFill>
        <p:spPr>
          <a:xfrm>
            <a:off x="-13335" y="6202680"/>
            <a:ext cx="12218670" cy="670560"/>
          </a:xfrm>
          <a:prstGeom prst="rect">
            <a:avLst/>
          </a:prstGeom>
        </p:spPr>
      </p:pic>
      <p:sp>
        <p:nvSpPr>
          <p:cNvPr id="60" name="文本框 59"/>
          <p:cNvSpPr txBox="1"/>
          <p:nvPr/>
        </p:nvSpPr>
        <p:spPr>
          <a:xfrm>
            <a:off x="1210613" y="360607"/>
            <a:ext cx="441659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贯彻落实十九大报告精神</a:t>
            </a:r>
            <a:endParaRPr lang="zh-CN" altLang="en-US" sz="3000" b="1" dirty="0">
              <a:solidFill>
                <a:srgbClr val="C00000"/>
              </a:solidFill>
              <a:ea typeface="微软雅黑" panose="020B0503020204020204" pitchFamily="34" charset="-122"/>
            </a:endParaRPr>
          </a:p>
        </p:txBody>
      </p:sp>
      <p:sp>
        <p:nvSpPr>
          <p:cNvPr id="2" name="矩形 1"/>
          <p:cNvSpPr/>
          <p:nvPr/>
        </p:nvSpPr>
        <p:spPr>
          <a:xfrm>
            <a:off x="1262131" y="2034861"/>
            <a:ext cx="5602309" cy="784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用新思想武装头脑</a:t>
            </a:r>
          </a:p>
        </p:txBody>
      </p:sp>
      <p:sp>
        <p:nvSpPr>
          <p:cNvPr id="4" name="文本框 3"/>
          <p:cNvSpPr txBox="1"/>
          <p:nvPr/>
        </p:nvSpPr>
        <p:spPr>
          <a:xfrm>
            <a:off x="1262131" y="2887990"/>
            <a:ext cx="5602310" cy="2554545"/>
          </a:xfrm>
          <a:prstGeom prst="rect">
            <a:avLst/>
          </a:prstGeom>
          <a:noFill/>
        </p:spPr>
        <p:txBody>
          <a:bodyPr wrap="square" rtlCol="0">
            <a:spAutoFit/>
          </a:bodyPr>
          <a:lstStyle/>
          <a:p>
            <a:pPr>
              <a:lnSpc>
                <a:spcPct val="200000"/>
              </a:lnSpc>
            </a:pPr>
            <a:r>
              <a:rPr lang="zh-CN" altLang="en-US" sz="2000" dirty="0">
                <a:solidFill>
                  <a:srgbClr val="C00000"/>
                </a:solidFill>
                <a:ea typeface="微软雅黑" panose="020B0503020204020204" pitchFamily="34" charset="-122"/>
              </a:rPr>
              <a:t>一是用新时代中国特色社会主义思想武装全体党员干部头脑，树牢“四个意识”，更加紧密地团结在以习近平同志为核心的党中央周围，自觉为实现新时代党的历史使命不懈奋斗。</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7680" y="1041363"/>
            <a:ext cx="3371481" cy="4778062"/>
          </a:xfrm>
          <a:prstGeom prst="rect">
            <a:avLst/>
          </a:prstGeom>
        </p:spPr>
      </p:pic>
    </p:spTree>
    <p:extLst>
      <p:ext uri="{BB962C8B-B14F-4D97-AF65-F5344CB8AC3E}">
        <p14:creationId xmlns:p14="http://schemas.microsoft.com/office/powerpoint/2010/main" val="16838964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五边形 3"/>
          <p:cNvSpPr/>
          <p:nvPr/>
        </p:nvSpPr>
        <p:spPr>
          <a:xfrm>
            <a:off x="6777284" y="2389141"/>
            <a:ext cx="4272788" cy="811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ea typeface="微软雅黑" panose="020B0503020204020204" pitchFamily="34" charset="-122"/>
              </a:rPr>
              <a:t>迅速掀起学习热潮</a:t>
            </a:r>
          </a:p>
        </p:txBody>
      </p:sp>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41659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贯彻落实十九大报告精神</a:t>
            </a:r>
            <a:endParaRPr lang="zh-CN" altLang="en-US" sz="3000" b="1" dirty="0">
              <a:solidFill>
                <a:srgbClr val="C00000"/>
              </a:solidFill>
              <a:ea typeface="微软雅黑" panose="020B0503020204020204" pitchFamily="34"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4552" y="1404164"/>
            <a:ext cx="4437845" cy="4437845"/>
          </a:xfrm>
          <a:prstGeom prst="rect">
            <a:avLst/>
          </a:prstGeom>
        </p:spPr>
      </p:pic>
      <p:sp>
        <p:nvSpPr>
          <p:cNvPr id="3" name="椭圆 2"/>
          <p:cNvSpPr/>
          <p:nvPr/>
        </p:nvSpPr>
        <p:spPr>
          <a:xfrm>
            <a:off x="5967210" y="2240926"/>
            <a:ext cx="1056068" cy="1056068"/>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 name="Freeform 9"/>
          <p:cNvSpPr>
            <a:spLocks/>
          </p:cNvSpPr>
          <p:nvPr/>
        </p:nvSpPr>
        <p:spPr bwMode="auto">
          <a:xfrm>
            <a:off x="6161688" y="2443349"/>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5" name="文本框 4"/>
          <p:cNvSpPr txBox="1"/>
          <p:nvPr/>
        </p:nvSpPr>
        <p:spPr>
          <a:xfrm>
            <a:off x="5967210" y="3734874"/>
            <a:ext cx="5082862" cy="1670329"/>
          </a:xfrm>
          <a:prstGeom prst="rect">
            <a:avLst/>
          </a:prstGeom>
          <a:noFill/>
        </p:spPr>
        <p:txBody>
          <a:bodyPr wrap="square" rtlCol="0">
            <a:spAutoFit/>
          </a:bodyPr>
          <a:lstStyle/>
          <a:p>
            <a:pPr>
              <a:lnSpc>
                <a:spcPct val="200000"/>
              </a:lnSpc>
            </a:pPr>
            <a:r>
              <a:rPr lang="zh-CN" altLang="en-US" dirty="0">
                <a:solidFill>
                  <a:srgbClr val="C00000"/>
                </a:solidFill>
                <a:ea typeface="微软雅黑" panose="020B0503020204020204" pitchFamily="34" charset="-122"/>
              </a:rPr>
              <a:t>二是迅速掀起学习宣传贯彻热潮，把广大党员干部的思想和行动统一到党的报告精神特別是新时代中国特色社会主义思想上来。</a:t>
            </a:r>
          </a:p>
        </p:txBody>
      </p:sp>
    </p:spTree>
    <p:extLst>
      <p:ext uri="{BB962C8B-B14F-4D97-AF65-F5344CB8AC3E}">
        <p14:creationId xmlns:p14="http://schemas.microsoft.com/office/powerpoint/2010/main" val="27293799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011927" y="2318197"/>
            <a:ext cx="6180073" cy="265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4416594"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贯彻落实十九大报告精神</a:t>
            </a:r>
            <a:endParaRPr lang="zh-CN" altLang="en-US" sz="3000" b="1" dirty="0">
              <a:solidFill>
                <a:srgbClr val="C00000"/>
              </a:solidFill>
              <a:ea typeface="微软雅黑" panose="020B0503020204020204" pitchFamily="34" charset="-122"/>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245" y="1745474"/>
            <a:ext cx="5701406" cy="3806246"/>
          </a:xfrm>
          <a:prstGeom prst="rect">
            <a:avLst/>
          </a:prstGeom>
        </p:spPr>
      </p:pic>
      <p:sp>
        <p:nvSpPr>
          <p:cNvPr id="3" name="矩形 2"/>
          <p:cNvSpPr/>
          <p:nvPr/>
        </p:nvSpPr>
        <p:spPr>
          <a:xfrm>
            <a:off x="-12878" y="1745474"/>
            <a:ext cx="321972" cy="3805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 name="文本框 4"/>
          <p:cNvSpPr txBox="1"/>
          <p:nvPr/>
        </p:nvSpPr>
        <p:spPr>
          <a:xfrm>
            <a:off x="6310643" y="2768962"/>
            <a:ext cx="5634876" cy="477054"/>
          </a:xfrm>
          <a:prstGeom prst="rect">
            <a:avLst/>
          </a:prstGeom>
          <a:noFill/>
        </p:spPr>
        <p:txBody>
          <a:bodyPr wrap="none" rtlCol="0">
            <a:spAutoFit/>
          </a:bodyPr>
          <a:lstStyle/>
          <a:p>
            <a:r>
              <a:rPr lang="zh-CN" altLang="en-US" sz="2500" b="1" dirty="0">
                <a:solidFill>
                  <a:schemeClr val="bg1"/>
                </a:solidFill>
                <a:ea typeface="微软雅黑" panose="020B0503020204020204" pitchFamily="34" charset="-122"/>
              </a:rPr>
              <a:t>按照新部署新要求，全力开展各项工作</a:t>
            </a:r>
          </a:p>
        </p:txBody>
      </p:sp>
      <p:sp>
        <p:nvSpPr>
          <p:cNvPr id="6" name="文本框 5"/>
          <p:cNvSpPr txBox="1"/>
          <p:nvPr/>
        </p:nvSpPr>
        <p:spPr>
          <a:xfrm>
            <a:off x="6645499" y="3361386"/>
            <a:ext cx="4961166" cy="1116331"/>
          </a:xfrm>
          <a:prstGeom prst="rect">
            <a:avLst/>
          </a:prstGeom>
          <a:noFill/>
        </p:spPr>
        <p:txBody>
          <a:bodyPr wrap="square" rtlCol="0">
            <a:spAutoFit/>
          </a:bodyPr>
          <a:lstStyle/>
          <a:p>
            <a:pPr algn="ctr">
              <a:lnSpc>
                <a:spcPct val="200000"/>
              </a:lnSpc>
            </a:pPr>
            <a:r>
              <a:rPr lang="zh-CN" altLang="en-US" dirty="0">
                <a:solidFill>
                  <a:schemeClr val="bg1"/>
                </a:solidFill>
                <a:ea typeface="微软雅黑" panose="020B0503020204020204" pitchFamily="34" charset="-122"/>
              </a:rPr>
              <a:t>三是按照报告的新部署新要求，全力做好各项工作，确保报告精神落地生根、开花结果。</a:t>
            </a:r>
          </a:p>
        </p:txBody>
      </p:sp>
    </p:spTree>
    <p:extLst>
      <p:ext uri="{BB962C8B-B14F-4D97-AF65-F5344CB8AC3E}">
        <p14:creationId xmlns:p14="http://schemas.microsoft.com/office/powerpoint/2010/main" val="38706851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1111"/>
          <p:cNvPicPr>
            <a:picLocks noChangeAspect="1"/>
          </p:cNvPicPr>
          <p:nvPr/>
        </p:nvPicPr>
        <p:blipFill>
          <a:blip r:embed="rId4"/>
          <a:stretch>
            <a:fillRect/>
          </a:stretch>
        </p:blipFill>
        <p:spPr>
          <a:xfrm>
            <a:off x="-13335" y="5394960"/>
            <a:ext cx="4629785" cy="1344930"/>
          </a:xfrm>
          <a:prstGeom prst="rect">
            <a:avLst/>
          </a:prstGeom>
        </p:spPr>
      </p:pic>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5"/>
          <a:stretch>
            <a:fillRect/>
          </a:stretch>
        </p:blipFill>
        <p:spPr>
          <a:xfrm>
            <a:off x="-13335" y="6202680"/>
            <a:ext cx="12218670" cy="670560"/>
          </a:xfrm>
          <a:prstGeom prst="rect">
            <a:avLst/>
          </a:prstGeom>
        </p:spPr>
      </p:pic>
      <p:sp>
        <p:nvSpPr>
          <p:cNvPr id="60" name="文本框 59"/>
          <p:cNvSpPr txBox="1"/>
          <p:nvPr/>
        </p:nvSpPr>
        <p:spPr>
          <a:xfrm>
            <a:off x="1210613" y="360607"/>
            <a:ext cx="3158237"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结语 </a:t>
            </a:r>
            <a:r>
              <a:rPr lang="en-US" altLang="zh-CN" sz="3000" b="1" dirty="0">
                <a:solidFill>
                  <a:srgbClr val="C00000"/>
                </a:solidFill>
                <a:ea typeface="微软雅黑" panose="020B0503020204020204" pitchFamily="34" charset="-122"/>
              </a:rPr>
              <a:t>Conclusion</a:t>
            </a:r>
            <a:endParaRPr lang="zh-CN" altLang="en-US" sz="3000" b="1" dirty="0">
              <a:solidFill>
                <a:srgbClr val="C00000"/>
              </a:solidFill>
              <a:ea typeface="微软雅黑" panose="020B0503020204020204" pitchFamily="34" charset="-122"/>
            </a:endParaRPr>
          </a:p>
        </p:txBody>
      </p:sp>
      <p:sp>
        <p:nvSpPr>
          <p:cNvPr id="2" name="文本框 1"/>
          <p:cNvSpPr txBox="1"/>
          <p:nvPr/>
        </p:nvSpPr>
        <p:spPr>
          <a:xfrm>
            <a:off x="1081826" y="1918954"/>
            <a:ext cx="10193535" cy="2862322"/>
          </a:xfrm>
          <a:prstGeom prst="rect">
            <a:avLst/>
          </a:prstGeom>
          <a:noFill/>
        </p:spPr>
        <p:txBody>
          <a:bodyPr wrap="square" rtlCol="0">
            <a:spAutoFit/>
          </a:bodyPr>
          <a:lstStyle/>
          <a:p>
            <a:pPr>
              <a:lnSpc>
                <a:spcPct val="200000"/>
              </a:lnSpc>
            </a:pPr>
            <a:r>
              <a:rPr lang="zh-CN" altLang="en-US" dirty="0">
                <a:solidFill>
                  <a:srgbClr val="C00000"/>
                </a:solidFill>
                <a:ea typeface="微软雅黑" panose="020B0503020204020204" pitchFamily="34" charset="-122"/>
              </a:rPr>
              <a:t>一切伟大的成就都是接续奋斗的结果，一切伟大的事业都需要在继往开来中推进。今天，我们比历史上任何时期都更接近中华民族伟大复兴的目标，比历史上任何时期都更有信心、有能力实现这个目标。实现第 一个百年奋斗目标、决胜全面建成小康社会，为实现第二个百年奋斗目标而努力、踏上建设社会主义现代化国家新征程，我们伟大的党，不忘初心再出发，勇担重任立潮头，引领承载中国人民伟大梦想的肮船破浪前进，驶向更加光辉的彼岸。</a:t>
            </a:r>
          </a:p>
        </p:txBody>
      </p:sp>
    </p:spTree>
    <p:extLst>
      <p:ext uri="{BB962C8B-B14F-4D97-AF65-F5344CB8AC3E}">
        <p14:creationId xmlns:p14="http://schemas.microsoft.com/office/powerpoint/2010/main" val="11449730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descr="sj"/>
          <p:cNvPicPr>
            <a:picLocks noChangeAspect="1"/>
          </p:cNvPicPr>
          <p:nvPr/>
        </p:nvPicPr>
        <p:blipFill>
          <a:blip r:embed="rId3"/>
          <a:stretch>
            <a:fillRect/>
          </a:stretch>
        </p:blipFill>
        <p:spPr>
          <a:xfrm>
            <a:off x="7562215" y="4862830"/>
            <a:ext cx="4972685" cy="1206500"/>
          </a:xfrm>
          <a:prstGeom prst="rect">
            <a:avLst/>
          </a:prstGeom>
        </p:spPr>
      </p:pic>
      <p:pic>
        <p:nvPicPr>
          <p:cNvPr id="12" name="图片 11" descr="dh"/>
          <p:cNvPicPr>
            <a:picLocks noChangeAspect="1"/>
          </p:cNvPicPr>
          <p:nvPr/>
        </p:nvPicPr>
        <p:blipFill>
          <a:blip r:embed="rId4"/>
          <a:stretch>
            <a:fillRect/>
          </a:stretch>
        </p:blipFill>
        <p:spPr>
          <a:xfrm>
            <a:off x="243840" y="3686175"/>
            <a:ext cx="3328035" cy="2816225"/>
          </a:xfrm>
          <a:prstGeom prst="rect">
            <a:avLst/>
          </a:prstGeom>
        </p:spPr>
      </p:pic>
      <p:pic>
        <p:nvPicPr>
          <p:cNvPr id="5" name="图片 4" descr="图层 12"/>
          <p:cNvPicPr>
            <a:picLocks noChangeAspect="1"/>
          </p:cNvPicPr>
          <p:nvPr/>
        </p:nvPicPr>
        <p:blipFill>
          <a:blip r:embed="rId5"/>
          <a:stretch>
            <a:fillRect/>
          </a:stretch>
        </p:blipFill>
        <p:spPr>
          <a:xfrm>
            <a:off x="9232900" y="-15240"/>
            <a:ext cx="2972435" cy="1899920"/>
          </a:xfrm>
          <a:prstGeom prst="rect">
            <a:avLst/>
          </a:prstGeom>
        </p:spPr>
      </p:pic>
      <p:pic>
        <p:nvPicPr>
          <p:cNvPr id="6" name="图片 5" descr="1111"/>
          <p:cNvPicPr>
            <a:picLocks noChangeAspect="1"/>
          </p:cNvPicPr>
          <p:nvPr/>
        </p:nvPicPr>
        <p:blipFill>
          <a:blip r:embed="rId6"/>
          <a:stretch>
            <a:fillRect/>
          </a:stretch>
        </p:blipFill>
        <p:spPr>
          <a:xfrm>
            <a:off x="2209800" y="4589145"/>
            <a:ext cx="7467600" cy="2169795"/>
          </a:xfrm>
          <a:prstGeom prst="rect">
            <a:avLst/>
          </a:prstGeom>
        </p:spPr>
      </p:pic>
      <p:pic>
        <p:nvPicPr>
          <p:cNvPr id="7" name="图片 6" descr="图层 14"/>
          <p:cNvPicPr>
            <a:picLocks noChangeAspect="1"/>
          </p:cNvPicPr>
          <p:nvPr/>
        </p:nvPicPr>
        <p:blipFill>
          <a:blip r:embed="rId7"/>
          <a:stretch>
            <a:fillRect/>
          </a:stretch>
        </p:blipFill>
        <p:spPr>
          <a:xfrm>
            <a:off x="-13335" y="5669915"/>
            <a:ext cx="12218670" cy="1203325"/>
          </a:xfrm>
          <a:prstGeom prst="rect">
            <a:avLst/>
          </a:prstGeom>
        </p:spPr>
      </p:pic>
      <p:pic>
        <p:nvPicPr>
          <p:cNvPr id="11" name="图片 10" descr="梦"/>
          <p:cNvPicPr>
            <a:picLocks noChangeAspect="1"/>
          </p:cNvPicPr>
          <p:nvPr/>
        </p:nvPicPr>
        <p:blipFill>
          <a:blip r:embed="rId8"/>
          <a:stretch>
            <a:fillRect/>
          </a:stretch>
        </p:blipFill>
        <p:spPr>
          <a:xfrm>
            <a:off x="151765" y="114935"/>
            <a:ext cx="686435" cy="629285"/>
          </a:xfrm>
          <a:prstGeom prst="rect">
            <a:avLst/>
          </a:prstGeom>
        </p:spPr>
      </p:pic>
      <p:sp>
        <p:nvSpPr>
          <p:cNvPr id="2" name="文本框 1"/>
          <p:cNvSpPr txBox="1"/>
          <p:nvPr/>
        </p:nvSpPr>
        <p:spPr>
          <a:xfrm>
            <a:off x="2034862" y="2037794"/>
            <a:ext cx="8062174" cy="1446550"/>
          </a:xfrm>
          <a:prstGeom prst="rect">
            <a:avLst/>
          </a:prstGeom>
          <a:noFill/>
        </p:spPr>
        <p:txBody>
          <a:bodyPr wrap="square" rtlCol="0">
            <a:spAutoFit/>
          </a:bodyPr>
          <a:lstStyle/>
          <a:p>
            <a:r>
              <a:rPr lang="zh-CN" altLang="en-US" sz="8800" b="1" dirty="0" smtClean="0">
                <a:solidFill>
                  <a:srgbClr val="C00000"/>
                </a:solidFill>
                <a:ea typeface="微软雅黑" panose="020B0503020204020204" pitchFamily="34" charset="-122"/>
              </a:rPr>
              <a:t>感谢大家的观看</a:t>
            </a:r>
            <a:endParaRPr lang="zh-CN" altLang="en-US" sz="8800" b="1" dirty="0">
              <a:solidFill>
                <a:srgbClr val="C00000"/>
              </a:solidFill>
              <a:ea typeface="微软雅黑" panose="020B0503020204020204" pitchFamily="34" charset="-122"/>
            </a:endParaRPr>
          </a:p>
        </p:txBody>
      </p:sp>
    </p:spTree>
    <p:extLst>
      <p:ext uri="{BB962C8B-B14F-4D97-AF65-F5344CB8AC3E}">
        <p14:creationId xmlns:p14="http://schemas.microsoft.com/office/powerpoint/2010/main" val="9558471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364715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政治上的意义及地位</a:t>
            </a:r>
          </a:p>
        </p:txBody>
      </p:sp>
      <p:sp>
        <p:nvSpPr>
          <p:cNvPr id="75" name="矩形 74"/>
          <p:cNvSpPr/>
          <p:nvPr/>
        </p:nvSpPr>
        <p:spPr>
          <a:xfrm>
            <a:off x="1414524" y="1854562"/>
            <a:ext cx="1508974" cy="5020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chemeClr val="bg1"/>
                </a:solidFill>
                <a:ea typeface="微软雅黑" panose="020B0503020204020204" pitchFamily="34" charset="-122"/>
              </a:rPr>
              <a:t>聚焦主题</a:t>
            </a:r>
          </a:p>
        </p:txBody>
      </p:sp>
      <p:sp>
        <p:nvSpPr>
          <p:cNvPr id="126" name="矩形 125"/>
          <p:cNvSpPr/>
          <p:nvPr/>
        </p:nvSpPr>
        <p:spPr>
          <a:xfrm>
            <a:off x="3591059" y="1854562"/>
            <a:ext cx="1508974" cy="5020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smtClean="0">
                <a:solidFill>
                  <a:schemeClr val="bg1"/>
                </a:solidFill>
                <a:ea typeface="微软雅黑" panose="020B0503020204020204" pitchFamily="34" charset="-122"/>
              </a:rPr>
              <a:t>充满</a:t>
            </a:r>
            <a:r>
              <a:rPr lang="zh-CN" altLang="en-US" sz="2500" b="1" dirty="0">
                <a:solidFill>
                  <a:schemeClr val="bg1"/>
                </a:solidFill>
                <a:ea typeface="微软雅黑" panose="020B0503020204020204" pitchFamily="34" charset="-122"/>
              </a:rPr>
              <a:t>自信</a:t>
            </a:r>
          </a:p>
        </p:txBody>
      </p:sp>
      <p:sp>
        <p:nvSpPr>
          <p:cNvPr id="127" name="矩形 126"/>
          <p:cNvSpPr/>
          <p:nvPr/>
        </p:nvSpPr>
        <p:spPr>
          <a:xfrm>
            <a:off x="5664558" y="1854562"/>
            <a:ext cx="1508974" cy="5020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chemeClr val="bg1"/>
                </a:solidFill>
                <a:ea typeface="微软雅黑" panose="020B0503020204020204" pitchFamily="34" charset="-122"/>
              </a:rPr>
              <a:t>战略定力</a:t>
            </a:r>
          </a:p>
        </p:txBody>
      </p:sp>
      <p:sp>
        <p:nvSpPr>
          <p:cNvPr id="77" name="文本框 76"/>
          <p:cNvSpPr txBox="1"/>
          <p:nvPr/>
        </p:nvSpPr>
        <p:spPr>
          <a:xfrm>
            <a:off x="1146220" y="3116690"/>
            <a:ext cx="6542466" cy="2169825"/>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这次报告是有针对性的，既不走封闭值化的老路，也不走改旗异帜的邪路，要充满定力、充满自信坚定不移地走中国特色社会主义道路。今后我们全党的理论和实践都要聚焦到中国特色社会主义这个根本主题上来。这个政治意义是深远的，表达了聚焦、自信和定力。</a:t>
            </a:r>
          </a:p>
        </p:txBody>
      </p:sp>
      <p:cxnSp>
        <p:nvCxnSpPr>
          <p:cNvPr id="83" name="直接连接符 82"/>
          <p:cNvCxnSpPr/>
          <p:nvPr/>
        </p:nvCxnSpPr>
        <p:spPr>
          <a:xfrm>
            <a:off x="1210613" y="2884868"/>
            <a:ext cx="637504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98" name="图片 97"/>
          <p:cNvPicPr>
            <a:picLocks noChangeAspect="1"/>
          </p:cNvPicPr>
          <p:nvPr/>
        </p:nvPicPr>
        <p:blipFill rotWithShape="1">
          <a:blip r:embed="rId5" cstate="print">
            <a:extLst>
              <a:ext uri="{28A0092B-C50C-407E-A947-70E740481C1C}">
                <a14:useLocalDpi xmlns:a14="http://schemas.microsoft.com/office/drawing/2010/main" val="0"/>
              </a:ext>
            </a:extLst>
          </a:blip>
          <a:srcRect l="15541" r="13615" b="16671"/>
          <a:stretch/>
        </p:blipFill>
        <p:spPr>
          <a:xfrm>
            <a:off x="7920508" y="1867441"/>
            <a:ext cx="3747752" cy="3284108"/>
          </a:xfrm>
          <a:prstGeom prst="rect">
            <a:avLst/>
          </a:prstGeom>
        </p:spPr>
      </p:pic>
    </p:spTree>
    <p:extLst>
      <p:ext uri="{BB962C8B-B14F-4D97-AF65-F5344CB8AC3E}">
        <p14:creationId xmlns:p14="http://schemas.microsoft.com/office/powerpoint/2010/main" val="26972538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364715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思想上的意义及地位</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385" y="735502"/>
            <a:ext cx="5936856" cy="5568610"/>
          </a:xfrm>
          <a:prstGeom prst="rect">
            <a:avLst/>
          </a:prstGeom>
        </p:spPr>
      </p:pic>
      <p:sp>
        <p:nvSpPr>
          <p:cNvPr id="3" name="文本框 2"/>
          <p:cNvSpPr txBox="1"/>
          <p:nvPr/>
        </p:nvSpPr>
        <p:spPr>
          <a:xfrm>
            <a:off x="5924282" y="1880316"/>
            <a:ext cx="5570756" cy="553998"/>
          </a:xfrm>
          <a:prstGeom prst="rect">
            <a:avLst/>
          </a:prstGeom>
          <a:noFill/>
        </p:spPr>
        <p:txBody>
          <a:bodyPr wrap="none" rtlCol="0">
            <a:spAutoFit/>
          </a:bodyPr>
          <a:lstStyle/>
          <a:p>
            <a:pPr algn="ctr"/>
            <a:r>
              <a:rPr lang="zh-CN" altLang="en-US" sz="3000" dirty="0">
                <a:solidFill>
                  <a:srgbClr val="C00000"/>
                </a:solidFill>
                <a:ea typeface="微软雅黑" panose="020B0503020204020204" pitchFamily="34" charset="-122"/>
              </a:rPr>
              <a:t>拥护核心、忠诚核心、维护核心</a:t>
            </a:r>
          </a:p>
        </p:txBody>
      </p:sp>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6190" y="2581945"/>
            <a:ext cx="812698" cy="812698"/>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8204" y="2783391"/>
            <a:ext cx="469349" cy="469349"/>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80403" y="2775401"/>
            <a:ext cx="469349" cy="469349"/>
          </a:xfrm>
          <a:prstGeom prst="rect">
            <a:avLst/>
          </a:prstGeom>
        </p:spPr>
      </p:pic>
      <p:cxnSp>
        <p:nvCxnSpPr>
          <p:cNvPr id="6" name="直接连接符 5"/>
          <p:cNvCxnSpPr/>
          <p:nvPr/>
        </p:nvCxnSpPr>
        <p:spPr>
          <a:xfrm flipH="1" flipV="1">
            <a:off x="5992968" y="3002087"/>
            <a:ext cx="1647809" cy="15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9714147" y="3013620"/>
            <a:ext cx="1742254" cy="16895"/>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92968" y="3747755"/>
            <a:ext cx="5463433" cy="1754326"/>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在听完了习近平的十九大报告和开完了十九大之后， 再结合十八大以来的五年实践，我们全党和全国人民会更加拥护习近平总书记这个核心、忠诚这个核 心、维护这个核心。</a:t>
            </a:r>
          </a:p>
        </p:txBody>
      </p:sp>
    </p:spTree>
    <p:extLst>
      <p:ext uri="{BB962C8B-B14F-4D97-AF65-F5344CB8AC3E}">
        <p14:creationId xmlns:p14="http://schemas.microsoft.com/office/powerpoint/2010/main" val="32201357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364715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理论上的意义及地位</a:t>
            </a:r>
          </a:p>
        </p:txBody>
      </p:sp>
      <p:sp>
        <p:nvSpPr>
          <p:cNvPr id="5" name="矩形 4"/>
          <p:cNvSpPr/>
          <p:nvPr/>
        </p:nvSpPr>
        <p:spPr>
          <a:xfrm>
            <a:off x="2086190" y="1776449"/>
            <a:ext cx="1457460" cy="474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新时代</a:t>
            </a:r>
          </a:p>
        </p:txBody>
      </p:sp>
      <p:sp>
        <p:nvSpPr>
          <p:cNvPr id="17" name="矩形 16"/>
          <p:cNvSpPr/>
          <p:nvPr/>
        </p:nvSpPr>
        <p:spPr>
          <a:xfrm>
            <a:off x="4118905" y="1761422"/>
            <a:ext cx="1457460" cy="474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ea typeface="微软雅黑" panose="020B0503020204020204" pitchFamily="34" charset="-122"/>
              </a:rPr>
              <a:t>新理论</a:t>
            </a: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95504" y="1660364"/>
            <a:ext cx="3928056" cy="4024738"/>
          </a:xfrm>
          <a:prstGeom prst="ellipse">
            <a:avLst/>
          </a:prstGeom>
        </p:spPr>
      </p:pic>
      <p:sp>
        <p:nvSpPr>
          <p:cNvPr id="10" name="文本框 9"/>
          <p:cNvSpPr txBox="1"/>
          <p:nvPr/>
        </p:nvSpPr>
        <p:spPr>
          <a:xfrm>
            <a:off x="1004553" y="2505037"/>
            <a:ext cx="5568526" cy="3416320"/>
          </a:xfrm>
          <a:prstGeom prst="rect">
            <a:avLst/>
          </a:prstGeom>
          <a:noFill/>
        </p:spPr>
        <p:txBody>
          <a:bodyPr wrap="square" rtlCol="0">
            <a:spAutoFit/>
          </a:bodyPr>
          <a:lstStyle/>
          <a:p>
            <a:pPr>
              <a:lnSpc>
                <a:spcPct val="200000"/>
              </a:lnSpc>
            </a:pPr>
            <a:r>
              <a:rPr lang="zh-CN" altLang="en-US" dirty="0">
                <a:solidFill>
                  <a:srgbClr val="C00000"/>
                </a:solidFill>
                <a:ea typeface="微软雅黑" panose="020B0503020204020204" pitchFamily="34" charset="-122"/>
              </a:rPr>
              <a:t>十九大报告对新的历史发展阶段给予了明确的界定和阐释，强调为这个新的发展阶段做好了充分的理论准备，要把这个理论准备上升为我们党的指导思 想，这实际上实现了马克思主义中国化的新飞跃。 所以，理论上的意义可概括为新发展阶段、新理论 准备、指导思想的与时俱进。</a:t>
            </a:r>
          </a:p>
        </p:txBody>
      </p:sp>
    </p:spTree>
    <p:extLst>
      <p:ext uri="{BB962C8B-B14F-4D97-AF65-F5344CB8AC3E}">
        <p14:creationId xmlns:p14="http://schemas.microsoft.com/office/powerpoint/2010/main" val="11984616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364715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实践上的意义及地位</a:t>
            </a:r>
          </a:p>
        </p:txBody>
      </p:sp>
      <p:sp>
        <p:nvSpPr>
          <p:cNvPr id="2" name="文本框 1"/>
          <p:cNvSpPr txBox="1"/>
          <p:nvPr/>
        </p:nvSpPr>
        <p:spPr>
          <a:xfrm>
            <a:off x="1236374" y="1403797"/>
            <a:ext cx="7007046" cy="477054"/>
          </a:xfrm>
          <a:prstGeom prst="rect">
            <a:avLst/>
          </a:prstGeom>
          <a:noFill/>
        </p:spPr>
        <p:txBody>
          <a:bodyPr wrap="none" rtlCol="0">
            <a:spAutoFit/>
          </a:bodyPr>
          <a:lstStyle/>
          <a:p>
            <a:r>
              <a:rPr lang="zh-CN" altLang="en-US" sz="2500" b="1" dirty="0">
                <a:solidFill>
                  <a:srgbClr val="C00000"/>
                </a:solidFill>
                <a:ea typeface="微软雅黑" panose="020B0503020204020204" pitchFamily="34" charset="-122"/>
              </a:rPr>
              <a:t>十九大报告把“四个伟大”提升到一个新的境界</a:t>
            </a:r>
            <a:r>
              <a:rPr lang="en-US" altLang="zh-CN" sz="2500" b="1" dirty="0">
                <a:solidFill>
                  <a:srgbClr val="C00000"/>
                </a:solidFill>
                <a:ea typeface="微软雅黑" panose="020B0503020204020204" pitchFamily="34" charset="-122"/>
              </a:rPr>
              <a:t>;</a:t>
            </a:r>
            <a:endParaRPr lang="zh-CN" altLang="en-US" sz="2500" b="1" dirty="0">
              <a:solidFill>
                <a:srgbClr val="C00000"/>
              </a:solidFill>
              <a:ea typeface="微软雅黑" panose="020B0503020204020204" pitchFamily="34" charset="-122"/>
            </a:endParaRPr>
          </a:p>
        </p:txBody>
      </p:sp>
      <p:cxnSp>
        <p:nvCxnSpPr>
          <p:cNvPr id="4" name="直接箭头连接符 3"/>
          <p:cNvCxnSpPr/>
          <p:nvPr/>
        </p:nvCxnSpPr>
        <p:spPr>
          <a:xfrm>
            <a:off x="1931834" y="1880851"/>
            <a:ext cx="0" cy="4223735"/>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352285" y="2311757"/>
            <a:ext cx="1171975" cy="5215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a typeface="微软雅黑" panose="020B0503020204020204" pitchFamily="34" charset="-122"/>
              </a:rPr>
              <a:t>伟大梦想</a:t>
            </a:r>
          </a:p>
        </p:txBody>
      </p:sp>
      <p:sp>
        <p:nvSpPr>
          <p:cNvPr id="14" name="矩形 13"/>
          <p:cNvSpPr/>
          <p:nvPr/>
        </p:nvSpPr>
        <p:spPr>
          <a:xfrm>
            <a:off x="1350137" y="3245477"/>
            <a:ext cx="1171975" cy="5258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a typeface="微软雅黑" panose="020B0503020204020204" pitchFamily="34" charset="-122"/>
              </a:rPr>
              <a:t>伟大斗争</a:t>
            </a:r>
          </a:p>
        </p:txBody>
      </p:sp>
      <p:sp>
        <p:nvSpPr>
          <p:cNvPr id="16" name="矩形 15"/>
          <p:cNvSpPr/>
          <p:nvPr/>
        </p:nvSpPr>
        <p:spPr>
          <a:xfrm>
            <a:off x="1347990" y="4213540"/>
            <a:ext cx="1171975" cy="5215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a typeface="微软雅黑" panose="020B0503020204020204" pitchFamily="34" charset="-122"/>
              </a:rPr>
              <a:t>伟大事业</a:t>
            </a:r>
          </a:p>
        </p:txBody>
      </p:sp>
      <p:sp>
        <p:nvSpPr>
          <p:cNvPr id="18" name="矩形 17"/>
          <p:cNvSpPr/>
          <p:nvPr/>
        </p:nvSpPr>
        <p:spPr>
          <a:xfrm>
            <a:off x="1358721" y="5177309"/>
            <a:ext cx="1171975" cy="5215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a typeface="微软雅黑" panose="020B0503020204020204" pitchFamily="34" charset="-122"/>
              </a:rPr>
              <a:t>伟大工程</a:t>
            </a:r>
          </a:p>
        </p:txBody>
      </p:sp>
      <p:sp>
        <p:nvSpPr>
          <p:cNvPr id="8" name="文本框 7"/>
          <p:cNvSpPr txBox="1"/>
          <p:nvPr/>
        </p:nvSpPr>
        <p:spPr>
          <a:xfrm>
            <a:off x="2756079" y="2112132"/>
            <a:ext cx="8378360" cy="978729"/>
          </a:xfrm>
          <a:prstGeom prst="rect">
            <a:avLst/>
          </a:prstGeom>
          <a:noFill/>
        </p:spPr>
        <p:txBody>
          <a:bodyPr wrap="square" rtlCol="0">
            <a:spAutoFit/>
          </a:bodyPr>
          <a:lstStyle/>
          <a:p>
            <a:pPr>
              <a:lnSpc>
                <a:spcPct val="120000"/>
              </a:lnSpc>
            </a:pPr>
            <a:r>
              <a:rPr lang="zh-CN" altLang="en-US" sz="1600" dirty="0">
                <a:solidFill>
                  <a:srgbClr val="C00000"/>
                </a:solidFill>
                <a:ea typeface="微软雅黑" panose="020B0503020204020204" pitchFamily="34" charset="-122"/>
              </a:rPr>
              <a:t>久经磨难的中华民族实现了由站起来、富起来到强起来的历史性飞跃。十八大以后， 我们站在了实现强起来的新的历史起点上，日益走近世界舞台的中央。这就把伟大梦想的境界提升了。</a:t>
            </a:r>
          </a:p>
        </p:txBody>
      </p:sp>
      <p:sp>
        <p:nvSpPr>
          <p:cNvPr id="13" name="文本框 12"/>
          <p:cNvSpPr txBox="1"/>
          <p:nvPr/>
        </p:nvSpPr>
        <p:spPr>
          <a:xfrm>
            <a:off x="2756079" y="3129564"/>
            <a:ext cx="8378360"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伟大斗争在今天具有许多新的历史特点，它要破解一系列里大矛盾，要解决一系列里大难题，要经受一系列重大挑战，要应对一系列风险。</a:t>
            </a:r>
          </a:p>
        </p:txBody>
      </p:sp>
      <p:sp>
        <p:nvSpPr>
          <p:cNvPr id="15" name="文本框 14"/>
          <p:cNvSpPr txBox="1"/>
          <p:nvPr/>
        </p:nvSpPr>
        <p:spPr>
          <a:xfrm>
            <a:off x="2756079" y="4082599"/>
            <a:ext cx="8378361" cy="700898"/>
          </a:xfrm>
          <a:prstGeom prst="rect">
            <a:avLst/>
          </a:prstGeom>
          <a:noFill/>
        </p:spPr>
        <p:txBody>
          <a:bodyPr wrap="square" rtlCol="0">
            <a:spAutoFit/>
          </a:bodyPr>
          <a:lstStyle/>
          <a:p>
            <a:pPr>
              <a:lnSpc>
                <a:spcPct val="130000"/>
              </a:lnSpc>
            </a:pPr>
            <a:r>
              <a:rPr lang="zh-CN" altLang="en-US" sz="1600" dirty="0">
                <a:solidFill>
                  <a:srgbClr val="C00000"/>
                </a:solidFill>
                <a:ea typeface="微软雅黑" panose="020B0503020204020204" pitchFamily="34" charset="-122"/>
              </a:rPr>
              <a:t>中国特色社会主义逬入了新的发展阶段，它能够为解决人类问题贡献中国智慧、提供中国方案。也就是科学社会主义、中国特色社会主义在某些领域要引领整个世界。</a:t>
            </a:r>
          </a:p>
        </p:txBody>
      </p:sp>
      <p:sp>
        <p:nvSpPr>
          <p:cNvPr id="19" name="文本框 18"/>
          <p:cNvSpPr txBox="1"/>
          <p:nvPr/>
        </p:nvSpPr>
        <p:spPr>
          <a:xfrm>
            <a:off x="2756079" y="5280337"/>
            <a:ext cx="5032147" cy="338554"/>
          </a:xfrm>
          <a:prstGeom prst="rect">
            <a:avLst/>
          </a:prstGeom>
          <a:noFill/>
        </p:spPr>
        <p:txBody>
          <a:bodyPr wrap="square" rtlCol="0">
            <a:spAutoFit/>
          </a:bodyPr>
          <a:lstStyle/>
          <a:p>
            <a:r>
              <a:rPr lang="zh-CN" altLang="en-US" sz="1600" dirty="0">
                <a:solidFill>
                  <a:srgbClr val="C00000"/>
                </a:solidFill>
                <a:ea typeface="微软雅黑" panose="020B0503020204020204" pitchFamily="34" charset="-122"/>
              </a:rPr>
              <a:t>即要把中国共产党建设成世界上最强大的政党。</a:t>
            </a:r>
          </a:p>
        </p:txBody>
      </p:sp>
    </p:spTree>
    <p:extLst>
      <p:ext uri="{BB962C8B-B14F-4D97-AF65-F5344CB8AC3E}">
        <p14:creationId xmlns:p14="http://schemas.microsoft.com/office/powerpoint/2010/main" val="19435745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 name="Freeform 9"/>
          <p:cNvSpPr>
            <a:spLocks/>
          </p:cNvSpPr>
          <p:nvPr/>
        </p:nvSpPr>
        <p:spPr bwMode="auto">
          <a:xfrm>
            <a:off x="285924" y="249906"/>
            <a:ext cx="718628"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cxnSp>
        <p:nvCxnSpPr>
          <p:cNvPr id="122" name="直接连接符 121"/>
          <p:cNvCxnSpPr/>
          <p:nvPr/>
        </p:nvCxnSpPr>
        <p:spPr>
          <a:xfrm flipV="1">
            <a:off x="0" y="1080000"/>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5" name="图片 124" descr="图层 14"/>
          <p:cNvPicPr>
            <a:picLocks noChangeAspect="1"/>
          </p:cNvPicPr>
          <p:nvPr/>
        </p:nvPicPr>
        <p:blipFill>
          <a:blip r:embed="rId4"/>
          <a:stretch>
            <a:fillRect/>
          </a:stretch>
        </p:blipFill>
        <p:spPr>
          <a:xfrm>
            <a:off x="-13335" y="6202680"/>
            <a:ext cx="12218670" cy="670560"/>
          </a:xfrm>
          <a:prstGeom prst="rect">
            <a:avLst/>
          </a:prstGeom>
        </p:spPr>
      </p:pic>
      <p:sp>
        <p:nvSpPr>
          <p:cNvPr id="60" name="文本框 59"/>
          <p:cNvSpPr txBox="1"/>
          <p:nvPr/>
        </p:nvSpPr>
        <p:spPr>
          <a:xfrm>
            <a:off x="1210613" y="360607"/>
            <a:ext cx="3647152" cy="553998"/>
          </a:xfrm>
          <a:prstGeom prst="rect">
            <a:avLst/>
          </a:prstGeom>
          <a:noFill/>
        </p:spPr>
        <p:txBody>
          <a:bodyPr wrap="none" rtlCol="0">
            <a:spAutoFit/>
          </a:bodyPr>
          <a:lstStyle/>
          <a:p>
            <a:r>
              <a:rPr lang="zh-CN" altLang="en-US" sz="3000" b="1" dirty="0">
                <a:solidFill>
                  <a:srgbClr val="C00000"/>
                </a:solidFill>
                <a:ea typeface="微软雅黑" panose="020B0503020204020204" pitchFamily="34" charset="-122"/>
              </a:rPr>
              <a:t>历史上的意义及地位</a:t>
            </a:r>
          </a:p>
        </p:txBody>
      </p:sp>
      <p:sp>
        <p:nvSpPr>
          <p:cNvPr id="3" name="文本框 2"/>
          <p:cNvSpPr txBox="1"/>
          <p:nvPr/>
        </p:nvSpPr>
        <p:spPr>
          <a:xfrm>
            <a:off x="3262181" y="1880316"/>
            <a:ext cx="1338828" cy="553998"/>
          </a:xfrm>
          <a:prstGeom prst="rect">
            <a:avLst/>
          </a:prstGeom>
          <a:noFill/>
        </p:spPr>
        <p:txBody>
          <a:bodyPr wrap="none" rtlCol="0">
            <a:spAutoFit/>
          </a:bodyPr>
          <a:lstStyle/>
          <a:p>
            <a:pPr algn="ctr"/>
            <a:r>
              <a:rPr lang="zh-CN" altLang="en-US" sz="3000" dirty="0">
                <a:solidFill>
                  <a:srgbClr val="C00000"/>
                </a:solidFill>
                <a:ea typeface="微软雅黑" panose="020B0503020204020204" pitchFamily="34" charset="-122"/>
              </a:rPr>
              <a:t>新征程</a:t>
            </a: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8125" y="2581945"/>
            <a:ext cx="812698" cy="812698"/>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0139" y="2783391"/>
            <a:ext cx="469349" cy="469349"/>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2338" y="2775401"/>
            <a:ext cx="469349" cy="469349"/>
          </a:xfrm>
          <a:prstGeom prst="rect">
            <a:avLst/>
          </a:prstGeom>
        </p:spPr>
      </p:pic>
      <p:cxnSp>
        <p:nvCxnSpPr>
          <p:cNvPr id="6" name="直接连接符 5"/>
          <p:cNvCxnSpPr/>
          <p:nvPr/>
        </p:nvCxnSpPr>
        <p:spPr>
          <a:xfrm flipH="1" flipV="1">
            <a:off x="1214903" y="3002087"/>
            <a:ext cx="1647809" cy="159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4936082" y="3013620"/>
            <a:ext cx="1742254" cy="16895"/>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214903" y="3747755"/>
            <a:ext cx="5463433" cy="1754326"/>
          </a:xfrm>
          <a:prstGeom prst="rect">
            <a:avLst/>
          </a:prstGeom>
          <a:noFill/>
        </p:spPr>
        <p:txBody>
          <a:bodyPr wrap="square" rtlCol="0">
            <a:spAutoFit/>
          </a:bodyPr>
          <a:lstStyle/>
          <a:p>
            <a:pPr>
              <a:lnSpc>
                <a:spcPct val="150000"/>
              </a:lnSpc>
            </a:pPr>
            <a:r>
              <a:rPr lang="zh-CN" altLang="en-US" dirty="0">
                <a:solidFill>
                  <a:srgbClr val="C00000"/>
                </a:solidFill>
                <a:ea typeface="微软雅黑" panose="020B0503020204020204" pitchFamily="34" charset="-122"/>
              </a:rPr>
              <a:t>从人类社会发展历史、世界社会主义发展历史、党 的发展历史、新中国的发展历史、改革开放的发展 历史来理解，它既影响上述历史，也使中国向新的 更高的目标前进。</a:t>
            </a: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0664" y="12879"/>
            <a:ext cx="3973061" cy="5938826"/>
          </a:xfrm>
          <a:prstGeom prst="rect">
            <a:avLst/>
          </a:prstGeom>
        </p:spPr>
      </p:pic>
    </p:spTree>
    <p:extLst>
      <p:ext uri="{BB962C8B-B14F-4D97-AF65-F5344CB8AC3E}">
        <p14:creationId xmlns:p14="http://schemas.microsoft.com/office/powerpoint/2010/main" val="303873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fontScheme name="m2b4ru3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fontScheme name="m2b4ru3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1.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2.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3.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4.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5.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6.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7.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8.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9.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0.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1.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2.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3.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484</TotalTime>
  <Words>5040</Words>
  <Application>Microsoft Office PowerPoint</Application>
  <PresentationFormat>宽屏</PresentationFormat>
  <Paragraphs>479</Paragraphs>
  <Slides>48</Slides>
  <Notes>48</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48</vt:i4>
      </vt:variant>
    </vt:vector>
  </HeadingPairs>
  <TitlesOfParts>
    <vt:vector size="56" baseType="lpstr">
      <vt:lpstr>等线</vt:lpstr>
      <vt:lpstr>方正苏新诗柳楷简体-yolan</vt:lpstr>
      <vt:lpstr>方正姚体</vt:lpstr>
      <vt:lpstr>微软雅黑</vt:lpstr>
      <vt:lpstr>Arial</vt:lpstr>
      <vt:lpstr>Impact</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58</cp:revision>
  <dcterms:created xsi:type="dcterms:W3CDTF">2017-10-16T07:02:38Z</dcterms:created>
  <dcterms:modified xsi:type="dcterms:W3CDTF">2017-10-25T06:57:10Z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2052-10.1.0.6874</vt:lpwstr>
  </property>
</Properties>
</file>