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309" r:id="rId2"/>
    <p:sldId id="342" r:id="rId3"/>
    <p:sldId id="315" r:id="rId4"/>
    <p:sldId id="316" r:id="rId5"/>
    <p:sldId id="260" r:id="rId6"/>
    <p:sldId id="314" r:id="rId7"/>
    <p:sldId id="320" r:id="rId8"/>
    <p:sldId id="321" r:id="rId9"/>
    <p:sldId id="322" r:id="rId10"/>
    <p:sldId id="312" r:id="rId11"/>
    <p:sldId id="325" r:id="rId12"/>
    <p:sldId id="324" r:id="rId13"/>
    <p:sldId id="326" r:id="rId14"/>
    <p:sldId id="327" r:id="rId15"/>
    <p:sldId id="317" r:id="rId16"/>
    <p:sldId id="328" r:id="rId17"/>
    <p:sldId id="329" r:id="rId18"/>
    <p:sldId id="330" r:id="rId19"/>
    <p:sldId id="331" r:id="rId20"/>
    <p:sldId id="332" r:id="rId21"/>
    <p:sldId id="333" r:id="rId22"/>
    <p:sldId id="334" r:id="rId23"/>
    <p:sldId id="335" r:id="rId24"/>
    <p:sldId id="318" r:id="rId25"/>
    <p:sldId id="336" r:id="rId26"/>
    <p:sldId id="337" r:id="rId27"/>
    <p:sldId id="338" r:id="rId28"/>
    <p:sldId id="339" r:id="rId29"/>
    <p:sldId id="340" r:id="rId30"/>
    <p:sldId id="343"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93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1B2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63" autoAdjust="0"/>
    <p:restoredTop sz="94660"/>
  </p:normalViewPr>
  <p:slideViewPr>
    <p:cSldViewPr snapToGrid="0" showGuides="1">
      <p:cViewPr>
        <p:scale>
          <a:sx n="66" d="100"/>
          <a:sy n="66" d="100"/>
        </p:scale>
        <p:origin x="-762" y="-72"/>
      </p:cViewPr>
      <p:guideLst>
        <p:guide orient="horz" pos="1933"/>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85F511-B452-4A16-A093-F6229F0D3763}" type="datetimeFigureOut">
              <a:rPr lang="zh-CN" altLang="en-US" smtClean="0"/>
              <a:pPr/>
              <a:t>2018/2/22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03D20D-0ABD-4BBE-BA8C-6A513AE6ECAE}" type="slidenum">
              <a:rPr lang="zh-CN" altLang="en-US" smtClean="0"/>
              <a:pPr/>
              <a:t>‹#›</a:t>
            </a:fld>
            <a:endParaRPr lang="zh-CN" altLang="en-US"/>
          </a:p>
        </p:txBody>
      </p:sp>
    </p:spTree>
    <p:extLst>
      <p:ext uri="{BB962C8B-B14F-4D97-AF65-F5344CB8AC3E}">
        <p14:creationId xmlns:p14="http://schemas.microsoft.com/office/powerpoint/2010/main" xmlns="" val="4287139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03D20D-0ABD-4BBE-BA8C-6A513AE6ECAE}" type="slidenum">
              <a:rPr lang="zh-CN" altLang="en-US" smtClean="0"/>
              <a:pPr/>
              <a:t>1</a:t>
            </a:fld>
            <a:endParaRPr lang="zh-CN" altLang="en-US"/>
          </a:p>
        </p:txBody>
      </p:sp>
    </p:spTree>
    <p:extLst>
      <p:ext uri="{BB962C8B-B14F-4D97-AF65-F5344CB8AC3E}">
        <p14:creationId xmlns:p14="http://schemas.microsoft.com/office/powerpoint/2010/main" xmlns="" val="484377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7999F8-F7AA-42D0-B3A2-188B69C0FEA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302032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11</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487199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12</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921145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13</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3500641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14</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7161465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7999F8-F7AA-42D0-B3A2-188B69C0FEA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368090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16</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538955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dirty="0"/>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17</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664653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18</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7863517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dirty="0"/>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19</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389240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a:extLst>
              <a:ext uri="{FF2B5EF4-FFF2-40B4-BE49-F238E27FC236}">
                <a16:creationId xmlns:a16="http://schemas.microsoft.com/office/drawing/2014/main" xmlns="" id="{B1DF95ED-D09C-45FA-98BF-EA8B8A98222F}"/>
              </a:ext>
            </a:extLst>
          </p:cNvPr>
          <p:cNvSpPr>
            <a:spLocks noGrp="1" noRot="1" noChangeAspect="1" noChangeArrowheads="1"/>
          </p:cNvSpPr>
          <p:nvPr>
            <p:ph type="sldImg" idx="4294967295"/>
          </p:nvPr>
        </p:nvSpPr>
        <p:spPr>
          <a:xfrm>
            <a:off x="381000" y="685800"/>
            <a:ext cx="6096000" cy="3429000"/>
          </a:xfrm>
        </p:spPr>
      </p:sp>
      <p:sp>
        <p:nvSpPr>
          <p:cNvPr id="9218" name="备注占位符 2">
            <a:extLst>
              <a:ext uri="{FF2B5EF4-FFF2-40B4-BE49-F238E27FC236}">
                <a16:creationId xmlns:a16="http://schemas.microsoft.com/office/drawing/2014/main" xmlns="" id="{433E649C-CA18-4276-8771-86EA750E75A2}"/>
              </a:ext>
            </a:extLst>
          </p:cNvPr>
          <p:cNvSpPr>
            <a:spLocks noGrp="1" noChangeArrowheads="1"/>
          </p:cNvSpPr>
          <p:nvPr>
            <p:ph type="body" idx="4294967295"/>
          </p:nvPr>
        </p:nvSpPr>
        <p:spPr/>
        <p:txBody>
          <a:bodyPr/>
          <a:lstStyle/>
          <a:p>
            <a:endParaRPr lang="zh-CN" altLang="en-US"/>
          </a:p>
        </p:txBody>
      </p:sp>
      <p:sp>
        <p:nvSpPr>
          <p:cNvPr id="9219" name="灯片编号占位符 3">
            <a:extLst>
              <a:ext uri="{FF2B5EF4-FFF2-40B4-BE49-F238E27FC236}">
                <a16:creationId xmlns:a16="http://schemas.microsoft.com/office/drawing/2014/main" xmlns="" id="{28F18692-1D39-4602-9F9C-EC120DA4ABB4}"/>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29D4C807-CD25-4EAB-BF1F-D27584342919}"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40495253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20</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7920378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dirty="0"/>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21</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7266224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22</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275394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dirty="0"/>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23</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6425733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7999F8-F7AA-42D0-B3A2-188B69C0FEA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0364756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25</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0254874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dirty="0"/>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26</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3376947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27</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2052354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dirty="0"/>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28</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8684876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29</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633115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03D20D-0ABD-4BBE-BA8C-6A513AE6ECAE}" type="slidenum">
              <a:rPr lang="zh-CN" altLang="en-US" smtClean="0"/>
              <a:pPr/>
              <a:t>3</a:t>
            </a:fld>
            <a:endParaRPr lang="zh-CN" altLang="en-US"/>
          </a:p>
        </p:txBody>
      </p:sp>
    </p:spTree>
    <p:extLst>
      <p:ext uri="{BB962C8B-B14F-4D97-AF65-F5344CB8AC3E}">
        <p14:creationId xmlns:p14="http://schemas.microsoft.com/office/powerpoint/2010/main" xmlns="" val="40549119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03D20D-0ABD-4BBE-BA8C-6A513AE6ECAE}" type="slidenum">
              <a:rPr lang="zh-CN" altLang="en-US" smtClean="0"/>
              <a:pPr/>
              <a:t>30</a:t>
            </a:fld>
            <a:endParaRPr lang="zh-CN" altLang="en-US"/>
          </a:p>
        </p:txBody>
      </p:sp>
    </p:spTree>
    <p:extLst>
      <p:ext uri="{BB962C8B-B14F-4D97-AF65-F5344CB8AC3E}">
        <p14:creationId xmlns:p14="http://schemas.microsoft.com/office/powerpoint/2010/main" xmlns="" val="3119942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7999F8-F7AA-42D0-B3A2-188B69C0FEA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373844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5</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3533159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6</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216224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7</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854680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8</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31480861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a:extLst>
              <a:ext uri="{FF2B5EF4-FFF2-40B4-BE49-F238E27FC236}">
                <a16:creationId xmlns:a16="http://schemas.microsoft.com/office/drawing/2014/main" xmlns="" id="{D140A511-C78D-4BFE-B43D-95F48862C1B7}"/>
              </a:ext>
            </a:extLst>
          </p:cNvPr>
          <p:cNvSpPr>
            <a:spLocks noGrp="1" noRot="1" noChangeAspect="1" noChangeArrowheads="1"/>
          </p:cNvSpPr>
          <p:nvPr>
            <p:ph type="sldImg" idx="4294967295"/>
          </p:nvPr>
        </p:nvSpPr>
        <p:spPr>
          <a:xfrm>
            <a:off x="381000" y="685800"/>
            <a:ext cx="6096000" cy="3429000"/>
          </a:xfrm>
        </p:spPr>
      </p:sp>
      <p:sp>
        <p:nvSpPr>
          <p:cNvPr id="15362" name="备注占位符 2">
            <a:extLst>
              <a:ext uri="{FF2B5EF4-FFF2-40B4-BE49-F238E27FC236}">
                <a16:creationId xmlns:a16="http://schemas.microsoft.com/office/drawing/2014/main" xmlns="" id="{34759AF1-D080-4FE5-9A3D-21D466030515}"/>
              </a:ext>
            </a:extLst>
          </p:cNvPr>
          <p:cNvSpPr>
            <a:spLocks noGrp="1" noChangeArrowheads="1"/>
          </p:cNvSpPr>
          <p:nvPr>
            <p:ph type="body" idx="4294967295"/>
          </p:nvPr>
        </p:nvSpPr>
        <p:spPr/>
        <p:txBody>
          <a:bodyPr/>
          <a:lstStyle/>
          <a:p>
            <a:endParaRPr lang="zh-CN" altLang="en-US"/>
          </a:p>
        </p:txBody>
      </p:sp>
      <p:sp>
        <p:nvSpPr>
          <p:cNvPr id="15363" name="灯片编号占位符 3">
            <a:extLst>
              <a:ext uri="{FF2B5EF4-FFF2-40B4-BE49-F238E27FC236}">
                <a16:creationId xmlns:a16="http://schemas.microsoft.com/office/drawing/2014/main" xmlns="" id="{9C26C6D5-8A19-44D3-B505-27A5447A740A}"/>
              </a:ext>
            </a:extLst>
          </p:cNvPr>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762FD20-AD9E-4F8A-9E52-C6F7DE57038D}" type="slidenum">
              <a:rPr kumimoji="0" lang="zh-CN" altLang="en-US" sz="1200" b="0" i="0" u="none" strike="noStrike" kern="1200" cap="none" spc="0" normalizeH="0" baseline="0" noProof="1"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9</a:t>
            </a:fld>
            <a:endParaRPr kumimoji="0" lang="zh-CN" altLang="en-US" sz="12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41829624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涂豆思 正文">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xmlns="" id="{CDB8F9D9-103D-4900-B367-94947C325848}"/>
              </a:ext>
            </a:extLst>
          </p:cNvPr>
          <p:cNvSpPr/>
          <p:nvPr userDrawn="1"/>
        </p:nvSpPr>
        <p:spPr>
          <a:xfrm>
            <a:off x="250825" y="260350"/>
            <a:ext cx="11690350" cy="6337300"/>
          </a:xfrm>
          <a:prstGeom prst="rect">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ea typeface="微软雅黑"/>
              <a:cs typeface="+mn-cs"/>
            </a:endParaRPr>
          </a:p>
        </p:txBody>
      </p:sp>
      <p:grpSp>
        <p:nvGrpSpPr>
          <p:cNvPr id="58" name="组合 57">
            <a:extLst>
              <a:ext uri="{FF2B5EF4-FFF2-40B4-BE49-F238E27FC236}">
                <a16:creationId xmlns:a16="http://schemas.microsoft.com/office/drawing/2014/main" xmlns="" id="{6EA9AFAF-0414-4CEA-ADBC-CAA150F29CC4}"/>
              </a:ext>
            </a:extLst>
          </p:cNvPr>
          <p:cNvGrpSpPr/>
          <p:nvPr userDrawn="1"/>
        </p:nvGrpSpPr>
        <p:grpSpPr>
          <a:xfrm>
            <a:off x="0" y="5729245"/>
            <a:ext cx="520645" cy="398809"/>
            <a:chOff x="0" y="533478"/>
            <a:chExt cx="520645" cy="398809"/>
          </a:xfrm>
        </p:grpSpPr>
        <p:grpSp>
          <p:nvGrpSpPr>
            <p:cNvPr id="59" name="组合 58">
              <a:extLst>
                <a:ext uri="{FF2B5EF4-FFF2-40B4-BE49-F238E27FC236}">
                  <a16:creationId xmlns:a16="http://schemas.microsoft.com/office/drawing/2014/main" xmlns="" id="{40D828FD-FC52-47C1-86A0-10C4C747680E}"/>
                </a:ext>
              </a:extLst>
            </p:cNvPr>
            <p:cNvGrpSpPr/>
            <p:nvPr userDrawn="1"/>
          </p:nvGrpSpPr>
          <p:grpSpPr>
            <a:xfrm>
              <a:off x="0" y="533478"/>
              <a:ext cx="520645" cy="168685"/>
              <a:chOff x="0" y="533478"/>
              <a:chExt cx="520645" cy="168685"/>
            </a:xfrm>
          </p:grpSpPr>
          <p:cxnSp>
            <p:nvCxnSpPr>
              <p:cNvPr id="63" name="直接连接符 62">
                <a:extLst>
                  <a:ext uri="{FF2B5EF4-FFF2-40B4-BE49-F238E27FC236}">
                    <a16:creationId xmlns:a16="http://schemas.microsoft.com/office/drawing/2014/main" xmlns="" id="{4AA632FA-4384-4116-9B9E-B4A9034338B4}"/>
                  </a:ext>
                </a:extLst>
              </p:cNvPr>
              <p:cNvCxnSpPr>
                <a:cxnSpLocks/>
                <a:stCxn id="64" idx="6"/>
              </p:cNvCxnSpPr>
              <p:nvPr/>
            </p:nvCxnSpPr>
            <p:spPr>
              <a:xfrm flipH="1">
                <a:off x="0" y="617820"/>
                <a:ext cx="346062" cy="3686"/>
              </a:xfrm>
              <a:prstGeom prst="line">
                <a:avLst/>
              </a:prstGeom>
              <a:noFill/>
              <a:ln w="28575" cap="flat" cmpd="sng" algn="ctr">
                <a:solidFill>
                  <a:srgbClr val="BC1F26"/>
                </a:solidFill>
                <a:prstDash val="solid"/>
                <a:miter lim="800000"/>
              </a:ln>
              <a:effectLst>
                <a:outerShdw blurRad="63500" sx="102000" sy="102000" algn="ctr" rotWithShape="0">
                  <a:prstClr val="black">
                    <a:alpha val="40000"/>
                  </a:prstClr>
                </a:outerShdw>
              </a:effectLst>
            </p:spPr>
          </p:cxnSp>
          <p:sp>
            <p:nvSpPr>
              <p:cNvPr id="64" name="椭圆 63">
                <a:extLst>
                  <a:ext uri="{FF2B5EF4-FFF2-40B4-BE49-F238E27FC236}">
                    <a16:creationId xmlns:a16="http://schemas.microsoft.com/office/drawing/2014/main" xmlns="" id="{1EDFF8F1-49CD-4B67-B3CD-CE4B885CE739}"/>
                  </a:ext>
                </a:extLst>
              </p:cNvPr>
              <p:cNvSpPr/>
              <p:nvPr/>
            </p:nvSpPr>
            <p:spPr>
              <a:xfrm rot="10800000">
                <a:off x="346062" y="533478"/>
                <a:ext cx="174583" cy="168685"/>
              </a:xfrm>
              <a:prstGeom prst="ellipse">
                <a:avLst/>
              </a:prstGeom>
              <a:solidFill>
                <a:srgbClr val="BC1F26"/>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0" name="组合 59">
              <a:extLst>
                <a:ext uri="{FF2B5EF4-FFF2-40B4-BE49-F238E27FC236}">
                  <a16:creationId xmlns:a16="http://schemas.microsoft.com/office/drawing/2014/main" xmlns="" id="{9E55BE1D-DE13-43C8-9C5D-F9AA490E4C9D}"/>
                </a:ext>
              </a:extLst>
            </p:cNvPr>
            <p:cNvGrpSpPr/>
            <p:nvPr userDrawn="1"/>
          </p:nvGrpSpPr>
          <p:grpSpPr>
            <a:xfrm>
              <a:off x="4763" y="763602"/>
              <a:ext cx="515882" cy="168685"/>
              <a:chOff x="4763" y="799320"/>
              <a:chExt cx="515882" cy="168685"/>
            </a:xfrm>
          </p:grpSpPr>
          <p:cxnSp>
            <p:nvCxnSpPr>
              <p:cNvPr id="61" name="直接连接符 60">
                <a:extLst>
                  <a:ext uri="{FF2B5EF4-FFF2-40B4-BE49-F238E27FC236}">
                    <a16:creationId xmlns:a16="http://schemas.microsoft.com/office/drawing/2014/main" xmlns="" id="{A55A384B-50BA-472F-B2EB-4E136AFF8977}"/>
                  </a:ext>
                </a:extLst>
              </p:cNvPr>
              <p:cNvCxnSpPr>
                <a:cxnSpLocks/>
                <a:stCxn id="62" idx="6"/>
              </p:cNvCxnSpPr>
              <p:nvPr/>
            </p:nvCxnSpPr>
            <p:spPr>
              <a:xfrm flipH="1">
                <a:off x="4763" y="883662"/>
                <a:ext cx="341299" cy="6925"/>
              </a:xfrm>
              <a:prstGeom prst="line">
                <a:avLst/>
              </a:prstGeom>
              <a:noFill/>
              <a:ln w="28575" cap="flat" cmpd="sng" algn="ctr">
                <a:solidFill>
                  <a:srgbClr val="BC1F26"/>
                </a:solidFill>
                <a:prstDash val="solid"/>
                <a:miter lim="800000"/>
              </a:ln>
              <a:effectLst>
                <a:outerShdw blurRad="63500" sx="102000" sy="102000" algn="ctr" rotWithShape="0">
                  <a:prstClr val="black">
                    <a:alpha val="40000"/>
                  </a:prstClr>
                </a:outerShdw>
              </a:effectLst>
            </p:spPr>
          </p:cxnSp>
          <p:sp>
            <p:nvSpPr>
              <p:cNvPr id="62" name="椭圆 61">
                <a:extLst>
                  <a:ext uri="{FF2B5EF4-FFF2-40B4-BE49-F238E27FC236}">
                    <a16:creationId xmlns:a16="http://schemas.microsoft.com/office/drawing/2014/main" xmlns="" id="{7662B54E-C563-4D26-B1EC-653033683BF1}"/>
                  </a:ext>
                </a:extLst>
              </p:cNvPr>
              <p:cNvSpPr/>
              <p:nvPr/>
            </p:nvSpPr>
            <p:spPr>
              <a:xfrm rot="10800000">
                <a:off x="346062" y="799320"/>
                <a:ext cx="174583" cy="168685"/>
              </a:xfrm>
              <a:prstGeom prst="ellipse">
                <a:avLst/>
              </a:prstGeom>
              <a:solidFill>
                <a:srgbClr val="BC1F26"/>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65" name="组合 64">
            <a:extLst>
              <a:ext uri="{FF2B5EF4-FFF2-40B4-BE49-F238E27FC236}">
                <a16:creationId xmlns:a16="http://schemas.microsoft.com/office/drawing/2014/main" xmlns="" id="{914A3266-D970-4DA9-BCC5-A974226E1B13}"/>
              </a:ext>
            </a:extLst>
          </p:cNvPr>
          <p:cNvGrpSpPr/>
          <p:nvPr userDrawn="1"/>
        </p:nvGrpSpPr>
        <p:grpSpPr>
          <a:xfrm>
            <a:off x="5388" y="607959"/>
            <a:ext cx="520645" cy="398809"/>
            <a:chOff x="0" y="533478"/>
            <a:chExt cx="520645" cy="398809"/>
          </a:xfrm>
        </p:grpSpPr>
        <p:grpSp>
          <p:nvGrpSpPr>
            <p:cNvPr id="66" name="组合 65">
              <a:extLst>
                <a:ext uri="{FF2B5EF4-FFF2-40B4-BE49-F238E27FC236}">
                  <a16:creationId xmlns:a16="http://schemas.microsoft.com/office/drawing/2014/main" xmlns="" id="{5474C561-DA15-4110-B57A-552F1697FC7A}"/>
                </a:ext>
              </a:extLst>
            </p:cNvPr>
            <p:cNvGrpSpPr/>
            <p:nvPr userDrawn="1"/>
          </p:nvGrpSpPr>
          <p:grpSpPr>
            <a:xfrm>
              <a:off x="0" y="533478"/>
              <a:ext cx="520645" cy="168685"/>
              <a:chOff x="0" y="533478"/>
              <a:chExt cx="520645" cy="168685"/>
            </a:xfrm>
          </p:grpSpPr>
          <p:cxnSp>
            <p:nvCxnSpPr>
              <p:cNvPr id="70" name="直接连接符 69">
                <a:extLst>
                  <a:ext uri="{FF2B5EF4-FFF2-40B4-BE49-F238E27FC236}">
                    <a16:creationId xmlns:a16="http://schemas.microsoft.com/office/drawing/2014/main" xmlns="" id="{743A5BC3-1C44-4534-97B3-4197BFF3D3D8}"/>
                  </a:ext>
                </a:extLst>
              </p:cNvPr>
              <p:cNvCxnSpPr>
                <a:cxnSpLocks/>
                <a:stCxn id="71" idx="6"/>
              </p:cNvCxnSpPr>
              <p:nvPr/>
            </p:nvCxnSpPr>
            <p:spPr>
              <a:xfrm flipH="1">
                <a:off x="0" y="617820"/>
                <a:ext cx="346062" cy="3686"/>
              </a:xfrm>
              <a:prstGeom prst="line">
                <a:avLst/>
              </a:prstGeom>
              <a:noFill/>
              <a:ln w="28575" cap="flat" cmpd="sng" algn="ctr">
                <a:solidFill>
                  <a:srgbClr val="BC1F26"/>
                </a:solidFill>
                <a:prstDash val="solid"/>
                <a:miter lim="800000"/>
              </a:ln>
              <a:effectLst>
                <a:outerShdw blurRad="63500" sx="102000" sy="102000" algn="ctr" rotWithShape="0">
                  <a:prstClr val="black">
                    <a:alpha val="40000"/>
                  </a:prstClr>
                </a:outerShdw>
              </a:effectLst>
            </p:spPr>
          </p:cxnSp>
          <p:sp>
            <p:nvSpPr>
              <p:cNvPr id="71" name="椭圆 70">
                <a:extLst>
                  <a:ext uri="{FF2B5EF4-FFF2-40B4-BE49-F238E27FC236}">
                    <a16:creationId xmlns:a16="http://schemas.microsoft.com/office/drawing/2014/main" xmlns="" id="{00987D99-AB32-401A-8C27-331E0FB98B0F}"/>
                  </a:ext>
                </a:extLst>
              </p:cNvPr>
              <p:cNvSpPr/>
              <p:nvPr/>
            </p:nvSpPr>
            <p:spPr>
              <a:xfrm rot="10800000">
                <a:off x="346062" y="533478"/>
                <a:ext cx="174583" cy="168685"/>
              </a:xfrm>
              <a:prstGeom prst="ellipse">
                <a:avLst/>
              </a:prstGeom>
              <a:solidFill>
                <a:srgbClr val="BC1F26"/>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7" name="组合 66">
              <a:extLst>
                <a:ext uri="{FF2B5EF4-FFF2-40B4-BE49-F238E27FC236}">
                  <a16:creationId xmlns:a16="http://schemas.microsoft.com/office/drawing/2014/main" xmlns="" id="{5B4F9D7E-6E7D-4C71-A460-72159D3D5329}"/>
                </a:ext>
              </a:extLst>
            </p:cNvPr>
            <p:cNvGrpSpPr/>
            <p:nvPr userDrawn="1"/>
          </p:nvGrpSpPr>
          <p:grpSpPr>
            <a:xfrm>
              <a:off x="4763" y="763602"/>
              <a:ext cx="515882" cy="168685"/>
              <a:chOff x="4763" y="799320"/>
              <a:chExt cx="515882" cy="168685"/>
            </a:xfrm>
          </p:grpSpPr>
          <p:cxnSp>
            <p:nvCxnSpPr>
              <p:cNvPr id="68" name="直接连接符 67">
                <a:extLst>
                  <a:ext uri="{FF2B5EF4-FFF2-40B4-BE49-F238E27FC236}">
                    <a16:creationId xmlns:a16="http://schemas.microsoft.com/office/drawing/2014/main" xmlns="" id="{7C9A2372-A31F-4741-BD93-DDD29D5CAE9F}"/>
                  </a:ext>
                </a:extLst>
              </p:cNvPr>
              <p:cNvCxnSpPr>
                <a:cxnSpLocks/>
                <a:stCxn id="69" idx="6"/>
              </p:cNvCxnSpPr>
              <p:nvPr/>
            </p:nvCxnSpPr>
            <p:spPr>
              <a:xfrm flipH="1">
                <a:off x="4763" y="883662"/>
                <a:ext cx="341299" cy="6925"/>
              </a:xfrm>
              <a:prstGeom prst="line">
                <a:avLst/>
              </a:prstGeom>
              <a:noFill/>
              <a:ln w="28575" cap="flat" cmpd="sng" algn="ctr">
                <a:solidFill>
                  <a:srgbClr val="BC1F26"/>
                </a:solidFill>
                <a:prstDash val="solid"/>
                <a:miter lim="800000"/>
              </a:ln>
              <a:effectLst>
                <a:outerShdw blurRad="63500" sx="102000" sy="102000" algn="ctr" rotWithShape="0">
                  <a:prstClr val="black">
                    <a:alpha val="40000"/>
                  </a:prstClr>
                </a:outerShdw>
              </a:effectLst>
            </p:spPr>
          </p:cxnSp>
          <p:sp>
            <p:nvSpPr>
              <p:cNvPr id="69" name="椭圆 68">
                <a:extLst>
                  <a:ext uri="{FF2B5EF4-FFF2-40B4-BE49-F238E27FC236}">
                    <a16:creationId xmlns:a16="http://schemas.microsoft.com/office/drawing/2014/main" xmlns="" id="{80ACD693-7CC6-43A3-B806-17ACFE93F647}"/>
                  </a:ext>
                </a:extLst>
              </p:cNvPr>
              <p:cNvSpPr/>
              <p:nvPr/>
            </p:nvSpPr>
            <p:spPr>
              <a:xfrm rot="10800000">
                <a:off x="346062" y="799320"/>
                <a:ext cx="174583" cy="168685"/>
              </a:xfrm>
              <a:prstGeom prst="ellipse">
                <a:avLst/>
              </a:prstGeom>
              <a:solidFill>
                <a:srgbClr val="BC1F26"/>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Tree>
    <p:extLst>
      <p:ext uri="{BB962C8B-B14F-4D97-AF65-F5344CB8AC3E}">
        <p14:creationId xmlns:p14="http://schemas.microsoft.com/office/powerpoint/2010/main" xmlns="" val="75988959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正文 涂豆思">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xmlns="" id="{CDB8F9D9-103D-4900-B367-94947C325848}"/>
              </a:ext>
            </a:extLst>
          </p:cNvPr>
          <p:cNvSpPr/>
          <p:nvPr userDrawn="1"/>
        </p:nvSpPr>
        <p:spPr>
          <a:xfrm>
            <a:off x="250825" y="260350"/>
            <a:ext cx="11690350" cy="6337300"/>
          </a:xfrm>
          <a:prstGeom prst="rect">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ea typeface="微软雅黑"/>
              <a:cs typeface="+mn-cs"/>
            </a:endParaRPr>
          </a:p>
        </p:txBody>
      </p:sp>
      <p:grpSp>
        <p:nvGrpSpPr>
          <p:cNvPr id="20" name="组合 19">
            <a:extLst>
              <a:ext uri="{FF2B5EF4-FFF2-40B4-BE49-F238E27FC236}">
                <a16:creationId xmlns:a16="http://schemas.microsoft.com/office/drawing/2014/main" xmlns="" id="{DE6B9939-31E3-45F5-BD1A-23C1E452A9E4}"/>
              </a:ext>
            </a:extLst>
          </p:cNvPr>
          <p:cNvGrpSpPr/>
          <p:nvPr userDrawn="1"/>
        </p:nvGrpSpPr>
        <p:grpSpPr>
          <a:xfrm flipH="1">
            <a:off x="11671355" y="5729245"/>
            <a:ext cx="520645" cy="398809"/>
            <a:chOff x="0" y="533478"/>
            <a:chExt cx="520645" cy="398809"/>
          </a:xfrm>
        </p:grpSpPr>
        <p:grpSp>
          <p:nvGrpSpPr>
            <p:cNvPr id="21" name="组合 20">
              <a:extLst>
                <a:ext uri="{FF2B5EF4-FFF2-40B4-BE49-F238E27FC236}">
                  <a16:creationId xmlns:a16="http://schemas.microsoft.com/office/drawing/2014/main" xmlns="" id="{572C58F3-6699-4187-BAA3-0F092B18B0E1}"/>
                </a:ext>
              </a:extLst>
            </p:cNvPr>
            <p:cNvGrpSpPr/>
            <p:nvPr userDrawn="1"/>
          </p:nvGrpSpPr>
          <p:grpSpPr>
            <a:xfrm>
              <a:off x="0" y="533478"/>
              <a:ext cx="520645" cy="168685"/>
              <a:chOff x="0" y="533478"/>
              <a:chExt cx="520645" cy="168685"/>
            </a:xfrm>
          </p:grpSpPr>
          <p:cxnSp>
            <p:nvCxnSpPr>
              <p:cNvPr id="25" name="直接连接符 24">
                <a:extLst>
                  <a:ext uri="{FF2B5EF4-FFF2-40B4-BE49-F238E27FC236}">
                    <a16:creationId xmlns:a16="http://schemas.microsoft.com/office/drawing/2014/main" xmlns="" id="{7371EE3A-C24C-48A3-82BF-A3A9849EE1E8}"/>
                  </a:ext>
                </a:extLst>
              </p:cNvPr>
              <p:cNvCxnSpPr>
                <a:cxnSpLocks/>
                <a:stCxn id="26" idx="6"/>
              </p:cNvCxnSpPr>
              <p:nvPr/>
            </p:nvCxnSpPr>
            <p:spPr>
              <a:xfrm flipH="1">
                <a:off x="0" y="617820"/>
                <a:ext cx="346062" cy="3686"/>
              </a:xfrm>
              <a:prstGeom prst="line">
                <a:avLst/>
              </a:prstGeom>
              <a:noFill/>
              <a:ln w="28575" cap="flat" cmpd="sng" algn="ctr">
                <a:solidFill>
                  <a:srgbClr val="BC1F26"/>
                </a:solidFill>
                <a:prstDash val="solid"/>
                <a:miter lim="800000"/>
              </a:ln>
              <a:effectLst>
                <a:outerShdw blurRad="63500" sx="102000" sy="102000" algn="ctr" rotWithShape="0">
                  <a:prstClr val="black">
                    <a:alpha val="40000"/>
                  </a:prstClr>
                </a:outerShdw>
              </a:effectLst>
            </p:spPr>
          </p:cxnSp>
          <p:sp>
            <p:nvSpPr>
              <p:cNvPr id="26" name="椭圆 25">
                <a:extLst>
                  <a:ext uri="{FF2B5EF4-FFF2-40B4-BE49-F238E27FC236}">
                    <a16:creationId xmlns:a16="http://schemas.microsoft.com/office/drawing/2014/main" xmlns="" id="{8CA6E51F-A26F-4313-A66F-4A5BDA4F0972}"/>
                  </a:ext>
                </a:extLst>
              </p:cNvPr>
              <p:cNvSpPr/>
              <p:nvPr/>
            </p:nvSpPr>
            <p:spPr>
              <a:xfrm rot="10800000">
                <a:off x="346062" y="533478"/>
                <a:ext cx="174583" cy="168685"/>
              </a:xfrm>
              <a:prstGeom prst="ellipse">
                <a:avLst/>
              </a:prstGeom>
              <a:solidFill>
                <a:srgbClr val="BC1F26"/>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2" name="组合 21">
              <a:extLst>
                <a:ext uri="{FF2B5EF4-FFF2-40B4-BE49-F238E27FC236}">
                  <a16:creationId xmlns:a16="http://schemas.microsoft.com/office/drawing/2014/main" xmlns="" id="{1A6ADD09-6F2D-4401-9094-728BBA739301}"/>
                </a:ext>
              </a:extLst>
            </p:cNvPr>
            <p:cNvGrpSpPr/>
            <p:nvPr userDrawn="1"/>
          </p:nvGrpSpPr>
          <p:grpSpPr>
            <a:xfrm>
              <a:off x="4763" y="763602"/>
              <a:ext cx="515882" cy="168685"/>
              <a:chOff x="4763" y="799320"/>
              <a:chExt cx="515882" cy="168685"/>
            </a:xfrm>
          </p:grpSpPr>
          <p:cxnSp>
            <p:nvCxnSpPr>
              <p:cNvPr id="23" name="直接连接符 22">
                <a:extLst>
                  <a:ext uri="{FF2B5EF4-FFF2-40B4-BE49-F238E27FC236}">
                    <a16:creationId xmlns:a16="http://schemas.microsoft.com/office/drawing/2014/main" xmlns="" id="{A806A4FB-3816-4B29-B4B6-3282B418514D}"/>
                  </a:ext>
                </a:extLst>
              </p:cNvPr>
              <p:cNvCxnSpPr>
                <a:cxnSpLocks/>
                <a:stCxn id="24" idx="6"/>
              </p:cNvCxnSpPr>
              <p:nvPr/>
            </p:nvCxnSpPr>
            <p:spPr>
              <a:xfrm flipH="1">
                <a:off x="4763" y="883662"/>
                <a:ext cx="341299" cy="6925"/>
              </a:xfrm>
              <a:prstGeom prst="line">
                <a:avLst/>
              </a:prstGeom>
              <a:noFill/>
              <a:ln w="28575" cap="flat" cmpd="sng" algn="ctr">
                <a:solidFill>
                  <a:srgbClr val="BC1F26"/>
                </a:solidFill>
                <a:prstDash val="solid"/>
                <a:miter lim="800000"/>
              </a:ln>
              <a:effectLst>
                <a:outerShdw blurRad="63500" sx="102000" sy="102000" algn="ctr" rotWithShape="0">
                  <a:prstClr val="black">
                    <a:alpha val="40000"/>
                  </a:prstClr>
                </a:outerShdw>
              </a:effectLst>
            </p:spPr>
          </p:cxnSp>
          <p:sp>
            <p:nvSpPr>
              <p:cNvPr id="24" name="椭圆 23">
                <a:extLst>
                  <a:ext uri="{FF2B5EF4-FFF2-40B4-BE49-F238E27FC236}">
                    <a16:creationId xmlns:a16="http://schemas.microsoft.com/office/drawing/2014/main" xmlns="" id="{24BEF310-74A3-48CC-A30B-3997A90EC9E5}"/>
                  </a:ext>
                </a:extLst>
              </p:cNvPr>
              <p:cNvSpPr/>
              <p:nvPr/>
            </p:nvSpPr>
            <p:spPr>
              <a:xfrm rot="10800000">
                <a:off x="346062" y="799320"/>
                <a:ext cx="174583" cy="168685"/>
              </a:xfrm>
              <a:prstGeom prst="ellipse">
                <a:avLst/>
              </a:prstGeom>
              <a:solidFill>
                <a:srgbClr val="BC1F26"/>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27" name="组合 26">
            <a:extLst>
              <a:ext uri="{FF2B5EF4-FFF2-40B4-BE49-F238E27FC236}">
                <a16:creationId xmlns:a16="http://schemas.microsoft.com/office/drawing/2014/main" xmlns="" id="{27545920-59E9-4F02-9F79-06672A48CB57}"/>
              </a:ext>
            </a:extLst>
          </p:cNvPr>
          <p:cNvGrpSpPr/>
          <p:nvPr userDrawn="1"/>
        </p:nvGrpSpPr>
        <p:grpSpPr>
          <a:xfrm flipH="1">
            <a:off x="11666592" y="523953"/>
            <a:ext cx="520645" cy="398809"/>
            <a:chOff x="0" y="533478"/>
            <a:chExt cx="520645" cy="398809"/>
          </a:xfrm>
        </p:grpSpPr>
        <p:grpSp>
          <p:nvGrpSpPr>
            <p:cNvPr id="28" name="组合 27">
              <a:extLst>
                <a:ext uri="{FF2B5EF4-FFF2-40B4-BE49-F238E27FC236}">
                  <a16:creationId xmlns:a16="http://schemas.microsoft.com/office/drawing/2014/main" xmlns="" id="{7B37D49E-B285-4501-9C66-FAC7D69F7CB6}"/>
                </a:ext>
              </a:extLst>
            </p:cNvPr>
            <p:cNvGrpSpPr/>
            <p:nvPr userDrawn="1"/>
          </p:nvGrpSpPr>
          <p:grpSpPr>
            <a:xfrm>
              <a:off x="0" y="533478"/>
              <a:ext cx="520645" cy="168685"/>
              <a:chOff x="0" y="533478"/>
              <a:chExt cx="520645" cy="168685"/>
            </a:xfrm>
          </p:grpSpPr>
          <p:cxnSp>
            <p:nvCxnSpPr>
              <p:cNvPr id="32" name="直接连接符 31">
                <a:extLst>
                  <a:ext uri="{FF2B5EF4-FFF2-40B4-BE49-F238E27FC236}">
                    <a16:creationId xmlns:a16="http://schemas.microsoft.com/office/drawing/2014/main" xmlns="" id="{BA396FD6-97D0-429B-A8E7-D53B9CEE8790}"/>
                  </a:ext>
                </a:extLst>
              </p:cNvPr>
              <p:cNvCxnSpPr>
                <a:cxnSpLocks/>
                <a:stCxn id="33" idx="6"/>
              </p:cNvCxnSpPr>
              <p:nvPr/>
            </p:nvCxnSpPr>
            <p:spPr>
              <a:xfrm flipH="1">
                <a:off x="0" y="617820"/>
                <a:ext cx="346062" cy="3686"/>
              </a:xfrm>
              <a:prstGeom prst="line">
                <a:avLst/>
              </a:prstGeom>
              <a:noFill/>
              <a:ln w="28575" cap="flat" cmpd="sng" algn="ctr">
                <a:solidFill>
                  <a:srgbClr val="BC1F26"/>
                </a:solidFill>
                <a:prstDash val="solid"/>
                <a:miter lim="800000"/>
              </a:ln>
              <a:effectLst>
                <a:outerShdw blurRad="63500" sx="102000" sy="102000" algn="ctr" rotWithShape="0">
                  <a:prstClr val="black">
                    <a:alpha val="40000"/>
                  </a:prstClr>
                </a:outerShdw>
              </a:effectLst>
            </p:spPr>
          </p:cxnSp>
          <p:sp>
            <p:nvSpPr>
              <p:cNvPr id="33" name="椭圆 32">
                <a:extLst>
                  <a:ext uri="{FF2B5EF4-FFF2-40B4-BE49-F238E27FC236}">
                    <a16:creationId xmlns:a16="http://schemas.microsoft.com/office/drawing/2014/main" xmlns="" id="{B8CF547B-219D-4064-B64C-6C4F47775935}"/>
                  </a:ext>
                </a:extLst>
              </p:cNvPr>
              <p:cNvSpPr/>
              <p:nvPr/>
            </p:nvSpPr>
            <p:spPr>
              <a:xfrm rot="10800000">
                <a:off x="346062" y="533478"/>
                <a:ext cx="174583" cy="168685"/>
              </a:xfrm>
              <a:prstGeom prst="ellipse">
                <a:avLst/>
              </a:prstGeom>
              <a:solidFill>
                <a:srgbClr val="BC1F26"/>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9" name="组合 28">
              <a:extLst>
                <a:ext uri="{FF2B5EF4-FFF2-40B4-BE49-F238E27FC236}">
                  <a16:creationId xmlns:a16="http://schemas.microsoft.com/office/drawing/2014/main" xmlns="" id="{9A44FB45-7588-483E-8C1B-5B69F6AED52D}"/>
                </a:ext>
              </a:extLst>
            </p:cNvPr>
            <p:cNvGrpSpPr/>
            <p:nvPr userDrawn="1"/>
          </p:nvGrpSpPr>
          <p:grpSpPr>
            <a:xfrm>
              <a:off x="4763" y="763602"/>
              <a:ext cx="515882" cy="168685"/>
              <a:chOff x="4763" y="799320"/>
              <a:chExt cx="515882" cy="168685"/>
            </a:xfrm>
          </p:grpSpPr>
          <p:cxnSp>
            <p:nvCxnSpPr>
              <p:cNvPr id="30" name="直接连接符 29">
                <a:extLst>
                  <a:ext uri="{FF2B5EF4-FFF2-40B4-BE49-F238E27FC236}">
                    <a16:creationId xmlns:a16="http://schemas.microsoft.com/office/drawing/2014/main" xmlns="" id="{AAFA7FBF-93C9-4176-A4E9-D8C2FC11D0F9}"/>
                  </a:ext>
                </a:extLst>
              </p:cNvPr>
              <p:cNvCxnSpPr>
                <a:cxnSpLocks/>
                <a:stCxn id="31" idx="6"/>
              </p:cNvCxnSpPr>
              <p:nvPr/>
            </p:nvCxnSpPr>
            <p:spPr>
              <a:xfrm flipH="1">
                <a:off x="4763" y="883662"/>
                <a:ext cx="341299" cy="6925"/>
              </a:xfrm>
              <a:prstGeom prst="line">
                <a:avLst/>
              </a:prstGeom>
              <a:noFill/>
              <a:ln w="28575" cap="flat" cmpd="sng" algn="ctr">
                <a:solidFill>
                  <a:srgbClr val="BC1F26"/>
                </a:solidFill>
                <a:prstDash val="solid"/>
                <a:miter lim="800000"/>
              </a:ln>
              <a:effectLst>
                <a:outerShdw blurRad="63500" sx="102000" sy="102000" algn="ctr" rotWithShape="0">
                  <a:prstClr val="black">
                    <a:alpha val="40000"/>
                  </a:prstClr>
                </a:outerShdw>
              </a:effectLst>
            </p:spPr>
          </p:cxnSp>
          <p:sp>
            <p:nvSpPr>
              <p:cNvPr id="31" name="椭圆 30">
                <a:extLst>
                  <a:ext uri="{FF2B5EF4-FFF2-40B4-BE49-F238E27FC236}">
                    <a16:creationId xmlns:a16="http://schemas.microsoft.com/office/drawing/2014/main" xmlns="" id="{F706B620-C3B4-409B-97E1-A77B79AB30BD}"/>
                  </a:ext>
                </a:extLst>
              </p:cNvPr>
              <p:cNvSpPr/>
              <p:nvPr/>
            </p:nvSpPr>
            <p:spPr>
              <a:xfrm rot="10800000">
                <a:off x="346062" y="799320"/>
                <a:ext cx="174583" cy="168685"/>
              </a:xfrm>
              <a:prstGeom prst="ellipse">
                <a:avLst/>
              </a:prstGeom>
              <a:solidFill>
                <a:srgbClr val="BC1F26"/>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Tree>
    <p:extLst>
      <p:ext uri="{BB962C8B-B14F-4D97-AF65-F5344CB8AC3E}">
        <p14:creationId xmlns:p14="http://schemas.microsoft.com/office/powerpoint/2010/main" xmlns="" val="355423024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涂豆思 过渡页">
    <p:spTree>
      <p:nvGrpSpPr>
        <p:cNvPr id="1" name=""/>
        <p:cNvGrpSpPr/>
        <p:nvPr/>
      </p:nvGrpSpPr>
      <p:grpSpPr>
        <a:xfrm>
          <a:off x="0" y="0"/>
          <a:ext cx="0" cy="0"/>
          <a:chOff x="0" y="0"/>
          <a:chExt cx="0" cy="0"/>
        </a:xfrm>
      </p:grpSpPr>
      <p:sp>
        <p:nvSpPr>
          <p:cNvPr id="9" name="免费的模板下载：www.ainippt.com_1">
            <a:extLst>
              <a:ext uri="{FF2B5EF4-FFF2-40B4-BE49-F238E27FC236}">
                <a16:creationId xmlns:a16="http://schemas.microsoft.com/office/drawing/2014/main" xmlns="" id="{ABB6C853-AD1E-4F2D-BE94-3920383B7E6E}"/>
              </a:ext>
            </a:extLst>
          </p:cNvPr>
          <p:cNvSpPr/>
          <p:nvPr userDrawn="1"/>
        </p:nvSpPr>
        <p:spPr>
          <a:xfrm>
            <a:off x="1352550" y="838200"/>
            <a:ext cx="9912350" cy="5181600"/>
          </a:xfrm>
          <a:prstGeom prst="rect">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ea typeface="微软雅黑"/>
              <a:cs typeface="+mn-cs"/>
            </a:endParaRPr>
          </a:p>
        </p:txBody>
      </p:sp>
      <p:sp>
        <p:nvSpPr>
          <p:cNvPr id="10" name="免费的模板下载：www.ainippt.com_2">
            <a:extLst>
              <a:ext uri="{FF2B5EF4-FFF2-40B4-BE49-F238E27FC236}">
                <a16:creationId xmlns:a16="http://schemas.microsoft.com/office/drawing/2014/main" xmlns="" id="{D9DF553C-1F13-47D7-93BE-B209D3A36B62}"/>
              </a:ext>
            </a:extLst>
          </p:cNvPr>
          <p:cNvSpPr/>
          <p:nvPr userDrawn="1"/>
        </p:nvSpPr>
        <p:spPr>
          <a:xfrm>
            <a:off x="873098" y="655084"/>
            <a:ext cx="10620402" cy="5547832"/>
          </a:xfrm>
          <a:prstGeom prst="rect">
            <a:avLst/>
          </a:prstGeom>
          <a:no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 name="免费的模板下载：www.ainippt.com_3">
            <a:extLst>
              <a:ext uri="{FF2B5EF4-FFF2-40B4-BE49-F238E27FC236}">
                <a16:creationId xmlns:a16="http://schemas.microsoft.com/office/drawing/2014/main" xmlns="" id="{CC789F64-2F75-4E66-8E7B-8DE77E7FA84C}"/>
              </a:ext>
            </a:extLst>
          </p:cNvPr>
          <p:cNvGrpSpPr/>
          <p:nvPr userDrawn="1"/>
        </p:nvGrpSpPr>
        <p:grpSpPr>
          <a:xfrm>
            <a:off x="520700" y="3072888"/>
            <a:ext cx="704795" cy="734090"/>
            <a:chOff x="520700" y="3072888"/>
            <a:chExt cx="704795" cy="734090"/>
          </a:xfrm>
        </p:grpSpPr>
        <p:sp>
          <p:nvSpPr>
            <p:cNvPr id="12" name="椭圆 11">
              <a:extLst>
                <a:ext uri="{FF2B5EF4-FFF2-40B4-BE49-F238E27FC236}">
                  <a16:creationId xmlns:a16="http://schemas.microsoft.com/office/drawing/2014/main" xmlns="" id="{C46C3865-FAEE-4F02-A44B-22E1C23E77CC}"/>
                </a:ext>
              </a:extLst>
            </p:cNvPr>
            <p:cNvSpPr/>
            <p:nvPr/>
          </p:nvSpPr>
          <p:spPr>
            <a:xfrm rot="10800000">
              <a:off x="1050912" y="3072888"/>
              <a:ext cx="174583" cy="168685"/>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3" name="直接连接符 12">
              <a:extLst>
                <a:ext uri="{FF2B5EF4-FFF2-40B4-BE49-F238E27FC236}">
                  <a16:creationId xmlns:a16="http://schemas.microsoft.com/office/drawing/2014/main" xmlns="" id="{5ACD0CAE-B49C-40D0-A459-99500E056D2C}"/>
                </a:ext>
              </a:extLst>
            </p:cNvPr>
            <p:cNvCxnSpPr>
              <a:stCxn id="12" idx="6"/>
            </p:cNvCxnSpPr>
            <p:nvPr/>
          </p:nvCxnSpPr>
          <p:spPr>
            <a:xfrm rot="10800000">
              <a:off x="520700" y="3157230"/>
              <a:ext cx="530212" cy="0"/>
            </a:xfrm>
            <a:prstGeom prst="line">
              <a:avLst/>
            </a:prstGeom>
            <a:noFill/>
            <a:ln w="28575" cap="flat" cmpd="sng" algn="ctr">
              <a:solidFill>
                <a:sysClr val="window" lastClr="FFFFFF"/>
              </a:solidFill>
              <a:prstDash val="solid"/>
              <a:miter lim="800000"/>
            </a:ln>
            <a:effectLst>
              <a:outerShdw blurRad="63500" sx="102000" sy="102000" algn="ctr" rotWithShape="0">
                <a:prstClr val="black">
                  <a:alpha val="40000"/>
                </a:prstClr>
              </a:outerShdw>
            </a:effectLst>
          </p:spPr>
        </p:cxnSp>
        <p:sp>
          <p:nvSpPr>
            <p:cNvPr id="14" name="椭圆 13">
              <a:extLst>
                <a:ext uri="{FF2B5EF4-FFF2-40B4-BE49-F238E27FC236}">
                  <a16:creationId xmlns:a16="http://schemas.microsoft.com/office/drawing/2014/main" xmlns="" id="{91AF1F9A-AE2F-4408-B569-2828B4A1AC66}"/>
                </a:ext>
              </a:extLst>
            </p:cNvPr>
            <p:cNvSpPr/>
            <p:nvPr/>
          </p:nvSpPr>
          <p:spPr>
            <a:xfrm rot="10800000">
              <a:off x="1050912" y="3638293"/>
              <a:ext cx="174583" cy="168685"/>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5" name="直接连接符 14">
              <a:extLst>
                <a:ext uri="{FF2B5EF4-FFF2-40B4-BE49-F238E27FC236}">
                  <a16:creationId xmlns:a16="http://schemas.microsoft.com/office/drawing/2014/main" xmlns="" id="{71A1F297-711C-46EC-9523-B205396B2A67}"/>
                </a:ext>
              </a:extLst>
            </p:cNvPr>
            <p:cNvCxnSpPr>
              <a:stCxn id="14" idx="6"/>
            </p:cNvCxnSpPr>
            <p:nvPr/>
          </p:nvCxnSpPr>
          <p:spPr>
            <a:xfrm rot="10800000">
              <a:off x="520700" y="3722635"/>
              <a:ext cx="530212" cy="0"/>
            </a:xfrm>
            <a:prstGeom prst="line">
              <a:avLst/>
            </a:prstGeom>
            <a:noFill/>
            <a:ln w="28575" cap="flat" cmpd="sng" algn="ctr">
              <a:solidFill>
                <a:sysClr val="window" lastClr="FFFFFF"/>
              </a:solidFill>
              <a:prstDash val="solid"/>
              <a:miter lim="800000"/>
            </a:ln>
            <a:effectLst>
              <a:outerShdw blurRad="63500" sx="102000" sy="102000" algn="ctr" rotWithShape="0">
                <a:prstClr val="black">
                  <a:alpha val="40000"/>
                </a:prstClr>
              </a:outerShdw>
            </a:effectLst>
          </p:spPr>
        </p:cxnSp>
      </p:grpSp>
    </p:spTree>
    <p:extLst>
      <p:ext uri="{BB962C8B-B14F-4D97-AF65-F5344CB8AC3E}">
        <p14:creationId xmlns:p14="http://schemas.microsoft.com/office/powerpoint/2010/main" xmlns="" val="4115906214"/>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涂豆思 首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87689608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B51B25"/>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2DE66265-DFE3-46E3-AAE7-69A63EDF9DFA}"/>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
        <p:nvSpPr>
          <p:cNvPr id="2" name="矩形 1">
            <a:extLst>
              <a:ext uri="{FF2B5EF4-FFF2-40B4-BE49-F238E27FC236}">
                <a16:creationId xmlns:a16="http://schemas.microsoft.com/office/drawing/2014/main" xmlns="" id="{C546ADEC-CE59-4E96-B952-06738F921530}"/>
              </a:ext>
            </a:extLst>
          </p:cNvPr>
          <p:cNvSpPr/>
          <p:nvPr userDrawn="1"/>
        </p:nvSpPr>
        <p:spPr bwMode="auto">
          <a:xfrm>
            <a:off x="0" y="0"/>
            <a:ext cx="12192000" cy="6858000"/>
          </a:xfrm>
          <a:prstGeom prst="rect">
            <a:avLst/>
          </a:prstGeom>
          <a:solidFill>
            <a:srgbClr val="B51B25"/>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2532309603"/>
      </p:ext>
    </p:extLst>
  </p:cSld>
  <p:clrMap bg1="lt1" tx1="dk1" bg2="lt2" tx2="dk2" accent1="accent1" accent2="accent2" accent3="accent3" accent4="accent4" accent5="accent5" accent6="accent6" hlink="hlink" folHlink="folHlink"/>
  <p:sldLayoutIdLst>
    <p:sldLayoutId id="2147483669" r:id="rId1"/>
    <p:sldLayoutId id="2147483674" r:id="rId2"/>
    <p:sldLayoutId id="2147483668" r:id="rId3"/>
    <p:sldLayoutId id="2147483667" r:id="rId4"/>
  </p:sldLayoutIdLst>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xStyles>
    <p:titleStyle>
      <a:lvl1pPr algn="l" rtl="0" fontAlgn="base">
        <a:spcBef>
          <a:spcPct val="0"/>
        </a:spcBef>
        <a:spcAft>
          <a:spcPct val="0"/>
        </a:spcAft>
        <a:defRPr sz="2399">
          <a:solidFill>
            <a:schemeClr val="accent1"/>
          </a:solidFill>
          <a:latin typeface="+mj-lt"/>
          <a:ea typeface="+mj-ea"/>
          <a:cs typeface="+mj-cs"/>
        </a:defRPr>
      </a:lvl1pPr>
      <a:lvl2pPr algn="l" rtl="0" fontAlgn="base">
        <a:spcBef>
          <a:spcPct val="0"/>
        </a:spcBef>
        <a:spcAft>
          <a:spcPct val="0"/>
        </a:spcAft>
        <a:defRPr sz="2399">
          <a:solidFill>
            <a:schemeClr val="accent1"/>
          </a:solidFill>
          <a:latin typeface="Arial" panose="020B0604020202020204" pitchFamily="34" charset="0"/>
          <a:ea typeface="微软雅黑" panose="020B0503020204020204" pitchFamily="34" charset="-122"/>
        </a:defRPr>
      </a:lvl2pPr>
      <a:lvl3pPr algn="l" rtl="0" fontAlgn="base">
        <a:spcBef>
          <a:spcPct val="0"/>
        </a:spcBef>
        <a:spcAft>
          <a:spcPct val="0"/>
        </a:spcAft>
        <a:defRPr sz="2399">
          <a:solidFill>
            <a:schemeClr val="accent1"/>
          </a:solidFill>
          <a:latin typeface="Arial" panose="020B0604020202020204" pitchFamily="34" charset="0"/>
          <a:ea typeface="微软雅黑" panose="020B0503020204020204" pitchFamily="34" charset="-122"/>
        </a:defRPr>
      </a:lvl3pPr>
      <a:lvl4pPr algn="l" rtl="0" fontAlgn="base">
        <a:spcBef>
          <a:spcPct val="0"/>
        </a:spcBef>
        <a:spcAft>
          <a:spcPct val="0"/>
        </a:spcAft>
        <a:defRPr sz="2399">
          <a:solidFill>
            <a:schemeClr val="accent1"/>
          </a:solidFill>
          <a:latin typeface="Arial" panose="020B0604020202020204" pitchFamily="34" charset="0"/>
          <a:ea typeface="微软雅黑" panose="020B0503020204020204" pitchFamily="34" charset="-122"/>
        </a:defRPr>
      </a:lvl4pPr>
      <a:lvl5pPr algn="l" rtl="0" fontAlgn="base">
        <a:spcBef>
          <a:spcPct val="0"/>
        </a:spcBef>
        <a:spcAft>
          <a:spcPct val="0"/>
        </a:spcAft>
        <a:defRPr sz="2399">
          <a:solidFill>
            <a:schemeClr val="accent1"/>
          </a:solidFill>
          <a:latin typeface="Arial" panose="020B0604020202020204" pitchFamily="34" charset="0"/>
          <a:ea typeface="微软雅黑" panose="020B0503020204020204" pitchFamily="34" charset="-122"/>
        </a:defRPr>
      </a:lvl5pPr>
      <a:lvl6pPr marL="457017"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6pPr>
      <a:lvl7pPr marL="914034"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7pPr>
      <a:lvl8pPr marL="1371051"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8pPr>
      <a:lvl9pPr marL="1828068"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9pPr>
    </p:titleStyle>
    <p:bodyStyle>
      <a:lvl1pPr marL="342763" indent="-342763" algn="l" rtl="0" fontAlgn="base">
        <a:spcBef>
          <a:spcPct val="20000"/>
        </a:spcBef>
        <a:spcAft>
          <a:spcPct val="0"/>
        </a:spcAft>
        <a:buChar char="•"/>
        <a:defRPr sz="1999">
          <a:solidFill>
            <a:schemeClr val="accent1"/>
          </a:solidFill>
          <a:latin typeface="+mn-lt"/>
          <a:ea typeface="+mn-ea"/>
          <a:cs typeface="+mn-cs"/>
        </a:defRPr>
      </a:lvl1pPr>
      <a:lvl2pPr marL="742653" indent="-285636" algn="l" rtl="0" eaLnBrk="0" fontAlgn="base" hangingPunct="0">
        <a:spcBef>
          <a:spcPct val="20000"/>
        </a:spcBef>
        <a:spcAft>
          <a:spcPct val="0"/>
        </a:spcAft>
        <a:buChar char="–"/>
        <a:defRPr sz="1999">
          <a:solidFill>
            <a:schemeClr val="accent1"/>
          </a:solidFill>
          <a:latin typeface="+mn-lt"/>
          <a:ea typeface="仿宋_GB2312" panose="02010609030101010101" pitchFamily="49" charset="-122"/>
        </a:defRPr>
      </a:lvl2pPr>
      <a:lvl3pPr marL="1142543" indent="-228509" algn="l" rtl="0" eaLnBrk="0" fontAlgn="base" hangingPunct="0">
        <a:spcBef>
          <a:spcPct val="20000"/>
        </a:spcBef>
        <a:spcAft>
          <a:spcPct val="0"/>
        </a:spcAft>
        <a:buChar char="•"/>
        <a:defRPr sz="2399">
          <a:solidFill>
            <a:schemeClr val="tx1"/>
          </a:solidFill>
          <a:latin typeface="+mn-lt"/>
          <a:ea typeface="宋体" panose="02010600030101010101" pitchFamily="2" charset="-122"/>
        </a:defRPr>
      </a:lvl3pPr>
      <a:lvl4pPr marL="1599560"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4pPr>
      <a:lvl5pPr marL="2056577"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5pPr>
      <a:lvl6pPr marL="2513594"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6pPr>
      <a:lvl7pPr marL="2970611"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7pPr>
      <a:lvl8pPr marL="3427628"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8pPr>
      <a:lvl9pPr marL="3884646"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microsoft.com/office/2007/relationships/media" Target="../media/media1.mp3"/><Relationship Id="rId2" Type="http://schemas.openxmlformats.org/officeDocument/2006/relationships/tags" Target="../tags/tag2.xml"/><Relationship Id="rId1" Type="http://schemas.openxmlformats.org/officeDocument/2006/relationships/audio" Target="../media/media1.mp3"/><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4.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7" Type="http://schemas.microsoft.com/office/2007/relationships/hdphoto" Target="../media/hdphoto4.wdp"/><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png"/><Relationship Id="rId5" Type="http://schemas.microsoft.com/office/2007/relationships/hdphoto" Target="../media/hdphoto3.wdp"/><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microsoft.com/office/2007/relationships/hdphoto" Target="../media/hdphoto5.wdp"/></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免费的模板下载：www.ainippt.com_2">
            <a:extLst>
              <a:ext uri="{FF2B5EF4-FFF2-40B4-BE49-F238E27FC236}">
                <a16:creationId xmlns:a16="http://schemas.microsoft.com/office/drawing/2014/main" xmlns="" id="{650FC0AF-DD6A-4B2C-B623-C744D2ABCE98}"/>
              </a:ext>
            </a:extLst>
          </p:cNvPr>
          <p:cNvSpPr/>
          <p:nvPr/>
        </p:nvSpPr>
        <p:spPr>
          <a:xfrm>
            <a:off x="1352550" y="838200"/>
            <a:ext cx="9912350" cy="5181600"/>
          </a:xfrm>
          <a:prstGeom prst="rect">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ea typeface="微软雅黑"/>
              <a:cs typeface="+mn-cs"/>
            </a:endParaRPr>
          </a:p>
        </p:txBody>
      </p:sp>
      <p:grpSp>
        <p:nvGrpSpPr>
          <p:cNvPr id="18" name="组合 17">
            <a:extLst>
              <a:ext uri="{FF2B5EF4-FFF2-40B4-BE49-F238E27FC236}">
                <a16:creationId xmlns:a16="http://schemas.microsoft.com/office/drawing/2014/main" xmlns="" id="{3347D0A3-9976-4C95-8868-5C548352319B}"/>
              </a:ext>
            </a:extLst>
          </p:cNvPr>
          <p:cNvGrpSpPr/>
          <p:nvPr/>
        </p:nvGrpSpPr>
        <p:grpSpPr>
          <a:xfrm>
            <a:off x="2612102" y="3549773"/>
            <a:ext cx="7688703" cy="1261460"/>
            <a:chOff x="755500" y="2472340"/>
            <a:chExt cx="7688703" cy="1261460"/>
          </a:xfrm>
        </p:grpSpPr>
        <p:sp>
          <p:nvSpPr>
            <p:cNvPr id="20" name="免费的模板下载：www.ainippt.com  _2">
              <a:extLst>
                <a:ext uri="{FF2B5EF4-FFF2-40B4-BE49-F238E27FC236}">
                  <a16:creationId xmlns:a16="http://schemas.microsoft.com/office/drawing/2014/main" xmlns="" id="{939FE58E-3D7E-45A2-B500-1F2A91284025}"/>
                </a:ext>
              </a:extLst>
            </p:cNvPr>
            <p:cNvSpPr txBox="1"/>
            <p:nvPr>
              <p:custDataLst>
                <p:tags r:id="rId2"/>
              </p:custDataLst>
            </p:nvPr>
          </p:nvSpPr>
          <p:spPr>
            <a:xfrm>
              <a:off x="755500" y="2472340"/>
              <a:ext cx="7688703" cy="707886"/>
            </a:xfrm>
            <a:prstGeom prst="rect">
              <a:avLst/>
            </a:prstGeom>
            <a:noFill/>
          </p:spPr>
          <p:txBody>
            <a:bodyPr wrap="square" rtlCol="0">
              <a:spAutoFit/>
            </a:bodyPr>
            <a:lstStyle/>
            <a:p>
              <a:pPr lvl="0"/>
              <a:r>
                <a:rPr lang="zh-CN" altLang="en-US" sz="4000" b="1" kern="0" dirty="0">
                  <a:solidFill>
                    <a:srgbClr val="BC1F26"/>
                  </a:solidFill>
                  <a:latin typeface="楷体" panose="02010609060101010101" pitchFamily="49" charset="-122"/>
                  <a:ea typeface="楷体" panose="02010609060101010101" pitchFamily="49" charset="-122"/>
                </a:rPr>
                <a:t>廉洁记在心反腐败廉政建设模板</a:t>
              </a:r>
              <a:endParaRPr kumimoji="0" lang="zh-CN" altLang="en-US" sz="4000" b="1" i="0" u="none" strike="noStrike" kern="0" cap="none" spc="0" normalizeH="0" baseline="0" noProof="0" dirty="0">
                <a:ln>
                  <a:noFill/>
                </a:ln>
                <a:solidFill>
                  <a:srgbClr val="BC1F26"/>
                </a:solidFill>
                <a:effectLst/>
                <a:uLnTx/>
                <a:uFillTx/>
                <a:latin typeface="楷体" panose="02010609060101010101" pitchFamily="49" charset="-122"/>
                <a:ea typeface="楷体" panose="02010609060101010101" pitchFamily="49" charset="-122"/>
              </a:endParaRPr>
            </a:p>
          </p:txBody>
        </p:sp>
        <p:sp>
          <p:nvSpPr>
            <p:cNvPr id="21" name="免费的模板下载：www.ainippt.com  _3">
              <a:extLst>
                <a:ext uri="{FF2B5EF4-FFF2-40B4-BE49-F238E27FC236}">
                  <a16:creationId xmlns:a16="http://schemas.microsoft.com/office/drawing/2014/main" xmlns="" id="{B6F72F2C-DD22-4645-B7E6-CDCB819E7AAE}"/>
                </a:ext>
              </a:extLst>
            </p:cNvPr>
            <p:cNvSpPr>
              <a:spLocks noChangeArrowheads="1"/>
            </p:cNvSpPr>
            <p:nvPr>
              <p:custDataLst>
                <p:tags r:id="rId3"/>
              </p:custDataLst>
            </p:nvPr>
          </p:nvSpPr>
          <p:spPr bwMode="auto">
            <a:xfrm>
              <a:off x="892003" y="3364468"/>
              <a:ext cx="6952342" cy="369332"/>
            </a:xfrm>
            <a:prstGeom prst="rect">
              <a:avLst/>
            </a:prstGeom>
            <a:solidFill>
              <a:srgbClr val="BC1F26"/>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dist">
                <a:buNone/>
              </a:pPr>
              <a:r>
                <a:rPr kumimoji="0" lang="en-US" altLang="zh-CN" sz="1800" b="1" i="0" u="none" strike="noStrike" kern="0" cap="all"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sym typeface="Calibri" panose="020F050202020403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廉洁从业</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执法为名</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依法治国</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秉公执法</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严守底线</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endParaRPr kumimoji="0" lang="zh-CN" altLang="en-US" sz="1800" b="1" i="0" u="none" strike="noStrike" kern="0" cap="all"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sym typeface="Calibri" panose="020F0502020204030204" pitchFamily="34" charset="0"/>
              </a:endParaRPr>
            </a:p>
          </p:txBody>
        </p:sp>
      </p:grpSp>
      <p:grpSp>
        <p:nvGrpSpPr>
          <p:cNvPr id="23" name="免费的模板下载：www.ainippt.com_4">
            <a:extLst>
              <a:ext uri="{FF2B5EF4-FFF2-40B4-BE49-F238E27FC236}">
                <a16:creationId xmlns:a16="http://schemas.microsoft.com/office/drawing/2014/main" xmlns="" id="{10978C0B-579F-442E-8B51-725556DDBB8C}"/>
              </a:ext>
            </a:extLst>
          </p:cNvPr>
          <p:cNvGrpSpPr/>
          <p:nvPr/>
        </p:nvGrpSpPr>
        <p:grpSpPr>
          <a:xfrm>
            <a:off x="520700" y="655084"/>
            <a:ext cx="10972800" cy="5547832"/>
            <a:chOff x="520700" y="660400"/>
            <a:chExt cx="10972800" cy="5547832"/>
          </a:xfrm>
        </p:grpSpPr>
        <p:sp>
          <p:nvSpPr>
            <p:cNvPr id="24" name="矩形 23">
              <a:extLst>
                <a:ext uri="{FF2B5EF4-FFF2-40B4-BE49-F238E27FC236}">
                  <a16:creationId xmlns:a16="http://schemas.microsoft.com/office/drawing/2014/main" xmlns="" id="{F1D4E7A3-851E-4435-A92B-D6E00494AC4D}"/>
                </a:ext>
              </a:extLst>
            </p:cNvPr>
            <p:cNvSpPr/>
            <p:nvPr/>
          </p:nvSpPr>
          <p:spPr>
            <a:xfrm>
              <a:off x="873098" y="660400"/>
              <a:ext cx="10620402" cy="5547832"/>
            </a:xfrm>
            <a:prstGeom prst="rect">
              <a:avLst/>
            </a:prstGeom>
            <a:no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椭圆 24">
              <a:extLst>
                <a:ext uri="{FF2B5EF4-FFF2-40B4-BE49-F238E27FC236}">
                  <a16:creationId xmlns:a16="http://schemas.microsoft.com/office/drawing/2014/main" xmlns="" id="{6F1E6FCB-B0BB-4501-BB65-511C7695DA14}"/>
                </a:ext>
              </a:extLst>
            </p:cNvPr>
            <p:cNvSpPr/>
            <p:nvPr/>
          </p:nvSpPr>
          <p:spPr>
            <a:xfrm rot="10800000">
              <a:off x="1050912" y="3078204"/>
              <a:ext cx="174583" cy="168685"/>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26" name="直接连接符 25">
              <a:extLst>
                <a:ext uri="{FF2B5EF4-FFF2-40B4-BE49-F238E27FC236}">
                  <a16:creationId xmlns:a16="http://schemas.microsoft.com/office/drawing/2014/main" xmlns="" id="{DD1BD5FD-0063-4476-A64F-441A480D4E58}"/>
                </a:ext>
              </a:extLst>
            </p:cNvPr>
            <p:cNvCxnSpPr>
              <a:stCxn id="25" idx="6"/>
            </p:cNvCxnSpPr>
            <p:nvPr/>
          </p:nvCxnSpPr>
          <p:spPr>
            <a:xfrm rot="10800000">
              <a:off x="520700" y="3162546"/>
              <a:ext cx="530212" cy="0"/>
            </a:xfrm>
            <a:prstGeom prst="line">
              <a:avLst/>
            </a:prstGeom>
            <a:noFill/>
            <a:ln w="28575" cap="flat" cmpd="sng" algn="ctr">
              <a:solidFill>
                <a:sysClr val="window" lastClr="FFFFFF"/>
              </a:solidFill>
              <a:prstDash val="solid"/>
              <a:miter lim="800000"/>
            </a:ln>
            <a:effectLst>
              <a:outerShdw blurRad="63500" sx="102000" sy="102000" algn="ctr" rotWithShape="0">
                <a:prstClr val="black">
                  <a:alpha val="40000"/>
                </a:prstClr>
              </a:outerShdw>
            </a:effectLst>
          </p:spPr>
        </p:cxnSp>
        <p:sp>
          <p:nvSpPr>
            <p:cNvPr id="27" name="椭圆 26">
              <a:extLst>
                <a:ext uri="{FF2B5EF4-FFF2-40B4-BE49-F238E27FC236}">
                  <a16:creationId xmlns:a16="http://schemas.microsoft.com/office/drawing/2014/main" xmlns="" id="{E862C837-8375-471B-BAE1-5F4E8CD59A1F}"/>
                </a:ext>
              </a:extLst>
            </p:cNvPr>
            <p:cNvSpPr/>
            <p:nvPr/>
          </p:nvSpPr>
          <p:spPr>
            <a:xfrm rot="10800000">
              <a:off x="1050912" y="3643609"/>
              <a:ext cx="174583" cy="168685"/>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28" name="直接连接符 27">
              <a:extLst>
                <a:ext uri="{FF2B5EF4-FFF2-40B4-BE49-F238E27FC236}">
                  <a16:creationId xmlns:a16="http://schemas.microsoft.com/office/drawing/2014/main" xmlns="" id="{74571899-EAC9-4F81-A364-144E926B0424}"/>
                </a:ext>
              </a:extLst>
            </p:cNvPr>
            <p:cNvCxnSpPr>
              <a:stCxn id="27" idx="6"/>
            </p:cNvCxnSpPr>
            <p:nvPr/>
          </p:nvCxnSpPr>
          <p:spPr>
            <a:xfrm rot="10800000">
              <a:off x="520700" y="3727951"/>
              <a:ext cx="530212" cy="0"/>
            </a:xfrm>
            <a:prstGeom prst="line">
              <a:avLst/>
            </a:prstGeom>
            <a:noFill/>
            <a:ln w="28575" cap="flat" cmpd="sng" algn="ctr">
              <a:solidFill>
                <a:sysClr val="window" lastClr="FFFFFF"/>
              </a:solidFill>
              <a:prstDash val="solid"/>
              <a:miter lim="800000"/>
            </a:ln>
            <a:effectLst>
              <a:outerShdw blurRad="63500" sx="102000" sy="102000" algn="ctr" rotWithShape="0">
                <a:prstClr val="black">
                  <a:alpha val="40000"/>
                </a:prstClr>
              </a:outerShdw>
            </a:effectLst>
          </p:spPr>
        </p:cxnSp>
      </p:grpSp>
      <p:pic>
        <p:nvPicPr>
          <p:cNvPr id="34" name="图片 33" descr="图片包含 节肢动物, 无脊椎动物, 动物, 螃蟹&#10;&#10;已生成极高可信度的说明">
            <a:extLst>
              <a:ext uri="{FF2B5EF4-FFF2-40B4-BE49-F238E27FC236}">
                <a16:creationId xmlns:a16="http://schemas.microsoft.com/office/drawing/2014/main" xmlns="" id="{6F2E2817-05FC-4223-AF77-617A079A20A9}"/>
              </a:ext>
            </a:extLst>
          </p:cNvPr>
          <p:cNvPicPr>
            <a:picLocks noChangeAspect="1"/>
          </p:cNvPicPr>
          <p:nvPr/>
        </p:nvPicPr>
        <p:blipFill rotWithShape="1">
          <a:blip r:embed="rId6" cstate="print">
            <a:extLst>
              <a:ext uri="{28A0092B-C50C-407E-A947-70E740481C1C}">
                <a14:useLocalDpi xmlns:a14="http://schemas.microsoft.com/office/drawing/2010/main" xmlns="" val="0"/>
              </a:ext>
            </a:extLst>
          </a:blip>
          <a:srcRect r="14346" b="23177"/>
          <a:stretch/>
        </p:blipFill>
        <p:spPr>
          <a:xfrm>
            <a:off x="7296209" y="3241573"/>
            <a:ext cx="3968691" cy="2778227"/>
          </a:xfrm>
          <a:prstGeom prst="rect">
            <a:avLst/>
          </a:prstGeom>
        </p:spPr>
      </p:pic>
      <p:pic>
        <p:nvPicPr>
          <p:cNvPr id="41" name="建党伟业背景音乐 红旗颂.mp3">
            <a:hlinkClick r:id="" action="ppaction://media"/>
            <a:extLst>
              <a:ext uri="{FF2B5EF4-FFF2-40B4-BE49-F238E27FC236}">
                <a16:creationId xmlns:a16="http://schemas.microsoft.com/office/drawing/2014/main" xmlns="" id="{6A5E630C-A5F0-4673-813A-07540396045E}"/>
              </a:ext>
            </a:extLst>
          </p:cNvPr>
          <p:cNvPicPr>
            <a:picLocks noChangeAspect="1"/>
          </p:cNvPicPr>
          <p:nvPr>
            <a:audioFile r:link="rId1"/>
            <p:extLst>
              <p:ext uri="{DAA4B4D4-6D71-4841-9C94-3DE7FCFB9230}">
                <p14:media xmlns:p14="http://schemas.microsoft.com/office/powerpoint/2010/main" xmlns="" r:embed="rId7"/>
              </p:ext>
            </p:extLst>
          </p:nvPr>
        </p:nvPicPr>
        <p:blipFill>
          <a:blip r:embed="rId8" cstate="print"/>
          <a:stretch>
            <a:fillRect/>
          </a:stretch>
        </p:blipFill>
        <p:spPr>
          <a:xfrm>
            <a:off x="-566058" y="0"/>
            <a:ext cx="566057" cy="566057"/>
          </a:xfrm>
          <a:prstGeom prst="rect">
            <a:avLst/>
          </a:prstGeom>
        </p:spPr>
      </p:pic>
      <p:sp>
        <p:nvSpPr>
          <p:cNvPr id="2" name="文本框 1">
            <a:extLst>
              <a:ext uri="{FF2B5EF4-FFF2-40B4-BE49-F238E27FC236}">
                <a16:creationId xmlns:a16="http://schemas.microsoft.com/office/drawing/2014/main" xmlns="" id="{5A27F8D6-22F8-4812-A845-9BD731D91E71}"/>
              </a:ext>
            </a:extLst>
          </p:cNvPr>
          <p:cNvSpPr txBox="1"/>
          <p:nvPr/>
        </p:nvSpPr>
        <p:spPr>
          <a:xfrm>
            <a:off x="2380424" y="1887992"/>
            <a:ext cx="7688703" cy="1569660"/>
          </a:xfrm>
          <a:prstGeom prst="rect">
            <a:avLst/>
          </a:prstGeom>
          <a:noFill/>
        </p:spPr>
        <p:txBody>
          <a:bodyPr wrap="square" rtlCol="0">
            <a:spAutoFit/>
          </a:bodyPr>
          <a:lstStyle/>
          <a:p>
            <a:pPr algn="ctr"/>
            <a:r>
              <a:rPr lang="zh-CN" altLang="en-US" sz="9600" b="1" dirty="0">
                <a:blipFill>
                  <a:blip r:embed="rId9"/>
                  <a:stretch>
                    <a:fillRect/>
                  </a:stretch>
                </a:blipFill>
                <a:latin typeface="汉仪尚巍手书W" panose="00020600040101010101" pitchFamily="18" charset="-122"/>
                <a:ea typeface="汉仪尚巍手书W" panose="00020600040101010101" pitchFamily="18" charset="-122"/>
              </a:rPr>
              <a:t>廉洁党风建设</a:t>
            </a:r>
          </a:p>
        </p:txBody>
      </p:sp>
    </p:spTree>
    <p:extLst>
      <p:ext uri="{BB962C8B-B14F-4D97-AF65-F5344CB8AC3E}">
        <p14:creationId xmlns:p14="http://schemas.microsoft.com/office/powerpoint/2010/main" xmlns="" val="2469589613"/>
      </p:ext>
    </p:extLst>
  </p:cSld>
  <p:clrMapOvr>
    <a:masterClrMapping/>
  </p:clrMapOvr>
  <mc:AlternateContent xmlns:mc="http://schemas.openxmlformats.org/markup-compatibility/2006">
    <mc:Choice xmlns:p14="http://schemas.microsoft.com/office/powerpoint/2010/main" xmlns="" Requires="p14">
      <p:transition spd="slow" p14:dur="1400" advClick="0" advTm="4000">
        <p14:rippl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1"/>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ppt_x"/>
                                          </p:val>
                                        </p:tav>
                                        <p:tav tm="100000">
                                          <p:val>
                                            <p:strVal val="#ppt_x"/>
                                          </p:val>
                                        </p:tav>
                                      </p:tavLst>
                                    </p:anim>
                                    <p:anim calcmode="lin" valueType="num">
                                      <p:cBhvr additive="base">
                                        <p:cTn id="1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 repeatCount="indefinite" fill="hold" display="0">
                  <p:stCondLst>
                    <p:cond delay="indefinite"/>
                  </p:stCondLst>
                  <p:endCondLst>
                    <p:cond evt="onStopAudio" delay="0">
                      <p:tgtEl>
                        <p:sldTgt/>
                      </p:tgtEl>
                    </p:cond>
                  </p:endCondLst>
                </p:cTn>
                <p:tgtEl>
                  <p:spTgt spid="4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6" name="免费的模板下载：www.ainippt.com_4"/>
          <p:cNvSpPr/>
          <p:nvPr/>
        </p:nvSpPr>
        <p:spPr>
          <a:xfrm flipH="1">
            <a:off x="2606308" y="4180656"/>
            <a:ext cx="6979384" cy="613694"/>
          </a:xfrm>
          <a:prstGeom prst="rect">
            <a:avLst/>
          </a:prstGeom>
        </p:spPr>
        <p:txBody>
          <a:bodyPr wrap="square">
            <a:spAutoFit/>
          </a:bodyPr>
          <a:lstStyle/>
          <a:p>
            <a:pPr algn="ctr">
              <a:lnSpc>
                <a:spcPct val="150000"/>
              </a:lnSpc>
              <a:spcAft>
                <a:spcPts val="600"/>
              </a:spcAft>
              <a:defRPr/>
            </a:pPr>
            <a:r>
              <a:rPr lang="zh-CN" altLang="en-US" sz="1200" dirty="0">
                <a:solidFill>
                  <a:prstClr val="black">
                    <a:lumMod val="50000"/>
                    <a:lumOff val="50000"/>
                  </a:prstClr>
                </a:solidFill>
                <a:latin typeface="微软雅黑"/>
              </a:rPr>
              <a:t>请输入描述文字请输入描述文字，请输入描述文字请输入描述文字请输入描述文字，请输入描述文字请输入描述文字，请输入描述文字请输入描述文字，请输入描述文字，请输入描述文字</a:t>
            </a:r>
            <a:endParaRPr lang="en-US" altLang="zh-CN" sz="1200" dirty="0">
              <a:solidFill>
                <a:prstClr val="black">
                  <a:lumMod val="50000"/>
                  <a:lumOff val="50000"/>
                </a:prstClr>
              </a:solidFill>
              <a:latin typeface="微软雅黑"/>
            </a:endParaRPr>
          </a:p>
        </p:txBody>
      </p:sp>
      <p:sp>
        <p:nvSpPr>
          <p:cNvPr id="37" name="免费的模板下载：www.ainippt.com_5">
            <a:extLst>
              <a:ext uri="{FF2B5EF4-FFF2-40B4-BE49-F238E27FC236}">
                <a16:creationId xmlns:a16="http://schemas.microsoft.com/office/drawing/2014/main" xmlns="" id="{87CEC922-A9FB-42D1-B1E7-C94DF1375758}"/>
              </a:ext>
            </a:extLst>
          </p:cNvPr>
          <p:cNvSpPr txBox="1"/>
          <p:nvPr/>
        </p:nvSpPr>
        <p:spPr>
          <a:xfrm>
            <a:off x="4310895" y="2031013"/>
            <a:ext cx="3570208"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第二部分</a:t>
            </a:r>
          </a:p>
        </p:txBody>
      </p:sp>
      <p:sp>
        <p:nvSpPr>
          <p:cNvPr id="38" name="免费的模板下载：www.ainippt.com_6" descr="e7d195523061f1c0cef09ac28eaae964ec9988a5cce77c8b8C1E4685C6E6B40CD7615480512384A61EE159C6FE0045D14B61E85D0A95589D558B81FFC809322ACC20DC2254D928200A3EA0841B8B1814D46540F92FDE0CC7D2E4FED8FEEFC6C9A68F4EFD8E967F607C3A4874F08B710D4B9EDAF2198A37174DB562817F68A467C4A8AF4E469EC69C">
            <a:extLst>
              <a:ext uri="{FF2B5EF4-FFF2-40B4-BE49-F238E27FC236}">
                <a16:creationId xmlns:a16="http://schemas.microsoft.com/office/drawing/2014/main" xmlns="" id="{22C6CC79-73FA-4C35-9A89-571A56EEBA99}"/>
              </a:ext>
            </a:extLst>
          </p:cNvPr>
          <p:cNvSpPr/>
          <p:nvPr/>
        </p:nvSpPr>
        <p:spPr>
          <a:xfrm>
            <a:off x="2891845" y="3432629"/>
            <a:ext cx="6408309" cy="646331"/>
          </a:xfrm>
          <a:prstGeom prst="rect">
            <a:avLst/>
          </a:prstGeom>
        </p:spPr>
        <p:txBody>
          <a:bodyPr wrap="square">
            <a:spAutoFit/>
          </a:bodyPr>
          <a:lstStyle/>
          <a:p>
            <a:pPr algn="ctr" defTabSz="914034" fontAlgn="base">
              <a:spcBef>
                <a:spcPct val="0"/>
              </a:spcBef>
              <a:spcAft>
                <a:spcPct val="0"/>
              </a:spcAft>
            </a:pPr>
            <a:r>
              <a:rPr lang="zh-CN" altLang="en-US" sz="3600" b="1" dirty="0">
                <a:solidFill>
                  <a:srgbClr val="5A5A5A"/>
                </a:solidFill>
                <a:latin typeface="微软雅黑" panose="020B0503020204020204" pitchFamily="34" charset="-122"/>
                <a:ea typeface="微软雅黑" panose="020B0503020204020204" pitchFamily="34" charset="-122"/>
              </a:rPr>
              <a:t>腐败出现的原因和防范措施</a:t>
            </a:r>
          </a:p>
        </p:txBody>
      </p:sp>
    </p:spTree>
    <p:extLst>
      <p:ext uri="{BB962C8B-B14F-4D97-AF65-F5344CB8AC3E}">
        <p14:creationId xmlns:p14="http://schemas.microsoft.com/office/powerpoint/2010/main" xmlns="" val="357521699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556165" y="479790"/>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283885"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一、反腐倡廉的涵义</a:t>
            </a:r>
          </a:p>
        </p:txBody>
      </p:sp>
      <p:sp>
        <p:nvSpPr>
          <p:cNvPr id="4" name="矩形: 圆角 3">
            <a:extLst>
              <a:ext uri="{FF2B5EF4-FFF2-40B4-BE49-F238E27FC236}">
                <a16:creationId xmlns:a16="http://schemas.microsoft.com/office/drawing/2014/main" xmlns="" id="{AE8603C0-6D50-47D0-92D2-658685F760BB}"/>
              </a:ext>
            </a:extLst>
          </p:cNvPr>
          <p:cNvSpPr/>
          <p:nvPr/>
        </p:nvSpPr>
        <p:spPr bwMode="auto">
          <a:xfrm>
            <a:off x="681542" y="1478186"/>
            <a:ext cx="960063" cy="599841"/>
          </a:xfrm>
          <a:prstGeom prst="roundRect">
            <a:avLst>
              <a:gd name="adj" fmla="val 10654"/>
            </a:avLst>
          </a:prstGeom>
          <a:solidFill>
            <a:srgbClr val="C00000"/>
          </a:solidFill>
          <a:ln w="9525" cap="flat" cmpd="sng" algn="ctr">
            <a:noFill/>
            <a:prstDash val="solid"/>
            <a:round/>
            <a:headEnd type="none" w="med" len="med"/>
            <a:tailEnd type="none" w="med" len="med"/>
          </a:ln>
          <a:effectLst/>
        </p:spPr>
        <p:txBody>
          <a:bodyPr/>
          <a:lstStyle/>
          <a:p>
            <a:pPr defTabSz="914034" fontAlgn="base">
              <a:spcBef>
                <a:spcPct val="0"/>
              </a:spcBef>
              <a:spcAft>
                <a:spcPct val="0"/>
              </a:spcAft>
            </a:pPr>
            <a:endParaRPr lang="zh-CN" altLang="en-US" sz="1799" noProof="1">
              <a:solidFill>
                <a:srgbClr val="FFFFFF"/>
              </a:solidFill>
              <a:latin typeface="Arial" panose="020B0604020202020204" pitchFamily="34" charset="0"/>
              <a:ea typeface="宋体" panose="02010600030101010101" pitchFamily="2" charset="-122"/>
            </a:endParaRPr>
          </a:p>
        </p:txBody>
      </p:sp>
      <p:sp>
        <p:nvSpPr>
          <p:cNvPr id="5" name="矩形 4">
            <a:extLst>
              <a:ext uri="{FF2B5EF4-FFF2-40B4-BE49-F238E27FC236}">
                <a16:creationId xmlns:a16="http://schemas.microsoft.com/office/drawing/2014/main" xmlns="" id="{814A5605-E5A3-4DA7-8583-41A269B3B4F4}"/>
              </a:ext>
            </a:extLst>
          </p:cNvPr>
          <p:cNvSpPr/>
          <p:nvPr/>
        </p:nvSpPr>
        <p:spPr>
          <a:xfrm>
            <a:off x="762473" y="1548009"/>
            <a:ext cx="799788" cy="460195"/>
          </a:xfrm>
          <a:prstGeom prst="rect">
            <a:avLst/>
          </a:prstGeom>
        </p:spPr>
        <p:txBody>
          <a:bodyPr wrap="none">
            <a:spAutoFit/>
          </a:bodyPr>
          <a:lstStyle/>
          <a:p>
            <a:pPr defTabSz="914034" fontAlgn="base">
              <a:spcBef>
                <a:spcPct val="0"/>
              </a:spcBef>
              <a:spcAft>
                <a:spcPct val="0"/>
              </a:spcAft>
            </a:pPr>
            <a:r>
              <a:rPr lang="zh-CN" altLang="en-US" sz="2399" b="1" noProof="1">
                <a:solidFill>
                  <a:srgbClr val="FFFFFF"/>
                </a:solidFill>
                <a:latin typeface="微软雅黑"/>
                <a:ea typeface="微软雅黑"/>
              </a:rPr>
              <a:t>权力</a:t>
            </a:r>
          </a:p>
        </p:txBody>
      </p:sp>
      <p:sp>
        <p:nvSpPr>
          <p:cNvPr id="6" name="矩形 10">
            <a:extLst>
              <a:ext uri="{FF2B5EF4-FFF2-40B4-BE49-F238E27FC236}">
                <a16:creationId xmlns:a16="http://schemas.microsoft.com/office/drawing/2014/main" xmlns="" id="{1867B7FC-C40A-4401-A7BD-FCDE58DA8F18}"/>
              </a:ext>
            </a:extLst>
          </p:cNvPr>
          <p:cNvSpPr>
            <a:spLocks noChangeArrowheads="1"/>
          </p:cNvSpPr>
          <p:nvPr/>
        </p:nvSpPr>
        <p:spPr bwMode="auto">
          <a:xfrm>
            <a:off x="1720949" y="1424232"/>
            <a:ext cx="9708578"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a:solidFill>
                  <a:srgbClr val="404040"/>
                </a:solidFill>
                <a:latin typeface="微软雅黑" panose="020B0503020204020204" pitchFamily="34" charset="-122"/>
                <a:ea typeface="微软雅黑" panose="020B0503020204020204" pitchFamily="34" charset="-122"/>
                <a:sym typeface="Wingdings" panose="05000000000000000000" pitchFamily="2" charset="2"/>
              </a:rPr>
              <a:t>指特定主体将其意志强加于他物（即其他个体、群体、国家机构或社会），使之产生压力继而服从的能力。</a:t>
            </a:r>
            <a:endParaRPr lang="en-US" altLang="zh-CN" sz="1999">
              <a:solidFill>
                <a:srgbClr val="404040"/>
              </a:solidFill>
              <a:latin typeface="微软雅黑" panose="020B0503020204020204" pitchFamily="34" charset="-122"/>
              <a:ea typeface="微软雅黑" panose="020B0503020204020204" pitchFamily="34" charset="-122"/>
              <a:sym typeface="Wingdings" panose="05000000000000000000" pitchFamily="2" charset="2"/>
            </a:endParaRPr>
          </a:p>
        </p:txBody>
      </p:sp>
      <p:sp>
        <p:nvSpPr>
          <p:cNvPr id="7" name="矩形: 圆角 6">
            <a:extLst>
              <a:ext uri="{FF2B5EF4-FFF2-40B4-BE49-F238E27FC236}">
                <a16:creationId xmlns:a16="http://schemas.microsoft.com/office/drawing/2014/main" xmlns="" id="{649F799F-9A68-45B3-8671-2AF343340365}"/>
              </a:ext>
            </a:extLst>
          </p:cNvPr>
          <p:cNvSpPr/>
          <p:nvPr/>
        </p:nvSpPr>
        <p:spPr bwMode="auto">
          <a:xfrm>
            <a:off x="681542" y="2270654"/>
            <a:ext cx="960063" cy="598254"/>
          </a:xfrm>
          <a:prstGeom prst="roundRect">
            <a:avLst>
              <a:gd name="adj" fmla="val 10654"/>
            </a:avLst>
          </a:prstGeom>
          <a:solidFill>
            <a:srgbClr val="C00000"/>
          </a:solidFill>
          <a:ln w="9525" cap="flat" cmpd="sng" algn="ctr">
            <a:noFill/>
            <a:prstDash val="solid"/>
            <a:round/>
            <a:headEnd type="none" w="med" len="med"/>
            <a:tailEnd type="none" w="med" len="med"/>
          </a:ln>
          <a:effectLst/>
        </p:spPr>
        <p:txBody>
          <a:bodyPr/>
          <a:lstStyle/>
          <a:p>
            <a:pPr defTabSz="914034" fontAlgn="base">
              <a:spcBef>
                <a:spcPct val="0"/>
              </a:spcBef>
              <a:spcAft>
                <a:spcPct val="0"/>
              </a:spcAft>
            </a:pPr>
            <a:endParaRPr lang="zh-CN" altLang="en-US" sz="1799" noProof="1">
              <a:solidFill>
                <a:srgbClr val="FFFFFF"/>
              </a:solidFill>
              <a:latin typeface="Arial" panose="020B0604020202020204" pitchFamily="34" charset="0"/>
              <a:ea typeface="宋体" panose="02010600030101010101" pitchFamily="2" charset="-122"/>
            </a:endParaRPr>
          </a:p>
        </p:txBody>
      </p:sp>
      <p:sp>
        <p:nvSpPr>
          <p:cNvPr id="8" name="矩形 7">
            <a:extLst>
              <a:ext uri="{FF2B5EF4-FFF2-40B4-BE49-F238E27FC236}">
                <a16:creationId xmlns:a16="http://schemas.microsoft.com/office/drawing/2014/main" xmlns="" id="{3BE5A3DE-4BFF-4E95-A852-2A6F8EA29B7D}"/>
              </a:ext>
            </a:extLst>
          </p:cNvPr>
          <p:cNvSpPr/>
          <p:nvPr/>
        </p:nvSpPr>
        <p:spPr>
          <a:xfrm>
            <a:off x="762473" y="2338890"/>
            <a:ext cx="799788" cy="461782"/>
          </a:xfrm>
          <a:prstGeom prst="rect">
            <a:avLst/>
          </a:prstGeom>
        </p:spPr>
        <p:txBody>
          <a:bodyPr wrap="none">
            <a:spAutoFit/>
          </a:bodyPr>
          <a:lstStyle/>
          <a:p>
            <a:pPr defTabSz="914034" fontAlgn="base">
              <a:spcBef>
                <a:spcPct val="0"/>
              </a:spcBef>
              <a:spcAft>
                <a:spcPct val="0"/>
              </a:spcAft>
            </a:pPr>
            <a:r>
              <a:rPr lang="zh-CN" altLang="en-US" sz="2399" b="1" noProof="1">
                <a:solidFill>
                  <a:srgbClr val="FFFFFF"/>
                </a:solidFill>
                <a:latin typeface="微软雅黑"/>
                <a:ea typeface="微软雅黑"/>
                <a:sym typeface="Wingdings" panose="05000000000000000000" pitchFamily="2" charset="2"/>
              </a:rPr>
              <a:t>腐败</a:t>
            </a:r>
            <a:endParaRPr lang="zh-CN" altLang="en-US" sz="2399" b="1" noProof="1">
              <a:solidFill>
                <a:srgbClr val="FFFFFF"/>
              </a:solidFill>
              <a:latin typeface="微软雅黑"/>
              <a:ea typeface="微软雅黑"/>
            </a:endParaRPr>
          </a:p>
        </p:txBody>
      </p:sp>
      <p:sp>
        <p:nvSpPr>
          <p:cNvPr id="9" name="矩形 13">
            <a:extLst>
              <a:ext uri="{FF2B5EF4-FFF2-40B4-BE49-F238E27FC236}">
                <a16:creationId xmlns:a16="http://schemas.microsoft.com/office/drawing/2014/main" xmlns="" id="{A800D43B-B282-41D4-A405-C8830753F113}"/>
              </a:ext>
            </a:extLst>
          </p:cNvPr>
          <p:cNvSpPr>
            <a:spLocks noChangeArrowheads="1"/>
          </p:cNvSpPr>
          <p:nvPr/>
        </p:nvSpPr>
        <p:spPr bwMode="auto">
          <a:xfrm>
            <a:off x="1720949" y="2319906"/>
            <a:ext cx="9708578" cy="7076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a:solidFill>
                  <a:srgbClr val="404040"/>
                </a:solidFill>
                <a:latin typeface="微软雅黑" panose="020B0503020204020204" pitchFamily="34" charset="-122"/>
                <a:ea typeface="微软雅黑" panose="020B0503020204020204" pitchFamily="34" charset="-122"/>
              </a:rPr>
              <a:t>所谓腐败原意是有机物的腐烂、变质。在社会生活领域里，腐败通常作为政治概念来使用。一般来说，凡是公共权力被滥用而使公共利益受到损害的，就是腐败。</a:t>
            </a:r>
          </a:p>
        </p:txBody>
      </p:sp>
      <p:sp>
        <p:nvSpPr>
          <p:cNvPr id="10" name="矩形: 圆角 9">
            <a:extLst>
              <a:ext uri="{FF2B5EF4-FFF2-40B4-BE49-F238E27FC236}">
                <a16:creationId xmlns:a16="http://schemas.microsoft.com/office/drawing/2014/main" xmlns="" id="{0E6721F2-5AB9-42D1-BC22-035452296D64}"/>
              </a:ext>
            </a:extLst>
          </p:cNvPr>
          <p:cNvSpPr/>
          <p:nvPr/>
        </p:nvSpPr>
        <p:spPr bwMode="auto">
          <a:xfrm>
            <a:off x="681542" y="5014370"/>
            <a:ext cx="960063" cy="599841"/>
          </a:xfrm>
          <a:prstGeom prst="roundRect">
            <a:avLst>
              <a:gd name="adj" fmla="val 10654"/>
            </a:avLst>
          </a:prstGeom>
          <a:solidFill>
            <a:srgbClr val="C00000"/>
          </a:solidFill>
          <a:ln w="9525" cap="flat" cmpd="sng" algn="ctr">
            <a:noFill/>
            <a:prstDash val="solid"/>
            <a:round/>
            <a:headEnd type="none" w="med" len="med"/>
            <a:tailEnd type="none" w="med" len="med"/>
          </a:ln>
          <a:effectLst/>
        </p:spPr>
        <p:txBody>
          <a:bodyPr/>
          <a:lstStyle/>
          <a:p>
            <a:pPr defTabSz="914034" fontAlgn="base">
              <a:spcBef>
                <a:spcPct val="0"/>
              </a:spcBef>
              <a:spcAft>
                <a:spcPct val="0"/>
              </a:spcAft>
            </a:pPr>
            <a:endParaRPr lang="zh-CN" altLang="en-US" sz="1799" noProof="1">
              <a:solidFill>
                <a:srgbClr val="FFFFFF"/>
              </a:solidFill>
              <a:latin typeface="Arial" panose="020B0604020202020204" pitchFamily="34" charset="0"/>
              <a:ea typeface="宋体" panose="02010600030101010101" pitchFamily="2" charset="-122"/>
            </a:endParaRPr>
          </a:p>
        </p:txBody>
      </p:sp>
      <p:sp>
        <p:nvSpPr>
          <p:cNvPr id="11" name="矩形 10">
            <a:extLst>
              <a:ext uri="{FF2B5EF4-FFF2-40B4-BE49-F238E27FC236}">
                <a16:creationId xmlns:a16="http://schemas.microsoft.com/office/drawing/2014/main" xmlns="" id="{67D1C5D0-75C2-43B6-88E7-C069D004208C}"/>
              </a:ext>
            </a:extLst>
          </p:cNvPr>
          <p:cNvSpPr/>
          <p:nvPr/>
        </p:nvSpPr>
        <p:spPr>
          <a:xfrm>
            <a:off x="762473" y="5084192"/>
            <a:ext cx="799788" cy="461782"/>
          </a:xfrm>
          <a:prstGeom prst="rect">
            <a:avLst/>
          </a:prstGeom>
        </p:spPr>
        <p:txBody>
          <a:bodyPr wrap="none">
            <a:spAutoFit/>
          </a:bodyPr>
          <a:lstStyle/>
          <a:p>
            <a:pPr defTabSz="914034" fontAlgn="base">
              <a:spcBef>
                <a:spcPct val="0"/>
              </a:spcBef>
              <a:spcAft>
                <a:spcPct val="0"/>
              </a:spcAft>
            </a:pPr>
            <a:r>
              <a:rPr lang="zh-CN" altLang="en-US" sz="2399" b="1" noProof="1">
                <a:solidFill>
                  <a:srgbClr val="FFFFFF"/>
                </a:solidFill>
                <a:latin typeface="微软雅黑"/>
                <a:ea typeface="微软雅黑"/>
                <a:sym typeface="Wingdings" panose="05000000000000000000" pitchFamily="2" charset="2"/>
              </a:rPr>
              <a:t>廉政</a:t>
            </a:r>
            <a:endParaRPr lang="zh-CN" altLang="en-US" sz="2399" b="1" noProof="1">
              <a:solidFill>
                <a:srgbClr val="FFFFFF"/>
              </a:solidFill>
              <a:latin typeface="微软雅黑"/>
              <a:ea typeface="微软雅黑"/>
            </a:endParaRPr>
          </a:p>
        </p:txBody>
      </p:sp>
      <p:sp>
        <p:nvSpPr>
          <p:cNvPr id="12" name="矩形 16">
            <a:extLst>
              <a:ext uri="{FF2B5EF4-FFF2-40B4-BE49-F238E27FC236}">
                <a16:creationId xmlns:a16="http://schemas.microsoft.com/office/drawing/2014/main" xmlns="" id="{A5137E5E-E377-45CE-BB35-A81E4D384511}"/>
              </a:ext>
            </a:extLst>
          </p:cNvPr>
          <p:cNvSpPr>
            <a:spLocks noChangeArrowheads="1"/>
          </p:cNvSpPr>
          <p:nvPr/>
        </p:nvSpPr>
        <p:spPr bwMode="auto">
          <a:xfrm>
            <a:off x="1720949" y="4908049"/>
            <a:ext cx="9708578" cy="13234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dirty="0">
                <a:solidFill>
                  <a:srgbClr val="404040"/>
                </a:solidFill>
                <a:latin typeface="微软雅黑" panose="020B0503020204020204" pitchFamily="34" charset="-122"/>
                <a:ea typeface="微软雅黑" panose="020B0503020204020204" pitchFamily="34" charset="-122"/>
                <a:sym typeface="Wingdings" panose="05000000000000000000" pitchFamily="2" charset="2"/>
              </a:rPr>
              <a:t>指国家政务活动洁净，国家公职人员公务活动行为规范端正，不被污染的政治状况。廉政是反腐败的重要内容。反腐败包括两个环节：</a:t>
            </a:r>
            <a:endParaRPr lang="en-US" altLang="zh-CN" sz="1999" dirty="0">
              <a:solidFill>
                <a:srgbClr val="404040"/>
              </a:solidFill>
              <a:latin typeface="微软雅黑" panose="020B0503020204020204" pitchFamily="34" charset="-122"/>
              <a:ea typeface="微软雅黑" panose="020B0503020204020204" pitchFamily="34" charset="-122"/>
              <a:sym typeface="Wingdings" panose="05000000000000000000" pitchFamily="2" charset="2"/>
            </a:endParaRPr>
          </a:p>
          <a:p>
            <a:pPr algn="just" defTabSz="914034" fontAlgn="base">
              <a:spcBef>
                <a:spcPct val="0"/>
              </a:spcBef>
              <a:spcAft>
                <a:spcPct val="0"/>
              </a:spcAft>
            </a:pPr>
            <a:r>
              <a:rPr lang="zh-CN" altLang="en-US" sz="1999" b="1" dirty="0">
                <a:solidFill>
                  <a:srgbClr val="404040"/>
                </a:solidFill>
                <a:latin typeface="微软雅黑" panose="020B0503020204020204" pitchFamily="34" charset="-122"/>
                <a:ea typeface="微软雅黑" panose="020B0503020204020204" pitchFamily="34" charset="-122"/>
                <a:sym typeface="Wingdings" panose="05000000000000000000" pitchFamily="2" charset="2"/>
              </a:rPr>
              <a:t>一是</a:t>
            </a:r>
            <a:r>
              <a:rPr lang="zh-CN" altLang="en-US" sz="1999" dirty="0">
                <a:solidFill>
                  <a:srgbClr val="404040"/>
                </a:solidFill>
                <a:latin typeface="微软雅黑" panose="020B0503020204020204" pitchFamily="34" charset="-122"/>
                <a:ea typeface="微软雅黑" panose="020B0503020204020204" pitchFamily="34" charset="-122"/>
                <a:sym typeface="Wingdings" panose="05000000000000000000" pitchFamily="2" charset="2"/>
              </a:rPr>
              <a:t>防范腐败；</a:t>
            </a:r>
            <a:endParaRPr lang="en-US" altLang="zh-CN" sz="1999" dirty="0">
              <a:solidFill>
                <a:srgbClr val="404040"/>
              </a:solidFill>
              <a:latin typeface="微软雅黑" panose="020B0503020204020204" pitchFamily="34" charset="-122"/>
              <a:ea typeface="微软雅黑" panose="020B0503020204020204" pitchFamily="34" charset="-122"/>
              <a:sym typeface="Wingdings" panose="05000000000000000000" pitchFamily="2" charset="2"/>
            </a:endParaRPr>
          </a:p>
          <a:p>
            <a:pPr algn="just" defTabSz="914034" fontAlgn="base">
              <a:spcBef>
                <a:spcPct val="0"/>
              </a:spcBef>
              <a:spcAft>
                <a:spcPct val="0"/>
              </a:spcAft>
            </a:pPr>
            <a:r>
              <a:rPr lang="zh-CN" altLang="en-US" sz="1999" b="1" dirty="0">
                <a:solidFill>
                  <a:srgbClr val="404040"/>
                </a:solidFill>
                <a:latin typeface="微软雅黑" panose="020B0503020204020204" pitchFamily="34" charset="-122"/>
                <a:ea typeface="微软雅黑" panose="020B0503020204020204" pitchFamily="34" charset="-122"/>
                <a:sym typeface="Wingdings" panose="05000000000000000000" pitchFamily="2" charset="2"/>
              </a:rPr>
              <a:t>二是</a:t>
            </a:r>
            <a:r>
              <a:rPr lang="zh-CN" altLang="en-US" sz="1999" dirty="0">
                <a:solidFill>
                  <a:srgbClr val="404040"/>
                </a:solidFill>
                <a:latin typeface="微软雅黑" panose="020B0503020204020204" pitchFamily="34" charset="-122"/>
                <a:ea typeface="微软雅黑" panose="020B0503020204020204" pitchFamily="34" charset="-122"/>
                <a:sym typeface="Wingdings" panose="05000000000000000000" pitchFamily="2" charset="2"/>
              </a:rPr>
              <a:t>揭露、追查和惩治腐败。</a:t>
            </a:r>
            <a:endParaRPr lang="en-US" altLang="zh-CN" sz="1999" dirty="0">
              <a:solidFill>
                <a:srgbClr val="404040"/>
              </a:solidFill>
              <a:latin typeface="微软雅黑" panose="020B0503020204020204" pitchFamily="34" charset="-122"/>
              <a:ea typeface="微软雅黑" panose="020B0503020204020204" pitchFamily="34" charset="-122"/>
              <a:sym typeface="Wingdings" panose="05000000000000000000" pitchFamily="2" charset="2"/>
            </a:endParaRPr>
          </a:p>
        </p:txBody>
      </p:sp>
      <p:sp>
        <p:nvSpPr>
          <p:cNvPr id="13" name="矩形 17">
            <a:extLst>
              <a:ext uri="{FF2B5EF4-FFF2-40B4-BE49-F238E27FC236}">
                <a16:creationId xmlns:a16="http://schemas.microsoft.com/office/drawing/2014/main" xmlns="" id="{D98ECC8F-75AF-49E7-956F-FB5B6CE70D52}"/>
              </a:ext>
            </a:extLst>
          </p:cNvPr>
          <p:cNvSpPr>
            <a:spLocks noChangeArrowheads="1"/>
          </p:cNvSpPr>
          <p:nvPr/>
        </p:nvSpPr>
        <p:spPr bwMode="auto">
          <a:xfrm>
            <a:off x="1720949" y="3630611"/>
            <a:ext cx="8389835"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763" indent="-342763" algn="just" defTabSz="914034" fontAlgn="base">
              <a:spcBef>
                <a:spcPct val="0"/>
              </a:spcBef>
              <a:spcAft>
                <a:spcPct val="0"/>
              </a:spcAft>
              <a:buFont typeface="Wingdings" panose="05000000000000000000" pitchFamily="2" charset="2"/>
              <a:buChar char="n"/>
            </a:pPr>
            <a:r>
              <a:rPr lang="zh-CN" altLang="en-US" sz="1799">
                <a:solidFill>
                  <a:srgbClr val="404040"/>
                </a:solidFill>
                <a:latin typeface="微软雅黑" panose="020B0503020204020204" pitchFamily="34" charset="-122"/>
                <a:ea typeface="微软雅黑" panose="020B0503020204020204" pitchFamily="34" charset="-122"/>
              </a:rPr>
              <a:t>腐败和腐败分子主体必须是国家公职人员，或者受委托行使公共权力的人；</a:t>
            </a:r>
          </a:p>
          <a:p>
            <a:pPr marL="342763" indent="-342763" algn="just" defTabSz="914034" fontAlgn="base">
              <a:spcBef>
                <a:spcPct val="0"/>
              </a:spcBef>
              <a:spcAft>
                <a:spcPct val="0"/>
              </a:spcAft>
              <a:buFont typeface="Wingdings" panose="05000000000000000000" pitchFamily="2" charset="2"/>
              <a:buChar char="n"/>
            </a:pPr>
            <a:r>
              <a:rPr lang="zh-CN" altLang="en-US" sz="1799">
                <a:solidFill>
                  <a:srgbClr val="404040"/>
                </a:solidFill>
                <a:latin typeface="微软雅黑" panose="020B0503020204020204" pitchFamily="34" charset="-122"/>
                <a:ea typeface="微软雅黑" panose="020B0503020204020204" pitchFamily="34" charset="-122"/>
              </a:rPr>
              <a:t>行为方式是以公共权力谋取私利；</a:t>
            </a:r>
          </a:p>
          <a:p>
            <a:pPr marL="342763" indent="-342763" algn="just" defTabSz="914034" fontAlgn="base">
              <a:spcBef>
                <a:spcPct val="0"/>
              </a:spcBef>
              <a:spcAft>
                <a:spcPct val="0"/>
              </a:spcAft>
              <a:buFont typeface="Wingdings" panose="05000000000000000000" pitchFamily="2" charset="2"/>
              <a:buChar char="n"/>
            </a:pPr>
            <a:r>
              <a:rPr lang="zh-CN" altLang="en-US" sz="1799">
                <a:solidFill>
                  <a:srgbClr val="404040"/>
                </a:solidFill>
                <a:latin typeface="微软雅黑" panose="020B0503020204020204" pitchFamily="34" charset="-122"/>
                <a:ea typeface="微软雅黑" panose="020B0503020204020204" pitchFamily="34" charset="-122"/>
              </a:rPr>
              <a:t>以权谋私的程度相当严重，到了触犯刑律，需要受到法律制裁的程度。</a:t>
            </a:r>
          </a:p>
          <a:p>
            <a:pPr marL="342763" indent="-342763" algn="just" defTabSz="914034" fontAlgn="base">
              <a:spcBef>
                <a:spcPct val="0"/>
              </a:spcBef>
              <a:spcAft>
                <a:spcPct val="0"/>
              </a:spcAft>
              <a:buFont typeface="Wingdings" panose="05000000000000000000" pitchFamily="2" charset="2"/>
              <a:buChar char="n"/>
            </a:pPr>
            <a:r>
              <a:rPr lang="zh-CN" altLang="en-US" sz="1799">
                <a:solidFill>
                  <a:srgbClr val="404040"/>
                </a:solidFill>
                <a:latin typeface="微软雅黑" panose="020B0503020204020204" pitchFamily="34" charset="-122"/>
                <a:ea typeface="微软雅黑" panose="020B0503020204020204" pitchFamily="34" charset="-122"/>
              </a:rPr>
              <a:t>如果没到这个程度的以权谋私，一般叫不廉洁行为。</a:t>
            </a:r>
          </a:p>
        </p:txBody>
      </p:sp>
      <p:sp>
        <p:nvSpPr>
          <p:cNvPr id="14" name="文本框 13">
            <a:extLst>
              <a:ext uri="{FF2B5EF4-FFF2-40B4-BE49-F238E27FC236}">
                <a16:creationId xmlns:a16="http://schemas.microsoft.com/office/drawing/2014/main" xmlns="" id="{F4E1AB41-8E5F-4712-BDF2-C54BCBC4E638}"/>
              </a:ext>
            </a:extLst>
          </p:cNvPr>
          <p:cNvSpPr txBox="1"/>
          <p:nvPr/>
        </p:nvSpPr>
        <p:spPr>
          <a:xfrm>
            <a:off x="1824096" y="3183111"/>
            <a:ext cx="2492989" cy="369743"/>
          </a:xfrm>
          <a:prstGeom prst="rect">
            <a:avLst/>
          </a:prstGeom>
          <a:solidFill>
            <a:srgbClr val="C00000"/>
          </a:solidFill>
          <a:ln>
            <a:noFill/>
          </a:ln>
        </p:spPr>
        <p:txBody>
          <a:bodyPr anchor="ctr">
            <a:spAutoFit/>
          </a:bodyPr>
          <a:lstStyle>
            <a:defPPr>
              <a:defRPr lang="zh-CN"/>
            </a:defPPr>
            <a:lvl1pPr algn="just">
              <a:defRPr sz="2000">
                <a:solidFill>
                  <a:schemeClr val="accent1"/>
                </a:solidFill>
                <a:latin typeface="+mj-ea"/>
                <a:ea typeface="+mj-ea"/>
              </a:defRPr>
            </a:lvl1pPr>
          </a:lstStyle>
          <a:p>
            <a:pPr defTabSz="914034" fontAlgn="base">
              <a:spcBef>
                <a:spcPct val="0"/>
              </a:spcBef>
              <a:spcAft>
                <a:spcPct val="0"/>
              </a:spcAft>
            </a:pPr>
            <a:r>
              <a:rPr lang="zh-CN" altLang="en-US" sz="1799" noProof="1">
                <a:solidFill>
                  <a:srgbClr val="FFFFFF"/>
                </a:solidFill>
                <a:latin typeface="微软雅黑"/>
                <a:ea typeface="微软雅黑"/>
              </a:rPr>
              <a:t>腐败具备三个条件</a:t>
            </a:r>
          </a:p>
        </p:txBody>
      </p:sp>
    </p:spTree>
    <p:extLst>
      <p:ext uri="{BB962C8B-B14F-4D97-AF65-F5344CB8AC3E}">
        <p14:creationId xmlns:p14="http://schemas.microsoft.com/office/powerpoint/2010/main" xmlns="" val="421624436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p:bldP spid="9" grpId="0"/>
      <p:bldP spid="10" grpId="0" animBg="1"/>
      <p:bldP spid="11" grpId="0"/>
      <p:bldP spid="12" grpId="0"/>
      <p:bldP spid="13" grpId="0"/>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11235639" y="509147"/>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029886"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二、国企腐败的主要特点</a:t>
            </a:r>
          </a:p>
        </p:txBody>
      </p:sp>
      <p:sp>
        <p:nvSpPr>
          <p:cNvPr id="4" name="Freeform 6">
            <a:extLst>
              <a:ext uri="{FF2B5EF4-FFF2-40B4-BE49-F238E27FC236}">
                <a16:creationId xmlns:a16="http://schemas.microsoft.com/office/drawing/2014/main" xmlns="" id="{DFEB4F30-3600-4716-9E28-EB0D59CF8CC5}"/>
              </a:ext>
            </a:extLst>
          </p:cNvPr>
          <p:cNvSpPr>
            <a:spLocks noChangeArrowheads="1"/>
          </p:cNvSpPr>
          <p:nvPr/>
        </p:nvSpPr>
        <p:spPr bwMode="auto">
          <a:xfrm>
            <a:off x="746066" y="1206257"/>
            <a:ext cx="5222422" cy="2461251"/>
          </a:xfrm>
          <a:custGeom>
            <a:avLst/>
            <a:gdLst>
              <a:gd name="T0" fmla="*/ 164 w 6411"/>
              <a:gd name="T1" fmla="*/ 0 h 3020"/>
              <a:gd name="T2" fmla="*/ 6247 w 6411"/>
              <a:gd name="T3" fmla="*/ 0 h 3020"/>
              <a:gd name="T4" fmla="*/ 6411 w 6411"/>
              <a:gd name="T5" fmla="*/ 164 h 3020"/>
              <a:gd name="T6" fmla="*/ 6411 w 6411"/>
              <a:gd name="T7" fmla="*/ 2146 h 3020"/>
              <a:gd name="T8" fmla="*/ 5526 w 6411"/>
              <a:gd name="T9" fmla="*/ 3020 h 3020"/>
              <a:gd name="T10" fmla="*/ 164 w 6411"/>
              <a:gd name="T11" fmla="*/ 3020 h 3020"/>
              <a:gd name="T12" fmla="*/ 0 w 6411"/>
              <a:gd name="T13" fmla="*/ 2855 h 3020"/>
              <a:gd name="T14" fmla="*/ 0 w 6411"/>
              <a:gd name="T15" fmla="*/ 164 h 3020"/>
              <a:gd name="T16" fmla="*/ 164 w 6411"/>
              <a:gd name="T17" fmla="*/ 0 h 3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1" h="3020">
                <a:moveTo>
                  <a:pt x="164" y="0"/>
                </a:moveTo>
                <a:lnTo>
                  <a:pt x="6247" y="0"/>
                </a:lnTo>
                <a:cubicBezTo>
                  <a:pt x="6337" y="0"/>
                  <a:pt x="6411" y="74"/>
                  <a:pt x="6411" y="164"/>
                </a:cubicBezTo>
                <a:lnTo>
                  <a:pt x="6411" y="2146"/>
                </a:lnTo>
                <a:cubicBezTo>
                  <a:pt x="5950" y="2198"/>
                  <a:pt x="5584" y="2561"/>
                  <a:pt x="5526" y="3020"/>
                </a:cubicBezTo>
                <a:lnTo>
                  <a:pt x="164" y="3020"/>
                </a:lnTo>
                <a:cubicBezTo>
                  <a:pt x="74" y="3020"/>
                  <a:pt x="0" y="2946"/>
                  <a:pt x="0" y="2855"/>
                </a:cubicBezTo>
                <a:lnTo>
                  <a:pt x="0" y="164"/>
                </a:lnTo>
                <a:cubicBezTo>
                  <a:pt x="0" y="74"/>
                  <a:pt x="74" y="0"/>
                  <a:pt x="164" y="0"/>
                </a:cubicBezTo>
                <a:close/>
              </a:path>
            </a:pathLst>
          </a:custGeom>
          <a:solidFill>
            <a:schemeClr val="bg2"/>
          </a:solidFill>
          <a:ln w="9525">
            <a:solidFill>
              <a:schemeClr val="bg1">
                <a:lumMod val="50000"/>
              </a:schemeClr>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5" name="Freeform 7">
            <a:extLst>
              <a:ext uri="{FF2B5EF4-FFF2-40B4-BE49-F238E27FC236}">
                <a16:creationId xmlns:a16="http://schemas.microsoft.com/office/drawing/2014/main" xmlns="" id="{70976A53-8F26-4B8C-80B0-64C58E9C5174}"/>
              </a:ext>
            </a:extLst>
          </p:cNvPr>
          <p:cNvSpPr>
            <a:spLocks noChangeArrowheads="1"/>
          </p:cNvSpPr>
          <p:nvPr/>
        </p:nvSpPr>
        <p:spPr bwMode="auto">
          <a:xfrm>
            <a:off x="6155741" y="1206257"/>
            <a:ext cx="5220836" cy="2461251"/>
          </a:xfrm>
          <a:custGeom>
            <a:avLst/>
            <a:gdLst>
              <a:gd name="T0" fmla="*/ 165 w 6411"/>
              <a:gd name="T1" fmla="*/ 0 h 3020"/>
              <a:gd name="T2" fmla="*/ 6247 w 6411"/>
              <a:gd name="T3" fmla="*/ 0 h 3020"/>
              <a:gd name="T4" fmla="*/ 6411 w 6411"/>
              <a:gd name="T5" fmla="*/ 164 h 3020"/>
              <a:gd name="T6" fmla="*/ 6411 w 6411"/>
              <a:gd name="T7" fmla="*/ 2855 h 3020"/>
              <a:gd name="T8" fmla="*/ 6247 w 6411"/>
              <a:gd name="T9" fmla="*/ 3020 h 3020"/>
              <a:gd name="T10" fmla="*/ 885 w 6411"/>
              <a:gd name="T11" fmla="*/ 3020 h 3020"/>
              <a:gd name="T12" fmla="*/ 0 w 6411"/>
              <a:gd name="T13" fmla="*/ 2146 h 3020"/>
              <a:gd name="T14" fmla="*/ 0 w 6411"/>
              <a:gd name="T15" fmla="*/ 164 h 3020"/>
              <a:gd name="T16" fmla="*/ 165 w 6411"/>
              <a:gd name="T17" fmla="*/ 0 h 3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1" h="3020">
                <a:moveTo>
                  <a:pt x="165" y="0"/>
                </a:moveTo>
                <a:lnTo>
                  <a:pt x="6247" y="0"/>
                </a:lnTo>
                <a:cubicBezTo>
                  <a:pt x="6337" y="0"/>
                  <a:pt x="6411" y="74"/>
                  <a:pt x="6411" y="164"/>
                </a:cubicBezTo>
                <a:lnTo>
                  <a:pt x="6411" y="2855"/>
                </a:lnTo>
                <a:cubicBezTo>
                  <a:pt x="6411" y="2946"/>
                  <a:pt x="6337" y="3020"/>
                  <a:pt x="6247" y="3020"/>
                </a:cubicBezTo>
                <a:lnTo>
                  <a:pt x="885" y="3020"/>
                </a:lnTo>
                <a:cubicBezTo>
                  <a:pt x="827" y="2561"/>
                  <a:pt x="461" y="2198"/>
                  <a:pt x="0" y="2146"/>
                </a:cubicBezTo>
                <a:lnTo>
                  <a:pt x="0" y="164"/>
                </a:lnTo>
                <a:cubicBezTo>
                  <a:pt x="0" y="74"/>
                  <a:pt x="74" y="0"/>
                  <a:pt x="165" y="0"/>
                </a:cubicBezTo>
                <a:close/>
              </a:path>
            </a:pathLst>
          </a:custGeom>
          <a:solidFill>
            <a:schemeClr val="bg2"/>
          </a:solidFill>
          <a:ln w="9525">
            <a:solidFill>
              <a:schemeClr val="bg1">
                <a:lumMod val="50000"/>
              </a:schemeClr>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6" name="Freeform 8">
            <a:extLst>
              <a:ext uri="{FF2B5EF4-FFF2-40B4-BE49-F238E27FC236}">
                <a16:creationId xmlns:a16="http://schemas.microsoft.com/office/drawing/2014/main" xmlns="" id="{FA97D720-8015-4932-B40F-40BDB330A948}"/>
              </a:ext>
            </a:extLst>
          </p:cNvPr>
          <p:cNvSpPr>
            <a:spLocks noChangeArrowheads="1"/>
          </p:cNvSpPr>
          <p:nvPr/>
        </p:nvSpPr>
        <p:spPr bwMode="auto">
          <a:xfrm>
            <a:off x="746066" y="3873802"/>
            <a:ext cx="5222422" cy="2461252"/>
          </a:xfrm>
          <a:custGeom>
            <a:avLst/>
            <a:gdLst>
              <a:gd name="T0" fmla="*/ 164 w 6411"/>
              <a:gd name="T1" fmla="*/ 0 h 3020"/>
              <a:gd name="T2" fmla="*/ 5526 w 6411"/>
              <a:gd name="T3" fmla="*/ 0 h 3020"/>
              <a:gd name="T4" fmla="*/ 6411 w 6411"/>
              <a:gd name="T5" fmla="*/ 874 h 3020"/>
              <a:gd name="T6" fmla="*/ 6411 w 6411"/>
              <a:gd name="T7" fmla="*/ 2856 h 3020"/>
              <a:gd name="T8" fmla="*/ 6247 w 6411"/>
              <a:gd name="T9" fmla="*/ 3020 h 3020"/>
              <a:gd name="T10" fmla="*/ 164 w 6411"/>
              <a:gd name="T11" fmla="*/ 3020 h 3020"/>
              <a:gd name="T12" fmla="*/ 0 w 6411"/>
              <a:gd name="T13" fmla="*/ 2856 h 3020"/>
              <a:gd name="T14" fmla="*/ 0 w 6411"/>
              <a:gd name="T15" fmla="*/ 164 h 3020"/>
              <a:gd name="T16" fmla="*/ 164 w 6411"/>
              <a:gd name="T17" fmla="*/ 0 h 3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1" h="3020">
                <a:moveTo>
                  <a:pt x="164" y="0"/>
                </a:moveTo>
                <a:lnTo>
                  <a:pt x="5526" y="0"/>
                </a:lnTo>
                <a:cubicBezTo>
                  <a:pt x="5584" y="459"/>
                  <a:pt x="5950" y="822"/>
                  <a:pt x="6411" y="874"/>
                </a:cubicBezTo>
                <a:lnTo>
                  <a:pt x="6411" y="2856"/>
                </a:lnTo>
                <a:cubicBezTo>
                  <a:pt x="6411" y="2946"/>
                  <a:pt x="6337" y="3020"/>
                  <a:pt x="6247" y="3020"/>
                </a:cubicBezTo>
                <a:lnTo>
                  <a:pt x="164" y="3020"/>
                </a:lnTo>
                <a:cubicBezTo>
                  <a:pt x="74" y="3020"/>
                  <a:pt x="0" y="2946"/>
                  <a:pt x="0" y="2856"/>
                </a:cubicBezTo>
                <a:lnTo>
                  <a:pt x="0" y="164"/>
                </a:lnTo>
                <a:cubicBezTo>
                  <a:pt x="0" y="74"/>
                  <a:pt x="74" y="0"/>
                  <a:pt x="164" y="0"/>
                </a:cubicBezTo>
                <a:close/>
              </a:path>
            </a:pathLst>
          </a:custGeom>
          <a:solidFill>
            <a:schemeClr val="bg2"/>
          </a:solidFill>
          <a:ln w="9525">
            <a:solidFill>
              <a:schemeClr val="bg1">
                <a:lumMod val="50000"/>
              </a:schemeClr>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7" name="Freeform 9">
            <a:extLst>
              <a:ext uri="{FF2B5EF4-FFF2-40B4-BE49-F238E27FC236}">
                <a16:creationId xmlns:a16="http://schemas.microsoft.com/office/drawing/2014/main" xmlns="" id="{A51B35A0-D0D2-4FEB-8FCA-3A18C7CE558A}"/>
              </a:ext>
            </a:extLst>
          </p:cNvPr>
          <p:cNvSpPr>
            <a:spLocks noChangeArrowheads="1"/>
          </p:cNvSpPr>
          <p:nvPr/>
        </p:nvSpPr>
        <p:spPr bwMode="auto">
          <a:xfrm>
            <a:off x="6155741" y="3873802"/>
            <a:ext cx="5220836" cy="2461252"/>
          </a:xfrm>
          <a:custGeom>
            <a:avLst/>
            <a:gdLst>
              <a:gd name="T0" fmla="*/ 885 w 6411"/>
              <a:gd name="T1" fmla="*/ 0 h 3020"/>
              <a:gd name="T2" fmla="*/ 6247 w 6411"/>
              <a:gd name="T3" fmla="*/ 0 h 3020"/>
              <a:gd name="T4" fmla="*/ 6411 w 6411"/>
              <a:gd name="T5" fmla="*/ 164 h 3020"/>
              <a:gd name="T6" fmla="*/ 6411 w 6411"/>
              <a:gd name="T7" fmla="*/ 2856 h 3020"/>
              <a:gd name="T8" fmla="*/ 6247 w 6411"/>
              <a:gd name="T9" fmla="*/ 3020 h 3020"/>
              <a:gd name="T10" fmla="*/ 165 w 6411"/>
              <a:gd name="T11" fmla="*/ 3020 h 3020"/>
              <a:gd name="T12" fmla="*/ 0 w 6411"/>
              <a:gd name="T13" fmla="*/ 2856 h 3020"/>
              <a:gd name="T14" fmla="*/ 0 w 6411"/>
              <a:gd name="T15" fmla="*/ 874 h 3020"/>
              <a:gd name="T16" fmla="*/ 885 w 6411"/>
              <a:gd name="T17" fmla="*/ 0 h 3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1" h="3020">
                <a:moveTo>
                  <a:pt x="885" y="0"/>
                </a:moveTo>
                <a:lnTo>
                  <a:pt x="6247" y="0"/>
                </a:lnTo>
                <a:cubicBezTo>
                  <a:pt x="6337" y="0"/>
                  <a:pt x="6411" y="74"/>
                  <a:pt x="6411" y="164"/>
                </a:cubicBezTo>
                <a:lnTo>
                  <a:pt x="6411" y="2856"/>
                </a:lnTo>
                <a:cubicBezTo>
                  <a:pt x="6411" y="2946"/>
                  <a:pt x="6337" y="3020"/>
                  <a:pt x="6247" y="3020"/>
                </a:cubicBezTo>
                <a:lnTo>
                  <a:pt x="165" y="3020"/>
                </a:lnTo>
                <a:cubicBezTo>
                  <a:pt x="74" y="3020"/>
                  <a:pt x="0" y="2946"/>
                  <a:pt x="0" y="2856"/>
                </a:cubicBezTo>
                <a:lnTo>
                  <a:pt x="0" y="874"/>
                </a:lnTo>
                <a:cubicBezTo>
                  <a:pt x="461" y="822"/>
                  <a:pt x="827" y="459"/>
                  <a:pt x="885" y="0"/>
                </a:cubicBezTo>
                <a:close/>
              </a:path>
            </a:pathLst>
          </a:custGeom>
          <a:solidFill>
            <a:schemeClr val="bg2"/>
          </a:solidFill>
          <a:ln w="9525">
            <a:solidFill>
              <a:schemeClr val="bg1">
                <a:lumMod val="50000"/>
              </a:schemeClr>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8" name="Oval 10">
            <a:extLst>
              <a:ext uri="{FF2B5EF4-FFF2-40B4-BE49-F238E27FC236}">
                <a16:creationId xmlns:a16="http://schemas.microsoft.com/office/drawing/2014/main" xmlns="" id="{D41B3CF9-CE0A-4D58-9BB8-F6038C1664EA}"/>
              </a:ext>
            </a:extLst>
          </p:cNvPr>
          <p:cNvSpPr>
            <a:spLocks noChangeArrowheads="1"/>
          </p:cNvSpPr>
          <p:nvPr/>
        </p:nvSpPr>
        <p:spPr bwMode="auto">
          <a:xfrm>
            <a:off x="5368648" y="3077188"/>
            <a:ext cx="1385347" cy="1385347"/>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9" name="TextBox 11">
            <a:extLst>
              <a:ext uri="{FF2B5EF4-FFF2-40B4-BE49-F238E27FC236}">
                <a16:creationId xmlns:a16="http://schemas.microsoft.com/office/drawing/2014/main" xmlns="" id="{671683F3-B323-4684-9CE9-55B43BEFAB8B}"/>
              </a:ext>
            </a:extLst>
          </p:cNvPr>
          <p:cNvSpPr txBox="1"/>
          <p:nvPr/>
        </p:nvSpPr>
        <p:spPr>
          <a:xfrm>
            <a:off x="5567008" y="3231116"/>
            <a:ext cx="1009256" cy="1077491"/>
          </a:xfrm>
          <a:prstGeom prst="rect">
            <a:avLst/>
          </a:prstGeom>
          <a:noFill/>
        </p:spPr>
        <p:txBody>
          <a:bodyPr>
            <a:spAutoFit/>
          </a:bodyPr>
          <a:lstStyle/>
          <a:p>
            <a:pPr algn="ctr" defTabSz="914034" fontAlgn="base">
              <a:spcBef>
                <a:spcPct val="0"/>
              </a:spcBef>
              <a:spcAft>
                <a:spcPct val="0"/>
              </a:spcAft>
            </a:pPr>
            <a:r>
              <a:rPr lang="zh-CN" altLang="en-US" sz="3199" b="1" noProof="1">
                <a:solidFill>
                  <a:srgbClr val="FFFFFF"/>
                </a:solidFill>
                <a:latin typeface="微软雅黑"/>
                <a:ea typeface="微软雅黑"/>
              </a:rPr>
              <a:t>四个特点</a:t>
            </a:r>
            <a:endParaRPr lang="en-US" altLang="zh-CN" sz="3199" b="1" noProof="1">
              <a:solidFill>
                <a:srgbClr val="FFFFFF"/>
              </a:solidFill>
              <a:latin typeface="微软雅黑"/>
              <a:ea typeface="微软雅黑"/>
            </a:endParaRPr>
          </a:p>
        </p:txBody>
      </p:sp>
      <p:sp>
        <p:nvSpPr>
          <p:cNvPr id="10" name="TextBox 19">
            <a:extLst>
              <a:ext uri="{FF2B5EF4-FFF2-40B4-BE49-F238E27FC236}">
                <a16:creationId xmlns:a16="http://schemas.microsoft.com/office/drawing/2014/main" xmlns="" id="{61CC4C06-9340-4EE9-9BE1-AC3E2A6D76F6}"/>
              </a:ext>
            </a:extLst>
          </p:cNvPr>
          <p:cNvSpPr txBox="1">
            <a:spLocks noChangeArrowheads="1"/>
          </p:cNvSpPr>
          <p:nvPr/>
        </p:nvSpPr>
        <p:spPr bwMode="auto">
          <a:xfrm>
            <a:off x="912688" y="2218687"/>
            <a:ext cx="4413114" cy="9219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国企资本雄厚，掌握着稀缺市场资源，特别是企业的一把手权力集中，缺少监督制约，很容易产生腐败问题。</a:t>
            </a:r>
          </a:p>
        </p:txBody>
      </p:sp>
      <p:sp>
        <p:nvSpPr>
          <p:cNvPr id="11" name="矩形 15">
            <a:extLst>
              <a:ext uri="{FF2B5EF4-FFF2-40B4-BE49-F238E27FC236}">
                <a16:creationId xmlns:a16="http://schemas.microsoft.com/office/drawing/2014/main" xmlns="" id="{53781294-1134-4B3B-ABC1-E90542203737}"/>
              </a:ext>
            </a:extLst>
          </p:cNvPr>
          <p:cNvSpPr>
            <a:spLocks noChangeArrowheads="1"/>
          </p:cNvSpPr>
          <p:nvPr/>
        </p:nvSpPr>
        <p:spPr bwMode="auto">
          <a:xfrm>
            <a:off x="880951" y="1485548"/>
            <a:ext cx="4444852"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部分企业主要领导涉案，形成系统性腐败案件</a:t>
            </a:r>
          </a:p>
        </p:txBody>
      </p:sp>
      <p:sp>
        <p:nvSpPr>
          <p:cNvPr id="12" name="TextBox 19">
            <a:extLst>
              <a:ext uri="{FF2B5EF4-FFF2-40B4-BE49-F238E27FC236}">
                <a16:creationId xmlns:a16="http://schemas.microsoft.com/office/drawing/2014/main" xmlns="" id="{D39C3192-1570-4754-AC9E-A4A7C7E20A4D}"/>
              </a:ext>
            </a:extLst>
          </p:cNvPr>
          <p:cNvSpPr txBox="1">
            <a:spLocks noChangeArrowheads="1"/>
          </p:cNvSpPr>
          <p:nvPr/>
        </p:nvSpPr>
        <p:spPr bwMode="auto">
          <a:xfrm>
            <a:off x="6796840" y="2080628"/>
            <a:ext cx="4390898" cy="1475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有的企业领导在收购重组、招投标等生产经营活动当中，利用管理漏洞、监督不到位、法律法规不完善等，钻空子打擦边球，以奖励激励、为职工谋福利借口，牟取个人违法利益。</a:t>
            </a:r>
          </a:p>
        </p:txBody>
      </p:sp>
      <p:sp>
        <p:nvSpPr>
          <p:cNvPr id="13" name="矩形 17">
            <a:extLst>
              <a:ext uri="{FF2B5EF4-FFF2-40B4-BE49-F238E27FC236}">
                <a16:creationId xmlns:a16="http://schemas.microsoft.com/office/drawing/2014/main" xmlns="" id="{A5786A14-3757-4EE1-8502-DE7FC434E744}"/>
              </a:ext>
            </a:extLst>
          </p:cNvPr>
          <p:cNvSpPr>
            <a:spLocks noChangeArrowheads="1"/>
          </p:cNvSpPr>
          <p:nvPr/>
        </p:nvSpPr>
        <p:spPr bwMode="auto">
          <a:xfrm>
            <a:off x="6766690" y="1347489"/>
            <a:ext cx="4421048"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作案手法隐蔽，以貌似合法的形式掩盖违法行为</a:t>
            </a:r>
          </a:p>
        </p:txBody>
      </p:sp>
      <p:sp>
        <p:nvSpPr>
          <p:cNvPr id="14" name="TextBox 19">
            <a:extLst>
              <a:ext uri="{FF2B5EF4-FFF2-40B4-BE49-F238E27FC236}">
                <a16:creationId xmlns:a16="http://schemas.microsoft.com/office/drawing/2014/main" xmlns="" id="{4CF1D240-B6FD-4F99-B132-20EA322AA0DF}"/>
              </a:ext>
            </a:extLst>
          </p:cNvPr>
          <p:cNvSpPr txBox="1">
            <a:spLocks noChangeArrowheads="1"/>
          </p:cNvSpPr>
          <p:nvPr/>
        </p:nvSpPr>
        <p:spPr bwMode="auto">
          <a:xfrm>
            <a:off x="912688" y="4835451"/>
            <a:ext cx="4413114"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对 “三重一大”事项范围的，违反规定和管理程序，滥用职权、违规决策，甚至与外部人员私下交易出卖国家利益，造成国资严重流失，背后腐败问题极其严重。</a:t>
            </a:r>
          </a:p>
        </p:txBody>
      </p:sp>
      <p:sp>
        <p:nvSpPr>
          <p:cNvPr id="15" name="矩形 19">
            <a:extLst>
              <a:ext uri="{FF2B5EF4-FFF2-40B4-BE49-F238E27FC236}">
                <a16:creationId xmlns:a16="http://schemas.microsoft.com/office/drawing/2014/main" xmlns="" id="{B794196C-6BB5-41A1-839A-F02E93A884A2}"/>
              </a:ext>
            </a:extLst>
          </p:cNvPr>
          <p:cNvSpPr>
            <a:spLocks noChangeArrowheads="1"/>
          </p:cNvSpPr>
          <p:nvPr/>
        </p:nvSpPr>
        <p:spPr bwMode="auto">
          <a:xfrm>
            <a:off x="880951" y="4103900"/>
            <a:ext cx="4311554"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违规决策，造成国有资产严重损失问题突出</a:t>
            </a:r>
          </a:p>
        </p:txBody>
      </p:sp>
      <p:sp>
        <p:nvSpPr>
          <p:cNvPr id="16" name="TextBox 19">
            <a:extLst>
              <a:ext uri="{FF2B5EF4-FFF2-40B4-BE49-F238E27FC236}">
                <a16:creationId xmlns:a16="http://schemas.microsoft.com/office/drawing/2014/main" xmlns="" id="{9D7B2590-F418-4BD3-806C-DEEAE12CAA31}"/>
              </a:ext>
            </a:extLst>
          </p:cNvPr>
          <p:cNvSpPr txBox="1">
            <a:spLocks noChangeArrowheads="1"/>
          </p:cNvSpPr>
          <p:nvPr/>
        </p:nvSpPr>
        <p:spPr bwMode="auto">
          <a:xfrm>
            <a:off x="6796840" y="4835452"/>
            <a:ext cx="4390898" cy="14773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有的企业领导利用职务的便利，为配偶、子女或亲属经商办企业提供条件，专门承接该企业相关的产业，还有高利润业务，私下进行关联交易和利益输送，从中牟取非法利益。</a:t>
            </a:r>
          </a:p>
        </p:txBody>
      </p:sp>
      <p:sp>
        <p:nvSpPr>
          <p:cNvPr id="17" name="矩形 21">
            <a:extLst>
              <a:ext uri="{FF2B5EF4-FFF2-40B4-BE49-F238E27FC236}">
                <a16:creationId xmlns:a16="http://schemas.microsoft.com/office/drawing/2014/main" xmlns="" id="{A96C5B94-B29C-434A-9A54-C5C1076C1666}"/>
              </a:ext>
            </a:extLst>
          </p:cNvPr>
          <p:cNvSpPr>
            <a:spLocks noChangeArrowheads="1"/>
          </p:cNvSpPr>
          <p:nvPr/>
        </p:nvSpPr>
        <p:spPr bwMode="auto">
          <a:xfrm>
            <a:off x="6766690" y="4103900"/>
            <a:ext cx="4421048"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利用职权，为新属经商办企业提供便利条件</a:t>
            </a:r>
          </a:p>
        </p:txBody>
      </p:sp>
    </p:spTree>
    <p:extLst>
      <p:ext uri="{BB962C8B-B14F-4D97-AF65-F5344CB8AC3E}">
        <p14:creationId xmlns:p14="http://schemas.microsoft.com/office/powerpoint/2010/main" xmlns="" val="371752136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556165" y="479790"/>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283885"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三、国企腐败的原因分析</a:t>
            </a:r>
          </a:p>
        </p:txBody>
      </p:sp>
      <p:sp>
        <p:nvSpPr>
          <p:cNvPr id="5" name="TextBox 17">
            <a:extLst>
              <a:ext uri="{FF2B5EF4-FFF2-40B4-BE49-F238E27FC236}">
                <a16:creationId xmlns:a16="http://schemas.microsoft.com/office/drawing/2014/main" xmlns="" id="{E4952A51-DBDB-4A81-99DF-8F49D4D4741C}"/>
              </a:ext>
            </a:extLst>
          </p:cNvPr>
          <p:cNvSpPr txBox="1">
            <a:spLocks noChangeArrowheads="1"/>
          </p:cNvSpPr>
          <p:nvPr/>
        </p:nvSpPr>
        <p:spPr bwMode="auto">
          <a:xfrm>
            <a:off x="1394370" y="1463282"/>
            <a:ext cx="1642420" cy="522083"/>
          </a:xfrm>
          <a:prstGeom prst="rect">
            <a:avLst/>
          </a:prstGeom>
          <a:solidFill>
            <a:srgbClr val="B51B25"/>
          </a:solidFill>
          <a:ln>
            <a:noFill/>
          </a:ln>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chemeClr val="bg2"/>
                </a:solidFill>
                <a:latin typeface="微软雅黑" panose="020B0503020204020204" pitchFamily="34" charset="-122"/>
                <a:ea typeface="微软雅黑" panose="020B0503020204020204" pitchFamily="34" charset="-122"/>
              </a:rPr>
              <a:t>根本原因</a:t>
            </a:r>
          </a:p>
        </p:txBody>
      </p:sp>
      <p:sp>
        <p:nvSpPr>
          <p:cNvPr id="6" name="TextBox 18">
            <a:extLst>
              <a:ext uri="{FF2B5EF4-FFF2-40B4-BE49-F238E27FC236}">
                <a16:creationId xmlns:a16="http://schemas.microsoft.com/office/drawing/2014/main" xmlns="" id="{B9C5EDA8-5A13-4007-B3F8-63CDE833639A}"/>
              </a:ext>
            </a:extLst>
          </p:cNvPr>
          <p:cNvSpPr txBox="1">
            <a:spLocks noChangeArrowheads="1"/>
          </p:cNvSpPr>
          <p:nvPr/>
        </p:nvSpPr>
        <p:spPr bwMode="auto">
          <a:xfrm>
            <a:off x="1416586" y="1996473"/>
            <a:ext cx="6406235" cy="4617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zh-CN" sz="2399">
                <a:solidFill>
                  <a:srgbClr val="404040"/>
                </a:solidFill>
                <a:latin typeface="微软雅黑" panose="020B0503020204020204" pitchFamily="34" charset="-122"/>
                <a:ea typeface="微软雅黑" panose="020B0503020204020204" pitchFamily="34" charset="-122"/>
              </a:rPr>
              <a:t>部分党员干部理想信念不坚定</a:t>
            </a:r>
            <a:endParaRPr lang="zh-CN" altLang="en-US" sz="2399">
              <a:solidFill>
                <a:srgbClr val="404040"/>
              </a:solidFill>
              <a:latin typeface="微软雅黑" panose="020B0503020204020204" pitchFamily="34" charset="-122"/>
              <a:ea typeface="微软雅黑" panose="020B0503020204020204" pitchFamily="34" charset="-122"/>
            </a:endParaRPr>
          </a:p>
        </p:txBody>
      </p:sp>
      <p:sp>
        <p:nvSpPr>
          <p:cNvPr id="7" name="TextBox 19">
            <a:extLst>
              <a:ext uri="{FF2B5EF4-FFF2-40B4-BE49-F238E27FC236}">
                <a16:creationId xmlns:a16="http://schemas.microsoft.com/office/drawing/2014/main" xmlns="" id="{3072A87C-E926-429A-84C8-4D18D24D55FE}"/>
              </a:ext>
            </a:extLst>
          </p:cNvPr>
          <p:cNvSpPr txBox="1">
            <a:spLocks noChangeArrowheads="1"/>
          </p:cNvSpPr>
          <p:nvPr/>
        </p:nvSpPr>
        <p:spPr bwMode="auto">
          <a:xfrm>
            <a:off x="1394369" y="3208850"/>
            <a:ext cx="1618618" cy="522083"/>
          </a:xfrm>
          <a:prstGeom prst="rect">
            <a:avLst/>
          </a:prstGeom>
          <a:solidFill>
            <a:srgbClr val="B51B25"/>
          </a:solidFill>
          <a:ln>
            <a:noFill/>
          </a:ln>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a:solidFill>
                  <a:schemeClr val="bg2"/>
                </a:solidFill>
                <a:latin typeface="微软雅黑" panose="020B0503020204020204" pitchFamily="34" charset="-122"/>
                <a:ea typeface="微软雅黑" panose="020B0503020204020204" pitchFamily="34" charset="-122"/>
              </a:rPr>
              <a:t>基础条件</a:t>
            </a:r>
          </a:p>
        </p:txBody>
      </p:sp>
      <p:sp>
        <p:nvSpPr>
          <p:cNvPr id="8" name="TextBox 20">
            <a:extLst>
              <a:ext uri="{FF2B5EF4-FFF2-40B4-BE49-F238E27FC236}">
                <a16:creationId xmlns:a16="http://schemas.microsoft.com/office/drawing/2014/main" xmlns="" id="{F604A3CC-7838-424F-9B25-B51C1A76E34E}"/>
              </a:ext>
            </a:extLst>
          </p:cNvPr>
          <p:cNvSpPr txBox="1">
            <a:spLocks noChangeArrowheads="1"/>
          </p:cNvSpPr>
          <p:nvPr/>
        </p:nvSpPr>
        <p:spPr bwMode="auto">
          <a:xfrm>
            <a:off x="1416586" y="3697609"/>
            <a:ext cx="6406235" cy="4601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2399">
                <a:solidFill>
                  <a:srgbClr val="404040"/>
                </a:solidFill>
                <a:latin typeface="微软雅黑" panose="020B0503020204020204" pitchFamily="34" charset="-122"/>
                <a:ea typeface="微软雅黑" panose="020B0503020204020204" pitchFamily="34" charset="-122"/>
              </a:rPr>
              <a:t>内部治理失衡导致国企高管权力集中</a:t>
            </a:r>
          </a:p>
        </p:txBody>
      </p:sp>
      <p:sp>
        <p:nvSpPr>
          <p:cNvPr id="9" name="TextBox 22">
            <a:extLst>
              <a:ext uri="{FF2B5EF4-FFF2-40B4-BE49-F238E27FC236}">
                <a16:creationId xmlns:a16="http://schemas.microsoft.com/office/drawing/2014/main" xmlns="" id="{6437CE00-DA35-4C92-9090-B55D9C09A2BA}"/>
              </a:ext>
            </a:extLst>
          </p:cNvPr>
          <p:cNvSpPr txBox="1">
            <a:spLocks noChangeArrowheads="1"/>
          </p:cNvSpPr>
          <p:nvPr/>
        </p:nvSpPr>
        <p:spPr bwMode="auto">
          <a:xfrm>
            <a:off x="1394369" y="5070259"/>
            <a:ext cx="1618618" cy="522084"/>
          </a:xfrm>
          <a:prstGeom prst="rect">
            <a:avLst/>
          </a:prstGeom>
          <a:solidFill>
            <a:srgbClr val="B51B25"/>
          </a:solidFill>
          <a:ln>
            <a:noFill/>
          </a:ln>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a:solidFill>
                  <a:schemeClr val="bg2"/>
                </a:solidFill>
                <a:latin typeface="微软雅黑" panose="020B0503020204020204" pitchFamily="34" charset="-122"/>
                <a:ea typeface="微软雅黑" panose="020B0503020204020204" pitchFamily="34" charset="-122"/>
              </a:rPr>
              <a:t>重要因素</a:t>
            </a:r>
          </a:p>
        </p:txBody>
      </p:sp>
      <p:sp>
        <p:nvSpPr>
          <p:cNvPr id="10" name="TextBox 23">
            <a:extLst>
              <a:ext uri="{FF2B5EF4-FFF2-40B4-BE49-F238E27FC236}">
                <a16:creationId xmlns:a16="http://schemas.microsoft.com/office/drawing/2014/main" xmlns="" id="{565792D6-B6DF-4E94-B178-42EA8072C865}"/>
              </a:ext>
            </a:extLst>
          </p:cNvPr>
          <p:cNvSpPr txBox="1">
            <a:spLocks noChangeArrowheads="1"/>
          </p:cNvSpPr>
          <p:nvPr/>
        </p:nvSpPr>
        <p:spPr bwMode="auto">
          <a:xfrm>
            <a:off x="1394370" y="5592343"/>
            <a:ext cx="6406235" cy="4617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2399">
                <a:solidFill>
                  <a:srgbClr val="404040"/>
                </a:solidFill>
                <a:latin typeface="微软雅黑" panose="020B0503020204020204" pitchFamily="34" charset="-122"/>
                <a:ea typeface="微软雅黑" panose="020B0503020204020204" pitchFamily="34" charset="-122"/>
              </a:rPr>
              <a:t>监督体制失效是给国企高管提供了腐败的空间</a:t>
            </a:r>
          </a:p>
        </p:txBody>
      </p:sp>
      <p:pic>
        <p:nvPicPr>
          <p:cNvPr id="11" name="Picture 2" descr="F:\快盘\商务图片\png\903642_153949082_2.png">
            <a:extLst>
              <a:ext uri="{FF2B5EF4-FFF2-40B4-BE49-F238E27FC236}">
                <a16:creationId xmlns:a16="http://schemas.microsoft.com/office/drawing/2014/main" xmlns="" id="{CB5C6ECA-4F2D-4567-BA8F-D43EAB0EF29B}"/>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l="8713" t="11568" r="13959" b="7668"/>
          <a:stretch>
            <a:fillRect/>
          </a:stretch>
        </p:blipFill>
        <p:spPr bwMode="auto">
          <a:xfrm>
            <a:off x="7062357" y="1293613"/>
            <a:ext cx="3887856" cy="47495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6772682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ppt_w</p:attrName>
                                        </p:attrNameLst>
                                      </p:cBhvr>
                                      <p:tavLst>
                                        <p:tav tm="0">
                                          <p:val>
                                            <p:fltVal val="0"/>
                                          </p:val>
                                        </p:tav>
                                        <p:tav tm="100000">
                                          <p:val>
                                            <p:strVal val="#ppt_w"/>
                                          </p:val>
                                        </p:tav>
                                      </p:tavLst>
                                    </p:anim>
                                    <p:anim calcmode="lin" valueType="num">
                                      <p:cBhvr>
                                        <p:cTn id="38" dur="1000" fill="hold"/>
                                        <p:tgtEl>
                                          <p:spTgt spid="10"/>
                                        </p:tgtEl>
                                        <p:attrNameLst>
                                          <p:attrName>ppt_h</p:attrName>
                                        </p:attrNameLst>
                                      </p:cBhvr>
                                      <p:tavLst>
                                        <p:tav tm="0">
                                          <p:val>
                                            <p:fltVal val="0"/>
                                          </p:val>
                                        </p:tav>
                                        <p:tav tm="100000">
                                          <p:val>
                                            <p:strVal val="#ppt_h"/>
                                          </p:val>
                                        </p:tav>
                                      </p:tavLst>
                                    </p:anim>
                                    <p:anim calcmode="lin" valueType="num">
                                      <p:cBhvr>
                                        <p:cTn id="39" dur="1000" fill="hold"/>
                                        <p:tgtEl>
                                          <p:spTgt spid="10"/>
                                        </p:tgtEl>
                                        <p:attrNameLst>
                                          <p:attrName>style.rotation</p:attrName>
                                        </p:attrNameLst>
                                      </p:cBhvr>
                                      <p:tavLst>
                                        <p:tav tm="0">
                                          <p:val>
                                            <p:fltVal val="90"/>
                                          </p:val>
                                        </p:tav>
                                        <p:tav tm="100000">
                                          <p:val>
                                            <p:fltVal val="0"/>
                                          </p:val>
                                        </p:tav>
                                      </p:tavLst>
                                    </p:anim>
                                    <p:animEffect transition="in" filter="fade">
                                      <p:cBhvr>
                                        <p:cTn id="4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11235639" y="509147"/>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029886"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四、遏制国企腐败的防范措施</a:t>
            </a:r>
          </a:p>
        </p:txBody>
      </p:sp>
      <p:grpSp>
        <p:nvGrpSpPr>
          <p:cNvPr id="26" name="组合 25">
            <a:extLst>
              <a:ext uri="{FF2B5EF4-FFF2-40B4-BE49-F238E27FC236}">
                <a16:creationId xmlns:a16="http://schemas.microsoft.com/office/drawing/2014/main" xmlns="" id="{EDF17C42-F58E-4F33-AE4D-4A74C6E16F6A}"/>
              </a:ext>
            </a:extLst>
          </p:cNvPr>
          <p:cNvGrpSpPr/>
          <p:nvPr/>
        </p:nvGrpSpPr>
        <p:grpSpPr>
          <a:xfrm>
            <a:off x="9261033" y="1511098"/>
            <a:ext cx="1904256" cy="1236180"/>
            <a:chOff x="9261033" y="1511098"/>
            <a:chExt cx="1904256" cy="1236180"/>
          </a:xfrm>
        </p:grpSpPr>
        <p:sp>
          <p:nvSpPr>
            <p:cNvPr id="6" name="矩形 5">
              <a:extLst>
                <a:ext uri="{FF2B5EF4-FFF2-40B4-BE49-F238E27FC236}">
                  <a16:creationId xmlns:a16="http://schemas.microsoft.com/office/drawing/2014/main" xmlns="" id="{8D15C3F2-5AD3-4373-972C-55E129615B2E}"/>
                </a:ext>
              </a:extLst>
            </p:cNvPr>
            <p:cNvSpPr/>
            <p:nvPr/>
          </p:nvSpPr>
          <p:spPr bwMode="auto">
            <a:xfrm>
              <a:off x="9261033" y="1511098"/>
              <a:ext cx="1904256" cy="1236180"/>
            </a:xfrm>
            <a:prstGeom prst="rect">
              <a:avLst/>
            </a:prstGeom>
            <a:solidFill>
              <a:srgbClr val="C00000"/>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defTabSz="914034" fontAlgn="base">
                <a:spcBef>
                  <a:spcPct val="0"/>
                </a:spcBef>
                <a:spcAft>
                  <a:spcPct val="0"/>
                </a:spcAft>
              </a:pPr>
              <a:endParaRPr lang="zh-CN" altLang="en-US" sz="1799" noProof="1">
                <a:solidFill>
                  <a:srgbClr val="C00000"/>
                </a:solidFill>
                <a:latin typeface="Arial" panose="020B0604020202020204" pitchFamily="34" charset="0"/>
                <a:ea typeface="宋体" panose="02010600030101010101" pitchFamily="2" charset="-122"/>
              </a:endParaRPr>
            </a:p>
          </p:txBody>
        </p:sp>
        <p:sp>
          <p:nvSpPr>
            <p:cNvPr id="13" name="TextBox 17">
              <a:extLst>
                <a:ext uri="{FF2B5EF4-FFF2-40B4-BE49-F238E27FC236}">
                  <a16:creationId xmlns:a16="http://schemas.microsoft.com/office/drawing/2014/main" xmlns="" id="{B7F2FBB5-EDB6-4CCD-9578-6ED993CD8E5D}"/>
                </a:ext>
              </a:extLst>
            </p:cNvPr>
            <p:cNvSpPr txBox="1"/>
            <p:nvPr/>
          </p:nvSpPr>
          <p:spPr>
            <a:xfrm>
              <a:off x="9349105" y="1713426"/>
              <a:ext cx="1728113" cy="831525"/>
            </a:xfrm>
            <a:prstGeom prst="rect">
              <a:avLst/>
            </a:prstGeom>
            <a:noFill/>
          </p:spPr>
          <p:txBody>
            <a:bodyPr>
              <a:spAutoFit/>
            </a:bodyPr>
            <a:lstStyle>
              <a:defPPr>
                <a:defRPr lang="zh-CN"/>
              </a:defPPr>
              <a:lvl1pPr marL="0" indent="0">
                <a:buNone/>
                <a:defRPr sz="2800">
                  <a:solidFill>
                    <a:schemeClr val="accent2"/>
                  </a:solidFill>
                  <a:latin typeface="+mj-ea"/>
                  <a:ea typeface="+mj-ea"/>
                </a:defRPr>
              </a:lvl1pPr>
            </a:lstStyle>
            <a:p>
              <a:pPr algn="ctr" defTabSz="914034" fontAlgn="base">
                <a:spcBef>
                  <a:spcPct val="0"/>
                </a:spcBef>
                <a:spcAft>
                  <a:spcPct val="0"/>
                </a:spcAft>
              </a:pPr>
              <a:r>
                <a:rPr lang="zh-CN" altLang="en-US" sz="2399" noProof="1">
                  <a:solidFill>
                    <a:srgbClr val="FFFFFF"/>
                  </a:solidFill>
                  <a:latin typeface="微软雅黑"/>
                  <a:ea typeface="微软雅黑"/>
                </a:rPr>
                <a:t>加强理想信念教育</a:t>
              </a:r>
            </a:p>
          </p:txBody>
        </p:sp>
      </p:grpSp>
      <p:grpSp>
        <p:nvGrpSpPr>
          <p:cNvPr id="2" name="组合 1">
            <a:extLst>
              <a:ext uri="{FF2B5EF4-FFF2-40B4-BE49-F238E27FC236}">
                <a16:creationId xmlns:a16="http://schemas.microsoft.com/office/drawing/2014/main" xmlns="" id="{97BCC0D6-E9EF-436E-8B40-89EC5F051EC9}"/>
              </a:ext>
            </a:extLst>
          </p:cNvPr>
          <p:cNvGrpSpPr/>
          <p:nvPr/>
        </p:nvGrpSpPr>
        <p:grpSpPr>
          <a:xfrm>
            <a:off x="1082416" y="2967746"/>
            <a:ext cx="1904256" cy="3440307"/>
            <a:chOff x="1082416" y="2967746"/>
            <a:chExt cx="1904256" cy="3440307"/>
          </a:xfrm>
        </p:grpSpPr>
        <p:sp>
          <p:nvSpPr>
            <p:cNvPr id="4" name="矩形 8">
              <a:extLst>
                <a:ext uri="{FF2B5EF4-FFF2-40B4-BE49-F238E27FC236}">
                  <a16:creationId xmlns:a16="http://schemas.microsoft.com/office/drawing/2014/main" xmlns="" id="{13571AC3-D9BB-4CBF-8C20-DC73FC9A4AD0}"/>
                </a:ext>
              </a:extLst>
            </p:cNvPr>
            <p:cNvSpPr>
              <a:spLocks noChangeArrowheads="1"/>
            </p:cNvSpPr>
            <p:nvPr/>
          </p:nvSpPr>
          <p:spPr bwMode="auto">
            <a:xfrm>
              <a:off x="1082416" y="2967746"/>
              <a:ext cx="1904256" cy="3440307"/>
            </a:xfrm>
            <a:prstGeom prst="rect">
              <a:avLst/>
            </a:prstGeom>
            <a:solidFill>
              <a:schemeClr val="bg2"/>
            </a:solidFill>
            <a:ln w="9525">
              <a:solidFill>
                <a:schemeClr val="bg1">
                  <a:lumMod val="50000"/>
                </a:schemeClr>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endParaRPr lang="zh-CN" altLang="en-US" sz="1799">
                <a:solidFill>
                  <a:srgbClr val="C00000"/>
                </a:solidFill>
              </a:endParaRPr>
            </a:p>
          </p:txBody>
        </p:sp>
        <p:sp>
          <p:nvSpPr>
            <p:cNvPr id="14" name="TextBox 18">
              <a:extLst>
                <a:ext uri="{FF2B5EF4-FFF2-40B4-BE49-F238E27FC236}">
                  <a16:creationId xmlns:a16="http://schemas.microsoft.com/office/drawing/2014/main" xmlns="" id="{72819327-00F9-40B2-98A3-AA4533626382}"/>
                </a:ext>
              </a:extLst>
            </p:cNvPr>
            <p:cNvSpPr txBox="1">
              <a:spLocks noChangeArrowheads="1"/>
            </p:cNvSpPr>
            <p:nvPr/>
          </p:nvSpPr>
          <p:spPr bwMode="auto">
            <a:xfrm>
              <a:off x="1189864" y="3124364"/>
              <a:ext cx="1721713" cy="922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zh-CN" sz="1799" dirty="0">
                  <a:solidFill>
                    <a:srgbClr val="404040"/>
                  </a:solidFill>
                  <a:latin typeface="微软雅黑" panose="020B0503020204020204" pitchFamily="34" charset="-122"/>
                  <a:ea typeface="微软雅黑" panose="020B0503020204020204" pitchFamily="34" charset="-122"/>
                </a:rPr>
                <a:t>部分党员干部理想信念不坚定</a:t>
              </a:r>
              <a:endParaRPr lang="zh-CN" altLang="en-US" sz="1799" dirty="0">
                <a:solidFill>
                  <a:srgbClr val="404040"/>
                </a:solidFill>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F14AEDBF-77F8-48B3-9E0D-6C4883D54422}"/>
              </a:ext>
            </a:extLst>
          </p:cNvPr>
          <p:cNvGrpSpPr/>
          <p:nvPr/>
        </p:nvGrpSpPr>
        <p:grpSpPr>
          <a:xfrm>
            <a:off x="6534828" y="1510305"/>
            <a:ext cx="1904256" cy="1237766"/>
            <a:chOff x="6808951" y="1510305"/>
            <a:chExt cx="1904256" cy="1237766"/>
          </a:xfrm>
        </p:grpSpPr>
        <p:sp>
          <p:nvSpPr>
            <p:cNvPr id="9" name="矩形 8">
              <a:extLst>
                <a:ext uri="{FF2B5EF4-FFF2-40B4-BE49-F238E27FC236}">
                  <a16:creationId xmlns:a16="http://schemas.microsoft.com/office/drawing/2014/main" xmlns="" id="{701F04A5-3E5B-4843-B922-AEA73B4E9EB3}"/>
                </a:ext>
              </a:extLst>
            </p:cNvPr>
            <p:cNvSpPr/>
            <p:nvPr/>
          </p:nvSpPr>
          <p:spPr bwMode="auto">
            <a:xfrm>
              <a:off x="6808951" y="1510305"/>
              <a:ext cx="1904256" cy="1237766"/>
            </a:xfrm>
            <a:prstGeom prst="rect">
              <a:avLst/>
            </a:prstGeom>
            <a:solidFill>
              <a:srgbClr val="C00000"/>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defTabSz="914034" fontAlgn="base">
                <a:spcBef>
                  <a:spcPct val="0"/>
                </a:spcBef>
                <a:spcAft>
                  <a:spcPct val="0"/>
                </a:spcAft>
              </a:pPr>
              <a:endParaRPr lang="zh-CN" altLang="en-US" sz="1799" noProof="1">
                <a:solidFill>
                  <a:srgbClr val="C00000"/>
                </a:solidFill>
                <a:latin typeface="Arial" panose="020B0604020202020204" pitchFamily="34" charset="0"/>
                <a:ea typeface="宋体" panose="02010600030101010101" pitchFamily="2" charset="-122"/>
              </a:endParaRPr>
            </a:p>
          </p:txBody>
        </p:sp>
        <p:sp>
          <p:nvSpPr>
            <p:cNvPr id="15" name="TextBox 19">
              <a:extLst>
                <a:ext uri="{FF2B5EF4-FFF2-40B4-BE49-F238E27FC236}">
                  <a16:creationId xmlns:a16="http://schemas.microsoft.com/office/drawing/2014/main" xmlns="" id="{EB82A32A-0B7F-40EA-8F6A-B3A2123ED17D}"/>
                </a:ext>
              </a:extLst>
            </p:cNvPr>
            <p:cNvSpPr txBox="1"/>
            <p:nvPr/>
          </p:nvSpPr>
          <p:spPr>
            <a:xfrm>
              <a:off x="6889882" y="1713426"/>
              <a:ext cx="1742394" cy="831525"/>
            </a:xfrm>
            <a:prstGeom prst="rect">
              <a:avLst/>
            </a:prstGeom>
            <a:noFill/>
          </p:spPr>
          <p:txBody>
            <a:bodyPr>
              <a:spAutoFit/>
            </a:bodyPr>
            <a:lstStyle>
              <a:defPPr>
                <a:defRPr lang="zh-CN"/>
              </a:defPPr>
              <a:lvl1pPr marL="0" indent="0" algn="just">
                <a:buNone/>
                <a:defRPr sz="2400">
                  <a:solidFill>
                    <a:schemeClr val="accent2"/>
                  </a:solidFill>
                  <a:latin typeface="+mj-ea"/>
                  <a:ea typeface="+mj-ea"/>
                </a:defRPr>
              </a:lvl1pPr>
            </a:lstStyle>
            <a:p>
              <a:pPr algn="ctr" defTabSz="914034" fontAlgn="base">
                <a:spcBef>
                  <a:spcPct val="0"/>
                </a:spcBef>
                <a:spcAft>
                  <a:spcPct val="0"/>
                </a:spcAft>
              </a:pPr>
              <a:r>
                <a:rPr lang="zh-CN" altLang="en-US" sz="2399" noProof="1">
                  <a:solidFill>
                    <a:srgbClr val="FFFFFF"/>
                  </a:solidFill>
                  <a:latin typeface="微软雅黑"/>
                  <a:ea typeface="微软雅黑"/>
                </a:rPr>
                <a:t>健全法人治理结构</a:t>
              </a:r>
            </a:p>
          </p:txBody>
        </p:sp>
      </p:grpSp>
      <p:grpSp>
        <p:nvGrpSpPr>
          <p:cNvPr id="29" name="组合 28">
            <a:extLst>
              <a:ext uri="{FF2B5EF4-FFF2-40B4-BE49-F238E27FC236}">
                <a16:creationId xmlns:a16="http://schemas.microsoft.com/office/drawing/2014/main" xmlns="" id="{32100724-3EE8-4586-9C9E-B2CBC12375F1}"/>
              </a:ext>
            </a:extLst>
          </p:cNvPr>
          <p:cNvGrpSpPr/>
          <p:nvPr/>
        </p:nvGrpSpPr>
        <p:grpSpPr>
          <a:xfrm>
            <a:off x="3815052" y="2967747"/>
            <a:ext cx="1904256" cy="3440309"/>
            <a:chOff x="3950381" y="2967747"/>
            <a:chExt cx="1904256" cy="3440309"/>
          </a:xfrm>
        </p:grpSpPr>
        <p:sp>
          <p:nvSpPr>
            <p:cNvPr id="7" name="矩形 11">
              <a:extLst>
                <a:ext uri="{FF2B5EF4-FFF2-40B4-BE49-F238E27FC236}">
                  <a16:creationId xmlns:a16="http://schemas.microsoft.com/office/drawing/2014/main" xmlns="" id="{2CD78036-0DC6-45AD-AFA4-F4C3CF1CC268}"/>
                </a:ext>
              </a:extLst>
            </p:cNvPr>
            <p:cNvSpPr>
              <a:spLocks noChangeArrowheads="1"/>
            </p:cNvSpPr>
            <p:nvPr/>
          </p:nvSpPr>
          <p:spPr bwMode="auto">
            <a:xfrm>
              <a:off x="3950381" y="2967747"/>
              <a:ext cx="1904256" cy="3440309"/>
            </a:xfrm>
            <a:prstGeom prst="rect">
              <a:avLst/>
            </a:prstGeom>
            <a:solidFill>
              <a:schemeClr val="bg2"/>
            </a:solidFill>
            <a:ln w="9525">
              <a:solidFill>
                <a:schemeClr val="bg1">
                  <a:lumMod val="50000"/>
                </a:schemeClr>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endParaRPr lang="zh-CN" altLang="en-US" sz="1799">
                <a:solidFill>
                  <a:srgbClr val="C00000"/>
                </a:solidFill>
              </a:endParaRPr>
            </a:p>
          </p:txBody>
        </p:sp>
        <p:sp>
          <p:nvSpPr>
            <p:cNvPr id="16" name="TextBox 20">
              <a:extLst>
                <a:ext uri="{FF2B5EF4-FFF2-40B4-BE49-F238E27FC236}">
                  <a16:creationId xmlns:a16="http://schemas.microsoft.com/office/drawing/2014/main" xmlns="" id="{9EA1397B-1845-4956-8D92-F1D32ABEBEAC}"/>
                </a:ext>
              </a:extLst>
            </p:cNvPr>
            <p:cNvSpPr txBox="1">
              <a:spLocks noChangeArrowheads="1"/>
            </p:cNvSpPr>
            <p:nvPr/>
          </p:nvSpPr>
          <p:spPr bwMode="auto">
            <a:xfrm>
              <a:off x="4041653" y="3225255"/>
              <a:ext cx="1721713" cy="3137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1799" dirty="0">
                  <a:solidFill>
                    <a:srgbClr val="404040"/>
                  </a:solidFill>
                  <a:latin typeface="微软雅黑" panose="020B0503020204020204" pitchFamily="34" charset="-122"/>
                  <a:ea typeface="微软雅黑" panose="020B0503020204020204" pitchFamily="34" charset="-122"/>
                </a:rPr>
                <a:t>应按照现代企业制度的要求，保障股东会、董事会、监事会、经理层依法履行职权，努力形成决策权、执行权、监督权既协调运转又有效制衡的治理结构。</a:t>
              </a:r>
            </a:p>
          </p:txBody>
        </p:sp>
      </p:grpSp>
      <p:grpSp>
        <p:nvGrpSpPr>
          <p:cNvPr id="24" name="组合 23">
            <a:extLst>
              <a:ext uri="{FF2B5EF4-FFF2-40B4-BE49-F238E27FC236}">
                <a16:creationId xmlns:a16="http://schemas.microsoft.com/office/drawing/2014/main" xmlns="" id="{9ACB58DB-2E54-4DE0-B710-4703B8446513}"/>
              </a:ext>
            </a:extLst>
          </p:cNvPr>
          <p:cNvGrpSpPr/>
          <p:nvPr/>
        </p:nvGrpSpPr>
        <p:grpSpPr>
          <a:xfrm>
            <a:off x="3808622" y="1511099"/>
            <a:ext cx="1904256" cy="1236179"/>
            <a:chOff x="3950381" y="1511099"/>
            <a:chExt cx="1904256" cy="1236179"/>
          </a:xfrm>
        </p:grpSpPr>
        <p:sp>
          <p:nvSpPr>
            <p:cNvPr id="12" name="矩形 11">
              <a:extLst>
                <a:ext uri="{FF2B5EF4-FFF2-40B4-BE49-F238E27FC236}">
                  <a16:creationId xmlns:a16="http://schemas.microsoft.com/office/drawing/2014/main" xmlns="" id="{2D81A5D8-1E46-4580-BAA2-6940F1B3EA17}"/>
                </a:ext>
              </a:extLst>
            </p:cNvPr>
            <p:cNvSpPr/>
            <p:nvPr/>
          </p:nvSpPr>
          <p:spPr bwMode="auto">
            <a:xfrm>
              <a:off x="3950381" y="1511099"/>
              <a:ext cx="1904256" cy="1236179"/>
            </a:xfrm>
            <a:prstGeom prst="rect">
              <a:avLst/>
            </a:prstGeom>
            <a:solidFill>
              <a:srgbClr val="C00000"/>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defTabSz="914034" fontAlgn="base">
                <a:spcBef>
                  <a:spcPct val="0"/>
                </a:spcBef>
                <a:spcAft>
                  <a:spcPct val="0"/>
                </a:spcAft>
              </a:pPr>
              <a:endParaRPr lang="zh-CN" altLang="en-US" sz="1799" noProof="1">
                <a:solidFill>
                  <a:srgbClr val="C00000"/>
                </a:solidFill>
                <a:latin typeface="Arial" panose="020B0604020202020204" pitchFamily="34" charset="0"/>
                <a:ea typeface="宋体" panose="02010600030101010101" pitchFamily="2" charset="-122"/>
              </a:endParaRPr>
            </a:p>
          </p:txBody>
        </p:sp>
        <p:sp>
          <p:nvSpPr>
            <p:cNvPr id="17" name="TextBox 22">
              <a:extLst>
                <a:ext uri="{FF2B5EF4-FFF2-40B4-BE49-F238E27FC236}">
                  <a16:creationId xmlns:a16="http://schemas.microsoft.com/office/drawing/2014/main" xmlns="" id="{D1292EAB-31D1-4371-AF94-D066DD977CAC}"/>
                </a:ext>
              </a:extLst>
            </p:cNvPr>
            <p:cNvSpPr txBox="1"/>
            <p:nvPr/>
          </p:nvSpPr>
          <p:spPr>
            <a:xfrm>
              <a:off x="4044801" y="1713426"/>
              <a:ext cx="1715417" cy="831525"/>
            </a:xfrm>
            <a:prstGeom prst="rect">
              <a:avLst/>
            </a:prstGeom>
            <a:noFill/>
          </p:spPr>
          <p:txBody>
            <a:bodyPr>
              <a:spAutoFit/>
            </a:bodyPr>
            <a:lstStyle>
              <a:defPPr>
                <a:defRPr lang="zh-CN"/>
              </a:defPPr>
              <a:lvl1pPr marL="0" indent="0" algn="just">
                <a:buNone/>
                <a:defRPr sz="2400">
                  <a:solidFill>
                    <a:schemeClr val="accent2"/>
                  </a:solidFill>
                  <a:latin typeface="+mj-ea"/>
                  <a:ea typeface="+mj-ea"/>
                </a:defRPr>
              </a:lvl1pPr>
            </a:lstStyle>
            <a:p>
              <a:pPr algn="ctr" defTabSz="914034" fontAlgn="base">
                <a:spcBef>
                  <a:spcPct val="0"/>
                </a:spcBef>
                <a:spcAft>
                  <a:spcPct val="0"/>
                </a:spcAft>
              </a:pPr>
              <a:r>
                <a:rPr lang="zh-CN" altLang="en-US" sz="2399" noProof="1">
                  <a:solidFill>
                    <a:srgbClr val="FFFFFF"/>
                  </a:solidFill>
                  <a:latin typeface="微软雅黑"/>
                  <a:ea typeface="微软雅黑"/>
                </a:rPr>
                <a:t>完善国企监督体制机制</a:t>
              </a:r>
            </a:p>
          </p:txBody>
        </p:sp>
      </p:grpSp>
      <p:grpSp>
        <p:nvGrpSpPr>
          <p:cNvPr id="28" name="组合 27">
            <a:extLst>
              <a:ext uri="{FF2B5EF4-FFF2-40B4-BE49-F238E27FC236}">
                <a16:creationId xmlns:a16="http://schemas.microsoft.com/office/drawing/2014/main" xmlns="" id="{67F50339-D39C-49F6-970B-C5EC50959493}"/>
              </a:ext>
            </a:extLst>
          </p:cNvPr>
          <p:cNvGrpSpPr/>
          <p:nvPr/>
        </p:nvGrpSpPr>
        <p:grpSpPr>
          <a:xfrm>
            <a:off x="6547688" y="2967748"/>
            <a:ext cx="1894861" cy="3440307"/>
            <a:chOff x="6813649" y="2967748"/>
            <a:chExt cx="1894861" cy="3440307"/>
          </a:xfrm>
        </p:grpSpPr>
        <p:sp>
          <p:nvSpPr>
            <p:cNvPr id="10" name="矩形 14">
              <a:extLst>
                <a:ext uri="{FF2B5EF4-FFF2-40B4-BE49-F238E27FC236}">
                  <a16:creationId xmlns:a16="http://schemas.microsoft.com/office/drawing/2014/main" xmlns="" id="{1F2D2170-7FF8-429A-B7E5-2F74EA04355F}"/>
                </a:ext>
              </a:extLst>
            </p:cNvPr>
            <p:cNvSpPr>
              <a:spLocks noChangeArrowheads="1"/>
            </p:cNvSpPr>
            <p:nvPr/>
          </p:nvSpPr>
          <p:spPr bwMode="auto">
            <a:xfrm>
              <a:off x="6813649" y="2967748"/>
              <a:ext cx="1894861" cy="3440307"/>
            </a:xfrm>
            <a:prstGeom prst="rect">
              <a:avLst/>
            </a:prstGeom>
            <a:solidFill>
              <a:schemeClr val="bg2"/>
            </a:solidFill>
            <a:ln w="9525">
              <a:solidFill>
                <a:schemeClr val="bg1">
                  <a:lumMod val="50000"/>
                </a:schemeClr>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endParaRPr lang="zh-CN" altLang="en-US" sz="1799">
                <a:solidFill>
                  <a:srgbClr val="C00000"/>
                </a:solidFill>
              </a:endParaRPr>
            </a:p>
          </p:txBody>
        </p:sp>
        <p:sp>
          <p:nvSpPr>
            <p:cNvPr id="18" name="TextBox 23">
              <a:extLst>
                <a:ext uri="{FF2B5EF4-FFF2-40B4-BE49-F238E27FC236}">
                  <a16:creationId xmlns:a16="http://schemas.microsoft.com/office/drawing/2014/main" xmlns="" id="{5E176938-18AB-46EE-AA72-5DAC8C70E7DF}"/>
                </a:ext>
              </a:extLst>
            </p:cNvPr>
            <p:cNvSpPr txBox="1">
              <a:spLocks noChangeArrowheads="1"/>
            </p:cNvSpPr>
            <p:nvPr/>
          </p:nvSpPr>
          <p:spPr bwMode="auto">
            <a:xfrm>
              <a:off x="6904470" y="3021877"/>
              <a:ext cx="1713218" cy="32932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1600" dirty="0">
                  <a:solidFill>
                    <a:srgbClr val="404040"/>
                  </a:solidFill>
                  <a:latin typeface="微软雅黑" panose="020B0503020204020204" pitchFamily="34" charset="-122"/>
                  <a:ea typeface="微软雅黑" panose="020B0503020204020204" pitchFamily="34" charset="-122"/>
                </a:rPr>
                <a:t>加强内部监督和整合外部监督资源强化对国企监管。在内部监督方面，引入专业人才作为企业的监事，并让监事会不再受制于被监督者。外部监督方面，整合纪委、司法部门、人大、群众等外部监督资源。</a:t>
              </a:r>
            </a:p>
          </p:txBody>
        </p:sp>
      </p:grpSp>
      <p:grpSp>
        <p:nvGrpSpPr>
          <p:cNvPr id="3" name="组合 2">
            <a:extLst>
              <a:ext uri="{FF2B5EF4-FFF2-40B4-BE49-F238E27FC236}">
                <a16:creationId xmlns:a16="http://schemas.microsoft.com/office/drawing/2014/main" xmlns="" id="{1018FC84-7317-4551-992A-7AF8B319D343}"/>
              </a:ext>
            </a:extLst>
          </p:cNvPr>
          <p:cNvGrpSpPr/>
          <p:nvPr/>
        </p:nvGrpSpPr>
        <p:grpSpPr>
          <a:xfrm>
            <a:off x="1082416" y="1511098"/>
            <a:ext cx="1904256" cy="1236180"/>
            <a:chOff x="1082416" y="1511098"/>
            <a:chExt cx="1904256" cy="1236180"/>
          </a:xfrm>
        </p:grpSpPr>
        <p:sp>
          <p:nvSpPr>
            <p:cNvPr id="21" name="矩形 20">
              <a:extLst>
                <a:ext uri="{FF2B5EF4-FFF2-40B4-BE49-F238E27FC236}">
                  <a16:creationId xmlns:a16="http://schemas.microsoft.com/office/drawing/2014/main" xmlns="" id="{2634037C-128E-433F-8A93-BB5167276A3B}"/>
                </a:ext>
              </a:extLst>
            </p:cNvPr>
            <p:cNvSpPr/>
            <p:nvPr/>
          </p:nvSpPr>
          <p:spPr bwMode="auto">
            <a:xfrm>
              <a:off x="1082416" y="1511098"/>
              <a:ext cx="1904256" cy="1236180"/>
            </a:xfrm>
            <a:prstGeom prst="rect">
              <a:avLst/>
            </a:prstGeom>
            <a:solidFill>
              <a:srgbClr val="C00000"/>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ctr" defTabSz="914034" fontAlgn="base">
                <a:spcBef>
                  <a:spcPct val="0"/>
                </a:spcBef>
                <a:spcAft>
                  <a:spcPct val="0"/>
                </a:spcAft>
              </a:pPr>
              <a:endParaRPr lang="zh-CN" altLang="en-US" sz="1799" noProof="1">
                <a:solidFill>
                  <a:srgbClr val="C00000"/>
                </a:solidFill>
                <a:latin typeface="Arial" panose="020B0604020202020204" pitchFamily="34" charset="0"/>
                <a:ea typeface="宋体" panose="02010600030101010101" pitchFamily="2" charset="-122"/>
              </a:endParaRPr>
            </a:p>
          </p:txBody>
        </p:sp>
        <p:sp>
          <p:nvSpPr>
            <p:cNvPr id="22" name="TextBox 22">
              <a:extLst>
                <a:ext uri="{FF2B5EF4-FFF2-40B4-BE49-F238E27FC236}">
                  <a16:creationId xmlns:a16="http://schemas.microsoft.com/office/drawing/2014/main" xmlns="" id="{20A65651-ECEF-4D7B-BD78-1AC3EC7A5D43}"/>
                </a:ext>
              </a:extLst>
            </p:cNvPr>
            <p:cNvSpPr txBox="1"/>
            <p:nvPr/>
          </p:nvSpPr>
          <p:spPr>
            <a:xfrm>
              <a:off x="1161760" y="1714219"/>
              <a:ext cx="1715417" cy="829939"/>
            </a:xfrm>
            <a:prstGeom prst="rect">
              <a:avLst/>
            </a:prstGeom>
            <a:noFill/>
          </p:spPr>
          <p:txBody>
            <a:bodyPr>
              <a:spAutoFit/>
            </a:bodyPr>
            <a:lstStyle>
              <a:defPPr>
                <a:defRPr lang="zh-CN"/>
              </a:defPPr>
              <a:lvl1pPr marL="0" indent="0" algn="just">
                <a:buNone/>
                <a:defRPr sz="2400">
                  <a:solidFill>
                    <a:schemeClr val="accent2"/>
                  </a:solidFill>
                  <a:latin typeface="+mj-ea"/>
                  <a:ea typeface="+mj-ea"/>
                </a:defRPr>
              </a:lvl1pPr>
            </a:lstStyle>
            <a:p>
              <a:pPr algn="ctr" defTabSz="914034" fontAlgn="base">
                <a:spcBef>
                  <a:spcPct val="0"/>
                </a:spcBef>
                <a:spcAft>
                  <a:spcPct val="0"/>
                </a:spcAft>
              </a:pPr>
              <a:r>
                <a:rPr lang="zh-CN" altLang="en-US" sz="2399" noProof="1">
                  <a:solidFill>
                    <a:srgbClr val="FFFFFF"/>
                  </a:solidFill>
                  <a:latin typeface="微软雅黑"/>
                  <a:ea typeface="微软雅黑"/>
                </a:rPr>
                <a:t>建立市场化的用人机制</a:t>
              </a:r>
            </a:p>
          </p:txBody>
        </p:sp>
      </p:grpSp>
      <p:grpSp>
        <p:nvGrpSpPr>
          <p:cNvPr id="27" name="组合 26">
            <a:extLst>
              <a:ext uri="{FF2B5EF4-FFF2-40B4-BE49-F238E27FC236}">
                <a16:creationId xmlns:a16="http://schemas.microsoft.com/office/drawing/2014/main" xmlns="" id="{24151F80-4E48-445C-BF94-B1C44BDE5ED8}"/>
              </a:ext>
            </a:extLst>
          </p:cNvPr>
          <p:cNvGrpSpPr/>
          <p:nvPr/>
        </p:nvGrpSpPr>
        <p:grpSpPr>
          <a:xfrm>
            <a:off x="9270930" y="2967747"/>
            <a:ext cx="1884462" cy="3440307"/>
            <a:chOff x="9270930" y="2967747"/>
            <a:chExt cx="1884462" cy="3440307"/>
          </a:xfrm>
        </p:grpSpPr>
        <p:sp>
          <p:nvSpPr>
            <p:cNvPr id="19" name="矩形 24">
              <a:extLst>
                <a:ext uri="{FF2B5EF4-FFF2-40B4-BE49-F238E27FC236}">
                  <a16:creationId xmlns:a16="http://schemas.microsoft.com/office/drawing/2014/main" xmlns="" id="{1A3E54A5-1228-458C-A122-BE50E799B47F}"/>
                </a:ext>
              </a:extLst>
            </p:cNvPr>
            <p:cNvSpPr>
              <a:spLocks noChangeArrowheads="1"/>
            </p:cNvSpPr>
            <p:nvPr/>
          </p:nvSpPr>
          <p:spPr bwMode="auto">
            <a:xfrm>
              <a:off x="9270930" y="2967747"/>
              <a:ext cx="1884462" cy="3440307"/>
            </a:xfrm>
            <a:prstGeom prst="rect">
              <a:avLst/>
            </a:prstGeom>
            <a:solidFill>
              <a:schemeClr val="bg2"/>
            </a:solidFill>
            <a:ln w="9525">
              <a:solidFill>
                <a:schemeClr val="bg1">
                  <a:lumMod val="50000"/>
                </a:schemeClr>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endParaRPr lang="zh-CN" altLang="en-US" sz="1799">
                <a:solidFill>
                  <a:srgbClr val="C00000"/>
                </a:solidFill>
              </a:endParaRPr>
            </a:p>
          </p:txBody>
        </p:sp>
        <p:sp>
          <p:nvSpPr>
            <p:cNvPr id="23" name="TextBox 23">
              <a:extLst>
                <a:ext uri="{FF2B5EF4-FFF2-40B4-BE49-F238E27FC236}">
                  <a16:creationId xmlns:a16="http://schemas.microsoft.com/office/drawing/2014/main" xmlns="" id="{52247207-71A5-44D7-9839-15992813E279}"/>
                </a:ext>
              </a:extLst>
            </p:cNvPr>
            <p:cNvSpPr txBox="1">
              <a:spLocks noChangeArrowheads="1"/>
            </p:cNvSpPr>
            <p:nvPr/>
          </p:nvSpPr>
          <p:spPr bwMode="auto">
            <a:xfrm>
              <a:off x="9361253" y="3068637"/>
              <a:ext cx="1703816" cy="23072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1799" dirty="0">
                  <a:solidFill>
                    <a:srgbClr val="404040"/>
                  </a:solidFill>
                  <a:latin typeface="微软雅黑" panose="020B0503020204020204" pitchFamily="34" charset="-122"/>
                  <a:ea typeface="微软雅黑" panose="020B0503020204020204" pitchFamily="34" charset="-122"/>
                </a:rPr>
                <a:t>通过建立对其工作绩效的考核体制来选拔人才，在企业内形成一种干部“能上能下”的人才竞争机制。</a:t>
              </a:r>
            </a:p>
          </p:txBody>
        </p:sp>
      </p:grpSp>
    </p:spTree>
    <p:extLst>
      <p:ext uri="{BB962C8B-B14F-4D97-AF65-F5344CB8AC3E}">
        <p14:creationId xmlns:p14="http://schemas.microsoft.com/office/powerpoint/2010/main" xmlns="" val="345692904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ppt_x"/>
                                          </p:val>
                                        </p:tav>
                                        <p:tav tm="100000">
                                          <p:val>
                                            <p:strVal val="#ppt_x"/>
                                          </p:val>
                                        </p:tav>
                                      </p:tavLst>
                                    </p:anim>
                                    <p:anim calcmode="lin" valueType="num">
                                      <p:cBhvr additive="base">
                                        <p:cTn id="33" dur="500" fill="hold"/>
                                        <p:tgtEl>
                                          <p:spTgt spid="2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6" name="免费的模板下载：www.ainippt.com_4"/>
          <p:cNvSpPr/>
          <p:nvPr/>
        </p:nvSpPr>
        <p:spPr>
          <a:xfrm flipH="1">
            <a:off x="2606308" y="4180656"/>
            <a:ext cx="6979384" cy="613694"/>
          </a:xfrm>
          <a:prstGeom prst="rect">
            <a:avLst/>
          </a:prstGeom>
        </p:spPr>
        <p:txBody>
          <a:bodyPr wrap="square">
            <a:spAutoFit/>
          </a:bodyPr>
          <a:lstStyle/>
          <a:p>
            <a:pPr algn="ctr">
              <a:lnSpc>
                <a:spcPct val="150000"/>
              </a:lnSpc>
              <a:spcAft>
                <a:spcPts val="600"/>
              </a:spcAft>
              <a:defRPr/>
            </a:pPr>
            <a:r>
              <a:rPr lang="zh-CN" altLang="en-US" sz="1200" dirty="0">
                <a:solidFill>
                  <a:prstClr val="black">
                    <a:lumMod val="50000"/>
                    <a:lumOff val="50000"/>
                  </a:prstClr>
                </a:solidFill>
                <a:latin typeface="微软雅黑"/>
              </a:rPr>
              <a:t>请输入描述文字请输入描述文字，请输入描述文字请输入描述文字请输入描述文字，请输入描述文字请输入描述文字，请输入描述文字请输入描述文字，请输入描述文字，请输入描述文字</a:t>
            </a:r>
            <a:endParaRPr lang="en-US" altLang="zh-CN" sz="1200" dirty="0">
              <a:solidFill>
                <a:prstClr val="black">
                  <a:lumMod val="50000"/>
                  <a:lumOff val="50000"/>
                </a:prstClr>
              </a:solidFill>
              <a:latin typeface="微软雅黑"/>
            </a:endParaRPr>
          </a:p>
        </p:txBody>
      </p:sp>
      <p:sp>
        <p:nvSpPr>
          <p:cNvPr id="37" name="免费的模板下载：www.ainippt.com_5">
            <a:extLst>
              <a:ext uri="{FF2B5EF4-FFF2-40B4-BE49-F238E27FC236}">
                <a16:creationId xmlns:a16="http://schemas.microsoft.com/office/drawing/2014/main" xmlns="" id="{87CEC922-A9FB-42D1-B1E7-C94DF1375758}"/>
              </a:ext>
            </a:extLst>
          </p:cNvPr>
          <p:cNvSpPr txBox="1"/>
          <p:nvPr/>
        </p:nvSpPr>
        <p:spPr>
          <a:xfrm>
            <a:off x="4310895" y="2031013"/>
            <a:ext cx="3570208"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第三部分</a:t>
            </a:r>
          </a:p>
        </p:txBody>
      </p:sp>
      <p:sp>
        <p:nvSpPr>
          <p:cNvPr id="38" name="免费的模板下载：www.ainippt.com_6" descr="e7d195523061f1c0cef09ac28eaae964ec9988a5cce77c8b8C1E4685C6E6B40CD7615480512384A61EE159C6FE0045D14B61E85D0A95589D558B81FFC809322ACC20DC2254D928200A3EA0841B8B1814D46540F92FDE0CC7D2E4FED8FEEFC6C9A68F4EFD8E967F607C3A4874F08B710D4B9EDAF2198A37174DB562817F68A467C4A8AF4E469EC69C">
            <a:extLst>
              <a:ext uri="{FF2B5EF4-FFF2-40B4-BE49-F238E27FC236}">
                <a16:creationId xmlns:a16="http://schemas.microsoft.com/office/drawing/2014/main" xmlns="" id="{22C6CC79-73FA-4C35-9A89-571A56EEBA99}"/>
              </a:ext>
            </a:extLst>
          </p:cNvPr>
          <p:cNvSpPr/>
          <p:nvPr/>
        </p:nvSpPr>
        <p:spPr>
          <a:xfrm>
            <a:off x="2220685" y="3432629"/>
            <a:ext cx="7750630" cy="646331"/>
          </a:xfrm>
          <a:prstGeom prst="rect">
            <a:avLst/>
          </a:prstGeom>
        </p:spPr>
        <p:txBody>
          <a:bodyPr wrap="square">
            <a:spAutoFit/>
          </a:bodyPr>
          <a:lstStyle/>
          <a:p>
            <a:pPr algn="ctr" defTabSz="914034" fontAlgn="base">
              <a:spcBef>
                <a:spcPct val="0"/>
              </a:spcBef>
              <a:spcAft>
                <a:spcPct val="0"/>
              </a:spcAft>
            </a:pPr>
            <a:r>
              <a:rPr lang="zh-CN" altLang="en-US" sz="3600" b="1" dirty="0">
                <a:solidFill>
                  <a:srgbClr val="5A5A5A"/>
                </a:solidFill>
                <a:latin typeface="微软雅黑" panose="020B0503020204020204" pitchFamily="34" charset="-122"/>
                <a:ea typeface="微软雅黑" panose="020B0503020204020204" pitchFamily="34" charset="-122"/>
              </a:rPr>
              <a:t>学习廉洁法律法规，防范廉洁风险</a:t>
            </a:r>
          </a:p>
        </p:txBody>
      </p:sp>
    </p:spTree>
    <p:extLst>
      <p:ext uri="{BB962C8B-B14F-4D97-AF65-F5344CB8AC3E}">
        <p14:creationId xmlns:p14="http://schemas.microsoft.com/office/powerpoint/2010/main" xmlns="" val="33370528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556165" y="479790"/>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283885"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2009</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年以来中央出台系列廉政法规</a:t>
            </a:r>
          </a:p>
        </p:txBody>
      </p:sp>
      <p:pic>
        <p:nvPicPr>
          <p:cNvPr id="21" name="图片 37" descr="若干规定.jpg">
            <a:extLst>
              <a:ext uri="{FF2B5EF4-FFF2-40B4-BE49-F238E27FC236}">
                <a16:creationId xmlns:a16="http://schemas.microsoft.com/office/drawing/2014/main" xmlns="" id="{3EFB0BAD-1C96-4ECD-84A4-58593D852186}"/>
              </a:ext>
            </a:extLst>
          </p:cNvPr>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6661" t="1766" r="16661" b="1766"/>
          <a:stretch/>
        </p:blipFill>
        <p:spPr bwMode="auto">
          <a:xfrm>
            <a:off x="1061220" y="1966685"/>
            <a:ext cx="2805578" cy="3872916"/>
          </a:xfrm>
          <a:prstGeom prst="rect">
            <a:avLst/>
          </a:prstGeom>
          <a:noFill/>
          <a:ln w="9525">
            <a:solidFill>
              <a:srgbClr val="B51B25"/>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22" name="Picture 2">
            <a:extLst>
              <a:ext uri="{FF2B5EF4-FFF2-40B4-BE49-F238E27FC236}">
                <a16:creationId xmlns:a16="http://schemas.microsoft.com/office/drawing/2014/main" xmlns="" id="{AB50191E-B0E5-46E7-B97F-2DD3C36B70D7}"/>
              </a:ext>
            </a:extLst>
          </p:cNvPr>
          <p:cNvPicPr>
            <a:picLocks noChangeAspect="1" noChangeArrowheads="1"/>
          </p:cNvPicPr>
          <p:nvPr/>
        </p:nvPicPr>
        <p:blipFill rotWithShape="1">
          <a:blip r:embed="rId4" cstate="print">
            <a:extLst>
              <a:ext uri="{BEBA8EAE-BF5A-486C-A8C5-ECC9F3942E4B}">
                <a14:imgProps xmlns:a14="http://schemas.microsoft.com/office/drawing/2010/main" xmlns="">
                  <a14:imgLayer r:embed="rId5">
                    <a14:imgEffect>
                      <a14:brightnessContrast bright="20000" contrast="-40000"/>
                    </a14:imgEffect>
                  </a14:imgLayer>
                </a14:imgProps>
              </a:ext>
              <a:ext uri="{28A0092B-C50C-407E-A947-70E740481C1C}">
                <a14:useLocalDpi xmlns:a14="http://schemas.microsoft.com/office/drawing/2010/main" xmlns="" val="0"/>
              </a:ext>
            </a:extLst>
          </a:blip>
          <a:srcRect l="2046" t="2981" r="4379" b="1744"/>
          <a:stretch/>
        </p:blipFill>
        <p:spPr bwMode="auto">
          <a:xfrm>
            <a:off x="4644504" y="1966685"/>
            <a:ext cx="2902991" cy="3872916"/>
          </a:xfrm>
          <a:prstGeom prst="rect">
            <a:avLst/>
          </a:prstGeom>
          <a:noFill/>
          <a:ln w="9525">
            <a:solidFill>
              <a:srgbClr val="B51B25"/>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23" name="图片 10">
            <a:extLst>
              <a:ext uri="{FF2B5EF4-FFF2-40B4-BE49-F238E27FC236}">
                <a16:creationId xmlns:a16="http://schemas.microsoft.com/office/drawing/2014/main" xmlns="" id="{75EB3AD4-9A8F-42F0-948B-0EAA4BE852C1}"/>
              </a:ext>
            </a:extLst>
          </p:cNvPr>
          <p:cNvPicPr>
            <a:picLocks noChangeAspect="1" noChangeArrowheads="1"/>
          </p:cNvPicPr>
          <p:nvPr/>
        </p:nvPicPr>
        <p:blipFill rotWithShape="1">
          <a:blip r:embed="rId6" cstate="print">
            <a:extLst>
              <a:ext uri="{BEBA8EAE-BF5A-486C-A8C5-ECC9F3942E4B}">
                <a14:imgProps xmlns:a14="http://schemas.microsoft.com/office/drawing/2010/main" xmlns="">
                  <a14:imgLayer r:embed="rId7">
                    <a14:imgEffect>
                      <a14:brightnessContrast contrast="40000"/>
                    </a14:imgEffect>
                  </a14:imgLayer>
                </a14:imgProps>
              </a:ext>
              <a:ext uri="{28A0092B-C50C-407E-A947-70E740481C1C}">
                <a14:useLocalDpi xmlns:a14="http://schemas.microsoft.com/office/drawing/2010/main" xmlns="" val="0"/>
              </a:ext>
            </a:extLst>
          </a:blip>
          <a:srcRect l="1766" t="1407" r="1766" b="21774"/>
          <a:stretch/>
        </p:blipFill>
        <p:spPr bwMode="auto">
          <a:xfrm>
            <a:off x="8325200" y="1966685"/>
            <a:ext cx="2800458" cy="3872916"/>
          </a:xfrm>
          <a:prstGeom prst="rect">
            <a:avLst/>
          </a:prstGeom>
          <a:noFill/>
          <a:ln w="9525">
            <a:solidFill>
              <a:srgbClr val="B51B25"/>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646689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11235639" y="509147"/>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029886"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国有企业领导人员廉洁从业若干规定</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解读</a:t>
            </a:r>
          </a:p>
        </p:txBody>
      </p:sp>
      <p:sp>
        <p:nvSpPr>
          <p:cNvPr id="24" name="圆角矩形 4">
            <a:extLst>
              <a:ext uri="{FF2B5EF4-FFF2-40B4-BE49-F238E27FC236}">
                <a16:creationId xmlns:a16="http://schemas.microsoft.com/office/drawing/2014/main" xmlns="" id="{5EFA0B09-D7D2-4CB2-A6FE-AFBB2AF49224}"/>
              </a:ext>
            </a:extLst>
          </p:cNvPr>
          <p:cNvSpPr>
            <a:spLocks noChangeArrowheads="1"/>
          </p:cNvSpPr>
          <p:nvPr/>
        </p:nvSpPr>
        <p:spPr bwMode="auto">
          <a:xfrm>
            <a:off x="1029886" y="1795789"/>
            <a:ext cx="1094947" cy="1179052"/>
          </a:xfrm>
          <a:prstGeom prst="roundRect">
            <a:avLst>
              <a:gd name="adj" fmla="val 7102"/>
            </a:avLst>
          </a:pr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5" name="矩形 9">
            <a:extLst>
              <a:ext uri="{FF2B5EF4-FFF2-40B4-BE49-F238E27FC236}">
                <a16:creationId xmlns:a16="http://schemas.microsoft.com/office/drawing/2014/main" xmlns="" id="{03778D67-56BB-4714-85B9-F107141B9406}"/>
              </a:ext>
            </a:extLst>
          </p:cNvPr>
          <p:cNvSpPr>
            <a:spLocks noChangeArrowheads="1"/>
          </p:cNvSpPr>
          <p:nvPr/>
        </p:nvSpPr>
        <p:spPr bwMode="auto">
          <a:xfrm>
            <a:off x="2267652" y="2011604"/>
            <a:ext cx="3887856"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规范国企领导人员廉洁从业行为</a:t>
            </a:r>
          </a:p>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加强国企反腐倡廉建设 </a:t>
            </a:r>
          </a:p>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维护国家和出资人利益 </a:t>
            </a:r>
          </a:p>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促进国企科学发展</a:t>
            </a:r>
          </a:p>
        </p:txBody>
      </p:sp>
      <p:sp>
        <p:nvSpPr>
          <p:cNvPr id="26" name="Freeform 5">
            <a:extLst>
              <a:ext uri="{FF2B5EF4-FFF2-40B4-BE49-F238E27FC236}">
                <a16:creationId xmlns:a16="http://schemas.microsoft.com/office/drawing/2014/main" xmlns="" id="{1B5CC07B-64DD-43EA-AA1D-ED14F56FB881}"/>
              </a:ext>
            </a:extLst>
          </p:cNvPr>
          <p:cNvSpPr>
            <a:spLocks noEditPoints="1" noChangeArrowheads="1"/>
          </p:cNvSpPr>
          <p:nvPr/>
        </p:nvSpPr>
        <p:spPr bwMode="auto">
          <a:xfrm>
            <a:off x="1172705" y="2008431"/>
            <a:ext cx="807721" cy="809309"/>
          </a:xfrm>
          <a:custGeom>
            <a:avLst/>
            <a:gdLst>
              <a:gd name="T0" fmla="*/ 1096 w 2193"/>
              <a:gd name="T1" fmla="*/ 788 h 2193"/>
              <a:gd name="T2" fmla="*/ 788 w 2193"/>
              <a:gd name="T3" fmla="*/ 1096 h 2193"/>
              <a:gd name="T4" fmla="*/ 1096 w 2193"/>
              <a:gd name="T5" fmla="*/ 1405 h 2193"/>
              <a:gd name="T6" fmla="*/ 1405 w 2193"/>
              <a:gd name="T7" fmla="*/ 1096 h 2193"/>
              <a:gd name="T8" fmla="*/ 1357 w 2193"/>
              <a:gd name="T9" fmla="*/ 932 h 2193"/>
              <a:gd name="T10" fmla="*/ 1708 w 2193"/>
              <a:gd name="T11" fmla="*/ 581 h 2193"/>
              <a:gd name="T12" fmla="*/ 1902 w 2193"/>
              <a:gd name="T13" fmla="*/ 581 h 2193"/>
              <a:gd name="T14" fmla="*/ 2193 w 2193"/>
              <a:gd name="T15" fmla="*/ 291 h 2193"/>
              <a:gd name="T16" fmla="*/ 1912 w 2193"/>
              <a:gd name="T17" fmla="*/ 281 h 2193"/>
              <a:gd name="T18" fmla="*/ 1902 w 2193"/>
              <a:gd name="T19" fmla="*/ 0 h 2193"/>
              <a:gd name="T20" fmla="*/ 1611 w 2193"/>
              <a:gd name="T21" fmla="*/ 291 h 2193"/>
              <a:gd name="T22" fmla="*/ 1611 w 2193"/>
              <a:gd name="T23" fmla="*/ 485 h 2193"/>
              <a:gd name="T24" fmla="*/ 1260 w 2193"/>
              <a:gd name="T25" fmla="*/ 835 h 2193"/>
              <a:gd name="T26" fmla="*/ 1096 w 2193"/>
              <a:gd name="T27" fmla="*/ 788 h 2193"/>
              <a:gd name="T28" fmla="*/ 1593 w 2193"/>
              <a:gd name="T29" fmla="*/ 1096 h 2193"/>
              <a:gd name="T30" fmla="*/ 1096 w 2193"/>
              <a:gd name="T31" fmla="*/ 1593 h 2193"/>
              <a:gd name="T32" fmla="*/ 600 w 2193"/>
              <a:gd name="T33" fmla="*/ 1096 h 2193"/>
              <a:gd name="T34" fmla="*/ 1096 w 2193"/>
              <a:gd name="T35" fmla="*/ 600 h 2193"/>
              <a:gd name="T36" fmla="*/ 1271 w 2193"/>
              <a:gd name="T37" fmla="*/ 631 h 2193"/>
              <a:gd name="T38" fmla="*/ 1413 w 2193"/>
              <a:gd name="T39" fmla="*/ 489 h 2193"/>
              <a:gd name="T40" fmla="*/ 1096 w 2193"/>
              <a:gd name="T41" fmla="*/ 411 h 2193"/>
              <a:gd name="T42" fmla="*/ 411 w 2193"/>
              <a:gd name="T43" fmla="*/ 1096 h 2193"/>
              <a:gd name="T44" fmla="*/ 1096 w 2193"/>
              <a:gd name="T45" fmla="*/ 1782 h 2193"/>
              <a:gd name="T46" fmla="*/ 1782 w 2193"/>
              <a:gd name="T47" fmla="*/ 1096 h 2193"/>
              <a:gd name="T48" fmla="*/ 1703 w 2193"/>
              <a:gd name="T49" fmla="*/ 779 h 2193"/>
              <a:gd name="T50" fmla="*/ 1561 w 2193"/>
              <a:gd name="T51" fmla="*/ 922 h 2193"/>
              <a:gd name="T52" fmla="*/ 1593 w 2193"/>
              <a:gd name="T53" fmla="*/ 1096 h 2193"/>
              <a:gd name="T54" fmla="*/ 1903 w 2193"/>
              <a:gd name="T55" fmla="*/ 718 h 2193"/>
              <a:gd name="T56" fmla="*/ 1987 w 2193"/>
              <a:gd name="T57" fmla="*/ 1096 h 2193"/>
              <a:gd name="T58" fmla="*/ 1096 w 2193"/>
              <a:gd name="T59" fmla="*/ 1987 h 2193"/>
              <a:gd name="T60" fmla="*/ 206 w 2193"/>
              <a:gd name="T61" fmla="*/ 1096 h 2193"/>
              <a:gd name="T62" fmla="*/ 1096 w 2193"/>
              <a:gd name="T63" fmla="*/ 206 h 2193"/>
              <a:gd name="T64" fmla="*/ 1474 w 2193"/>
              <a:gd name="T65" fmla="*/ 290 h 2193"/>
              <a:gd name="T66" fmla="*/ 1514 w 2193"/>
              <a:gd name="T67" fmla="*/ 194 h 2193"/>
              <a:gd name="T68" fmla="*/ 1590 w 2193"/>
              <a:gd name="T69" fmla="*/ 118 h 2193"/>
              <a:gd name="T70" fmla="*/ 1096 w 2193"/>
              <a:gd name="T71" fmla="*/ 0 h 2193"/>
              <a:gd name="T72" fmla="*/ 0 w 2193"/>
              <a:gd name="T73" fmla="*/ 1096 h 2193"/>
              <a:gd name="T74" fmla="*/ 1096 w 2193"/>
              <a:gd name="T75" fmla="*/ 2193 h 2193"/>
              <a:gd name="T76" fmla="*/ 2193 w 2193"/>
              <a:gd name="T77" fmla="*/ 1096 h 2193"/>
              <a:gd name="T78" fmla="*/ 2075 w 2193"/>
              <a:gd name="T79" fmla="*/ 602 h 2193"/>
              <a:gd name="T80" fmla="*/ 1999 w 2193"/>
              <a:gd name="T81" fmla="*/ 678 h 2193"/>
              <a:gd name="T82" fmla="*/ 1903 w 2193"/>
              <a:gd name="T83" fmla="*/ 718 h 2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93" h="2193">
                <a:moveTo>
                  <a:pt x="1096" y="788"/>
                </a:moveTo>
                <a:cubicBezTo>
                  <a:pt x="926" y="788"/>
                  <a:pt x="788" y="926"/>
                  <a:pt x="788" y="1096"/>
                </a:cubicBezTo>
                <a:cubicBezTo>
                  <a:pt x="788" y="1267"/>
                  <a:pt x="926" y="1405"/>
                  <a:pt x="1096" y="1405"/>
                </a:cubicBezTo>
                <a:cubicBezTo>
                  <a:pt x="1266" y="1405"/>
                  <a:pt x="1405" y="1267"/>
                  <a:pt x="1405" y="1096"/>
                </a:cubicBezTo>
                <a:cubicBezTo>
                  <a:pt x="1405" y="1036"/>
                  <a:pt x="1387" y="980"/>
                  <a:pt x="1357" y="932"/>
                </a:cubicBezTo>
                <a:lnTo>
                  <a:pt x="1708" y="581"/>
                </a:lnTo>
                <a:lnTo>
                  <a:pt x="1902" y="581"/>
                </a:lnTo>
                <a:lnTo>
                  <a:pt x="2193" y="291"/>
                </a:lnTo>
                <a:lnTo>
                  <a:pt x="1912" y="281"/>
                </a:lnTo>
                <a:lnTo>
                  <a:pt x="1902" y="0"/>
                </a:lnTo>
                <a:lnTo>
                  <a:pt x="1611" y="291"/>
                </a:lnTo>
                <a:lnTo>
                  <a:pt x="1611" y="485"/>
                </a:lnTo>
                <a:lnTo>
                  <a:pt x="1260" y="835"/>
                </a:lnTo>
                <a:cubicBezTo>
                  <a:pt x="1213" y="805"/>
                  <a:pt x="1157" y="788"/>
                  <a:pt x="1096" y="788"/>
                </a:cubicBezTo>
                <a:close/>
                <a:moveTo>
                  <a:pt x="1593" y="1096"/>
                </a:moveTo>
                <a:cubicBezTo>
                  <a:pt x="1593" y="1370"/>
                  <a:pt x="1370" y="1593"/>
                  <a:pt x="1096" y="1593"/>
                </a:cubicBezTo>
                <a:cubicBezTo>
                  <a:pt x="822" y="1593"/>
                  <a:pt x="600" y="1370"/>
                  <a:pt x="600" y="1096"/>
                </a:cubicBezTo>
                <a:cubicBezTo>
                  <a:pt x="600" y="822"/>
                  <a:pt x="822" y="600"/>
                  <a:pt x="1096" y="600"/>
                </a:cubicBezTo>
                <a:cubicBezTo>
                  <a:pt x="1158" y="600"/>
                  <a:pt x="1217" y="611"/>
                  <a:pt x="1271" y="631"/>
                </a:cubicBezTo>
                <a:lnTo>
                  <a:pt x="1413" y="489"/>
                </a:lnTo>
                <a:cubicBezTo>
                  <a:pt x="1318" y="439"/>
                  <a:pt x="1211" y="411"/>
                  <a:pt x="1096" y="411"/>
                </a:cubicBezTo>
                <a:cubicBezTo>
                  <a:pt x="718" y="411"/>
                  <a:pt x="411" y="718"/>
                  <a:pt x="411" y="1096"/>
                </a:cubicBezTo>
                <a:cubicBezTo>
                  <a:pt x="411" y="1475"/>
                  <a:pt x="718" y="1782"/>
                  <a:pt x="1096" y="1782"/>
                </a:cubicBezTo>
                <a:cubicBezTo>
                  <a:pt x="1475" y="1782"/>
                  <a:pt x="1782" y="1475"/>
                  <a:pt x="1782" y="1096"/>
                </a:cubicBezTo>
                <a:cubicBezTo>
                  <a:pt x="1782" y="982"/>
                  <a:pt x="1753" y="875"/>
                  <a:pt x="1703" y="779"/>
                </a:cubicBezTo>
                <a:lnTo>
                  <a:pt x="1561" y="922"/>
                </a:lnTo>
                <a:cubicBezTo>
                  <a:pt x="1582" y="976"/>
                  <a:pt x="1593" y="1035"/>
                  <a:pt x="1593" y="1096"/>
                </a:cubicBezTo>
                <a:close/>
                <a:moveTo>
                  <a:pt x="1903" y="718"/>
                </a:moveTo>
                <a:cubicBezTo>
                  <a:pt x="1957" y="833"/>
                  <a:pt x="1987" y="961"/>
                  <a:pt x="1987" y="1096"/>
                </a:cubicBezTo>
                <a:cubicBezTo>
                  <a:pt x="1987" y="1588"/>
                  <a:pt x="1588" y="1987"/>
                  <a:pt x="1096" y="1987"/>
                </a:cubicBezTo>
                <a:cubicBezTo>
                  <a:pt x="605" y="1987"/>
                  <a:pt x="206" y="1588"/>
                  <a:pt x="206" y="1096"/>
                </a:cubicBezTo>
                <a:cubicBezTo>
                  <a:pt x="206" y="605"/>
                  <a:pt x="605" y="206"/>
                  <a:pt x="1096" y="206"/>
                </a:cubicBezTo>
                <a:cubicBezTo>
                  <a:pt x="1231" y="206"/>
                  <a:pt x="1359" y="236"/>
                  <a:pt x="1474" y="290"/>
                </a:cubicBezTo>
                <a:cubicBezTo>
                  <a:pt x="1474" y="254"/>
                  <a:pt x="1489" y="219"/>
                  <a:pt x="1514" y="194"/>
                </a:cubicBezTo>
                <a:lnTo>
                  <a:pt x="1590" y="118"/>
                </a:lnTo>
                <a:cubicBezTo>
                  <a:pt x="1442" y="43"/>
                  <a:pt x="1274" y="0"/>
                  <a:pt x="1096" y="0"/>
                </a:cubicBezTo>
                <a:cubicBezTo>
                  <a:pt x="491" y="0"/>
                  <a:pt x="0" y="491"/>
                  <a:pt x="0" y="1096"/>
                </a:cubicBezTo>
                <a:cubicBezTo>
                  <a:pt x="0" y="1702"/>
                  <a:pt x="491" y="2193"/>
                  <a:pt x="1096" y="2193"/>
                </a:cubicBezTo>
                <a:cubicBezTo>
                  <a:pt x="1702" y="2193"/>
                  <a:pt x="2193" y="1702"/>
                  <a:pt x="2193" y="1096"/>
                </a:cubicBezTo>
                <a:cubicBezTo>
                  <a:pt x="2193" y="919"/>
                  <a:pt x="2150" y="751"/>
                  <a:pt x="2075" y="602"/>
                </a:cubicBezTo>
                <a:lnTo>
                  <a:pt x="1999" y="678"/>
                </a:lnTo>
                <a:cubicBezTo>
                  <a:pt x="1973" y="704"/>
                  <a:pt x="1939" y="718"/>
                  <a:pt x="1903" y="718"/>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7" name="矩形 11">
            <a:extLst>
              <a:ext uri="{FF2B5EF4-FFF2-40B4-BE49-F238E27FC236}">
                <a16:creationId xmlns:a16="http://schemas.microsoft.com/office/drawing/2014/main" xmlns="" id="{60F73E50-9887-4CDA-97B8-E5DE05831D0E}"/>
              </a:ext>
            </a:extLst>
          </p:cNvPr>
          <p:cNvSpPr>
            <a:spLocks noChangeArrowheads="1"/>
          </p:cNvSpPr>
          <p:nvPr/>
        </p:nvSpPr>
        <p:spPr bwMode="auto">
          <a:xfrm>
            <a:off x="2269238" y="1613298"/>
            <a:ext cx="1620205" cy="4601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399" b="1">
                <a:solidFill>
                  <a:srgbClr val="C00000"/>
                </a:solidFill>
                <a:latin typeface="微软雅黑" panose="020B0503020204020204" pitchFamily="34" charset="-122"/>
                <a:ea typeface="微软雅黑" panose="020B0503020204020204" pitchFamily="34" charset="-122"/>
              </a:rPr>
              <a:t>立法目的</a:t>
            </a:r>
          </a:p>
        </p:txBody>
      </p:sp>
      <p:sp>
        <p:nvSpPr>
          <p:cNvPr id="28" name="圆角矩形 4">
            <a:extLst>
              <a:ext uri="{FF2B5EF4-FFF2-40B4-BE49-F238E27FC236}">
                <a16:creationId xmlns:a16="http://schemas.microsoft.com/office/drawing/2014/main" xmlns="" id="{C1C55E3A-2857-4543-BCDC-177170D322E4}"/>
              </a:ext>
            </a:extLst>
          </p:cNvPr>
          <p:cNvSpPr>
            <a:spLocks noChangeArrowheads="1"/>
          </p:cNvSpPr>
          <p:nvPr/>
        </p:nvSpPr>
        <p:spPr bwMode="auto">
          <a:xfrm>
            <a:off x="1029886" y="3853972"/>
            <a:ext cx="1094947" cy="1177465"/>
          </a:xfrm>
          <a:prstGeom prst="roundRect">
            <a:avLst>
              <a:gd name="adj" fmla="val 7102"/>
            </a:avLst>
          </a:pr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9" name="矩形 13">
            <a:extLst>
              <a:ext uri="{FF2B5EF4-FFF2-40B4-BE49-F238E27FC236}">
                <a16:creationId xmlns:a16="http://schemas.microsoft.com/office/drawing/2014/main" xmlns="" id="{A8277388-3D73-464C-925C-C5AE5C7FDC5C}"/>
              </a:ext>
            </a:extLst>
          </p:cNvPr>
          <p:cNvSpPr>
            <a:spLocks noChangeArrowheads="1"/>
          </p:cNvSpPr>
          <p:nvPr/>
        </p:nvSpPr>
        <p:spPr bwMode="auto">
          <a:xfrm>
            <a:off x="2267651" y="4068200"/>
            <a:ext cx="3887855" cy="2031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b="1" dirty="0">
                <a:solidFill>
                  <a:srgbClr val="404040"/>
                </a:solidFill>
                <a:latin typeface="微软雅黑" panose="020B0503020204020204" pitchFamily="34" charset="-122"/>
                <a:ea typeface="微软雅黑" panose="020B0503020204020204" pitchFamily="34" charset="-122"/>
              </a:rPr>
              <a:t>党内法规</a:t>
            </a:r>
          </a:p>
          <a:p>
            <a:pPr algn="just" defTabSz="914034" fontAlgn="base">
              <a:spcBef>
                <a:spcPct val="0"/>
              </a:spcBef>
              <a:spcAft>
                <a:spcPct val="0"/>
              </a:spcAft>
            </a:pPr>
            <a:r>
              <a:rPr lang="en-US" altLang="zh-CN" sz="1799" dirty="0">
                <a:solidFill>
                  <a:srgbClr val="404040"/>
                </a:solidFill>
                <a:latin typeface="微软雅黑" panose="020B0503020204020204" pitchFamily="34" charset="-122"/>
                <a:ea typeface="微软雅黑" panose="020B0503020204020204" pitchFamily="34" charset="-122"/>
              </a:rPr>
              <a:t>《</a:t>
            </a:r>
            <a:r>
              <a:rPr lang="zh-CN" altLang="en-US" sz="1799" dirty="0">
                <a:solidFill>
                  <a:srgbClr val="404040"/>
                </a:solidFill>
                <a:latin typeface="微软雅黑" panose="020B0503020204020204" pitchFamily="34" charset="-122"/>
                <a:ea typeface="微软雅黑" panose="020B0503020204020204" pitchFamily="34" charset="-122"/>
              </a:rPr>
              <a:t>中国共产党章程</a:t>
            </a:r>
            <a:r>
              <a:rPr lang="en-US" altLang="zh-CN" sz="1799" dirty="0">
                <a:solidFill>
                  <a:srgbClr val="404040"/>
                </a:solidFill>
                <a:latin typeface="微软雅黑" panose="020B0503020204020204" pitchFamily="34" charset="-122"/>
                <a:ea typeface="微软雅黑" panose="020B0503020204020204" pitchFamily="34" charset="-122"/>
              </a:rPr>
              <a:t>》</a:t>
            </a:r>
            <a:r>
              <a:rPr lang="zh-CN" altLang="en-US" sz="1799" dirty="0">
                <a:solidFill>
                  <a:srgbClr val="404040"/>
                </a:solidFill>
                <a:latin typeface="微软雅黑" panose="020B0503020204020204" pitchFamily="34" charset="-122"/>
                <a:ea typeface="微软雅黑" panose="020B0503020204020204" pitchFamily="34" charset="-122"/>
              </a:rPr>
              <a:t>、</a:t>
            </a:r>
            <a:r>
              <a:rPr lang="en-US" altLang="zh-CN" sz="1799" dirty="0">
                <a:solidFill>
                  <a:srgbClr val="404040"/>
                </a:solidFill>
                <a:latin typeface="微软雅黑" panose="020B0503020204020204" pitchFamily="34" charset="-122"/>
                <a:ea typeface="微软雅黑" panose="020B0503020204020204" pitchFamily="34" charset="-122"/>
              </a:rPr>
              <a:t>《</a:t>
            </a:r>
            <a:r>
              <a:rPr lang="zh-CN" altLang="en-US" sz="1799" dirty="0">
                <a:solidFill>
                  <a:srgbClr val="404040"/>
                </a:solidFill>
                <a:latin typeface="微软雅黑" panose="020B0503020204020204" pitchFamily="34" charset="-122"/>
                <a:ea typeface="微软雅黑" panose="020B0503020204020204" pitchFamily="34" charset="-122"/>
              </a:rPr>
              <a:t>党员领导干部廉洁从政若干准则</a:t>
            </a:r>
            <a:r>
              <a:rPr lang="en-US" altLang="zh-CN" sz="1799" dirty="0">
                <a:solidFill>
                  <a:srgbClr val="404040"/>
                </a:solidFill>
                <a:latin typeface="微软雅黑" panose="020B0503020204020204" pitchFamily="34" charset="-122"/>
                <a:ea typeface="微软雅黑" panose="020B0503020204020204" pitchFamily="34" charset="-122"/>
              </a:rPr>
              <a:t>》</a:t>
            </a:r>
            <a:r>
              <a:rPr lang="zh-CN" altLang="en-US" sz="1799" dirty="0">
                <a:solidFill>
                  <a:srgbClr val="404040"/>
                </a:solidFill>
                <a:latin typeface="微软雅黑" panose="020B0503020204020204" pitchFamily="34" charset="-122"/>
                <a:ea typeface="微软雅黑" panose="020B0503020204020204" pitchFamily="34" charset="-122"/>
              </a:rPr>
              <a:t>、其他有关廉洁自律方面的要求和制度规定</a:t>
            </a:r>
          </a:p>
          <a:p>
            <a:pPr algn="just" defTabSz="914034" fontAlgn="base">
              <a:spcBef>
                <a:spcPct val="0"/>
              </a:spcBef>
              <a:spcAft>
                <a:spcPct val="0"/>
              </a:spcAft>
            </a:pPr>
            <a:r>
              <a:rPr lang="zh-CN" altLang="en-US" sz="1799" b="1" dirty="0">
                <a:solidFill>
                  <a:srgbClr val="404040"/>
                </a:solidFill>
                <a:latin typeface="微软雅黑" panose="020B0503020204020204" pitchFamily="34" charset="-122"/>
                <a:ea typeface="微软雅黑" panose="020B0503020204020204" pitchFamily="34" charset="-122"/>
              </a:rPr>
              <a:t>国家法律</a:t>
            </a:r>
            <a:endParaRPr lang="en-US" altLang="zh-CN" sz="1799" b="1" dirty="0">
              <a:solidFill>
                <a:srgbClr val="404040"/>
              </a:solidFill>
              <a:latin typeface="微软雅黑" panose="020B0503020204020204" pitchFamily="34" charset="-122"/>
              <a:ea typeface="微软雅黑" panose="020B0503020204020204" pitchFamily="34" charset="-122"/>
            </a:endParaRPr>
          </a:p>
          <a:p>
            <a:pPr algn="just" defTabSz="914034" fontAlgn="base">
              <a:spcBef>
                <a:spcPct val="0"/>
              </a:spcBef>
              <a:spcAft>
                <a:spcPct val="0"/>
              </a:spcAft>
            </a:pPr>
            <a:r>
              <a:rPr lang="en-US" altLang="zh-CN" sz="1799" dirty="0">
                <a:solidFill>
                  <a:srgbClr val="404040"/>
                </a:solidFill>
                <a:latin typeface="微软雅黑" panose="020B0503020204020204" pitchFamily="34" charset="-122"/>
                <a:ea typeface="微软雅黑" panose="020B0503020204020204" pitchFamily="34" charset="-122"/>
              </a:rPr>
              <a:t>     </a:t>
            </a:r>
            <a:r>
              <a:rPr lang="zh-CN" altLang="en-US" sz="1799" dirty="0">
                <a:solidFill>
                  <a:srgbClr val="404040"/>
                </a:solidFill>
                <a:latin typeface="微软雅黑" panose="020B0503020204020204" pitchFamily="34" charset="-122"/>
                <a:ea typeface="微软雅黑" panose="020B0503020204020204" pitchFamily="34" charset="-122"/>
              </a:rPr>
              <a:t>公司法、国资法、其他有关法律法规</a:t>
            </a:r>
          </a:p>
        </p:txBody>
      </p:sp>
      <p:sp>
        <p:nvSpPr>
          <p:cNvPr id="30" name="矩形 14">
            <a:extLst>
              <a:ext uri="{FF2B5EF4-FFF2-40B4-BE49-F238E27FC236}">
                <a16:creationId xmlns:a16="http://schemas.microsoft.com/office/drawing/2014/main" xmlns="" id="{2EDF368C-E159-4BB2-9B8E-E316FE16D92A}"/>
              </a:ext>
            </a:extLst>
          </p:cNvPr>
          <p:cNvSpPr>
            <a:spLocks noChangeArrowheads="1"/>
          </p:cNvSpPr>
          <p:nvPr/>
        </p:nvSpPr>
        <p:spPr bwMode="auto">
          <a:xfrm>
            <a:off x="2269238" y="3669894"/>
            <a:ext cx="1620205" cy="4617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399" b="1">
                <a:solidFill>
                  <a:srgbClr val="C00000"/>
                </a:solidFill>
                <a:latin typeface="微软雅黑" panose="020B0503020204020204" pitchFamily="34" charset="-122"/>
                <a:ea typeface="微软雅黑" panose="020B0503020204020204" pitchFamily="34" charset="-122"/>
              </a:rPr>
              <a:t>立法依据</a:t>
            </a:r>
          </a:p>
        </p:txBody>
      </p:sp>
      <p:sp>
        <p:nvSpPr>
          <p:cNvPr id="31" name="Freeform 5">
            <a:extLst>
              <a:ext uri="{FF2B5EF4-FFF2-40B4-BE49-F238E27FC236}">
                <a16:creationId xmlns:a16="http://schemas.microsoft.com/office/drawing/2014/main" xmlns="" id="{B9E48627-C7FE-4F65-B02F-D4D7689F71E2}"/>
              </a:ext>
            </a:extLst>
          </p:cNvPr>
          <p:cNvSpPr>
            <a:spLocks noEditPoints="1" noChangeArrowheads="1"/>
          </p:cNvSpPr>
          <p:nvPr/>
        </p:nvSpPr>
        <p:spPr bwMode="auto">
          <a:xfrm>
            <a:off x="1301242" y="4096764"/>
            <a:ext cx="550648" cy="725205"/>
          </a:xfrm>
          <a:custGeom>
            <a:avLst/>
            <a:gdLst>
              <a:gd name="T0" fmla="*/ 66 w 621"/>
              <a:gd name="T1" fmla="*/ 766 h 839"/>
              <a:gd name="T2" fmla="*/ 104 w 621"/>
              <a:gd name="T3" fmla="*/ 129 h 839"/>
              <a:gd name="T4" fmla="*/ 137 w 621"/>
              <a:gd name="T5" fmla="*/ 184 h 839"/>
              <a:gd name="T6" fmla="*/ 169 w 621"/>
              <a:gd name="T7" fmla="*/ 129 h 839"/>
              <a:gd name="T8" fmla="*/ 277 w 621"/>
              <a:gd name="T9" fmla="*/ 151 h 839"/>
              <a:gd name="T10" fmla="*/ 342 w 621"/>
              <a:gd name="T11" fmla="*/ 151 h 839"/>
              <a:gd name="T12" fmla="*/ 450 w 621"/>
              <a:gd name="T13" fmla="*/ 129 h 839"/>
              <a:gd name="T14" fmla="*/ 483 w 621"/>
              <a:gd name="T15" fmla="*/ 184 h 839"/>
              <a:gd name="T16" fmla="*/ 515 w 621"/>
              <a:gd name="T17" fmla="*/ 129 h 839"/>
              <a:gd name="T18" fmla="*/ 554 w 621"/>
              <a:gd name="T19" fmla="*/ 766 h 839"/>
              <a:gd name="T20" fmla="*/ 515 w 621"/>
              <a:gd name="T21" fmla="*/ 57 h 839"/>
              <a:gd name="T22" fmla="*/ 483 w 621"/>
              <a:gd name="T23" fmla="*/ 0 h 839"/>
              <a:gd name="T24" fmla="*/ 450 w 621"/>
              <a:gd name="T25" fmla="*/ 57 h 839"/>
              <a:gd name="T26" fmla="*/ 342 w 621"/>
              <a:gd name="T27" fmla="*/ 32 h 839"/>
              <a:gd name="T28" fmla="*/ 277 w 621"/>
              <a:gd name="T29" fmla="*/ 32 h 839"/>
              <a:gd name="T30" fmla="*/ 169 w 621"/>
              <a:gd name="T31" fmla="*/ 57 h 839"/>
              <a:gd name="T32" fmla="*/ 137 w 621"/>
              <a:gd name="T33" fmla="*/ 0 h 839"/>
              <a:gd name="T34" fmla="*/ 104 w 621"/>
              <a:gd name="T35" fmla="*/ 57 h 839"/>
              <a:gd name="T36" fmla="*/ 0 w 621"/>
              <a:gd name="T37" fmla="*/ 124 h 839"/>
              <a:gd name="T38" fmla="*/ 67 w 621"/>
              <a:gd name="T39" fmla="*/ 839 h 839"/>
              <a:gd name="T40" fmla="*/ 621 w 621"/>
              <a:gd name="T41" fmla="*/ 771 h 839"/>
              <a:gd name="T42" fmla="*/ 553 w 621"/>
              <a:gd name="T43" fmla="*/ 57 h 839"/>
              <a:gd name="T44" fmla="*/ 484 w 621"/>
              <a:gd name="T45" fmla="*/ 313 h 839"/>
              <a:gd name="T46" fmla="*/ 136 w 621"/>
              <a:gd name="T47" fmla="*/ 268 h 839"/>
              <a:gd name="T48" fmla="*/ 136 w 621"/>
              <a:gd name="T49" fmla="*/ 433 h 839"/>
              <a:gd name="T50" fmla="*/ 484 w 621"/>
              <a:gd name="T51" fmla="*/ 387 h 839"/>
              <a:gd name="T52" fmla="*/ 136 w 621"/>
              <a:gd name="T53" fmla="*/ 433 h 839"/>
              <a:gd name="T54" fmla="*/ 484 w 621"/>
              <a:gd name="T55" fmla="*/ 552 h 839"/>
              <a:gd name="T56" fmla="*/ 136 w 621"/>
              <a:gd name="T57" fmla="*/ 506 h 839"/>
              <a:gd name="T58" fmla="*/ 136 w 621"/>
              <a:gd name="T59" fmla="*/ 671 h 839"/>
              <a:gd name="T60" fmla="*/ 484 w 621"/>
              <a:gd name="T61" fmla="*/ 625 h 839"/>
              <a:gd name="T62" fmla="*/ 136 w 621"/>
              <a:gd name="T63" fmla="*/ 671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1" h="839">
                <a:moveTo>
                  <a:pt x="554" y="766"/>
                </a:moveTo>
                <a:lnTo>
                  <a:pt x="66" y="766"/>
                </a:lnTo>
                <a:lnTo>
                  <a:pt x="66" y="129"/>
                </a:lnTo>
                <a:lnTo>
                  <a:pt x="104" y="129"/>
                </a:lnTo>
                <a:lnTo>
                  <a:pt x="104" y="151"/>
                </a:lnTo>
                <a:cubicBezTo>
                  <a:pt x="104" y="169"/>
                  <a:pt x="119" y="184"/>
                  <a:pt x="137" y="184"/>
                </a:cubicBezTo>
                <a:cubicBezTo>
                  <a:pt x="155" y="184"/>
                  <a:pt x="169" y="169"/>
                  <a:pt x="169" y="151"/>
                </a:cubicBezTo>
                <a:lnTo>
                  <a:pt x="169" y="129"/>
                </a:lnTo>
                <a:lnTo>
                  <a:pt x="277" y="129"/>
                </a:lnTo>
                <a:lnTo>
                  <a:pt x="277" y="151"/>
                </a:lnTo>
                <a:cubicBezTo>
                  <a:pt x="277" y="169"/>
                  <a:pt x="292" y="184"/>
                  <a:pt x="310" y="184"/>
                </a:cubicBezTo>
                <a:cubicBezTo>
                  <a:pt x="327" y="184"/>
                  <a:pt x="342" y="169"/>
                  <a:pt x="342" y="151"/>
                </a:cubicBezTo>
                <a:lnTo>
                  <a:pt x="342" y="129"/>
                </a:lnTo>
                <a:lnTo>
                  <a:pt x="450" y="129"/>
                </a:lnTo>
                <a:lnTo>
                  <a:pt x="450" y="151"/>
                </a:lnTo>
                <a:cubicBezTo>
                  <a:pt x="450" y="169"/>
                  <a:pt x="465" y="184"/>
                  <a:pt x="483" y="184"/>
                </a:cubicBezTo>
                <a:cubicBezTo>
                  <a:pt x="501" y="184"/>
                  <a:pt x="515" y="169"/>
                  <a:pt x="515" y="151"/>
                </a:cubicBezTo>
                <a:lnTo>
                  <a:pt x="515" y="129"/>
                </a:lnTo>
                <a:lnTo>
                  <a:pt x="554" y="129"/>
                </a:lnTo>
                <a:lnTo>
                  <a:pt x="554" y="766"/>
                </a:lnTo>
                <a:close/>
                <a:moveTo>
                  <a:pt x="553" y="57"/>
                </a:moveTo>
                <a:lnTo>
                  <a:pt x="515" y="57"/>
                </a:lnTo>
                <a:lnTo>
                  <a:pt x="515" y="32"/>
                </a:lnTo>
                <a:cubicBezTo>
                  <a:pt x="515" y="14"/>
                  <a:pt x="501" y="0"/>
                  <a:pt x="483" y="0"/>
                </a:cubicBezTo>
                <a:cubicBezTo>
                  <a:pt x="465" y="0"/>
                  <a:pt x="450" y="14"/>
                  <a:pt x="450" y="32"/>
                </a:cubicBezTo>
                <a:lnTo>
                  <a:pt x="450" y="57"/>
                </a:lnTo>
                <a:lnTo>
                  <a:pt x="342" y="57"/>
                </a:lnTo>
                <a:lnTo>
                  <a:pt x="342" y="32"/>
                </a:lnTo>
                <a:cubicBezTo>
                  <a:pt x="342" y="14"/>
                  <a:pt x="327" y="0"/>
                  <a:pt x="310" y="0"/>
                </a:cubicBezTo>
                <a:cubicBezTo>
                  <a:pt x="292" y="0"/>
                  <a:pt x="277" y="14"/>
                  <a:pt x="277" y="32"/>
                </a:cubicBezTo>
                <a:lnTo>
                  <a:pt x="277" y="57"/>
                </a:lnTo>
                <a:lnTo>
                  <a:pt x="169" y="57"/>
                </a:lnTo>
                <a:lnTo>
                  <a:pt x="169" y="32"/>
                </a:lnTo>
                <a:cubicBezTo>
                  <a:pt x="169" y="14"/>
                  <a:pt x="155" y="0"/>
                  <a:pt x="137" y="0"/>
                </a:cubicBezTo>
                <a:cubicBezTo>
                  <a:pt x="119" y="0"/>
                  <a:pt x="104" y="14"/>
                  <a:pt x="104" y="32"/>
                </a:cubicBezTo>
                <a:lnTo>
                  <a:pt x="104" y="57"/>
                </a:lnTo>
                <a:lnTo>
                  <a:pt x="67" y="57"/>
                </a:lnTo>
                <a:cubicBezTo>
                  <a:pt x="30" y="57"/>
                  <a:pt x="0" y="87"/>
                  <a:pt x="0" y="124"/>
                </a:cubicBezTo>
                <a:lnTo>
                  <a:pt x="0" y="771"/>
                </a:lnTo>
                <a:cubicBezTo>
                  <a:pt x="0" y="809"/>
                  <a:pt x="30" y="839"/>
                  <a:pt x="67" y="839"/>
                </a:cubicBezTo>
                <a:lnTo>
                  <a:pt x="553" y="839"/>
                </a:lnTo>
                <a:cubicBezTo>
                  <a:pt x="590" y="839"/>
                  <a:pt x="621" y="809"/>
                  <a:pt x="621" y="771"/>
                </a:cubicBezTo>
                <a:lnTo>
                  <a:pt x="621" y="124"/>
                </a:lnTo>
                <a:cubicBezTo>
                  <a:pt x="621" y="87"/>
                  <a:pt x="590" y="57"/>
                  <a:pt x="553" y="57"/>
                </a:cubicBezTo>
                <a:close/>
                <a:moveTo>
                  <a:pt x="136" y="313"/>
                </a:moveTo>
                <a:lnTo>
                  <a:pt x="484" y="313"/>
                </a:lnTo>
                <a:lnTo>
                  <a:pt x="484" y="268"/>
                </a:lnTo>
                <a:lnTo>
                  <a:pt x="136" y="268"/>
                </a:lnTo>
                <a:lnTo>
                  <a:pt x="136" y="313"/>
                </a:lnTo>
                <a:close/>
                <a:moveTo>
                  <a:pt x="136" y="433"/>
                </a:moveTo>
                <a:lnTo>
                  <a:pt x="484" y="433"/>
                </a:lnTo>
                <a:lnTo>
                  <a:pt x="484" y="387"/>
                </a:lnTo>
                <a:lnTo>
                  <a:pt x="136" y="387"/>
                </a:lnTo>
                <a:lnTo>
                  <a:pt x="136" y="433"/>
                </a:lnTo>
                <a:close/>
                <a:moveTo>
                  <a:pt x="136" y="552"/>
                </a:moveTo>
                <a:lnTo>
                  <a:pt x="484" y="552"/>
                </a:lnTo>
                <a:lnTo>
                  <a:pt x="484" y="506"/>
                </a:lnTo>
                <a:lnTo>
                  <a:pt x="136" y="506"/>
                </a:lnTo>
                <a:lnTo>
                  <a:pt x="136" y="552"/>
                </a:lnTo>
                <a:close/>
                <a:moveTo>
                  <a:pt x="136" y="671"/>
                </a:moveTo>
                <a:lnTo>
                  <a:pt x="484" y="671"/>
                </a:lnTo>
                <a:lnTo>
                  <a:pt x="484" y="625"/>
                </a:lnTo>
                <a:lnTo>
                  <a:pt x="136" y="625"/>
                </a:lnTo>
                <a:lnTo>
                  <a:pt x="136" y="671"/>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32" name="圆角矩形 4">
            <a:extLst>
              <a:ext uri="{FF2B5EF4-FFF2-40B4-BE49-F238E27FC236}">
                <a16:creationId xmlns:a16="http://schemas.microsoft.com/office/drawing/2014/main" xmlns="" id="{8ECD79DA-48E3-43B4-AC90-21392D8F33DD}"/>
              </a:ext>
            </a:extLst>
          </p:cNvPr>
          <p:cNvSpPr>
            <a:spLocks noChangeArrowheads="1"/>
          </p:cNvSpPr>
          <p:nvPr/>
        </p:nvSpPr>
        <p:spPr bwMode="auto">
          <a:xfrm>
            <a:off x="6377672" y="1795789"/>
            <a:ext cx="1094947" cy="1179052"/>
          </a:xfrm>
          <a:prstGeom prst="roundRect">
            <a:avLst>
              <a:gd name="adj" fmla="val 7102"/>
            </a:avLst>
          </a:pr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33" name="矩形 17">
            <a:extLst>
              <a:ext uri="{FF2B5EF4-FFF2-40B4-BE49-F238E27FC236}">
                <a16:creationId xmlns:a16="http://schemas.microsoft.com/office/drawing/2014/main" xmlns="" id="{97737A8A-3CCF-40B9-81BB-ABCFCAF7339F}"/>
              </a:ext>
            </a:extLst>
          </p:cNvPr>
          <p:cNvSpPr>
            <a:spLocks noChangeArrowheads="1"/>
          </p:cNvSpPr>
          <p:nvPr/>
        </p:nvSpPr>
        <p:spPr bwMode="auto">
          <a:xfrm>
            <a:off x="7615438" y="2011604"/>
            <a:ext cx="3887856"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适用于国有独资企业、国有控股企业（含国有独资金融企业和国有控股金融企业）及其分支机构的领导班子成员。</a:t>
            </a:r>
          </a:p>
        </p:txBody>
      </p:sp>
      <p:sp>
        <p:nvSpPr>
          <p:cNvPr id="34" name="矩形 18">
            <a:extLst>
              <a:ext uri="{FF2B5EF4-FFF2-40B4-BE49-F238E27FC236}">
                <a16:creationId xmlns:a16="http://schemas.microsoft.com/office/drawing/2014/main" xmlns="" id="{D408C77E-08E3-4F3F-9127-7F919A3ADAA0}"/>
              </a:ext>
            </a:extLst>
          </p:cNvPr>
          <p:cNvSpPr>
            <a:spLocks noChangeArrowheads="1"/>
          </p:cNvSpPr>
          <p:nvPr/>
        </p:nvSpPr>
        <p:spPr bwMode="auto">
          <a:xfrm>
            <a:off x="7617024" y="1613298"/>
            <a:ext cx="1620205" cy="4601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399" b="1">
                <a:solidFill>
                  <a:srgbClr val="C00000"/>
                </a:solidFill>
                <a:latin typeface="微软雅黑" panose="020B0503020204020204" pitchFamily="34" charset="-122"/>
                <a:ea typeface="微软雅黑" panose="020B0503020204020204" pitchFamily="34" charset="-122"/>
              </a:rPr>
              <a:t>适用范围</a:t>
            </a:r>
          </a:p>
        </p:txBody>
      </p:sp>
      <p:sp>
        <p:nvSpPr>
          <p:cNvPr id="35" name="圆角矩形 4">
            <a:extLst>
              <a:ext uri="{FF2B5EF4-FFF2-40B4-BE49-F238E27FC236}">
                <a16:creationId xmlns:a16="http://schemas.microsoft.com/office/drawing/2014/main" xmlns="" id="{4186F192-D11D-47BD-9571-FAD7A7CA2281}"/>
              </a:ext>
            </a:extLst>
          </p:cNvPr>
          <p:cNvSpPr>
            <a:spLocks noChangeArrowheads="1"/>
          </p:cNvSpPr>
          <p:nvPr/>
        </p:nvSpPr>
        <p:spPr bwMode="auto">
          <a:xfrm>
            <a:off x="6377672" y="3853972"/>
            <a:ext cx="1094947" cy="1177465"/>
          </a:xfrm>
          <a:prstGeom prst="roundRect">
            <a:avLst>
              <a:gd name="adj" fmla="val 7102"/>
            </a:avLst>
          </a:pr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36" name="矩形 20">
            <a:extLst>
              <a:ext uri="{FF2B5EF4-FFF2-40B4-BE49-F238E27FC236}">
                <a16:creationId xmlns:a16="http://schemas.microsoft.com/office/drawing/2014/main" xmlns="" id="{1985564C-1B51-4DAC-99AD-B186EA807DA2}"/>
              </a:ext>
            </a:extLst>
          </p:cNvPr>
          <p:cNvSpPr>
            <a:spLocks noChangeArrowheads="1"/>
          </p:cNvSpPr>
          <p:nvPr/>
        </p:nvSpPr>
        <p:spPr bwMode="auto">
          <a:xfrm>
            <a:off x="7615438" y="4068201"/>
            <a:ext cx="3887856" cy="14773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依法经营、开拓创新、廉洁从业、诚实守信；</a:t>
            </a:r>
            <a:endParaRPr lang="en-US" altLang="zh-CN" sz="1799">
              <a:solidFill>
                <a:srgbClr val="404040"/>
              </a:solidFill>
              <a:latin typeface="微软雅黑" panose="020B0503020204020204" pitchFamily="34" charset="-122"/>
              <a:ea typeface="微软雅黑" panose="020B0503020204020204" pitchFamily="34" charset="-122"/>
            </a:endParaRPr>
          </a:p>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切实维护国家、企业利益和职工合法权益；</a:t>
            </a:r>
            <a:endParaRPr lang="en-US" altLang="zh-CN" sz="1799">
              <a:solidFill>
                <a:srgbClr val="404040"/>
              </a:solidFill>
              <a:latin typeface="微软雅黑" panose="020B0503020204020204" pitchFamily="34" charset="-122"/>
              <a:ea typeface="微软雅黑" panose="020B0503020204020204" pitchFamily="34" charset="-122"/>
            </a:endParaRPr>
          </a:p>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实现国有企业又好又快发展</a:t>
            </a:r>
          </a:p>
        </p:txBody>
      </p:sp>
      <p:sp>
        <p:nvSpPr>
          <p:cNvPr id="37" name="矩形 21">
            <a:extLst>
              <a:ext uri="{FF2B5EF4-FFF2-40B4-BE49-F238E27FC236}">
                <a16:creationId xmlns:a16="http://schemas.microsoft.com/office/drawing/2014/main" xmlns="" id="{42EAF494-8F47-4BC9-81AA-344C34560535}"/>
              </a:ext>
            </a:extLst>
          </p:cNvPr>
          <p:cNvSpPr>
            <a:spLocks noChangeArrowheads="1"/>
          </p:cNvSpPr>
          <p:nvPr/>
        </p:nvSpPr>
        <p:spPr bwMode="auto">
          <a:xfrm>
            <a:off x="7617024" y="3669894"/>
            <a:ext cx="1620205" cy="4617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399" b="1">
                <a:solidFill>
                  <a:srgbClr val="C00000"/>
                </a:solidFill>
                <a:latin typeface="微软雅黑" panose="020B0503020204020204" pitchFamily="34" charset="-122"/>
                <a:ea typeface="微软雅黑" panose="020B0503020204020204" pitchFamily="34" charset="-122"/>
              </a:rPr>
              <a:t>基本要求</a:t>
            </a:r>
          </a:p>
        </p:txBody>
      </p:sp>
      <p:sp>
        <p:nvSpPr>
          <p:cNvPr id="38" name="Freeform 8">
            <a:extLst>
              <a:ext uri="{FF2B5EF4-FFF2-40B4-BE49-F238E27FC236}">
                <a16:creationId xmlns:a16="http://schemas.microsoft.com/office/drawing/2014/main" xmlns="" id="{A100598D-A25B-463D-AB5B-1B4CD108BE93}"/>
              </a:ext>
            </a:extLst>
          </p:cNvPr>
          <p:cNvSpPr>
            <a:spLocks noEditPoints="1" noChangeArrowheads="1"/>
          </p:cNvSpPr>
          <p:nvPr/>
        </p:nvSpPr>
        <p:spPr bwMode="auto">
          <a:xfrm>
            <a:off x="6545881" y="2054450"/>
            <a:ext cx="852154" cy="710922"/>
          </a:xfrm>
          <a:custGeom>
            <a:avLst/>
            <a:gdLst>
              <a:gd name="T0" fmla="*/ 508 w 792"/>
              <a:gd name="T1" fmla="*/ 295 h 677"/>
              <a:gd name="T2" fmla="*/ 441 w 792"/>
              <a:gd name="T3" fmla="*/ 295 h 677"/>
              <a:gd name="T4" fmla="*/ 425 w 792"/>
              <a:gd name="T5" fmla="*/ 346 h 677"/>
              <a:gd name="T6" fmla="*/ 442 w 792"/>
              <a:gd name="T7" fmla="*/ 558 h 677"/>
              <a:gd name="T8" fmla="*/ 396 w 792"/>
              <a:gd name="T9" fmla="*/ 634 h 677"/>
              <a:gd name="T10" fmla="*/ 354 w 792"/>
              <a:gd name="T11" fmla="*/ 558 h 677"/>
              <a:gd name="T12" fmla="*/ 378 w 792"/>
              <a:gd name="T13" fmla="*/ 346 h 677"/>
              <a:gd name="T14" fmla="*/ 361 w 792"/>
              <a:gd name="T15" fmla="*/ 295 h 677"/>
              <a:gd name="T16" fmla="*/ 288 w 792"/>
              <a:gd name="T17" fmla="*/ 295 h 677"/>
              <a:gd name="T18" fmla="*/ 288 w 792"/>
              <a:gd name="T19" fmla="*/ 295 h 677"/>
              <a:gd name="T20" fmla="*/ 167 w 792"/>
              <a:gd name="T21" fmla="*/ 422 h 677"/>
              <a:gd name="T22" fmla="*/ 184 w 792"/>
              <a:gd name="T23" fmla="*/ 552 h 677"/>
              <a:gd name="T24" fmla="*/ 305 w 792"/>
              <a:gd name="T25" fmla="*/ 677 h 677"/>
              <a:gd name="T26" fmla="*/ 490 w 792"/>
              <a:gd name="T27" fmla="*/ 677 h 677"/>
              <a:gd name="T28" fmla="*/ 612 w 792"/>
              <a:gd name="T29" fmla="*/ 550 h 677"/>
              <a:gd name="T30" fmla="*/ 629 w 792"/>
              <a:gd name="T31" fmla="*/ 420 h 677"/>
              <a:gd name="T32" fmla="*/ 508 w 792"/>
              <a:gd name="T33" fmla="*/ 295 h 677"/>
              <a:gd name="T34" fmla="*/ 151 w 792"/>
              <a:gd name="T35" fmla="*/ 213 h 677"/>
              <a:gd name="T36" fmla="*/ 228 w 792"/>
              <a:gd name="T37" fmla="*/ 135 h 677"/>
              <a:gd name="T38" fmla="*/ 151 w 792"/>
              <a:gd name="T39" fmla="*/ 58 h 677"/>
              <a:gd name="T40" fmla="*/ 73 w 792"/>
              <a:gd name="T41" fmla="*/ 135 h 677"/>
              <a:gd name="T42" fmla="*/ 151 w 792"/>
              <a:gd name="T43" fmla="*/ 213 h 677"/>
              <a:gd name="T44" fmla="*/ 219 w 792"/>
              <a:gd name="T45" fmla="*/ 237 h 677"/>
              <a:gd name="T46" fmla="*/ 82 w 792"/>
              <a:gd name="T47" fmla="*/ 237 h 677"/>
              <a:gd name="T48" fmla="*/ 82 w 792"/>
              <a:gd name="T49" fmla="*/ 237 h 677"/>
              <a:gd name="T50" fmla="*/ 6 w 792"/>
              <a:gd name="T51" fmla="*/ 316 h 677"/>
              <a:gd name="T52" fmla="*/ 16 w 792"/>
              <a:gd name="T53" fmla="*/ 397 h 677"/>
              <a:gd name="T54" fmla="*/ 92 w 792"/>
              <a:gd name="T55" fmla="*/ 475 h 677"/>
              <a:gd name="T56" fmla="*/ 132 w 792"/>
              <a:gd name="T57" fmla="*/ 475 h 677"/>
              <a:gd name="T58" fmla="*/ 125 w 792"/>
              <a:gd name="T59" fmla="*/ 418 h 677"/>
              <a:gd name="T60" fmla="*/ 125 w 792"/>
              <a:gd name="T61" fmla="*/ 418 h 677"/>
              <a:gd name="T62" fmla="*/ 125 w 792"/>
              <a:gd name="T63" fmla="*/ 417 h 677"/>
              <a:gd name="T64" fmla="*/ 160 w 792"/>
              <a:gd name="T65" fmla="*/ 310 h 677"/>
              <a:gd name="T66" fmla="*/ 212 w 792"/>
              <a:gd name="T67" fmla="*/ 271 h 677"/>
              <a:gd name="T68" fmla="*/ 267 w 792"/>
              <a:gd name="T69" fmla="*/ 253 h 677"/>
              <a:gd name="T70" fmla="*/ 219 w 792"/>
              <a:gd name="T71" fmla="*/ 237 h 677"/>
              <a:gd name="T72" fmla="*/ 642 w 792"/>
              <a:gd name="T73" fmla="*/ 213 h 677"/>
              <a:gd name="T74" fmla="*/ 719 w 792"/>
              <a:gd name="T75" fmla="*/ 135 h 677"/>
              <a:gd name="T76" fmla="*/ 642 w 792"/>
              <a:gd name="T77" fmla="*/ 58 h 677"/>
              <a:gd name="T78" fmla="*/ 564 w 792"/>
              <a:gd name="T79" fmla="*/ 135 h 677"/>
              <a:gd name="T80" fmla="*/ 642 w 792"/>
              <a:gd name="T81" fmla="*/ 213 h 677"/>
              <a:gd name="T82" fmla="*/ 710 w 792"/>
              <a:gd name="T83" fmla="*/ 237 h 677"/>
              <a:gd name="T84" fmla="*/ 573 w 792"/>
              <a:gd name="T85" fmla="*/ 237 h 677"/>
              <a:gd name="T86" fmla="*/ 573 w 792"/>
              <a:gd name="T87" fmla="*/ 237 h 677"/>
              <a:gd name="T88" fmla="*/ 526 w 792"/>
              <a:gd name="T89" fmla="*/ 253 h 677"/>
              <a:gd name="T90" fmla="*/ 584 w 792"/>
              <a:gd name="T91" fmla="*/ 271 h 677"/>
              <a:gd name="T92" fmla="*/ 637 w 792"/>
              <a:gd name="T93" fmla="*/ 310 h 677"/>
              <a:gd name="T94" fmla="*/ 671 w 792"/>
              <a:gd name="T95" fmla="*/ 416 h 677"/>
              <a:gd name="T96" fmla="*/ 671 w 792"/>
              <a:gd name="T97" fmla="*/ 416 h 677"/>
              <a:gd name="T98" fmla="*/ 671 w 792"/>
              <a:gd name="T99" fmla="*/ 416 h 677"/>
              <a:gd name="T100" fmla="*/ 663 w 792"/>
              <a:gd name="T101" fmla="*/ 475 h 677"/>
              <a:gd name="T102" fmla="*/ 700 w 792"/>
              <a:gd name="T103" fmla="*/ 475 h 677"/>
              <a:gd name="T104" fmla="*/ 776 w 792"/>
              <a:gd name="T105" fmla="*/ 396 h 677"/>
              <a:gd name="T106" fmla="*/ 787 w 792"/>
              <a:gd name="T107" fmla="*/ 315 h 677"/>
              <a:gd name="T108" fmla="*/ 710 w 792"/>
              <a:gd name="T109" fmla="*/ 237 h 677"/>
              <a:gd name="T110" fmla="*/ 521 w 792"/>
              <a:gd name="T111" fmla="*/ 127 h 677"/>
              <a:gd name="T112" fmla="*/ 398 w 792"/>
              <a:gd name="T113" fmla="*/ 254 h 677"/>
              <a:gd name="T114" fmla="*/ 274 w 792"/>
              <a:gd name="T115" fmla="*/ 127 h 677"/>
              <a:gd name="T116" fmla="*/ 398 w 792"/>
              <a:gd name="T117" fmla="*/ 0 h 677"/>
              <a:gd name="T118" fmla="*/ 521 w 792"/>
              <a:gd name="T119" fmla="*/ 127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2" h="677">
                <a:moveTo>
                  <a:pt x="508" y="295"/>
                </a:moveTo>
                <a:lnTo>
                  <a:pt x="441" y="295"/>
                </a:lnTo>
                <a:cubicBezTo>
                  <a:pt x="442" y="301"/>
                  <a:pt x="442" y="333"/>
                  <a:pt x="425" y="346"/>
                </a:cubicBezTo>
                <a:cubicBezTo>
                  <a:pt x="425" y="346"/>
                  <a:pt x="453" y="507"/>
                  <a:pt x="442" y="558"/>
                </a:cubicBezTo>
                <a:cubicBezTo>
                  <a:pt x="436" y="580"/>
                  <a:pt x="418" y="635"/>
                  <a:pt x="396" y="634"/>
                </a:cubicBezTo>
                <a:cubicBezTo>
                  <a:pt x="375" y="634"/>
                  <a:pt x="358" y="580"/>
                  <a:pt x="354" y="558"/>
                </a:cubicBezTo>
                <a:cubicBezTo>
                  <a:pt x="344" y="506"/>
                  <a:pt x="378" y="346"/>
                  <a:pt x="378" y="346"/>
                </a:cubicBezTo>
                <a:cubicBezTo>
                  <a:pt x="373" y="344"/>
                  <a:pt x="364" y="335"/>
                  <a:pt x="361" y="295"/>
                </a:cubicBezTo>
                <a:lnTo>
                  <a:pt x="288" y="295"/>
                </a:lnTo>
                <a:cubicBezTo>
                  <a:pt x="221" y="295"/>
                  <a:pt x="158" y="352"/>
                  <a:pt x="167" y="422"/>
                </a:cubicBezTo>
                <a:lnTo>
                  <a:pt x="184" y="552"/>
                </a:lnTo>
                <a:cubicBezTo>
                  <a:pt x="197" y="622"/>
                  <a:pt x="238" y="677"/>
                  <a:pt x="305" y="677"/>
                </a:cubicBezTo>
                <a:lnTo>
                  <a:pt x="490" y="677"/>
                </a:lnTo>
                <a:cubicBezTo>
                  <a:pt x="557" y="677"/>
                  <a:pt x="598" y="620"/>
                  <a:pt x="612" y="550"/>
                </a:cubicBezTo>
                <a:lnTo>
                  <a:pt x="629" y="420"/>
                </a:lnTo>
                <a:cubicBezTo>
                  <a:pt x="638" y="351"/>
                  <a:pt x="575" y="295"/>
                  <a:pt x="508" y="295"/>
                </a:cubicBezTo>
                <a:close/>
                <a:moveTo>
                  <a:pt x="151" y="213"/>
                </a:moveTo>
                <a:cubicBezTo>
                  <a:pt x="193" y="213"/>
                  <a:pt x="228" y="178"/>
                  <a:pt x="228" y="135"/>
                </a:cubicBezTo>
                <a:cubicBezTo>
                  <a:pt x="228" y="92"/>
                  <a:pt x="193" y="58"/>
                  <a:pt x="151" y="58"/>
                </a:cubicBezTo>
                <a:cubicBezTo>
                  <a:pt x="108" y="58"/>
                  <a:pt x="73" y="92"/>
                  <a:pt x="73" y="135"/>
                </a:cubicBezTo>
                <a:cubicBezTo>
                  <a:pt x="73" y="178"/>
                  <a:pt x="108" y="213"/>
                  <a:pt x="151" y="213"/>
                </a:cubicBezTo>
                <a:close/>
                <a:moveTo>
                  <a:pt x="219" y="237"/>
                </a:moveTo>
                <a:lnTo>
                  <a:pt x="82" y="237"/>
                </a:lnTo>
                <a:cubicBezTo>
                  <a:pt x="40" y="237"/>
                  <a:pt x="0" y="273"/>
                  <a:pt x="6" y="316"/>
                </a:cubicBezTo>
                <a:lnTo>
                  <a:pt x="16" y="397"/>
                </a:lnTo>
                <a:cubicBezTo>
                  <a:pt x="25" y="441"/>
                  <a:pt x="50" y="475"/>
                  <a:pt x="92" y="475"/>
                </a:cubicBezTo>
                <a:lnTo>
                  <a:pt x="132" y="475"/>
                </a:lnTo>
                <a:lnTo>
                  <a:pt x="125" y="418"/>
                </a:lnTo>
                <a:lnTo>
                  <a:pt x="125" y="417"/>
                </a:lnTo>
                <a:cubicBezTo>
                  <a:pt x="120" y="379"/>
                  <a:pt x="132" y="340"/>
                  <a:pt x="160" y="310"/>
                </a:cubicBezTo>
                <a:cubicBezTo>
                  <a:pt x="174" y="293"/>
                  <a:pt x="192" y="280"/>
                  <a:pt x="212" y="271"/>
                </a:cubicBezTo>
                <a:cubicBezTo>
                  <a:pt x="229" y="262"/>
                  <a:pt x="248" y="256"/>
                  <a:pt x="267" y="253"/>
                </a:cubicBezTo>
                <a:cubicBezTo>
                  <a:pt x="253" y="243"/>
                  <a:pt x="237" y="237"/>
                  <a:pt x="219" y="237"/>
                </a:cubicBezTo>
                <a:close/>
                <a:moveTo>
                  <a:pt x="642" y="213"/>
                </a:moveTo>
                <a:cubicBezTo>
                  <a:pt x="684" y="213"/>
                  <a:pt x="719" y="178"/>
                  <a:pt x="719" y="135"/>
                </a:cubicBezTo>
                <a:cubicBezTo>
                  <a:pt x="719" y="92"/>
                  <a:pt x="684" y="58"/>
                  <a:pt x="642" y="58"/>
                </a:cubicBezTo>
                <a:cubicBezTo>
                  <a:pt x="599" y="58"/>
                  <a:pt x="564" y="92"/>
                  <a:pt x="564" y="135"/>
                </a:cubicBezTo>
                <a:cubicBezTo>
                  <a:pt x="564" y="178"/>
                  <a:pt x="599" y="213"/>
                  <a:pt x="642" y="213"/>
                </a:cubicBezTo>
                <a:close/>
                <a:moveTo>
                  <a:pt x="710" y="237"/>
                </a:moveTo>
                <a:lnTo>
                  <a:pt x="573" y="237"/>
                </a:lnTo>
                <a:cubicBezTo>
                  <a:pt x="556" y="237"/>
                  <a:pt x="539" y="243"/>
                  <a:pt x="526" y="253"/>
                </a:cubicBezTo>
                <a:cubicBezTo>
                  <a:pt x="546" y="255"/>
                  <a:pt x="566" y="261"/>
                  <a:pt x="584" y="271"/>
                </a:cubicBezTo>
                <a:cubicBezTo>
                  <a:pt x="604" y="280"/>
                  <a:pt x="622" y="293"/>
                  <a:pt x="637" y="310"/>
                </a:cubicBezTo>
                <a:cubicBezTo>
                  <a:pt x="664" y="340"/>
                  <a:pt x="676" y="378"/>
                  <a:pt x="671" y="416"/>
                </a:cubicBezTo>
                <a:lnTo>
                  <a:pt x="663" y="475"/>
                </a:lnTo>
                <a:lnTo>
                  <a:pt x="700" y="475"/>
                </a:lnTo>
                <a:cubicBezTo>
                  <a:pt x="742" y="475"/>
                  <a:pt x="767" y="439"/>
                  <a:pt x="776" y="396"/>
                </a:cubicBezTo>
                <a:lnTo>
                  <a:pt x="787" y="315"/>
                </a:lnTo>
                <a:cubicBezTo>
                  <a:pt x="792" y="272"/>
                  <a:pt x="753" y="237"/>
                  <a:pt x="710" y="237"/>
                </a:cubicBezTo>
                <a:close/>
                <a:moveTo>
                  <a:pt x="521" y="127"/>
                </a:moveTo>
                <a:cubicBezTo>
                  <a:pt x="521" y="197"/>
                  <a:pt x="466" y="254"/>
                  <a:pt x="398" y="254"/>
                </a:cubicBezTo>
                <a:cubicBezTo>
                  <a:pt x="330" y="254"/>
                  <a:pt x="274" y="197"/>
                  <a:pt x="274" y="127"/>
                </a:cubicBezTo>
                <a:cubicBezTo>
                  <a:pt x="274" y="57"/>
                  <a:pt x="330" y="0"/>
                  <a:pt x="398" y="0"/>
                </a:cubicBezTo>
                <a:cubicBezTo>
                  <a:pt x="466" y="0"/>
                  <a:pt x="521" y="57"/>
                  <a:pt x="521" y="127"/>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39" name="Freeform 6">
            <a:extLst>
              <a:ext uri="{FF2B5EF4-FFF2-40B4-BE49-F238E27FC236}">
                <a16:creationId xmlns:a16="http://schemas.microsoft.com/office/drawing/2014/main" xmlns="" id="{A4C9D360-EDA0-4E10-B97C-2D0C951DD04C}"/>
              </a:ext>
            </a:extLst>
          </p:cNvPr>
          <p:cNvSpPr>
            <a:spLocks noEditPoints="1" noChangeArrowheads="1"/>
          </p:cNvSpPr>
          <p:nvPr/>
        </p:nvSpPr>
        <p:spPr bwMode="auto">
          <a:xfrm>
            <a:off x="6645854" y="4060266"/>
            <a:ext cx="576038" cy="766463"/>
          </a:xfrm>
          <a:custGeom>
            <a:avLst/>
            <a:gdLst>
              <a:gd name="T0" fmla="*/ 82 w 625"/>
              <a:gd name="T1" fmla="*/ 138 h 853"/>
              <a:gd name="T2" fmla="*/ 69 w 625"/>
              <a:gd name="T3" fmla="*/ 853 h 853"/>
              <a:gd name="T4" fmla="*/ 625 w 625"/>
              <a:gd name="T5" fmla="*/ 210 h 853"/>
              <a:gd name="T6" fmla="*/ 577 w 625"/>
              <a:gd name="T7" fmla="*/ 225 h 853"/>
              <a:gd name="T8" fmla="*/ 72 w 625"/>
              <a:gd name="T9" fmla="*/ 803 h 853"/>
              <a:gd name="T10" fmla="*/ 270 w 625"/>
              <a:gd name="T11" fmla="*/ 91 h 853"/>
              <a:gd name="T12" fmla="*/ 355 w 625"/>
              <a:gd name="T13" fmla="*/ 91 h 853"/>
              <a:gd name="T14" fmla="*/ 312 w 625"/>
              <a:gd name="T15" fmla="*/ 136 h 853"/>
              <a:gd name="T16" fmla="*/ 219 w 625"/>
              <a:gd name="T17" fmla="*/ 93 h 853"/>
              <a:gd name="T18" fmla="*/ 115 w 625"/>
              <a:gd name="T19" fmla="*/ 216 h 853"/>
              <a:gd name="T20" fmla="*/ 510 w 625"/>
              <a:gd name="T21" fmla="*/ 216 h 853"/>
              <a:gd name="T22" fmla="*/ 407 w 625"/>
              <a:gd name="T23" fmla="*/ 93 h 853"/>
              <a:gd name="T24" fmla="*/ 219 w 625"/>
              <a:gd name="T25" fmla="*/ 93 h 853"/>
              <a:gd name="T26" fmla="*/ 221 w 625"/>
              <a:gd name="T27" fmla="*/ 648 h 853"/>
              <a:gd name="T28" fmla="*/ 152 w 625"/>
              <a:gd name="T29" fmla="*/ 667 h 853"/>
              <a:gd name="T30" fmla="*/ 136 w 625"/>
              <a:gd name="T31" fmla="*/ 682 h 853"/>
              <a:gd name="T32" fmla="*/ 221 w 625"/>
              <a:gd name="T33" fmla="*/ 689 h 853"/>
              <a:gd name="T34" fmla="*/ 132 w 625"/>
              <a:gd name="T35" fmla="*/ 732 h 853"/>
              <a:gd name="T36" fmla="*/ 242 w 625"/>
              <a:gd name="T37" fmla="*/ 678 h 853"/>
              <a:gd name="T38" fmla="*/ 242 w 625"/>
              <a:gd name="T39" fmla="*/ 643 h 853"/>
              <a:gd name="T40" fmla="*/ 111 w 625"/>
              <a:gd name="T41" fmla="*/ 650 h 853"/>
              <a:gd name="T42" fmla="*/ 214 w 625"/>
              <a:gd name="T43" fmla="*/ 760 h 853"/>
              <a:gd name="T44" fmla="*/ 214 w 625"/>
              <a:gd name="T45" fmla="*/ 335 h 853"/>
              <a:gd name="T46" fmla="*/ 152 w 625"/>
              <a:gd name="T47" fmla="*/ 354 h 853"/>
              <a:gd name="T48" fmla="*/ 173 w 625"/>
              <a:gd name="T49" fmla="*/ 410 h 853"/>
              <a:gd name="T50" fmla="*/ 132 w 625"/>
              <a:gd name="T51" fmla="*/ 425 h 853"/>
              <a:gd name="T52" fmla="*/ 214 w 625"/>
              <a:gd name="T53" fmla="*/ 313 h 853"/>
              <a:gd name="T54" fmla="*/ 111 w 625"/>
              <a:gd name="T55" fmla="*/ 423 h 853"/>
              <a:gd name="T56" fmla="*/ 242 w 625"/>
              <a:gd name="T57" fmla="*/ 360 h 853"/>
              <a:gd name="T58" fmla="*/ 240 w 625"/>
              <a:gd name="T59" fmla="*/ 330 h 853"/>
              <a:gd name="T60" fmla="*/ 221 w 625"/>
              <a:gd name="T61" fmla="*/ 503 h 853"/>
              <a:gd name="T62" fmla="*/ 136 w 625"/>
              <a:gd name="T63" fmla="*/ 525 h 853"/>
              <a:gd name="T64" fmla="*/ 221 w 625"/>
              <a:gd name="T65" fmla="*/ 581 h 853"/>
              <a:gd name="T66" fmla="*/ 242 w 625"/>
              <a:gd name="T67" fmla="*/ 487 h 853"/>
              <a:gd name="T68" fmla="*/ 111 w 625"/>
              <a:gd name="T69" fmla="*/ 492 h 853"/>
              <a:gd name="T70" fmla="*/ 221 w 625"/>
              <a:gd name="T71" fmla="*/ 602 h 853"/>
              <a:gd name="T72" fmla="*/ 289 w 625"/>
              <a:gd name="T73" fmla="*/ 465 h 853"/>
              <a:gd name="T74" fmla="*/ 327 w 625"/>
              <a:gd name="T75" fmla="*/ 723 h 853"/>
              <a:gd name="T76" fmla="*/ 502 w 625"/>
              <a:gd name="T77" fmla="*/ 669 h 853"/>
              <a:gd name="T78" fmla="*/ 320 w 625"/>
              <a:gd name="T79" fmla="*/ 717 h 853"/>
              <a:gd name="T80" fmla="*/ 502 w 625"/>
              <a:gd name="T81" fmla="*/ 507 h 853"/>
              <a:gd name="T82" fmla="*/ 320 w 625"/>
              <a:gd name="T83" fmla="*/ 410 h 853"/>
              <a:gd name="T84" fmla="*/ 320 w 625"/>
              <a:gd name="T85" fmla="*/ 352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25" h="853">
                <a:moveTo>
                  <a:pt x="48" y="225"/>
                </a:moveTo>
                <a:cubicBezTo>
                  <a:pt x="48" y="201"/>
                  <a:pt x="59" y="189"/>
                  <a:pt x="82" y="188"/>
                </a:cubicBezTo>
                <a:lnTo>
                  <a:pt x="82" y="138"/>
                </a:lnTo>
                <a:cubicBezTo>
                  <a:pt x="39" y="139"/>
                  <a:pt x="0" y="167"/>
                  <a:pt x="0" y="210"/>
                </a:cubicBezTo>
                <a:lnTo>
                  <a:pt x="0" y="784"/>
                </a:lnTo>
                <a:cubicBezTo>
                  <a:pt x="0" y="819"/>
                  <a:pt x="34" y="853"/>
                  <a:pt x="69" y="853"/>
                </a:cubicBezTo>
                <a:lnTo>
                  <a:pt x="556" y="853"/>
                </a:lnTo>
                <a:cubicBezTo>
                  <a:pt x="591" y="853"/>
                  <a:pt x="625" y="819"/>
                  <a:pt x="625" y="784"/>
                </a:cubicBezTo>
                <a:lnTo>
                  <a:pt x="625" y="210"/>
                </a:lnTo>
                <a:cubicBezTo>
                  <a:pt x="625" y="167"/>
                  <a:pt x="586" y="139"/>
                  <a:pt x="543" y="138"/>
                </a:cubicBezTo>
                <a:lnTo>
                  <a:pt x="543" y="188"/>
                </a:lnTo>
                <a:cubicBezTo>
                  <a:pt x="566" y="189"/>
                  <a:pt x="577" y="201"/>
                  <a:pt x="577" y="225"/>
                </a:cubicBezTo>
                <a:lnTo>
                  <a:pt x="577" y="768"/>
                </a:lnTo>
                <a:cubicBezTo>
                  <a:pt x="577" y="786"/>
                  <a:pt x="570" y="803"/>
                  <a:pt x="554" y="803"/>
                </a:cubicBezTo>
                <a:lnTo>
                  <a:pt x="72" y="803"/>
                </a:lnTo>
                <a:cubicBezTo>
                  <a:pt x="53" y="803"/>
                  <a:pt x="48" y="783"/>
                  <a:pt x="48" y="764"/>
                </a:cubicBezTo>
                <a:lnTo>
                  <a:pt x="48" y="225"/>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2" y="136"/>
                </a:lnTo>
                <a:cubicBezTo>
                  <a:pt x="289" y="136"/>
                  <a:pt x="270" y="117"/>
                  <a:pt x="270" y="95"/>
                </a:cubicBezTo>
                <a:lnTo>
                  <a:pt x="270" y="91"/>
                </a:lnTo>
                <a:close/>
                <a:moveTo>
                  <a:pt x="219" y="93"/>
                </a:moveTo>
                <a:lnTo>
                  <a:pt x="149" y="93"/>
                </a:lnTo>
                <a:cubicBezTo>
                  <a:pt x="126" y="93"/>
                  <a:pt x="115" y="104"/>
                  <a:pt x="115" y="128"/>
                </a:cubicBezTo>
                <a:lnTo>
                  <a:pt x="115" y="216"/>
                </a:lnTo>
                <a:cubicBezTo>
                  <a:pt x="115" y="231"/>
                  <a:pt x="124" y="246"/>
                  <a:pt x="139" y="246"/>
                </a:cubicBezTo>
                <a:lnTo>
                  <a:pt x="487" y="246"/>
                </a:lnTo>
                <a:cubicBezTo>
                  <a:pt x="501" y="246"/>
                  <a:pt x="510" y="231"/>
                  <a:pt x="510" y="216"/>
                </a:cubicBezTo>
                <a:lnTo>
                  <a:pt x="510" y="128"/>
                </a:lnTo>
                <a:cubicBezTo>
                  <a:pt x="510" y="104"/>
                  <a:pt x="499" y="93"/>
                  <a:pt x="476" y="93"/>
                </a:cubicBezTo>
                <a:lnTo>
                  <a:pt x="407" y="93"/>
                </a:lnTo>
                <a:cubicBezTo>
                  <a:pt x="407" y="45"/>
                  <a:pt x="366" y="0"/>
                  <a:pt x="320" y="0"/>
                </a:cubicBezTo>
                <a:lnTo>
                  <a:pt x="305" y="0"/>
                </a:lnTo>
                <a:cubicBezTo>
                  <a:pt x="259" y="0"/>
                  <a:pt x="219" y="45"/>
                  <a:pt x="219" y="93"/>
                </a:cubicBezTo>
                <a:close/>
                <a:moveTo>
                  <a:pt x="132" y="654"/>
                </a:moveTo>
                <a:cubicBezTo>
                  <a:pt x="132" y="649"/>
                  <a:pt x="134" y="648"/>
                  <a:pt x="139" y="648"/>
                </a:cubicBezTo>
                <a:lnTo>
                  <a:pt x="221" y="648"/>
                </a:lnTo>
                <a:lnTo>
                  <a:pt x="221" y="654"/>
                </a:lnTo>
                <a:cubicBezTo>
                  <a:pt x="221" y="661"/>
                  <a:pt x="187" y="681"/>
                  <a:pt x="180" y="684"/>
                </a:cubicBezTo>
                <a:cubicBezTo>
                  <a:pt x="174" y="679"/>
                  <a:pt x="161" y="667"/>
                  <a:pt x="152"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9"/>
                </a:cubicBezTo>
                <a:cubicBezTo>
                  <a:pt x="221" y="700"/>
                  <a:pt x="225" y="738"/>
                  <a:pt x="214" y="738"/>
                </a:cubicBezTo>
                <a:lnTo>
                  <a:pt x="139" y="738"/>
                </a:lnTo>
                <a:cubicBezTo>
                  <a:pt x="134" y="738"/>
                  <a:pt x="132" y="737"/>
                  <a:pt x="132" y="732"/>
                </a:cubicBezTo>
                <a:lnTo>
                  <a:pt x="132" y="654"/>
                </a:lnTo>
                <a:close/>
                <a:moveTo>
                  <a:pt x="214" y="760"/>
                </a:moveTo>
                <a:cubicBezTo>
                  <a:pt x="255" y="760"/>
                  <a:pt x="240" y="715"/>
                  <a:pt x="242" y="678"/>
                </a:cubicBezTo>
                <a:cubicBezTo>
                  <a:pt x="244" y="659"/>
                  <a:pt x="292" y="642"/>
                  <a:pt x="296" y="624"/>
                </a:cubicBezTo>
                <a:lnTo>
                  <a:pt x="290" y="624"/>
                </a:lnTo>
                <a:cubicBezTo>
                  <a:pt x="275" y="624"/>
                  <a:pt x="253" y="638"/>
                  <a:pt x="242" y="643"/>
                </a:cubicBezTo>
                <a:cubicBezTo>
                  <a:pt x="237" y="635"/>
                  <a:pt x="232" y="626"/>
                  <a:pt x="219" y="626"/>
                </a:cubicBezTo>
                <a:lnTo>
                  <a:pt x="134" y="626"/>
                </a:lnTo>
                <a:cubicBezTo>
                  <a:pt x="122" y="626"/>
                  <a:pt x="111" y="637"/>
                  <a:pt x="111" y="650"/>
                </a:cubicBezTo>
                <a:lnTo>
                  <a:pt x="111" y="736"/>
                </a:lnTo>
                <a:cubicBezTo>
                  <a:pt x="111" y="751"/>
                  <a:pt x="124" y="760"/>
                  <a:pt x="139" y="760"/>
                </a:cubicBezTo>
                <a:lnTo>
                  <a:pt x="214" y="760"/>
                </a:lnTo>
                <a:close/>
                <a:moveTo>
                  <a:pt x="132" y="341"/>
                </a:moveTo>
                <a:cubicBezTo>
                  <a:pt x="132" y="336"/>
                  <a:pt x="134" y="335"/>
                  <a:pt x="139" y="335"/>
                </a:cubicBezTo>
                <a:lnTo>
                  <a:pt x="214" y="335"/>
                </a:lnTo>
                <a:cubicBezTo>
                  <a:pt x="219" y="335"/>
                  <a:pt x="221" y="336"/>
                  <a:pt x="221" y="341"/>
                </a:cubicBezTo>
                <a:cubicBezTo>
                  <a:pt x="221" y="347"/>
                  <a:pt x="184" y="371"/>
                  <a:pt x="180" y="371"/>
                </a:cubicBezTo>
                <a:cubicBezTo>
                  <a:pt x="175" y="371"/>
                  <a:pt x="164" y="354"/>
                  <a:pt x="152" y="354"/>
                </a:cubicBezTo>
                <a:cubicBezTo>
                  <a:pt x="145" y="354"/>
                  <a:pt x="136" y="361"/>
                  <a:pt x="136" y="367"/>
                </a:cubicBezTo>
                <a:lnTo>
                  <a:pt x="136" y="369"/>
                </a:lnTo>
                <a:cubicBezTo>
                  <a:pt x="136" y="378"/>
                  <a:pt x="166" y="407"/>
                  <a:pt x="173" y="410"/>
                </a:cubicBezTo>
                <a:lnTo>
                  <a:pt x="221" y="376"/>
                </a:lnTo>
                <a:lnTo>
                  <a:pt x="221" y="425"/>
                </a:lnTo>
                <a:lnTo>
                  <a:pt x="132" y="425"/>
                </a:lnTo>
                <a:lnTo>
                  <a:pt x="132" y="341"/>
                </a:lnTo>
                <a:close/>
                <a:moveTo>
                  <a:pt x="240" y="330"/>
                </a:moveTo>
                <a:cubicBezTo>
                  <a:pt x="238" y="319"/>
                  <a:pt x="228" y="313"/>
                  <a:pt x="214" y="313"/>
                </a:cubicBezTo>
                <a:lnTo>
                  <a:pt x="139" y="313"/>
                </a:lnTo>
                <a:cubicBezTo>
                  <a:pt x="124" y="313"/>
                  <a:pt x="111" y="322"/>
                  <a:pt x="111" y="337"/>
                </a:cubicBezTo>
                <a:lnTo>
                  <a:pt x="111" y="423"/>
                </a:lnTo>
                <a:cubicBezTo>
                  <a:pt x="111" y="436"/>
                  <a:pt x="122" y="447"/>
                  <a:pt x="134" y="447"/>
                </a:cubicBezTo>
                <a:lnTo>
                  <a:pt x="219" y="447"/>
                </a:lnTo>
                <a:cubicBezTo>
                  <a:pt x="252" y="447"/>
                  <a:pt x="242" y="394"/>
                  <a:pt x="242" y="360"/>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5"/>
                </a:cubicBezTo>
                <a:cubicBezTo>
                  <a:pt x="136" y="531"/>
                  <a:pt x="167" y="566"/>
                  <a:pt x="173" y="566"/>
                </a:cubicBezTo>
                <a:cubicBezTo>
                  <a:pt x="183" y="566"/>
                  <a:pt x="210" y="536"/>
                  <a:pt x="221" y="533"/>
                </a:cubicBezTo>
                <a:lnTo>
                  <a:pt x="221" y="581"/>
                </a:lnTo>
                <a:lnTo>
                  <a:pt x="132" y="581"/>
                </a:lnTo>
                <a:lnTo>
                  <a:pt x="132" y="492"/>
                </a:lnTo>
                <a:close/>
                <a:moveTo>
                  <a:pt x="242" y="487"/>
                </a:moveTo>
                <a:cubicBezTo>
                  <a:pt x="238" y="480"/>
                  <a:pt x="233" y="471"/>
                  <a:pt x="221" y="471"/>
                </a:cubicBezTo>
                <a:lnTo>
                  <a:pt x="132" y="471"/>
                </a:lnTo>
                <a:cubicBezTo>
                  <a:pt x="121" y="471"/>
                  <a:pt x="111" y="481"/>
                  <a:pt x="111" y="492"/>
                </a:cubicBezTo>
                <a:lnTo>
                  <a:pt x="111" y="581"/>
                </a:lnTo>
                <a:cubicBezTo>
                  <a:pt x="111" y="592"/>
                  <a:pt x="121" y="602"/>
                  <a:pt x="132" y="602"/>
                </a:cubicBezTo>
                <a:lnTo>
                  <a:pt x="221" y="602"/>
                </a:lnTo>
                <a:cubicBezTo>
                  <a:pt x="252" y="602"/>
                  <a:pt x="242" y="547"/>
                  <a:pt x="242" y="515"/>
                </a:cubicBezTo>
                <a:lnTo>
                  <a:pt x="296" y="469"/>
                </a:lnTo>
                <a:lnTo>
                  <a:pt x="289" y="465"/>
                </a:lnTo>
                <a:lnTo>
                  <a:pt x="242" y="487"/>
                </a:lnTo>
                <a:close/>
                <a:moveTo>
                  <a:pt x="320" y="717"/>
                </a:moveTo>
                <a:cubicBezTo>
                  <a:pt x="320" y="722"/>
                  <a:pt x="322" y="723"/>
                  <a:pt x="327" y="723"/>
                </a:cubicBezTo>
                <a:lnTo>
                  <a:pt x="495" y="723"/>
                </a:lnTo>
                <a:cubicBezTo>
                  <a:pt x="500" y="723"/>
                  <a:pt x="502" y="722"/>
                  <a:pt x="502" y="717"/>
                </a:cubicBezTo>
                <a:lnTo>
                  <a:pt x="502" y="669"/>
                </a:lnTo>
                <a:cubicBezTo>
                  <a:pt x="502" y="664"/>
                  <a:pt x="500" y="663"/>
                  <a:pt x="495" y="663"/>
                </a:cubicBezTo>
                <a:lnTo>
                  <a:pt x="320" y="663"/>
                </a:lnTo>
                <a:lnTo>
                  <a:pt x="320" y="717"/>
                </a:lnTo>
                <a:close/>
                <a:moveTo>
                  <a:pt x="320" y="566"/>
                </a:moveTo>
                <a:lnTo>
                  <a:pt x="502" y="566"/>
                </a:lnTo>
                <a:lnTo>
                  <a:pt x="502" y="507"/>
                </a:lnTo>
                <a:lnTo>
                  <a:pt x="320" y="507"/>
                </a:lnTo>
                <a:lnTo>
                  <a:pt x="320" y="566"/>
                </a:lnTo>
                <a:close/>
                <a:moveTo>
                  <a:pt x="320" y="410"/>
                </a:moveTo>
                <a:lnTo>
                  <a:pt x="452" y="410"/>
                </a:lnTo>
                <a:lnTo>
                  <a:pt x="452" y="352"/>
                </a:lnTo>
                <a:lnTo>
                  <a:pt x="320" y="352"/>
                </a:lnTo>
                <a:lnTo>
                  <a:pt x="320" y="41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Tree>
    <p:extLst>
      <p:ext uri="{BB962C8B-B14F-4D97-AF65-F5344CB8AC3E}">
        <p14:creationId xmlns:p14="http://schemas.microsoft.com/office/powerpoint/2010/main" xmlns="" val="369189118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80">
                                          <p:stCondLst>
                                            <p:cond delay="0"/>
                                          </p:stCondLst>
                                        </p:cTn>
                                        <p:tgtEl>
                                          <p:spTgt spid="24"/>
                                        </p:tgtEl>
                                      </p:cBhvr>
                                    </p:animEffect>
                                    <p:anim calcmode="lin" valueType="num">
                                      <p:cBhvr>
                                        <p:cTn id="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 dur="26">
                                          <p:stCondLst>
                                            <p:cond delay="650"/>
                                          </p:stCondLst>
                                        </p:cTn>
                                        <p:tgtEl>
                                          <p:spTgt spid="24"/>
                                        </p:tgtEl>
                                      </p:cBhvr>
                                      <p:to x="100000" y="60000"/>
                                    </p:animScale>
                                    <p:animScale>
                                      <p:cBhvr>
                                        <p:cTn id="14" dur="166" decel="50000">
                                          <p:stCondLst>
                                            <p:cond delay="676"/>
                                          </p:stCondLst>
                                        </p:cTn>
                                        <p:tgtEl>
                                          <p:spTgt spid="24"/>
                                        </p:tgtEl>
                                      </p:cBhvr>
                                      <p:to x="100000" y="100000"/>
                                    </p:animScale>
                                    <p:animScale>
                                      <p:cBhvr>
                                        <p:cTn id="15" dur="26">
                                          <p:stCondLst>
                                            <p:cond delay="1312"/>
                                          </p:stCondLst>
                                        </p:cTn>
                                        <p:tgtEl>
                                          <p:spTgt spid="24"/>
                                        </p:tgtEl>
                                      </p:cBhvr>
                                      <p:to x="100000" y="80000"/>
                                    </p:animScale>
                                    <p:animScale>
                                      <p:cBhvr>
                                        <p:cTn id="16" dur="166" decel="50000">
                                          <p:stCondLst>
                                            <p:cond delay="1338"/>
                                          </p:stCondLst>
                                        </p:cTn>
                                        <p:tgtEl>
                                          <p:spTgt spid="24"/>
                                        </p:tgtEl>
                                      </p:cBhvr>
                                      <p:to x="100000" y="100000"/>
                                    </p:animScale>
                                    <p:animScale>
                                      <p:cBhvr>
                                        <p:cTn id="17" dur="26">
                                          <p:stCondLst>
                                            <p:cond delay="1642"/>
                                          </p:stCondLst>
                                        </p:cTn>
                                        <p:tgtEl>
                                          <p:spTgt spid="24"/>
                                        </p:tgtEl>
                                      </p:cBhvr>
                                      <p:to x="100000" y="90000"/>
                                    </p:animScale>
                                    <p:animScale>
                                      <p:cBhvr>
                                        <p:cTn id="18" dur="166" decel="50000">
                                          <p:stCondLst>
                                            <p:cond delay="1668"/>
                                          </p:stCondLst>
                                        </p:cTn>
                                        <p:tgtEl>
                                          <p:spTgt spid="24"/>
                                        </p:tgtEl>
                                      </p:cBhvr>
                                      <p:to x="100000" y="100000"/>
                                    </p:animScale>
                                    <p:animScale>
                                      <p:cBhvr>
                                        <p:cTn id="19" dur="26">
                                          <p:stCondLst>
                                            <p:cond delay="1808"/>
                                          </p:stCondLst>
                                        </p:cTn>
                                        <p:tgtEl>
                                          <p:spTgt spid="24"/>
                                        </p:tgtEl>
                                      </p:cBhvr>
                                      <p:to x="100000" y="95000"/>
                                    </p:animScale>
                                    <p:animScale>
                                      <p:cBhvr>
                                        <p:cTn id="20" dur="166" decel="50000">
                                          <p:stCondLst>
                                            <p:cond delay="1834"/>
                                          </p:stCondLst>
                                        </p:cTn>
                                        <p:tgtEl>
                                          <p:spTgt spid="2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down)">
                                      <p:cBhvr>
                                        <p:cTn id="23" dur="580">
                                          <p:stCondLst>
                                            <p:cond delay="0"/>
                                          </p:stCondLst>
                                        </p:cTn>
                                        <p:tgtEl>
                                          <p:spTgt spid="25"/>
                                        </p:tgtEl>
                                      </p:cBhvr>
                                    </p:animEffect>
                                    <p:anim calcmode="lin" valueType="num">
                                      <p:cBhvr>
                                        <p:cTn id="24"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29" dur="26">
                                          <p:stCondLst>
                                            <p:cond delay="650"/>
                                          </p:stCondLst>
                                        </p:cTn>
                                        <p:tgtEl>
                                          <p:spTgt spid="25"/>
                                        </p:tgtEl>
                                      </p:cBhvr>
                                      <p:to x="100000" y="60000"/>
                                    </p:animScale>
                                    <p:animScale>
                                      <p:cBhvr>
                                        <p:cTn id="30" dur="166" decel="50000">
                                          <p:stCondLst>
                                            <p:cond delay="676"/>
                                          </p:stCondLst>
                                        </p:cTn>
                                        <p:tgtEl>
                                          <p:spTgt spid="25"/>
                                        </p:tgtEl>
                                      </p:cBhvr>
                                      <p:to x="100000" y="100000"/>
                                    </p:animScale>
                                    <p:animScale>
                                      <p:cBhvr>
                                        <p:cTn id="31" dur="26">
                                          <p:stCondLst>
                                            <p:cond delay="1312"/>
                                          </p:stCondLst>
                                        </p:cTn>
                                        <p:tgtEl>
                                          <p:spTgt spid="25"/>
                                        </p:tgtEl>
                                      </p:cBhvr>
                                      <p:to x="100000" y="80000"/>
                                    </p:animScale>
                                    <p:animScale>
                                      <p:cBhvr>
                                        <p:cTn id="32" dur="166" decel="50000">
                                          <p:stCondLst>
                                            <p:cond delay="1338"/>
                                          </p:stCondLst>
                                        </p:cTn>
                                        <p:tgtEl>
                                          <p:spTgt spid="25"/>
                                        </p:tgtEl>
                                      </p:cBhvr>
                                      <p:to x="100000" y="100000"/>
                                    </p:animScale>
                                    <p:animScale>
                                      <p:cBhvr>
                                        <p:cTn id="33" dur="26">
                                          <p:stCondLst>
                                            <p:cond delay="1642"/>
                                          </p:stCondLst>
                                        </p:cTn>
                                        <p:tgtEl>
                                          <p:spTgt spid="25"/>
                                        </p:tgtEl>
                                      </p:cBhvr>
                                      <p:to x="100000" y="90000"/>
                                    </p:animScale>
                                    <p:animScale>
                                      <p:cBhvr>
                                        <p:cTn id="34" dur="166" decel="50000">
                                          <p:stCondLst>
                                            <p:cond delay="1668"/>
                                          </p:stCondLst>
                                        </p:cTn>
                                        <p:tgtEl>
                                          <p:spTgt spid="25"/>
                                        </p:tgtEl>
                                      </p:cBhvr>
                                      <p:to x="100000" y="100000"/>
                                    </p:animScale>
                                    <p:animScale>
                                      <p:cBhvr>
                                        <p:cTn id="35" dur="26">
                                          <p:stCondLst>
                                            <p:cond delay="1808"/>
                                          </p:stCondLst>
                                        </p:cTn>
                                        <p:tgtEl>
                                          <p:spTgt spid="25"/>
                                        </p:tgtEl>
                                      </p:cBhvr>
                                      <p:to x="100000" y="95000"/>
                                    </p:animScale>
                                    <p:animScale>
                                      <p:cBhvr>
                                        <p:cTn id="36" dur="166" decel="50000">
                                          <p:stCondLst>
                                            <p:cond delay="1834"/>
                                          </p:stCondLst>
                                        </p:cTn>
                                        <p:tgtEl>
                                          <p:spTgt spid="25"/>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80">
                                          <p:stCondLst>
                                            <p:cond delay="0"/>
                                          </p:stCondLst>
                                        </p:cTn>
                                        <p:tgtEl>
                                          <p:spTgt spid="26"/>
                                        </p:tgtEl>
                                      </p:cBhvr>
                                    </p:animEffect>
                                    <p:anim calcmode="lin" valueType="num">
                                      <p:cBhvr>
                                        <p:cTn id="40"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45" dur="26">
                                          <p:stCondLst>
                                            <p:cond delay="650"/>
                                          </p:stCondLst>
                                        </p:cTn>
                                        <p:tgtEl>
                                          <p:spTgt spid="26"/>
                                        </p:tgtEl>
                                      </p:cBhvr>
                                      <p:to x="100000" y="60000"/>
                                    </p:animScale>
                                    <p:animScale>
                                      <p:cBhvr>
                                        <p:cTn id="46" dur="166" decel="50000">
                                          <p:stCondLst>
                                            <p:cond delay="676"/>
                                          </p:stCondLst>
                                        </p:cTn>
                                        <p:tgtEl>
                                          <p:spTgt spid="26"/>
                                        </p:tgtEl>
                                      </p:cBhvr>
                                      <p:to x="100000" y="100000"/>
                                    </p:animScale>
                                    <p:animScale>
                                      <p:cBhvr>
                                        <p:cTn id="47" dur="26">
                                          <p:stCondLst>
                                            <p:cond delay="1312"/>
                                          </p:stCondLst>
                                        </p:cTn>
                                        <p:tgtEl>
                                          <p:spTgt spid="26"/>
                                        </p:tgtEl>
                                      </p:cBhvr>
                                      <p:to x="100000" y="80000"/>
                                    </p:animScale>
                                    <p:animScale>
                                      <p:cBhvr>
                                        <p:cTn id="48" dur="166" decel="50000">
                                          <p:stCondLst>
                                            <p:cond delay="1338"/>
                                          </p:stCondLst>
                                        </p:cTn>
                                        <p:tgtEl>
                                          <p:spTgt spid="26"/>
                                        </p:tgtEl>
                                      </p:cBhvr>
                                      <p:to x="100000" y="100000"/>
                                    </p:animScale>
                                    <p:animScale>
                                      <p:cBhvr>
                                        <p:cTn id="49" dur="26">
                                          <p:stCondLst>
                                            <p:cond delay="1642"/>
                                          </p:stCondLst>
                                        </p:cTn>
                                        <p:tgtEl>
                                          <p:spTgt spid="26"/>
                                        </p:tgtEl>
                                      </p:cBhvr>
                                      <p:to x="100000" y="90000"/>
                                    </p:animScale>
                                    <p:animScale>
                                      <p:cBhvr>
                                        <p:cTn id="50" dur="166" decel="50000">
                                          <p:stCondLst>
                                            <p:cond delay="1668"/>
                                          </p:stCondLst>
                                        </p:cTn>
                                        <p:tgtEl>
                                          <p:spTgt spid="26"/>
                                        </p:tgtEl>
                                      </p:cBhvr>
                                      <p:to x="100000" y="100000"/>
                                    </p:animScale>
                                    <p:animScale>
                                      <p:cBhvr>
                                        <p:cTn id="51" dur="26">
                                          <p:stCondLst>
                                            <p:cond delay="1808"/>
                                          </p:stCondLst>
                                        </p:cTn>
                                        <p:tgtEl>
                                          <p:spTgt spid="26"/>
                                        </p:tgtEl>
                                      </p:cBhvr>
                                      <p:to x="100000" y="95000"/>
                                    </p:animScale>
                                    <p:animScale>
                                      <p:cBhvr>
                                        <p:cTn id="52" dur="166" decel="50000">
                                          <p:stCondLst>
                                            <p:cond delay="1834"/>
                                          </p:stCondLst>
                                        </p:cTn>
                                        <p:tgtEl>
                                          <p:spTgt spid="2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down)">
                                      <p:cBhvr>
                                        <p:cTn id="55" dur="580">
                                          <p:stCondLst>
                                            <p:cond delay="0"/>
                                          </p:stCondLst>
                                        </p:cTn>
                                        <p:tgtEl>
                                          <p:spTgt spid="27"/>
                                        </p:tgtEl>
                                      </p:cBhvr>
                                    </p:animEffect>
                                    <p:anim calcmode="lin" valueType="num">
                                      <p:cBhvr>
                                        <p:cTn id="56"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61" dur="26">
                                          <p:stCondLst>
                                            <p:cond delay="650"/>
                                          </p:stCondLst>
                                        </p:cTn>
                                        <p:tgtEl>
                                          <p:spTgt spid="27"/>
                                        </p:tgtEl>
                                      </p:cBhvr>
                                      <p:to x="100000" y="60000"/>
                                    </p:animScale>
                                    <p:animScale>
                                      <p:cBhvr>
                                        <p:cTn id="62" dur="166" decel="50000">
                                          <p:stCondLst>
                                            <p:cond delay="676"/>
                                          </p:stCondLst>
                                        </p:cTn>
                                        <p:tgtEl>
                                          <p:spTgt spid="27"/>
                                        </p:tgtEl>
                                      </p:cBhvr>
                                      <p:to x="100000" y="100000"/>
                                    </p:animScale>
                                    <p:animScale>
                                      <p:cBhvr>
                                        <p:cTn id="63" dur="26">
                                          <p:stCondLst>
                                            <p:cond delay="1312"/>
                                          </p:stCondLst>
                                        </p:cTn>
                                        <p:tgtEl>
                                          <p:spTgt spid="27"/>
                                        </p:tgtEl>
                                      </p:cBhvr>
                                      <p:to x="100000" y="80000"/>
                                    </p:animScale>
                                    <p:animScale>
                                      <p:cBhvr>
                                        <p:cTn id="64" dur="166" decel="50000">
                                          <p:stCondLst>
                                            <p:cond delay="1338"/>
                                          </p:stCondLst>
                                        </p:cTn>
                                        <p:tgtEl>
                                          <p:spTgt spid="27"/>
                                        </p:tgtEl>
                                      </p:cBhvr>
                                      <p:to x="100000" y="100000"/>
                                    </p:animScale>
                                    <p:animScale>
                                      <p:cBhvr>
                                        <p:cTn id="65" dur="26">
                                          <p:stCondLst>
                                            <p:cond delay="1642"/>
                                          </p:stCondLst>
                                        </p:cTn>
                                        <p:tgtEl>
                                          <p:spTgt spid="27"/>
                                        </p:tgtEl>
                                      </p:cBhvr>
                                      <p:to x="100000" y="90000"/>
                                    </p:animScale>
                                    <p:animScale>
                                      <p:cBhvr>
                                        <p:cTn id="66" dur="166" decel="50000">
                                          <p:stCondLst>
                                            <p:cond delay="1668"/>
                                          </p:stCondLst>
                                        </p:cTn>
                                        <p:tgtEl>
                                          <p:spTgt spid="27"/>
                                        </p:tgtEl>
                                      </p:cBhvr>
                                      <p:to x="100000" y="100000"/>
                                    </p:animScale>
                                    <p:animScale>
                                      <p:cBhvr>
                                        <p:cTn id="67" dur="26">
                                          <p:stCondLst>
                                            <p:cond delay="1808"/>
                                          </p:stCondLst>
                                        </p:cTn>
                                        <p:tgtEl>
                                          <p:spTgt spid="27"/>
                                        </p:tgtEl>
                                      </p:cBhvr>
                                      <p:to x="100000" y="95000"/>
                                    </p:animScale>
                                    <p:animScale>
                                      <p:cBhvr>
                                        <p:cTn id="68" dur="166" decel="50000">
                                          <p:stCondLst>
                                            <p:cond delay="1834"/>
                                          </p:stCondLst>
                                        </p:cTn>
                                        <p:tgtEl>
                                          <p:spTgt spid="27"/>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down)">
                                      <p:cBhvr>
                                        <p:cTn id="71" dur="580">
                                          <p:stCondLst>
                                            <p:cond delay="0"/>
                                          </p:stCondLst>
                                        </p:cTn>
                                        <p:tgtEl>
                                          <p:spTgt spid="28"/>
                                        </p:tgtEl>
                                      </p:cBhvr>
                                    </p:animEffect>
                                    <p:anim calcmode="lin" valueType="num">
                                      <p:cBhvr>
                                        <p:cTn id="72"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77" dur="26">
                                          <p:stCondLst>
                                            <p:cond delay="650"/>
                                          </p:stCondLst>
                                        </p:cTn>
                                        <p:tgtEl>
                                          <p:spTgt spid="28"/>
                                        </p:tgtEl>
                                      </p:cBhvr>
                                      <p:to x="100000" y="60000"/>
                                    </p:animScale>
                                    <p:animScale>
                                      <p:cBhvr>
                                        <p:cTn id="78" dur="166" decel="50000">
                                          <p:stCondLst>
                                            <p:cond delay="676"/>
                                          </p:stCondLst>
                                        </p:cTn>
                                        <p:tgtEl>
                                          <p:spTgt spid="28"/>
                                        </p:tgtEl>
                                      </p:cBhvr>
                                      <p:to x="100000" y="100000"/>
                                    </p:animScale>
                                    <p:animScale>
                                      <p:cBhvr>
                                        <p:cTn id="79" dur="26">
                                          <p:stCondLst>
                                            <p:cond delay="1312"/>
                                          </p:stCondLst>
                                        </p:cTn>
                                        <p:tgtEl>
                                          <p:spTgt spid="28"/>
                                        </p:tgtEl>
                                      </p:cBhvr>
                                      <p:to x="100000" y="80000"/>
                                    </p:animScale>
                                    <p:animScale>
                                      <p:cBhvr>
                                        <p:cTn id="80" dur="166" decel="50000">
                                          <p:stCondLst>
                                            <p:cond delay="1338"/>
                                          </p:stCondLst>
                                        </p:cTn>
                                        <p:tgtEl>
                                          <p:spTgt spid="28"/>
                                        </p:tgtEl>
                                      </p:cBhvr>
                                      <p:to x="100000" y="100000"/>
                                    </p:animScale>
                                    <p:animScale>
                                      <p:cBhvr>
                                        <p:cTn id="81" dur="26">
                                          <p:stCondLst>
                                            <p:cond delay="1642"/>
                                          </p:stCondLst>
                                        </p:cTn>
                                        <p:tgtEl>
                                          <p:spTgt spid="28"/>
                                        </p:tgtEl>
                                      </p:cBhvr>
                                      <p:to x="100000" y="90000"/>
                                    </p:animScale>
                                    <p:animScale>
                                      <p:cBhvr>
                                        <p:cTn id="82" dur="166" decel="50000">
                                          <p:stCondLst>
                                            <p:cond delay="1668"/>
                                          </p:stCondLst>
                                        </p:cTn>
                                        <p:tgtEl>
                                          <p:spTgt spid="28"/>
                                        </p:tgtEl>
                                      </p:cBhvr>
                                      <p:to x="100000" y="100000"/>
                                    </p:animScale>
                                    <p:animScale>
                                      <p:cBhvr>
                                        <p:cTn id="83" dur="26">
                                          <p:stCondLst>
                                            <p:cond delay="1808"/>
                                          </p:stCondLst>
                                        </p:cTn>
                                        <p:tgtEl>
                                          <p:spTgt spid="28"/>
                                        </p:tgtEl>
                                      </p:cBhvr>
                                      <p:to x="100000" y="95000"/>
                                    </p:animScale>
                                    <p:animScale>
                                      <p:cBhvr>
                                        <p:cTn id="84" dur="166" decel="50000">
                                          <p:stCondLst>
                                            <p:cond delay="1834"/>
                                          </p:stCondLst>
                                        </p:cTn>
                                        <p:tgtEl>
                                          <p:spTgt spid="28"/>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down)">
                                      <p:cBhvr>
                                        <p:cTn id="87" dur="580">
                                          <p:stCondLst>
                                            <p:cond delay="0"/>
                                          </p:stCondLst>
                                        </p:cTn>
                                        <p:tgtEl>
                                          <p:spTgt spid="29"/>
                                        </p:tgtEl>
                                      </p:cBhvr>
                                    </p:animEffect>
                                    <p:anim calcmode="lin" valueType="num">
                                      <p:cBhvr>
                                        <p:cTn id="8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93" dur="26">
                                          <p:stCondLst>
                                            <p:cond delay="650"/>
                                          </p:stCondLst>
                                        </p:cTn>
                                        <p:tgtEl>
                                          <p:spTgt spid="29"/>
                                        </p:tgtEl>
                                      </p:cBhvr>
                                      <p:to x="100000" y="60000"/>
                                    </p:animScale>
                                    <p:animScale>
                                      <p:cBhvr>
                                        <p:cTn id="94" dur="166" decel="50000">
                                          <p:stCondLst>
                                            <p:cond delay="676"/>
                                          </p:stCondLst>
                                        </p:cTn>
                                        <p:tgtEl>
                                          <p:spTgt spid="29"/>
                                        </p:tgtEl>
                                      </p:cBhvr>
                                      <p:to x="100000" y="100000"/>
                                    </p:animScale>
                                    <p:animScale>
                                      <p:cBhvr>
                                        <p:cTn id="95" dur="26">
                                          <p:stCondLst>
                                            <p:cond delay="1312"/>
                                          </p:stCondLst>
                                        </p:cTn>
                                        <p:tgtEl>
                                          <p:spTgt spid="29"/>
                                        </p:tgtEl>
                                      </p:cBhvr>
                                      <p:to x="100000" y="80000"/>
                                    </p:animScale>
                                    <p:animScale>
                                      <p:cBhvr>
                                        <p:cTn id="96" dur="166" decel="50000">
                                          <p:stCondLst>
                                            <p:cond delay="1338"/>
                                          </p:stCondLst>
                                        </p:cTn>
                                        <p:tgtEl>
                                          <p:spTgt spid="29"/>
                                        </p:tgtEl>
                                      </p:cBhvr>
                                      <p:to x="100000" y="100000"/>
                                    </p:animScale>
                                    <p:animScale>
                                      <p:cBhvr>
                                        <p:cTn id="97" dur="26">
                                          <p:stCondLst>
                                            <p:cond delay="1642"/>
                                          </p:stCondLst>
                                        </p:cTn>
                                        <p:tgtEl>
                                          <p:spTgt spid="29"/>
                                        </p:tgtEl>
                                      </p:cBhvr>
                                      <p:to x="100000" y="90000"/>
                                    </p:animScale>
                                    <p:animScale>
                                      <p:cBhvr>
                                        <p:cTn id="98" dur="166" decel="50000">
                                          <p:stCondLst>
                                            <p:cond delay="1668"/>
                                          </p:stCondLst>
                                        </p:cTn>
                                        <p:tgtEl>
                                          <p:spTgt spid="29"/>
                                        </p:tgtEl>
                                      </p:cBhvr>
                                      <p:to x="100000" y="100000"/>
                                    </p:animScale>
                                    <p:animScale>
                                      <p:cBhvr>
                                        <p:cTn id="99" dur="26">
                                          <p:stCondLst>
                                            <p:cond delay="1808"/>
                                          </p:stCondLst>
                                        </p:cTn>
                                        <p:tgtEl>
                                          <p:spTgt spid="29"/>
                                        </p:tgtEl>
                                      </p:cBhvr>
                                      <p:to x="100000" y="95000"/>
                                    </p:animScale>
                                    <p:animScale>
                                      <p:cBhvr>
                                        <p:cTn id="100" dur="166" decel="50000">
                                          <p:stCondLst>
                                            <p:cond delay="1834"/>
                                          </p:stCondLst>
                                        </p:cTn>
                                        <p:tgtEl>
                                          <p:spTgt spid="29"/>
                                        </p:tgtEl>
                                      </p:cBhvr>
                                      <p:to x="100000" y="100000"/>
                                    </p:animScale>
                                  </p:childTnLst>
                                </p:cTn>
                              </p:par>
                              <p:par>
                                <p:cTn id="101" presetID="26" presetClass="entr" presetSubtype="0"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down)">
                                      <p:cBhvr>
                                        <p:cTn id="103" dur="580">
                                          <p:stCondLst>
                                            <p:cond delay="0"/>
                                          </p:stCondLst>
                                        </p:cTn>
                                        <p:tgtEl>
                                          <p:spTgt spid="30"/>
                                        </p:tgtEl>
                                      </p:cBhvr>
                                    </p:animEffect>
                                    <p:anim calcmode="lin" valueType="num">
                                      <p:cBhvr>
                                        <p:cTn id="104"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109" dur="26">
                                          <p:stCondLst>
                                            <p:cond delay="650"/>
                                          </p:stCondLst>
                                        </p:cTn>
                                        <p:tgtEl>
                                          <p:spTgt spid="30"/>
                                        </p:tgtEl>
                                      </p:cBhvr>
                                      <p:to x="100000" y="60000"/>
                                    </p:animScale>
                                    <p:animScale>
                                      <p:cBhvr>
                                        <p:cTn id="110" dur="166" decel="50000">
                                          <p:stCondLst>
                                            <p:cond delay="676"/>
                                          </p:stCondLst>
                                        </p:cTn>
                                        <p:tgtEl>
                                          <p:spTgt spid="30"/>
                                        </p:tgtEl>
                                      </p:cBhvr>
                                      <p:to x="100000" y="100000"/>
                                    </p:animScale>
                                    <p:animScale>
                                      <p:cBhvr>
                                        <p:cTn id="111" dur="26">
                                          <p:stCondLst>
                                            <p:cond delay="1312"/>
                                          </p:stCondLst>
                                        </p:cTn>
                                        <p:tgtEl>
                                          <p:spTgt spid="30"/>
                                        </p:tgtEl>
                                      </p:cBhvr>
                                      <p:to x="100000" y="80000"/>
                                    </p:animScale>
                                    <p:animScale>
                                      <p:cBhvr>
                                        <p:cTn id="112" dur="166" decel="50000">
                                          <p:stCondLst>
                                            <p:cond delay="1338"/>
                                          </p:stCondLst>
                                        </p:cTn>
                                        <p:tgtEl>
                                          <p:spTgt spid="30"/>
                                        </p:tgtEl>
                                      </p:cBhvr>
                                      <p:to x="100000" y="100000"/>
                                    </p:animScale>
                                    <p:animScale>
                                      <p:cBhvr>
                                        <p:cTn id="113" dur="26">
                                          <p:stCondLst>
                                            <p:cond delay="1642"/>
                                          </p:stCondLst>
                                        </p:cTn>
                                        <p:tgtEl>
                                          <p:spTgt spid="30"/>
                                        </p:tgtEl>
                                      </p:cBhvr>
                                      <p:to x="100000" y="90000"/>
                                    </p:animScale>
                                    <p:animScale>
                                      <p:cBhvr>
                                        <p:cTn id="114" dur="166" decel="50000">
                                          <p:stCondLst>
                                            <p:cond delay="1668"/>
                                          </p:stCondLst>
                                        </p:cTn>
                                        <p:tgtEl>
                                          <p:spTgt spid="30"/>
                                        </p:tgtEl>
                                      </p:cBhvr>
                                      <p:to x="100000" y="100000"/>
                                    </p:animScale>
                                    <p:animScale>
                                      <p:cBhvr>
                                        <p:cTn id="115" dur="26">
                                          <p:stCondLst>
                                            <p:cond delay="1808"/>
                                          </p:stCondLst>
                                        </p:cTn>
                                        <p:tgtEl>
                                          <p:spTgt spid="30"/>
                                        </p:tgtEl>
                                      </p:cBhvr>
                                      <p:to x="100000" y="95000"/>
                                    </p:animScale>
                                    <p:animScale>
                                      <p:cBhvr>
                                        <p:cTn id="116" dur="166" decel="50000">
                                          <p:stCondLst>
                                            <p:cond delay="1834"/>
                                          </p:stCondLst>
                                        </p:cTn>
                                        <p:tgtEl>
                                          <p:spTgt spid="30"/>
                                        </p:tgtEl>
                                      </p:cBhvr>
                                      <p:to x="100000" y="100000"/>
                                    </p:animScale>
                                  </p:childTnLst>
                                </p:cTn>
                              </p:par>
                              <p:par>
                                <p:cTn id="117" presetID="26" presetClass="entr" presetSubtype="0" fill="hold" grpId="0" nodeType="with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wipe(down)">
                                      <p:cBhvr>
                                        <p:cTn id="119" dur="580">
                                          <p:stCondLst>
                                            <p:cond delay="0"/>
                                          </p:stCondLst>
                                        </p:cTn>
                                        <p:tgtEl>
                                          <p:spTgt spid="31"/>
                                        </p:tgtEl>
                                      </p:cBhvr>
                                    </p:animEffect>
                                    <p:anim calcmode="lin" valueType="num">
                                      <p:cBhvr>
                                        <p:cTn id="120"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25" dur="26">
                                          <p:stCondLst>
                                            <p:cond delay="650"/>
                                          </p:stCondLst>
                                        </p:cTn>
                                        <p:tgtEl>
                                          <p:spTgt spid="31"/>
                                        </p:tgtEl>
                                      </p:cBhvr>
                                      <p:to x="100000" y="60000"/>
                                    </p:animScale>
                                    <p:animScale>
                                      <p:cBhvr>
                                        <p:cTn id="126" dur="166" decel="50000">
                                          <p:stCondLst>
                                            <p:cond delay="676"/>
                                          </p:stCondLst>
                                        </p:cTn>
                                        <p:tgtEl>
                                          <p:spTgt spid="31"/>
                                        </p:tgtEl>
                                      </p:cBhvr>
                                      <p:to x="100000" y="100000"/>
                                    </p:animScale>
                                    <p:animScale>
                                      <p:cBhvr>
                                        <p:cTn id="127" dur="26">
                                          <p:stCondLst>
                                            <p:cond delay="1312"/>
                                          </p:stCondLst>
                                        </p:cTn>
                                        <p:tgtEl>
                                          <p:spTgt spid="31"/>
                                        </p:tgtEl>
                                      </p:cBhvr>
                                      <p:to x="100000" y="80000"/>
                                    </p:animScale>
                                    <p:animScale>
                                      <p:cBhvr>
                                        <p:cTn id="128" dur="166" decel="50000">
                                          <p:stCondLst>
                                            <p:cond delay="1338"/>
                                          </p:stCondLst>
                                        </p:cTn>
                                        <p:tgtEl>
                                          <p:spTgt spid="31"/>
                                        </p:tgtEl>
                                      </p:cBhvr>
                                      <p:to x="100000" y="100000"/>
                                    </p:animScale>
                                    <p:animScale>
                                      <p:cBhvr>
                                        <p:cTn id="129" dur="26">
                                          <p:stCondLst>
                                            <p:cond delay="1642"/>
                                          </p:stCondLst>
                                        </p:cTn>
                                        <p:tgtEl>
                                          <p:spTgt spid="31"/>
                                        </p:tgtEl>
                                      </p:cBhvr>
                                      <p:to x="100000" y="90000"/>
                                    </p:animScale>
                                    <p:animScale>
                                      <p:cBhvr>
                                        <p:cTn id="130" dur="166" decel="50000">
                                          <p:stCondLst>
                                            <p:cond delay="1668"/>
                                          </p:stCondLst>
                                        </p:cTn>
                                        <p:tgtEl>
                                          <p:spTgt spid="31"/>
                                        </p:tgtEl>
                                      </p:cBhvr>
                                      <p:to x="100000" y="100000"/>
                                    </p:animScale>
                                    <p:animScale>
                                      <p:cBhvr>
                                        <p:cTn id="131" dur="26">
                                          <p:stCondLst>
                                            <p:cond delay="1808"/>
                                          </p:stCondLst>
                                        </p:cTn>
                                        <p:tgtEl>
                                          <p:spTgt spid="31"/>
                                        </p:tgtEl>
                                      </p:cBhvr>
                                      <p:to x="100000" y="95000"/>
                                    </p:animScale>
                                    <p:animScale>
                                      <p:cBhvr>
                                        <p:cTn id="132" dur="166" decel="50000">
                                          <p:stCondLst>
                                            <p:cond delay="1834"/>
                                          </p:stCondLst>
                                        </p:cTn>
                                        <p:tgtEl>
                                          <p:spTgt spid="31"/>
                                        </p:tgtEl>
                                      </p:cBhvr>
                                      <p:to x="100000" y="100000"/>
                                    </p:animScale>
                                  </p:childTnLst>
                                </p:cTn>
                              </p:par>
                              <p:par>
                                <p:cTn id="133" presetID="26" presetClass="entr" presetSubtype="0" fill="hold" grpId="0" nodeType="withEffect">
                                  <p:stCondLst>
                                    <p:cond delay="0"/>
                                  </p:stCondLst>
                                  <p:childTnLst>
                                    <p:set>
                                      <p:cBhvr>
                                        <p:cTn id="134" dur="1" fill="hold">
                                          <p:stCondLst>
                                            <p:cond delay="0"/>
                                          </p:stCondLst>
                                        </p:cTn>
                                        <p:tgtEl>
                                          <p:spTgt spid="32"/>
                                        </p:tgtEl>
                                        <p:attrNameLst>
                                          <p:attrName>style.visibility</p:attrName>
                                        </p:attrNameLst>
                                      </p:cBhvr>
                                      <p:to>
                                        <p:strVal val="visible"/>
                                      </p:to>
                                    </p:set>
                                    <p:animEffect transition="in" filter="wipe(down)">
                                      <p:cBhvr>
                                        <p:cTn id="135" dur="580">
                                          <p:stCondLst>
                                            <p:cond delay="0"/>
                                          </p:stCondLst>
                                        </p:cTn>
                                        <p:tgtEl>
                                          <p:spTgt spid="32"/>
                                        </p:tgtEl>
                                      </p:cBhvr>
                                    </p:animEffect>
                                    <p:anim calcmode="lin" valueType="num">
                                      <p:cBhvr>
                                        <p:cTn id="136"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41" dur="26">
                                          <p:stCondLst>
                                            <p:cond delay="650"/>
                                          </p:stCondLst>
                                        </p:cTn>
                                        <p:tgtEl>
                                          <p:spTgt spid="32"/>
                                        </p:tgtEl>
                                      </p:cBhvr>
                                      <p:to x="100000" y="60000"/>
                                    </p:animScale>
                                    <p:animScale>
                                      <p:cBhvr>
                                        <p:cTn id="142" dur="166" decel="50000">
                                          <p:stCondLst>
                                            <p:cond delay="676"/>
                                          </p:stCondLst>
                                        </p:cTn>
                                        <p:tgtEl>
                                          <p:spTgt spid="32"/>
                                        </p:tgtEl>
                                      </p:cBhvr>
                                      <p:to x="100000" y="100000"/>
                                    </p:animScale>
                                    <p:animScale>
                                      <p:cBhvr>
                                        <p:cTn id="143" dur="26">
                                          <p:stCondLst>
                                            <p:cond delay="1312"/>
                                          </p:stCondLst>
                                        </p:cTn>
                                        <p:tgtEl>
                                          <p:spTgt spid="32"/>
                                        </p:tgtEl>
                                      </p:cBhvr>
                                      <p:to x="100000" y="80000"/>
                                    </p:animScale>
                                    <p:animScale>
                                      <p:cBhvr>
                                        <p:cTn id="144" dur="166" decel="50000">
                                          <p:stCondLst>
                                            <p:cond delay="1338"/>
                                          </p:stCondLst>
                                        </p:cTn>
                                        <p:tgtEl>
                                          <p:spTgt spid="32"/>
                                        </p:tgtEl>
                                      </p:cBhvr>
                                      <p:to x="100000" y="100000"/>
                                    </p:animScale>
                                    <p:animScale>
                                      <p:cBhvr>
                                        <p:cTn id="145" dur="26">
                                          <p:stCondLst>
                                            <p:cond delay="1642"/>
                                          </p:stCondLst>
                                        </p:cTn>
                                        <p:tgtEl>
                                          <p:spTgt spid="32"/>
                                        </p:tgtEl>
                                      </p:cBhvr>
                                      <p:to x="100000" y="90000"/>
                                    </p:animScale>
                                    <p:animScale>
                                      <p:cBhvr>
                                        <p:cTn id="146" dur="166" decel="50000">
                                          <p:stCondLst>
                                            <p:cond delay="1668"/>
                                          </p:stCondLst>
                                        </p:cTn>
                                        <p:tgtEl>
                                          <p:spTgt spid="32"/>
                                        </p:tgtEl>
                                      </p:cBhvr>
                                      <p:to x="100000" y="100000"/>
                                    </p:animScale>
                                    <p:animScale>
                                      <p:cBhvr>
                                        <p:cTn id="147" dur="26">
                                          <p:stCondLst>
                                            <p:cond delay="1808"/>
                                          </p:stCondLst>
                                        </p:cTn>
                                        <p:tgtEl>
                                          <p:spTgt spid="32"/>
                                        </p:tgtEl>
                                      </p:cBhvr>
                                      <p:to x="100000" y="95000"/>
                                    </p:animScale>
                                    <p:animScale>
                                      <p:cBhvr>
                                        <p:cTn id="148" dur="166" decel="50000">
                                          <p:stCondLst>
                                            <p:cond delay="1834"/>
                                          </p:stCondLst>
                                        </p:cTn>
                                        <p:tgtEl>
                                          <p:spTgt spid="32"/>
                                        </p:tgtEl>
                                      </p:cBhvr>
                                      <p:to x="100000" y="100000"/>
                                    </p:animScale>
                                  </p:childTnLst>
                                </p:cTn>
                              </p:par>
                              <p:par>
                                <p:cTn id="149" presetID="26" presetClass="entr" presetSubtype="0" fill="hold" grpId="0" nodeType="with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wipe(down)">
                                      <p:cBhvr>
                                        <p:cTn id="151" dur="580">
                                          <p:stCondLst>
                                            <p:cond delay="0"/>
                                          </p:stCondLst>
                                        </p:cTn>
                                        <p:tgtEl>
                                          <p:spTgt spid="33"/>
                                        </p:tgtEl>
                                      </p:cBhvr>
                                    </p:animEffect>
                                    <p:anim calcmode="lin" valueType="num">
                                      <p:cBhvr>
                                        <p:cTn id="152"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157" dur="26">
                                          <p:stCondLst>
                                            <p:cond delay="650"/>
                                          </p:stCondLst>
                                        </p:cTn>
                                        <p:tgtEl>
                                          <p:spTgt spid="33"/>
                                        </p:tgtEl>
                                      </p:cBhvr>
                                      <p:to x="100000" y="60000"/>
                                    </p:animScale>
                                    <p:animScale>
                                      <p:cBhvr>
                                        <p:cTn id="158" dur="166" decel="50000">
                                          <p:stCondLst>
                                            <p:cond delay="676"/>
                                          </p:stCondLst>
                                        </p:cTn>
                                        <p:tgtEl>
                                          <p:spTgt spid="33"/>
                                        </p:tgtEl>
                                      </p:cBhvr>
                                      <p:to x="100000" y="100000"/>
                                    </p:animScale>
                                    <p:animScale>
                                      <p:cBhvr>
                                        <p:cTn id="159" dur="26">
                                          <p:stCondLst>
                                            <p:cond delay="1312"/>
                                          </p:stCondLst>
                                        </p:cTn>
                                        <p:tgtEl>
                                          <p:spTgt spid="33"/>
                                        </p:tgtEl>
                                      </p:cBhvr>
                                      <p:to x="100000" y="80000"/>
                                    </p:animScale>
                                    <p:animScale>
                                      <p:cBhvr>
                                        <p:cTn id="160" dur="166" decel="50000">
                                          <p:stCondLst>
                                            <p:cond delay="1338"/>
                                          </p:stCondLst>
                                        </p:cTn>
                                        <p:tgtEl>
                                          <p:spTgt spid="33"/>
                                        </p:tgtEl>
                                      </p:cBhvr>
                                      <p:to x="100000" y="100000"/>
                                    </p:animScale>
                                    <p:animScale>
                                      <p:cBhvr>
                                        <p:cTn id="161" dur="26">
                                          <p:stCondLst>
                                            <p:cond delay="1642"/>
                                          </p:stCondLst>
                                        </p:cTn>
                                        <p:tgtEl>
                                          <p:spTgt spid="33"/>
                                        </p:tgtEl>
                                      </p:cBhvr>
                                      <p:to x="100000" y="90000"/>
                                    </p:animScale>
                                    <p:animScale>
                                      <p:cBhvr>
                                        <p:cTn id="162" dur="166" decel="50000">
                                          <p:stCondLst>
                                            <p:cond delay="1668"/>
                                          </p:stCondLst>
                                        </p:cTn>
                                        <p:tgtEl>
                                          <p:spTgt spid="33"/>
                                        </p:tgtEl>
                                      </p:cBhvr>
                                      <p:to x="100000" y="100000"/>
                                    </p:animScale>
                                    <p:animScale>
                                      <p:cBhvr>
                                        <p:cTn id="163" dur="26">
                                          <p:stCondLst>
                                            <p:cond delay="1808"/>
                                          </p:stCondLst>
                                        </p:cTn>
                                        <p:tgtEl>
                                          <p:spTgt spid="33"/>
                                        </p:tgtEl>
                                      </p:cBhvr>
                                      <p:to x="100000" y="95000"/>
                                    </p:animScale>
                                    <p:animScale>
                                      <p:cBhvr>
                                        <p:cTn id="164" dur="166" decel="50000">
                                          <p:stCondLst>
                                            <p:cond delay="1834"/>
                                          </p:stCondLst>
                                        </p:cTn>
                                        <p:tgtEl>
                                          <p:spTgt spid="33"/>
                                        </p:tgtEl>
                                      </p:cBhvr>
                                      <p:to x="100000" y="100000"/>
                                    </p:animScale>
                                  </p:childTnLst>
                                </p:cTn>
                              </p:par>
                              <p:par>
                                <p:cTn id="165" presetID="26" presetClass="entr" presetSubtype="0" fill="hold" grpId="0" nodeType="withEffect">
                                  <p:stCondLst>
                                    <p:cond delay="0"/>
                                  </p:stCondLst>
                                  <p:childTnLst>
                                    <p:set>
                                      <p:cBhvr>
                                        <p:cTn id="166" dur="1" fill="hold">
                                          <p:stCondLst>
                                            <p:cond delay="0"/>
                                          </p:stCondLst>
                                        </p:cTn>
                                        <p:tgtEl>
                                          <p:spTgt spid="34"/>
                                        </p:tgtEl>
                                        <p:attrNameLst>
                                          <p:attrName>style.visibility</p:attrName>
                                        </p:attrNameLst>
                                      </p:cBhvr>
                                      <p:to>
                                        <p:strVal val="visible"/>
                                      </p:to>
                                    </p:set>
                                    <p:animEffect transition="in" filter="wipe(down)">
                                      <p:cBhvr>
                                        <p:cTn id="167" dur="580">
                                          <p:stCondLst>
                                            <p:cond delay="0"/>
                                          </p:stCondLst>
                                        </p:cTn>
                                        <p:tgtEl>
                                          <p:spTgt spid="34"/>
                                        </p:tgtEl>
                                      </p:cBhvr>
                                    </p:animEffect>
                                    <p:anim calcmode="lin" valueType="num">
                                      <p:cBhvr>
                                        <p:cTn id="168"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173" dur="26">
                                          <p:stCondLst>
                                            <p:cond delay="650"/>
                                          </p:stCondLst>
                                        </p:cTn>
                                        <p:tgtEl>
                                          <p:spTgt spid="34"/>
                                        </p:tgtEl>
                                      </p:cBhvr>
                                      <p:to x="100000" y="60000"/>
                                    </p:animScale>
                                    <p:animScale>
                                      <p:cBhvr>
                                        <p:cTn id="174" dur="166" decel="50000">
                                          <p:stCondLst>
                                            <p:cond delay="676"/>
                                          </p:stCondLst>
                                        </p:cTn>
                                        <p:tgtEl>
                                          <p:spTgt spid="34"/>
                                        </p:tgtEl>
                                      </p:cBhvr>
                                      <p:to x="100000" y="100000"/>
                                    </p:animScale>
                                    <p:animScale>
                                      <p:cBhvr>
                                        <p:cTn id="175" dur="26">
                                          <p:stCondLst>
                                            <p:cond delay="1312"/>
                                          </p:stCondLst>
                                        </p:cTn>
                                        <p:tgtEl>
                                          <p:spTgt spid="34"/>
                                        </p:tgtEl>
                                      </p:cBhvr>
                                      <p:to x="100000" y="80000"/>
                                    </p:animScale>
                                    <p:animScale>
                                      <p:cBhvr>
                                        <p:cTn id="176" dur="166" decel="50000">
                                          <p:stCondLst>
                                            <p:cond delay="1338"/>
                                          </p:stCondLst>
                                        </p:cTn>
                                        <p:tgtEl>
                                          <p:spTgt spid="34"/>
                                        </p:tgtEl>
                                      </p:cBhvr>
                                      <p:to x="100000" y="100000"/>
                                    </p:animScale>
                                    <p:animScale>
                                      <p:cBhvr>
                                        <p:cTn id="177" dur="26">
                                          <p:stCondLst>
                                            <p:cond delay="1642"/>
                                          </p:stCondLst>
                                        </p:cTn>
                                        <p:tgtEl>
                                          <p:spTgt spid="34"/>
                                        </p:tgtEl>
                                      </p:cBhvr>
                                      <p:to x="100000" y="90000"/>
                                    </p:animScale>
                                    <p:animScale>
                                      <p:cBhvr>
                                        <p:cTn id="178" dur="166" decel="50000">
                                          <p:stCondLst>
                                            <p:cond delay="1668"/>
                                          </p:stCondLst>
                                        </p:cTn>
                                        <p:tgtEl>
                                          <p:spTgt spid="34"/>
                                        </p:tgtEl>
                                      </p:cBhvr>
                                      <p:to x="100000" y="100000"/>
                                    </p:animScale>
                                    <p:animScale>
                                      <p:cBhvr>
                                        <p:cTn id="179" dur="26">
                                          <p:stCondLst>
                                            <p:cond delay="1808"/>
                                          </p:stCondLst>
                                        </p:cTn>
                                        <p:tgtEl>
                                          <p:spTgt spid="34"/>
                                        </p:tgtEl>
                                      </p:cBhvr>
                                      <p:to x="100000" y="95000"/>
                                    </p:animScale>
                                    <p:animScale>
                                      <p:cBhvr>
                                        <p:cTn id="180" dur="166" decel="50000">
                                          <p:stCondLst>
                                            <p:cond delay="1834"/>
                                          </p:stCondLst>
                                        </p:cTn>
                                        <p:tgtEl>
                                          <p:spTgt spid="34"/>
                                        </p:tgtEl>
                                      </p:cBhvr>
                                      <p:to x="100000" y="100000"/>
                                    </p:animScale>
                                  </p:childTnLst>
                                </p:cTn>
                              </p:par>
                              <p:par>
                                <p:cTn id="181" presetID="26" presetClass="entr" presetSubtype="0" fill="hold" grpId="0" nodeType="withEffect">
                                  <p:stCondLst>
                                    <p:cond delay="0"/>
                                  </p:stCondLst>
                                  <p:childTnLst>
                                    <p:set>
                                      <p:cBhvr>
                                        <p:cTn id="182" dur="1" fill="hold">
                                          <p:stCondLst>
                                            <p:cond delay="0"/>
                                          </p:stCondLst>
                                        </p:cTn>
                                        <p:tgtEl>
                                          <p:spTgt spid="35"/>
                                        </p:tgtEl>
                                        <p:attrNameLst>
                                          <p:attrName>style.visibility</p:attrName>
                                        </p:attrNameLst>
                                      </p:cBhvr>
                                      <p:to>
                                        <p:strVal val="visible"/>
                                      </p:to>
                                    </p:set>
                                    <p:animEffect transition="in" filter="wipe(down)">
                                      <p:cBhvr>
                                        <p:cTn id="183" dur="580">
                                          <p:stCondLst>
                                            <p:cond delay="0"/>
                                          </p:stCondLst>
                                        </p:cTn>
                                        <p:tgtEl>
                                          <p:spTgt spid="35"/>
                                        </p:tgtEl>
                                      </p:cBhvr>
                                    </p:animEffect>
                                    <p:anim calcmode="lin" valueType="num">
                                      <p:cBhvr>
                                        <p:cTn id="184"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185"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86"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187"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188"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189" dur="26">
                                          <p:stCondLst>
                                            <p:cond delay="650"/>
                                          </p:stCondLst>
                                        </p:cTn>
                                        <p:tgtEl>
                                          <p:spTgt spid="35"/>
                                        </p:tgtEl>
                                      </p:cBhvr>
                                      <p:to x="100000" y="60000"/>
                                    </p:animScale>
                                    <p:animScale>
                                      <p:cBhvr>
                                        <p:cTn id="190" dur="166" decel="50000">
                                          <p:stCondLst>
                                            <p:cond delay="676"/>
                                          </p:stCondLst>
                                        </p:cTn>
                                        <p:tgtEl>
                                          <p:spTgt spid="35"/>
                                        </p:tgtEl>
                                      </p:cBhvr>
                                      <p:to x="100000" y="100000"/>
                                    </p:animScale>
                                    <p:animScale>
                                      <p:cBhvr>
                                        <p:cTn id="191" dur="26">
                                          <p:stCondLst>
                                            <p:cond delay="1312"/>
                                          </p:stCondLst>
                                        </p:cTn>
                                        <p:tgtEl>
                                          <p:spTgt spid="35"/>
                                        </p:tgtEl>
                                      </p:cBhvr>
                                      <p:to x="100000" y="80000"/>
                                    </p:animScale>
                                    <p:animScale>
                                      <p:cBhvr>
                                        <p:cTn id="192" dur="166" decel="50000">
                                          <p:stCondLst>
                                            <p:cond delay="1338"/>
                                          </p:stCondLst>
                                        </p:cTn>
                                        <p:tgtEl>
                                          <p:spTgt spid="35"/>
                                        </p:tgtEl>
                                      </p:cBhvr>
                                      <p:to x="100000" y="100000"/>
                                    </p:animScale>
                                    <p:animScale>
                                      <p:cBhvr>
                                        <p:cTn id="193" dur="26">
                                          <p:stCondLst>
                                            <p:cond delay="1642"/>
                                          </p:stCondLst>
                                        </p:cTn>
                                        <p:tgtEl>
                                          <p:spTgt spid="35"/>
                                        </p:tgtEl>
                                      </p:cBhvr>
                                      <p:to x="100000" y="90000"/>
                                    </p:animScale>
                                    <p:animScale>
                                      <p:cBhvr>
                                        <p:cTn id="194" dur="166" decel="50000">
                                          <p:stCondLst>
                                            <p:cond delay="1668"/>
                                          </p:stCondLst>
                                        </p:cTn>
                                        <p:tgtEl>
                                          <p:spTgt spid="35"/>
                                        </p:tgtEl>
                                      </p:cBhvr>
                                      <p:to x="100000" y="100000"/>
                                    </p:animScale>
                                    <p:animScale>
                                      <p:cBhvr>
                                        <p:cTn id="195" dur="26">
                                          <p:stCondLst>
                                            <p:cond delay="1808"/>
                                          </p:stCondLst>
                                        </p:cTn>
                                        <p:tgtEl>
                                          <p:spTgt spid="35"/>
                                        </p:tgtEl>
                                      </p:cBhvr>
                                      <p:to x="100000" y="95000"/>
                                    </p:animScale>
                                    <p:animScale>
                                      <p:cBhvr>
                                        <p:cTn id="196" dur="166" decel="50000">
                                          <p:stCondLst>
                                            <p:cond delay="1834"/>
                                          </p:stCondLst>
                                        </p:cTn>
                                        <p:tgtEl>
                                          <p:spTgt spid="35"/>
                                        </p:tgtEl>
                                      </p:cBhvr>
                                      <p:to x="100000" y="100000"/>
                                    </p:animScale>
                                  </p:childTnLst>
                                </p:cTn>
                              </p:par>
                              <p:par>
                                <p:cTn id="197" presetID="26" presetClass="entr" presetSubtype="0" fill="hold" grpId="0" nodeType="withEffect">
                                  <p:stCondLst>
                                    <p:cond delay="0"/>
                                  </p:stCondLst>
                                  <p:childTnLst>
                                    <p:set>
                                      <p:cBhvr>
                                        <p:cTn id="198" dur="1" fill="hold">
                                          <p:stCondLst>
                                            <p:cond delay="0"/>
                                          </p:stCondLst>
                                        </p:cTn>
                                        <p:tgtEl>
                                          <p:spTgt spid="36"/>
                                        </p:tgtEl>
                                        <p:attrNameLst>
                                          <p:attrName>style.visibility</p:attrName>
                                        </p:attrNameLst>
                                      </p:cBhvr>
                                      <p:to>
                                        <p:strVal val="visible"/>
                                      </p:to>
                                    </p:set>
                                    <p:animEffect transition="in" filter="wipe(down)">
                                      <p:cBhvr>
                                        <p:cTn id="199" dur="580">
                                          <p:stCondLst>
                                            <p:cond delay="0"/>
                                          </p:stCondLst>
                                        </p:cTn>
                                        <p:tgtEl>
                                          <p:spTgt spid="36"/>
                                        </p:tgtEl>
                                      </p:cBhvr>
                                    </p:animEffect>
                                    <p:anim calcmode="lin" valueType="num">
                                      <p:cBhvr>
                                        <p:cTn id="200"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205" dur="26">
                                          <p:stCondLst>
                                            <p:cond delay="650"/>
                                          </p:stCondLst>
                                        </p:cTn>
                                        <p:tgtEl>
                                          <p:spTgt spid="36"/>
                                        </p:tgtEl>
                                      </p:cBhvr>
                                      <p:to x="100000" y="60000"/>
                                    </p:animScale>
                                    <p:animScale>
                                      <p:cBhvr>
                                        <p:cTn id="206" dur="166" decel="50000">
                                          <p:stCondLst>
                                            <p:cond delay="676"/>
                                          </p:stCondLst>
                                        </p:cTn>
                                        <p:tgtEl>
                                          <p:spTgt spid="36"/>
                                        </p:tgtEl>
                                      </p:cBhvr>
                                      <p:to x="100000" y="100000"/>
                                    </p:animScale>
                                    <p:animScale>
                                      <p:cBhvr>
                                        <p:cTn id="207" dur="26">
                                          <p:stCondLst>
                                            <p:cond delay="1312"/>
                                          </p:stCondLst>
                                        </p:cTn>
                                        <p:tgtEl>
                                          <p:spTgt spid="36"/>
                                        </p:tgtEl>
                                      </p:cBhvr>
                                      <p:to x="100000" y="80000"/>
                                    </p:animScale>
                                    <p:animScale>
                                      <p:cBhvr>
                                        <p:cTn id="208" dur="166" decel="50000">
                                          <p:stCondLst>
                                            <p:cond delay="1338"/>
                                          </p:stCondLst>
                                        </p:cTn>
                                        <p:tgtEl>
                                          <p:spTgt spid="36"/>
                                        </p:tgtEl>
                                      </p:cBhvr>
                                      <p:to x="100000" y="100000"/>
                                    </p:animScale>
                                    <p:animScale>
                                      <p:cBhvr>
                                        <p:cTn id="209" dur="26">
                                          <p:stCondLst>
                                            <p:cond delay="1642"/>
                                          </p:stCondLst>
                                        </p:cTn>
                                        <p:tgtEl>
                                          <p:spTgt spid="36"/>
                                        </p:tgtEl>
                                      </p:cBhvr>
                                      <p:to x="100000" y="90000"/>
                                    </p:animScale>
                                    <p:animScale>
                                      <p:cBhvr>
                                        <p:cTn id="210" dur="166" decel="50000">
                                          <p:stCondLst>
                                            <p:cond delay="1668"/>
                                          </p:stCondLst>
                                        </p:cTn>
                                        <p:tgtEl>
                                          <p:spTgt spid="36"/>
                                        </p:tgtEl>
                                      </p:cBhvr>
                                      <p:to x="100000" y="100000"/>
                                    </p:animScale>
                                    <p:animScale>
                                      <p:cBhvr>
                                        <p:cTn id="211" dur="26">
                                          <p:stCondLst>
                                            <p:cond delay="1808"/>
                                          </p:stCondLst>
                                        </p:cTn>
                                        <p:tgtEl>
                                          <p:spTgt spid="36"/>
                                        </p:tgtEl>
                                      </p:cBhvr>
                                      <p:to x="100000" y="95000"/>
                                    </p:animScale>
                                    <p:animScale>
                                      <p:cBhvr>
                                        <p:cTn id="212" dur="166" decel="50000">
                                          <p:stCondLst>
                                            <p:cond delay="1834"/>
                                          </p:stCondLst>
                                        </p:cTn>
                                        <p:tgtEl>
                                          <p:spTgt spid="36"/>
                                        </p:tgtEl>
                                      </p:cBhvr>
                                      <p:to x="100000" y="100000"/>
                                    </p:animScale>
                                  </p:childTnLst>
                                </p:cTn>
                              </p:par>
                              <p:par>
                                <p:cTn id="213" presetID="26" presetClass="entr" presetSubtype="0" fill="hold" grpId="0" nodeType="withEffect">
                                  <p:stCondLst>
                                    <p:cond delay="0"/>
                                  </p:stCondLst>
                                  <p:childTnLst>
                                    <p:set>
                                      <p:cBhvr>
                                        <p:cTn id="214" dur="1" fill="hold">
                                          <p:stCondLst>
                                            <p:cond delay="0"/>
                                          </p:stCondLst>
                                        </p:cTn>
                                        <p:tgtEl>
                                          <p:spTgt spid="37"/>
                                        </p:tgtEl>
                                        <p:attrNameLst>
                                          <p:attrName>style.visibility</p:attrName>
                                        </p:attrNameLst>
                                      </p:cBhvr>
                                      <p:to>
                                        <p:strVal val="visible"/>
                                      </p:to>
                                    </p:set>
                                    <p:animEffect transition="in" filter="wipe(down)">
                                      <p:cBhvr>
                                        <p:cTn id="215" dur="580">
                                          <p:stCondLst>
                                            <p:cond delay="0"/>
                                          </p:stCondLst>
                                        </p:cTn>
                                        <p:tgtEl>
                                          <p:spTgt spid="37"/>
                                        </p:tgtEl>
                                      </p:cBhvr>
                                    </p:animEffect>
                                    <p:anim calcmode="lin" valueType="num">
                                      <p:cBhvr>
                                        <p:cTn id="216" dur="1822"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37"/>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37"/>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37"/>
                                        </p:tgtEl>
                                        <p:attrNameLst>
                                          <p:attrName>ppt_y</p:attrName>
                                        </p:attrNameLst>
                                      </p:cBhvr>
                                      <p:tavLst>
                                        <p:tav tm="0" fmla="#ppt_y-sin(pi*$)/81">
                                          <p:val>
                                            <p:fltVal val="0"/>
                                          </p:val>
                                        </p:tav>
                                        <p:tav tm="100000">
                                          <p:val>
                                            <p:fltVal val="1"/>
                                          </p:val>
                                        </p:tav>
                                      </p:tavLst>
                                    </p:anim>
                                    <p:animScale>
                                      <p:cBhvr>
                                        <p:cTn id="221" dur="26">
                                          <p:stCondLst>
                                            <p:cond delay="650"/>
                                          </p:stCondLst>
                                        </p:cTn>
                                        <p:tgtEl>
                                          <p:spTgt spid="37"/>
                                        </p:tgtEl>
                                      </p:cBhvr>
                                      <p:to x="100000" y="60000"/>
                                    </p:animScale>
                                    <p:animScale>
                                      <p:cBhvr>
                                        <p:cTn id="222" dur="166" decel="50000">
                                          <p:stCondLst>
                                            <p:cond delay="676"/>
                                          </p:stCondLst>
                                        </p:cTn>
                                        <p:tgtEl>
                                          <p:spTgt spid="37"/>
                                        </p:tgtEl>
                                      </p:cBhvr>
                                      <p:to x="100000" y="100000"/>
                                    </p:animScale>
                                    <p:animScale>
                                      <p:cBhvr>
                                        <p:cTn id="223" dur="26">
                                          <p:stCondLst>
                                            <p:cond delay="1312"/>
                                          </p:stCondLst>
                                        </p:cTn>
                                        <p:tgtEl>
                                          <p:spTgt spid="37"/>
                                        </p:tgtEl>
                                      </p:cBhvr>
                                      <p:to x="100000" y="80000"/>
                                    </p:animScale>
                                    <p:animScale>
                                      <p:cBhvr>
                                        <p:cTn id="224" dur="166" decel="50000">
                                          <p:stCondLst>
                                            <p:cond delay="1338"/>
                                          </p:stCondLst>
                                        </p:cTn>
                                        <p:tgtEl>
                                          <p:spTgt spid="37"/>
                                        </p:tgtEl>
                                      </p:cBhvr>
                                      <p:to x="100000" y="100000"/>
                                    </p:animScale>
                                    <p:animScale>
                                      <p:cBhvr>
                                        <p:cTn id="225" dur="26">
                                          <p:stCondLst>
                                            <p:cond delay="1642"/>
                                          </p:stCondLst>
                                        </p:cTn>
                                        <p:tgtEl>
                                          <p:spTgt spid="37"/>
                                        </p:tgtEl>
                                      </p:cBhvr>
                                      <p:to x="100000" y="90000"/>
                                    </p:animScale>
                                    <p:animScale>
                                      <p:cBhvr>
                                        <p:cTn id="226" dur="166" decel="50000">
                                          <p:stCondLst>
                                            <p:cond delay="1668"/>
                                          </p:stCondLst>
                                        </p:cTn>
                                        <p:tgtEl>
                                          <p:spTgt spid="37"/>
                                        </p:tgtEl>
                                      </p:cBhvr>
                                      <p:to x="100000" y="100000"/>
                                    </p:animScale>
                                    <p:animScale>
                                      <p:cBhvr>
                                        <p:cTn id="227" dur="26">
                                          <p:stCondLst>
                                            <p:cond delay="1808"/>
                                          </p:stCondLst>
                                        </p:cTn>
                                        <p:tgtEl>
                                          <p:spTgt spid="37"/>
                                        </p:tgtEl>
                                      </p:cBhvr>
                                      <p:to x="100000" y="95000"/>
                                    </p:animScale>
                                    <p:animScale>
                                      <p:cBhvr>
                                        <p:cTn id="228" dur="166" decel="50000">
                                          <p:stCondLst>
                                            <p:cond delay="1834"/>
                                          </p:stCondLst>
                                        </p:cTn>
                                        <p:tgtEl>
                                          <p:spTgt spid="37"/>
                                        </p:tgtEl>
                                      </p:cBhvr>
                                      <p:to x="100000" y="100000"/>
                                    </p:animScale>
                                  </p:childTnLst>
                                </p:cTn>
                              </p:par>
                              <p:par>
                                <p:cTn id="229" presetID="26" presetClass="entr" presetSubtype="0" fill="hold" grpId="0" nodeType="withEffect">
                                  <p:stCondLst>
                                    <p:cond delay="0"/>
                                  </p:stCondLst>
                                  <p:childTnLst>
                                    <p:set>
                                      <p:cBhvr>
                                        <p:cTn id="230" dur="1" fill="hold">
                                          <p:stCondLst>
                                            <p:cond delay="0"/>
                                          </p:stCondLst>
                                        </p:cTn>
                                        <p:tgtEl>
                                          <p:spTgt spid="38"/>
                                        </p:tgtEl>
                                        <p:attrNameLst>
                                          <p:attrName>style.visibility</p:attrName>
                                        </p:attrNameLst>
                                      </p:cBhvr>
                                      <p:to>
                                        <p:strVal val="visible"/>
                                      </p:to>
                                    </p:set>
                                    <p:animEffect transition="in" filter="wipe(down)">
                                      <p:cBhvr>
                                        <p:cTn id="231" dur="580">
                                          <p:stCondLst>
                                            <p:cond delay="0"/>
                                          </p:stCondLst>
                                        </p:cTn>
                                        <p:tgtEl>
                                          <p:spTgt spid="38"/>
                                        </p:tgtEl>
                                      </p:cBhvr>
                                    </p:animEffect>
                                    <p:anim calcmode="lin" valueType="num">
                                      <p:cBhvr>
                                        <p:cTn id="232"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233"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234"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235"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236"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237" dur="26">
                                          <p:stCondLst>
                                            <p:cond delay="650"/>
                                          </p:stCondLst>
                                        </p:cTn>
                                        <p:tgtEl>
                                          <p:spTgt spid="38"/>
                                        </p:tgtEl>
                                      </p:cBhvr>
                                      <p:to x="100000" y="60000"/>
                                    </p:animScale>
                                    <p:animScale>
                                      <p:cBhvr>
                                        <p:cTn id="238" dur="166" decel="50000">
                                          <p:stCondLst>
                                            <p:cond delay="676"/>
                                          </p:stCondLst>
                                        </p:cTn>
                                        <p:tgtEl>
                                          <p:spTgt spid="38"/>
                                        </p:tgtEl>
                                      </p:cBhvr>
                                      <p:to x="100000" y="100000"/>
                                    </p:animScale>
                                    <p:animScale>
                                      <p:cBhvr>
                                        <p:cTn id="239" dur="26">
                                          <p:stCondLst>
                                            <p:cond delay="1312"/>
                                          </p:stCondLst>
                                        </p:cTn>
                                        <p:tgtEl>
                                          <p:spTgt spid="38"/>
                                        </p:tgtEl>
                                      </p:cBhvr>
                                      <p:to x="100000" y="80000"/>
                                    </p:animScale>
                                    <p:animScale>
                                      <p:cBhvr>
                                        <p:cTn id="240" dur="166" decel="50000">
                                          <p:stCondLst>
                                            <p:cond delay="1338"/>
                                          </p:stCondLst>
                                        </p:cTn>
                                        <p:tgtEl>
                                          <p:spTgt spid="38"/>
                                        </p:tgtEl>
                                      </p:cBhvr>
                                      <p:to x="100000" y="100000"/>
                                    </p:animScale>
                                    <p:animScale>
                                      <p:cBhvr>
                                        <p:cTn id="241" dur="26">
                                          <p:stCondLst>
                                            <p:cond delay="1642"/>
                                          </p:stCondLst>
                                        </p:cTn>
                                        <p:tgtEl>
                                          <p:spTgt spid="38"/>
                                        </p:tgtEl>
                                      </p:cBhvr>
                                      <p:to x="100000" y="90000"/>
                                    </p:animScale>
                                    <p:animScale>
                                      <p:cBhvr>
                                        <p:cTn id="242" dur="166" decel="50000">
                                          <p:stCondLst>
                                            <p:cond delay="1668"/>
                                          </p:stCondLst>
                                        </p:cTn>
                                        <p:tgtEl>
                                          <p:spTgt spid="38"/>
                                        </p:tgtEl>
                                      </p:cBhvr>
                                      <p:to x="100000" y="100000"/>
                                    </p:animScale>
                                    <p:animScale>
                                      <p:cBhvr>
                                        <p:cTn id="243" dur="26">
                                          <p:stCondLst>
                                            <p:cond delay="1808"/>
                                          </p:stCondLst>
                                        </p:cTn>
                                        <p:tgtEl>
                                          <p:spTgt spid="38"/>
                                        </p:tgtEl>
                                      </p:cBhvr>
                                      <p:to x="100000" y="95000"/>
                                    </p:animScale>
                                    <p:animScale>
                                      <p:cBhvr>
                                        <p:cTn id="244" dur="166" decel="50000">
                                          <p:stCondLst>
                                            <p:cond delay="1834"/>
                                          </p:stCondLst>
                                        </p:cTn>
                                        <p:tgtEl>
                                          <p:spTgt spid="38"/>
                                        </p:tgtEl>
                                      </p:cBhvr>
                                      <p:to x="100000" y="100000"/>
                                    </p:animScale>
                                  </p:childTnLst>
                                </p:cTn>
                              </p:par>
                              <p:par>
                                <p:cTn id="245" presetID="26" presetClass="entr" presetSubtype="0" fill="hold" grpId="0" nodeType="withEffect">
                                  <p:stCondLst>
                                    <p:cond delay="0"/>
                                  </p:stCondLst>
                                  <p:childTnLst>
                                    <p:set>
                                      <p:cBhvr>
                                        <p:cTn id="246" dur="1" fill="hold">
                                          <p:stCondLst>
                                            <p:cond delay="0"/>
                                          </p:stCondLst>
                                        </p:cTn>
                                        <p:tgtEl>
                                          <p:spTgt spid="39"/>
                                        </p:tgtEl>
                                        <p:attrNameLst>
                                          <p:attrName>style.visibility</p:attrName>
                                        </p:attrNameLst>
                                      </p:cBhvr>
                                      <p:to>
                                        <p:strVal val="visible"/>
                                      </p:to>
                                    </p:set>
                                    <p:animEffect transition="in" filter="wipe(down)">
                                      <p:cBhvr>
                                        <p:cTn id="247" dur="580">
                                          <p:stCondLst>
                                            <p:cond delay="0"/>
                                          </p:stCondLst>
                                        </p:cTn>
                                        <p:tgtEl>
                                          <p:spTgt spid="39"/>
                                        </p:tgtEl>
                                      </p:cBhvr>
                                    </p:animEffect>
                                    <p:anim calcmode="lin" valueType="num">
                                      <p:cBhvr>
                                        <p:cTn id="248"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249"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250"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251"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252"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253" dur="26">
                                          <p:stCondLst>
                                            <p:cond delay="650"/>
                                          </p:stCondLst>
                                        </p:cTn>
                                        <p:tgtEl>
                                          <p:spTgt spid="39"/>
                                        </p:tgtEl>
                                      </p:cBhvr>
                                      <p:to x="100000" y="60000"/>
                                    </p:animScale>
                                    <p:animScale>
                                      <p:cBhvr>
                                        <p:cTn id="254" dur="166" decel="50000">
                                          <p:stCondLst>
                                            <p:cond delay="676"/>
                                          </p:stCondLst>
                                        </p:cTn>
                                        <p:tgtEl>
                                          <p:spTgt spid="39"/>
                                        </p:tgtEl>
                                      </p:cBhvr>
                                      <p:to x="100000" y="100000"/>
                                    </p:animScale>
                                    <p:animScale>
                                      <p:cBhvr>
                                        <p:cTn id="255" dur="26">
                                          <p:stCondLst>
                                            <p:cond delay="1312"/>
                                          </p:stCondLst>
                                        </p:cTn>
                                        <p:tgtEl>
                                          <p:spTgt spid="39"/>
                                        </p:tgtEl>
                                      </p:cBhvr>
                                      <p:to x="100000" y="80000"/>
                                    </p:animScale>
                                    <p:animScale>
                                      <p:cBhvr>
                                        <p:cTn id="256" dur="166" decel="50000">
                                          <p:stCondLst>
                                            <p:cond delay="1338"/>
                                          </p:stCondLst>
                                        </p:cTn>
                                        <p:tgtEl>
                                          <p:spTgt spid="39"/>
                                        </p:tgtEl>
                                      </p:cBhvr>
                                      <p:to x="100000" y="100000"/>
                                    </p:animScale>
                                    <p:animScale>
                                      <p:cBhvr>
                                        <p:cTn id="257" dur="26">
                                          <p:stCondLst>
                                            <p:cond delay="1642"/>
                                          </p:stCondLst>
                                        </p:cTn>
                                        <p:tgtEl>
                                          <p:spTgt spid="39"/>
                                        </p:tgtEl>
                                      </p:cBhvr>
                                      <p:to x="100000" y="90000"/>
                                    </p:animScale>
                                    <p:animScale>
                                      <p:cBhvr>
                                        <p:cTn id="258" dur="166" decel="50000">
                                          <p:stCondLst>
                                            <p:cond delay="1668"/>
                                          </p:stCondLst>
                                        </p:cTn>
                                        <p:tgtEl>
                                          <p:spTgt spid="39"/>
                                        </p:tgtEl>
                                      </p:cBhvr>
                                      <p:to x="100000" y="100000"/>
                                    </p:animScale>
                                    <p:animScale>
                                      <p:cBhvr>
                                        <p:cTn id="259" dur="26">
                                          <p:stCondLst>
                                            <p:cond delay="1808"/>
                                          </p:stCondLst>
                                        </p:cTn>
                                        <p:tgtEl>
                                          <p:spTgt spid="39"/>
                                        </p:tgtEl>
                                      </p:cBhvr>
                                      <p:to x="100000" y="95000"/>
                                    </p:animScale>
                                    <p:animScale>
                                      <p:cBhvr>
                                        <p:cTn id="260" dur="166" decel="50000">
                                          <p:stCondLst>
                                            <p:cond delay="1834"/>
                                          </p:stCondLst>
                                        </p:cTn>
                                        <p:tgtEl>
                                          <p:spTgt spid="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animBg="1"/>
      <p:bldP spid="27" grpId="0"/>
      <p:bldP spid="28" grpId="0" animBg="1"/>
      <p:bldP spid="29" grpId="0"/>
      <p:bldP spid="30" grpId="0"/>
      <p:bldP spid="31" grpId="0" animBg="1"/>
      <p:bldP spid="32" grpId="0" animBg="1"/>
      <p:bldP spid="33" grpId="0"/>
      <p:bldP spid="34" grpId="0"/>
      <p:bldP spid="35" grpId="0" animBg="1"/>
      <p:bldP spid="36" grpId="0"/>
      <p:bldP spid="37" grpId="0"/>
      <p:bldP spid="38" grpId="0" animBg="1"/>
      <p:bldP spid="3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556165" y="479790"/>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283885"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若干规定</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解读</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廉洁从业行为规范</a:t>
            </a:r>
          </a:p>
        </p:txBody>
      </p:sp>
      <p:sp>
        <p:nvSpPr>
          <p:cNvPr id="7" name="TextBox 3">
            <a:extLst>
              <a:ext uri="{FF2B5EF4-FFF2-40B4-BE49-F238E27FC236}">
                <a16:creationId xmlns:a16="http://schemas.microsoft.com/office/drawing/2014/main" xmlns="" id="{5C21C610-0175-420B-9530-86E4A06BBCC9}"/>
              </a:ext>
            </a:extLst>
          </p:cNvPr>
          <p:cNvSpPr txBox="1">
            <a:spLocks noChangeArrowheads="1"/>
          </p:cNvSpPr>
          <p:nvPr/>
        </p:nvSpPr>
        <p:spPr bwMode="auto">
          <a:xfrm>
            <a:off x="642864" y="1403943"/>
            <a:ext cx="7310967" cy="4931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违反“三重一大”决策方面的腐败案件</a:t>
            </a:r>
            <a:endParaRPr kumimoji="0" lang="en-US" altLang="zh-CN"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 name="矩形 12">
            <a:extLst>
              <a:ext uri="{FF2B5EF4-FFF2-40B4-BE49-F238E27FC236}">
                <a16:creationId xmlns:a16="http://schemas.microsoft.com/office/drawing/2014/main" xmlns="" id="{65AE11D3-8162-4585-A624-96F25DD3E5DB}"/>
              </a:ext>
            </a:extLst>
          </p:cNvPr>
          <p:cNvSpPr>
            <a:spLocks noChangeArrowheads="1"/>
          </p:cNvSpPr>
          <p:nvPr/>
        </p:nvSpPr>
        <p:spPr bwMode="auto">
          <a:xfrm>
            <a:off x="642864" y="2764960"/>
            <a:ext cx="11060489"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重庆某农资公司原总经理胡某，在化肥销售中，个人决策，通过联营等方式将进口化肥配额指标转卖给其他公司，从中牟取暴利，贪污公款</a:t>
            </a:r>
            <a:r>
              <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1191</a:t>
            </a:r>
            <a:r>
              <a:rPr kumimoji="0" lang="zh-CN"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万元。</a:t>
            </a: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点评</a:t>
            </a: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zh-CN" sz="16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重大决策方面，有的领导人员集体决策意识淡薄，重大决策个人说了算，在企业破产、改制、兼并重组、对外投融资、高风险经营、薪酬分配、职工福利等决策上，滥用权利，独断专行，逃避监督。</a:t>
            </a:r>
          </a:p>
        </p:txBody>
      </p:sp>
      <p:grpSp>
        <p:nvGrpSpPr>
          <p:cNvPr id="9" name="组合 13">
            <a:extLst>
              <a:ext uri="{FF2B5EF4-FFF2-40B4-BE49-F238E27FC236}">
                <a16:creationId xmlns:a16="http://schemas.microsoft.com/office/drawing/2014/main" xmlns="" id="{859029E3-1DB3-42F1-9DE3-FB48F6D6B658}"/>
              </a:ext>
            </a:extLst>
          </p:cNvPr>
          <p:cNvGrpSpPr>
            <a:grpSpLocks/>
          </p:cNvGrpSpPr>
          <p:nvPr/>
        </p:nvGrpSpPr>
        <p:grpSpPr bwMode="auto">
          <a:xfrm>
            <a:off x="664628" y="2088309"/>
            <a:ext cx="2297041" cy="594652"/>
            <a:chOff x="1239561" y="2051512"/>
            <a:chExt cx="1722291" cy="446510"/>
          </a:xfrm>
        </p:grpSpPr>
        <p:sp>
          <p:nvSpPr>
            <p:cNvPr id="10" name="圆角矩形 26">
              <a:extLst>
                <a:ext uri="{FF2B5EF4-FFF2-40B4-BE49-F238E27FC236}">
                  <a16:creationId xmlns:a16="http://schemas.microsoft.com/office/drawing/2014/main" xmlns="" id="{18E1F529-E55D-44A2-8596-1B6254707903}"/>
                </a:ext>
              </a:extLst>
            </p:cNvPr>
            <p:cNvSpPr>
              <a:spLocks noChangeArrowheads="1"/>
            </p:cNvSpPr>
            <p:nvPr/>
          </p:nvSpPr>
          <p:spPr bwMode="auto">
            <a:xfrm>
              <a:off x="1239561" y="2051512"/>
              <a:ext cx="1362595" cy="446510"/>
            </a:xfrm>
            <a:prstGeom prst="roundRect">
              <a:avLst>
                <a:gd name="adj" fmla="val 16667"/>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grpSp>
          <p:nvGrpSpPr>
            <p:cNvPr id="11" name="组合 15">
              <a:extLst>
                <a:ext uri="{FF2B5EF4-FFF2-40B4-BE49-F238E27FC236}">
                  <a16:creationId xmlns:a16="http://schemas.microsoft.com/office/drawing/2014/main" xmlns="" id="{377D2660-EF77-41A3-9EE4-E1E6E100555C}"/>
                </a:ext>
              </a:extLst>
            </p:cNvPr>
            <p:cNvGrpSpPr>
              <a:grpSpLocks/>
            </p:cNvGrpSpPr>
            <p:nvPr/>
          </p:nvGrpSpPr>
          <p:grpSpPr bwMode="auto">
            <a:xfrm>
              <a:off x="1407420" y="2108591"/>
              <a:ext cx="1554432" cy="363512"/>
              <a:chOff x="2367365" y="1079368"/>
              <a:chExt cx="1776888" cy="415535"/>
            </a:xfrm>
          </p:grpSpPr>
          <p:sp>
            <p:nvSpPr>
              <p:cNvPr id="12" name="矩形 16">
                <a:extLst>
                  <a:ext uri="{FF2B5EF4-FFF2-40B4-BE49-F238E27FC236}">
                    <a16:creationId xmlns:a16="http://schemas.microsoft.com/office/drawing/2014/main" xmlns="" id="{9A393561-25DF-4805-A227-7081D8233E2D}"/>
                  </a:ext>
                </a:extLst>
              </p:cNvPr>
              <p:cNvSpPr>
                <a:spLocks noChangeArrowheads="1"/>
              </p:cNvSpPr>
              <p:nvPr/>
            </p:nvSpPr>
            <p:spPr bwMode="auto">
              <a:xfrm>
                <a:off x="2818937" y="1079368"/>
                <a:ext cx="1325316" cy="360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案例一</a:t>
                </a:r>
              </a:p>
            </p:txBody>
          </p:sp>
          <p:grpSp>
            <p:nvGrpSpPr>
              <p:cNvPr id="13" name="组合 17">
                <a:extLst>
                  <a:ext uri="{FF2B5EF4-FFF2-40B4-BE49-F238E27FC236}">
                    <a16:creationId xmlns:a16="http://schemas.microsoft.com/office/drawing/2014/main" xmlns="" id="{8219D140-D93A-496C-A1F4-FCAAEE646755}"/>
                  </a:ext>
                </a:extLst>
              </p:cNvPr>
              <p:cNvGrpSpPr>
                <a:grpSpLocks/>
              </p:cNvGrpSpPr>
              <p:nvPr/>
            </p:nvGrpSpPr>
            <p:grpSpPr bwMode="auto">
              <a:xfrm>
                <a:off x="2367365" y="1087155"/>
                <a:ext cx="407750" cy="407748"/>
                <a:chOff x="2325239" y="1045029"/>
                <a:chExt cx="492002" cy="492000"/>
              </a:xfrm>
            </p:grpSpPr>
            <p:sp>
              <p:nvSpPr>
                <p:cNvPr id="14" name="椭圆 18">
                  <a:extLst>
                    <a:ext uri="{FF2B5EF4-FFF2-40B4-BE49-F238E27FC236}">
                      <a16:creationId xmlns:a16="http://schemas.microsoft.com/office/drawing/2014/main" xmlns="" id="{0CA69F9F-CBC9-4AE7-90D8-38C92DB1E547}"/>
                    </a:ext>
                  </a:extLst>
                </p:cNvPr>
                <p:cNvSpPr>
                  <a:spLocks noChangeArrowheads="1"/>
                </p:cNvSpPr>
                <p:nvPr/>
              </p:nvSpPr>
              <p:spPr bwMode="auto">
                <a:xfrm>
                  <a:off x="2325239" y="1045029"/>
                  <a:ext cx="492002" cy="492000"/>
                </a:xfrm>
                <a:prstGeom prst="ellipse">
                  <a:avLst/>
                </a:pr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Freeform 5">
                  <a:extLst>
                    <a:ext uri="{FF2B5EF4-FFF2-40B4-BE49-F238E27FC236}">
                      <a16:creationId xmlns:a16="http://schemas.microsoft.com/office/drawing/2014/main" xmlns="" id="{2ACB3B72-403D-45A8-B9CA-0C0E6D27C7D9}"/>
                    </a:ext>
                  </a:extLst>
                </p:cNvPr>
                <p:cNvSpPr>
                  <a:spLocks noEditPoints="1" noChangeArrowheads="1"/>
                </p:cNvSpPr>
                <p:nvPr/>
              </p:nvSpPr>
              <p:spPr bwMode="auto">
                <a:xfrm>
                  <a:off x="2378115" y="1141433"/>
                  <a:ext cx="361856" cy="299192"/>
                </a:xfrm>
                <a:custGeom>
                  <a:avLst/>
                  <a:gdLst>
                    <a:gd name="T0" fmla="*/ 100527 w 1753"/>
                    <a:gd name="T1" fmla="*/ 110766 h 1464"/>
                    <a:gd name="T2" fmla="*/ 338118 w 1753"/>
                    <a:gd name="T3" fmla="*/ 110766 h 1464"/>
                    <a:gd name="T4" fmla="*/ 338118 w 1753"/>
                    <a:gd name="T5" fmla="*/ 275486 h 1464"/>
                    <a:gd name="T6" fmla="*/ 100527 w 1753"/>
                    <a:gd name="T7" fmla="*/ 275486 h 1464"/>
                    <a:gd name="T8" fmla="*/ 100527 w 1753"/>
                    <a:gd name="T9" fmla="*/ 110766 h 1464"/>
                    <a:gd name="T10" fmla="*/ 152958 w 1753"/>
                    <a:gd name="T11" fmla="*/ 181886 h 1464"/>
                    <a:gd name="T12" fmla="*/ 175458 w 1753"/>
                    <a:gd name="T13" fmla="*/ 159610 h 1464"/>
                    <a:gd name="T14" fmla="*/ 152958 w 1753"/>
                    <a:gd name="T15" fmla="*/ 137334 h 1464"/>
                    <a:gd name="T16" fmla="*/ 130458 w 1753"/>
                    <a:gd name="T17" fmla="*/ 159610 h 1464"/>
                    <a:gd name="T18" fmla="*/ 152958 w 1753"/>
                    <a:gd name="T19" fmla="*/ 181886 h 1464"/>
                    <a:gd name="T20" fmla="*/ 291260 w 1753"/>
                    <a:gd name="T21" fmla="*/ 174529 h 1464"/>
                    <a:gd name="T22" fmla="*/ 272269 w 1753"/>
                    <a:gd name="T23" fmla="*/ 180864 h 1464"/>
                    <a:gd name="T24" fmla="*/ 255756 w 1753"/>
                    <a:gd name="T25" fmla="*/ 150005 h 1464"/>
                    <a:gd name="T26" fmla="*/ 202499 w 1753"/>
                    <a:gd name="T27" fmla="*/ 226029 h 1464"/>
                    <a:gd name="T28" fmla="*/ 174013 w 1753"/>
                    <a:gd name="T29" fmla="*/ 207840 h 1464"/>
                    <a:gd name="T30" fmla="*/ 129220 w 1753"/>
                    <a:gd name="T31" fmla="*/ 256071 h 1464"/>
                    <a:gd name="T32" fmla="*/ 316650 w 1753"/>
                    <a:gd name="T33" fmla="*/ 256071 h 1464"/>
                    <a:gd name="T34" fmla="*/ 291260 w 1753"/>
                    <a:gd name="T35" fmla="*/ 174529 h 1464"/>
                    <a:gd name="T36" fmla="*/ 30757 w 1753"/>
                    <a:gd name="T37" fmla="*/ 114854 h 1464"/>
                    <a:gd name="T38" fmla="*/ 76789 w 1753"/>
                    <a:gd name="T39" fmla="*/ 97278 h 1464"/>
                    <a:gd name="T40" fmla="*/ 76789 w 1753"/>
                    <a:gd name="T41" fmla="*/ 233386 h 1464"/>
                    <a:gd name="T42" fmla="*/ 30757 w 1753"/>
                    <a:gd name="T43" fmla="*/ 114854 h 1464"/>
                    <a:gd name="T44" fmla="*/ 274540 w 1753"/>
                    <a:gd name="T45" fmla="*/ 87264 h 1464"/>
                    <a:gd name="T46" fmla="*/ 103210 w 1753"/>
                    <a:gd name="T47" fmla="*/ 87264 h 1464"/>
                    <a:gd name="T48" fmla="*/ 252453 w 1753"/>
                    <a:gd name="T49" fmla="*/ 30451 h 1464"/>
                    <a:gd name="T50" fmla="*/ 274540 w 1753"/>
                    <a:gd name="T51" fmla="*/ 87264 h 1464"/>
                    <a:gd name="T52" fmla="*/ 299930 w 1753"/>
                    <a:gd name="T53" fmla="*/ 87264 h 1464"/>
                    <a:gd name="T54" fmla="*/ 266077 w 1753"/>
                    <a:gd name="T55" fmla="*/ 0 h 1464"/>
                    <a:gd name="T56" fmla="*/ 0 w 1753"/>
                    <a:gd name="T57" fmla="*/ 101366 h 1464"/>
                    <a:gd name="T58" fmla="*/ 76789 w 1753"/>
                    <a:gd name="T59" fmla="*/ 298988 h 1464"/>
                    <a:gd name="T60" fmla="*/ 76789 w 1753"/>
                    <a:gd name="T61" fmla="*/ 299192 h 1464"/>
                    <a:gd name="T62" fmla="*/ 361856 w 1753"/>
                    <a:gd name="T63" fmla="*/ 299192 h 1464"/>
                    <a:gd name="T64" fmla="*/ 361856 w 1753"/>
                    <a:gd name="T65" fmla="*/ 87264 h 1464"/>
                    <a:gd name="T66" fmla="*/ 299930 w 1753"/>
                    <a:gd name="T67" fmla="*/ 87264 h 14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Arial"/>
                    <a:ea typeface="微软雅黑"/>
                    <a:cs typeface="+mn-cs"/>
                  </a:endParaRPr>
                </a:p>
              </p:txBody>
            </p:sp>
          </p:grpSp>
        </p:grpSp>
      </p:grpSp>
      <p:sp>
        <p:nvSpPr>
          <p:cNvPr id="16" name="矩形 20">
            <a:extLst>
              <a:ext uri="{FF2B5EF4-FFF2-40B4-BE49-F238E27FC236}">
                <a16:creationId xmlns:a16="http://schemas.microsoft.com/office/drawing/2014/main" xmlns="" id="{00EA95AA-DCF2-4DF6-AE51-660E46C14280}"/>
              </a:ext>
            </a:extLst>
          </p:cNvPr>
          <p:cNvSpPr>
            <a:spLocks noChangeArrowheads="1"/>
          </p:cNvSpPr>
          <p:nvPr/>
        </p:nvSpPr>
        <p:spPr bwMode="auto">
          <a:xfrm>
            <a:off x="642863" y="4684641"/>
            <a:ext cx="11061944"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重庆某仪器厂原厂长赵某利用职务之便，提拔亲信，收受贿赂，由于疏于对其的监督管理，他所提拔的近十名中层管理人员，也因贪污受贿而锒铛入狱</a:t>
            </a:r>
            <a:r>
              <a:rPr kumimoji="0" lang="zh-CN"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点评</a:t>
            </a:r>
            <a:r>
              <a:rPr kumimoji="0" lang="zh-CN" altLang="en-US" sz="1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重要人事任免方面，有的领导人员任人为亲，违反董事会、经理办公会提名，党委考察等基本程序，在企业中层及中层以上经营管理人员，下属单位领导班子成员的任免中搞权钱交易，权色交易。</a:t>
            </a:r>
            <a:endParaRPr kumimoji="0" lang="en-US" altLang="zh-CN" sz="16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grpSp>
        <p:nvGrpSpPr>
          <p:cNvPr id="17" name="组合 13">
            <a:extLst>
              <a:ext uri="{FF2B5EF4-FFF2-40B4-BE49-F238E27FC236}">
                <a16:creationId xmlns:a16="http://schemas.microsoft.com/office/drawing/2014/main" xmlns="" id="{E5392308-656E-41BE-9123-EBAB3885038F}"/>
              </a:ext>
            </a:extLst>
          </p:cNvPr>
          <p:cNvGrpSpPr>
            <a:grpSpLocks/>
          </p:cNvGrpSpPr>
          <p:nvPr/>
        </p:nvGrpSpPr>
        <p:grpSpPr bwMode="auto">
          <a:xfrm>
            <a:off x="664625" y="4002428"/>
            <a:ext cx="2283133" cy="594651"/>
            <a:chOff x="1249989" y="2061852"/>
            <a:chExt cx="1711863" cy="446510"/>
          </a:xfrm>
        </p:grpSpPr>
        <p:sp>
          <p:nvSpPr>
            <p:cNvPr id="18" name="圆角矩形 26">
              <a:extLst>
                <a:ext uri="{FF2B5EF4-FFF2-40B4-BE49-F238E27FC236}">
                  <a16:creationId xmlns:a16="http://schemas.microsoft.com/office/drawing/2014/main" xmlns="" id="{361FC704-D7A0-4C79-AD9C-5179748985E2}"/>
                </a:ext>
              </a:extLst>
            </p:cNvPr>
            <p:cNvSpPr>
              <a:spLocks noChangeArrowheads="1"/>
            </p:cNvSpPr>
            <p:nvPr/>
          </p:nvSpPr>
          <p:spPr bwMode="auto">
            <a:xfrm>
              <a:off x="1249989" y="2061852"/>
              <a:ext cx="1362597" cy="446510"/>
            </a:xfrm>
            <a:prstGeom prst="roundRect">
              <a:avLst>
                <a:gd name="adj" fmla="val 16667"/>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endParaRPr>
            </a:p>
          </p:txBody>
        </p:sp>
        <p:grpSp>
          <p:nvGrpSpPr>
            <p:cNvPr id="19" name="组合 15">
              <a:extLst>
                <a:ext uri="{FF2B5EF4-FFF2-40B4-BE49-F238E27FC236}">
                  <a16:creationId xmlns:a16="http://schemas.microsoft.com/office/drawing/2014/main" xmlns="" id="{10DBA1D5-A260-4CFA-A997-695A66B19379}"/>
                </a:ext>
              </a:extLst>
            </p:cNvPr>
            <p:cNvGrpSpPr>
              <a:grpSpLocks/>
            </p:cNvGrpSpPr>
            <p:nvPr/>
          </p:nvGrpSpPr>
          <p:grpSpPr bwMode="auto">
            <a:xfrm>
              <a:off x="1407420" y="2108591"/>
              <a:ext cx="1554432" cy="363512"/>
              <a:chOff x="2367365" y="1079368"/>
              <a:chExt cx="1776888" cy="415535"/>
            </a:xfrm>
          </p:grpSpPr>
          <p:sp>
            <p:nvSpPr>
              <p:cNvPr id="20" name="矩形 16">
                <a:extLst>
                  <a:ext uri="{FF2B5EF4-FFF2-40B4-BE49-F238E27FC236}">
                    <a16:creationId xmlns:a16="http://schemas.microsoft.com/office/drawing/2014/main" xmlns="" id="{750DB22F-E67B-4710-AB21-1FFBF6BFA3AD}"/>
                  </a:ext>
                </a:extLst>
              </p:cNvPr>
              <p:cNvSpPr>
                <a:spLocks noChangeArrowheads="1"/>
              </p:cNvSpPr>
              <p:nvPr/>
            </p:nvSpPr>
            <p:spPr bwMode="auto">
              <a:xfrm>
                <a:off x="2818937" y="1079368"/>
                <a:ext cx="1325316" cy="360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案例一</a:t>
                </a:r>
              </a:p>
            </p:txBody>
          </p:sp>
          <p:grpSp>
            <p:nvGrpSpPr>
              <p:cNvPr id="24" name="组合 17">
                <a:extLst>
                  <a:ext uri="{FF2B5EF4-FFF2-40B4-BE49-F238E27FC236}">
                    <a16:creationId xmlns:a16="http://schemas.microsoft.com/office/drawing/2014/main" xmlns="" id="{6C7EB4AD-59FA-4252-8121-BE96DB124E92}"/>
                  </a:ext>
                </a:extLst>
              </p:cNvPr>
              <p:cNvGrpSpPr>
                <a:grpSpLocks/>
              </p:cNvGrpSpPr>
              <p:nvPr/>
            </p:nvGrpSpPr>
            <p:grpSpPr bwMode="auto">
              <a:xfrm>
                <a:off x="2367365" y="1087155"/>
                <a:ext cx="407750" cy="407748"/>
                <a:chOff x="2325239" y="1045029"/>
                <a:chExt cx="492002" cy="492000"/>
              </a:xfrm>
            </p:grpSpPr>
            <p:sp>
              <p:nvSpPr>
                <p:cNvPr id="25" name="椭圆 18">
                  <a:extLst>
                    <a:ext uri="{FF2B5EF4-FFF2-40B4-BE49-F238E27FC236}">
                      <a16:creationId xmlns:a16="http://schemas.microsoft.com/office/drawing/2014/main" xmlns="" id="{B7003ED4-7516-435E-91C1-716FDCB7E3FA}"/>
                    </a:ext>
                  </a:extLst>
                </p:cNvPr>
                <p:cNvSpPr>
                  <a:spLocks noChangeArrowheads="1"/>
                </p:cNvSpPr>
                <p:nvPr/>
              </p:nvSpPr>
              <p:spPr bwMode="auto">
                <a:xfrm>
                  <a:off x="2325239" y="1045029"/>
                  <a:ext cx="492002" cy="492000"/>
                </a:xfrm>
                <a:prstGeom prst="ellipse">
                  <a:avLst/>
                </a:pr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6" name="Freeform 5">
                  <a:extLst>
                    <a:ext uri="{FF2B5EF4-FFF2-40B4-BE49-F238E27FC236}">
                      <a16:creationId xmlns:a16="http://schemas.microsoft.com/office/drawing/2014/main" xmlns="" id="{3D51B2F6-9037-40EE-B0D6-E137736DDED7}"/>
                    </a:ext>
                  </a:extLst>
                </p:cNvPr>
                <p:cNvSpPr>
                  <a:spLocks noEditPoints="1" noChangeArrowheads="1"/>
                </p:cNvSpPr>
                <p:nvPr/>
              </p:nvSpPr>
              <p:spPr bwMode="auto">
                <a:xfrm>
                  <a:off x="2378115" y="1141432"/>
                  <a:ext cx="361856" cy="299192"/>
                </a:xfrm>
                <a:custGeom>
                  <a:avLst/>
                  <a:gdLst>
                    <a:gd name="T0" fmla="*/ 100527 w 1753"/>
                    <a:gd name="T1" fmla="*/ 110766 h 1464"/>
                    <a:gd name="T2" fmla="*/ 338118 w 1753"/>
                    <a:gd name="T3" fmla="*/ 110766 h 1464"/>
                    <a:gd name="T4" fmla="*/ 338118 w 1753"/>
                    <a:gd name="T5" fmla="*/ 275486 h 1464"/>
                    <a:gd name="T6" fmla="*/ 100527 w 1753"/>
                    <a:gd name="T7" fmla="*/ 275486 h 1464"/>
                    <a:gd name="T8" fmla="*/ 100527 w 1753"/>
                    <a:gd name="T9" fmla="*/ 110766 h 1464"/>
                    <a:gd name="T10" fmla="*/ 152958 w 1753"/>
                    <a:gd name="T11" fmla="*/ 181886 h 1464"/>
                    <a:gd name="T12" fmla="*/ 175458 w 1753"/>
                    <a:gd name="T13" fmla="*/ 159610 h 1464"/>
                    <a:gd name="T14" fmla="*/ 152958 w 1753"/>
                    <a:gd name="T15" fmla="*/ 137334 h 1464"/>
                    <a:gd name="T16" fmla="*/ 130458 w 1753"/>
                    <a:gd name="T17" fmla="*/ 159610 h 1464"/>
                    <a:gd name="T18" fmla="*/ 152958 w 1753"/>
                    <a:gd name="T19" fmla="*/ 181886 h 1464"/>
                    <a:gd name="T20" fmla="*/ 291260 w 1753"/>
                    <a:gd name="T21" fmla="*/ 174529 h 1464"/>
                    <a:gd name="T22" fmla="*/ 272269 w 1753"/>
                    <a:gd name="T23" fmla="*/ 180864 h 1464"/>
                    <a:gd name="T24" fmla="*/ 255756 w 1753"/>
                    <a:gd name="T25" fmla="*/ 150005 h 1464"/>
                    <a:gd name="T26" fmla="*/ 202499 w 1753"/>
                    <a:gd name="T27" fmla="*/ 226029 h 1464"/>
                    <a:gd name="T28" fmla="*/ 174013 w 1753"/>
                    <a:gd name="T29" fmla="*/ 207840 h 1464"/>
                    <a:gd name="T30" fmla="*/ 129220 w 1753"/>
                    <a:gd name="T31" fmla="*/ 256071 h 1464"/>
                    <a:gd name="T32" fmla="*/ 316650 w 1753"/>
                    <a:gd name="T33" fmla="*/ 256071 h 1464"/>
                    <a:gd name="T34" fmla="*/ 291260 w 1753"/>
                    <a:gd name="T35" fmla="*/ 174529 h 1464"/>
                    <a:gd name="T36" fmla="*/ 30757 w 1753"/>
                    <a:gd name="T37" fmla="*/ 114854 h 1464"/>
                    <a:gd name="T38" fmla="*/ 76789 w 1753"/>
                    <a:gd name="T39" fmla="*/ 97278 h 1464"/>
                    <a:gd name="T40" fmla="*/ 76789 w 1753"/>
                    <a:gd name="T41" fmla="*/ 233386 h 1464"/>
                    <a:gd name="T42" fmla="*/ 30757 w 1753"/>
                    <a:gd name="T43" fmla="*/ 114854 h 1464"/>
                    <a:gd name="T44" fmla="*/ 274540 w 1753"/>
                    <a:gd name="T45" fmla="*/ 87264 h 1464"/>
                    <a:gd name="T46" fmla="*/ 103210 w 1753"/>
                    <a:gd name="T47" fmla="*/ 87264 h 1464"/>
                    <a:gd name="T48" fmla="*/ 252453 w 1753"/>
                    <a:gd name="T49" fmla="*/ 30451 h 1464"/>
                    <a:gd name="T50" fmla="*/ 274540 w 1753"/>
                    <a:gd name="T51" fmla="*/ 87264 h 1464"/>
                    <a:gd name="T52" fmla="*/ 299930 w 1753"/>
                    <a:gd name="T53" fmla="*/ 87264 h 1464"/>
                    <a:gd name="T54" fmla="*/ 266077 w 1753"/>
                    <a:gd name="T55" fmla="*/ 0 h 1464"/>
                    <a:gd name="T56" fmla="*/ 0 w 1753"/>
                    <a:gd name="T57" fmla="*/ 101366 h 1464"/>
                    <a:gd name="T58" fmla="*/ 76789 w 1753"/>
                    <a:gd name="T59" fmla="*/ 298988 h 1464"/>
                    <a:gd name="T60" fmla="*/ 76789 w 1753"/>
                    <a:gd name="T61" fmla="*/ 299192 h 1464"/>
                    <a:gd name="T62" fmla="*/ 361856 w 1753"/>
                    <a:gd name="T63" fmla="*/ 299192 h 1464"/>
                    <a:gd name="T64" fmla="*/ 361856 w 1753"/>
                    <a:gd name="T65" fmla="*/ 87264 h 1464"/>
                    <a:gd name="T66" fmla="*/ 299930 w 1753"/>
                    <a:gd name="T67" fmla="*/ 87264 h 14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a:ea typeface="微软雅黑"/>
                    <a:cs typeface="+mn-cs"/>
                  </a:endParaRPr>
                </a:p>
              </p:txBody>
            </p:sp>
          </p:grpSp>
        </p:grpSp>
      </p:grpSp>
    </p:spTree>
    <p:extLst>
      <p:ext uri="{BB962C8B-B14F-4D97-AF65-F5344CB8AC3E}">
        <p14:creationId xmlns:p14="http://schemas.microsoft.com/office/powerpoint/2010/main" xmlns="" val="350997406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50"/>
                                        <p:tgtEl>
                                          <p:spTgt spid="8"/>
                                        </p:tgtEl>
                                      </p:cBhvr>
                                    </p:animEffect>
                                    <p:anim calcmode="lin" valueType="num">
                                      <p:cBhvr>
                                        <p:cTn id="18" dur="750" fill="hold"/>
                                        <p:tgtEl>
                                          <p:spTgt spid="8"/>
                                        </p:tgtEl>
                                        <p:attrNameLst>
                                          <p:attrName>ppt_x</p:attrName>
                                        </p:attrNameLst>
                                      </p:cBhvr>
                                      <p:tavLst>
                                        <p:tav tm="0">
                                          <p:val>
                                            <p:strVal val="#ppt_x"/>
                                          </p:val>
                                        </p:tav>
                                        <p:tav tm="100000">
                                          <p:val>
                                            <p:strVal val="#ppt_x"/>
                                          </p:val>
                                        </p:tav>
                                      </p:tavLst>
                                    </p:anim>
                                    <p:anim calcmode="lin" valueType="num">
                                      <p:cBhvr>
                                        <p:cTn id="19" dur="75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225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750"/>
                                        <p:tgtEl>
                                          <p:spTgt spid="16"/>
                                        </p:tgtEl>
                                      </p:cBhvr>
                                    </p:animEffect>
                                    <p:anim calcmode="lin" valueType="num">
                                      <p:cBhvr>
                                        <p:cTn id="29" dur="750" fill="hold"/>
                                        <p:tgtEl>
                                          <p:spTgt spid="16"/>
                                        </p:tgtEl>
                                        <p:attrNameLst>
                                          <p:attrName>ppt_x</p:attrName>
                                        </p:attrNameLst>
                                      </p:cBhvr>
                                      <p:tavLst>
                                        <p:tav tm="0">
                                          <p:val>
                                            <p:strVal val="#ppt_x"/>
                                          </p:val>
                                        </p:tav>
                                        <p:tav tm="100000">
                                          <p:val>
                                            <p:strVal val="#ppt_x"/>
                                          </p:val>
                                        </p:tav>
                                      </p:tavLst>
                                    </p:anim>
                                    <p:anim calcmode="lin" valueType="num">
                                      <p:cBhvr>
                                        <p:cTn id="30"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11235639" y="509147"/>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029886"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若干规定</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解读</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廉洁从业行为规范</a:t>
            </a:r>
          </a:p>
        </p:txBody>
      </p:sp>
      <p:sp>
        <p:nvSpPr>
          <p:cNvPr id="20" name="内容占位符 2">
            <a:extLst>
              <a:ext uri="{FF2B5EF4-FFF2-40B4-BE49-F238E27FC236}">
                <a16:creationId xmlns:a16="http://schemas.microsoft.com/office/drawing/2014/main" xmlns="" id="{8418B8D4-0483-4E64-8812-9C91F2A741A3}"/>
              </a:ext>
            </a:extLst>
          </p:cNvPr>
          <p:cNvSpPr txBox="1">
            <a:spLocks noChangeArrowheads="1"/>
          </p:cNvSpPr>
          <p:nvPr/>
        </p:nvSpPr>
        <p:spPr bwMode="auto">
          <a:xfrm>
            <a:off x="1250774" y="1737377"/>
            <a:ext cx="10456579" cy="613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对违反规定进行投资、融资等行为的禁止性规定</a:t>
            </a:r>
            <a:endPar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1" name="内容占位符 2">
            <a:extLst>
              <a:ext uri="{FF2B5EF4-FFF2-40B4-BE49-F238E27FC236}">
                <a16:creationId xmlns:a16="http://schemas.microsoft.com/office/drawing/2014/main" xmlns="" id="{BD9EEA3D-57CD-44EE-923F-3B48FBE9E706}"/>
              </a:ext>
            </a:extLst>
          </p:cNvPr>
          <p:cNvSpPr txBox="1">
            <a:spLocks noChangeArrowheads="1"/>
          </p:cNvSpPr>
          <p:nvPr/>
        </p:nvSpPr>
        <p:spPr bwMode="auto">
          <a:xfrm>
            <a:off x="1227490" y="4011186"/>
            <a:ext cx="10855779" cy="492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just" defTabSz="609585"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对以个人或者其他名义用企业资产违规从事境外资产操作行为的禁止性规定</a:t>
            </a:r>
            <a:endPar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2" name="矩形 13">
            <a:extLst>
              <a:ext uri="{FF2B5EF4-FFF2-40B4-BE49-F238E27FC236}">
                <a16:creationId xmlns:a16="http://schemas.microsoft.com/office/drawing/2014/main" xmlns="" id="{7F22C95B-FDEB-4E03-A219-C8E10C3B0C83}"/>
              </a:ext>
            </a:extLst>
          </p:cNvPr>
          <p:cNvSpPr>
            <a:spLocks noChangeArrowheads="1"/>
          </p:cNvSpPr>
          <p:nvPr/>
        </p:nvSpPr>
        <p:spPr bwMode="auto">
          <a:xfrm>
            <a:off x="1331207" y="2974282"/>
            <a:ext cx="204046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投资</a:t>
            </a:r>
          </a:p>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融资</a:t>
            </a:r>
          </a:p>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担保</a:t>
            </a:r>
          </a:p>
        </p:txBody>
      </p:sp>
      <p:sp>
        <p:nvSpPr>
          <p:cNvPr id="23" name="文本框 14">
            <a:extLst>
              <a:ext uri="{FF2B5EF4-FFF2-40B4-BE49-F238E27FC236}">
                <a16:creationId xmlns:a16="http://schemas.microsoft.com/office/drawing/2014/main" xmlns="" id="{41B57F02-3D5F-41E3-B174-160786379014}"/>
              </a:ext>
            </a:extLst>
          </p:cNvPr>
          <p:cNvSpPr txBox="1">
            <a:spLocks noChangeArrowheads="1"/>
          </p:cNvSpPr>
          <p:nvPr/>
        </p:nvSpPr>
        <p:spPr bwMode="auto">
          <a:xfrm>
            <a:off x="1227489" y="2347749"/>
            <a:ext cx="9601200" cy="420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主要有六个方面不得有违反规定、滥用职权，损坏国家利益的行为：</a:t>
            </a:r>
          </a:p>
        </p:txBody>
      </p:sp>
      <p:sp>
        <p:nvSpPr>
          <p:cNvPr id="40" name="矩形 15">
            <a:extLst>
              <a:ext uri="{FF2B5EF4-FFF2-40B4-BE49-F238E27FC236}">
                <a16:creationId xmlns:a16="http://schemas.microsoft.com/office/drawing/2014/main" xmlns="" id="{26C660ED-A4A7-4160-BC07-840E490A1A07}"/>
              </a:ext>
            </a:extLst>
          </p:cNvPr>
          <p:cNvSpPr>
            <a:spLocks noChangeArrowheads="1"/>
          </p:cNvSpPr>
          <p:nvPr/>
        </p:nvSpPr>
        <p:spPr bwMode="auto">
          <a:xfrm>
            <a:off x="5496807" y="2974282"/>
            <a:ext cx="3058583"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信用证</a:t>
            </a:r>
          </a:p>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购销产品和服务</a:t>
            </a:r>
          </a:p>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招标投标</a:t>
            </a:r>
          </a:p>
        </p:txBody>
      </p:sp>
      <p:sp>
        <p:nvSpPr>
          <p:cNvPr id="41" name="矩形 16">
            <a:extLst>
              <a:ext uri="{FF2B5EF4-FFF2-40B4-BE49-F238E27FC236}">
                <a16:creationId xmlns:a16="http://schemas.microsoft.com/office/drawing/2014/main" xmlns="" id="{4F828DBF-5786-4879-B7BE-9C637912BED1}"/>
              </a:ext>
            </a:extLst>
          </p:cNvPr>
          <p:cNvSpPr>
            <a:spLocks noChangeArrowheads="1"/>
          </p:cNvSpPr>
          <p:nvPr/>
        </p:nvSpPr>
        <p:spPr bwMode="auto">
          <a:xfrm>
            <a:off x="1227490" y="5102679"/>
            <a:ext cx="300143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必须经过批准</a:t>
            </a:r>
          </a:p>
        </p:txBody>
      </p:sp>
      <p:sp>
        <p:nvSpPr>
          <p:cNvPr id="42" name="文本框 17">
            <a:extLst>
              <a:ext uri="{FF2B5EF4-FFF2-40B4-BE49-F238E27FC236}">
                <a16:creationId xmlns:a16="http://schemas.microsoft.com/office/drawing/2014/main" xmlns="" id="{531616BF-478B-4E66-A0AA-C81CE435D636}"/>
              </a:ext>
            </a:extLst>
          </p:cNvPr>
          <p:cNvSpPr txBox="1">
            <a:spLocks noChangeArrowheads="1"/>
          </p:cNvSpPr>
          <p:nvPr/>
        </p:nvSpPr>
        <p:spPr bwMode="auto">
          <a:xfrm>
            <a:off x="1227489" y="4654127"/>
            <a:ext cx="9601200" cy="420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133" b="0" i="0" u="none" strike="noStrike" kern="1200" cap="none" spc="0" normalizeH="0" baseline="0" noProof="0" dirty="0">
                <a:ln>
                  <a:noFill/>
                </a:ln>
                <a:solidFill>
                  <a:srgbClr val="B80106"/>
                </a:solidFill>
                <a:effectLst/>
                <a:uLnTx/>
                <a:uFillTx/>
                <a:latin typeface="微软雅黑" panose="020B0503020204020204" pitchFamily="34" charset="-122"/>
                <a:ea typeface="微软雅黑" panose="020B0503020204020204" pitchFamily="34" charset="-122"/>
                <a:cs typeface="+mn-cs"/>
              </a:rPr>
              <a:t>主要强调两个问题：</a:t>
            </a:r>
          </a:p>
        </p:txBody>
      </p:sp>
      <p:sp>
        <p:nvSpPr>
          <p:cNvPr id="43" name="矩形 18">
            <a:extLst>
              <a:ext uri="{FF2B5EF4-FFF2-40B4-BE49-F238E27FC236}">
                <a16:creationId xmlns:a16="http://schemas.microsoft.com/office/drawing/2014/main" xmlns="" id="{78AFAB5B-6B93-40FF-AEA4-865B11391032}"/>
              </a:ext>
            </a:extLst>
          </p:cNvPr>
          <p:cNvSpPr>
            <a:spLocks noChangeArrowheads="1"/>
          </p:cNvSpPr>
          <p:nvPr/>
        </p:nvSpPr>
        <p:spPr bwMode="auto">
          <a:xfrm>
            <a:off x="5393089" y="5102679"/>
            <a:ext cx="373168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80990" marR="0" lvl="0" indent="-380990" algn="just" defTabSz="609585"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600" b="0" i="0" u="none" strike="noStrike" kern="1200" cap="none" spc="0" normalizeH="0" baseline="0" noProof="0">
                <a:ln>
                  <a:noFill/>
                </a:ln>
                <a:solidFill>
                  <a:srgbClr val="B80106"/>
                </a:solidFill>
                <a:effectLst/>
                <a:uLnTx/>
                <a:uFillTx/>
                <a:latin typeface="微软雅黑" panose="020B0503020204020204" pitchFamily="34" charset="-122"/>
                <a:ea typeface="微软雅黑" panose="020B0503020204020204" pitchFamily="34" charset="-122"/>
                <a:cs typeface="+mn-cs"/>
              </a:rPr>
              <a:t>必须办理保全手续</a:t>
            </a:r>
          </a:p>
        </p:txBody>
      </p:sp>
    </p:spTree>
    <p:extLst>
      <p:ext uri="{BB962C8B-B14F-4D97-AF65-F5344CB8AC3E}">
        <p14:creationId xmlns:p14="http://schemas.microsoft.com/office/powerpoint/2010/main" xmlns="" val="214355706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fill="hold"/>
                                        <p:tgtEl>
                                          <p:spTgt spid="40"/>
                                        </p:tgtEl>
                                        <p:attrNameLst>
                                          <p:attrName>ppt_x</p:attrName>
                                        </p:attrNameLst>
                                      </p:cBhvr>
                                      <p:tavLst>
                                        <p:tav tm="0">
                                          <p:val>
                                            <p:strVal val="#ppt_x"/>
                                          </p:val>
                                        </p:tav>
                                        <p:tav tm="100000">
                                          <p:val>
                                            <p:strVal val="#ppt_x"/>
                                          </p:val>
                                        </p:tav>
                                      </p:tavLst>
                                    </p:anim>
                                    <p:anim calcmode="lin" valueType="num">
                                      <p:cBhvr additive="base">
                                        <p:cTn id="21" dur="500" fill="hold"/>
                                        <p:tgtEl>
                                          <p:spTgt spid="40"/>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fill="hold"/>
                                        <p:tgtEl>
                                          <p:spTgt spid="41"/>
                                        </p:tgtEl>
                                        <p:attrNameLst>
                                          <p:attrName>ppt_x</p:attrName>
                                        </p:attrNameLst>
                                      </p:cBhvr>
                                      <p:tavLst>
                                        <p:tav tm="0">
                                          <p:val>
                                            <p:strVal val="#ppt_x"/>
                                          </p:val>
                                        </p:tav>
                                        <p:tav tm="100000">
                                          <p:val>
                                            <p:strVal val="#ppt_x"/>
                                          </p:val>
                                        </p:tav>
                                      </p:tavLst>
                                    </p:anim>
                                    <p:anim calcmode="lin" valueType="num">
                                      <p:cBhvr additive="base">
                                        <p:cTn id="35" dur="500" fill="hold"/>
                                        <p:tgtEl>
                                          <p:spTgt spid="4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fill="hold"/>
                                        <p:tgtEl>
                                          <p:spTgt spid="43"/>
                                        </p:tgtEl>
                                        <p:attrNameLst>
                                          <p:attrName>ppt_x</p:attrName>
                                        </p:attrNameLst>
                                      </p:cBhvr>
                                      <p:tavLst>
                                        <p:tav tm="0">
                                          <p:val>
                                            <p:strVal val="#ppt_x"/>
                                          </p:val>
                                        </p:tav>
                                        <p:tav tm="100000">
                                          <p:val>
                                            <p:strVal val="#ppt_x"/>
                                          </p:val>
                                        </p:tav>
                                      </p:tavLst>
                                    </p:anim>
                                    <p:anim calcmode="lin" valueType="num">
                                      <p:cBhvr additive="base">
                                        <p:cTn id="3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40" grpId="0"/>
      <p:bldP spid="41" grpId="0"/>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bwMode="auto">
      <p:bgPr>
        <a:solidFill>
          <a:schemeClr val="bg2"/>
        </a:solidFill>
        <a:effectLst/>
      </p:bgPr>
    </p:bg>
    <p:spTree>
      <p:nvGrpSpPr>
        <p:cNvPr id="1" name=""/>
        <p:cNvGrpSpPr/>
        <p:nvPr/>
      </p:nvGrpSpPr>
      <p:grpSpPr>
        <a:xfrm>
          <a:off x="0" y="0"/>
          <a:ext cx="0" cy="0"/>
          <a:chOff x="0" y="0"/>
          <a:chExt cx="0" cy="0"/>
        </a:xfrm>
      </p:grpSpPr>
      <p:sp>
        <p:nvSpPr>
          <p:cNvPr id="9" name="免费的模板下载：www.ainippt.com_1">
            <a:extLst>
              <a:ext uri="{FF2B5EF4-FFF2-40B4-BE49-F238E27FC236}">
                <a16:creationId xmlns:a16="http://schemas.microsoft.com/office/drawing/2014/main" xmlns="" id="{3A017B47-5849-4DA4-B174-6F553C1F5D3C}"/>
              </a:ext>
            </a:extLst>
          </p:cNvPr>
          <p:cNvSpPr/>
          <p:nvPr/>
        </p:nvSpPr>
        <p:spPr>
          <a:xfrm>
            <a:off x="1012430" y="838200"/>
            <a:ext cx="9912350" cy="5181600"/>
          </a:xfrm>
          <a:prstGeom prst="rect">
            <a:avLst/>
          </a:prstGeom>
          <a:solidFill>
            <a:srgbClr val="B51B25"/>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ea typeface="微软雅黑"/>
              <a:cs typeface="+mn-cs"/>
            </a:endParaRPr>
          </a:p>
        </p:txBody>
      </p:sp>
      <p:sp>
        <p:nvSpPr>
          <p:cNvPr id="10" name="免费的模板下载：www.ainippt.com_2">
            <a:extLst>
              <a:ext uri="{FF2B5EF4-FFF2-40B4-BE49-F238E27FC236}">
                <a16:creationId xmlns:a16="http://schemas.microsoft.com/office/drawing/2014/main" xmlns="" id="{EF9272A2-E64E-4333-AB59-BF9A80820DD0}"/>
              </a:ext>
            </a:extLst>
          </p:cNvPr>
          <p:cNvSpPr/>
          <p:nvPr/>
        </p:nvSpPr>
        <p:spPr>
          <a:xfrm>
            <a:off x="873098" y="655084"/>
            <a:ext cx="10620402" cy="5547832"/>
          </a:xfrm>
          <a:prstGeom prst="rect">
            <a:avLst/>
          </a:prstGeom>
          <a:noFill/>
          <a:ln w="38100" cap="flat" cmpd="sng" algn="ctr">
            <a:solidFill>
              <a:srgbClr val="B51B2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 name="免费的模板下载：www.ainippt.com_3">
            <a:extLst>
              <a:ext uri="{FF2B5EF4-FFF2-40B4-BE49-F238E27FC236}">
                <a16:creationId xmlns:a16="http://schemas.microsoft.com/office/drawing/2014/main" xmlns="" id="{794E9BFA-FD87-46AB-A782-EC77453B17BD}"/>
              </a:ext>
            </a:extLst>
          </p:cNvPr>
          <p:cNvGrpSpPr/>
          <p:nvPr/>
        </p:nvGrpSpPr>
        <p:grpSpPr>
          <a:xfrm flipH="1">
            <a:off x="11141102" y="3068638"/>
            <a:ext cx="704795" cy="734090"/>
            <a:chOff x="520700" y="3072888"/>
            <a:chExt cx="704795" cy="734090"/>
          </a:xfrm>
          <a:solidFill>
            <a:srgbClr val="B51B25"/>
          </a:solidFill>
        </p:grpSpPr>
        <p:sp>
          <p:nvSpPr>
            <p:cNvPr id="12" name="椭圆 11">
              <a:extLst>
                <a:ext uri="{FF2B5EF4-FFF2-40B4-BE49-F238E27FC236}">
                  <a16:creationId xmlns:a16="http://schemas.microsoft.com/office/drawing/2014/main" xmlns="" id="{20050AD0-D7C6-4980-B12B-13B024ECB5FB}"/>
                </a:ext>
              </a:extLst>
            </p:cNvPr>
            <p:cNvSpPr/>
            <p:nvPr/>
          </p:nvSpPr>
          <p:spPr>
            <a:xfrm rot="10800000">
              <a:off x="1050912" y="3072888"/>
              <a:ext cx="174583" cy="168685"/>
            </a:xfrm>
            <a:prstGeom prst="ellipse">
              <a:avLst/>
            </a:prstGeom>
            <a:grpFill/>
            <a:ln w="12700" cap="flat" cmpd="sng" algn="ctr">
              <a:solidFill>
                <a:srgbClr val="B51B25"/>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3" name="直接连接符 12">
              <a:extLst>
                <a:ext uri="{FF2B5EF4-FFF2-40B4-BE49-F238E27FC236}">
                  <a16:creationId xmlns:a16="http://schemas.microsoft.com/office/drawing/2014/main" xmlns="" id="{E3EC3B19-1828-4341-B5F7-183165D9A7A0}"/>
                </a:ext>
              </a:extLst>
            </p:cNvPr>
            <p:cNvCxnSpPr>
              <a:stCxn id="12" idx="6"/>
            </p:cNvCxnSpPr>
            <p:nvPr/>
          </p:nvCxnSpPr>
          <p:spPr>
            <a:xfrm rot="10800000">
              <a:off x="520700" y="3157230"/>
              <a:ext cx="530212" cy="0"/>
            </a:xfrm>
            <a:prstGeom prst="line">
              <a:avLst/>
            </a:prstGeom>
            <a:grpFill/>
            <a:ln w="28575" cap="flat" cmpd="sng" algn="ctr">
              <a:solidFill>
                <a:srgbClr val="B51B25"/>
              </a:solidFill>
              <a:prstDash val="solid"/>
              <a:miter lim="800000"/>
            </a:ln>
            <a:effectLst>
              <a:outerShdw blurRad="63500" sx="102000" sy="102000" algn="ctr" rotWithShape="0">
                <a:prstClr val="black">
                  <a:alpha val="40000"/>
                </a:prstClr>
              </a:outerShdw>
            </a:effectLst>
          </p:spPr>
        </p:cxnSp>
        <p:sp>
          <p:nvSpPr>
            <p:cNvPr id="14" name="椭圆 13">
              <a:extLst>
                <a:ext uri="{FF2B5EF4-FFF2-40B4-BE49-F238E27FC236}">
                  <a16:creationId xmlns:a16="http://schemas.microsoft.com/office/drawing/2014/main" xmlns="" id="{E52FAD2A-BCC9-45A4-BF62-F4B00605ACCC}"/>
                </a:ext>
              </a:extLst>
            </p:cNvPr>
            <p:cNvSpPr/>
            <p:nvPr/>
          </p:nvSpPr>
          <p:spPr>
            <a:xfrm rot="10800000">
              <a:off x="1050912" y="3638293"/>
              <a:ext cx="174583" cy="168685"/>
            </a:xfrm>
            <a:prstGeom prst="ellipse">
              <a:avLst/>
            </a:prstGeom>
            <a:grpFill/>
            <a:ln w="12700" cap="flat" cmpd="sng" algn="ctr">
              <a:solidFill>
                <a:srgbClr val="B51B25"/>
              </a:solid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5" name="直接连接符 14">
              <a:extLst>
                <a:ext uri="{FF2B5EF4-FFF2-40B4-BE49-F238E27FC236}">
                  <a16:creationId xmlns:a16="http://schemas.microsoft.com/office/drawing/2014/main" xmlns="" id="{A06BCCFC-049E-4AE8-AFCF-CD4FDE39A415}"/>
                </a:ext>
              </a:extLst>
            </p:cNvPr>
            <p:cNvCxnSpPr>
              <a:stCxn id="14" idx="6"/>
            </p:cNvCxnSpPr>
            <p:nvPr/>
          </p:nvCxnSpPr>
          <p:spPr>
            <a:xfrm rot="10800000">
              <a:off x="520700" y="3722635"/>
              <a:ext cx="530212" cy="0"/>
            </a:xfrm>
            <a:prstGeom prst="line">
              <a:avLst/>
            </a:prstGeom>
            <a:grpFill/>
            <a:ln w="28575" cap="flat" cmpd="sng" algn="ctr">
              <a:solidFill>
                <a:srgbClr val="B51B25"/>
              </a:solidFill>
              <a:prstDash val="solid"/>
              <a:miter lim="800000"/>
            </a:ln>
            <a:effectLst>
              <a:outerShdw blurRad="63500" sx="102000" sy="102000" algn="ctr" rotWithShape="0">
                <a:prstClr val="black">
                  <a:alpha val="40000"/>
                </a:prstClr>
              </a:outerShdw>
            </a:effectLst>
          </p:spPr>
        </p:cxnSp>
      </p:grpSp>
      <p:sp>
        <p:nvSpPr>
          <p:cNvPr id="2" name="文本框 1">
            <a:extLst>
              <a:ext uri="{FF2B5EF4-FFF2-40B4-BE49-F238E27FC236}">
                <a16:creationId xmlns:a16="http://schemas.microsoft.com/office/drawing/2014/main" xmlns="" id="{CE2783FC-DAE0-4F4F-88AD-FB76D0022168}"/>
              </a:ext>
            </a:extLst>
          </p:cNvPr>
          <p:cNvSpPr txBox="1">
            <a:spLocks noChangeArrowheads="1"/>
          </p:cNvSpPr>
          <p:nvPr/>
        </p:nvSpPr>
        <p:spPr bwMode="auto">
          <a:xfrm>
            <a:off x="1779783" y="909208"/>
            <a:ext cx="1127232" cy="584647"/>
          </a:xfrm>
          <a:prstGeom prst="rect">
            <a:avLst/>
          </a:prstGeom>
          <a:noFill/>
          <a:ln>
            <a:noFill/>
          </a:ln>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3199" b="1" dirty="0">
                <a:solidFill>
                  <a:schemeClr val="bg2"/>
                </a:solidFill>
                <a:latin typeface="微软雅黑" panose="020B0503020204020204" pitchFamily="34" charset="-122"/>
                <a:ea typeface="微软雅黑" panose="020B0503020204020204" pitchFamily="34" charset="-122"/>
              </a:rPr>
              <a:t>前 言</a:t>
            </a:r>
          </a:p>
        </p:txBody>
      </p:sp>
      <p:grpSp>
        <p:nvGrpSpPr>
          <p:cNvPr id="8198" name="Group 4">
            <a:extLst>
              <a:ext uri="{FF2B5EF4-FFF2-40B4-BE49-F238E27FC236}">
                <a16:creationId xmlns:a16="http://schemas.microsoft.com/office/drawing/2014/main" xmlns="" id="{E9CD5F3C-19DA-4C16-8CD1-10B875D17B48}"/>
              </a:ext>
            </a:extLst>
          </p:cNvPr>
          <p:cNvGrpSpPr>
            <a:grpSpLocks noChangeAspect="1"/>
          </p:cNvGrpSpPr>
          <p:nvPr/>
        </p:nvGrpSpPr>
        <p:grpSpPr bwMode="auto">
          <a:xfrm>
            <a:off x="1267220" y="1015530"/>
            <a:ext cx="422110" cy="422110"/>
            <a:chOff x="258" y="379"/>
            <a:chExt cx="370" cy="369"/>
          </a:xfrm>
          <a:solidFill>
            <a:schemeClr val="bg2"/>
          </a:solidFill>
        </p:grpSpPr>
        <p:sp>
          <p:nvSpPr>
            <p:cNvPr id="8199" name="Oval 5">
              <a:extLst>
                <a:ext uri="{FF2B5EF4-FFF2-40B4-BE49-F238E27FC236}">
                  <a16:creationId xmlns:a16="http://schemas.microsoft.com/office/drawing/2014/main" xmlns="" id="{4789AB6E-D298-43CA-9DA4-22952552FDB3}"/>
                </a:ext>
              </a:extLst>
            </p:cNvPr>
            <p:cNvSpPr>
              <a:spLocks noChangeArrowheads="1"/>
            </p:cNvSpPr>
            <p:nvPr/>
          </p:nvSpPr>
          <p:spPr bwMode="auto">
            <a:xfrm>
              <a:off x="258" y="379"/>
              <a:ext cx="370" cy="369"/>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chemeClr val="bg2"/>
                </a:solidFill>
              </a:endParaRPr>
            </a:p>
          </p:txBody>
        </p:sp>
        <p:sp>
          <p:nvSpPr>
            <p:cNvPr id="8200" name="Freeform 6">
              <a:extLst>
                <a:ext uri="{FF2B5EF4-FFF2-40B4-BE49-F238E27FC236}">
                  <a16:creationId xmlns:a16="http://schemas.microsoft.com/office/drawing/2014/main" xmlns="" id="{4B7C2DEA-CDF3-4A56-ADF5-6193B1A6EF57}"/>
                </a:ext>
              </a:extLst>
            </p:cNvPr>
            <p:cNvSpPr>
              <a:spLocks noChangeArrowheads="1"/>
            </p:cNvSpPr>
            <p:nvPr/>
          </p:nvSpPr>
          <p:spPr bwMode="auto">
            <a:xfrm>
              <a:off x="356" y="441"/>
              <a:ext cx="185" cy="258"/>
            </a:xfrm>
            <a:custGeom>
              <a:avLst/>
              <a:gdLst>
                <a:gd name="T0" fmla="*/ 65 w 216"/>
                <a:gd name="T1" fmla="*/ 302 h 302"/>
                <a:gd name="T2" fmla="*/ 0 w 216"/>
                <a:gd name="T3" fmla="*/ 237 h 302"/>
                <a:gd name="T4" fmla="*/ 87 w 216"/>
                <a:gd name="T5" fmla="*/ 151 h 302"/>
                <a:gd name="T6" fmla="*/ 0 w 216"/>
                <a:gd name="T7" fmla="*/ 64 h 302"/>
                <a:gd name="T8" fmla="*/ 65 w 216"/>
                <a:gd name="T9" fmla="*/ 0 h 302"/>
                <a:gd name="T10" fmla="*/ 216 w 216"/>
                <a:gd name="T11" fmla="*/ 151 h 302"/>
                <a:gd name="T12" fmla="*/ 65 w 216"/>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6" h="302">
                  <a:moveTo>
                    <a:pt x="65" y="302"/>
                  </a:moveTo>
                  <a:lnTo>
                    <a:pt x="0" y="237"/>
                  </a:lnTo>
                  <a:lnTo>
                    <a:pt x="87" y="151"/>
                  </a:lnTo>
                  <a:lnTo>
                    <a:pt x="0" y="64"/>
                  </a:lnTo>
                  <a:lnTo>
                    <a:pt x="65" y="0"/>
                  </a:lnTo>
                  <a:lnTo>
                    <a:pt x="216" y="151"/>
                  </a:lnTo>
                  <a:lnTo>
                    <a:pt x="65" y="302"/>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chemeClr val="bg2"/>
                </a:solidFill>
              </a:endParaRPr>
            </a:p>
          </p:txBody>
        </p:sp>
      </p:grpSp>
      <p:sp>
        <p:nvSpPr>
          <p:cNvPr id="16" name="矩形 15">
            <a:extLst>
              <a:ext uri="{FF2B5EF4-FFF2-40B4-BE49-F238E27FC236}">
                <a16:creationId xmlns:a16="http://schemas.microsoft.com/office/drawing/2014/main" xmlns="" id="{B0560CF0-4FD7-40C4-8E2F-0B6DA7D69FFB}"/>
              </a:ext>
            </a:extLst>
          </p:cNvPr>
          <p:cNvSpPr>
            <a:spLocks noChangeArrowheads="1"/>
          </p:cNvSpPr>
          <p:nvPr/>
        </p:nvSpPr>
        <p:spPr bwMode="auto">
          <a:xfrm>
            <a:off x="1304530" y="1671185"/>
            <a:ext cx="9328150" cy="36912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lnSpc>
                <a:spcPct val="200000"/>
              </a:lnSpc>
              <a:spcBef>
                <a:spcPct val="0"/>
              </a:spcBef>
              <a:spcAft>
                <a:spcPct val="0"/>
              </a:spcAft>
            </a:pPr>
            <a:r>
              <a:rPr lang="zh-CN" altLang="en-US" sz="1999" dirty="0">
                <a:solidFill>
                  <a:srgbClr val="FFFFFF"/>
                </a:solidFill>
                <a:latin typeface="微软雅黑" panose="020B0503020204020204" pitchFamily="34" charset="-122"/>
                <a:ea typeface="微软雅黑" panose="020B0503020204020204" pitchFamily="34" charset="-122"/>
              </a:rPr>
              <a:t>      为全面贯彻落实党中央“党要管党、从严治党”的总体部署和要求，认真落实“两个责任”，进一步增强集团公司各级领导干部和全体党员提高认识、转变作风、遵章守纪、廉洁从业，提高拒腐防变意识，结合公司实际，特举办本次交流活动。</a:t>
            </a:r>
            <a:endParaRPr lang="en-US" altLang="zh-CN" sz="1999" dirty="0">
              <a:solidFill>
                <a:srgbClr val="FFFFFF"/>
              </a:solidFill>
              <a:latin typeface="微软雅黑" panose="020B0503020204020204" pitchFamily="34" charset="-122"/>
              <a:ea typeface="微软雅黑" panose="020B0503020204020204" pitchFamily="34" charset="-122"/>
            </a:endParaRPr>
          </a:p>
          <a:p>
            <a:pPr algn="just" defTabSz="914034" fontAlgn="base">
              <a:lnSpc>
                <a:spcPct val="200000"/>
              </a:lnSpc>
              <a:spcBef>
                <a:spcPct val="0"/>
              </a:spcBef>
              <a:spcAft>
                <a:spcPct val="0"/>
              </a:spcAft>
            </a:pPr>
            <a:r>
              <a:rPr lang="en-US" altLang="zh-CN" sz="1999" dirty="0">
                <a:solidFill>
                  <a:srgbClr val="FFFFFF"/>
                </a:solidFill>
                <a:latin typeface="微软雅黑" panose="020B0503020204020204" pitchFamily="34" charset="-122"/>
                <a:ea typeface="微软雅黑" panose="020B0503020204020204" pitchFamily="34" charset="-122"/>
              </a:rPr>
              <a:t>       </a:t>
            </a:r>
            <a:r>
              <a:rPr lang="zh-CN" altLang="en-US" sz="1999" dirty="0">
                <a:solidFill>
                  <a:srgbClr val="FFFFFF"/>
                </a:solidFill>
                <a:latin typeface="微软雅黑" panose="020B0503020204020204" pitchFamily="34" charset="-122"/>
                <a:ea typeface="微软雅黑" panose="020B0503020204020204" pitchFamily="34" charset="-122"/>
              </a:rPr>
              <a:t>对我来说，也是一次自警自律的机会。在坐的都是遵纪守法的好干部、反腐倡廉的排头兵，我今天借此平台与大家一起再学习，希望通过今天的学习活动，能够对大家有所收益。如有讲得不对的地方，请大家多多谅解！</a:t>
            </a:r>
          </a:p>
        </p:txBody>
      </p:sp>
    </p:spTree>
    <p:extLst>
      <p:ext uri="{BB962C8B-B14F-4D97-AF65-F5344CB8AC3E}">
        <p14:creationId xmlns:p14="http://schemas.microsoft.com/office/powerpoint/2010/main" xmlns="" val="318161322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100"/>
                            </p:stCondLst>
                            <p:childTnLst>
                              <p:par>
                                <p:cTn id="12" presetID="22" presetClass="entr" presetSubtype="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up)">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556165" y="479790"/>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283885" y="538505"/>
            <a:ext cx="8231147" cy="5230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若干规定</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解读</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实施与监督</a:t>
            </a:r>
          </a:p>
        </p:txBody>
      </p:sp>
      <p:sp>
        <p:nvSpPr>
          <p:cNvPr id="21" name="椭圆 7">
            <a:extLst>
              <a:ext uri="{FF2B5EF4-FFF2-40B4-BE49-F238E27FC236}">
                <a16:creationId xmlns:a16="http://schemas.microsoft.com/office/drawing/2014/main" xmlns="" id="{8658E804-765D-4DFF-9ECD-97D1CD3AD12B}"/>
              </a:ext>
            </a:extLst>
          </p:cNvPr>
          <p:cNvSpPr>
            <a:spLocks noChangeArrowheads="1"/>
          </p:cNvSpPr>
          <p:nvPr/>
        </p:nvSpPr>
        <p:spPr bwMode="auto">
          <a:xfrm>
            <a:off x="1156836" y="2162670"/>
            <a:ext cx="3046810" cy="3046810"/>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2" name="内容占位符 2">
            <a:extLst>
              <a:ext uri="{FF2B5EF4-FFF2-40B4-BE49-F238E27FC236}">
                <a16:creationId xmlns:a16="http://schemas.microsoft.com/office/drawing/2014/main" xmlns="" id="{A1AA541D-136C-431F-8817-EB6D9A2183CB}"/>
              </a:ext>
            </a:extLst>
          </p:cNvPr>
          <p:cNvSpPr txBox="1">
            <a:spLocks noChangeArrowheads="1"/>
          </p:cNvSpPr>
          <p:nvPr/>
        </p:nvSpPr>
        <p:spPr>
          <a:xfrm>
            <a:off x="1332980" y="3068779"/>
            <a:ext cx="2692936" cy="1493254"/>
          </a:xfrm>
          <a:prstGeom prst="rect">
            <a:avLst/>
          </a:prstGeom>
        </p:spPr>
        <p:txBody>
          <a:bodyPr/>
          <a:lstStyle>
            <a:lvl1pPr marL="342763" indent="-342763" algn="l" rtl="0" fontAlgn="base">
              <a:spcBef>
                <a:spcPct val="20000"/>
              </a:spcBef>
              <a:spcAft>
                <a:spcPct val="0"/>
              </a:spcAft>
              <a:buChar char="•"/>
              <a:defRPr sz="1999">
                <a:solidFill>
                  <a:schemeClr val="accent1"/>
                </a:solidFill>
                <a:latin typeface="+mn-lt"/>
                <a:ea typeface="+mn-ea"/>
                <a:cs typeface="+mn-cs"/>
              </a:defRPr>
            </a:lvl1pPr>
            <a:lvl2pPr marL="742653" indent="-285636" algn="l" rtl="0" eaLnBrk="0" fontAlgn="base" hangingPunct="0">
              <a:spcBef>
                <a:spcPct val="20000"/>
              </a:spcBef>
              <a:spcAft>
                <a:spcPct val="0"/>
              </a:spcAft>
              <a:buChar char="–"/>
              <a:defRPr sz="1999">
                <a:solidFill>
                  <a:schemeClr val="accent1"/>
                </a:solidFill>
                <a:latin typeface="+mn-lt"/>
                <a:ea typeface="仿宋_GB2312" panose="02010609030101010101" pitchFamily="49" charset="-122"/>
              </a:defRPr>
            </a:lvl2pPr>
            <a:lvl3pPr marL="1142543" indent="-228509" algn="l" rtl="0" eaLnBrk="0" fontAlgn="base" hangingPunct="0">
              <a:spcBef>
                <a:spcPct val="20000"/>
              </a:spcBef>
              <a:spcAft>
                <a:spcPct val="0"/>
              </a:spcAft>
              <a:buChar char="•"/>
              <a:defRPr sz="2399">
                <a:solidFill>
                  <a:schemeClr val="tx1"/>
                </a:solidFill>
                <a:latin typeface="+mn-lt"/>
                <a:ea typeface="宋体" panose="02010600030101010101" pitchFamily="2" charset="-122"/>
              </a:defRPr>
            </a:lvl3pPr>
            <a:lvl4pPr marL="1599560"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4pPr>
            <a:lvl5pPr marL="2056577"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5pPr>
            <a:lvl6pPr marL="2513594"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6pPr>
            <a:lvl7pPr marL="2970611"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7pPr>
            <a:lvl8pPr marL="3427628"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8pPr>
            <a:lvl9pPr marL="3884646"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9pPr>
          </a:lstStyle>
          <a:p>
            <a:pPr marL="0" indent="0" algn="ctr">
              <a:buFontTx/>
              <a:buNone/>
            </a:pPr>
            <a:r>
              <a:rPr lang="zh-CN" altLang="en-US" sz="4798" b="1" kern="0">
                <a:solidFill>
                  <a:schemeClr val="bg2"/>
                </a:solidFill>
                <a:latin typeface="微软雅黑" panose="020B0503020204020204" pitchFamily="34" charset="-122"/>
              </a:rPr>
              <a:t>如何保证实施</a:t>
            </a:r>
            <a:r>
              <a:rPr lang="en-US" altLang="zh-CN" sz="4798" b="1" kern="0">
                <a:solidFill>
                  <a:schemeClr val="bg2"/>
                </a:solidFill>
                <a:latin typeface="微软雅黑" panose="020B0503020204020204" pitchFamily="34" charset="-122"/>
              </a:rPr>
              <a:t>?</a:t>
            </a:r>
            <a:endParaRPr lang="zh-CN" altLang="en-US" sz="4798" b="1" kern="0">
              <a:solidFill>
                <a:schemeClr val="bg2"/>
              </a:solidFill>
              <a:latin typeface="微软雅黑" panose="020B0503020204020204" pitchFamily="34" charset="-122"/>
            </a:endParaRPr>
          </a:p>
        </p:txBody>
      </p:sp>
      <p:sp>
        <p:nvSpPr>
          <p:cNvPr id="23" name="矩形 10">
            <a:extLst>
              <a:ext uri="{FF2B5EF4-FFF2-40B4-BE49-F238E27FC236}">
                <a16:creationId xmlns:a16="http://schemas.microsoft.com/office/drawing/2014/main" xmlns="" id="{6C17F4DF-E168-4DD2-981B-052D4D77F51F}"/>
              </a:ext>
            </a:extLst>
          </p:cNvPr>
          <p:cNvSpPr>
            <a:spLocks noChangeArrowheads="1"/>
          </p:cNvSpPr>
          <p:nvPr/>
        </p:nvSpPr>
        <p:spPr bwMode="auto">
          <a:xfrm>
            <a:off x="4584497" y="1600914"/>
            <a:ext cx="6093620"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第九条  </a:t>
            </a:r>
            <a:r>
              <a:rPr lang="zh-CN" altLang="en-US" sz="1999">
                <a:solidFill>
                  <a:srgbClr val="404040"/>
                </a:solidFill>
                <a:latin typeface="微软雅黑" panose="020B0503020204020204" pitchFamily="34" charset="-122"/>
                <a:ea typeface="微软雅黑" panose="020B0503020204020204" pitchFamily="34" charset="-122"/>
              </a:rPr>
              <a:t>建章立制、纳入公司章程、主要责任人</a:t>
            </a:r>
          </a:p>
        </p:txBody>
      </p:sp>
      <p:sp>
        <p:nvSpPr>
          <p:cNvPr id="27" name="矩形 11">
            <a:extLst>
              <a:ext uri="{FF2B5EF4-FFF2-40B4-BE49-F238E27FC236}">
                <a16:creationId xmlns:a16="http://schemas.microsoft.com/office/drawing/2014/main" xmlns="" id="{5F1BD34C-62FD-4727-BDF0-9554CE7F7B4B}"/>
              </a:ext>
            </a:extLst>
          </p:cNvPr>
          <p:cNvSpPr>
            <a:spLocks noChangeArrowheads="1"/>
          </p:cNvSpPr>
          <p:nvPr/>
        </p:nvSpPr>
        <p:spPr bwMode="auto">
          <a:xfrm>
            <a:off x="4584497" y="5699826"/>
            <a:ext cx="6093620"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第十六条   </a:t>
            </a:r>
            <a:r>
              <a:rPr lang="zh-CN" altLang="en-US" sz="1999">
                <a:solidFill>
                  <a:srgbClr val="404040"/>
                </a:solidFill>
                <a:latin typeface="微软雅黑" panose="020B0503020204020204" pitchFamily="34" charset="-122"/>
                <a:ea typeface="微软雅黑" panose="020B0503020204020204" pitchFamily="34" charset="-122"/>
              </a:rPr>
              <a:t>薪酬管理制度</a:t>
            </a:r>
          </a:p>
        </p:txBody>
      </p:sp>
      <p:sp>
        <p:nvSpPr>
          <p:cNvPr id="28" name="矩形 12">
            <a:extLst>
              <a:ext uri="{FF2B5EF4-FFF2-40B4-BE49-F238E27FC236}">
                <a16:creationId xmlns:a16="http://schemas.microsoft.com/office/drawing/2014/main" xmlns="" id="{58A9F931-73DA-403E-98AD-A899CB102D98}"/>
              </a:ext>
            </a:extLst>
          </p:cNvPr>
          <p:cNvSpPr>
            <a:spLocks noChangeArrowheads="1"/>
          </p:cNvSpPr>
          <p:nvPr/>
        </p:nvSpPr>
        <p:spPr bwMode="auto">
          <a:xfrm>
            <a:off x="4584497" y="2186473"/>
            <a:ext cx="6093620"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第十条 </a:t>
            </a:r>
            <a:r>
              <a:rPr lang="zh-CN" altLang="en-US" sz="1999">
                <a:solidFill>
                  <a:srgbClr val="404040"/>
                </a:solidFill>
                <a:latin typeface="微软雅黑" panose="020B0503020204020204" pitchFamily="34" charset="-122"/>
                <a:ea typeface="微软雅黑" panose="020B0503020204020204" pitchFamily="34" charset="-122"/>
              </a:rPr>
              <a:t>民主生活会、述职述廉、民主评议</a:t>
            </a:r>
          </a:p>
        </p:txBody>
      </p:sp>
      <p:sp>
        <p:nvSpPr>
          <p:cNvPr id="29" name="矩形 13">
            <a:extLst>
              <a:ext uri="{FF2B5EF4-FFF2-40B4-BE49-F238E27FC236}">
                <a16:creationId xmlns:a16="http://schemas.microsoft.com/office/drawing/2014/main" xmlns="" id="{950B28A0-A90D-4058-94EC-D980C6EC0A9C}"/>
              </a:ext>
            </a:extLst>
          </p:cNvPr>
          <p:cNvSpPr>
            <a:spLocks noChangeArrowheads="1"/>
          </p:cNvSpPr>
          <p:nvPr/>
        </p:nvSpPr>
        <p:spPr bwMode="auto">
          <a:xfrm>
            <a:off x="4584497" y="2772032"/>
            <a:ext cx="6093620"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第十一条   </a:t>
            </a:r>
            <a:r>
              <a:rPr lang="zh-CN" altLang="en-US" sz="1999">
                <a:solidFill>
                  <a:srgbClr val="404040"/>
                </a:solidFill>
                <a:latin typeface="微软雅黑" panose="020B0503020204020204" pitchFamily="34" charset="-122"/>
                <a:ea typeface="微软雅黑" panose="020B0503020204020204" pitchFamily="34" charset="-122"/>
              </a:rPr>
              <a:t>贯彻“三重一大”制度</a:t>
            </a:r>
          </a:p>
        </p:txBody>
      </p:sp>
      <p:sp>
        <p:nvSpPr>
          <p:cNvPr id="30" name="矩形 14">
            <a:extLst>
              <a:ext uri="{FF2B5EF4-FFF2-40B4-BE49-F238E27FC236}">
                <a16:creationId xmlns:a16="http://schemas.microsoft.com/office/drawing/2014/main" xmlns="" id="{3959491D-224F-46BF-8F41-2671D73DA3A9}"/>
              </a:ext>
            </a:extLst>
          </p:cNvPr>
          <p:cNvSpPr>
            <a:spLocks noChangeArrowheads="1"/>
          </p:cNvSpPr>
          <p:nvPr/>
        </p:nvSpPr>
        <p:spPr bwMode="auto">
          <a:xfrm>
            <a:off x="4584497" y="3357591"/>
            <a:ext cx="6093620"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第十二条   </a:t>
            </a:r>
            <a:r>
              <a:rPr lang="zh-CN" altLang="en-US" sz="1999">
                <a:solidFill>
                  <a:srgbClr val="404040"/>
                </a:solidFill>
                <a:latin typeface="微软雅黑" panose="020B0503020204020204" pitchFamily="34" charset="-122"/>
                <a:ea typeface="微软雅黑" panose="020B0503020204020204" pitchFamily="34" charset="-122"/>
              </a:rPr>
              <a:t>厂务公开制度</a:t>
            </a:r>
          </a:p>
        </p:txBody>
      </p:sp>
      <p:sp>
        <p:nvSpPr>
          <p:cNvPr id="31" name="矩形 15">
            <a:extLst>
              <a:ext uri="{FF2B5EF4-FFF2-40B4-BE49-F238E27FC236}">
                <a16:creationId xmlns:a16="http://schemas.microsoft.com/office/drawing/2014/main" xmlns="" id="{2F5C95B0-B38C-4AC2-988E-71D5679C5D57}"/>
              </a:ext>
            </a:extLst>
          </p:cNvPr>
          <p:cNvSpPr>
            <a:spLocks noChangeArrowheads="1"/>
          </p:cNvSpPr>
          <p:nvPr/>
        </p:nvSpPr>
        <p:spPr bwMode="auto">
          <a:xfrm>
            <a:off x="4584497" y="3943149"/>
            <a:ext cx="6093620"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第十三条   </a:t>
            </a:r>
            <a:r>
              <a:rPr lang="zh-CN" altLang="en-US" sz="1999">
                <a:solidFill>
                  <a:srgbClr val="404040"/>
                </a:solidFill>
                <a:latin typeface="微软雅黑" panose="020B0503020204020204" pitchFamily="34" charset="-122"/>
                <a:ea typeface="微软雅黑" panose="020B0503020204020204" pitchFamily="34" charset="-122"/>
              </a:rPr>
              <a:t>职务消费制度</a:t>
            </a:r>
          </a:p>
        </p:txBody>
      </p:sp>
      <p:sp>
        <p:nvSpPr>
          <p:cNvPr id="32" name="矩形 16">
            <a:extLst>
              <a:ext uri="{FF2B5EF4-FFF2-40B4-BE49-F238E27FC236}">
                <a16:creationId xmlns:a16="http://schemas.microsoft.com/office/drawing/2014/main" xmlns="" id="{B9571CB6-4486-42DF-84B4-CED43492D493}"/>
              </a:ext>
            </a:extLst>
          </p:cNvPr>
          <p:cNvSpPr>
            <a:spLocks noChangeArrowheads="1"/>
          </p:cNvSpPr>
          <p:nvPr/>
        </p:nvSpPr>
        <p:spPr bwMode="auto">
          <a:xfrm>
            <a:off x="4584497" y="4528708"/>
            <a:ext cx="6093620"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第十四条  </a:t>
            </a:r>
            <a:r>
              <a:rPr lang="zh-CN" altLang="en-US" sz="1999">
                <a:solidFill>
                  <a:srgbClr val="404040"/>
                </a:solidFill>
                <a:latin typeface="微软雅黑" panose="020B0503020204020204" pitchFamily="34" charset="-122"/>
                <a:ea typeface="微软雅黑" panose="020B0503020204020204" pitchFamily="34" charset="-122"/>
              </a:rPr>
              <a:t>个人有关事项报告制度</a:t>
            </a:r>
          </a:p>
        </p:txBody>
      </p:sp>
      <p:sp>
        <p:nvSpPr>
          <p:cNvPr id="33" name="矩形 17">
            <a:extLst>
              <a:ext uri="{FF2B5EF4-FFF2-40B4-BE49-F238E27FC236}">
                <a16:creationId xmlns:a16="http://schemas.microsoft.com/office/drawing/2014/main" xmlns="" id="{DF7ED3BC-C6DF-4C99-AC3B-F5B987990130}"/>
              </a:ext>
            </a:extLst>
          </p:cNvPr>
          <p:cNvSpPr>
            <a:spLocks noChangeArrowheads="1"/>
          </p:cNvSpPr>
          <p:nvPr/>
        </p:nvSpPr>
        <p:spPr bwMode="auto">
          <a:xfrm>
            <a:off x="4584497" y="5114267"/>
            <a:ext cx="6093620"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第十五条   </a:t>
            </a:r>
            <a:r>
              <a:rPr lang="zh-CN" altLang="en-US" sz="1999">
                <a:solidFill>
                  <a:srgbClr val="404040"/>
                </a:solidFill>
                <a:latin typeface="微软雅黑" panose="020B0503020204020204" pitchFamily="34" charset="-122"/>
                <a:ea typeface="微软雅黑" panose="020B0503020204020204" pitchFamily="34" charset="-122"/>
              </a:rPr>
              <a:t>廉洁从业承诺保证制度</a:t>
            </a:r>
          </a:p>
        </p:txBody>
      </p:sp>
    </p:spTree>
    <p:extLst>
      <p:ext uri="{BB962C8B-B14F-4D97-AF65-F5344CB8AC3E}">
        <p14:creationId xmlns:p14="http://schemas.microsoft.com/office/powerpoint/2010/main" xmlns="" val="11035595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1+#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0-#ppt_h/2"/>
                                          </p:val>
                                        </p:tav>
                                        <p:tav tm="100000">
                                          <p:val>
                                            <p:strVal val="#ppt_y"/>
                                          </p:val>
                                        </p:tav>
                                      </p:tavLst>
                                    </p:anim>
                                  </p:childTnLst>
                                </p:cTn>
                              </p:par>
                              <p:par>
                                <p:cTn id="25" presetID="2" presetClass="entr" presetSubtype="3"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0-#ppt_h/2"/>
                                          </p:val>
                                        </p:tav>
                                        <p:tav tm="100000">
                                          <p:val>
                                            <p:strVal val="#ppt_y"/>
                                          </p:val>
                                        </p:tav>
                                      </p:tavLst>
                                    </p:anim>
                                  </p:childTnLst>
                                </p:cTn>
                              </p:par>
                              <p:par>
                                <p:cTn id="29" presetID="2" presetClass="entr" presetSubtype="3"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1+#ppt_w/2"/>
                                          </p:val>
                                        </p:tav>
                                        <p:tav tm="100000">
                                          <p:val>
                                            <p:strVal val="#ppt_x"/>
                                          </p:val>
                                        </p:tav>
                                      </p:tavLst>
                                    </p:anim>
                                    <p:anim calcmode="lin" valueType="num">
                                      <p:cBhvr additive="base">
                                        <p:cTn id="32" dur="500" fill="hold"/>
                                        <p:tgtEl>
                                          <p:spTgt spid="30"/>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1+#ppt_w/2"/>
                                          </p:val>
                                        </p:tav>
                                        <p:tav tm="100000">
                                          <p:val>
                                            <p:strVal val="#ppt_x"/>
                                          </p:val>
                                        </p:tav>
                                      </p:tavLst>
                                    </p:anim>
                                    <p:anim calcmode="lin" valueType="num">
                                      <p:cBhvr additive="base">
                                        <p:cTn id="36" dur="500" fill="hold"/>
                                        <p:tgtEl>
                                          <p:spTgt spid="31"/>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1+#ppt_w/2"/>
                                          </p:val>
                                        </p:tav>
                                        <p:tav tm="100000">
                                          <p:val>
                                            <p:strVal val="#ppt_x"/>
                                          </p:val>
                                        </p:tav>
                                      </p:tavLst>
                                    </p:anim>
                                    <p:anim calcmode="lin" valueType="num">
                                      <p:cBhvr additive="base">
                                        <p:cTn id="40" dur="500" fill="hold"/>
                                        <p:tgtEl>
                                          <p:spTgt spid="32"/>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1+#ppt_w/2"/>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P spid="27" grpId="0"/>
      <p:bldP spid="28" grpId="0"/>
      <p:bldP spid="29" grpId="0"/>
      <p:bldP spid="30" grpId="0"/>
      <p:bldP spid="31" grpId="0"/>
      <p:bldP spid="32"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11235639" y="509147"/>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029886"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若干规定</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解读</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实施与监督</a:t>
            </a:r>
          </a:p>
        </p:txBody>
      </p:sp>
      <p:sp>
        <p:nvSpPr>
          <p:cNvPr id="12" name="椭圆 18">
            <a:extLst>
              <a:ext uri="{FF2B5EF4-FFF2-40B4-BE49-F238E27FC236}">
                <a16:creationId xmlns:a16="http://schemas.microsoft.com/office/drawing/2014/main" xmlns="" id="{88D7013B-E4FC-43B4-83BB-46172A558C47}"/>
              </a:ext>
            </a:extLst>
          </p:cNvPr>
          <p:cNvSpPr>
            <a:spLocks noChangeArrowheads="1"/>
          </p:cNvSpPr>
          <p:nvPr/>
        </p:nvSpPr>
        <p:spPr bwMode="auto">
          <a:xfrm>
            <a:off x="1156836" y="2162670"/>
            <a:ext cx="3046810" cy="3046810"/>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3" name="内容占位符 2">
            <a:extLst>
              <a:ext uri="{FF2B5EF4-FFF2-40B4-BE49-F238E27FC236}">
                <a16:creationId xmlns:a16="http://schemas.microsoft.com/office/drawing/2014/main" xmlns="" id="{E97825BC-3BFA-44F6-B523-5A58D0E58B39}"/>
              </a:ext>
            </a:extLst>
          </p:cNvPr>
          <p:cNvSpPr txBox="1">
            <a:spLocks noChangeArrowheads="1"/>
          </p:cNvSpPr>
          <p:nvPr/>
        </p:nvSpPr>
        <p:spPr bwMode="auto">
          <a:xfrm>
            <a:off x="1332980" y="3068779"/>
            <a:ext cx="2692936" cy="1493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20000"/>
              </a:spcBef>
              <a:spcAft>
                <a:spcPct val="0"/>
              </a:spcAft>
            </a:pPr>
            <a:r>
              <a:rPr lang="zh-CN" altLang="en-US" sz="4798" b="1">
                <a:solidFill>
                  <a:srgbClr val="FFFFFF"/>
                </a:solidFill>
                <a:latin typeface="微软雅黑" panose="020B0503020204020204" pitchFamily="34" charset="-122"/>
                <a:ea typeface="微软雅黑" panose="020B0503020204020204" pitchFamily="34" charset="-122"/>
              </a:rPr>
              <a:t>如何执行监督</a:t>
            </a:r>
            <a:r>
              <a:rPr lang="en-US" altLang="zh-CN" sz="4798" b="1">
                <a:solidFill>
                  <a:srgbClr val="FFFFFF"/>
                </a:solidFill>
                <a:latin typeface="微软雅黑" panose="020B0503020204020204" pitchFamily="34" charset="-122"/>
                <a:ea typeface="微软雅黑" panose="020B0503020204020204" pitchFamily="34" charset="-122"/>
              </a:rPr>
              <a:t>?</a:t>
            </a:r>
            <a:endParaRPr lang="zh-CN" altLang="en-US" sz="4798" b="1">
              <a:solidFill>
                <a:srgbClr val="FFFFFF"/>
              </a:solidFill>
              <a:latin typeface="微软雅黑" panose="020B0503020204020204" pitchFamily="34" charset="-122"/>
              <a:ea typeface="微软雅黑" panose="020B0503020204020204" pitchFamily="34" charset="-122"/>
            </a:endParaRPr>
          </a:p>
        </p:txBody>
      </p:sp>
      <p:sp>
        <p:nvSpPr>
          <p:cNvPr id="14" name="矩形 20">
            <a:extLst>
              <a:ext uri="{FF2B5EF4-FFF2-40B4-BE49-F238E27FC236}">
                <a16:creationId xmlns:a16="http://schemas.microsoft.com/office/drawing/2014/main" xmlns="" id="{8452ED51-6924-4A0A-B21D-40EABD756DBA}"/>
              </a:ext>
            </a:extLst>
          </p:cNvPr>
          <p:cNvSpPr>
            <a:spLocks noChangeArrowheads="1"/>
          </p:cNvSpPr>
          <p:nvPr/>
        </p:nvSpPr>
        <p:spPr bwMode="auto">
          <a:xfrm>
            <a:off x="4655906" y="2088087"/>
            <a:ext cx="6766457"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第十七条  </a:t>
            </a:r>
            <a:r>
              <a:rPr lang="zh-CN" altLang="en-US" sz="1999">
                <a:solidFill>
                  <a:srgbClr val="333333"/>
                </a:solidFill>
                <a:latin typeface="微软雅黑" panose="020B0503020204020204" pitchFamily="34" charset="-122"/>
                <a:ea typeface="微软雅黑" panose="020B0503020204020204" pitchFamily="34" charset="-122"/>
              </a:rPr>
              <a:t>纪检监察、人事部门的</a:t>
            </a:r>
            <a:r>
              <a:rPr lang="zh-CN" altLang="en-US" sz="1999">
                <a:solidFill>
                  <a:srgbClr val="404040"/>
                </a:solidFill>
                <a:latin typeface="微软雅黑" panose="020B0503020204020204" pitchFamily="34" charset="-122"/>
                <a:ea typeface="微软雅黑" panose="020B0503020204020204" pitchFamily="34" charset="-122"/>
              </a:rPr>
              <a:t>教育和监督</a:t>
            </a:r>
          </a:p>
        </p:txBody>
      </p:sp>
      <p:sp>
        <p:nvSpPr>
          <p:cNvPr id="15" name="矩形 21">
            <a:extLst>
              <a:ext uri="{FF2B5EF4-FFF2-40B4-BE49-F238E27FC236}">
                <a16:creationId xmlns:a16="http://schemas.microsoft.com/office/drawing/2014/main" xmlns="" id="{9D922D80-7500-4590-BA88-EF18160288E1}"/>
              </a:ext>
            </a:extLst>
          </p:cNvPr>
          <p:cNvSpPr>
            <a:spLocks noChangeArrowheads="1"/>
          </p:cNvSpPr>
          <p:nvPr/>
        </p:nvSpPr>
        <p:spPr bwMode="auto">
          <a:xfrm>
            <a:off x="4655906" y="4557272"/>
            <a:ext cx="6766457"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第二十一条  </a:t>
            </a:r>
            <a:r>
              <a:rPr lang="zh-CN" altLang="en-US" sz="1999">
                <a:solidFill>
                  <a:srgbClr val="404040"/>
                </a:solidFill>
                <a:latin typeface="微软雅黑" panose="020B0503020204020204" pitchFamily="34" charset="-122"/>
                <a:ea typeface="微软雅黑" panose="020B0503020204020204" pitchFamily="34" charset="-122"/>
              </a:rPr>
              <a:t>监事会监督</a:t>
            </a:r>
          </a:p>
        </p:txBody>
      </p:sp>
      <p:sp>
        <p:nvSpPr>
          <p:cNvPr id="16" name="矩形 23">
            <a:extLst>
              <a:ext uri="{FF2B5EF4-FFF2-40B4-BE49-F238E27FC236}">
                <a16:creationId xmlns:a16="http://schemas.microsoft.com/office/drawing/2014/main" xmlns="" id="{74753FE2-B2CA-480B-80B3-027F0274F19A}"/>
              </a:ext>
            </a:extLst>
          </p:cNvPr>
          <p:cNvSpPr>
            <a:spLocks noChangeArrowheads="1"/>
          </p:cNvSpPr>
          <p:nvPr/>
        </p:nvSpPr>
        <p:spPr bwMode="auto">
          <a:xfrm>
            <a:off x="4655906" y="2705383"/>
            <a:ext cx="6766457"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第十八条  </a:t>
            </a:r>
            <a:r>
              <a:rPr lang="zh-CN" altLang="en-US" sz="1999">
                <a:solidFill>
                  <a:srgbClr val="404040"/>
                </a:solidFill>
                <a:latin typeface="微软雅黑" panose="020B0503020204020204" pitchFamily="34" charset="-122"/>
                <a:ea typeface="微软雅黑" panose="020B0503020204020204" pitchFamily="34" charset="-122"/>
              </a:rPr>
              <a:t>审计监督</a:t>
            </a:r>
          </a:p>
        </p:txBody>
      </p:sp>
      <p:sp>
        <p:nvSpPr>
          <p:cNvPr id="17" name="矩形 24">
            <a:extLst>
              <a:ext uri="{FF2B5EF4-FFF2-40B4-BE49-F238E27FC236}">
                <a16:creationId xmlns:a16="http://schemas.microsoft.com/office/drawing/2014/main" xmlns="" id="{4107E7FF-ABA4-48E0-B0A4-8D7061D4AD47}"/>
              </a:ext>
            </a:extLst>
          </p:cNvPr>
          <p:cNvSpPr>
            <a:spLocks noChangeArrowheads="1"/>
          </p:cNvSpPr>
          <p:nvPr/>
        </p:nvSpPr>
        <p:spPr bwMode="auto">
          <a:xfrm>
            <a:off x="4655906" y="3322679"/>
            <a:ext cx="6766457"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第十九条  </a:t>
            </a:r>
            <a:r>
              <a:rPr lang="zh-CN" altLang="en-US" sz="1999">
                <a:solidFill>
                  <a:srgbClr val="333333"/>
                </a:solidFill>
                <a:latin typeface="微软雅黑" panose="020B0503020204020204" pitchFamily="34" charset="-122"/>
                <a:ea typeface="微软雅黑" panose="020B0503020204020204" pitchFamily="34" charset="-122"/>
              </a:rPr>
              <a:t>纪检监察、人事部门的</a:t>
            </a:r>
            <a:r>
              <a:rPr lang="zh-CN" altLang="en-US" sz="1999">
                <a:solidFill>
                  <a:srgbClr val="404040"/>
                </a:solidFill>
                <a:latin typeface="微软雅黑" panose="020B0503020204020204" pitchFamily="34" charset="-122"/>
                <a:ea typeface="微软雅黑" panose="020B0503020204020204" pitchFamily="34" charset="-122"/>
              </a:rPr>
              <a:t>监督检查、评估、函询</a:t>
            </a:r>
          </a:p>
        </p:txBody>
      </p:sp>
      <p:sp>
        <p:nvSpPr>
          <p:cNvPr id="18" name="矩形 25">
            <a:extLst>
              <a:ext uri="{FF2B5EF4-FFF2-40B4-BE49-F238E27FC236}">
                <a16:creationId xmlns:a16="http://schemas.microsoft.com/office/drawing/2014/main" xmlns="" id="{C2539000-74CA-445A-AFED-4A39F052A2AF}"/>
              </a:ext>
            </a:extLst>
          </p:cNvPr>
          <p:cNvSpPr>
            <a:spLocks noChangeArrowheads="1"/>
          </p:cNvSpPr>
          <p:nvPr/>
        </p:nvSpPr>
        <p:spPr bwMode="auto">
          <a:xfrm>
            <a:off x="4655906" y="3939975"/>
            <a:ext cx="6766457"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第二十条  </a:t>
            </a:r>
            <a:r>
              <a:rPr lang="zh-CN" altLang="en-US" sz="1999">
                <a:solidFill>
                  <a:srgbClr val="404040"/>
                </a:solidFill>
                <a:latin typeface="微软雅黑" panose="020B0503020204020204" pitchFamily="34" charset="-122"/>
                <a:ea typeface="微软雅黑" panose="020B0503020204020204" pitchFamily="34" charset="-122"/>
              </a:rPr>
              <a:t>考察考核任免的重要依据</a:t>
            </a:r>
          </a:p>
        </p:txBody>
      </p:sp>
    </p:spTree>
    <p:extLst>
      <p:ext uri="{BB962C8B-B14F-4D97-AF65-F5344CB8AC3E}">
        <p14:creationId xmlns:p14="http://schemas.microsoft.com/office/powerpoint/2010/main" xmlns="" val="17170191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556165" y="479790"/>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283885" y="538505"/>
            <a:ext cx="8231147" cy="5230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若干规定</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解读</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实施与监督</a:t>
            </a:r>
          </a:p>
        </p:txBody>
      </p:sp>
      <p:grpSp>
        <p:nvGrpSpPr>
          <p:cNvPr id="2" name="组合 1">
            <a:extLst>
              <a:ext uri="{FF2B5EF4-FFF2-40B4-BE49-F238E27FC236}">
                <a16:creationId xmlns:a16="http://schemas.microsoft.com/office/drawing/2014/main" xmlns="" id="{49DC7074-4DDE-4BE2-A197-87BF724D2930}"/>
              </a:ext>
            </a:extLst>
          </p:cNvPr>
          <p:cNvGrpSpPr/>
          <p:nvPr/>
        </p:nvGrpSpPr>
        <p:grpSpPr>
          <a:xfrm>
            <a:off x="1263158" y="1558069"/>
            <a:ext cx="2899230" cy="4462307"/>
            <a:chOff x="1263158" y="1558069"/>
            <a:chExt cx="2899230" cy="4462307"/>
          </a:xfrm>
        </p:grpSpPr>
        <p:sp>
          <p:nvSpPr>
            <p:cNvPr id="14" name="矩形 7">
              <a:extLst>
                <a:ext uri="{FF2B5EF4-FFF2-40B4-BE49-F238E27FC236}">
                  <a16:creationId xmlns:a16="http://schemas.microsoft.com/office/drawing/2014/main" xmlns="" id="{482210FD-7526-489C-8581-54498752A400}"/>
                </a:ext>
              </a:extLst>
            </p:cNvPr>
            <p:cNvSpPr>
              <a:spLocks noChangeArrowheads="1"/>
            </p:cNvSpPr>
            <p:nvPr/>
          </p:nvSpPr>
          <p:spPr bwMode="auto">
            <a:xfrm>
              <a:off x="1263158" y="2421332"/>
              <a:ext cx="2899230" cy="3599044"/>
            </a:xfrm>
            <a:prstGeom prst="rect">
              <a:avLst/>
            </a:prstGeom>
            <a:solidFill>
              <a:schemeClr val="bg2"/>
            </a:solidFill>
            <a:ln w="9525">
              <a:solidFill>
                <a:schemeClr val="tx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5" name="椭圆 8">
              <a:extLst>
                <a:ext uri="{FF2B5EF4-FFF2-40B4-BE49-F238E27FC236}">
                  <a16:creationId xmlns:a16="http://schemas.microsoft.com/office/drawing/2014/main" xmlns="" id="{2A571AD1-4CB0-4652-99F0-85E663D2760F}"/>
                </a:ext>
              </a:extLst>
            </p:cNvPr>
            <p:cNvSpPr>
              <a:spLocks noChangeArrowheads="1"/>
            </p:cNvSpPr>
            <p:nvPr/>
          </p:nvSpPr>
          <p:spPr bwMode="auto">
            <a:xfrm>
              <a:off x="1848717" y="1558069"/>
              <a:ext cx="1728112" cy="1726526"/>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0" name="矩形 13">
              <a:extLst>
                <a:ext uri="{FF2B5EF4-FFF2-40B4-BE49-F238E27FC236}">
                  <a16:creationId xmlns:a16="http://schemas.microsoft.com/office/drawing/2014/main" xmlns="" id="{9B4ECB6B-ED69-4A57-8343-418DF42FB22A}"/>
                </a:ext>
              </a:extLst>
            </p:cNvPr>
            <p:cNvSpPr>
              <a:spLocks noChangeArrowheads="1"/>
            </p:cNvSpPr>
            <p:nvPr/>
          </p:nvSpPr>
          <p:spPr bwMode="auto">
            <a:xfrm>
              <a:off x="2107377" y="1821491"/>
              <a:ext cx="1212376"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599" b="1">
                  <a:solidFill>
                    <a:srgbClr val="FFFFFF"/>
                  </a:solidFill>
                  <a:latin typeface="微软雅黑" panose="020B0503020204020204" pitchFamily="34" charset="-122"/>
                  <a:ea typeface="微软雅黑" panose="020B0503020204020204" pitchFamily="34" charset="-122"/>
                </a:rPr>
                <a:t>组织处理</a:t>
              </a:r>
            </a:p>
          </p:txBody>
        </p:sp>
        <p:sp>
          <p:nvSpPr>
            <p:cNvPr id="26" name="矩形 16">
              <a:extLst>
                <a:ext uri="{FF2B5EF4-FFF2-40B4-BE49-F238E27FC236}">
                  <a16:creationId xmlns:a16="http://schemas.microsoft.com/office/drawing/2014/main" xmlns="" id="{080EE4AA-4D6F-4DD1-9954-8B90270B598D}"/>
                </a:ext>
              </a:extLst>
            </p:cNvPr>
            <p:cNvSpPr>
              <a:spLocks noChangeArrowheads="1"/>
            </p:cNvSpPr>
            <p:nvPr/>
          </p:nvSpPr>
          <p:spPr bwMode="auto">
            <a:xfrm>
              <a:off x="1739222" y="3338549"/>
              <a:ext cx="1947102" cy="2307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763" indent="-342763" algn="dist" defTabSz="914034" fontAlgn="base">
                <a:lnSpc>
                  <a:spcPct val="150000"/>
                </a:lnSpc>
                <a:spcBef>
                  <a:spcPct val="0"/>
                </a:spcBef>
                <a:spcAft>
                  <a:spcPct val="0"/>
                </a:spcAft>
                <a:buFont typeface="Wingdings" panose="05000000000000000000" pitchFamily="2" charset="2"/>
                <a:buChar char="n"/>
              </a:pPr>
              <a:r>
                <a:rPr lang="zh-CN" altLang="en-US" sz="2399">
                  <a:solidFill>
                    <a:srgbClr val="404040"/>
                  </a:solidFill>
                  <a:latin typeface="微软雅黑" panose="020B0503020204020204" pitchFamily="34" charset="-122"/>
                  <a:ea typeface="微软雅黑" panose="020B0503020204020204" pitchFamily="34" charset="-122"/>
                </a:rPr>
                <a:t>警示谈话</a:t>
              </a:r>
            </a:p>
            <a:p>
              <a:pPr marL="342763" indent="-342763" algn="dist" defTabSz="914034" fontAlgn="base">
                <a:lnSpc>
                  <a:spcPct val="150000"/>
                </a:lnSpc>
                <a:spcBef>
                  <a:spcPct val="0"/>
                </a:spcBef>
                <a:spcAft>
                  <a:spcPct val="0"/>
                </a:spcAft>
                <a:buFont typeface="Wingdings" panose="05000000000000000000" pitchFamily="2" charset="2"/>
                <a:buChar char="n"/>
              </a:pPr>
              <a:r>
                <a:rPr lang="zh-CN" altLang="en-US" sz="2399">
                  <a:solidFill>
                    <a:srgbClr val="404040"/>
                  </a:solidFill>
                  <a:latin typeface="微软雅黑" panose="020B0503020204020204" pitchFamily="34" charset="-122"/>
                  <a:ea typeface="微软雅黑" panose="020B0503020204020204" pitchFamily="34" charset="-122"/>
                </a:rPr>
                <a:t>调离岗位</a:t>
              </a:r>
            </a:p>
            <a:p>
              <a:pPr marL="342763" indent="-342763" algn="dist" defTabSz="914034" fontAlgn="base">
                <a:lnSpc>
                  <a:spcPct val="150000"/>
                </a:lnSpc>
                <a:spcBef>
                  <a:spcPct val="0"/>
                </a:spcBef>
                <a:spcAft>
                  <a:spcPct val="0"/>
                </a:spcAft>
                <a:buFont typeface="Wingdings" panose="05000000000000000000" pitchFamily="2" charset="2"/>
                <a:buChar char="n"/>
              </a:pPr>
              <a:r>
                <a:rPr lang="zh-CN" altLang="en-US" sz="2399">
                  <a:solidFill>
                    <a:srgbClr val="404040"/>
                  </a:solidFill>
                  <a:latin typeface="微软雅黑" panose="020B0503020204020204" pitchFamily="34" charset="-122"/>
                  <a:ea typeface="微软雅黑" panose="020B0503020204020204" pitchFamily="34" charset="-122"/>
                </a:rPr>
                <a:t>降职</a:t>
              </a:r>
            </a:p>
            <a:p>
              <a:pPr marL="342763" indent="-342763" algn="dist" defTabSz="914034" fontAlgn="base">
                <a:lnSpc>
                  <a:spcPct val="150000"/>
                </a:lnSpc>
                <a:spcBef>
                  <a:spcPct val="0"/>
                </a:spcBef>
                <a:spcAft>
                  <a:spcPct val="0"/>
                </a:spcAft>
                <a:buFont typeface="Wingdings" panose="05000000000000000000" pitchFamily="2" charset="2"/>
                <a:buChar char="n"/>
              </a:pPr>
              <a:r>
                <a:rPr lang="zh-CN" altLang="en-US" sz="2399">
                  <a:solidFill>
                    <a:srgbClr val="404040"/>
                  </a:solidFill>
                  <a:latin typeface="微软雅黑" panose="020B0503020204020204" pitchFamily="34" charset="-122"/>
                  <a:ea typeface="微软雅黑" panose="020B0503020204020204" pitchFamily="34" charset="-122"/>
                </a:rPr>
                <a:t>免职</a:t>
              </a:r>
            </a:p>
          </p:txBody>
        </p:sp>
      </p:grpSp>
      <p:grpSp>
        <p:nvGrpSpPr>
          <p:cNvPr id="3" name="组合 2">
            <a:extLst>
              <a:ext uri="{FF2B5EF4-FFF2-40B4-BE49-F238E27FC236}">
                <a16:creationId xmlns:a16="http://schemas.microsoft.com/office/drawing/2014/main" xmlns="" id="{6C9A6B81-2864-4A53-A21F-26E696AE8931}"/>
              </a:ext>
            </a:extLst>
          </p:cNvPr>
          <p:cNvGrpSpPr/>
          <p:nvPr/>
        </p:nvGrpSpPr>
        <p:grpSpPr>
          <a:xfrm>
            <a:off x="4565455" y="1558069"/>
            <a:ext cx="2897643" cy="4462307"/>
            <a:chOff x="4565455" y="1558069"/>
            <a:chExt cx="2897643" cy="4462307"/>
          </a:xfrm>
        </p:grpSpPr>
        <p:sp>
          <p:nvSpPr>
            <p:cNvPr id="16" name="矩形 9">
              <a:extLst>
                <a:ext uri="{FF2B5EF4-FFF2-40B4-BE49-F238E27FC236}">
                  <a16:creationId xmlns:a16="http://schemas.microsoft.com/office/drawing/2014/main" xmlns="" id="{6042A0DD-CC72-4F4F-BD89-59FAE508E51F}"/>
                </a:ext>
              </a:extLst>
            </p:cNvPr>
            <p:cNvSpPr>
              <a:spLocks noChangeArrowheads="1"/>
            </p:cNvSpPr>
            <p:nvPr/>
          </p:nvSpPr>
          <p:spPr bwMode="auto">
            <a:xfrm>
              <a:off x="4565455" y="2421332"/>
              <a:ext cx="2897643" cy="3599044"/>
            </a:xfrm>
            <a:prstGeom prst="rect">
              <a:avLst/>
            </a:prstGeom>
            <a:solidFill>
              <a:schemeClr val="bg2"/>
            </a:solidFill>
            <a:ln w="9525">
              <a:solidFill>
                <a:schemeClr val="tx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7" name="椭圆 10">
              <a:extLst>
                <a:ext uri="{FF2B5EF4-FFF2-40B4-BE49-F238E27FC236}">
                  <a16:creationId xmlns:a16="http://schemas.microsoft.com/office/drawing/2014/main" xmlns="" id="{B5A1E935-47FA-4912-94D3-8884FEAD8FBE}"/>
                </a:ext>
              </a:extLst>
            </p:cNvPr>
            <p:cNvSpPr>
              <a:spLocks noChangeArrowheads="1"/>
            </p:cNvSpPr>
            <p:nvPr/>
          </p:nvSpPr>
          <p:spPr bwMode="auto">
            <a:xfrm>
              <a:off x="5151013" y="1558069"/>
              <a:ext cx="1726526" cy="1726526"/>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4" name="矩形 14">
              <a:extLst>
                <a:ext uri="{FF2B5EF4-FFF2-40B4-BE49-F238E27FC236}">
                  <a16:creationId xmlns:a16="http://schemas.microsoft.com/office/drawing/2014/main" xmlns="" id="{F65E4CF1-3967-4620-A2C7-EEB7A95C6A9B}"/>
                </a:ext>
              </a:extLst>
            </p:cNvPr>
            <p:cNvSpPr>
              <a:spLocks noChangeArrowheads="1"/>
            </p:cNvSpPr>
            <p:nvPr/>
          </p:nvSpPr>
          <p:spPr bwMode="auto">
            <a:xfrm>
              <a:off x="5422370" y="1821491"/>
              <a:ext cx="1212376"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599" b="1">
                  <a:solidFill>
                    <a:srgbClr val="FFFFFF"/>
                  </a:solidFill>
                  <a:latin typeface="微软雅黑" panose="020B0503020204020204" pitchFamily="34" charset="-122"/>
                  <a:ea typeface="微软雅黑" panose="020B0503020204020204" pitchFamily="34" charset="-122"/>
                </a:rPr>
                <a:t>经济处罚</a:t>
              </a:r>
            </a:p>
          </p:txBody>
        </p:sp>
        <p:sp>
          <p:nvSpPr>
            <p:cNvPr id="34" name="矩形 17">
              <a:extLst>
                <a:ext uri="{FF2B5EF4-FFF2-40B4-BE49-F238E27FC236}">
                  <a16:creationId xmlns:a16="http://schemas.microsoft.com/office/drawing/2014/main" xmlns="" id="{BFD4E6D3-9AFB-4C1D-A8C7-F083C1A059CE}"/>
                </a:ext>
              </a:extLst>
            </p:cNvPr>
            <p:cNvSpPr>
              <a:spLocks noChangeArrowheads="1"/>
            </p:cNvSpPr>
            <p:nvPr/>
          </p:nvSpPr>
          <p:spPr bwMode="auto">
            <a:xfrm>
              <a:off x="4798726" y="3338549"/>
              <a:ext cx="2431100"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763" indent="-342763" algn="dist" defTabSz="914034" fontAlgn="base">
                <a:lnSpc>
                  <a:spcPct val="150000"/>
                </a:lnSpc>
                <a:spcBef>
                  <a:spcPct val="0"/>
                </a:spcBef>
                <a:spcAft>
                  <a:spcPct val="0"/>
                </a:spcAft>
                <a:buFont typeface="Wingdings" panose="05000000000000000000" pitchFamily="2" charset="2"/>
                <a:buChar char="n"/>
              </a:pPr>
              <a:r>
                <a:rPr lang="zh-CN" altLang="en-US" sz="2399">
                  <a:solidFill>
                    <a:srgbClr val="404040"/>
                  </a:solidFill>
                  <a:latin typeface="微软雅黑" panose="020B0503020204020204" pitchFamily="34" charset="-122"/>
                  <a:ea typeface="微软雅黑" panose="020B0503020204020204" pitchFamily="34" charset="-122"/>
                </a:rPr>
                <a:t>扣发绩效薪金</a:t>
              </a:r>
              <a:endParaRPr lang="en-US" altLang="zh-CN" sz="2399">
                <a:solidFill>
                  <a:srgbClr val="404040"/>
                </a:solidFill>
                <a:latin typeface="微软雅黑" panose="020B0503020204020204" pitchFamily="34" charset="-122"/>
                <a:ea typeface="微软雅黑" panose="020B0503020204020204" pitchFamily="34" charset="-122"/>
              </a:endParaRPr>
            </a:p>
            <a:p>
              <a:pPr marL="342763" indent="-342763" algn="dist" defTabSz="914034" fontAlgn="base">
                <a:lnSpc>
                  <a:spcPct val="150000"/>
                </a:lnSpc>
                <a:spcBef>
                  <a:spcPct val="0"/>
                </a:spcBef>
                <a:spcAft>
                  <a:spcPct val="0"/>
                </a:spcAft>
                <a:buFont typeface="Wingdings" panose="05000000000000000000" pitchFamily="2" charset="2"/>
                <a:buChar char="n"/>
              </a:pPr>
              <a:r>
                <a:rPr lang="zh-CN" altLang="en-US" sz="2399">
                  <a:solidFill>
                    <a:srgbClr val="404040"/>
                  </a:solidFill>
                  <a:latin typeface="微软雅黑" panose="020B0503020204020204" pitchFamily="34" charset="-122"/>
                  <a:ea typeface="微软雅黑" panose="020B0503020204020204" pitchFamily="34" charset="-122"/>
                </a:rPr>
                <a:t>扣发绩效奖金</a:t>
              </a:r>
              <a:endParaRPr lang="en-US" altLang="zh-CN" sz="2399">
                <a:solidFill>
                  <a:srgbClr val="404040"/>
                </a:solidFill>
                <a:latin typeface="微软雅黑" panose="020B0503020204020204" pitchFamily="34" charset="-122"/>
                <a:ea typeface="微软雅黑" panose="020B0503020204020204" pitchFamily="34" charset="-122"/>
              </a:endParaRPr>
            </a:p>
          </p:txBody>
        </p:sp>
      </p:grpSp>
      <p:grpSp>
        <p:nvGrpSpPr>
          <p:cNvPr id="4" name="组合 3">
            <a:extLst>
              <a:ext uri="{FF2B5EF4-FFF2-40B4-BE49-F238E27FC236}">
                <a16:creationId xmlns:a16="http://schemas.microsoft.com/office/drawing/2014/main" xmlns="" id="{7561818B-5197-4BCC-9FDD-685A3815A114}"/>
              </a:ext>
            </a:extLst>
          </p:cNvPr>
          <p:cNvGrpSpPr/>
          <p:nvPr/>
        </p:nvGrpSpPr>
        <p:grpSpPr>
          <a:xfrm>
            <a:off x="7866166" y="1558069"/>
            <a:ext cx="2899229" cy="4462307"/>
            <a:chOff x="7866166" y="1558069"/>
            <a:chExt cx="2899229" cy="4462307"/>
          </a:xfrm>
        </p:grpSpPr>
        <p:sp>
          <p:nvSpPr>
            <p:cNvPr id="18" name="矩形 11">
              <a:extLst>
                <a:ext uri="{FF2B5EF4-FFF2-40B4-BE49-F238E27FC236}">
                  <a16:creationId xmlns:a16="http://schemas.microsoft.com/office/drawing/2014/main" xmlns="" id="{07A8858B-C02C-4B9E-9276-C7F42DDCEAB9}"/>
                </a:ext>
              </a:extLst>
            </p:cNvPr>
            <p:cNvSpPr>
              <a:spLocks noChangeArrowheads="1"/>
            </p:cNvSpPr>
            <p:nvPr/>
          </p:nvSpPr>
          <p:spPr bwMode="auto">
            <a:xfrm>
              <a:off x="7866166" y="2421332"/>
              <a:ext cx="2899229" cy="3599044"/>
            </a:xfrm>
            <a:prstGeom prst="rect">
              <a:avLst/>
            </a:prstGeom>
            <a:solidFill>
              <a:schemeClr val="bg2"/>
            </a:solidFill>
            <a:ln w="9525">
              <a:solidFill>
                <a:schemeClr val="tx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9" name="椭圆 12">
              <a:extLst>
                <a:ext uri="{FF2B5EF4-FFF2-40B4-BE49-F238E27FC236}">
                  <a16:creationId xmlns:a16="http://schemas.microsoft.com/office/drawing/2014/main" xmlns="" id="{A918A8BE-D33E-4B72-A8F7-0D6CDD14B2F0}"/>
                </a:ext>
              </a:extLst>
            </p:cNvPr>
            <p:cNvSpPr>
              <a:spLocks noChangeArrowheads="1"/>
            </p:cNvSpPr>
            <p:nvPr/>
          </p:nvSpPr>
          <p:spPr bwMode="auto">
            <a:xfrm>
              <a:off x="8451724" y="1558069"/>
              <a:ext cx="1728113" cy="1726526"/>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5" name="矩形 15">
              <a:extLst>
                <a:ext uri="{FF2B5EF4-FFF2-40B4-BE49-F238E27FC236}">
                  <a16:creationId xmlns:a16="http://schemas.microsoft.com/office/drawing/2014/main" xmlns="" id="{55AFD500-93BD-4E49-9086-4D1DDC993149}"/>
                </a:ext>
              </a:extLst>
            </p:cNvPr>
            <p:cNvSpPr>
              <a:spLocks noChangeArrowheads="1"/>
            </p:cNvSpPr>
            <p:nvPr/>
          </p:nvSpPr>
          <p:spPr bwMode="auto">
            <a:xfrm>
              <a:off x="8737362" y="1821491"/>
              <a:ext cx="1212376"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599" b="1">
                  <a:solidFill>
                    <a:srgbClr val="FFFFFF"/>
                  </a:solidFill>
                  <a:latin typeface="微软雅黑" panose="020B0503020204020204" pitchFamily="34" charset="-122"/>
                  <a:ea typeface="微软雅黑" panose="020B0503020204020204" pitchFamily="34" charset="-122"/>
                </a:rPr>
                <a:t>经济赔偿</a:t>
              </a:r>
            </a:p>
          </p:txBody>
        </p:sp>
        <p:sp>
          <p:nvSpPr>
            <p:cNvPr id="35" name="矩形 18">
              <a:extLst>
                <a:ext uri="{FF2B5EF4-FFF2-40B4-BE49-F238E27FC236}">
                  <a16:creationId xmlns:a16="http://schemas.microsoft.com/office/drawing/2014/main" xmlns="" id="{159796F9-FC8E-4D5A-BC58-8256D821999C}"/>
                </a:ext>
              </a:extLst>
            </p:cNvPr>
            <p:cNvSpPr>
              <a:spLocks noChangeArrowheads="1"/>
            </p:cNvSpPr>
            <p:nvPr/>
          </p:nvSpPr>
          <p:spPr bwMode="auto">
            <a:xfrm>
              <a:off x="7985181" y="3338549"/>
              <a:ext cx="2710391" cy="1569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763" indent="-342763" defTabSz="914034" fontAlgn="base">
                <a:spcBef>
                  <a:spcPct val="0"/>
                </a:spcBef>
                <a:spcAft>
                  <a:spcPct val="0"/>
                </a:spcAft>
                <a:buFont typeface="Wingdings" panose="05000000000000000000" pitchFamily="2" charset="2"/>
                <a:buChar char="n"/>
              </a:pPr>
              <a:r>
                <a:rPr lang="zh-CN" altLang="en-US" sz="2399">
                  <a:solidFill>
                    <a:srgbClr val="404040"/>
                  </a:solidFill>
                  <a:latin typeface="微软雅黑" panose="020B0503020204020204" pitchFamily="34" charset="-122"/>
                  <a:ea typeface="微软雅黑" panose="020B0503020204020204" pitchFamily="34" charset="-122"/>
                </a:rPr>
                <a:t>清退获取的不正当经济利益</a:t>
              </a:r>
            </a:p>
            <a:p>
              <a:pPr marL="342763" indent="-342763" defTabSz="914034" fontAlgn="base">
                <a:spcBef>
                  <a:spcPct val="0"/>
                </a:spcBef>
                <a:spcAft>
                  <a:spcPct val="0"/>
                </a:spcAft>
                <a:buFont typeface="Wingdings" panose="05000000000000000000" pitchFamily="2" charset="2"/>
                <a:buChar char="n"/>
              </a:pPr>
              <a:r>
                <a:rPr lang="zh-CN" altLang="en-US" sz="2399">
                  <a:solidFill>
                    <a:srgbClr val="404040"/>
                  </a:solidFill>
                  <a:latin typeface="微软雅黑" panose="020B0503020204020204" pitchFamily="34" charset="-122"/>
                  <a:ea typeface="微软雅黑" panose="020B0503020204020204" pitchFamily="34" charset="-122"/>
                </a:rPr>
                <a:t>赔偿对国有企业造成的经济损失</a:t>
              </a:r>
            </a:p>
          </p:txBody>
        </p:sp>
      </p:grpSp>
    </p:spTree>
    <p:extLst>
      <p:ext uri="{BB962C8B-B14F-4D97-AF65-F5344CB8AC3E}">
        <p14:creationId xmlns:p14="http://schemas.microsoft.com/office/powerpoint/2010/main" xmlns="" val="219723287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11235639" y="509147"/>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029886"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若干规定</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解读</a:t>
            </a:r>
            <a:r>
              <a:rPr lang="en-US" altLang="zh-CN"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实施与监督</a:t>
            </a:r>
          </a:p>
        </p:txBody>
      </p:sp>
      <p:grpSp>
        <p:nvGrpSpPr>
          <p:cNvPr id="2" name="组合 1">
            <a:extLst>
              <a:ext uri="{FF2B5EF4-FFF2-40B4-BE49-F238E27FC236}">
                <a16:creationId xmlns:a16="http://schemas.microsoft.com/office/drawing/2014/main" xmlns="" id="{3CB50E31-6AEE-4B58-BEBF-967BDC55F2DD}"/>
              </a:ext>
            </a:extLst>
          </p:cNvPr>
          <p:cNvGrpSpPr/>
          <p:nvPr/>
        </p:nvGrpSpPr>
        <p:grpSpPr>
          <a:xfrm>
            <a:off x="1263158" y="1558069"/>
            <a:ext cx="2899230" cy="4462307"/>
            <a:chOff x="1263158" y="1558069"/>
            <a:chExt cx="2899230" cy="4462307"/>
          </a:xfrm>
        </p:grpSpPr>
        <p:sp>
          <p:nvSpPr>
            <p:cNvPr id="11" name="矩形 7">
              <a:extLst>
                <a:ext uri="{FF2B5EF4-FFF2-40B4-BE49-F238E27FC236}">
                  <a16:creationId xmlns:a16="http://schemas.microsoft.com/office/drawing/2014/main" xmlns="" id="{0D1D3C7E-FA18-401B-9E31-086518642CEF}"/>
                </a:ext>
              </a:extLst>
            </p:cNvPr>
            <p:cNvSpPr>
              <a:spLocks noChangeArrowheads="1"/>
            </p:cNvSpPr>
            <p:nvPr/>
          </p:nvSpPr>
          <p:spPr bwMode="auto">
            <a:xfrm>
              <a:off x="1263158" y="2421332"/>
              <a:ext cx="2899230" cy="3599044"/>
            </a:xfrm>
            <a:prstGeom prst="rect">
              <a:avLst/>
            </a:prstGeom>
            <a:solidFill>
              <a:schemeClr val="bg2"/>
            </a:solidFill>
            <a:ln w="9525">
              <a:solidFill>
                <a:schemeClr val="tx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9" name="椭圆 8">
              <a:extLst>
                <a:ext uri="{FF2B5EF4-FFF2-40B4-BE49-F238E27FC236}">
                  <a16:creationId xmlns:a16="http://schemas.microsoft.com/office/drawing/2014/main" xmlns="" id="{000E6AA1-E49A-49FB-8AD7-47AF65A4705C}"/>
                </a:ext>
              </a:extLst>
            </p:cNvPr>
            <p:cNvSpPr>
              <a:spLocks noChangeArrowheads="1"/>
            </p:cNvSpPr>
            <p:nvPr/>
          </p:nvSpPr>
          <p:spPr bwMode="auto">
            <a:xfrm>
              <a:off x="1848717" y="1558069"/>
              <a:ext cx="1728112" cy="1726526"/>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4" name="矩形 13">
              <a:extLst>
                <a:ext uri="{FF2B5EF4-FFF2-40B4-BE49-F238E27FC236}">
                  <a16:creationId xmlns:a16="http://schemas.microsoft.com/office/drawing/2014/main" xmlns="" id="{023098A9-79F5-47C0-90CA-2BEB1984A4F4}"/>
                </a:ext>
              </a:extLst>
            </p:cNvPr>
            <p:cNvSpPr>
              <a:spLocks noChangeArrowheads="1"/>
            </p:cNvSpPr>
            <p:nvPr/>
          </p:nvSpPr>
          <p:spPr bwMode="auto">
            <a:xfrm>
              <a:off x="2107377" y="1821491"/>
              <a:ext cx="1212376"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599" b="1">
                  <a:solidFill>
                    <a:srgbClr val="FFFFFF"/>
                  </a:solidFill>
                  <a:latin typeface="微软雅黑" panose="020B0503020204020204" pitchFamily="34" charset="-122"/>
                  <a:ea typeface="微软雅黑" panose="020B0503020204020204" pitchFamily="34" charset="-122"/>
                </a:rPr>
                <a:t>纪律处分</a:t>
              </a:r>
            </a:p>
          </p:txBody>
        </p:sp>
        <p:sp>
          <p:nvSpPr>
            <p:cNvPr id="27" name="矩形 16">
              <a:extLst>
                <a:ext uri="{FF2B5EF4-FFF2-40B4-BE49-F238E27FC236}">
                  <a16:creationId xmlns:a16="http://schemas.microsoft.com/office/drawing/2014/main" xmlns="" id="{6AF1096F-5C39-40F0-A749-8E37448CFA75}"/>
                </a:ext>
              </a:extLst>
            </p:cNvPr>
            <p:cNvSpPr>
              <a:spLocks noChangeArrowheads="1"/>
            </p:cNvSpPr>
            <p:nvPr/>
          </p:nvSpPr>
          <p:spPr bwMode="auto">
            <a:xfrm>
              <a:off x="1472626" y="3338549"/>
              <a:ext cx="2480294" cy="1939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lnSpc>
                  <a:spcPct val="150000"/>
                </a:lnSpc>
                <a:spcBef>
                  <a:spcPct val="0"/>
                </a:spcBef>
                <a:spcAft>
                  <a:spcPct val="0"/>
                </a:spcAft>
              </a:pPr>
              <a:r>
                <a:rPr lang="zh-CN" altLang="en-US" sz="1999">
                  <a:solidFill>
                    <a:srgbClr val="404040"/>
                  </a:solidFill>
                  <a:latin typeface="微软雅黑" panose="020B0503020204020204" pitchFamily="34" charset="-122"/>
                  <a:ea typeface="微软雅黑" panose="020B0503020204020204" pitchFamily="34" charset="-122"/>
                </a:rPr>
                <a:t>依照</a:t>
              </a:r>
              <a:r>
                <a:rPr lang="en-US" altLang="zh-CN" sz="1999">
                  <a:solidFill>
                    <a:srgbClr val="404040"/>
                  </a:solidFill>
                  <a:latin typeface="微软雅黑" panose="020B0503020204020204" pitchFamily="34" charset="-122"/>
                  <a:ea typeface="微软雅黑" panose="020B0503020204020204" pitchFamily="34" charset="-122"/>
                </a:rPr>
                <a:t>《</a:t>
              </a:r>
              <a:r>
                <a:rPr lang="zh-CN" altLang="en-US" sz="1999">
                  <a:solidFill>
                    <a:srgbClr val="404040"/>
                  </a:solidFill>
                  <a:latin typeface="微软雅黑" panose="020B0503020204020204" pitchFamily="34" charset="-122"/>
                  <a:ea typeface="微软雅黑" panose="020B0503020204020204" pitchFamily="34" charset="-122"/>
                </a:rPr>
                <a:t>中国共产党纪律处分条例</a:t>
              </a:r>
              <a:r>
                <a:rPr lang="en-US" altLang="zh-CN" sz="1999">
                  <a:solidFill>
                    <a:srgbClr val="404040"/>
                  </a:solidFill>
                  <a:latin typeface="微软雅黑" panose="020B0503020204020204" pitchFamily="34" charset="-122"/>
                  <a:ea typeface="微软雅黑" panose="020B0503020204020204" pitchFamily="34" charset="-122"/>
                </a:rPr>
                <a:t>》</a:t>
              </a:r>
              <a:r>
                <a:rPr lang="zh-CN" altLang="en-US" sz="1999">
                  <a:solidFill>
                    <a:srgbClr val="404040"/>
                  </a:solidFill>
                  <a:latin typeface="微软雅黑" panose="020B0503020204020204" pitchFamily="34" charset="-122"/>
                  <a:ea typeface="微软雅黑" panose="020B0503020204020204" pitchFamily="34" charset="-122"/>
                </a:rPr>
                <a:t>、</a:t>
              </a:r>
              <a:r>
                <a:rPr lang="en-US" altLang="zh-CN" sz="1999">
                  <a:solidFill>
                    <a:srgbClr val="404040"/>
                  </a:solidFill>
                  <a:latin typeface="微软雅黑" panose="020B0503020204020204" pitchFamily="34" charset="-122"/>
                  <a:ea typeface="微软雅黑" panose="020B0503020204020204" pitchFamily="34" charset="-122"/>
                </a:rPr>
                <a:t>《</a:t>
              </a:r>
              <a:r>
                <a:rPr lang="zh-CN" altLang="en-US" sz="1999">
                  <a:solidFill>
                    <a:srgbClr val="404040"/>
                  </a:solidFill>
                  <a:latin typeface="微软雅黑" panose="020B0503020204020204" pitchFamily="34" charset="-122"/>
                  <a:ea typeface="微软雅黑" panose="020B0503020204020204" pitchFamily="34" charset="-122"/>
                </a:rPr>
                <a:t>行政机关公务员处分条例</a:t>
              </a:r>
              <a:r>
                <a:rPr lang="en-US" altLang="zh-CN" sz="1999">
                  <a:solidFill>
                    <a:srgbClr val="404040"/>
                  </a:solidFill>
                  <a:latin typeface="微软雅黑" panose="020B0503020204020204" pitchFamily="34" charset="-122"/>
                  <a:ea typeface="微软雅黑" panose="020B0503020204020204" pitchFamily="34" charset="-122"/>
                </a:rPr>
                <a:t>》</a:t>
              </a:r>
              <a:r>
                <a:rPr lang="zh-CN" altLang="en-US" sz="1999">
                  <a:solidFill>
                    <a:srgbClr val="404040"/>
                  </a:solidFill>
                  <a:latin typeface="微软雅黑" panose="020B0503020204020204" pitchFamily="34" charset="-122"/>
                  <a:ea typeface="微软雅黑" panose="020B0503020204020204" pitchFamily="34" charset="-122"/>
                </a:rPr>
                <a:t>处分</a:t>
              </a:r>
              <a:endParaRPr lang="en-US" altLang="zh-CN" sz="1999">
                <a:solidFill>
                  <a:srgbClr val="404040"/>
                </a:solidFill>
                <a:latin typeface="微软雅黑" panose="020B0503020204020204" pitchFamily="34" charset="-122"/>
                <a:ea typeface="微软雅黑" panose="020B0503020204020204" pitchFamily="34" charset="-122"/>
              </a:endParaRPr>
            </a:p>
          </p:txBody>
        </p:sp>
      </p:grpSp>
      <p:grpSp>
        <p:nvGrpSpPr>
          <p:cNvPr id="3" name="组合 2">
            <a:extLst>
              <a:ext uri="{FF2B5EF4-FFF2-40B4-BE49-F238E27FC236}">
                <a16:creationId xmlns:a16="http://schemas.microsoft.com/office/drawing/2014/main" xmlns="" id="{C7B6C9B7-12A7-481F-B4F8-E8A6AD40DF60}"/>
              </a:ext>
            </a:extLst>
          </p:cNvPr>
          <p:cNvGrpSpPr/>
          <p:nvPr/>
        </p:nvGrpSpPr>
        <p:grpSpPr>
          <a:xfrm>
            <a:off x="4565455" y="1558069"/>
            <a:ext cx="2897643" cy="4462307"/>
            <a:chOff x="4565455" y="1558069"/>
            <a:chExt cx="2897643" cy="4462307"/>
          </a:xfrm>
        </p:grpSpPr>
        <p:sp>
          <p:nvSpPr>
            <p:cNvPr id="20" name="矩形 9">
              <a:extLst>
                <a:ext uri="{FF2B5EF4-FFF2-40B4-BE49-F238E27FC236}">
                  <a16:creationId xmlns:a16="http://schemas.microsoft.com/office/drawing/2014/main" xmlns="" id="{B8DC0A22-D3B3-48C9-A173-235D8158FAA9}"/>
                </a:ext>
              </a:extLst>
            </p:cNvPr>
            <p:cNvSpPr>
              <a:spLocks noChangeArrowheads="1"/>
            </p:cNvSpPr>
            <p:nvPr/>
          </p:nvSpPr>
          <p:spPr bwMode="auto">
            <a:xfrm>
              <a:off x="4565455" y="2421332"/>
              <a:ext cx="2897643" cy="3599044"/>
            </a:xfrm>
            <a:prstGeom prst="rect">
              <a:avLst/>
            </a:prstGeom>
            <a:solidFill>
              <a:schemeClr val="bg2"/>
            </a:solidFill>
            <a:ln w="9525">
              <a:solidFill>
                <a:schemeClr val="tx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1" name="椭圆 10">
              <a:extLst>
                <a:ext uri="{FF2B5EF4-FFF2-40B4-BE49-F238E27FC236}">
                  <a16:creationId xmlns:a16="http://schemas.microsoft.com/office/drawing/2014/main" xmlns="" id="{FDD9BAEC-8D76-44EB-8DCE-95054B923310}"/>
                </a:ext>
              </a:extLst>
            </p:cNvPr>
            <p:cNvSpPr>
              <a:spLocks noChangeArrowheads="1"/>
            </p:cNvSpPr>
            <p:nvPr/>
          </p:nvSpPr>
          <p:spPr bwMode="auto">
            <a:xfrm>
              <a:off x="5151013" y="1558069"/>
              <a:ext cx="1726526" cy="1726526"/>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5" name="矩形 14">
              <a:extLst>
                <a:ext uri="{FF2B5EF4-FFF2-40B4-BE49-F238E27FC236}">
                  <a16:creationId xmlns:a16="http://schemas.microsoft.com/office/drawing/2014/main" xmlns="" id="{552585E0-3E9B-4625-8722-073A292DC49F}"/>
                </a:ext>
              </a:extLst>
            </p:cNvPr>
            <p:cNvSpPr>
              <a:spLocks noChangeArrowheads="1"/>
            </p:cNvSpPr>
            <p:nvPr/>
          </p:nvSpPr>
          <p:spPr bwMode="auto">
            <a:xfrm>
              <a:off x="5422370" y="1821491"/>
              <a:ext cx="1212376"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599" b="1">
                  <a:solidFill>
                    <a:srgbClr val="FFFFFF"/>
                  </a:solidFill>
                  <a:latin typeface="微软雅黑" panose="020B0503020204020204" pitchFamily="34" charset="-122"/>
                  <a:ea typeface="微软雅黑" panose="020B0503020204020204" pitchFamily="34" charset="-122"/>
                </a:rPr>
                <a:t>职业禁入</a:t>
              </a:r>
            </a:p>
          </p:txBody>
        </p:sp>
        <p:sp>
          <p:nvSpPr>
            <p:cNvPr id="28" name="矩形 17">
              <a:extLst>
                <a:ext uri="{FF2B5EF4-FFF2-40B4-BE49-F238E27FC236}">
                  <a16:creationId xmlns:a16="http://schemas.microsoft.com/office/drawing/2014/main" xmlns="" id="{F1226743-B4EF-42FA-BA29-CE5F5034AD0C}"/>
                </a:ext>
              </a:extLst>
            </p:cNvPr>
            <p:cNvSpPr>
              <a:spLocks noChangeArrowheads="1"/>
            </p:cNvSpPr>
            <p:nvPr/>
          </p:nvSpPr>
          <p:spPr bwMode="auto">
            <a:xfrm>
              <a:off x="4692406" y="3338549"/>
              <a:ext cx="2699283" cy="1939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a:solidFill>
                    <a:srgbClr val="404040"/>
                  </a:solidFill>
                  <a:latin typeface="微软雅黑" panose="020B0503020204020204" pitchFamily="34" charset="-122"/>
                  <a:ea typeface="微软雅黑" panose="020B0503020204020204" pitchFamily="34" charset="-122"/>
                </a:rPr>
                <a:t>受到降职、免职、违法获刑处分的依情节轻重在</a:t>
              </a:r>
              <a:r>
                <a:rPr lang="en-US" altLang="zh-CN" sz="1999">
                  <a:solidFill>
                    <a:srgbClr val="404040"/>
                  </a:solidFill>
                  <a:latin typeface="微软雅黑" panose="020B0503020204020204" pitchFamily="34" charset="-122"/>
                  <a:ea typeface="微软雅黑" panose="020B0503020204020204" pitchFamily="34" charset="-122"/>
                </a:rPr>
                <a:t>2</a:t>
              </a:r>
              <a:r>
                <a:rPr lang="zh-CN" altLang="en-US" sz="1999">
                  <a:solidFill>
                    <a:srgbClr val="404040"/>
                  </a:solidFill>
                  <a:latin typeface="微软雅黑" panose="020B0503020204020204" pitchFamily="34" charset="-122"/>
                  <a:ea typeface="微软雅黑" panose="020B0503020204020204" pitchFamily="34" charset="-122"/>
                </a:rPr>
                <a:t>－</a:t>
              </a:r>
              <a:r>
                <a:rPr lang="en-US" altLang="zh-CN" sz="1999">
                  <a:solidFill>
                    <a:srgbClr val="404040"/>
                  </a:solidFill>
                  <a:latin typeface="微软雅黑" panose="020B0503020204020204" pitchFamily="34" charset="-122"/>
                  <a:ea typeface="微软雅黑" panose="020B0503020204020204" pitchFamily="34" charset="-122"/>
                </a:rPr>
                <a:t>5</a:t>
              </a:r>
              <a:r>
                <a:rPr lang="zh-CN" altLang="en-US" sz="1999">
                  <a:solidFill>
                    <a:srgbClr val="404040"/>
                  </a:solidFill>
                  <a:latin typeface="微软雅黑" panose="020B0503020204020204" pitchFamily="34" charset="-122"/>
                  <a:ea typeface="微软雅黑" panose="020B0503020204020204" pitchFamily="34" charset="-122"/>
                </a:rPr>
                <a:t>年不得担任相应领导职务，或终身不得担任国企领导职务。</a:t>
              </a:r>
              <a:endParaRPr lang="en-US" altLang="zh-CN" sz="1999">
                <a:solidFill>
                  <a:srgbClr val="404040"/>
                </a:solidFill>
                <a:latin typeface="微软雅黑" panose="020B0503020204020204" pitchFamily="34" charset="-122"/>
                <a:ea typeface="微软雅黑" panose="020B0503020204020204" pitchFamily="34" charset="-122"/>
              </a:endParaRPr>
            </a:p>
          </p:txBody>
        </p:sp>
      </p:grpSp>
      <p:grpSp>
        <p:nvGrpSpPr>
          <p:cNvPr id="4" name="组合 3">
            <a:extLst>
              <a:ext uri="{FF2B5EF4-FFF2-40B4-BE49-F238E27FC236}">
                <a16:creationId xmlns:a16="http://schemas.microsoft.com/office/drawing/2014/main" xmlns="" id="{571117C9-31A4-4DE9-9F1D-BD0EA1540057}"/>
              </a:ext>
            </a:extLst>
          </p:cNvPr>
          <p:cNvGrpSpPr/>
          <p:nvPr/>
        </p:nvGrpSpPr>
        <p:grpSpPr>
          <a:xfrm>
            <a:off x="7866166" y="1558069"/>
            <a:ext cx="2899229" cy="4462307"/>
            <a:chOff x="7866166" y="1558069"/>
            <a:chExt cx="2899229" cy="4462307"/>
          </a:xfrm>
        </p:grpSpPr>
        <p:sp>
          <p:nvSpPr>
            <p:cNvPr id="22" name="矩形 11">
              <a:extLst>
                <a:ext uri="{FF2B5EF4-FFF2-40B4-BE49-F238E27FC236}">
                  <a16:creationId xmlns:a16="http://schemas.microsoft.com/office/drawing/2014/main" xmlns="" id="{8FC39E1B-7DDA-48EA-9E12-AE897D71910A}"/>
                </a:ext>
              </a:extLst>
            </p:cNvPr>
            <p:cNvSpPr>
              <a:spLocks noChangeArrowheads="1"/>
            </p:cNvSpPr>
            <p:nvPr/>
          </p:nvSpPr>
          <p:spPr bwMode="auto">
            <a:xfrm>
              <a:off x="7866166" y="2421332"/>
              <a:ext cx="2899229" cy="3599044"/>
            </a:xfrm>
            <a:prstGeom prst="rect">
              <a:avLst/>
            </a:prstGeom>
            <a:solidFill>
              <a:schemeClr val="bg2"/>
            </a:solidFill>
            <a:ln w="9525">
              <a:solidFill>
                <a:schemeClr val="tx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3" name="椭圆 12">
              <a:extLst>
                <a:ext uri="{FF2B5EF4-FFF2-40B4-BE49-F238E27FC236}">
                  <a16:creationId xmlns:a16="http://schemas.microsoft.com/office/drawing/2014/main" xmlns="" id="{A3A1FF69-1E9C-4B21-A537-6BA837339DFA}"/>
                </a:ext>
              </a:extLst>
            </p:cNvPr>
            <p:cNvSpPr>
              <a:spLocks noChangeArrowheads="1"/>
            </p:cNvSpPr>
            <p:nvPr/>
          </p:nvSpPr>
          <p:spPr bwMode="auto">
            <a:xfrm>
              <a:off x="8451724" y="1558069"/>
              <a:ext cx="1728113" cy="1726526"/>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6" name="矩形 15">
              <a:extLst>
                <a:ext uri="{FF2B5EF4-FFF2-40B4-BE49-F238E27FC236}">
                  <a16:creationId xmlns:a16="http://schemas.microsoft.com/office/drawing/2014/main" xmlns="" id="{B89BF43E-4657-40AC-9477-EC386783AE9A}"/>
                </a:ext>
              </a:extLst>
            </p:cNvPr>
            <p:cNvSpPr>
              <a:spLocks noChangeArrowheads="1"/>
            </p:cNvSpPr>
            <p:nvPr/>
          </p:nvSpPr>
          <p:spPr bwMode="auto">
            <a:xfrm>
              <a:off x="8737362" y="1821491"/>
              <a:ext cx="1212376" cy="119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599" b="1">
                  <a:solidFill>
                    <a:srgbClr val="FFFFFF"/>
                  </a:solidFill>
                  <a:latin typeface="微软雅黑" panose="020B0503020204020204" pitchFamily="34" charset="-122"/>
                  <a:ea typeface="微软雅黑" panose="020B0503020204020204" pitchFamily="34" charset="-122"/>
                </a:rPr>
                <a:t>司法处理</a:t>
              </a:r>
            </a:p>
          </p:txBody>
        </p:sp>
        <p:sp>
          <p:nvSpPr>
            <p:cNvPr id="29" name="矩形 18">
              <a:extLst>
                <a:ext uri="{FF2B5EF4-FFF2-40B4-BE49-F238E27FC236}">
                  <a16:creationId xmlns:a16="http://schemas.microsoft.com/office/drawing/2014/main" xmlns="" id="{8655D846-185D-456D-9B92-77196C7CC8D6}"/>
                </a:ext>
              </a:extLst>
            </p:cNvPr>
            <p:cNvSpPr>
              <a:spLocks noChangeArrowheads="1"/>
            </p:cNvSpPr>
            <p:nvPr/>
          </p:nvSpPr>
          <p:spPr bwMode="auto">
            <a:xfrm>
              <a:off x="8254951" y="3338548"/>
              <a:ext cx="2440622" cy="10156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lnSpc>
                  <a:spcPct val="150000"/>
                </a:lnSpc>
                <a:spcBef>
                  <a:spcPct val="0"/>
                </a:spcBef>
                <a:spcAft>
                  <a:spcPct val="0"/>
                </a:spcAft>
              </a:pPr>
              <a:r>
                <a:rPr lang="zh-CN" altLang="en-US" sz="1999">
                  <a:solidFill>
                    <a:srgbClr val="404040"/>
                  </a:solidFill>
                  <a:latin typeface="微软雅黑" panose="020B0503020204020204" pitchFamily="34" charset="-122"/>
                  <a:ea typeface="微软雅黑" panose="020B0503020204020204" pitchFamily="34" charset="-122"/>
                </a:rPr>
                <a:t>涉嫌犯罪的，依法移送司法机关处理。</a:t>
              </a:r>
            </a:p>
          </p:txBody>
        </p:sp>
      </p:grpSp>
    </p:spTree>
    <p:extLst>
      <p:ext uri="{BB962C8B-B14F-4D97-AF65-F5344CB8AC3E}">
        <p14:creationId xmlns:p14="http://schemas.microsoft.com/office/powerpoint/2010/main" xmlns="" val="12699904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6" name="免费的模板下载：www.ainippt.com_4"/>
          <p:cNvSpPr/>
          <p:nvPr/>
        </p:nvSpPr>
        <p:spPr>
          <a:xfrm flipH="1">
            <a:off x="2606308" y="4180656"/>
            <a:ext cx="6979384" cy="613694"/>
          </a:xfrm>
          <a:prstGeom prst="rect">
            <a:avLst/>
          </a:prstGeom>
        </p:spPr>
        <p:txBody>
          <a:bodyPr wrap="square">
            <a:spAutoFit/>
          </a:bodyPr>
          <a:lstStyle/>
          <a:p>
            <a:pPr algn="ctr">
              <a:lnSpc>
                <a:spcPct val="150000"/>
              </a:lnSpc>
              <a:spcAft>
                <a:spcPts val="600"/>
              </a:spcAft>
              <a:defRPr/>
            </a:pPr>
            <a:r>
              <a:rPr lang="zh-CN" altLang="en-US" sz="1200" dirty="0">
                <a:solidFill>
                  <a:prstClr val="black">
                    <a:lumMod val="50000"/>
                    <a:lumOff val="50000"/>
                  </a:prstClr>
                </a:solidFill>
                <a:latin typeface="微软雅黑"/>
              </a:rPr>
              <a:t>请输入描述文字请输入描述文字，请输入描述文字请输入描述文字请输入描述文字，请输入描述文字请输入描述文字，请输入描述文字请输入描述文字，请输入描述文字，请输入描述文字</a:t>
            </a:r>
            <a:endParaRPr lang="en-US" altLang="zh-CN" sz="1200" dirty="0">
              <a:solidFill>
                <a:prstClr val="black">
                  <a:lumMod val="50000"/>
                  <a:lumOff val="50000"/>
                </a:prstClr>
              </a:solidFill>
              <a:latin typeface="微软雅黑"/>
            </a:endParaRPr>
          </a:p>
        </p:txBody>
      </p:sp>
      <p:sp>
        <p:nvSpPr>
          <p:cNvPr id="37" name="免费的模板下载：www.ainippt.com_5">
            <a:extLst>
              <a:ext uri="{FF2B5EF4-FFF2-40B4-BE49-F238E27FC236}">
                <a16:creationId xmlns:a16="http://schemas.microsoft.com/office/drawing/2014/main" xmlns="" id="{87CEC922-A9FB-42D1-B1E7-C94DF1375758}"/>
              </a:ext>
            </a:extLst>
          </p:cNvPr>
          <p:cNvSpPr txBox="1"/>
          <p:nvPr/>
        </p:nvSpPr>
        <p:spPr>
          <a:xfrm>
            <a:off x="4310895" y="2031013"/>
            <a:ext cx="3570208"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第四部分</a:t>
            </a:r>
          </a:p>
        </p:txBody>
      </p:sp>
      <p:sp>
        <p:nvSpPr>
          <p:cNvPr id="38" name="免费的模板下载：www.ainippt.com_6" descr="e7d195523061f1c0cef09ac28eaae964ec9988a5cce77c8b8C1E4685C6E6B40CD7615480512384A61EE159C6FE0045D14B61E85D0A95589D558B81FFC809322ACC20DC2254D928200A3EA0841B8B1814D46540F92FDE0CC7D2E4FED8FEEFC6C9A68F4EFD8E967F607C3A4874F08B710D4B9EDAF2198A37174DB562817F68A467C4A8AF4E469EC69C">
            <a:extLst>
              <a:ext uri="{FF2B5EF4-FFF2-40B4-BE49-F238E27FC236}">
                <a16:creationId xmlns:a16="http://schemas.microsoft.com/office/drawing/2014/main" xmlns="" id="{22C6CC79-73FA-4C35-9A89-571A56EEBA99}"/>
              </a:ext>
            </a:extLst>
          </p:cNvPr>
          <p:cNvSpPr/>
          <p:nvPr/>
        </p:nvSpPr>
        <p:spPr>
          <a:xfrm>
            <a:off x="2220685" y="3432629"/>
            <a:ext cx="7750630" cy="646331"/>
          </a:xfrm>
          <a:prstGeom prst="rect">
            <a:avLst/>
          </a:prstGeom>
        </p:spPr>
        <p:txBody>
          <a:bodyPr wrap="square">
            <a:spAutoFit/>
          </a:bodyPr>
          <a:lstStyle/>
          <a:p>
            <a:pPr algn="ctr" defTabSz="914034" fontAlgn="base">
              <a:spcBef>
                <a:spcPct val="0"/>
              </a:spcBef>
              <a:spcAft>
                <a:spcPct val="0"/>
              </a:spcAft>
            </a:pPr>
            <a:r>
              <a:rPr lang="zh-CN" altLang="en-US" sz="3600" b="1" dirty="0">
                <a:solidFill>
                  <a:srgbClr val="5A5A5A"/>
                </a:solidFill>
                <a:latin typeface="微软雅黑" panose="020B0503020204020204" pitchFamily="34" charset="-122"/>
                <a:ea typeface="微软雅黑" panose="020B0503020204020204" pitchFamily="34" charset="-122"/>
              </a:rPr>
              <a:t>增强党员领导干部拒腐防变的能力</a:t>
            </a:r>
          </a:p>
        </p:txBody>
      </p:sp>
    </p:spTree>
    <p:extLst>
      <p:ext uri="{BB962C8B-B14F-4D97-AF65-F5344CB8AC3E}">
        <p14:creationId xmlns:p14="http://schemas.microsoft.com/office/powerpoint/2010/main" xmlns="" val="153249162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7" grpId="0"/>
      <p:bldP spid="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556165" y="479790"/>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283885" y="538505"/>
            <a:ext cx="8231147" cy="5230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修身成就梦想   品德决定命运</a:t>
            </a:r>
          </a:p>
        </p:txBody>
      </p:sp>
      <p:pic>
        <p:nvPicPr>
          <p:cNvPr id="3" name="图片 2">
            <a:extLst>
              <a:ext uri="{FF2B5EF4-FFF2-40B4-BE49-F238E27FC236}">
                <a16:creationId xmlns:a16="http://schemas.microsoft.com/office/drawing/2014/main" xmlns="" id="{AE96F4C4-4DC5-4C48-8639-06CD9E843322}"/>
              </a:ext>
            </a:extLst>
          </p:cNvPr>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200000"/>
                    </a14:imgEffect>
                  </a14:imgLayer>
                </a14:imgProps>
              </a:ext>
              <a:ext uri="{28A0092B-C50C-407E-A947-70E740481C1C}">
                <a14:useLocalDpi xmlns:a14="http://schemas.microsoft.com/office/drawing/2010/main" xmlns="" val="0"/>
              </a:ext>
            </a:extLst>
          </a:blip>
          <a:srcRect l="14978" r="13588"/>
          <a:stretch/>
        </p:blipFill>
        <p:spPr>
          <a:xfrm>
            <a:off x="1003301" y="1609968"/>
            <a:ext cx="4406900" cy="4319117"/>
          </a:xfrm>
          <a:prstGeom prst="rect">
            <a:avLst/>
          </a:prstGeom>
        </p:spPr>
      </p:pic>
      <p:sp>
        <p:nvSpPr>
          <p:cNvPr id="21" name="Rectangle 6">
            <a:extLst>
              <a:ext uri="{FF2B5EF4-FFF2-40B4-BE49-F238E27FC236}">
                <a16:creationId xmlns:a16="http://schemas.microsoft.com/office/drawing/2014/main" xmlns="" id="{88E9D044-CDCC-430A-8A8B-ACFEC9740826}"/>
              </a:ext>
            </a:extLst>
          </p:cNvPr>
          <p:cNvSpPr>
            <a:spLocks noChangeArrowheads="1"/>
          </p:cNvSpPr>
          <p:nvPr/>
        </p:nvSpPr>
        <p:spPr bwMode="auto">
          <a:xfrm>
            <a:off x="5663576" y="2132520"/>
            <a:ext cx="5327156"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2799" dirty="0">
                <a:solidFill>
                  <a:srgbClr val="404040"/>
                </a:solidFill>
                <a:latin typeface="微软雅黑" panose="020B0503020204020204" pitchFamily="34" charset="-122"/>
                <a:ea typeface="微软雅黑" panose="020B0503020204020204" pitchFamily="34" charset="-122"/>
              </a:rPr>
              <a:t>修身成就梦想   品德决定命运</a:t>
            </a:r>
          </a:p>
        </p:txBody>
      </p:sp>
      <p:sp>
        <p:nvSpPr>
          <p:cNvPr id="22" name="矩形 8">
            <a:extLst>
              <a:ext uri="{FF2B5EF4-FFF2-40B4-BE49-F238E27FC236}">
                <a16:creationId xmlns:a16="http://schemas.microsoft.com/office/drawing/2014/main" xmlns="" id="{62015B43-1192-47A2-A82E-9E353E74FD6D}"/>
              </a:ext>
            </a:extLst>
          </p:cNvPr>
          <p:cNvSpPr>
            <a:spLocks noChangeArrowheads="1"/>
          </p:cNvSpPr>
          <p:nvPr/>
        </p:nvSpPr>
        <p:spPr bwMode="auto">
          <a:xfrm>
            <a:off x="5880978" y="2889461"/>
            <a:ext cx="5496953" cy="30595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lnSpc>
                <a:spcPct val="150000"/>
              </a:lnSpc>
              <a:spcBef>
                <a:spcPct val="20000"/>
              </a:spcBef>
              <a:spcAft>
                <a:spcPct val="0"/>
              </a:spcAft>
            </a:pPr>
            <a:r>
              <a:rPr lang="zh-CN" altLang="en-US" sz="2399">
                <a:solidFill>
                  <a:srgbClr val="404040"/>
                </a:solidFill>
                <a:latin typeface="微软雅黑" panose="020B0503020204020204" pitchFamily="34" charset="-122"/>
                <a:ea typeface="微软雅黑" panose="020B0503020204020204" pitchFamily="34" charset="-122"/>
              </a:rPr>
              <a:t>党员干部如何加强反腐倡廉？我认为应该树立“三观”，提倡“五讲”，做到“四严禁”、“六不准”，算好人生七笔帐，特别是要提高个人修养，重点牢记“五慎”。</a:t>
            </a:r>
          </a:p>
        </p:txBody>
      </p:sp>
      <p:sp>
        <p:nvSpPr>
          <p:cNvPr id="23" name="矩形 9">
            <a:extLst>
              <a:ext uri="{FF2B5EF4-FFF2-40B4-BE49-F238E27FC236}">
                <a16:creationId xmlns:a16="http://schemas.microsoft.com/office/drawing/2014/main" xmlns="" id="{0751713D-3A80-4AC8-855A-4BEBDB923F73}"/>
              </a:ext>
            </a:extLst>
          </p:cNvPr>
          <p:cNvSpPr>
            <a:spLocks noChangeArrowheads="1"/>
          </p:cNvSpPr>
          <p:nvPr/>
        </p:nvSpPr>
        <p:spPr bwMode="auto">
          <a:xfrm>
            <a:off x="6815651" y="1362882"/>
            <a:ext cx="3023006" cy="769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4398" b="1" dirty="0">
                <a:solidFill>
                  <a:srgbClr val="C00000"/>
                </a:solidFill>
                <a:latin typeface="微软雅黑" panose="020B0503020204020204" pitchFamily="34" charset="-122"/>
                <a:ea typeface="微软雅黑" panose="020B0503020204020204" pitchFamily="34" charset="-122"/>
              </a:rPr>
              <a:t>廉洁修身</a:t>
            </a:r>
          </a:p>
        </p:txBody>
      </p:sp>
    </p:spTree>
    <p:extLst>
      <p:ext uri="{BB962C8B-B14F-4D97-AF65-F5344CB8AC3E}">
        <p14:creationId xmlns:p14="http://schemas.microsoft.com/office/powerpoint/2010/main" xmlns="" val="347740710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11235639" y="509147"/>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029886"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一、三观、五讲</a:t>
            </a:r>
          </a:p>
        </p:txBody>
      </p:sp>
      <p:sp>
        <p:nvSpPr>
          <p:cNvPr id="16" name="Freeform 14">
            <a:extLst>
              <a:ext uri="{FF2B5EF4-FFF2-40B4-BE49-F238E27FC236}">
                <a16:creationId xmlns:a16="http://schemas.microsoft.com/office/drawing/2014/main" xmlns="" id="{24F7413D-0374-4D31-B004-C42DBFB222BD}"/>
              </a:ext>
            </a:extLst>
          </p:cNvPr>
          <p:cNvSpPr>
            <a:spLocks noChangeArrowheads="1"/>
          </p:cNvSpPr>
          <p:nvPr/>
        </p:nvSpPr>
        <p:spPr bwMode="auto">
          <a:xfrm>
            <a:off x="1029886" y="1554667"/>
            <a:ext cx="1526579" cy="1526579"/>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7" name="Freeform 14">
            <a:extLst>
              <a:ext uri="{FF2B5EF4-FFF2-40B4-BE49-F238E27FC236}">
                <a16:creationId xmlns:a16="http://schemas.microsoft.com/office/drawing/2014/main" xmlns="" id="{6ED30CAF-CCF7-49C9-9B2B-406F9145E7A7}"/>
              </a:ext>
            </a:extLst>
          </p:cNvPr>
          <p:cNvSpPr>
            <a:spLocks noChangeArrowheads="1"/>
          </p:cNvSpPr>
          <p:nvPr/>
        </p:nvSpPr>
        <p:spPr bwMode="auto">
          <a:xfrm>
            <a:off x="1029886" y="4376141"/>
            <a:ext cx="1526579" cy="1526579"/>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8" name="矩形 10">
            <a:extLst>
              <a:ext uri="{FF2B5EF4-FFF2-40B4-BE49-F238E27FC236}">
                <a16:creationId xmlns:a16="http://schemas.microsoft.com/office/drawing/2014/main" xmlns="" id="{17206684-6EA1-457D-96F3-3B33C9307650}"/>
              </a:ext>
            </a:extLst>
          </p:cNvPr>
          <p:cNvSpPr>
            <a:spLocks noChangeArrowheads="1"/>
          </p:cNvSpPr>
          <p:nvPr/>
        </p:nvSpPr>
        <p:spPr bwMode="auto">
          <a:xfrm>
            <a:off x="1083840" y="1905367"/>
            <a:ext cx="1418671"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998" b="1">
                <a:solidFill>
                  <a:srgbClr val="FFFFFF"/>
                </a:solidFill>
                <a:latin typeface="微软雅黑" panose="020B0503020204020204" pitchFamily="34" charset="-122"/>
                <a:ea typeface="微软雅黑" panose="020B0503020204020204" pitchFamily="34" charset="-122"/>
              </a:rPr>
              <a:t>三观</a:t>
            </a:r>
          </a:p>
        </p:txBody>
      </p:sp>
      <p:sp>
        <p:nvSpPr>
          <p:cNvPr id="30" name="矩形 11">
            <a:extLst>
              <a:ext uri="{FF2B5EF4-FFF2-40B4-BE49-F238E27FC236}">
                <a16:creationId xmlns:a16="http://schemas.microsoft.com/office/drawing/2014/main" xmlns="" id="{E89666B2-98D2-4FA3-B51F-330FAF697B63}"/>
              </a:ext>
            </a:extLst>
          </p:cNvPr>
          <p:cNvSpPr>
            <a:spLocks noChangeArrowheads="1"/>
          </p:cNvSpPr>
          <p:nvPr/>
        </p:nvSpPr>
        <p:spPr bwMode="auto">
          <a:xfrm>
            <a:off x="2783390" y="1388043"/>
            <a:ext cx="953714"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法纪观</a:t>
            </a:r>
          </a:p>
        </p:txBody>
      </p:sp>
      <p:sp>
        <p:nvSpPr>
          <p:cNvPr id="31" name="矩形 12">
            <a:extLst>
              <a:ext uri="{FF2B5EF4-FFF2-40B4-BE49-F238E27FC236}">
                <a16:creationId xmlns:a16="http://schemas.microsoft.com/office/drawing/2014/main" xmlns="" id="{CF2B4EFF-4A0B-4459-8D73-5AD3E03C7CD0}"/>
              </a:ext>
            </a:extLst>
          </p:cNvPr>
          <p:cNvSpPr>
            <a:spLocks noChangeArrowheads="1"/>
          </p:cNvSpPr>
          <p:nvPr/>
        </p:nvSpPr>
        <p:spPr bwMode="auto">
          <a:xfrm>
            <a:off x="2783390" y="1991058"/>
            <a:ext cx="953714"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道德观</a:t>
            </a:r>
          </a:p>
        </p:txBody>
      </p:sp>
      <p:sp>
        <p:nvSpPr>
          <p:cNvPr id="32" name="矩形 13">
            <a:extLst>
              <a:ext uri="{FF2B5EF4-FFF2-40B4-BE49-F238E27FC236}">
                <a16:creationId xmlns:a16="http://schemas.microsoft.com/office/drawing/2014/main" xmlns="" id="{77408738-E1BF-47ED-B141-91F0F5BF31DE}"/>
              </a:ext>
            </a:extLst>
          </p:cNvPr>
          <p:cNvSpPr>
            <a:spLocks noChangeArrowheads="1"/>
          </p:cNvSpPr>
          <p:nvPr/>
        </p:nvSpPr>
        <p:spPr bwMode="auto">
          <a:xfrm>
            <a:off x="2783390" y="2643266"/>
            <a:ext cx="953714"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荣辱观</a:t>
            </a:r>
          </a:p>
        </p:txBody>
      </p:sp>
      <p:sp>
        <p:nvSpPr>
          <p:cNvPr id="33" name="矩形 14">
            <a:extLst>
              <a:ext uri="{FF2B5EF4-FFF2-40B4-BE49-F238E27FC236}">
                <a16:creationId xmlns:a16="http://schemas.microsoft.com/office/drawing/2014/main" xmlns="" id="{90459FCD-6B3B-4ED3-B05B-9357BF398E53}"/>
              </a:ext>
            </a:extLst>
          </p:cNvPr>
          <p:cNvSpPr>
            <a:spLocks noChangeArrowheads="1"/>
          </p:cNvSpPr>
          <p:nvPr/>
        </p:nvSpPr>
        <p:spPr bwMode="auto">
          <a:xfrm>
            <a:off x="3679976" y="1256333"/>
            <a:ext cx="7669101" cy="645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自觉遵守国家法律法规和党纪党规，自觉遵守</a:t>
            </a:r>
            <a:r>
              <a:rPr lang="en-US" altLang="zh-CN" sz="1799">
                <a:solidFill>
                  <a:srgbClr val="404040"/>
                </a:solidFill>
                <a:latin typeface="微软雅黑" panose="020B0503020204020204" pitchFamily="34" charset="-122"/>
                <a:ea typeface="微软雅黑" panose="020B0503020204020204" pitchFamily="34" charset="-122"/>
              </a:rPr>
              <a:t>《</a:t>
            </a:r>
            <a:r>
              <a:rPr lang="zh-CN" altLang="en-US" sz="1799">
                <a:solidFill>
                  <a:srgbClr val="404040"/>
                </a:solidFill>
                <a:latin typeface="微软雅黑" panose="020B0503020204020204" pitchFamily="34" charset="-122"/>
                <a:ea typeface="微软雅黑" panose="020B0503020204020204" pitchFamily="34" charset="-122"/>
              </a:rPr>
              <a:t>员工手册</a:t>
            </a:r>
            <a:r>
              <a:rPr lang="en-US" altLang="zh-CN" sz="1799">
                <a:solidFill>
                  <a:srgbClr val="404040"/>
                </a:solidFill>
                <a:latin typeface="微软雅黑" panose="020B0503020204020204" pitchFamily="34" charset="-122"/>
                <a:ea typeface="微软雅黑" panose="020B0503020204020204" pitchFamily="34" charset="-122"/>
              </a:rPr>
              <a:t>》</a:t>
            </a:r>
            <a:r>
              <a:rPr lang="zh-CN" altLang="en-US" sz="1799">
                <a:solidFill>
                  <a:srgbClr val="404040"/>
                </a:solidFill>
                <a:latin typeface="微软雅黑" panose="020B0503020204020204" pitchFamily="34" charset="-122"/>
                <a:ea typeface="微软雅黑" panose="020B0503020204020204" pitchFamily="34" charset="-122"/>
              </a:rPr>
              <a:t>和公司规章制度、管理标准。</a:t>
            </a:r>
          </a:p>
        </p:txBody>
      </p:sp>
      <p:sp>
        <p:nvSpPr>
          <p:cNvPr id="34" name="矩形 15">
            <a:extLst>
              <a:ext uri="{FF2B5EF4-FFF2-40B4-BE49-F238E27FC236}">
                <a16:creationId xmlns:a16="http://schemas.microsoft.com/office/drawing/2014/main" xmlns="" id="{11A7EC71-8AE2-4158-A695-CCEFF9CD3015}"/>
              </a:ext>
            </a:extLst>
          </p:cNvPr>
          <p:cNvSpPr>
            <a:spLocks noChangeArrowheads="1"/>
          </p:cNvSpPr>
          <p:nvPr/>
        </p:nvSpPr>
        <p:spPr bwMode="auto">
          <a:xfrm>
            <a:off x="3679976" y="2008514"/>
            <a:ext cx="7210783" cy="369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自觉遵守职业道德、社会公德、家庭美德。</a:t>
            </a:r>
          </a:p>
        </p:txBody>
      </p:sp>
      <p:sp>
        <p:nvSpPr>
          <p:cNvPr id="35" name="矩形 16">
            <a:extLst>
              <a:ext uri="{FF2B5EF4-FFF2-40B4-BE49-F238E27FC236}">
                <a16:creationId xmlns:a16="http://schemas.microsoft.com/office/drawing/2014/main" xmlns="" id="{31F16EC0-58C1-4A05-A802-A4CE6F2CE66D}"/>
              </a:ext>
            </a:extLst>
          </p:cNvPr>
          <p:cNvSpPr>
            <a:spLocks noChangeArrowheads="1"/>
          </p:cNvSpPr>
          <p:nvPr/>
        </p:nvSpPr>
        <p:spPr bwMode="auto">
          <a:xfrm>
            <a:off x="3679976" y="2554401"/>
            <a:ext cx="7669101" cy="3692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dirty="0">
                <a:solidFill>
                  <a:srgbClr val="404040"/>
                </a:solidFill>
                <a:latin typeface="微软雅黑" panose="020B0503020204020204" pitchFamily="34" charset="-122"/>
                <a:ea typeface="微软雅黑" panose="020B0503020204020204" pitchFamily="34" charset="-122"/>
              </a:rPr>
              <a:t>自觉把团队和企业的荣誉视为个人最高荣誉，注重细节，严格约束自己。</a:t>
            </a:r>
          </a:p>
        </p:txBody>
      </p:sp>
      <p:sp>
        <p:nvSpPr>
          <p:cNvPr id="36" name="矩形 17">
            <a:extLst>
              <a:ext uri="{FF2B5EF4-FFF2-40B4-BE49-F238E27FC236}">
                <a16:creationId xmlns:a16="http://schemas.microsoft.com/office/drawing/2014/main" xmlns="" id="{93608E6C-69C3-4D7E-9287-67F2D91378E4}"/>
              </a:ext>
            </a:extLst>
          </p:cNvPr>
          <p:cNvSpPr>
            <a:spLocks noChangeArrowheads="1"/>
          </p:cNvSpPr>
          <p:nvPr/>
        </p:nvSpPr>
        <p:spPr bwMode="auto">
          <a:xfrm>
            <a:off x="1083840" y="4741123"/>
            <a:ext cx="1418671"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998" b="1">
                <a:solidFill>
                  <a:srgbClr val="FFFFFF"/>
                </a:solidFill>
                <a:latin typeface="微软雅黑" panose="020B0503020204020204" pitchFamily="34" charset="-122"/>
                <a:ea typeface="微软雅黑" panose="020B0503020204020204" pitchFamily="34" charset="-122"/>
              </a:rPr>
              <a:t>五讲</a:t>
            </a:r>
          </a:p>
        </p:txBody>
      </p:sp>
      <p:sp>
        <p:nvSpPr>
          <p:cNvPr id="37" name="矩形 18">
            <a:extLst>
              <a:ext uri="{FF2B5EF4-FFF2-40B4-BE49-F238E27FC236}">
                <a16:creationId xmlns:a16="http://schemas.microsoft.com/office/drawing/2014/main" xmlns="" id="{960B8EBA-C56B-4E2E-A5A7-56F92A46B9B7}"/>
              </a:ext>
            </a:extLst>
          </p:cNvPr>
          <p:cNvSpPr>
            <a:spLocks noChangeArrowheads="1"/>
          </p:cNvSpPr>
          <p:nvPr/>
        </p:nvSpPr>
        <p:spPr bwMode="auto">
          <a:xfrm>
            <a:off x="2783390" y="3389101"/>
            <a:ext cx="953714" cy="4014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讲正气</a:t>
            </a:r>
          </a:p>
        </p:txBody>
      </p:sp>
      <p:sp>
        <p:nvSpPr>
          <p:cNvPr id="38" name="矩形 19">
            <a:extLst>
              <a:ext uri="{FF2B5EF4-FFF2-40B4-BE49-F238E27FC236}">
                <a16:creationId xmlns:a16="http://schemas.microsoft.com/office/drawing/2014/main" xmlns="" id="{C9017635-BFD8-4A45-A73D-90813D840570}"/>
              </a:ext>
            </a:extLst>
          </p:cNvPr>
          <p:cNvSpPr>
            <a:spLocks noChangeArrowheads="1"/>
          </p:cNvSpPr>
          <p:nvPr/>
        </p:nvSpPr>
        <p:spPr bwMode="auto">
          <a:xfrm>
            <a:off x="2783390" y="3974661"/>
            <a:ext cx="953714" cy="40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讲规矩</a:t>
            </a:r>
          </a:p>
        </p:txBody>
      </p:sp>
      <p:sp>
        <p:nvSpPr>
          <p:cNvPr id="39" name="矩形 20">
            <a:extLst>
              <a:ext uri="{FF2B5EF4-FFF2-40B4-BE49-F238E27FC236}">
                <a16:creationId xmlns:a16="http://schemas.microsoft.com/office/drawing/2014/main" xmlns="" id="{59378685-C064-4E4D-AA5D-453A31FCB56B}"/>
              </a:ext>
            </a:extLst>
          </p:cNvPr>
          <p:cNvSpPr>
            <a:spLocks noChangeArrowheads="1"/>
          </p:cNvSpPr>
          <p:nvPr/>
        </p:nvSpPr>
        <p:spPr bwMode="auto">
          <a:xfrm>
            <a:off x="2783390" y="4572913"/>
            <a:ext cx="953714"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讲大局</a:t>
            </a:r>
          </a:p>
        </p:txBody>
      </p:sp>
      <p:sp>
        <p:nvSpPr>
          <p:cNvPr id="40" name="矩形 21">
            <a:extLst>
              <a:ext uri="{FF2B5EF4-FFF2-40B4-BE49-F238E27FC236}">
                <a16:creationId xmlns:a16="http://schemas.microsoft.com/office/drawing/2014/main" xmlns="" id="{279D3973-3FAA-4A93-8B4A-F701EAFA675E}"/>
              </a:ext>
            </a:extLst>
          </p:cNvPr>
          <p:cNvSpPr>
            <a:spLocks noChangeArrowheads="1"/>
          </p:cNvSpPr>
          <p:nvPr/>
        </p:nvSpPr>
        <p:spPr bwMode="auto">
          <a:xfrm>
            <a:off x="3679976" y="3257390"/>
            <a:ext cx="7669101" cy="645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遇事讲原则，敢于坚持正确的立场和主张，不做对工作、对企业毫无意义的事情。</a:t>
            </a:r>
          </a:p>
        </p:txBody>
      </p:sp>
      <p:sp>
        <p:nvSpPr>
          <p:cNvPr id="41" name="矩形 23">
            <a:extLst>
              <a:ext uri="{FF2B5EF4-FFF2-40B4-BE49-F238E27FC236}">
                <a16:creationId xmlns:a16="http://schemas.microsoft.com/office/drawing/2014/main" xmlns="" id="{CA3B5047-4AEC-4AAC-9F1D-FBD138874AE3}"/>
              </a:ext>
            </a:extLst>
          </p:cNvPr>
          <p:cNvSpPr>
            <a:spLocks noChangeArrowheads="1"/>
          </p:cNvSpPr>
          <p:nvPr/>
        </p:nvSpPr>
        <p:spPr bwMode="auto">
          <a:xfrm>
            <a:off x="3679976" y="3992115"/>
            <a:ext cx="7669101" cy="3697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办事讲标准、讲程序，明白职责、权限和工作流程。</a:t>
            </a:r>
          </a:p>
        </p:txBody>
      </p:sp>
      <p:sp>
        <p:nvSpPr>
          <p:cNvPr id="42" name="矩形 24">
            <a:extLst>
              <a:ext uri="{FF2B5EF4-FFF2-40B4-BE49-F238E27FC236}">
                <a16:creationId xmlns:a16="http://schemas.microsoft.com/office/drawing/2014/main" xmlns="" id="{319B32F9-392A-4E4B-BA92-976AA439B97A}"/>
              </a:ext>
            </a:extLst>
          </p:cNvPr>
          <p:cNvSpPr>
            <a:spLocks noChangeArrowheads="1"/>
          </p:cNvSpPr>
          <p:nvPr/>
        </p:nvSpPr>
        <p:spPr bwMode="auto">
          <a:xfrm>
            <a:off x="3679976" y="4484048"/>
            <a:ext cx="7669101" cy="6458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遇事以大局为重，不推诿扯皮，个人利益必须服从集体利益，小团队利益必须服从企业整体利益。</a:t>
            </a:r>
          </a:p>
        </p:txBody>
      </p:sp>
      <p:sp>
        <p:nvSpPr>
          <p:cNvPr id="43" name="矩形 25">
            <a:extLst>
              <a:ext uri="{FF2B5EF4-FFF2-40B4-BE49-F238E27FC236}">
                <a16:creationId xmlns:a16="http://schemas.microsoft.com/office/drawing/2014/main" xmlns="" id="{26D4F667-E716-4D37-9822-5A628020A571}"/>
              </a:ext>
            </a:extLst>
          </p:cNvPr>
          <p:cNvSpPr>
            <a:spLocks noChangeArrowheads="1"/>
          </p:cNvSpPr>
          <p:nvPr/>
        </p:nvSpPr>
        <p:spPr bwMode="auto">
          <a:xfrm>
            <a:off x="2783390" y="5307639"/>
            <a:ext cx="953714"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讲学习</a:t>
            </a:r>
          </a:p>
        </p:txBody>
      </p:sp>
      <p:sp>
        <p:nvSpPr>
          <p:cNvPr id="44" name="矩形 26">
            <a:extLst>
              <a:ext uri="{FF2B5EF4-FFF2-40B4-BE49-F238E27FC236}">
                <a16:creationId xmlns:a16="http://schemas.microsoft.com/office/drawing/2014/main" xmlns="" id="{A1AA7A0E-D254-4CA6-8AA0-59CAF1801F6E}"/>
              </a:ext>
            </a:extLst>
          </p:cNvPr>
          <p:cNvSpPr>
            <a:spLocks noChangeArrowheads="1"/>
          </p:cNvSpPr>
          <p:nvPr/>
        </p:nvSpPr>
        <p:spPr bwMode="auto">
          <a:xfrm>
            <a:off x="2783390" y="6009040"/>
            <a:ext cx="953714"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讲效率</a:t>
            </a:r>
          </a:p>
        </p:txBody>
      </p:sp>
      <p:sp>
        <p:nvSpPr>
          <p:cNvPr id="45" name="矩形 27">
            <a:extLst>
              <a:ext uri="{FF2B5EF4-FFF2-40B4-BE49-F238E27FC236}">
                <a16:creationId xmlns:a16="http://schemas.microsoft.com/office/drawing/2014/main" xmlns="" id="{6AD2D891-470D-4361-A8C5-BF3C74BA67C2}"/>
              </a:ext>
            </a:extLst>
          </p:cNvPr>
          <p:cNvSpPr>
            <a:spLocks noChangeArrowheads="1"/>
          </p:cNvSpPr>
          <p:nvPr/>
        </p:nvSpPr>
        <p:spPr bwMode="auto">
          <a:xfrm>
            <a:off x="3679976" y="5260033"/>
            <a:ext cx="7669101" cy="645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爱学习、肯钻研，不求博览群书，但求学习急需、与工作有关的业务流程及相关知识，提高统揽全局的能力。</a:t>
            </a:r>
          </a:p>
        </p:txBody>
      </p:sp>
      <p:sp>
        <p:nvSpPr>
          <p:cNvPr id="46" name="矩形 29">
            <a:extLst>
              <a:ext uri="{FF2B5EF4-FFF2-40B4-BE49-F238E27FC236}">
                <a16:creationId xmlns:a16="http://schemas.microsoft.com/office/drawing/2014/main" xmlns="" id="{13B2A831-23A1-49CB-B04D-C8A0085401E2}"/>
              </a:ext>
            </a:extLst>
          </p:cNvPr>
          <p:cNvSpPr>
            <a:spLocks noChangeArrowheads="1"/>
          </p:cNvSpPr>
          <p:nvPr/>
        </p:nvSpPr>
        <p:spPr bwMode="auto">
          <a:xfrm>
            <a:off x="3679976" y="6042364"/>
            <a:ext cx="7669101" cy="3697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提高执行力，每天高效工作</a:t>
            </a:r>
            <a:r>
              <a:rPr lang="en-US" altLang="zh-CN" sz="1799">
                <a:solidFill>
                  <a:srgbClr val="404040"/>
                </a:solidFill>
                <a:latin typeface="微软雅黑" panose="020B0503020204020204" pitchFamily="34" charset="-122"/>
                <a:ea typeface="微软雅黑" panose="020B0503020204020204" pitchFamily="34" charset="-122"/>
              </a:rPr>
              <a:t>8</a:t>
            </a:r>
            <a:r>
              <a:rPr lang="zh-CN" altLang="en-US" sz="1799">
                <a:solidFill>
                  <a:srgbClr val="404040"/>
                </a:solidFill>
                <a:latin typeface="微软雅黑" panose="020B0503020204020204" pitchFamily="34" charset="-122"/>
                <a:ea typeface="微软雅黑" panose="020B0503020204020204" pitchFamily="34" charset="-122"/>
              </a:rPr>
              <a:t>小时。</a:t>
            </a:r>
          </a:p>
        </p:txBody>
      </p:sp>
      <p:cxnSp>
        <p:nvCxnSpPr>
          <p:cNvPr id="47" name="直接连接符 46">
            <a:extLst>
              <a:ext uri="{FF2B5EF4-FFF2-40B4-BE49-F238E27FC236}">
                <a16:creationId xmlns:a16="http://schemas.microsoft.com/office/drawing/2014/main" xmlns="" id="{EA887E34-56FB-4E39-940E-AB047BCE6299}"/>
              </a:ext>
            </a:extLst>
          </p:cNvPr>
          <p:cNvCxnSpPr/>
          <p:nvPr/>
        </p:nvCxnSpPr>
        <p:spPr bwMode="auto">
          <a:xfrm flipH="1">
            <a:off x="2783389" y="2933667"/>
            <a:ext cx="8323186" cy="0"/>
          </a:xfrm>
          <a:prstGeom prst="line">
            <a:avLst/>
          </a:prstGeom>
          <a:solidFill>
            <a:schemeClr val="accent1"/>
          </a:solidFill>
          <a:ln w="12700" cap="flat" cmpd="sng" algn="ctr">
            <a:solidFill>
              <a:schemeClr val="accent3"/>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extLst>
      <p:ext uri="{BB962C8B-B14F-4D97-AF65-F5344CB8AC3E}">
        <p14:creationId xmlns:p14="http://schemas.microsoft.com/office/powerpoint/2010/main" xmlns="" val="376781107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1+#ppt_w/2"/>
                                          </p:val>
                                        </p:tav>
                                        <p:tav tm="100000">
                                          <p:val>
                                            <p:strVal val="#ppt_x"/>
                                          </p:val>
                                        </p:tav>
                                      </p:tavLst>
                                    </p:anim>
                                    <p:anim calcmode="lin" valueType="num">
                                      <p:cBhvr additive="base">
                                        <p:cTn id="24" dur="500" fill="hold"/>
                                        <p:tgtEl>
                                          <p:spTgt spid="3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1+#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1+#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1+#ppt_w/2"/>
                                          </p:val>
                                        </p:tav>
                                        <p:tav tm="100000">
                                          <p:val>
                                            <p:strVal val="#ppt_x"/>
                                          </p:val>
                                        </p:tav>
                                      </p:tavLst>
                                    </p:anim>
                                    <p:anim calcmode="lin" valueType="num">
                                      <p:cBhvr additive="base">
                                        <p:cTn id="40" dur="500" fill="hold"/>
                                        <p:tgtEl>
                                          <p:spTgt spid="3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1+#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1+#ppt_w/2"/>
                                          </p:val>
                                        </p:tav>
                                        <p:tav tm="100000">
                                          <p:val>
                                            <p:strVal val="#ppt_x"/>
                                          </p:val>
                                        </p:tav>
                                      </p:tavLst>
                                    </p:anim>
                                    <p:anim calcmode="lin" valueType="num">
                                      <p:cBhvr additive="base">
                                        <p:cTn id="52" dur="500" fill="hold"/>
                                        <p:tgtEl>
                                          <p:spTgt spid="38"/>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1+#ppt_w/2"/>
                                          </p:val>
                                        </p:tav>
                                        <p:tav tm="100000">
                                          <p:val>
                                            <p:strVal val="#ppt_x"/>
                                          </p:val>
                                        </p:tav>
                                      </p:tavLst>
                                    </p:anim>
                                    <p:anim calcmode="lin" valueType="num">
                                      <p:cBhvr additive="base">
                                        <p:cTn id="56" dur="500" fill="hold"/>
                                        <p:tgtEl>
                                          <p:spTgt spid="39"/>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fill="hold"/>
                                        <p:tgtEl>
                                          <p:spTgt spid="40"/>
                                        </p:tgtEl>
                                        <p:attrNameLst>
                                          <p:attrName>ppt_x</p:attrName>
                                        </p:attrNameLst>
                                      </p:cBhvr>
                                      <p:tavLst>
                                        <p:tav tm="0">
                                          <p:val>
                                            <p:strVal val="1+#ppt_w/2"/>
                                          </p:val>
                                        </p:tav>
                                        <p:tav tm="100000">
                                          <p:val>
                                            <p:strVal val="#ppt_x"/>
                                          </p:val>
                                        </p:tav>
                                      </p:tavLst>
                                    </p:anim>
                                    <p:anim calcmode="lin" valueType="num">
                                      <p:cBhvr additive="base">
                                        <p:cTn id="60" dur="500" fill="hold"/>
                                        <p:tgtEl>
                                          <p:spTgt spid="4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fill="hold"/>
                                        <p:tgtEl>
                                          <p:spTgt spid="41"/>
                                        </p:tgtEl>
                                        <p:attrNameLst>
                                          <p:attrName>ppt_x</p:attrName>
                                        </p:attrNameLst>
                                      </p:cBhvr>
                                      <p:tavLst>
                                        <p:tav tm="0">
                                          <p:val>
                                            <p:strVal val="1+#ppt_w/2"/>
                                          </p:val>
                                        </p:tav>
                                        <p:tav tm="100000">
                                          <p:val>
                                            <p:strVal val="#ppt_x"/>
                                          </p:val>
                                        </p:tav>
                                      </p:tavLst>
                                    </p:anim>
                                    <p:anim calcmode="lin" valueType="num">
                                      <p:cBhvr additive="base">
                                        <p:cTn id="64" dur="500" fill="hold"/>
                                        <p:tgtEl>
                                          <p:spTgt spid="41"/>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additive="base">
                                        <p:cTn id="67" dur="500" fill="hold"/>
                                        <p:tgtEl>
                                          <p:spTgt spid="42"/>
                                        </p:tgtEl>
                                        <p:attrNameLst>
                                          <p:attrName>ppt_x</p:attrName>
                                        </p:attrNameLst>
                                      </p:cBhvr>
                                      <p:tavLst>
                                        <p:tav tm="0">
                                          <p:val>
                                            <p:strVal val="1+#ppt_w/2"/>
                                          </p:val>
                                        </p:tav>
                                        <p:tav tm="100000">
                                          <p:val>
                                            <p:strVal val="#ppt_x"/>
                                          </p:val>
                                        </p:tav>
                                      </p:tavLst>
                                    </p:anim>
                                    <p:anim calcmode="lin" valueType="num">
                                      <p:cBhvr additive="base">
                                        <p:cTn id="68" dur="500" fill="hold"/>
                                        <p:tgtEl>
                                          <p:spTgt spid="42"/>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fill="hold"/>
                                        <p:tgtEl>
                                          <p:spTgt spid="43"/>
                                        </p:tgtEl>
                                        <p:attrNameLst>
                                          <p:attrName>ppt_x</p:attrName>
                                        </p:attrNameLst>
                                      </p:cBhvr>
                                      <p:tavLst>
                                        <p:tav tm="0">
                                          <p:val>
                                            <p:strVal val="1+#ppt_w/2"/>
                                          </p:val>
                                        </p:tav>
                                        <p:tav tm="100000">
                                          <p:val>
                                            <p:strVal val="#ppt_x"/>
                                          </p:val>
                                        </p:tav>
                                      </p:tavLst>
                                    </p:anim>
                                    <p:anim calcmode="lin" valueType="num">
                                      <p:cBhvr additive="base">
                                        <p:cTn id="72" dur="500" fill="hold"/>
                                        <p:tgtEl>
                                          <p:spTgt spid="4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500" fill="hold"/>
                                        <p:tgtEl>
                                          <p:spTgt spid="44"/>
                                        </p:tgtEl>
                                        <p:attrNameLst>
                                          <p:attrName>ppt_x</p:attrName>
                                        </p:attrNameLst>
                                      </p:cBhvr>
                                      <p:tavLst>
                                        <p:tav tm="0">
                                          <p:val>
                                            <p:strVal val="1+#ppt_w/2"/>
                                          </p:val>
                                        </p:tav>
                                        <p:tav tm="100000">
                                          <p:val>
                                            <p:strVal val="#ppt_x"/>
                                          </p:val>
                                        </p:tav>
                                      </p:tavLst>
                                    </p:anim>
                                    <p:anim calcmode="lin" valueType="num">
                                      <p:cBhvr additive="base">
                                        <p:cTn id="76" dur="500" fill="hold"/>
                                        <p:tgtEl>
                                          <p:spTgt spid="44"/>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 calcmode="lin" valueType="num">
                                      <p:cBhvr additive="base">
                                        <p:cTn id="79" dur="500" fill="hold"/>
                                        <p:tgtEl>
                                          <p:spTgt spid="45"/>
                                        </p:tgtEl>
                                        <p:attrNameLst>
                                          <p:attrName>ppt_x</p:attrName>
                                        </p:attrNameLst>
                                      </p:cBhvr>
                                      <p:tavLst>
                                        <p:tav tm="0">
                                          <p:val>
                                            <p:strVal val="1+#ppt_w/2"/>
                                          </p:val>
                                        </p:tav>
                                        <p:tav tm="100000">
                                          <p:val>
                                            <p:strVal val="#ppt_x"/>
                                          </p:val>
                                        </p:tav>
                                      </p:tavLst>
                                    </p:anim>
                                    <p:anim calcmode="lin" valueType="num">
                                      <p:cBhvr additive="base">
                                        <p:cTn id="80" dur="500" fill="hold"/>
                                        <p:tgtEl>
                                          <p:spTgt spid="45"/>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additive="base">
                                        <p:cTn id="83" dur="500" fill="hold"/>
                                        <p:tgtEl>
                                          <p:spTgt spid="46"/>
                                        </p:tgtEl>
                                        <p:attrNameLst>
                                          <p:attrName>ppt_x</p:attrName>
                                        </p:attrNameLst>
                                      </p:cBhvr>
                                      <p:tavLst>
                                        <p:tav tm="0">
                                          <p:val>
                                            <p:strVal val="1+#ppt_w/2"/>
                                          </p:val>
                                        </p:tav>
                                        <p:tav tm="100000">
                                          <p:val>
                                            <p:strVal val="#ppt_x"/>
                                          </p:val>
                                        </p:tav>
                                      </p:tavLst>
                                    </p:anim>
                                    <p:anim calcmode="lin" valueType="num">
                                      <p:cBhvr additive="base">
                                        <p:cTn id="84" dur="500" fill="hold"/>
                                        <p:tgtEl>
                                          <p:spTgt spid="46"/>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additive="base">
                                        <p:cTn id="87" dur="500" fill="hold"/>
                                        <p:tgtEl>
                                          <p:spTgt spid="47"/>
                                        </p:tgtEl>
                                        <p:attrNameLst>
                                          <p:attrName>ppt_x</p:attrName>
                                        </p:attrNameLst>
                                      </p:cBhvr>
                                      <p:tavLst>
                                        <p:tav tm="0">
                                          <p:val>
                                            <p:strVal val="1+#ppt_w/2"/>
                                          </p:val>
                                        </p:tav>
                                        <p:tav tm="100000">
                                          <p:val>
                                            <p:strVal val="#ppt_x"/>
                                          </p:val>
                                        </p:tav>
                                      </p:tavLst>
                                    </p:anim>
                                    <p:anim calcmode="lin" valueType="num">
                                      <p:cBhvr additive="base">
                                        <p:cTn id="88"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556165" y="479790"/>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283885" y="538505"/>
            <a:ext cx="8231147" cy="5230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二、四严禁、六不准</a:t>
            </a:r>
          </a:p>
        </p:txBody>
      </p:sp>
      <p:sp>
        <p:nvSpPr>
          <p:cNvPr id="8" name="矩形 7">
            <a:extLst>
              <a:ext uri="{FF2B5EF4-FFF2-40B4-BE49-F238E27FC236}">
                <a16:creationId xmlns:a16="http://schemas.microsoft.com/office/drawing/2014/main" xmlns="" id="{DFC34CAB-A948-49BA-A9AD-884543B6DE0D}"/>
              </a:ext>
            </a:extLst>
          </p:cNvPr>
          <p:cNvSpPr>
            <a:spLocks noChangeArrowheads="1"/>
          </p:cNvSpPr>
          <p:nvPr/>
        </p:nvSpPr>
        <p:spPr bwMode="auto">
          <a:xfrm>
            <a:off x="1651240" y="2298969"/>
            <a:ext cx="2651071" cy="2865113"/>
          </a:xfrm>
          <a:prstGeom prst="rect">
            <a:avLst/>
          </a:prstGeom>
          <a:solidFill>
            <a:schemeClr val="bg2"/>
          </a:solidFill>
          <a:ln w="9525">
            <a:solidFill>
              <a:schemeClr val="tx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grpSp>
        <p:nvGrpSpPr>
          <p:cNvPr id="10" name="组合 10">
            <a:extLst>
              <a:ext uri="{FF2B5EF4-FFF2-40B4-BE49-F238E27FC236}">
                <a16:creationId xmlns:a16="http://schemas.microsoft.com/office/drawing/2014/main" xmlns="" id="{F15B89C7-7D2A-4ED6-8CF1-13D83A56AF48}"/>
              </a:ext>
            </a:extLst>
          </p:cNvPr>
          <p:cNvGrpSpPr>
            <a:grpSpLocks/>
          </p:cNvGrpSpPr>
          <p:nvPr/>
        </p:nvGrpSpPr>
        <p:grpSpPr bwMode="auto">
          <a:xfrm>
            <a:off x="1273261" y="2146629"/>
            <a:ext cx="3407031" cy="491933"/>
            <a:chOff x="1159891" y="1268760"/>
            <a:chExt cx="3408980" cy="491110"/>
          </a:xfrm>
        </p:grpSpPr>
        <p:sp>
          <p:nvSpPr>
            <p:cNvPr id="11" name="圆角矩形 26">
              <a:extLst>
                <a:ext uri="{FF2B5EF4-FFF2-40B4-BE49-F238E27FC236}">
                  <a16:creationId xmlns:a16="http://schemas.microsoft.com/office/drawing/2014/main" xmlns="" id="{2861BA23-6B51-41AB-BE24-46FB76122AE6}"/>
                </a:ext>
              </a:extLst>
            </p:cNvPr>
            <p:cNvSpPr>
              <a:spLocks noChangeArrowheads="1"/>
            </p:cNvSpPr>
            <p:nvPr/>
          </p:nvSpPr>
          <p:spPr bwMode="auto">
            <a:xfrm>
              <a:off x="1159891" y="1268760"/>
              <a:ext cx="3408980" cy="491110"/>
            </a:xfrm>
            <a:prstGeom prst="roundRect">
              <a:avLst>
                <a:gd name="adj" fmla="val 16667"/>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endParaRPr lang="zh-CN" altLang="en-US" sz="1799">
                <a:solidFill>
                  <a:srgbClr val="C00000"/>
                </a:solidFill>
              </a:endParaRPr>
            </a:p>
          </p:txBody>
        </p:sp>
        <p:sp>
          <p:nvSpPr>
            <p:cNvPr id="12" name="矩形 12">
              <a:extLst>
                <a:ext uri="{FF2B5EF4-FFF2-40B4-BE49-F238E27FC236}">
                  <a16:creationId xmlns:a16="http://schemas.microsoft.com/office/drawing/2014/main" xmlns="" id="{B24204E8-0B05-4CE7-BBF3-859132CB8BBE}"/>
                </a:ext>
              </a:extLst>
            </p:cNvPr>
            <p:cNvSpPr>
              <a:spLocks noChangeArrowheads="1"/>
            </p:cNvSpPr>
            <p:nvPr/>
          </p:nvSpPr>
          <p:spPr bwMode="auto">
            <a:xfrm>
              <a:off x="2284682" y="1307508"/>
              <a:ext cx="115939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1999" b="1" dirty="0">
                  <a:solidFill>
                    <a:srgbClr val="FFFFFF"/>
                  </a:solidFill>
                  <a:latin typeface="微软雅黑" panose="020B0503020204020204" pitchFamily="34" charset="-122"/>
                  <a:ea typeface="微软雅黑" panose="020B0503020204020204" pitchFamily="34" charset="-122"/>
                </a:rPr>
                <a:t>四严禁</a:t>
              </a:r>
            </a:p>
          </p:txBody>
        </p:sp>
      </p:grpSp>
      <p:sp>
        <p:nvSpPr>
          <p:cNvPr id="13" name="矩形 13">
            <a:extLst>
              <a:ext uri="{FF2B5EF4-FFF2-40B4-BE49-F238E27FC236}">
                <a16:creationId xmlns:a16="http://schemas.microsoft.com/office/drawing/2014/main" xmlns="" id="{165C3B8E-A248-42D8-AA82-A90C302071B5}"/>
              </a:ext>
            </a:extLst>
          </p:cNvPr>
          <p:cNvSpPr>
            <a:spLocks noChangeArrowheads="1"/>
          </p:cNvSpPr>
          <p:nvPr/>
        </p:nvSpPr>
        <p:spPr bwMode="auto">
          <a:xfrm>
            <a:off x="2052608" y="2862783"/>
            <a:ext cx="1848336" cy="19382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lnSpc>
                <a:spcPct val="150000"/>
              </a:lnSpc>
              <a:spcBef>
                <a:spcPct val="0"/>
              </a:spcBef>
              <a:spcAft>
                <a:spcPct val="0"/>
              </a:spcAft>
            </a:pPr>
            <a:r>
              <a:rPr lang="zh-CN" altLang="en-US" sz="1999" dirty="0">
                <a:solidFill>
                  <a:srgbClr val="404040"/>
                </a:solidFill>
                <a:latin typeface="微软雅黑" panose="020B0503020204020204" pitchFamily="34" charset="-122"/>
                <a:ea typeface="微软雅黑" panose="020B0503020204020204" pitchFamily="34" charset="-122"/>
              </a:rPr>
              <a:t>严禁损公利己，</a:t>
            </a:r>
            <a:endParaRPr lang="en-US" altLang="zh-CN" sz="1999" dirty="0">
              <a:solidFill>
                <a:srgbClr val="404040"/>
              </a:solidFill>
              <a:latin typeface="微软雅黑" panose="020B0503020204020204" pitchFamily="34" charset="-122"/>
              <a:ea typeface="微软雅黑" panose="020B0503020204020204" pitchFamily="34" charset="-122"/>
            </a:endParaRPr>
          </a:p>
          <a:p>
            <a:pPr algn="just" defTabSz="914034" fontAlgn="base">
              <a:lnSpc>
                <a:spcPct val="150000"/>
              </a:lnSpc>
              <a:spcBef>
                <a:spcPct val="0"/>
              </a:spcBef>
              <a:spcAft>
                <a:spcPct val="0"/>
              </a:spcAft>
            </a:pPr>
            <a:r>
              <a:rPr lang="zh-CN" altLang="en-US" sz="1999" dirty="0">
                <a:solidFill>
                  <a:srgbClr val="404040"/>
                </a:solidFill>
                <a:latin typeface="微软雅黑" panose="020B0503020204020204" pitchFamily="34" charset="-122"/>
                <a:ea typeface="微软雅黑" panose="020B0503020204020204" pitchFamily="34" charset="-122"/>
              </a:rPr>
              <a:t>严禁吃拿卡要，</a:t>
            </a:r>
            <a:endParaRPr lang="en-US" altLang="zh-CN" sz="1999" dirty="0">
              <a:solidFill>
                <a:srgbClr val="404040"/>
              </a:solidFill>
              <a:latin typeface="微软雅黑" panose="020B0503020204020204" pitchFamily="34" charset="-122"/>
              <a:ea typeface="微软雅黑" panose="020B0503020204020204" pitchFamily="34" charset="-122"/>
            </a:endParaRPr>
          </a:p>
          <a:p>
            <a:pPr algn="just" defTabSz="914034" fontAlgn="base">
              <a:lnSpc>
                <a:spcPct val="150000"/>
              </a:lnSpc>
              <a:spcBef>
                <a:spcPct val="0"/>
              </a:spcBef>
              <a:spcAft>
                <a:spcPct val="0"/>
              </a:spcAft>
            </a:pPr>
            <a:r>
              <a:rPr lang="zh-CN" altLang="en-US" sz="1999" dirty="0">
                <a:solidFill>
                  <a:srgbClr val="404040"/>
                </a:solidFill>
                <a:latin typeface="微软雅黑" panose="020B0503020204020204" pitchFamily="34" charset="-122"/>
                <a:ea typeface="微软雅黑" panose="020B0503020204020204" pitchFamily="34" charset="-122"/>
              </a:rPr>
              <a:t>严禁滥用职权，</a:t>
            </a:r>
            <a:endParaRPr lang="en-US" altLang="zh-CN" sz="1999" dirty="0">
              <a:solidFill>
                <a:srgbClr val="404040"/>
              </a:solidFill>
              <a:latin typeface="微软雅黑" panose="020B0503020204020204" pitchFamily="34" charset="-122"/>
              <a:ea typeface="微软雅黑" panose="020B0503020204020204" pitchFamily="34" charset="-122"/>
            </a:endParaRPr>
          </a:p>
          <a:p>
            <a:pPr algn="just" defTabSz="914034" fontAlgn="base">
              <a:lnSpc>
                <a:spcPct val="150000"/>
              </a:lnSpc>
              <a:spcBef>
                <a:spcPct val="0"/>
              </a:spcBef>
              <a:spcAft>
                <a:spcPct val="0"/>
              </a:spcAft>
            </a:pPr>
            <a:r>
              <a:rPr lang="zh-CN" altLang="en-US" sz="1999" dirty="0">
                <a:solidFill>
                  <a:srgbClr val="404040"/>
                </a:solidFill>
                <a:latin typeface="微软雅黑" panose="020B0503020204020204" pitchFamily="34" charset="-122"/>
                <a:ea typeface="微软雅黑" panose="020B0503020204020204" pitchFamily="34" charset="-122"/>
              </a:rPr>
              <a:t>严禁铺张浪费。</a:t>
            </a:r>
          </a:p>
        </p:txBody>
      </p:sp>
      <p:sp>
        <p:nvSpPr>
          <p:cNvPr id="14" name="矩形 14">
            <a:extLst>
              <a:ext uri="{FF2B5EF4-FFF2-40B4-BE49-F238E27FC236}">
                <a16:creationId xmlns:a16="http://schemas.microsoft.com/office/drawing/2014/main" xmlns="" id="{574F7552-9BD8-4834-9D5E-330210E436B5}"/>
              </a:ext>
            </a:extLst>
          </p:cNvPr>
          <p:cNvSpPr>
            <a:spLocks noChangeArrowheads="1"/>
          </p:cNvSpPr>
          <p:nvPr/>
        </p:nvSpPr>
        <p:spPr bwMode="auto">
          <a:xfrm>
            <a:off x="5744310" y="2436235"/>
            <a:ext cx="5254161" cy="2727847"/>
          </a:xfrm>
          <a:prstGeom prst="rect">
            <a:avLst/>
          </a:prstGeom>
          <a:solidFill>
            <a:schemeClr val="bg2"/>
          </a:solidFill>
          <a:ln w="9525">
            <a:solidFill>
              <a:schemeClr val="tx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grpSp>
        <p:nvGrpSpPr>
          <p:cNvPr id="15" name="组合 15">
            <a:extLst>
              <a:ext uri="{FF2B5EF4-FFF2-40B4-BE49-F238E27FC236}">
                <a16:creationId xmlns:a16="http://schemas.microsoft.com/office/drawing/2014/main" xmlns="" id="{E62DFDC2-EB72-406F-9002-5758068E4D7B}"/>
              </a:ext>
            </a:extLst>
          </p:cNvPr>
          <p:cNvGrpSpPr>
            <a:grpSpLocks/>
          </p:cNvGrpSpPr>
          <p:nvPr/>
        </p:nvGrpSpPr>
        <p:grpSpPr bwMode="auto">
          <a:xfrm>
            <a:off x="6667875" y="2146629"/>
            <a:ext cx="3407031" cy="490345"/>
            <a:chOff x="1159891" y="3356867"/>
            <a:chExt cx="3408980" cy="491110"/>
          </a:xfrm>
        </p:grpSpPr>
        <p:sp>
          <p:nvSpPr>
            <p:cNvPr id="16" name="圆角矩形 26">
              <a:extLst>
                <a:ext uri="{FF2B5EF4-FFF2-40B4-BE49-F238E27FC236}">
                  <a16:creationId xmlns:a16="http://schemas.microsoft.com/office/drawing/2014/main" xmlns="" id="{A30FED29-4C3D-4064-AE07-F43D59F4AD1C}"/>
                </a:ext>
              </a:extLst>
            </p:cNvPr>
            <p:cNvSpPr>
              <a:spLocks noChangeArrowheads="1"/>
            </p:cNvSpPr>
            <p:nvPr/>
          </p:nvSpPr>
          <p:spPr bwMode="auto">
            <a:xfrm>
              <a:off x="1159891" y="3356867"/>
              <a:ext cx="3408980" cy="491110"/>
            </a:xfrm>
            <a:prstGeom prst="roundRect">
              <a:avLst>
                <a:gd name="adj" fmla="val 16667"/>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7" name="矩形 17">
              <a:extLst>
                <a:ext uri="{FF2B5EF4-FFF2-40B4-BE49-F238E27FC236}">
                  <a16:creationId xmlns:a16="http://schemas.microsoft.com/office/drawing/2014/main" xmlns="" id="{A57D768E-ACCF-477B-AB7D-F2518089EB69}"/>
                </a:ext>
              </a:extLst>
            </p:cNvPr>
            <p:cNvSpPr>
              <a:spLocks noChangeArrowheads="1"/>
            </p:cNvSpPr>
            <p:nvPr/>
          </p:nvSpPr>
          <p:spPr bwMode="auto">
            <a:xfrm>
              <a:off x="2484746" y="3410939"/>
              <a:ext cx="115939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dirty="0">
                  <a:solidFill>
                    <a:srgbClr val="FFFFFF"/>
                  </a:solidFill>
                  <a:latin typeface="微软雅黑" panose="020B0503020204020204" pitchFamily="34" charset="-122"/>
                  <a:ea typeface="微软雅黑" panose="020B0503020204020204" pitchFamily="34" charset="-122"/>
                </a:rPr>
                <a:t>六不准</a:t>
              </a:r>
            </a:p>
          </p:txBody>
        </p:sp>
      </p:grpSp>
      <p:sp>
        <p:nvSpPr>
          <p:cNvPr id="18" name="矩形 18">
            <a:extLst>
              <a:ext uri="{FF2B5EF4-FFF2-40B4-BE49-F238E27FC236}">
                <a16:creationId xmlns:a16="http://schemas.microsoft.com/office/drawing/2014/main" xmlns="" id="{C5D37580-3C6C-41E7-986C-3B1D20F6E7DD}"/>
              </a:ext>
            </a:extLst>
          </p:cNvPr>
          <p:cNvSpPr>
            <a:spLocks noChangeArrowheads="1"/>
          </p:cNvSpPr>
          <p:nvPr/>
        </p:nvSpPr>
        <p:spPr bwMode="auto">
          <a:xfrm>
            <a:off x="6121988" y="2900113"/>
            <a:ext cx="4498805" cy="19382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dirty="0">
                <a:solidFill>
                  <a:srgbClr val="404040"/>
                </a:solidFill>
                <a:latin typeface="微软雅黑" panose="020B0503020204020204" pitchFamily="34" charset="-122"/>
                <a:ea typeface="微软雅黑" panose="020B0503020204020204" pitchFamily="34" charset="-122"/>
              </a:rPr>
              <a:t>不准将个人利益凌驾于组织之上；</a:t>
            </a:r>
            <a:endParaRPr lang="en-US" altLang="zh-CN" sz="1999" dirty="0">
              <a:solidFill>
                <a:srgbClr val="404040"/>
              </a:solidFill>
              <a:latin typeface="微软雅黑" panose="020B0503020204020204" pitchFamily="34" charset="-122"/>
              <a:ea typeface="微软雅黑" panose="020B0503020204020204" pitchFamily="34" charset="-122"/>
            </a:endParaRPr>
          </a:p>
          <a:p>
            <a:pPr algn="just" defTabSz="914034" fontAlgn="base">
              <a:spcBef>
                <a:spcPct val="0"/>
              </a:spcBef>
              <a:spcAft>
                <a:spcPct val="0"/>
              </a:spcAft>
            </a:pPr>
            <a:r>
              <a:rPr lang="zh-CN" altLang="en-US" sz="1999" dirty="0">
                <a:solidFill>
                  <a:srgbClr val="404040"/>
                </a:solidFill>
                <a:latin typeface="微软雅黑" panose="020B0503020204020204" pitchFamily="34" charset="-122"/>
                <a:ea typeface="微软雅黑" panose="020B0503020204020204" pitchFamily="34" charset="-122"/>
              </a:rPr>
              <a:t>不准将小集体利益置于工厂之上；</a:t>
            </a:r>
            <a:endParaRPr lang="en-US" altLang="zh-CN" sz="1999" dirty="0">
              <a:solidFill>
                <a:srgbClr val="404040"/>
              </a:solidFill>
              <a:latin typeface="微软雅黑" panose="020B0503020204020204" pitchFamily="34" charset="-122"/>
              <a:ea typeface="微软雅黑" panose="020B0503020204020204" pitchFamily="34" charset="-122"/>
            </a:endParaRPr>
          </a:p>
          <a:p>
            <a:pPr algn="just" defTabSz="914034" fontAlgn="base">
              <a:spcBef>
                <a:spcPct val="0"/>
              </a:spcBef>
              <a:spcAft>
                <a:spcPct val="0"/>
              </a:spcAft>
            </a:pPr>
            <a:r>
              <a:rPr lang="zh-CN" altLang="en-US" sz="1999" dirty="0">
                <a:solidFill>
                  <a:srgbClr val="404040"/>
                </a:solidFill>
                <a:latin typeface="微软雅黑" panose="020B0503020204020204" pitchFamily="34" charset="-122"/>
                <a:ea typeface="微软雅黑" panose="020B0503020204020204" pitchFamily="34" charset="-122"/>
              </a:rPr>
              <a:t>不准阳奉阴违、口是心非；</a:t>
            </a:r>
            <a:endParaRPr lang="en-US" altLang="zh-CN" sz="1999" dirty="0">
              <a:solidFill>
                <a:srgbClr val="404040"/>
              </a:solidFill>
              <a:latin typeface="微软雅黑" panose="020B0503020204020204" pitchFamily="34" charset="-122"/>
              <a:ea typeface="微软雅黑" panose="020B0503020204020204" pitchFamily="34" charset="-122"/>
            </a:endParaRPr>
          </a:p>
          <a:p>
            <a:pPr algn="just" defTabSz="914034" fontAlgn="base">
              <a:spcBef>
                <a:spcPct val="0"/>
              </a:spcBef>
              <a:spcAft>
                <a:spcPct val="0"/>
              </a:spcAft>
            </a:pPr>
            <a:r>
              <a:rPr lang="zh-CN" altLang="en-US" sz="1999" dirty="0">
                <a:solidFill>
                  <a:srgbClr val="404040"/>
                </a:solidFill>
                <a:latin typeface="微软雅黑" panose="020B0503020204020204" pitchFamily="34" charset="-122"/>
                <a:ea typeface="微软雅黑" panose="020B0503020204020204" pitchFamily="34" charset="-122"/>
              </a:rPr>
              <a:t>不准凭感情、义气办事；</a:t>
            </a:r>
            <a:endParaRPr lang="en-US" altLang="zh-CN" sz="1999" dirty="0">
              <a:solidFill>
                <a:srgbClr val="404040"/>
              </a:solidFill>
              <a:latin typeface="微软雅黑" panose="020B0503020204020204" pitchFamily="34" charset="-122"/>
              <a:ea typeface="微软雅黑" panose="020B0503020204020204" pitchFamily="34" charset="-122"/>
            </a:endParaRPr>
          </a:p>
          <a:p>
            <a:pPr algn="just" defTabSz="914034" fontAlgn="base">
              <a:spcBef>
                <a:spcPct val="0"/>
              </a:spcBef>
              <a:spcAft>
                <a:spcPct val="0"/>
              </a:spcAft>
            </a:pPr>
            <a:r>
              <a:rPr lang="zh-CN" altLang="en-US" sz="1999" dirty="0">
                <a:solidFill>
                  <a:srgbClr val="404040"/>
                </a:solidFill>
                <a:latin typeface="微软雅黑" panose="020B0503020204020204" pitchFamily="34" charset="-122"/>
                <a:ea typeface="微软雅黑" panose="020B0503020204020204" pitchFamily="34" charset="-122"/>
              </a:rPr>
              <a:t>不准打击报复举报人、排斥异已；</a:t>
            </a:r>
            <a:endParaRPr lang="en-US" altLang="zh-CN" sz="1999" dirty="0">
              <a:solidFill>
                <a:srgbClr val="404040"/>
              </a:solidFill>
              <a:latin typeface="微软雅黑" panose="020B0503020204020204" pitchFamily="34" charset="-122"/>
              <a:ea typeface="微软雅黑" panose="020B0503020204020204" pitchFamily="34" charset="-122"/>
            </a:endParaRPr>
          </a:p>
          <a:p>
            <a:pPr algn="just" defTabSz="914034" fontAlgn="base">
              <a:spcBef>
                <a:spcPct val="0"/>
              </a:spcBef>
              <a:spcAft>
                <a:spcPct val="0"/>
              </a:spcAft>
            </a:pPr>
            <a:r>
              <a:rPr lang="zh-CN" altLang="en-US" sz="1999" dirty="0">
                <a:solidFill>
                  <a:srgbClr val="404040"/>
                </a:solidFill>
                <a:latin typeface="微软雅黑" panose="020B0503020204020204" pitchFamily="34" charset="-122"/>
                <a:ea typeface="微软雅黑" panose="020B0503020204020204" pitchFamily="34" charset="-122"/>
              </a:rPr>
              <a:t>不准参与赌博及其它违法乱纪活动。</a:t>
            </a:r>
          </a:p>
        </p:txBody>
      </p:sp>
    </p:spTree>
    <p:extLst>
      <p:ext uri="{BB962C8B-B14F-4D97-AF65-F5344CB8AC3E}">
        <p14:creationId xmlns:p14="http://schemas.microsoft.com/office/powerpoint/2010/main" xmlns="" val="123405723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ppt_w</p:attrName>
                                        </p:attrNameLst>
                                      </p:cBhvr>
                                      <p:tavLst>
                                        <p:tav tm="0">
                                          <p:val>
                                            <p:fltVal val="0"/>
                                          </p:val>
                                        </p:tav>
                                        <p:tav tm="100000">
                                          <p:val>
                                            <p:strVal val="#ppt_w"/>
                                          </p:val>
                                        </p:tav>
                                      </p:tavLst>
                                    </p:anim>
                                    <p:anim calcmode="lin" valueType="num">
                                      <p:cBhvr>
                                        <p:cTn id="26" dur="1000" fill="hold"/>
                                        <p:tgtEl>
                                          <p:spTgt spid="14"/>
                                        </p:tgtEl>
                                        <p:attrNameLst>
                                          <p:attrName>ppt_h</p:attrName>
                                        </p:attrNameLst>
                                      </p:cBhvr>
                                      <p:tavLst>
                                        <p:tav tm="0">
                                          <p:val>
                                            <p:fltVal val="0"/>
                                          </p:val>
                                        </p:tav>
                                        <p:tav tm="100000">
                                          <p:val>
                                            <p:strVal val="#ppt_h"/>
                                          </p:val>
                                        </p:tav>
                                      </p:tavLst>
                                    </p:anim>
                                    <p:anim calcmode="lin" valueType="num">
                                      <p:cBhvr>
                                        <p:cTn id="27" dur="1000" fill="hold"/>
                                        <p:tgtEl>
                                          <p:spTgt spid="14"/>
                                        </p:tgtEl>
                                        <p:attrNameLst>
                                          <p:attrName>style.rotation</p:attrName>
                                        </p:attrNameLst>
                                      </p:cBhvr>
                                      <p:tavLst>
                                        <p:tav tm="0">
                                          <p:val>
                                            <p:fltVal val="90"/>
                                          </p:val>
                                        </p:tav>
                                        <p:tav tm="100000">
                                          <p:val>
                                            <p:fltVal val="0"/>
                                          </p:val>
                                        </p:tav>
                                      </p:tavLst>
                                    </p:anim>
                                    <p:animEffect transition="in" filter="fade">
                                      <p:cBhvr>
                                        <p:cTn id="28" dur="1000"/>
                                        <p:tgtEl>
                                          <p:spTgt spid="14"/>
                                        </p:tgtEl>
                                      </p:cBhvr>
                                    </p:animEffect>
                                  </p:childTnLst>
                                </p:cTn>
                              </p:par>
                              <p:par>
                                <p:cTn id="29" presetID="3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ppt_w</p:attrName>
                                        </p:attrNameLst>
                                      </p:cBhvr>
                                      <p:tavLst>
                                        <p:tav tm="0">
                                          <p:val>
                                            <p:fltVal val="0"/>
                                          </p:val>
                                        </p:tav>
                                        <p:tav tm="100000">
                                          <p:val>
                                            <p:strVal val="#ppt_w"/>
                                          </p:val>
                                        </p:tav>
                                      </p:tavLst>
                                    </p:anim>
                                    <p:anim calcmode="lin" valueType="num">
                                      <p:cBhvr>
                                        <p:cTn id="32" dur="1000" fill="hold"/>
                                        <p:tgtEl>
                                          <p:spTgt spid="15"/>
                                        </p:tgtEl>
                                        <p:attrNameLst>
                                          <p:attrName>ppt_h</p:attrName>
                                        </p:attrNameLst>
                                      </p:cBhvr>
                                      <p:tavLst>
                                        <p:tav tm="0">
                                          <p:val>
                                            <p:fltVal val="0"/>
                                          </p:val>
                                        </p:tav>
                                        <p:tav tm="100000">
                                          <p:val>
                                            <p:strVal val="#ppt_h"/>
                                          </p:val>
                                        </p:tav>
                                      </p:tavLst>
                                    </p:anim>
                                    <p:anim calcmode="lin" valueType="num">
                                      <p:cBhvr>
                                        <p:cTn id="33" dur="1000" fill="hold"/>
                                        <p:tgtEl>
                                          <p:spTgt spid="15"/>
                                        </p:tgtEl>
                                        <p:attrNameLst>
                                          <p:attrName>style.rotation</p:attrName>
                                        </p:attrNameLst>
                                      </p:cBhvr>
                                      <p:tavLst>
                                        <p:tav tm="0">
                                          <p:val>
                                            <p:fltVal val="90"/>
                                          </p:val>
                                        </p:tav>
                                        <p:tav tm="100000">
                                          <p:val>
                                            <p:fltVal val="0"/>
                                          </p:val>
                                        </p:tav>
                                      </p:tavLst>
                                    </p:anim>
                                    <p:animEffect transition="in" filter="fade">
                                      <p:cBhvr>
                                        <p:cTn id="34" dur="1000"/>
                                        <p:tgtEl>
                                          <p:spTgt spid="1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p:bldP spid="14" grpId="0" animBg="1"/>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11235639" y="509147"/>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029886"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三、算好人生七笔账</a:t>
            </a:r>
          </a:p>
        </p:txBody>
      </p:sp>
      <p:pic>
        <p:nvPicPr>
          <p:cNvPr id="25" name="Picture 5">
            <a:extLst>
              <a:ext uri="{FF2B5EF4-FFF2-40B4-BE49-F238E27FC236}">
                <a16:creationId xmlns:a16="http://schemas.microsoft.com/office/drawing/2014/main" xmlns="" id="{91C7A3E1-91B5-4F94-B442-5FAB61D2FBE2}"/>
              </a:ext>
            </a:extLst>
          </p:cNvPr>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2935" b="7349"/>
          <a:stretch/>
        </p:blipFill>
        <p:spPr bwMode="auto">
          <a:xfrm>
            <a:off x="7924879" y="1537894"/>
            <a:ext cx="3708321" cy="4608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矩形 9">
            <a:extLst>
              <a:ext uri="{FF2B5EF4-FFF2-40B4-BE49-F238E27FC236}">
                <a16:creationId xmlns:a16="http://schemas.microsoft.com/office/drawing/2014/main" xmlns="" id="{034E620F-C544-4B06-B0B1-595BE369375B}"/>
              </a:ext>
            </a:extLst>
          </p:cNvPr>
          <p:cNvSpPr>
            <a:spLocks noChangeArrowheads="1"/>
          </p:cNvSpPr>
          <p:nvPr/>
        </p:nvSpPr>
        <p:spPr bwMode="auto">
          <a:xfrm>
            <a:off x="936268" y="972508"/>
            <a:ext cx="10319463" cy="6458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dirty="0">
                <a:solidFill>
                  <a:srgbClr val="404040"/>
                </a:solidFill>
                <a:latin typeface="微软雅黑" panose="020B0503020204020204" pitchFamily="34" charset="-122"/>
                <a:ea typeface="微软雅黑" panose="020B0503020204020204" pitchFamily="34" charset="-122"/>
              </a:rPr>
              <a:t>腐败份子自毁前程、身败名裂的深刻教训和对自由、新情的切身感悟，警示世人务要记取防范腐败犯罪的七笔账：</a:t>
            </a:r>
          </a:p>
        </p:txBody>
      </p:sp>
      <p:sp>
        <p:nvSpPr>
          <p:cNvPr id="27" name="矩形 10">
            <a:extLst>
              <a:ext uri="{FF2B5EF4-FFF2-40B4-BE49-F238E27FC236}">
                <a16:creationId xmlns:a16="http://schemas.microsoft.com/office/drawing/2014/main" xmlns="" id="{FB8F5963-4DC5-44AD-ADE1-D5C6EC346DD4}"/>
              </a:ext>
            </a:extLst>
          </p:cNvPr>
          <p:cNvSpPr>
            <a:spLocks noChangeArrowheads="1"/>
          </p:cNvSpPr>
          <p:nvPr/>
        </p:nvSpPr>
        <p:spPr bwMode="auto">
          <a:xfrm>
            <a:off x="2786562" y="1648520"/>
            <a:ext cx="5031996" cy="5839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a:solidFill>
                  <a:srgbClr val="404040"/>
                </a:solidFill>
                <a:latin typeface="微软雅黑" panose="020B0503020204020204" pitchFamily="34" charset="-122"/>
                <a:ea typeface="微软雅黑" panose="020B0503020204020204" pitchFamily="34" charset="-122"/>
              </a:rPr>
              <a:t>职务犯罪，丢了公职党籍，积累的一切化为乌有，断送的是事业前程。</a:t>
            </a:r>
          </a:p>
        </p:txBody>
      </p:sp>
      <p:sp>
        <p:nvSpPr>
          <p:cNvPr id="28" name="矩形 11">
            <a:extLst>
              <a:ext uri="{FF2B5EF4-FFF2-40B4-BE49-F238E27FC236}">
                <a16:creationId xmlns:a16="http://schemas.microsoft.com/office/drawing/2014/main" xmlns="" id="{BCAC5E65-3E8D-4618-96F9-4961679F7277}"/>
              </a:ext>
            </a:extLst>
          </p:cNvPr>
          <p:cNvSpPr>
            <a:spLocks noChangeArrowheads="1"/>
          </p:cNvSpPr>
          <p:nvPr/>
        </p:nvSpPr>
        <p:spPr bwMode="auto">
          <a:xfrm>
            <a:off x="1023538" y="1624718"/>
            <a:ext cx="1656703" cy="585558"/>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b="1">
                <a:solidFill>
                  <a:srgbClr val="FFFFFF"/>
                </a:solidFill>
                <a:latin typeface="微软雅黑" panose="020B0503020204020204" pitchFamily="34" charset="-122"/>
                <a:ea typeface="微软雅黑" panose="020B0503020204020204" pitchFamily="34" charset="-122"/>
              </a:rPr>
              <a:t>一算“政治帐”</a:t>
            </a:r>
            <a:endParaRPr lang="en-US" altLang="zh-CN" sz="1599" b="1">
              <a:solidFill>
                <a:srgbClr val="FFFFFF"/>
              </a:solidFill>
              <a:latin typeface="微软雅黑" panose="020B0503020204020204" pitchFamily="34" charset="-122"/>
              <a:ea typeface="微软雅黑" panose="020B0503020204020204" pitchFamily="34" charset="-122"/>
            </a:endParaRPr>
          </a:p>
          <a:p>
            <a:pPr algn="just" defTabSz="914034" fontAlgn="base">
              <a:spcBef>
                <a:spcPct val="0"/>
              </a:spcBef>
              <a:spcAft>
                <a:spcPct val="0"/>
              </a:spcAft>
            </a:pPr>
            <a:r>
              <a:rPr lang="zh-CN" altLang="en-US" sz="1599" b="1">
                <a:solidFill>
                  <a:srgbClr val="FFFFFF"/>
                </a:solidFill>
                <a:latin typeface="微软雅黑" panose="020B0503020204020204" pitchFamily="34" charset="-122"/>
                <a:ea typeface="微软雅黑" panose="020B0503020204020204" pitchFamily="34" charset="-122"/>
              </a:rPr>
              <a:t>不要自毁前程 </a:t>
            </a:r>
          </a:p>
        </p:txBody>
      </p:sp>
      <p:sp>
        <p:nvSpPr>
          <p:cNvPr id="29" name="矩形 12">
            <a:extLst>
              <a:ext uri="{FF2B5EF4-FFF2-40B4-BE49-F238E27FC236}">
                <a16:creationId xmlns:a16="http://schemas.microsoft.com/office/drawing/2014/main" xmlns="" id="{EB26DDDA-E574-4222-B13D-4F8AD44B48AC}"/>
              </a:ext>
            </a:extLst>
          </p:cNvPr>
          <p:cNvSpPr>
            <a:spLocks noChangeArrowheads="1"/>
          </p:cNvSpPr>
          <p:nvPr/>
        </p:nvSpPr>
        <p:spPr bwMode="auto">
          <a:xfrm>
            <a:off x="2786562" y="2329651"/>
            <a:ext cx="5031996" cy="5839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dirty="0">
                <a:solidFill>
                  <a:srgbClr val="404040"/>
                </a:solidFill>
                <a:latin typeface="微软雅黑" panose="020B0503020204020204" pitchFamily="34" charset="-122"/>
                <a:ea typeface="微软雅黑" panose="020B0503020204020204" pitchFamily="34" charset="-122"/>
              </a:rPr>
              <a:t>由于职务犯罪，葬送了自己所有的积蓄积累，还要退赔脏款累及家人。</a:t>
            </a:r>
          </a:p>
        </p:txBody>
      </p:sp>
      <p:sp>
        <p:nvSpPr>
          <p:cNvPr id="48" name="矩形 13">
            <a:extLst>
              <a:ext uri="{FF2B5EF4-FFF2-40B4-BE49-F238E27FC236}">
                <a16:creationId xmlns:a16="http://schemas.microsoft.com/office/drawing/2014/main" xmlns="" id="{F9F6031F-2DFF-475D-948C-58C010CEA663}"/>
              </a:ext>
            </a:extLst>
          </p:cNvPr>
          <p:cNvSpPr>
            <a:spLocks noChangeArrowheads="1"/>
          </p:cNvSpPr>
          <p:nvPr/>
        </p:nvSpPr>
        <p:spPr bwMode="auto">
          <a:xfrm>
            <a:off x="1023538" y="2328065"/>
            <a:ext cx="1656703" cy="585558"/>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b="1">
                <a:solidFill>
                  <a:srgbClr val="FFFFFF"/>
                </a:solidFill>
                <a:latin typeface="微软雅黑" panose="020B0503020204020204" pitchFamily="34" charset="-122"/>
                <a:ea typeface="微软雅黑" panose="020B0503020204020204" pitchFamily="34" charset="-122"/>
              </a:rPr>
              <a:t>二算“经济帐”，不要倾家荡产 </a:t>
            </a:r>
          </a:p>
        </p:txBody>
      </p:sp>
      <p:sp>
        <p:nvSpPr>
          <p:cNvPr id="49" name="矩形 14">
            <a:extLst>
              <a:ext uri="{FF2B5EF4-FFF2-40B4-BE49-F238E27FC236}">
                <a16:creationId xmlns:a16="http://schemas.microsoft.com/office/drawing/2014/main" xmlns="" id="{454ECA21-D0E6-46BA-9BDC-A75A4014EE44}"/>
              </a:ext>
            </a:extLst>
          </p:cNvPr>
          <p:cNvSpPr>
            <a:spLocks noChangeArrowheads="1"/>
          </p:cNvSpPr>
          <p:nvPr/>
        </p:nvSpPr>
        <p:spPr bwMode="auto">
          <a:xfrm>
            <a:off x="2786562" y="3059448"/>
            <a:ext cx="5038345" cy="5855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dirty="0">
                <a:solidFill>
                  <a:srgbClr val="404040"/>
                </a:solidFill>
                <a:latin typeface="微软雅黑" panose="020B0503020204020204" pitchFamily="34" charset="-122"/>
                <a:ea typeface="微软雅黑" panose="020B0503020204020204" pitchFamily="34" charset="-122"/>
              </a:rPr>
              <a:t>职务犯罪，腐蚀了曾经努力获得的肯定和荣誉，为人所唾弃。</a:t>
            </a:r>
          </a:p>
        </p:txBody>
      </p:sp>
      <p:sp>
        <p:nvSpPr>
          <p:cNvPr id="50" name="矩形 15">
            <a:extLst>
              <a:ext uri="{FF2B5EF4-FFF2-40B4-BE49-F238E27FC236}">
                <a16:creationId xmlns:a16="http://schemas.microsoft.com/office/drawing/2014/main" xmlns="" id="{D7484EA9-55EB-4228-8D07-C87B1B7C1F67}"/>
              </a:ext>
            </a:extLst>
          </p:cNvPr>
          <p:cNvSpPr>
            <a:spLocks noChangeArrowheads="1"/>
          </p:cNvSpPr>
          <p:nvPr/>
        </p:nvSpPr>
        <p:spPr bwMode="auto">
          <a:xfrm>
            <a:off x="1023538" y="3031412"/>
            <a:ext cx="1656703" cy="583972"/>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b="1">
                <a:solidFill>
                  <a:srgbClr val="FFFFFF"/>
                </a:solidFill>
                <a:latin typeface="微软雅黑" panose="020B0503020204020204" pitchFamily="34" charset="-122"/>
                <a:ea typeface="微软雅黑" panose="020B0503020204020204" pitchFamily="34" charset="-122"/>
              </a:rPr>
              <a:t>三算“名誉帐”，不要身败名裂 </a:t>
            </a:r>
          </a:p>
        </p:txBody>
      </p:sp>
      <p:sp>
        <p:nvSpPr>
          <p:cNvPr id="51" name="矩形 16">
            <a:extLst>
              <a:ext uri="{FF2B5EF4-FFF2-40B4-BE49-F238E27FC236}">
                <a16:creationId xmlns:a16="http://schemas.microsoft.com/office/drawing/2014/main" xmlns="" id="{1640CDF7-6E62-4DFE-A8EF-465A354C9557}"/>
              </a:ext>
            </a:extLst>
          </p:cNvPr>
          <p:cNvSpPr>
            <a:spLocks noChangeArrowheads="1"/>
          </p:cNvSpPr>
          <p:nvPr/>
        </p:nvSpPr>
        <p:spPr bwMode="auto">
          <a:xfrm>
            <a:off x="2786562" y="3733173"/>
            <a:ext cx="5031996" cy="5855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dirty="0">
                <a:solidFill>
                  <a:srgbClr val="404040"/>
                </a:solidFill>
                <a:latin typeface="微软雅黑" panose="020B0503020204020204" pitchFamily="34" charset="-122"/>
                <a:ea typeface="微软雅黑" panose="020B0503020204020204" pitchFamily="34" charset="-122"/>
              </a:rPr>
              <a:t>职务犯罪葬送家庭，给亲人带来极大的痛苦和伤害，愧对父母妻儿。</a:t>
            </a:r>
          </a:p>
        </p:txBody>
      </p:sp>
      <p:sp>
        <p:nvSpPr>
          <p:cNvPr id="52" name="矩形 17">
            <a:extLst>
              <a:ext uri="{FF2B5EF4-FFF2-40B4-BE49-F238E27FC236}">
                <a16:creationId xmlns:a16="http://schemas.microsoft.com/office/drawing/2014/main" xmlns="" id="{9D9F5896-DD36-4B51-A118-5AA8D3416C59}"/>
              </a:ext>
            </a:extLst>
          </p:cNvPr>
          <p:cNvSpPr>
            <a:spLocks noChangeArrowheads="1"/>
          </p:cNvSpPr>
          <p:nvPr/>
        </p:nvSpPr>
        <p:spPr bwMode="auto">
          <a:xfrm>
            <a:off x="1023538" y="3733173"/>
            <a:ext cx="1656703" cy="583972"/>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b="1">
                <a:solidFill>
                  <a:srgbClr val="FFFFFF"/>
                </a:solidFill>
                <a:latin typeface="微软雅黑" panose="020B0503020204020204" pitchFamily="34" charset="-122"/>
                <a:ea typeface="微软雅黑" panose="020B0503020204020204" pitchFamily="34" charset="-122"/>
              </a:rPr>
              <a:t>四算“家庭帐”，不要妻离子散 </a:t>
            </a:r>
          </a:p>
        </p:txBody>
      </p:sp>
      <p:sp>
        <p:nvSpPr>
          <p:cNvPr id="53" name="矩形 18">
            <a:extLst>
              <a:ext uri="{FF2B5EF4-FFF2-40B4-BE49-F238E27FC236}">
                <a16:creationId xmlns:a16="http://schemas.microsoft.com/office/drawing/2014/main" xmlns="" id="{80FB75E3-27EE-4055-A8B5-18CE12B28C3C}"/>
              </a:ext>
            </a:extLst>
          </p:cNvPr>
          <p:cNvSpPr>
            <a:spLocks noChangeArrowheads="1"/>
          </p:cNvSpPr>
          <p:nvPr/>
        </p:nvSpPr>
        <p:spPr bwMode="auto">
          <a:xfrm>
            <a:off x="2786562" y="4455496"/>
            <a:ext cx="5031996" cy="5839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dirty="0">
                <a:solidFill>
                  <a:srgbClr val="404040"/>
                </a:solidFill>
                <a:latin typeface="微软雅黑" panose="020B0503020204020204" pitchFamily="34" charset="-122"/>
                <a:ea typeface="微软雅黑" panose="020B0503020204020204" pitchFamily="34" charset="-122"/>
              </a:rPr>
              <a:t>原本和谐的姻亲、血亲关系，因遭受腐败伤害而支离破碎。</a:t>
            </a:r>
          </a:p>
        </p:txBody>
      </p:sp>
      <p:sp>
        <p:nvSpPr>
          <p:cNvPr id="54" name="矩形 19">
            <a:extLst>
              <a:ext uri="{FF2B5EF4-FFF2-40B4-BE49-F238E27FC236}">
                <a16:creationId xmlns:a16="http://schemas.microsoft.com/office/drawing/2014/main" xmlns="" id="{CDDF287A-2092-4BAE-9DB7-AB6B4AD12240}"/>
              </a:ext>
            </a:extLst>
          </p:cNvPr>
          <p:cNvSpPr>
            <a:spLocks noChangeArrowheads="1"/>
          </p:cNvSpPr>
          <p:nvPr/>
        </p:nvSpPr>
        <p:spPr bwMode="auto">
          <a:xfrm>
            <a:off x="1023538" y="4434934"/>
            <a:ext cx="1656703" cy="583972"/>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b="1">
                <a:solidFill>
                  <a:srgbClr val="FFFFFF"/>
                </a:solidFill>
                <a:latin typeface="微软雅黑" panose="020B0503020204020204" pitchFamily="34" charset="-122"/>
                <a:ea typeface="微软雅黑" panose="020B0503020204020204" pitchFamily="34" charset="-122"/>
              </a:rPr>
              <a:t>五算“亲情帐”，不要众叛亲离 </a:t>
            </a:r>
          </a:p>
        </p:txBody>
      </p:sp>
      <p:sp>
        <p:nvSpPr>
          <p:cNvPr id="55" name="矩形 20">
            <a:extLst>
              <a:ext uri="{FF2B5EF4-FFF2-40B4-BE49-F238E27FC236}">
                <a16:creationId xmlns:a16="http://schemas.microsoft.com/office/drawing/2014/main" xmlns="" id="{781357FF-E652-485C-B021-E674838FB636}"/>
              </a:ext>
            </a:extLst>
          </p:cNvPr>
          <p:cNvSpPr>
            <a:spLocks noChangeArrowheads="1"/>
          </p:cNvSpPr>
          <p:nvPr/>
        </p:nvSpPr>
        <p:spPr bwMode="auto">
          <a:xfrm>
            <a:off x="2786562" y="5256421"/>
            <a:ext cx="5031996" cy="3380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dirty="0">
                <a:solidFill>
                  <a:srgbClr val="404040"/>
                </a:solidFill>
                <a:latin typeface="微软雅黑" panose="020B0503020204020204" pitchFamily="34" charset="-122"/>
                <a:ea typeface="微软雅黑" panose="020B0503020204020204" pitchFamily="34" charset="-122"/>
              </a:rPr>
              <a:t>职务犯罪人身陷囹圄后，对自由无价有切肤之感。</a:t>
            </a:r>
          </a:p>
        </p:txBody>
      </p:sp>
      <p:sp>
        <p:nvSpPr>
          <p:cNvPr id="56" name="矩形 21">
            <a:extLst>
              <a:ext uri="{FF2B5EF4-FFF2-40B4-BE49-F238E27FC236}">
                <a16:creationId xmlns:a16="http://schemas.microsoft.com/office/drawing/2014/main" xmlns="" id="{58DFC60C-24F5-47ED-95B3-3D96A12BB663}"/>
              </a:ext>
            </a:extLst>
          </p:cNvPr>
          <p:cNvSpPr>
            <a:spLocks noChangeArrowheads="1"/>
          </p:cNvSpPr>
          <p:nvPr/>
        </p:nvSpPr>
        <p:spPr bwMode="auto">
          <a:xfrm>
            <a:off x="1023538" y="5136695"/>
            <a:ext cx="1656703" cy="583972"/>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b="1">
                <a:solidFill>
                  <a:srgbClr val="FFFFFF"/>
                </a:solidFill>
                <a:latin typeface="微软雅黑" panose="020B0503020204020204" pitchFamily="34" charset="-122"/>
                <a:ea typeface="微软雅黑" panose="020B0503020204020204" pitchFamily="34" charset="-122"/>
              </a:rPr>
              <a:t>六算“自由帐”，不要身陷囹圄</a:t>
            </a:r>
          </a:p>
        </p:txBody>
      </p:sp>
      <p:sp>
        <p:nvSpPr>
          <p:cNvPr id="57" name="矩形 23">
            <a:extLst>
              <a:ext uri="{FF2B5EF4-FFF2-40B4-BE49-F238E27FC236}">
                <a16:creationId xmlns:a16="http://schemas.microsoft.com/office/drawing/2014/main" xmlns="" id="{13CF4168-BB92-418F-8328-D1DB8B2108F6}"/>
              </a:ext>
            </a:extLst>
          </p:cNvPr>
          <p:cNvSpPr>
            <a:spLocks noChangeArrowheads="1"/>
          </p:cNvSpPr>
          <p:nvPr/>
        </p:nvSpPr>
        <p:spPr bwMode="auto">
          <a:xfrm>
            <a:off x="2786562" y="5838458"/>
            <a:ext cx="5031996" cy="5839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dirty="0">
                <a:solidFill>
                  <a:srgbClr val="404040"/>
                </a:solidFill>
                <a:latin typeface="微软雅黑" panose="020B0503020204020204" pitchFamily="34" charset="-122"/>
                <a:ea typeface="微软雅黑" panose="020B0503020204020204" pitchFamily="34" charset="-122"/>
              </a:rPr>
              <a:t>职务犯罪人胆战心惊、寝食难安中。巨大的压力而身心俱疲。</a:t>
            </a:r>
          </a:p>
        </p:txBody>
      </p:sp>
      <p:sp>
        <p:nvSpPr>
          <p:cNvPr id="58" name="矩形 24">
            <a:extLst>
              <a:ext uri="{FF2B5EF4-FFF2-40B4-BE49-F238E27FC236}">
                <a16:creationId xmlns:a16="http://schemas.microsoft.com/office/drawing/2014/main" xmlns="" id="{B9B83C33-FBB3-4496-ABDE-C2EE1C0723D8}"/>
              </a:ext>
            </a:extLst>
          </p:cNvPr>
          <p:cNvSpPr>
            <a:spLocks noChangeArrowheads="1"/>
          </p:cNvSpPr>
          <p:nvPr/>
        </p:nvSpPr>
        <p:spPr bwMode="auto">
          <a:xfrm>
            <a:off x="1023537" y="5838458"/>
            <a:ext cx="1656703" cy="585559"/>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599" b="1" dirty="0">
                <a:solidFill>
                  <a:srgbClr val="FFFFFF"/>
                </a:solidFill>
                <a:latin typeface="微软雅黑" panose="020B0503020204020204" pitchFamily="34" charset="-122"/>
                <a:ea typeface="微软雅黑" panose="020B0503020204020204" pitchFamily="34" charset="-122"/>
              </a:rPr>
              <a:t>七算“健康帐”，不要身心交瘁 </a:t>
            </a:r>
          </a:p>
        </p:txBody>
      </p:sp>
    </p:spTree>
    <p:extLst>
      <p:ext uri="{BB962C8B-B14F-4D97-AF65-F5344CB8AC3E}">
        <p14:creationId xmlns:p14="http://schemas.microsoft.com/office/powerpoint/2010/main" xmlns="" val="292359918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anim calcmode="lin" valueType="num">
                                      <p:cBhvr>
                                        <p:cTn id="33" dur="1000" fill="hold"/>
                                        <p:tgtEl>
                                          <p:spTgt spid="48"/>
                                        </p:tgtEl>
                                        <p:attrNameLst>
                                          <p:attrName>ppt_x</p:attrName>
                                        </p:attrNameLst>
                                      </p:cBhvr>
                                      <p:tavLst>
                                        <p:tav tm="0">
                                          <p:val>
                                            <p:strVal val="#ppt_x"/>
                                          </p:val>
                                        </p:tav>
                                        <p:tav tm="100000">
                                          <p:val>
                                            <p:strVal val="#ppt_x"/>
                                          </p:val>
                                        </p:tav>
                                      </p:tavLst>
                                    </p:anim>
                                    <p:anim calcmode="lin" valueType="num">
                                      <p:cBhvr>
                                        <p:cTn id="34" dur="1000" fill="hold"/>
                                        <p:tgtEl>
                                          <p:spTgt spid="4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1000"/>
                                        <p:tgtEl>
                                          <p:spTgt spid="49"/>
                                        </p:tgtEl>
                                      </p:cBhvr>
                                    </p:animEffect>
                                    <p:anim calcmode="lin" valueType="num">
                                      <p:cBhvr>
                                        <p:cTn id="38" dur="1000" fill="hold"/>
                                        <p:tgtEl>
                                          <p:spTgt spid="49"/>
                                        </p:tgtEl>
                                        <p:attrNameLst>
                                          <p:attrName>ppt_x</p:attrName>
                                        </p:attrNameLst>
                                      </p:cBhvr>
                                      <p:tavLst>
                                        <p:tav tm="0">
                                          <p:val>
                                            <p:strVal val="#ppt_x"/>
                                          </p:val>
                                        </p:tav>
                                        <p:tav tm="100000">
                                          <p:val>
                                            <p:strVal val="#ppt_x"/>
                                          </p:val>
                                        </p:tav>
                                      </p:tavLst>
                                    </p:anim>
                                    <p:anim calcmode="lin" valueType="num">
                                      <p:cBhvr>
                                        <p:cTn id="39" dur="1000" fill="hold"/>
                                        <p:tgtEl>
                                          <p:spTgt spid="4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1000"/>
                                        <p:tgtEl>
                                          <p:spTgt spid="50"/>
                                        </p:tgtEl>
                                      </p:cBhvr>
                                    </p:animEffect>
                                    <p:anim calcmode="lin" valueType="num">
                                      <p:cBhvr>
                                        <p:cTn id="43" dur="1000" fill="hold"/>
                                        <p:tgtEl>
                                          <p:spTgt spid="50"/>
                                        </p:tgtEl>
                                        <p:attrNameLst>
                                          <p:attrName>ppt_x</p:attrName>
                                        </p:attrNameLst>
                                      </p:cBhvr>
                                      <p:tavLst>
                                        <p:tav tm="0">
                                          <p:val>
                                            <p:strVal val="#ppt_x"/>
                                          </p:val>
                                        </p:tav>
                                        <p:tav tm="100000">
                                          <p:val>
                                            <p:strVal val="#ppt_x"/>
                                          </p:val>
                                        </p:tav>
                                      </p:tavLst>
                                    </p:anim>
                                    <p:anim calcmode="lin" valueType="num">
                                      <p:cBhvr>
                                        <p:cTn id="44" dur="1000" fill="hold"/>
                                        <p:tgtEl>
                                          <p:spTgt spid="5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1000"/>
                                        <p:tgtEl>
                                          <p:spTgt spid="51"/>
                                        </p:tgtEl>
                                      </p:cBhvr>
                                    </p:animEffect>
                                    <p:anim calcmode="lin" valueType="num">
                                      <p:cBhvr>
                                        <p:cTn id="48" dur="1000" fill="hold"/>
                                        <p:tgtEl>
                                          <p:spTgt spid="51"/>
                                        </p:tgtEl>
                                        <p:attrNameLst>
                                          <p:attrName>ppt_x</p:attrName>
                                        </p:attrNameLst>
                                      </p:cBhvr>
                                      <p:tavLst>
                                        <p:tav tm="0">
                                          <p:val>
                                            <p:strVal val="#ppt_x"/>
                                          </p:val>
                                        </p:tav>
                                        <p:tav tm="100000">
                                          <p:val>
                                            <p:strVal val="#ppt_x"/>
                                          </p:val>
                                        </p:tav>
                                      </p:tavLst>
                                    </p:anim>
                                    <p:anim calcmode="lin" valueType="num">
                                      <p:cBhvr>
                                        <p:cTn id="49" dur="1000" fill="hold"/>
                                        <p:tgtEl>
                                          <p:spTgt spid="5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1000"/>
                                        <p:tgtEl>
                                          <p:spTgt spid="52"/>
                                        </p:tgtEl>
                                      </p:cBhvr>
                                    </p:animEffect>
                                    <p:anim calcmode="lin" valueType="num">
                                      <p:cBhvr>
                                        <p:cTn id="53" dur="1000" fill="hold"/>
                                        <p:tgtEl>
                                          <p:spTgt spid="52"/>
                                        </p:tgtEl>
                                        <p:attrNameLst>
                                          <p:attrName>ppt_x</p:attrName>
                                        </p:attrNameLst>
                                      </p:cBhvr>
                                      <p:tavLst>
                                        <p:tav tm="0">
                                          <p:val>
                                            <p:strVal val="#ppt_x"/>
                                          </p:val>
                                        </p:tav>
                                        <p:tav tm="100000">
                                          <p:val>
                                            <p:strVal val="#ppt_x"/>
                                          </p:val>
                                        </p:tav>
                                      </p:tavLst>
                                    </p:anim>
                                    <p:anim calcmode="lin" valueType="num">
                                      <p:cBhvr>
                                        <p:cTn id="54" dur="1000" fill="hold"/>
                                        <p:tgtEl>
                                          <p:spTgt spid="5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1000"/>
                                        <p:tgtEl>
                                          <p:spTgt spid="53"/>
                                        </p:tgtEl>
                                      </p:cBhvr>
                                    </p:animEffect>
                                    <p:anim calcmode="lin" valueType="num">
                                      <p:cBhvr>
                                        <p:cTn id="58" dur="1000" fill="hold"/>
                                        <p:tgtEl>
                                          <p:spTgt spid="53"/>
                                        </p:tgtEl>
                                        <p:attrNameLst>
                                          <p:attrName>ppt_x</p:attrName>
                                        </p:attrNameLst>
                                      </p:cBhvr>
                                      <p:tavLst>
                                        <p:tav tm="0">
                                          <p:val>
                                            <p:strVal val="#ppt_x"/>
                                          </p:val>
                                        </p:tav>
                                        <p:tav tm="100000">
                                          <p:val>
                                            <p:strVal val="#ppt_x"/>
                                          </p:val>
                                        </p:tav>
                                      </p:tavLst>
                                    </p:anim>
                                    <p:anim calcmode="lin" valueType="num">
                                      <p:cBhvr>
                                        <p:cTn id="59" dur="1000" fill="hold"/>
                                        <p:tgtEl>
                                          <p:spTgt spid="5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1000"/>
                                        <p:tgtEl>
                                          <p:spTgt spid="54"/>
                                        </p:tgtEl>
                                      </p:cBhvr>
                                    </p:animEffect>
                                    <p:anim calcmode="lin" valueType="num">
                                      <p:cBhvr>
                                        <p:cTn id="63" dur="1000" fill="hold"/>
                                        <p:tgtEl>
                                          <p:spTgt spid="54"/>
                                        </p:tgtEl>
                                        <p:attrNameLst>
                                          <p:attrName>ppt_x</p:attrName>
                                        </p:attrNameLst>
                                      </p:cBhvr>
                                      <p:tavLst>
                                        <p:tav tm="0">
                                          <p:val>
                                            <p:strVal val="#ppt_x"/>
                                          </p:val>
                                        </p:tav>
                                        <p:tav tm="100000">
                                          <p:val>
                                            <p:strVal val="#ppt_x"/>
                                          </p:val>
                                        </p:tav>
                                      </p:tavLst>
                                    </p:anim>
                                    <p:anim calcmode="lin" valueType="num">
                                      <p:cBhvr>
                                        <p:cTn id="64" dur="1000" fill="hold"/>
                                        <p:tgtEl>
                                          <p:spTgt spid="5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1000"/>
                                        <p:tgtEl>
                                          <p:spTgt spid="55"/>
                                        </p:tgtEl>
                                      </p:cBhvr>
                                    </p:animEffect>
                                    <p:anim calcmode="lin" valueType="num">
                                      <p:cBhvr>
                                        <p:cTn id="68" dur="1000" fill="hold"/>
                                        <p:tgtEl>
                                          <p:spTgt spid="55"/>
                                        </p:tgtEl>
                                        <p:attrNameLst>
                                          <p:attrName>ppt_x</p:attrName>
                                        </p:attrNameLst>
                                      </p:cBhvr>
                                      <p:tavLst>
                                        <p:tav tm="0">
                                          <p:val>
                                            <p:strVal val="#ppt_x"/>
                                          </p:val>
                                        </p:tav>
                                        <p:tav tm="100000">
                                          <p:val>
                                            <p:strVal val="#ppt_x"/>
                                          </p:val>
                                        </p:tav>
                                      </p:tavLst>
                                    </p:anim>
                                    <p:anim calcmode="lin" valueType="num">
                                      <p:cBhvr>
                                        <p:cTn id="69" dur="1000" fill="hold"/>
                                        <p:tgtEl>
                                          <p:spTgt spid="5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1000"/>
                                        <p:tgtEl>
                                          <p:spTgt spid="56"/>
                                        </p:tgtEl>
                                      </p:cBhvr>
                                    </p:animEffect>
                                    <p:anim calcmode="lin" valueType="num">
                                      <p:cBhvr>
                                        <p:cTn id="73" dur="1000" fill="hold"/>
                                        <p:tgtEl>
                                          <p:spTgt spid="56"/>
                                        </p:tgtEl>
                                        <p:attrNameLst>
                                          <p:attrName>ppt_x</p:attrName>
                                        </p:attrNameLst>
                                      </p:cBhvr>
                                      <p:tavLst>
                                        <p:tav tm="0">
                                          <p:val>
                                            <p:strVal val="#ppt_x"/>
                                          </p:val>
                                        </p:tav>
                                        <p:tav tm="100000">
                                          <p:val>
                                            <p:strVal val="#ppt_x"/>
                                          </p:val>
                                        </p:tav>
                                      </p:tavLst>
                                    </p:anim>
                                    <p:anim calcmode="lin" valueType="num">
                                      <p:cBhvr>
                                        <p:cTn id="74" dur="1000" fill="hold"/>
                                        <p:tgtEl>
                                          <p:spTgt spid="5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fade">
                                      <p:cBhvr>
                                        <p:cTn id="77" dur="1000"/>
                                        <p:tgtEl>
                                          <p:spTgt spid="57"/>
                                        </p:tgtEl>
                                      </p:cBhvr>
                                    </p:animEffect>
                                    <p:anim calcmode="lin" valueType="num">
                                      <p:cBhvr>
                                        <p:cTn id="78" dur="1000" fill="hold"/>
                                        <p:tgtEl>
                                          <p:spTgt spid="57"/>
                                        </p:tgtEl>
                                        <p:attrNameLst>
                                          <p:attrName>ppt_x</p:attrName>
                                        </p:attrNameLst>
                                      </p:cBhvr>
                                      <p:tavLst>
                                        <p:tav tm="0">
                                          <p:val>
                                            <p:strVal val="#ppt_x"/>
                                          </p:val>
                                        </p:tav>
                                        <p:tav tm="100000">
                                          <p:val>
                                            <p:strVal val="#ppt_x"/>
                                          </p:val>
                                        </p:tav>
                                      </p:tavLst>
                                    </p:anim>
                                    <p:anim calcmode="lin" valueType="num">
                                      <p:cBhvr>
                                        <p:cTn id="79" dur="1000" fill="hold"/>
                                        <p:tgtEl>
                                          <p:spTgt spid="5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58"/>
                                        </p:tgtEl>
                                        <p:attrNameLst>
                                          <p:attrName>style.visibility</p:attrName>
                                        </p:attrNameLst>
                                      </p:cBhvr>
                                      <p:to>
                                        <p:strVal val="visible"/>
                                      </p:to>
                                    </p:set>
                                    <p:animEffect transition="in" filter="fade">
                                      <p:cBhvr>
                                        <p:cTn id="82" dur="1000"/>
                                        <p:tgtEl>
                                          <p:spTgt spid="58"/>
                                        </p:tgtEl>
                                      </p:cBhvr>
                                    </p:animEffect>
                                    <p:anim calcmode="lin" valueType="num">
                                      <p:cBhvr>
                                        <p:cTn id="83" dur="1000" fill="hold"/>
                                        <p:tgtEl>
                                          <p:spTgt spid="58"/>
                                        </p:tgtEl>
                                        <p:attrNameLst>
                                          <p:attrName>ppt_x</p:attrName>
                                        </p:attrNameLst>
                                      </p:cBhvr>
                                      <p:tavLst>
                                        <p:tav tm="0">
                                          <p:val>
                                            <p:strVal val="#ppt_x"/>
                                          </p:val>
                                        </p:tav>
                                        <p:tav tm="100000">
                                          <p:val>
                                            <p:strVal val="#ppt_x"/>
                                          </p:val>
                                        </p:tav>
                                      </p:tavLst>
                                    </p:anim>
                                    <p:anim calcmode="lin" valueType="num">
                                      <p:cBhvr>
                                        <p:cTn id="84"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P spid="29" grpId="0"/>
      <p:bldP spid="48" grpId="0" animBg="1"/>
      <p:bldP spid="49" grpId="0"/>
      <p:bldP spid="50" grpId="0" animBg="1"/>
      <p:bldP spid="51" grpId="0"/>
      <p:bldP spid="52" grpId="0" animBg="1"/>
      <p:bldP spid="53" grpId="0"/>
      <p:bldP spid="54" grpId="0" animBg="1"/>
      <p:bldP spid="55" grpId="0"/>
      <p:bldP spid="56" grpId="0" animBg="1"/>
      <p:bldP spid="57" grpId="0"/>
      <p:bldP spid="5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556165" y="479790"/>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283885" y="538505"/>
            <a:ext cx="8231147" cy="5230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四、牢记“五慎”</a:t>
            </a:r>
          </a:p>
        </p:txBody>
      </p:sp>
      <p:sp>
        <p:nvSpPr>
          <p:cNvPr id="19" name="椭圆 9">
            <a:extLst>
              <a:ext uri="{FF2B5EF4-FFF2-40B4-BE49-F238E27FC236}">
                <a16:creationId xmlns:a16="http://schemas.microsoft.com/office/drawing/2014/main" xmlns="" id="{21F51F10-05E8-42C4-98F8-0FCE5CB22B2B}"/>
              </a:ext>
            </a:extLst>
          </p:cNvPr>
          <p:cNvSpPr>
            <a:spLocks noChangeArrowheads="1"/>
          </p:cNvSpPr>
          <p:nvPr/>
        </p:nvSpPr>
        <p:spPr bwMode="auto">
          <a:xfrm>
            <a:off x="2579567" y="3695764"/>
            <a:ext cx="1150489" cy="1150488"/>
          </a:xfrm>
          <a:prstGeom prst="ellipse">
            <a:avLst/>
          </a:prstGeom>
          <a:solidFill>
            <a:schemeClr val="tx1"/>
          </a:solidFill>
          <a:ln w="28575">
            <a:solidFill>
              <a:schemeClr val="bg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0" name="椭圆 10">
            <a:extLst>
              <a:ext uri="{FF2B5EF4-FFF2-40B4-BE49-F238E27FC236}">
                <a16:creationId xmlns:a16="http://schemas.microsoft.com/office/drawing/2014/main" xmlns="" id="{90C7A002-005C-4C2B-9BFB-8021CBB8123B}"/>
              </a:ext>
            </a:extLst>
          </p:cNvPr>
          <p:cNvSpPr>
            <a:spLocks noChangeArrowheads="1"/>
          </p:cNvSpPr>
          <p:nvPr/>
        </p:nvSpPr>
        <p:spPr bwMode="auto">
          <a:xfrm>
            <a:off x="4049368" y="4741956"/>
            <a:ext cx="1152075" cy="1152075"/>
          </a:xfrm>
          <a:prstGeom prst="ellipse">
            <a:avLst/>
          </a:prstGeom>
          <a:solidFill>
            <a:schemeClr val="tx1"/>
          </a:solidFill>
          <a:ln w="28575">
            <a:solidFill>
              <a:schemeClr val="bg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1" name="椭圆 11">
            <a:extLst>
              <a:ext uri="{FF2B5EF4-FFF2-40B4-BE49-F238E27FC236}">
                <a16:creationId xmlns:a16="http://schemas.microsoft.com/office/drawing/2014/main" xmlns="" id="{B753271F-F61C-4389-925D-E2C6B6EE60C3}"/>
              </a:ext>
            </a:extLst>
          </p:cNvPr>
          <p:cNvSpPr>
            <a:spLocks noChangeArrowheads="1"/>
          </p:cNvSpPr>
          <p:nvPr/>
        </p:nvSpPr>
        <p:spPr bwMode="auto">
          <a:xfrm>
            <a:off x="5520755" y="3694971"/>
            <a:ext cx="1150489" cy="1152075"/>
          </a:xfrm>
          <a:prstGeom prst="ellipse">
            <a:avLst/>
          </a:prstGeom>
          <a:solidFill>
            <a:schemeClr val="tx1"/>
          </a:solidFill>
          <a:ln w="28575">
            <a:solidFill>
              <a:schemeClr val="bg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2" name="椭圆 12">
            <a:extLst>
              <a:ext uri="{FF2B5EF4-FFF2-40B4-BE49-F238E27FC236}">
                <a16:creationId xmlns:a16="http://schemas.microsoft.com/office/drawing/2014/main" xmlns="" id="{AD76F9D2-D2B1-4C02-94F7-8B6BDA8FA05E}"/>
              </a:ext>
            </a:extLst>
          </p:cNvPr>
          <p:cNvSpPr>
            <a:spLocks noChangeArrowheads="1"/>
          </p:cNvSpPr>
          <p:nvPr/>
        </p:nvSpPr>
        <p:spPr bwMode="auto">
          <a:xfrm>
            <a:off x="6990556" y="4741956"/>
            <a:ext cx="1152075" cy="1152075"/>
          </a:xfrm>
          <a:prstGeom prst="ellipse">
            <a:avLst/>
          </a:prstGeom>
          <a:solidFill>
            <a:schemeClr val="tx1"/>
          </a:solidFill>
          <a:ln w="28575">
            <a:solidFill>
              <a:schemeClr val="bg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3" name="椭圆 13">
            <a:extLst>
              <a:ext uri="{FF2B5EF4-FFF2-40B4-BE49-F238E27FC236}">
                <a16:creationId xmlns:a16="http://schemas.microsoft.com/office/drawing/2014/main" xmlns="" id="{F3D52717-F791-498E-BA1F-209FAEC741FA}"/>
              </a:ext>
            </a:extLst>
          </p:cNvPr>
          <p:cNvSpPr>
            <a:spLocks noChangeArrowheads="1"/>
          </p:cNvSpPr>
          <p:nvPr/>
        </p:nvSpPr>
        <p:spPr bwMode="auto">
          <a:xfrm>
            <a:off x="8460357" y="3695764"/>
            <a:ext cx="1150489" cy="1150489"/>
          </a:xfrm>
          <a:prstGeom prst="ellipse">
            <a:avLst/>
          </a:prstGeom>
          <a:solidFill>
            <a:schemeClr val="tx1"/>
          </a:solidFill>
          <a:ln w="28575">
            <a:solidFill>
              <a:schemeClr val="bg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4" name="矩形 14">
            <a:extLst>
              <a:ext uri="{FF2B5EF4-FFF2-40B4-BE49-F238E27FC236}">
                <a16:creationId xmlns:a16="http://schemas.microsoft.com/office/drawing/2014/main" xmlns="" id="{F669E908-ECAD-4639-B8E7-412AEDA7FF72}"/>
              </a:ext>
            </a:extLst>
          </p:cNvPr>
          <p:cNvSpPr>
            <a:spLocks noChangeArrowheads="1"/>
          </p:cNvSpPr>
          <p:nvPr/>
        </p:nvSpPr>
        <p:spPr bwMode="auto">
          <a:xfrm>
            <a:off x="2652564" y="3978229"/>
            <a:ext cx="1004496" cy="5855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199" b="1">
                <a:solidFill>
                  <a:srgbClr val="FFFFFF"/>
                </a:solidFill>
                <a:latin typeface="微软雅黑" panose="020B0503020204020204" pitchFamily="34" charset="-122"/>
                <a:ea typeface="微软雅黑" panose="020B0503020204020204" pitchFamily="34" charset="-122"/>
              </a:rPr>
              <a:t>慎权</a:t>
            </a:r>
          </a:p>
        </p:txBody>
      </p:sp>
      <p:sp>
        <p:nvSpPr>
          <p:cNvPr id="25" name="矩形 15">
            <a:extLst>
              <a:ext uri="{FF2B5EF4-FFF2-40B4-BE49-F238E27FC236}">
                <a16:creationId xmlns:a16="http://schemas.microsoft.com/office/drawing/2014/main" xmlns="" id="{C4BE0260-5AF2-421F-BD37-8F154B4C92E5}"/>
              </a:ext>
            </a:extLst>
          </p:cNvPr>
          <p:cNvSpPr>
            <a:spLocks noChangeArrowheads="1"/>
          </p:cNvSpPr>
          <p:nvPr/>
        </p:nvSpPr>
        <p:spPr bwMode="auto">
          <a:xfrm>
            <a:off x="4133474" y="5026007"/>
            <a:ext cx="1006082" cy="5839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199" b="1">
                <a:solidFill>
                  <a:srgbClr val="FFFFFF"/>
                </a:solidFill>
                <a:latin typeface="微软雅黑" panose="020B0503020204020204" pitchFamily="34" charset="-122"/>
                <a:ea typeface="微软雅黑" panose="020B0503020204020204" pitchFamily="34" charset="-122"/>
              </a:rPr>
              <a:t>慎欲</a:t>
            </a:r>
          </a:p>
        </p:txBody>
      </p:sp>
      <p:sp>
        <p:nvSpPr>
          <p:cNvPr id="26" name="矩形 16">
            <a:extLst>
              <a:ext uri="{FF2B5EF4-FFF2-40B4-BE49-F238E27FC236}">
                <a16:creationId xmlns:a16="http://schemas.microsoft.com/office/drawing/2014/main" xmlns="" id="{B65C264F-349A-4B96-BBC9-6071077E9697}"/>
              </a:ext>
            </a:extLst>
          </p:cNvPr>
          <p:cNvSpPr>
            <a:spLocks noChangeArrowheads="1"/>
          </p:cNvSpPr>
          <p:nvPr/>
        </p:nvSpPr>
        <p:spPr bwMode="auto">
          <a:xfrm>
            <a:off x="5566776" y="3979022"/>
            <a:ext cx="1004495" cy="5839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199" b="1">
                <a:solidFill>
                  <a:srgbClr val="FFFFFF"/>
                </a:solidFill>
                <a:latin typeface="微软雅黑" panose="020B0503020204020204" pitchFamily="34" charset="-122"/>
                <a:ea typeface="微软雅黑" panose="020B0503020204020204" pitchFamily="34" charset="-122"/>
              </a:rPr>
              <a:t>慎微</a:t>
            </a:r>
          </a:p>
        </p:txBody>
      </p:sp>
      <p:sp>
        <p:nvSpPr>
          <p:cNvPr id="27" name="矩形 17">
            <a:extLst>
              <a:ext uri="{FF2B5EF4-FFF2-40B4-BE49-F238E27FC236}">
                <a16:creationId xmlns:a16="http://schemas.microsoft.com/office/drawing/2014/main" xmlns="" id="{275EF309-2561-4FA3-947E-A1D327DABB2E}"/>
              </a:ext>
            </a:extLst>
          </p:cNvPr>
          <p:cNvSpPr>
            <a:spLocks noChangeArrowheads="1"/>
          </p:cNvSpPr>
          <p:nvPr/>
        </p:nvSpPr>
        <p:spPr bwMode="auto">
          <a:xfrm>
            <a:off x="7061966" y="5025214"/>
            <a:ext cx="1006082" cy="5855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199" b="1">
                <a:solidFill>
                  <a:srgbClr val="FFFFFF"/>
                </a:solidFill>
                <a:latin typeface="微软雅黑" panose="020B0503020204020204" pitchFamily="34" charset="-122"/>
                <a:ea typeface="微软雅黑" panose="020B0503020204020204" pitchFamily="34" charset="-122"/>
              </a:rPr>
              <a:t>慎独</a:t>
            </a:r>
          </a:p>
        </p:txBody>
      </p:sp>
      <p:sp>
        <p:nvSpPr>
          <p:cNvPr id="28" name="矩形 18">
            <a:extLst>
              <a:ext uri="{FF2B5EF4-FFF2-40B4-BE49-F238E27FC236}">
                <a16:creationId xmlns:a16="http://schemas.microsoft.com/office/drawing/2014/main" xmlns="" id="{B8BC6616-28C7-4FA9-95E1-3BCF7691C990}"/>
              </a:ext>
            </a:extLst>
          </p:cNvPr>
          <p:cNvSpPr>
            <a:spLocks noChangeArrowheads="1"/>
          </p:cNvSpPr>
          <p:nvPr/>
        </p:nvSpPr>
        <p:spPr bwMode="auto">
          <a:xfrm>
            <a:off x="8533354" y="3979022"/>
            <a:ext cx="1006082" cy="5839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199" b="1">
                <a:solidFill>
                  <a:srgbClr val="FFFFFF"/>
                </a:solidFill>
                <a:latin typeface="微软雅黑" panose="020B0503020204020204" pitchFamily="34" charset="-122"/>
                <a:ea typeface="微软雅黑" panose="020B0503020204020204" pitchFamily="34" charset="-122"/>
              </a:rPr>
              <a:t>慎友</a:t>
            </a:r>
          </a:p>
        </p:txBody>
      </p:sp>
      <p:pic>
        <p:nvPicPr>
          <p:cNvPr id="3" name="图片 2">
            <a:extLst>
              <a:ext uri="{FF2B5EF4-FFF2-40B4-BE49-F238E27FC236}">
                <a16:creationId xmlns:a16="http://schemas.microsoft.com/office/drawing/2014/main" xmlns="" id="{6B415AF5-E9FC-4F88-98CA-EA2AF401AAF2}"/>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96448" y="800051"/>
            <a:ext cx="5945150" cy="3511806"/>
          </a:xfrm>
          <a:prstGeom prst="rect">
            <a:avLst/>
          </a:prstGeom>
        </p:spPr>
      </p:pic>
    </p:spTree>
    <p:extLst>
      <p:ext uri="{BB962C8B-B14F-4D97-AF65-F5344CB8AC3E}">
        <p14:creationId xmlns:p14="http://schemas.microsoft.com/office/powerpoint/2010/main" xmlns="" val="194201955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500" fill="hold"/>
                                        <p:tgtEl>
                                          <p:spTgt spid="3"/>
                                        </p:tgtEl>
                                        <p:attrNameLst>
                                          <p:attrName>ppt_w</p:attrName>
                                        </p:attrNameLst>
                                      </p:cBhvr>
                                      <p:tavLst>
                                        <p:tav tm="0">
                                          <p:val>
                                            <p:fltVal val="0"/>
                                          </p:val>
                                        </p:tav>
                                        <p:tav tm="100000">
                                          <p:val>
                                            <p:strVal val="#ppt_w"/>
                                          </p:val>
                                        </p:tav>
                                      </p:tavLst>
                                    </p:anim>
                                    <p:anim calcmode="lin" valueType="num">
                                      <p:cBhvr>
                                        <p:cTn id="58" dur="500" fill="hold"/>
                                        <p:tgtEl>
                                          <p:spTgt spid="3"/>
                                        </p:tgtEl>
                                        <p:attrNameLst>
                                          <p:attrName>ppt_h</p:attrName>
                                        </p:attrNameLst>
                                      </p:cBhvr>
                                      <p:tavLst>
                                        <p:tav tm="0">
                                          <p:val>
                                            <p:fltVal val="0"/>
                                          </p:val>
                                        </p:tav>
                                        <p:tav tm="100000">
                                          <p:val>
                                            <p:strVal val="#ppt_h"/>
                                          </p:val>
                                        </p:tav>
                                      </p:tavLst>
                                    </p:anim>
                                    <p:animEffect transition="in" filter="fade">
                                      <p:cBhvr>
                                        <p:cTn id="5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p:bldP spid="25" grpId="0"/>
      <p:bldP spid="26" grpId="0"/>
      <p:bldP spid="27"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免费的模板下载：www.ainippt.com_1">
            <a:extLst>
              <a:ext uri="{FF2B5EF4-FFF2-40B4-BE49-F238E27FC236}">
                <a16:creationId xmlns:a16="http://schemas.microsoft.com/office/drawing/2014/main" xmlns="" id="{C04859D2-ACC3-4D98-AC21-044609EFB890}"/>
              </a:ext>
            </a:extLst>
          </p:cNvPr>
          <p:cNvSpPr/>
          <p:nvPr/>
        </p:nvSpPr>
        <p:spPr>
          <a:xfrm>
            <a:off x="3732346" y="838200"/>
            <a:ext cx="7281810" cy="5181600"/>
          </a:xfrm>
          <a:prstGeom prst="rect">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ea typeface="微软雅黑"/>
              <a:cs typeface="+mn-cs"/>
            </a:endParaRPr>
          </a:p>
        </p:txBody>
      </p:sp>
      <p:sp>
        <p:nvSpPr>
          <p:cNvPr id="30" name="矩形 29">
            <a:extLst>
              <a:ext uri="{FF2B5EF4-FFF2-40B4-BE49-F238E27FC236}">
                <a16:creationId xmlns:a16="http://schemas.microsoft.com/office/drawing/2014/main" xmlns="" id="{931AF8F8-AEDE-48AC-9052-7981494A3D21}"/>
              </a:ext>
            </a:extLst>
          </p:cNvPr>
          <p:cNvSpPr/>
          <p:nvPr/>
        </p:nvSpPr>
        <p:spPr>
          <a:xfrm flipH="1">
            <a:off x="825444" y="655084"/>
            <a:ext cx="10718923" cy="5547832"/>
          </a:xfrm>
          <a:prstGeom prst="rect">
            <a:avLst/>
          </a:prstGeom>
          <a:no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免费的模板下载：www.ainippt.com_3">
            <a:extLst>
              <a:ext uri="{FF2B5EF4-FFF2-40B4-BE49-F238E27FC236}">
                <a16:creationId xmlns:a16="http://schemas.microsoft.com/office/drawing/2014/main" xmlns="" id="{F10E70D7-A408-4B90-8515-A25B79480A0B}"/>
              </a:ext>
            </a:extLst>
          </p:cNvPr>
          <p:cNvSpPr/>
          <p:nvPr/>
        </p:nvSpPr>
        <p:spPr>
          <a:xfrm>
            <a:off x="1011289" y="844881"/>
            <a:ext cx="2535212" cy="5181600"/>
          </a:xfrm>
          <a:prstGeom prst="rect">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ea typeface="微软雅黑"/>
              <a:cs typeface="+mn-cs"/>
            </a:endParaRPr>
          </a:p>
        </p:txBody>
      </p:sp>
      <p:sp>
        <p:nvSpPr>
          <p:cNvPr id="37" name="免费的模板下载：www.ainippt.com_5">
            <a:extLst>
              <a:ext uri="{FF2B5EF4-FFF2-40B4-BE49-F238E27FC236}">
                <a16:creationId xmlns:a16="http://schemas.microsoft.com/office/drawing/2014/main" xmlns="" id="{58FD8697-725E-4035-AA56-69B133CAD460}"/>
              </a:ext>
            </a:extLst>
          </p:cNvPr>
          <p:cNvSpPr/>
          <p:nvPr/>
        </p:nvSpPr>
        <p:spPr>
          <a:xfrm rot="10800000" flipH="1">
            <a:off x="11142994" y="3156256"/>
            <a:ext cx="174583" cy="168685"/>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8" name="免费的模板下载：www.ainippt.com_6">
            <a:extLst>
              <a:ext uri="{FF2B5EF4-FFF2-40B4-BE49-F238E27FC236}">
                <a16:creationId xmlns:a16="http://schemas.microsoft.com/office/drawing/2014/main" xmlns="" id="{35C93F1C-CEC9-4459-AB17-5D3FFF7B8983}"/>
              </a:ext>
            </a:extLst>
          </p:cNvPr>
          <p:cNvCxnSpPr>
            <a:stCxn id="37" idx="6"/>
          </p:cNvCxnSpPr>
          <p:nvPr/>
        </p:nvCxnSpPr>
        <p:spPr>
          <a:xfrm rot="10800000" flipH="1">
            <a:off x="11317577" y="3240598"/>
            <a:ext cx="530212" cy="0"/>
          </a:xfrm>
          <a:prstGeom prst="line">
            <a:avLst/>
          </a:prstGeom>
          <a:noFill/>
          <a:ln w="28575" cap="flat" cmpd="sng" algn="ctr">
            <a:solidFill>
              <a:sysClr val="window" lastClr="FFFFFF"/>
            </a:solidFill>
            <a:prstDash val="solid"/>
            <a:miter lim="800000"/>
          </a:ln>
          <a:effectLst>
            <a:outerShdw blurRad="63500" sx="102000" sy="102000" algn="ctr" rotWithShape="0">
              <a:prstClr val="black">
                <a:alpha val="40000"/>
              </a:prstClr>
            </a:outerShdw>
          </a:effectLst>
        </p:spPr>
      </p:cxnSp>
      <p:sp>
        <p:nvSpPr>
          <p:cNvPr id="39" name="免费的模板下载：www.ainippt.com_7">
            <a:extLst>
              <a:ext uri="{FF2B5EF4-FFF2-40B4-BE49-F238E27FC236}">
                <a16:creationId xmlns:a16="http://schemas.microsoft.com/office/drawing/2014/main" xmlns="" id="{E058E565-2E0E-4305-8A16-7824C1447F56}"/>
              </a:ext>
            </a:extLst>
          </p:cNvPr>
          <p:cNvSpPr/>
          <p:nvPr/>
        </p:nvSpPr>
        <p:spPr>
          <a:xfrm rot="10800000" flipH="1">
            <a:off x="11142994" y="3721661"/>
            <a:ext cx="174583" cy="168685"/>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0" name="免费的模板下载：www.ainippt.com_8">
            <a:extLst>
              <a:ext uri="{FF2B5EF4-FFF2-40B4-BE49-F238E27FC236}">
                <a16:creationId xmlns:a16="http://schemas.microsoft.com/office/drawing/2014/main" xmlns="" id="{EF8FCE69-166B-48A6-90CE-F4027D5FE19D}"/>
              </a:ext>
            </a:extLst>
          </p:cNvPr>
          <p:cNvCxnSpPr>
            <a:stCxn id="39" idx="6"/>
          </p:cNvCxnSpPr>
          <p:nvPr/>
        </p:nvCxnSpPr>
        <p:spPr>
          <a:xfrm rot="10800000" flipH="1">
            <a:off x="11317577" y="3806003"/>
            <a:ext cx="530212" cy="0"/>
          </a:xfrm>
          <a:prstGeom prst="line">
            <a:avLst/>
          </a:prstGeom>
          <a:noFill/>
          <a:ln w="28575" cap="flat" cmpd="sng" algn="ctr">
            <a:solidFill>
              <a:sysClr val="window" lastClr="FFFFFF"/>
            </a:solidFill>
            <a:prstDash val="solid"/>
            <a:miter lim="800000"/>
          </a:ln>
          <a:effectLst>
            <a:outerShdw blurRad="63500" sx="102000" sy="102000" algn="ctr" rotWithShape="0">
              <a:prstClr val="black">
                <a:alpha val="40000"/>
              </a:prstClr>
            </a:outerShdw>
          </a:effectLst>
        </p:spPr>
      </p:cxnSp>
      <p:sp>
        <p:nvSpPr>
          <p:cNvPr id="51" name="免费的模板下载：www.ainippt.com_19" descr="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
            <a:extLst>
              <a:ext uri="{FF2B5EF4-FFF2-40B4-BE49-F238E27FC236}">
                <a16:creationId xmlns:a16="http://schemas.microsoft.com/office/drawing/2014/main" xmlns="" id="{CC249665-97B3-4E9E-AEA3-46BDC94379D4}"/>
              </a:ext>
            </a:extLst>
          </p:cNvPr>
          <p:cNvSpPr txBox="1">
            <a:spLocks noChangeArrowheads="1"/>
          </p:cNvSpPr>
          <p:nvPr/>
        </p:nvSpPr>
        <p:spPr bwMode="auto">
          <a:xfrm>
            <a:off x="1313949" y="2700905"/>
            <a:ext cx="190866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2400" b="1" dirty="0">
                <a:solidFill>
                  <a:srgbClr val="BC1F26"/>
                </a:solidFill>
                <a:latin typeface="+mj-ea"/>
                <a:ea typeface="+mj-ea"/>
              </a:rPr>
              <a:t>CONTENTS</a:t>
            </a:r>
            <a:endParaRPr lang="zh-CN" altLang="en-US" sz="2400" b="1" dirty="0">
              <a:solidFill>
                <a:srgbClr val="BC1F26"/>
              </a:solidFill>
              <a:latin typeface="+mj-ea"/>
              <a:ea typeface="+mj-ea"/>
            </a:endParaRPr>
          </a:p>
        </p:txBody>
      </p:sp>
      <p:sp>
        <p:nvSpPr>
          <p:cNvPr id="53" name="免费的模板下载：www.ainippt.com_21" descr="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
            <a:extLst>
              <a:ext uri="{FF2B5EF4-FFF2-40B4-BE49-F238E27FC236}">
                <a16:creationId xmlns:a16="http://schemas.microsoft.com/office/drawing/2014/main" xmlns="" id="{575FDFB9-FCBF-421E-963E-E86C33E42CF8}"/>
              </a:ext>
            </a:extLst>
          </p:cNvPr>
          <p:cNvSpPr txBox="1">
            <a:spLocks noChangeArrowheads="1"/>
          </p:cNvSpPr>
          <p:nvPr/>
        </p:nvSpPr>
        <p:spPr bwMode="auto">
          <a:xfrm>
            <a:off x="1560395" y="1890722"/>
            <a:ext cx="141577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zh-CN" altLang="en-US" sz="4800" b="1" dirty="0">
                <a:solidFill>
                  <a:srgbClr val="BC1F26"/>
                </a:solidFill>
                <a:latin typeface="+mj-ea"/>
                <a:ea typeface="+mj-ea"/>
              </a:rPr>
              <a:t>目录</a:t>
            </a:r>
          </a:p>
        </p:txBody>
      </p:sp>
      <p:sp>
        <p:nvSpPr>
          <p:cNvPr id="54" name="Freeform 5">
            <a:extLst>
              <a:ext uri="{FF2B5EF4-FFF2-40B4-BE49-F238E27FC236}">
                <a16:creationId xmlns:a16="http://schemas.microsoft.com/office/drawing/2014/main" xmlns="" id="{3885E6D5-4F1F-4324-AD59-C4C6BC7CBF2D}"/>
              </a:ext>
            </a:extLst>
          </p:cNvPr>
          <p:cNvSpPr>
            <a:spLocks noChangeArrowheads="1"/>
          </p:cNvSpPr>
          <p:nvPr/>
        </p:nvSpPr>
        <p:spPr bwMode="auto">
          <a:xfrm>
            <a:off x="1400875" y="3436475"/>
            <a:ext cx="1821738" cy="1582119"/>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55" name="Freeform 11">
            <a:extLst>
              <a:ext uri="{FF2B5EF4-FFF2-40B4-BE49-F238E27FC236}">
                <a16:creationId xmlns:a16="http://schemas.microsoft.com/office/drawing/2014/main" xmlns="" id="{84C7F462-9DD9-4057-8F9C-14DD035F4F0B}"/>
              </a:ext>
            </a:extLst>
          </p:cNvPr>
          <p:cNvSpPr>
            <a:spLocks noChangeArrowheads="1"/>
          </p:cNvSpPr>
          <p:nvPr/>
        </p:nvSpPr>
        <p:spPr bwMode="auto">
          <a:xfrm>
            <a:off x="4289472" y="1332728"/>
            <a:ext cx="891827" cy="112668"/>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56" name="Freeform 10">
            <a:extLst>
              <a:ext uri="{FF2B5EF4-FFF2-40B4-BE49-F238E27FC236}">
                <a16:creationId xmlns:a16="http://schemas.microsoft.com/office/drawing/2014/main" xmlns="" id="{3F3AF5EB-20CD-4F7E-B84E-08F9B779EBD9}"/>
              </a:ext>
            </a:extLst>
          </p:cNvPr>
          <p:cNvSpPr>
            <a:spLocks noChangeArrowheads="1"/>
          </p:cNvSpPr>
          <p:nvPr/>
        </p:nvSpPr>
        <p:spPr bwMode="auto">
          <a:xfrm>
            <a:off x="4126024" y="1420007"/>
            <a:ext cx="6580076" cy="701401"/>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a:solidFill>
              <a:schemeClr val="bg1"/>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57" name="Rectangle 12">
            <a:extLst>
              <a:ext uri="{FF2B5EF4-FFF2-40B4-BE49-F238E27FC236}">
                <a16:creationId xmlns:a16="http://schemas.microsoft.com/office/drawing/2014/main" xmlns="" id="{F4E14187-62D7-4E53-8395-175AC5EF2B17}"/>
              </a:ext>
            </a:extLst>
          </p:cNvPr>
          <p:cNvSpPr>
            <a:spLocks noChangeArrowheads="1"/>
          </p:cNvSpPr>
          <p:nvPr/>
        </p:nvSpPr>
        <p:spPr bwMode="auto">
          <a:xfrm>
            <a:off x="4375164" y="1332729"/>
            <a:ext cx="720444" cy="737899"/>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58" name="Freeform 11">
            <a:extLst>
              <a:ext uri="{FF2B5EF4-FFF2-40B4-BE49-F238E27FC236}">
                <a16:creationId xmlns:a16="http://schemas.microsoft.com/office/drawing/2014/main" xmlns="" id="{BCBF79CB-A746-4019-ABA6-D9410D6131C0}"/>
              </a:ext>
            </a:extLst>
          </p:cNvPr>
          <p:cNvSpPr>
            <a:spLocks noChangeArrowheads="1"/>
          </p:cNvSpPr>
          <p:nvPr/>
        </p:nvSpPr>
        <p:spPr bwMode="auto">
          <a:xfrm>
            <a:off x="4289472" y="2489564"/>
            <a:ext cx="891827" cy="112669"/>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59" name="Freeform 10">
            <a:extLst>
              <a:ext uri="{FF2B5EF4-FFF2-40B4-BE49-F238E27FC236}">
                <a16:creationId xmlns:a16="http://schemas.microsoft.com/office/drawing/2014/main" xmlns="" id="{BE329DAE-DA15-4E42-9B53-7D106DDE5C26}"/>
              </a:ext>
            </a:extLst>
          </p:cNvPr>
          <p:cNvSpPr>
            <a:spLocks noChangeArrowheads="1"/>
          </p:cNvSpPr>
          <p:nvPr/>
        </p:nvSpPr>
        <p:spPr bwMode="auto">
          <a:xfrm>
            <a:off x="4126024" y="2576843"/>
            <a:ext cx="6580076" cy="701401"/>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a:solidFill>
              <a:schemeClr val="bg1"/>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60" name="Rectangle 12">
            <a:extLst>
              <a:ext uri="{FF2B5EF4-FFF2-40B4-BE49-F238E27FC236}">
                <a16:creationId xmlns:a16="http://schemas.microsoft.com/office/drawing/2014/main" xmlns="" id="{90A56E60-DC93-44A8-B121-293F7B959013}"/>
              </a:ext>
            </a:extLst>
          </p:cNvPr>
          <p:cNvSpPr>
            <a:spLocks noChangeArrowheads="1"/>
          </p:cNvSpPr>
          <p:nvPr/>
        </p:nvSpPr>
        <p:spPr bwMode="auto">
          <a:xfrm>
            <a:off x="4375164" y="2489563"/>
            <a:ext cx="720444" cy="737900"/>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61" name="Freeform 11">
            <a:extLst>
              <a:ext uri="{FF2B5EF4-FFF2-40B4-BE49-F238E27FC236}">
                <a16:creationId xmlns:a16="http://schemas.microsoft.com/office/drawing/2014/main" xmlns="" id="{A1C079DE-EE64-4590-B179-964E9736285E}"/>
              </a:ext>
            </a:extLst>
          </p:cNvPr>
          <p:cNvSpPr>
            <a:spLocks noChangeArrowheads="1"/>
          </p:cNvSpPr>
          <p:nvPr/>
        </p:nvSpPr>
        <p:spPr bwMode="auto">
          <a:xfrm>
            <a:off x="4289472" y="3660681"/>
            <a:ext cx="891827" cy="112669"/>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62" name="Freeform 10">
            <a:extLst>
              <a:ext uri="{FF2B5EF4-FFF2-40B4-BE49-F238E27FC236}">
                <a16:creationId xmlns:a16="http://schemas.microsoft.com/office/drawing/2014/main" xmlns="" id="{0432E13E-6B7B-43EA-82DB-013616F8C14E}"/>
              </a:ext>
            </a:extLst>
          </p:cNvPr>
          <p:cNvSpPr>
            <a:spLocks noChangeArrowheads="1"/>
          </p:cNvSpPr>
          <p:nvPr/>
        </p:nvSpPr>
        <p:spPr bwMode="auto">
          <a:xfrm>
            <a:off x="4126024" y="3747960"/>
            <a:ext cx="6580076" cy="701401"/>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a:solidFill>
              <a:schemeClr val="bg1"/>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63" name="Rectangle 12">
            <a:extLst>
              <a:ext uri="{FF2B5EF4-FFF2-40B4-BE49-F238E27FC236}">
                <a16:creationId xmlns:a16="http://schemas.microsoft.com/office/drawing/2014/main" xmlns="" id="{C29CFC8E-5667-4B42-9E72-E40DD21E7D70}"/>
              </a:ext>
            </a:extLst>
          </p:cNvPr>
          <p:cNvSpPr>
            <a:spLocks noChangeArrowheads="1"/>
          </p:cNvSpPr>
          <p:nvPr/>
        </p:nvSpPr>
        <p:spPr bwMode="auto">
          <a:xfrm>
            <a:off x="4375164" y="3660681"/>
            <a:ext cx="720444" cy="737900"/>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64" name="Freeform 11">
            <a:extLst>
              <a:ext uri="{FF2B5EF4-FFF2-40B4-BE49-F238E27FC236}">
                <a16:creationId xmlns:a16="http://schemas.microsoft.com/office/drawing/2014/main" xmlns="" id="{21E969D6-F622-4D89-BC73-E551CF22FD58}"/>
              </a:ext>
            </a:extLst>
          </p:cNvPr>
          <p:cNvSpPr>
            <a:spLocks noChangeArrowheads="1"/>
          </p:cNvSpPr>
          <p:nvPr/>
        </p:nvSpPr>
        <p:spPr bwMode="auto">
          <a:xfrm>
            <a:off x="4289472" y="4801648"/>
            <a:ext cx="891827" cy="112668"/>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65" name="Freeform 10">
            <a:extLst>
              <a:ext uri="{FF2B5EF4-FFF2-40B4-BE49-F238E27FC236}">
                <a16:creationId xmlns:a16="http://schemas.microsoft.com/office/drawing/2014/main" xmlns="" id="{80D8F0AB-3581-4FE2-B1AF-64242CBF7956}"/>
              </a:ext>
            </a:extLst>
          </p:cNvPr>
          <p:cNvSpPr>
            <a:spLocks noChangeArrowheads="1"/>
          </p:cNvSpPr>
          <p:nvPr/>
        </p:nvSpPr>
        <p:spPr bwMode="auto">
          <a:xfrm>
            <a:off x="4126024" y="4888927"/>
            <a:ext cx="6580076" cy="701401"/>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a:solidFill>
              <a:schemeClr val="bg1"/>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66" name="Rectangle 12">
            <a:extLst>
              <a:ext uri="{FF2B5EF4-FFF2-40B4-BE49-F238E27FC236}">
                <a16:creationId xmlns:a16="http://schemas.microsoft.com/office/drawing/2014/main" xmlns="" id="{4FFC88D6-3F67-49F3-A905-6161B90F5872}"/>
              </a:ext>
            </a:extLst>
          </p:cNvPr>
          <p:cNvSpPr>
            <a:spLocks noChangeArrowheads="1"/>
          </p:cNvSpPr>
          <p:nvPr/>
        </p:nvSpPr>
        <p:spPr bwMode="auto">
          <a:xfrm>
            <a:off x="4375164" y="4801648"/>
            <a:ext cx="720444" cy="737899"/>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67" name="TextBox 45">
            <a:extLst>
              <a:ext uri="{FF2B5EF4-FFF2-40B4-BE49-F238E27FC236}">
                <a16:creationId xmlns:a16="http://schemas.microsoft.com/office/drawing/2014/main" xmlns="" id="{D55BEADE-340B-4FFE-9D8F-552E50358255}"/>
              </a:ext>
            </a:extLst>
          </p:cNvPr>
          <p:cNvSpPr txBox="1">
            <a:spLocks noChangeArrowheads="1"/>
          </p:cNvSpPr>
          <p:nvPr/>
        </p:nvSpPr>
        <p:spPr bwMode="auto">
          <a:xfrm>
            <a:off x="5091062" y="1566850"/>
            <a:ext cx="546362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400" b="1" dirty="0">
                <a:solidFill>
                  <a:srgbClr val="5A5A5A"/>
                </a:solidFill>
                <a:latin typeface="微软雅黑" panose="020B0503020204020204" pitchFamily="34" charset="-122"/>
                <a:ea typeface="微软雅黑" panose="020B0503020204020204" pitchFamily="34" charset="-122"/>
              </a:rPr>
              <a:t>认识新形势反腐败斗争的形势</a:t>
            </a:r>
          </a:p>
        </p:txBody>
      </p:sp>
      <p:sp>
        <p:nvSpPr>
          <p:cNvPr id="68" name="TextBox 46">
            <a:extLst>
              <a:ext uri="{FF2B5EF4-FFF2-40B4-BE49-F238E27FC236}">
                <a16:creationId xmlns:a16="http://schemas.microsoft.com/office/drawing/2014/main" xmlns="" id="{21F9C94A-D454-4F02-BE8D-F2AC536C7402}"/>
              </a:ext>
            </a:extLst>
          </p:cNvPr>
          <p:cNvSpPr txBox="1">
            <a:spLocks noChangeArrowheads="1"/>
          </p:cNvSpPr>
          <p:nvPr/>
        </p:nvSpPr>
        <p:spPr bwMode="auto">
          <a:xfrm>
            <a:off x="4481485" y="1375574"/>
            <a:ext cx="501454"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en-US" altLang="zh-CN" sz="3998" b="1">
                <a:solidFill>
                  <a:srgbClr val="FFFFFF"/>
                </a:solidFill>
                <a:latin typeface="微软雅黑" panose="020B0503020204020204" pitchFamily="34" charset="-122"/>
                <a:ea typeface="微软雅黑" panose="020B0503020204020204" pitchFamily="34" charset="-122"/>
              </a:rPr>
              <a:t>1</a:t>
            </a:r>
            <a:endParaRPr lang="zh-CN" altLang="en-US" sz="3998" b="1">
              <a:solidFill>
                <a:srgbClr val="FFFFFF"/>
              </a:solidFill>
              <a:latin typeface="微软雅黑" panose="020B0503020204020204" pitchFamily="34" charset="-122"/>
              <a:ea typeface="微软雅黑" panose="020B0503020204020204" pitchFamily="34" charset="-122"/>
            </a:endParaRPr>
          </a:p>
        </p:txBody>
      </p:sp>
      <p:sp>
        <p:nvSpPr>
          <p:cNvPr id="69" name="TextBox 47">
            <a:extLst>
              <a:ext uri="{FF2B5EF4-FFF2-40B4-BE49-F238E27FC236}">
                <a16:creationId xmlns:a16="http://schemas.microsoft.com/office/drawing/2014/main" xmlns="" id="{A8314A66-E88A-4F55-AC2A-C2F030EFF70B}"/>
              </a:ext>
            </a:extLst>
          </p:cNvPr>
          <p:cNvSpPr txBox="1">
            <a:spLocks noChangeArrowheads="1"/>
          </p:cNvSpPr>
          <p:nvPr/>
        </p:nvSpPr>
        <p:spPr bwMode="auto">
          <a:xfrm>
            <a:off x="5091062" y="2718924"/>
            <a:ext cx="546362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400" b="1">
                <a:solidFill>
                  <a:srgbClr val="5A5A5A"/>
                </a:solidFill>
                <a:latin typeface="微软雅黑" panose="020B0503020204020204" pitchFamily="34" charset="-122"/>
                <a:ea typeface="微软雅黑" panose="020B0503020204020204" pitchFamily="34" charset="-122"/>
              </a:rPr>
              <a:t>腐败出现的原因和防范措施</a:t>
            </a:r>
          </a:p>
        </p:txBody>
      </p:sp>
      <p:sp>
        <p:nvSpPr>
          <p:cNvPr id="70" name="TextBox 48">
            <a:extLst>
              <a:ext uri="{FF2B5EF4-FFF2-40B4-BE49-F238E27FC236}">
                <a16:creationId xmlns:a16="http://schemas.microsoft.com/office/drawing/2014/main" xmlns="" id="{701D9FC7-5CC0-478C-846E-3BC6362C9E02}"/>
              </a:ext>
            </a:extLst>
          </p:cNvPr>
          <p:cNvSpPr txBox="1">
            <a:spLocks noChangeArrowheads="1"/>
          </p:cNvSpPr>
          <p:nvPr/>
        </p:nvSpPr>
        <p:spPr bwMode="auto">
          <a:xfrm>
            <a:off x="4481485" y="2508606"/>
            <a:ext cx="501454"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en-US" altLang="zh-CN" sz="3998" b="1">
                <a:solidFill>
                  <a:srgbClr val="FFFFFF"/>
                </a:solidFill>
                <a:latin typeface="微软雅黑" panose="020B0503020204020204" pitchFamily="34" charset="-122"/>
                <a:ea typeface="微软雅黑" panose="020B0503020204020204" pitchFamily="34" charset="-122"/>
              </a:rPr>
              <a:t>2</a:t>
            </a:r>
            <a:endParaRPr lang="zh-CN" altLang="en-US" sz="3998" b="1">
              <a:solidFill>
                <a:srgbClr val="FFFFFF"/>
              </a:solidFill>
              <a:latin typeface="微软雅黑" panose="020B0503020204020204" pitchFamily="34" charset="-122"/>
              <a:ea typeface="微软雅黑" panose="020B0503020204020204" pitchFamily="34" charset="-122"/>
            </a:endParaRPr>
          </a:p>
        </p:txBody>
      </p:sp>
      <p:sp>
        <p:nvSpPr>
          <p:cNvPr id="71" name="TextBox 49">
            <a:extLst>
              <a:ext uri="{FF2B5EF4-FFF2-40B4-BE49-F238E27FC236}">
                <a16:creationId xmlns:a16="http://schemas.microsoft.com/office/drawing/2014/main" xmlns="" id="{12FE55C7-AE05-440A-8D00-D7658AE2EED1}"/>
              </a:ext>
            </a:extLst>
          </p:cNvPr>
          <p:cNvSpPr txBox="1">
            <a:spLocks noChangeArrowheads="1"/>
          </p:cNvSpPr>
          <p:nvPr/>
        </p:nvSpPr>
        <p:spPr bwMode="auto">
          <a:xfrm>
            <a:off x="5091062" y="3905910"/>
            <a:ext cx="631260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400" b="1">
                <a:solidFill>
                  <a:srgbClr val="5A5A5A"/>
                </a:solidFill>
                <a:latin typeface="微软雅黑" panose="020B0503020204020204" pitchFamily="34" charset="-122"/>
                <a:ea typeface="微软雅黑" panose="020B0503020204020204" pitchFamily="34" charset="-122"/>
              </a:rPr>
              <a:t>学习廉洁法律法规，防范廉洁风险</a:t>
            </a:r>
          </a:p>
        </p:txBody>
      </p:sp>
      <p:sp>
        <p:nvSpPr>
          <p:cNvPr id="72" name="TextBox 50">
            <a:extLst>
              <a:ext uri="{FF2B5EF4-FFF2-40B4-BE49-F238E27FC236}">
                <a16:creationId xmlns:a16="http://schemas.microsoft.com/office/drawing/2014/main" xmlns="" id="{B25E86A3-5CF8-434E-9743-49F77948999B}"/>
              </a:ext>
            </a:extLst>
          </p:cNvPr>
          <p:cNvSpPr txBox="1">
            <a:spLocks noChangeArrowheads="1"/>
          </p:cNvSpPr>
          <p:nvPr/>
        </p:nvSpPr>
        <p:spPr bwMode="auto">
          <a:xfrm>
            <a:off x="4481485" y="3679724"/>
            <a:ext cx="501454"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en-US" altLang="zh-CN" sz="3998" b="1">
                <a:solidFill>
                  <a:srgbClr val="FFFFFF"/>
                </a:solidFill>
                <a:latin typeface="微软雅黑" panose="020B0503020204020204" pitchFamily="34" charset="-122"/>
                <a:ea typeface="微软雅黑" panose="020B0503020204020204" pitchFamily="34" charset="-122"/>
              </a:rPr>
              <a:t>3</a:t>
            </a:r>
            <a:endParaRPr lang="zh-CN" altLang="en-US" sz="3998" b="1">
              <a:solidFill>
                <a:srgbClr val="FFFFFF"/>
              </a:solidFill>
              <a:latin typeface="微软雅黑" panose="020B0503020204020204" pitchFamily="34" charset="-122"/>
              <a:ea typeface="微软雅黑" panose="020B0503020204020204" pitchFamily="34" charset="-122"/>
            </a:endParaRPr>
          </a:p>
        </p:txBody>
      </p:sp>
      <p:sp>
        <p:nvSpPr>
          <p:cNvPr id="73" name="TextBox 51">
            <a:extLst>
              <a:ext uri="{FF2B5EF4-FFF2-40B4-BE49-F238E27FC236}">
                <a16:creationId xmlns:a16="http://schemas.microsoft.com/office/drawing/2014/main" xmlns="" id="{1F754E79-55D5-491C-8C04-F793D0447F34}"/>
              </a:ext>
            </a:extLst>
          </p:cNvPr>
          <p:cNvSpPr txBox="1">
            <a:spLocks noChangeArrowheads="1"/>
          </p:cNvSpPr>
          <p:nvPr/>
        </p:nvSpPr>
        <p:spPr bwMode="auto">
          <a:xfrm>
            <a:off x="5091062" y="5031010"/>
            <a:ext cx="631260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400" b="1">
                <a:solidFill>
                  <a:srgbClr val="5A5A5A"/>
                </a:solidFill>
                <a:latin typeface="微软雅黑" panose="020B0503020204020204" pitchFamily="34" charset="-122"/>
                <a:ea typeface="微软雅黑" panose="020B0503020204020204" pitchFamily="34" charset="-122"/>
              </a:rPr>
              <a:t>增强党员领导干部拒腐防变的能力</a:t>
            </a:r>
          </a:p>
        </p:txBody>
      </p:sp>
      <p:sp>
        <p:nvSpPr>
          <p:cNvPr id="74" name="TextBox 52">
            <a:extLst>
              <a:ext uri="{FF2B5EF4-FFF2-40B4-BE49-F238E27FC236}">
                <a16:creationId xmlns:a16="http://schemas.microsoft.com/office/drawing/2014/main" xmlns="" id="{CFBF2FB5-EA01-4C7C-8B22-D1038B372EFB}"/>
              </a:ext>
            </a:extLst>
          </p:cNvPr>
          <p:cNvSpPr txBox="1">
            <a:spLocks noChangeArrowheads="1"/>
          </p:cNvSpPr>
          <p:nvPr/>
        </p:nvSpPr>
        <p:spPr bwMode="auto">
          <a:xfrm>
            <a:off x="4481485" y="4833386"/>
            <a:ext cx="501454"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en-US" altLang="zh-CN" sz="3998" b="1">
                <a:solidFill>
                  <a:srgbClr val="FFFFFF"/>
                </a:solidFill>
                <a:latin typeface="微软雅黑" panose="020B0503020204020204" pitchFamily="34" charset="-122"/>
                <a:ea typeface="微软雅黑" panose="020B0503020204020204" pitchFamily="34" charset="-122"/>
              </a:rPr>
              <a:t>4</a:t>
            </a:r>
            <a:endParaRPr lang="zh-CN" altLang="en-US" sz="3998" b="1">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91349907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2" presetClass="entr" presetSubtype="12"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500" fill="hold"/>
                                        <p:tgtEl>
                                          <p:spTgt spid="56"/>
                                        </p:tgtEl>
                                        <p:attrNameLst>
                                          <p:attrName>ppt_x</p:attrName>
                                        </p:attrNameLst>
                                      </p:cBhvr>
                                      <p:tavLst>
                                        <p:tav tm="0">
                                          <p:val>
                                            <p:strVal val="0-#ppt_w/2"/>
                                          </p:val>
                                        </p:tav>
                                        <p:tav tm="100000">
                                          <p:val>
                                            <p:strVal val="#ppt_x"/>
                                          </p:val>
                                        </p:tav>
                                      </p:tavLst>
                                    </p:anim>
                                    <p:anim calcmode="lin" valueType="num">
                                      <p:cBhvr>
                                        <p:cTn id="14" dur="500" fill="hold"/>
                                        <p:tgtEl>
                                          <p:spTgt spid="56"/>
                                        </p:tgtEl>
                                        <p:attrNameLst>
                                          <p:attrName>ppt_y</p:attrName>
                                        </p:attrNameLst>
                                      </p:cBhvr>
                                      <p:tavLst>
                                        <p:tav tm="0">
                                          <p:val>
                                            <p:strVal val="1+#ppt_h/2"/>
                                          </p:val>
                                        </p:tav>
                                        <p:tav tm="100000">
                                          <p:val>
                                            <p:strVal val="#ppt_y"/>
                                          </p:val>
                                        </p:tav>
                                      </p:tavLst>
                                    </p:anim>
                                  </p:childTnLst>
                                </p:cTn>
                              </p:par>
                              <p:par>
                                <p:cTn id="15" presetID="2" presetClass="entr" presetSubtype="12" fill="hold" grpId="0" nodeType="withEffect">
                                  <p:stCondLst>
                                    <p:cond delay="10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ppt_x</p:attrName>
                                        </p:attrNameLst>
                                      </p:cBhvr>
                                      <p:tavLst>
                                        <p:tav tm="0">
                                          <p:val>
                                            <p:strVal val="0-#ppt_w/2"/>
                                          </p:val>
                                        </p:tav>
                                        <p:tav tm="100000">
                                          <p:val>
                                            <p:strVal val="#ppt_x"/>
                                          </p:val>
                                        </p:tav>
                                      </p:tavLst>
                                    </p:anim>
                                    <p:anim calcmode="lin" valueType="num">
                                      <p:cBhvr>
                                        <p:cTn id="18" dur="500" fill="hold"/>
                                        <p:tgtEl>
                                          <p:spTgt spid="59"/>
                                        </p:tgtEl>
                                        <p:attrNameLst>
                                          <p:attrName>ppt_y</p:attrName>
                                        </p:attrNameLst>
                                      </p:cBhvr>
                                      <p:tavLst>
                                        <p:tav tm="0">
                                          <p:val>
                                            <p:strVal val="1+#ppt_h/2"/>
                                          </p:val>
                                        </p:tav>
                                        <p:tav tm="100000">
                                          <p:val>
                                            <p:strVal val="#ppt_y"/>
                                          </p:val>
                                        </p:tav>
                                      </p:tavLst>
                                    </p:anim>
                                  </p:childTnLst>
                                </p:cTn>
                              </p:par>
                              <p:par>
                                <p:cTn id="19" presetID="2" presetClass="entr" presetSubtype="12" fill="hold" grpId="0" nodeType="withEffect">
                                  <p:stCondLst>
                                    <p:cond delay="200"/>
                                  </p:stCondLst>
                                  <p:childTnLst>
                                    <p:set>
                                      <p:cBhvr>
                                        <p:cTn id="20" dur="1" fill="hold">
                                          <p:stCondLst>
                                            <p:cond delay="0"/>
                                          </p:stCondLst>
                                        </p:cTn>
                                        <p:tgtEl>
                                          <p:spTgt spid="62"/>
                                        </p:tgtEl>
                                        <p:attrNameLst>
                                          <p:attrName>style.visibility</p:attrName>
                                        </p:attrNameLst>
                                      </p:cBhvr>
                                      <p:to>
                                        <p:strVal val="visible"/>
                                      </p:to>
                                    </p:set>
                                    <p:anim calcmode="lin" valueType="num">
                                      <p:cBhvr>
                                        <p:cTn id="21" dur="500" fill="hold"/>
                                        <p:tgtEl>
                                          <p:spTgt spid="62"/>
                                        </p:tgtEl>
                                        <p:attrNameLst>
                                          <p:attrName>ppt_x</p:attrName>
                                        </p:attrNameLst>
                                      </p:cBhvr>
                                      <p:tavLst>
                                        <p:tav tm="0">
                                          <p:val>
                                            <p:strVal val="0-#ppt_w/2"/>
                                          </p:val>
                                        </p:tav>
                                        <p:tav tm="100000">
                                          <p:val>
                                            <p:strVal val="#ppt_x"/>
                                          </p:val>
                                        </p:tav>
                                      </p:tavLst>
                                    </p:anim>
                                    <p:anim calcmode="lin" valueType="num">
                                      <p:cBhvr>
                                        <p:cTn id="22" dur="500" fill="hold"/>
                                        <p:tgtEl>
                                          <p:spTgt spid="62"/>
                                        </p:tgtEl>
                                        <p:attrNameLst>
                                          <p:attrName>ppt_y</p:attrName>
                                        </p:attrNameLst>
                                      </p:cBhvr>
                                      <p:tavLst>
                                        <p:tav tm="0">
                                          <p:val>
                                            <p:strVal val="1+#ppt_h/2"/>
                                          </p:val>
                                        </p:tav>
                                        <p:tav tm="100000">
                                          <p:val>
                                            <p:strVal val="#ppt_y"/>
                                          </p:val>
                                        </p:tav>
                                      </p:tavLst>
                                    </p:anim>
                                  </p:childTnLst>
                                </p:cTn>
                              </p:par>
                              <p:par>
                                <p:cTn id="23" presetID="2" presetClass="entr" presetSubtype="12" fill="hold" grpId="0" nodeType="withEffect">
                                  <p:stCondLst>
                                    <p:cond delay="300"/>
                                  </p:stCondLst>
                                  <p:childTnLst>
                                    <p:set>
                                      <p:cBhvr>
                                        <p:cTn id="24" dur="1" fill="hold">
                                          <p:stCondLst>
                                            <p:cond delay="0"/>
                                          </p:stCondLst>
                                        </p:cTn>
                                        <p:tgtEl>
                                          <p:spTgt spid="65"/>
                                        </p:tgtEl>
                                        <p:attrNameLst>
                                          <p:attrName>style.visibility</p:attrName>
                                        </p:attrNameLst>
                                      </p:cBhvr>
                                      <p:to>
                                        <p:strVal val="visible"/>
                                      </p:to>
                                    </p:set>
                                    <p:anim calcmode="lin" valueType="num">
                                      <p:cBhvr>
                                        <p:cTn id="25" dur="500" fill="hold"/>
                                        <p:tgtEl>
                                          <p:spTgt spid="65"/>
                                        </p:tgtEl>
                                        <p:attrNameLst>
                                          <p:attrName>ppt_x</p:attrName>
                                        </p:attrNameLst>
                                      </p:cBhvr>
                                      <p:tavLst>
                                        <p:tav tm="0">
                                          <p:val>
                                            <p:strVal val="0-#ppt_w/2"/>
                                          </p:val>
                                        </p:tav>
                                        <p:tav tm="100000">
                                          <p:val>
                                            <p:strVal val="#ppt_x"/>
                                          </p:val>
                                        </p:tav>
                                      </p:tavLst>
                                    </p:anim>
                                    <p:anim calcmode="lin" valueType="num">
                                      <p:cBhvr>
                                        <p:cTn id="26" dur="500" fill="hold"/>
                                        <p:tgtEl>
                                          <p:spTgt spid="65"/>
                                        </p:tgtEl>
                                        <p:attrNameLst>
                                          <p:attrName>ppt_y</p:attrName>
                                        </p:attrNameLst>
                                      </p:cBhvr>
                                      <p:tavLst>
                                        <p:tav tm="0">
                                          <p:val>
                                            <p:strVal val="1+#ppt_h/2"/>
                                          </p:val>
                                        </p:tav>
                                        <p:tav tm="100000">
                                          <p:val>
                                            <p:strVal val="#ppt_y"/>
                                          </p:val>
                                        </p:tav>
                                      </p:tavLst>
                                    </p:anim>
                                  </p:childTnLst>
                                </p:cTn>
                              </p:par>
                            </p:childTnLst>
                          </p:cTn>
                        </p:par>
                        <p:par>
                          <p:cTn id="27" fill="hold">
                            <p:stCondLst>
                              <p:cond delay="1300"/>
                            </p:stCondLst>
                            <p:childTnLst>
                              <p:par>
                                <p:cTn id="28" presetID="22" presetClass="entr" presetSubtype="4"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down)">
                                      <p:cBhvr>
                                        <p:cTn id="30" dur="300"/>
                                        <p:tgtEl>
                                          <p:spTgt spid="55"/>
                                        </p:tgtEl>
                                      </p:cBhvr>
                                    </p:animEffect>
                                  </p:childTnLst>
                                </p:cTn>
                              </p:par>
                            </p:childTnLst>
                          </p:cTn>
                        </p:par>
                        <p:par>
                          <p:cTn id="31" fill="hold">
                            <p:stCondLst>
                              <p:cond delay="1600"/>
                            </p:stCondLst>
                            <p:childTnLst>
                              <p:par>
                                <p:cTn id="32" presetID="22" presetClass="entr" presetSubtype="1"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ipe(up)">
                                      <p:cBhvr>
                                        <p:cTn id="34" dur="500"/>
                                        <p:tgtEl>
                                          <p:spTgt spid="57"/>
                                        </p:tgtEl>
                                      </p:cBhvr>
                                    </p:animEffect>
                                  </p:childTnLst>
                                </p:cTn>
                              </p:par>
                            </p:childTnLst>
                          </p:cTn>
                        </p:par>
                        <p:par>
                          <p:cTn id="35" fill="hold">
                            <p:stCondLst>
                              <p:cond delay="2100"/>
                            </p:stCondLst>
                            <p:childTnLst>
                              <p:par>
                                <p:cTn id="36" presetID="31" presetClass="entr" presetSubtype="0"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 calcmode="lin" valueType="num">
                                      <p:cBhvr>
                                        <p:cTn id="38" dur="300" fill="hold"/>
                                        <p:tgtEl>
                                          <p:spTgt spid="68"/>
                                        </p:tgtEl>
                                        <p:attrNameLst>
                                          <p:attrName>ppt_w</p:attrName>
                                        </p:attrNameLst>
                                      </p:cBhvr>
                                      <p:tavLst>
                                        <p:tav tm="0">
                                          <p:val>
                                            <p:fltVal val="0"/>
                                          </p:val>
                                        </p:tav>
                                        <p:tav tm="100000">
                                          <p:val>
                                            <p:strVal val="#ppt_w"/>
                                          </p:val>
                                        </p:tav>
                                      </p:tavLst>
                                    </p:anim>
                                    <p:anim calcmode="lin" valueType="num">
                                      <p:cBhvr>
                                        <p:cTn id="39" dur="300" fill="hold"/>
                                        <p:tgtEl>
                                          <p:spTgt spid="68"/>
                                        </p:tgtEl>
                                        <p:attrNameLst>
                                          <p:attrName>ppt_h</p:attrName>
                                        </p:attrNameLst>
                                      </p:cBhvr>
                                      <p:tavLst>
                                        <p:tav tm="0">
                                          <p:val>
                                            <p:fltVal val="0"/>
                                          </p:val>
                                        </p:tav>
                                        <p:tav tm="100000">
                                          <p:val>
                                            <p:strVal val="#ppt_h"/>
                                          </p:val>
                                        </p:tav>
                                      </p:tavLst>
                                    </p:anim>
                                    <p:anim calcmode="lin" valueType="num">
                                      <p:cBhvr>
                                        <p:cTn id="40" dur="300" fill="hold"/>
                                        <p:tgtEl>
                                          <p:spTgt spid="68"/>
                                        </p:tgtEl>
                                        <p:attrNameLst>
                                          <p:attrName>style.rotation</p:attrName>
                                        </p:attrNameLst>
                                      </p:cBhvr>
                                      <p:tavLst>
                                        <p:tav tm="0">
                                          <p:val>
                                            <p:fltVal val="90"/>
                                          </p:val>
                                        </p:tav>
                                        <p:tav tm="100000">
                                          <p:val>
                                            <p:fltVal val="0"/>
                                          </p:val>
                                        </p:tav>
                                      </p:tavLst>
                                    </p:anim>
                                    <p:animEffect transition="in" filter="fade">
                                      <p:cBhvr>
                                        <p:cTn id="41" dur="300"/>
                                        <p:tgtEl>
                                          <p:spTgt spid="68"/>
                                        </p:tgtEl>
                                      </p:cBhvr>
                                    </p:animEffect>
                                  </p:childTnLst>
                                </p:cTn>
                              </p:par>
                            </p:childTnLst>
                          </p:cTn>
                        </p:par>
                        <p:par>
                          <p:cTn id="42" fill="hold">
                            <p:stCondLst>
                              <p:cond delay="2400"/>
                            </p:stCondLst>
                            <p:childTnLst>
                              <p:par>
                                <p:cTn id="43" presetID="22" presetClass="entr" presetSubtype="8"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wipe(left)">
                                      <p:cBhvr>
                                        <p:cTn id="45" dur="400"/>
                                        <p:tgtEl>
                                          <p:spTgt spid="67"/>
                                        </p:tgtEl>
                                      </p:cBhvr>
                                    </p:animEffect>
                                  </p:childTnLst>
                                </p:cTn>
                              </p:par>
                            </p:childTnLst>
                          </p:cTn>
                        </p:par>
                        <p:par>
                          <p:cTn id="46" fill="hold">
                            <p:stCondLst>
                              <p:cond delay="2800"/>
                            </p:stCondLst>
                            <p:childTnLst>
                              <p:par>
                                <p:cTn id="47" presetID="22" presetClass="entr" presetSubtype="4"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down)">
                                      <p:cBhvr>
                                        <p:cTn id="49" dur="300"/>
                                        <p:tgtEl>
                                          <p:spTgt spid="58"/>
                                        </p:tgtEl>
                                      </p:cBhvr>
                                    </p:animEffect>
                                  </p:childTnLst>
                                </p:cTn>
                              </p:par>
                            </p:childTnLst>
                          </p:cTn>
                        </p:par>
                        <p:par>
                          <p:cTn id="50" fill="hold">
                            <p:stCondLst>
                              <p:cond delay="3100"/>
                            </p:stCondLst>
                            <p:childTnLst>
                              <p:par>
                                <p:cTn id="51" presetID="22" presetClass="entr" presetSubtype="1"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wipe(up)">
                                      <p:cBhvr>
                                        <p:cTn id="53" dur="500"/>
                                        <p:tgtEl>
                                          <p:spTgt spid="60"/>
                                        </p:tgtEl>
                                      </p:cBhvr>
                                    </p:animEffect>
                                  </p:childTnLst>
                                </p:cTn>
                              </p:par>
                            </p:childTnLst>
                          </p:cTn>
                        </p:par>
                        <p:par>
                          <p:cTn id="54" fill="hold">
                            <p:stCondLst>
                              <p:cond delay="3600"/>
                            </p:stCondLst>
                            <p:childTnLst>
                              <p:par>
                                <p:cTn id="55" presetID="31" presetClass="entr" presetSubtype="0" fill="hold" grpId="0" nodeType="afterEffect">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cBhvr>
                                        <p:cTn id="57" dur="300" fill="hold"/>
                                        <p:tgtEl>
                                          <p:spTgt spid="70"/>
                                        </p:tgtEl>
                                        <p:attrNameLst>
                                          <p:attrName>ppt_w</p:attrName>
                                        </p:attrNameLst>
                                      </p:cBhvr>
                                      <p:tavLst>
                                        <p:tav tm="0">
                                          <p:val>
                                            <p:fltVal val="0"/>
                                          </p:val>
                                        </p:tav>
                                        <p:tav tm="100000">
                                          <p:val>
                                            <p:strVal val="#ppt_w"/>
                                          </p:val>
                                        </p:tav>
                                      </p:tavLst>
                                    </p:anim>
                                    <p:anim calcmode="lin" valueType="num">
                                      <p:cBhvr>
                                        <p:cTn id="58" dur="300" fill="hold"/>
                                        <p:tgtEl>
                                          <p:spTgt spid="70"/>
                                        </p:tgtEl>
                                        <p:attrNameLst>
                                          <p:attrName>ppt_h</p:attrName>
                                        </p:attrNameLst>
                                      </p:cBhvr>
                                      <p:tavLst>
                                        <p:tav tm="0">
                                          <p:val>
                                            <p:fltVal val="0"/>
                                          </p:val>
                                        </p:tav>
                                        <p:tav tm="100000">
                                          <p:val>
                                            <p:strVal val="#ppt_h"/>
                                          </p:val>
                                        </p:tav>
                                      </p:tavLst>
                                    </p:anim>
                                    <p:anim calcmode="lin" valueType="num">
                                      <p:cBhvr>
                                        <p:cTn id="59" dur="300" fill="hold"/>
                                        <p:tgtEl>
                                          <p:spTgt spid="70"/>
                                        </p:tgtEl>
                                        <p:attrNameLst>
                                          <p:attrName>style.rotation</p:attrName>
                                        </p:attrNameLst>
                                      </p:cBhvr>
                                      <p:tavLst>
                                        <p:tav tm="0">
                                          <p:val>
                                            <p:fltVal val="90"/>
                                          </p:val>
                                        </p:tav>
                                        <p:tav tm="100000">
                                          <p:val>
                                            <p:fltVal val="0"/>
                                          </p:val>
                                        </p:tav>
                                      </p:tavLst>
                                    </p:anim>
                                    <p:animEffect transition="in" filter="fade">
                                      <p:cBhvr>
                                        <p:cTn id="60" dur="300"/>
                                        <p:tgtEl>
                                          <p:spTgt spid="70"/>
                                        </p:tgtEl>
                                      </p:cBhvr>
                                    </p:animEffect>
                                  </p:childTnLst>
                                </p:cTn>
                              </p:par>
                            </p:childTnLst>
                          </p:cTn>
                        </p:par>
                        <p:par>
                          <p:cTn id="61" fill="hold">
                            <p:stCondLst>
                              <p:cond delay="3900"/>
                            </p:stCondLst>
                            <p:childTnLst>
                              <p:par>
                                <p:cTn id="62" presetID="22" presetClass="entr" presetSubtype="8" fill="hold" grpId="0" nodeType="after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wipe(left)">
                                      <p:cBhvr>
                                        <p:cTn id="64" dur="400"/>
                                        <p:tgtEl>
                                          <p:spTgt spid="69"/>
                                        </p:tgtEl>
                                      </p:cBhvr>
                                    </p:animEffect>
                                  </p:childTnLst>
                                </p:cTn>
                              </p:par>
                            </p:childTnLst>
                          </p:cTn>
                        </p:par>
                        <p:par>
                          <p:cTn id="65" fill="hold">
                            <p:stCondLst>
                              <p:cond delay="4300"/>
                            </p:stCondLst>
                            <p:childTnLst>
                              <p:par>
                                <p:cTn id="66" presetID="22" presetClass="entr" presetSubtype="4" fill="hold" grpId="0"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wipe(down)">
                                      <p:cBhvr>
                                        <p:cTn id="68" dur="300"/>
                                        <p:tgtEl>
                                          <p:spTgt spid="61"/>
                                        </p:tgtEl>
                                      </p:cBhvr>
                                    </p:animEffect>
                                  </p:childTnLst>
                                </p:cTn>
                              </p:par>
                            </p:childTnLst>
                          </p:cTn>
                        </p:par>
                        <p:par>
                          <p:cTn id="69" fill="hold">
                            <p:stCondLst>
                              <p:cond delay="4600"/>
                            </p:stCondLst>
                            <p:childTnLst>
                              <p:par>
                                <p:cTn id="70" presetID="22" presetClass="entr" presetSubtype="1" fill="hold" grpId="0" nodeType="afterEffect">
                                  <p:stCondLst>
                                    <p:cond delay="0"/>
                                  </p:stCondLst>
                                  <p:childTnLst>
                                    <p:set>
                                      <p:cBhvr>
                                        <p:cTn id="71" dur="1" fill="hold">
                                          <p:stCondLst>
                                            <p:cond delay="0"/>
                                          </p:stCondLst>
                                        </p:cTn>
                                        <p:tgtEl>
                                          <p:spTgt spid="63"/>
                                        </p:tgtEl>
                                        <p:attrNameLst>
                                          <p:attrName>style.visibility</p:attrName>
                                        </p:attrNameLst>
                                      </p:cBhvr>
                                      <p:to>
                                        <p:strVal val="visible"/>
                                      </p:to>
                                    </p:set>
                                    <p:animEffect transition="in" filter="wipe(up)">
                                      <p:cBhvr>
                                        <p:cTn id="72" dur="500"/>
                                        <p:tgtEl>
                                          <p:spTgt spid="63"/>
                                        </p:tgtEl>
                                      </p:cBhvr>
                                    </p:animEffect>
                                  </p:childTnLst>
                                </p:cTn>
                              </p:par>
                            </p:childTnLst>
                          </p:cTn>
                        </p:par>
                        <p:par>
                          <p:cTn id="73" fill="hold">
                            <p:stCondLst>
                              <p:cond delay="5100"/>
                            </p:stCondLst>
                            <p:childTnLst>
                              <p:par>
                                <p:cTn id="74" presetID="31" presetClass="entr" presetSubtype="0"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 calcmode="lin" valueType="num">
                                      <p:cBhvr>
                                        <p:cTn id="76" dur="300" fill="hold"/>
                                        <p:tgtEl>
                                          <p:spTgt spid="72"/>
                                        </p:tgtEl>
                                        <p:attrNameLst>
                                          <p:attrName>ppt_w</p:attrName>
                                        </p:attrNameLst>
                                      </p:cBhvr>
                                      <p:tavLst>
                                        <p:tav tm="0">
                                          <p:val>
                                            <p:fltVal val="0"/>
                                          </p:val>
                                        </p:tav>
                                        <p:tav tm="100000">
                                          <p:val>
                                            <p:strVal val="#ppt_w"/>
                                          </p:val>
                                        </p:tav>
                                      </p:tavLst>
                                    </p:anim>
                                    <p:anim calcmode="lin" valueType="num">
                                      <p:cBhvr>
                                        <p:cTn id="77" dur="300" fill="hold"/>
                                        <p:tgtEl>
                                          <p:spTgt spid="72"/>
                                        </p:tgtEl>
                                        <p:attrNameLst>
                                          <p:attrName>ppt_h</p:attrName>
                                        </p:attrNameLst>
                                      </p:cBhvr>
                                      <p:tavLst>
                                        <p:tav tm="0">
                                          <p:val>
                                            <p:fltVal val="0"/>
                                          </p:val>
                                        </p:tav>
                                        <p:tav tm="100000">
                                          <p:val>
                                            <p:strVal val="#ppt_h"/>
                                          </p:val>
                                        </p:tav>
                                      </p:tavLst>
                                    </p:anim>
                                    <p:anim calcmode="lin" valueType="num">
                                      <p:cBhvr>
                                        <p:cTn id="78" dur="300" fill="hold"/>
                                        <p:tgtEl>
                                          <p:spTgt spid="72"/>
                                        </p:tgtEl>
                                        <p:attrNameLst>
                                          <p:attrName>style.rotation</p:attrName>
                                        </p:attrNameLst>
                                      </p:cBhvr>
                                      <p:tavLst>
                                        <p:tav tm="0">
                                          <p:val>
                                            <p:fltVal val="90"/>
                                          </p:val>
                                        </p:tav>
                                        <p:tav tm="100000">
                                          <p:val>
                                            <p:fltVal val="0"/>
                                          </p:val>
                                        </p:tav>
                                      </p:tavLst>
                                    </p:anim>
                                    <p:animEffect transition="in" filter="fade">
                                      <p:cBhvr>
                                        <p:cTn id="79" dur="300"/>
                                        <p:tgtEl>
                                          <p:spTgt spid="72"/>
                                        </p:tgtEl>
                                      </p:cBhvr>
                                    </p:animEffect>
                                  </p:childTnLst>
                                </p:cTn>
                              </p:par>
                            </p:childTnLst>
                          </p:cTn>
                        </p:par>
                        <p:par>
                          <p:cTn id="80" fill="hold">
                            <p:stCondLst>
                              <p:cond delay="5400"/>
                            </p:stCondLst>
                            <p:childTnLst>
                              <p:par>
                                <p:cTn id="81" presetID="22" presetClass="entr" presetSubtype="8" fill="hold" grpId="0" nodeType="after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wipe(left)">
                                      <p:cBhvr>
                                        <p:cTn id="83" dur="400"/>
                                        <p:tgtEl>
                                          <p:spTgt spid="71"/>
                                        </p:tgtEl>
                                      </p:cBhvr>
                                    </p:animEffect>
                                  </p:childTnLst>
                                </p:cTn>
                              </p:par>
                            </p:childTnLst>
                          </p:cTn>
                        </p:par>
                        <p:par>
                          <p:cTn id="84" fill="hold">
                            <p:stCondLst>
                              <p:cond delay="5800"/>
                            </p:stCondLst>
                            <p:childTnLst>
                              <p:par>
                                <p:cTn id="85" presetID="22" presetClass="entr" presetSubtype="4" fill="hold" grpId="0" nodeType="after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wipe(down)">
                                      <p:cBhvr>
                                        <p:cTn id="87" dur="300"/>
                                        <p:tgtEl>
                                          <p:spTgt spid="64"/>
                                        </p:tgtEl>
                                      </p:cBhvr>
                                    </p:animEffect>
                                  </p:childTnLst>
                                </p:cTn>
                              </p:par>
                            </p:childTnLst>
                          </p:cTn>
                        </p:par>
                        <p:par>
                          <p:cTn id="88" fill="hold">
                            <p:stCondLst>
                              <p:cond delay="6100"/>
                            </p:stCondLst>
                            <p:childTnLst>
                              <p:par>
                                <p:cTn id="89" presetID="22" presetClass="entr" presetSubtype="1"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up)">
                                      <p:cBhvr>
                                        <p:cTn id="91" dur="500"/>
                                        <p:tgtEl>
                                          <p:spTgt spid="66"/>
                                        </p:tgtEl>
                                      </p:cBhvr>
                                    </p:animEffect>
                                  </p:childTnLst>
                                </p:cTn>
                              </p:par>
                            </p:childTnLst>
                          </p:cTn>
                        </p:par>
                        <p:par>
                          <p:cTn id="92" fill="hold">
                            <p:stCondLst>
                              <p:cond delay="6600"/>
                            </p:stCondLst>
                            <p:childTnLst>
                              <p:par>
                                <p:cTn id="93" presetID="31" presetClass="entr" presetSubtype="0"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 calcmode="lin" valueType="num">
                                      <p:cBhvr>
                                        <p:cTn id="95" dur="300" fill="hold"/>
                                        <p:tgtEl>
                                          <p:spTgt spid="74"/>
                                        </p:tgtEl>
                                        <p:attrNameLst>
                                          <p:attrName>ppt_w</p:attrName>
                                        </p:attrNameLst>
                                      </p:cBhvr>
                                      <p:tavLst>
                                        <p:tav tm="0">
                                          <p:val>
                                            <p:fltVal val="0"/>
                                          </p:val>
                                        </p:tav>
                                        <p:tav tm="100000">
                                          <p:val>
                                            <p:strVal val="#ppt_w"/>
                                          </p:val>
                                        </p:tav>
                                      </p:tavLst>
                                    </p:anim>
                                    <p:anim calcmode="lin" valueType="num">
                                      <p:cBhvr>
                                        <p:cTn id="96" dur="300" fill="hold"/>
                                        <p:tgtEl>
                                          <p:spTgt spid="74"/>
                                        </p:tgtEl>
                                        <p:attrNameLst>
                                          <p:attrName>ppt_h</p:attrName>
                                        </p:attrNameLst>
                                      </p:cBhvr>
                                      <p:tavLst>
                                        <p:tav tm="0">
                                          <p:val>
                                            <p:fltVal val="0"/>
                                          </p:val>
                                        </p:tav>
                                        <p:tav tm="100000">
                                          <p:val>
                                            <p:strVal val="#ppt_h"/>
                                          </p:val>
                                        </p:tav>
                                      </p:tavLst>
                                    </p:anim>
                                    <p:anim calcmode="lin" valueType="num">
                                      <p:cBhvr>
                                        <p:cTn id="97" dur="300" fill="hold"/>
                                        <p:tgtEl>
                                          <p:spTgt spid="74"/>
                                        </p:tgtEl>
                                        <p:attrNameLst>
                                          <p:attrName>style.rotation</p:attrName>
                                        </p:attrNameLst>
                                      </p:cBhvr>
                                      <p:tavLst>
                                        <p:tav tm="0">
                                          <p:val>
                                            <p:fltVal val="90"/>
                                          </p:val>
                                        </p:tav>
                                        <p:tav tm="100000">
                                          <p:val>
                                            <p:fltVal val="0"/>
                                          </p:val>
                                        </p:tav>
                                      </p:tavLst>
                                    </p:anim>
                                    <p:animEffect transition="in" filter="fade">
                                      <p:cBhvr>
                                        <p:cTn id="98" dur="300"/>
                                        <p:tgtEl>
                                          <p:spTgt spid="74"/>
                                        </p:tgtEl>
                                      </p:cBhvr>
                                    </p:animEffect>
                                  </p:childTnLst>
                                </p:cTn>
                              </p:par>
                            </p:childTnLst>
                          </p:cTn>
                        </p:par>
                        <p:par>
                          <p:cTn id="99" fill="hold">
                            <p:stCondLst>
                              <p:cond delay="6900"/>
                            </p:stCondLst>
                            <p:childTnLst>
                              <p:par>
                                <p:cTn id="100" presetID="22" presetClass="entr" presetSubtype="8" fill="hold" grpId="0" nodeType="after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4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免费的模板下载：www.ainippt.com_2">
            <a:extLst>
              <a:ext uri="{FF2B5EF4-FFF2-40B4-BE49-F238E27FC236}">
                <a16:creationId xmlns:a16="http://schemas.microsoft.com/office/drawing/2014/main" xmlns="" id="{650FC0AF-DD6A-4B2C-B623-C744D2ABCE98}"/>
              </a:ext>
            </a:extLst>
          </p:cNvPr>
          <p:cNvSpPr/>
          <p:nvPr/>
        </p:nvSpPr>
        <p:spPr>
          <a:xfrm>
            <a:off x="1352550" y="838200"/>
            <a:ext cx="9912350" cy="5181600"/>
          </a:xfrm>
          <a:prstGeom prst="rect">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ea typeface="微软雅黑"/>
              <a:cs typeface="+mn-cs"/>
            </a:endParaRPr>
          </a:p>
        </p:txBody>
      </p:sp>
      <p:grpSp>
        <p:nvGrpSpPr>
          <p:cNvPr id="18" name="组合 17">
            <a:extLst>
              <a:ext uri="{FF2B5EF4-FFF2-40B4-BE49-F238E27FC236}">
                <a16:creationId xmlns:a16="http://schemas.microsoft.com/office/drawing/2014/main" xmlns="" id="{3347D0A3-9976-4C95-8868-5C548352319B}"/>
              </a:ext>
            </a:extLst>
          </p:cNvPr>
          <p:cNvGrpSpPr/>
          <p:nvPr/>
        </p:nvGrpSpPr>
        <p:grpSpPr>
          <a:xfrm>
            <a:off x="2612102" y="3549773"/>
            <a:ext cx="7688703" cy="1261460"/>
            <a:chOff x="755500" y="2472340"/>
            <a:chExt cx="7688703" cy="1261460"/>
          </a:xfrm>
        </p:grpSpPr>
        <p:sp>
          <p:nvSpPr>
            <p:cNvPr id="20" name="免费的模板下载：www.ainippt.com  _2">
              <a:extLst>
                <a:ext uri="{FF2B5EF4-FFF2-40B4-BE49-F238E27FC236}">
                  <a16:creationId xmlns:a16="http://schemas.microsoft.com/office/drawing/2014/main" xmlns="" id="{939FE58E-3D7E-45A2-B500-1F2A91284025}"/>
                </a:ext>
              </a:extLst>
            </p:cNvPr>
            <p:cNvSpPr txBox="1"/>
            <p:nvPr>
              <p:custDataLst>
                <p:tags r:id="rId1"/>
              </p:custDataLst>
            </p:nvPr>
          </p:nvSpPr>
          <p:spPr>
            <a:xfrm>
              <a:off x="755500" y="2472340"/>
              <a:ext cx="7688703" cy="707886"/>
            </a:xfrm>
            <a:prstGeom prst="rect">
              <a:avLst/>
            </a:prstGeom>
            <a:noFill/>
          </p:spPr>
          <p:txBody>
            <a:bodyPr wrap="square" rtlCol="0">
              <a:spAutoFit/>
            </a:bodyPr>
            <a:lstStyle/>
            <a:p>
              <a:pPr lvl="0"/>
              <a:r>
                <a:rPr lang="zh-CN" altLang="en-US" sz="4000" b="1" kern="0" dirty="0">
                  <a:solidFill>
                    <a:srgbClr val="BC1F26"/>
                  </a:solidFill>
                  <a:latin typeface="楷体" panose="02010609060101010101" pitchFamily="49" charset="-122"/>
                  <a:ea typeface="楷体" panose="02010609060101010101" pitchFamily="49" charset="-122"/>
                </a:rPr>
                <a:t>廉洁记在心反腐败廉政建设模板</a:t>
              </a:r>
              <a:endParaRPr kumimoji="0" lang="zh-CN" altLang="en-US" sz="4000" b="1" i="0" u="none" strike="noStrike" kern="0" cap="none" spc="0" normalizeH="0" baseline="0" noProof="0" dirty="0">
                <a:ln>
                  <a:noFill/>
                </a:ln>
                <a:solidFill>
                  <a:srgbClr val="BC1F26"/>
                </a:solidFill>
                <a:effectLst/>
                <a:uLnTx/>
                <a:uFillTx/>
                <a:latin typeface="楷体" panose="02010609060101010101" pitchFamily="49" charset="-122"/>
                <a:ea typeface="楷体" panose="02010609060101010101" pitchFamily="49" charset="-122"/>
              </a:endParaRPr>
            </a:p>
          </p:txBody>
        </p:sp>
        <p:sp>
          <p:nvSpPr>
            <p:cNvPr id="21" name="免费的模板下载：www.ainippt.com  _3">
              <a:extLst>
                <a:ext uri="{FF2B5EF4-FFF2-40B4-BE49-F238E27FC236}">
                  <a16:creationId xmlns:a16="http://schemas.microsoft.com/office/drawing/2014/main" xmlns="" id="{B6F72F2C-DD22-4645-B7E6-CDCB819E7AAE}"/>
                </a:ext>
              </a:extLst>
            </p:cNvPr>
            <p:cNvSpPr>
              <a:spLocks noChangeArrowheads="1"/>
            </p:cNvSpPr>
            <p:nvPr>
              <p:custDataLst>
                <p:tags r:id="rId2"/>
              </p:custDataLst>
            </p:nvPr>
          </p:nvSpPr>
          <p:spPr bwMode="auto">
            <a:xfrm>
              <a:off x="892003" y="3364468"/>
              <a:ext cx="6952342" cy="369332"/>
            </a:xfrm>
            <a:prstGeom prst="rect">
              <a:avLst/>
            </a:prstGeom>
            <a:solidFill>
              <a:srgbClr val="BC1F26"/>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dist">
                <a:buNone/>
              </a:pPr>
              <a:r>
                <a:rPr kumimoji="0" lang="en-US" altLang="zh-CN" sz="1800" b="1" i="0" u="none" strike="noStrike" kern="0" cap="all"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sym typeface="Calibri" panose="020F050202020403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廉洁从业</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执法为名</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依法治国</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秉公执法</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严守底线</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endParaRPr kumimoji="0" lang="zh-CN" altLang="en-US" sz="1800" b="1" i="0" u="none" strike="noStrike" kern="0" cap="all"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sym typeface="Calibri" panose="020F0502020204030204" pitchFamily="34" charset="0"/>
              </a:endParaRPr>
            </a:p>
          </p:txBody>
        </p:sp>
      </p:grpSp>
      <p:grpSp>
        <p:nvGrpSpPr>
          <p:cNvPr id="23" name="免费的模板下载：www.ainippt.com_4">
            <a:extLst>
              <a:ext uri="{FF2B5EF4-FFF2-40B4-BE49-F238E27FC236}">
                <a16:creationId xmlns:a16="http://schemas.microsoft.com/office/drawing/2014/main" xmlns="" id="{10978C0B-579F-442E-8B51-725556DDBB8C}"/>
              </a:ext>
            </a:extLst>
          </p:cNvPr>
          <p:cNvGrpSpPr/>
          <p:nvPr/>
        </p:nvGrpSpPr>
        <p:grpSpPr>
          <a:xfrm>
            <a:off x="520700" y="655084"/>
            <a:ext cx="10972800" cy="5547832"/>
            <a:chOff x="520700" y="660400"/>
            <a:chExt cx="10972800" cy="5547832"/>
          </a:xfrm>
        </p:grpSpPr>
        <p:sp>
          <p:nvSpPr>
            <p:cNvPr id="24" name="矩形 23">
              <a:extLst>
                <a:ext uri="{FF2B5EF4-FFF2-40B4-BE49-F238E27FC236}">
                  <a16:creationId xmlns:a16="http://schemas.microsoft.com/office/drawing/2014/main" xmlns="" id="{F1D4E7A3-851E-4435-A92B-D6E00494AC4D}"/>
                </a:ext>
              </a:extLst>
            </p:cNvPr>
            <p:cNvSpPr/>
            <p:nvPr/>
          </p:nvSpPr>
          <p:spPr>
            <a:xfrm>
              <a:off x="873098" y="660400"/>
              <a:ext cx="10620402" cy="5547832"/>
            </a:xfrm>
            <a:prstGeom prst="rect">
              <a:avLst/>
            </a:prstGeom>
            <a:no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椭圆 24">
              <a:extLst>
                <a:ext uri="{FF2B5EF4-FFF2-40B4-BE49-F238E27FC236}">
                  <a16:creationId xmlns:a16="http://schemas.microsoft.com/office/drawing/2014/main" xmlns="" id="{6F1E6FCB-B0BB-4501-BB65-511C7695DA14}"/>
                </a:ext>
              </a:extLst>
            </p:cNvPr>
            <p:cNvSpPr/>
            <p:nvPr/>
          </p:nvSpPr>
          <p:spPr>
            <a:xfrm rot="10800000">
              <a:off x="1050912" y="3078204"/>
              <a:ext cx="174583" cy="168685"/>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26" name="直接连接符 25">
              <a:extLst>
                <a:ext uri="{FF2B5EF4-FFF2-40B4-BE49-F238E27FC236}">
                  <a16:creationId xmlns:a16="http://schemas.microsoft.com/office/drawing/2014/main" xmlns="" id="{DD1BD5FD-0063-4476-A64F-441A480D4E58}"/>
                </a:ext>
              </a:extLst>
            </p:cNvPr>
            <p:cNvCxnSpPr>
              <a:stCxn id="25" idx="6"/>
            </p:cNvCxnSpPr>
            <p:nvPr/>
          </p:nvCxnSpPr>
          <p:spPr>
            <a:xfrm rot="10800000">
              <a:off x="520700" y="3162546"/>
              <a:ext cx="530212" cy="0"/>
            </a:xfrm>
            <a:prstGeom prst="line">
              <a:avLst/>
            </a:prstGeom>
            <a:noFill/>
            <a:ln w="28575" cap="flat" cmpd="sng" algn="ctr">
              <a:solidFill>
                <a:sysClr val="window" lastClr="FFFFFF"/>
              </a:solidFill>
              <a:prstDash val="solid"/>
              <a:miter lim="800000"/>
            </a:ln>
            <a:effectLst>
              <a:outerShdw blurRad="63500" sx="102000" sy="102000" algn="ctr" rotWithShape="0">
                <a:prstClr val="black">
                  <a:alpha val="40000"/>
                </a:prstClr>
              </a:outerShdw>
            </a:effectLst>
          </p:spPr>
        </p:cxnSp>
        <p:sp>
          <p:nvSpPr>
            <p:cNvPr id="27" name="椭圆 26">
              <a:extLst>
                <a:ext uri="{FF2B5EF4-FFF2-40B4-BE49-F238E27FC236}">
                  <a16:creationId xmlns:a16="http://schemas.microsoft.com/office/drawing/2014/main" xmlns="" id="{E862C837-8375-471B-BAE1-5F4E8CD59A1F}"/>
                </a:ext>
              </a:extLst>
            </p:cNvPr>
            <p:cNvSpPr/>
            <p:nvPr/>
          </p:nvSpPr>
          <p:spPr>
            <a:xfrm rot="10800000">
              <a:off x="1050912" y="3643609"/>
              <a:ext cx="174583" cy="168685"/>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28" name="直接连接符 27">
              <a:extLst>
                <a:ext uri="{FF2B5EF4-FFF2-40B4-BE49-F238E27FC236}">
                  <a16:creationId xmlns:a16="http://schemas.microsoft.com/office/drawing/2014/main" xmlns="" id="{74571899-EAC9-4F81-A364-144E926B0424}"/>
                </a:ext>
              </a:extLst>
            </p:cNvPr>
            <p:cNvCxnSpPr>
              <a:stCxn id="27" idx="6"/>
            </p:cNvCxnSpPr>
            <p:nvPr/>
          </p:nvCxnSpPr>
          <p:spPr>
            <a:xfrm rot="10800000">
              <a:off x="520700" y="3727951"/>
              <a:ext cx="530212" cy="0"/>
            </a:xfrm>
            <a:prstGeom prst="line">
              <a:avLst/>
            </a:prstGeom>
            <a:noFill/>
            <a:ln w="28575" cap="flat" cmpd="sng" algn="ctr">
              <a:solidFill>
                <a:sysClr val="window" lastClr="FFFFFF"/>
              </a:solidFill>
              <a:prstDash val="solid"/>
              <a:miter lim="800000"/>
            </a:ln>
            <a:effectLst>
              <a:outerShdw blurRad="63500" sx="102000" sy="102000" algn="ctr" rotWithShape="0">
                <a:prstClr val="black">
                  <a:alpha val="40000"/>
                </a:prstClr>
              </a:outerShdw>
            </a:effectLst>
          </p:spPr>
        </p:cxnSp>
      </p:grpSp>
      <p:pic>
        <p:nvPicPr>
          <p:cNvPr id="34" name="图片 33" descr="图片包含 节肢动物, 无脊椎动物, 动物, 螃蟹&#10;&#10;已生成极高可信度的说明">
            <a:extLst>
              <a:ext uri="{FF2B5EF4-FFF2-40B4-BE49-F238E27FC236}">
                <a16:creationId xmlns:a16="http://schemas.microsoft.com/office/drawing/2014/main" xmlns="" id="{6F2E2817-05FC-4223-AF77-617A079A20A9}"/>
              </a:ext>
            </a:extLst>
          </p:cNvPr>
          <p:cNvPicPr>
            <a:picLocks noChangeAspect="1"/>
          </p:cNvPicPr>
          <p:nvPr/>
        </p:nvPicPr>
        <p:blipFill rotWithShape="1">
          <a:blip r:embed="rId5" cstate="print">
            <a:extLst>
              <a:ext uri="{28A0092B-C50C-407E-A947-70E740481C1C}">
                <a14:useLocalDpi xmlns:a14="http://schemas.microsoft.com/office/drawing/2010/main" xmlns="" val="0"/>
              </a:ext>
            </a:extLst>
          </a:blip>
          <a:srcRect r="14346" b="23177"/>
          <a:stretch/>
        </p:blipFill>
        <p:spPr>
          <a:xfrm>
            <a:off x="7296209" y="3241573"/>
            <a:ext cx="3968691" cy="2778227"/>
          </a:xfrm>
          <a:prstGeom prst="rect">
            <a:avLst/>
          </a:prstGeom>
        </p:spPr>
      </p:pic>
      <p:sp>
        <p:nvSpPr>
          <p:cNvPr id="2" name="文本框 1">
            <a:extLst>
              <a:ext uri="{FF2B5EF4-FFF2-40B4-BE49-F238E27FC236}">
                <a16:creationId xmlns:a16="http://schemas.microsoft.com/office/drawing/2014/main" xmlns="" id="{5A27F8D6-22F8-4812-A845-9BD731D91E71}"/>
              </a:ext>
            </a:extLst>
          </p:cNvPr>
          <p:cNvSpPr txBox="1"/>
          <p:nvPr/>
        </p:nvSpPr>
        <p:spPr>
          <a:xfrm>
            <a:off x="2380424" y="1887992"/>
            <a:ext cx="7688703" cy="1569660"/>
          </a:xfrm>
          <a:prstGeom prst="rect">
            <a:avLst/>
          </a:prstGeom>
          <a:noFill/>
        </p:spPr>
        <p:txBody>
          <a:bodyPr wrap="square" rtlCol="0">
            <a:spAutoFit/>
          </a:bodyPr>
          <a:lstStyle/>
          <a:p>
            <a:pPr algn="ctr"/>
            <a:r>
              <a:rPr lang="zh-CN" altLang="en-US" sz="9600" b="1" dirty="0">
                <a:blipFill>
                  <a:blip r:embed="rId6"/>
                  <a:stretch>
                    <a:fillRect/>
                  </a:stretch>
                </a:blipFill>
                <a:latin typeface="汉仪尚巍手书W" panose="00020600040101010101" pitchFamily="18" charset="-122"/>
                <a:ea typeface="汉仪尚巍手书W" panose="00020600040101010101" pitchFamily="18" charset="-122"/>
              </a:rPr>
              <a:t>廉洁党风建设</a:t>
            </a:r>
          </a:p>
        </p:txBody>
      </p:sp>
    </p:spTree>
    <p:extLst>
      <p:ext uri="{BB962C8B-B14F-4D97-AF65-F5344CB8AC3E}">
        <p14:creationId xmlns:p14="http://schemas.microsoft.com/office/powerpoint/2010/main" xmlns="" val="2486796589"/>
      </p:ext>
    </p:extLst>
  </p:cSld>
  <p:clrMapOvr>
    <a:masterClrMapping/>
  </p:clrMapOvr>
  <mc:AlternateContent xmlns:mc="http://schemas.openxmlformats.org/markup-compatibility/2006">
    <mc:Choice xmlns:p14="http://schemas.microsoft.com/office/powerpoint/2010/main" xmlns="" Requires="p14">
      <p:transition spd="slow" p14:dur="1400" advClick="0" advTm="4000">
        <p14:rippl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6" name="免费的模板下载：www.ainippt.com_4"/>
          <p:cNvSpPr/>
          <p:nvPr/>
        </p:nvSpPr>
        <p:spPr>
          <a:xfrm flipH="1">
            <a:off x="2606308" y="4180656"/>
            <a:ext cx="6979384" cy="613694"/>
          </a:xfrm>
          <a:prstGeom prst="rect">
            <a:avLst/>
          </a:prstGeom>
        </p:spPr>
        <p:txBody>
          <a:bodyPr wrap="square">
            <a:spAutoFit/>
          </a:bodyPr>
          <a:lstStyle/>
          <a:p>
            <a:pPr algn="ctr">
              <a:lnSpc>
                <a:spcPct val="150000"/>
              </a:lnSpc>
              <a:spcAft>
                <a:spcPts val="600"/>
              </a:spcAft>
              <a:defRPr/>
            </a:pPr>
            <a:r>
              <a:rPr lang="zh-CN" altLang="en-US" sz="1200" dirty="0">
                <a:solidFill>
                  <a:prstClr val="black">
                    <a:lumMod val="50000"/>
                    <a:lumOff val="50000"/>
                  </a:prstClr>
                </a:solidFill>
                <a:latin typeface="微软雅黑"/>
              </a:rPr>
              <a:t>请输入描述文字请输入描述文字，请输入描述文字请输入描述文字请输入描述文字，请输入描述文字请输入描述文字，请输入描述文字请输入描述文字，请输入描述文字，请输入描述文字</a:t>
            </a:r>
            <a:endParaRPr lang="en-US" altLang="zh-CN" sz="1200" dirty="0">
              <a:solidFill>
                <a:prstClr val="black">
                  <a:lumMod val="50000"/>
                  <a:lumOff val="50000"/>
                </a:prstClr>
              </a:solidFill>
              <a:latin typeface="微软雅黑"/>
            </a:endParaRPr>
          </a:p>
        </p:txBody>
      </p:sp>
      <p:sp>
        <p:nvSpPr>
          <p:cNvPr id="37" name="免费的模板下载：www.ainippt.com_5">
            <a:extLst>
              <a:ext uri="{FF2B5EF4-FFF2-40B4-BE49-F238E27FC236}">
                <a16:creationId xmlns:a16="http://schemas.microsoft.com/office/drawing/2014/main" xmlns="" id="{87CEC922-A9FB-42D1-B1E7-C94DF1375758}"/>
              </a:ext>
            </a:extLst>
          </p:cNvPr>
          <p:cNvSpPr txBox="1"/>
          <p:nvPr/>
        </p:nvSpPr>
        <p:spPr>
          <a:xfrm>
            <a:off x="4310895" y="2031013"/>
            <a:ext cx="3570208"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第一部分</a:t>
            </a:r>
          </a:p>
        </p:txBody>
      </p:sp>
      <p:sp>
        <p:nvSpPr>
          <p:cNvPr id="38" name="免费的模板下载：www.ainippt.com_6" descr="e7d195523061f1c0cef09ac28eaae964ec9988a5cce77c8b8C1E4685C6E6B40CD7615480512384A61EE159C6FE0045D14B61E85D0A95589D558B81FFC809322ACC20DC2254D928200A3EA0841B8B1814D46540F92FDE0CC7D2E4FED8FEEFC6C9A68F4EFD8E967F607C3A4874F08B710D4B9EDAF2198A37174DB562817F68A467C4A8AF4E469EC69C">
            <a:extLst>
              <a:ext uri="{FF2B5EF4-FFF2-40B4-BE49-F238E27FC236}">
                <a16:creationId xmlns:a16="http://schemas.microsoft.com/office/drawing/2014/main" xmlns="" id="{22C6CC79-73FA-4C35-9A89-571A56EEBA99}"/>
              </a:ext>
            </a:extLst>
          </p:cNvPr>
          <p:cNvSpPr/>
          <p:nvPr/>
        </p:nvSpPr>
        <p:spPr>
          <a:xfrm>
            <a:off x="2891845" y="3432629"/>
            <a:ext cx="6408309" cy="646331"/>
          </a:xfrm>
          <a:prstGeom prst="rect">
            <a:avLst/>
          </a:prstGeom>
        </p:spPr>
        <p:txBody>
          <a:bodyPr wrap="square">
            <a:spAutoFit/>
          </a:bodyPr>
          <a:lstStyle/>
          <a:p>
            <a:pPr defTabSz="914034" fontAlgn="base">
              <a:spcBef>
                <a:spcPct val="0"/>
              </a:spcBef>
              <a:spcAft>
                <a:spcPct val="0"/>
              </a:spcAft>
            </a:pPr>
            <a:r>
              <a:rPr lang="zh-CN" altLang="en-US" sz="3600" b="1" dirty="0">
                <a:solidFill>
                  <a:srgbClr val="5A5A5A"/>
                </a:solidFill>
                <a:latin typeface="微软雅黑" panose="020B0503020204020204" pitchFamily="34" charset="-122"/>
                <a:ea typeface="微软雅黑" panose="020B0503020204020204" pitchFamily="34" charset="-122"/>
              </a:rPr>
              <a:t>认识新形势反腐败斗争的形势</a:t>
            </a:r>
          </a:p>
        </p:txBody>
      </p:sp>
    </p:spTree>
    <p:extLst>
      <p:ext uri="{BB962C8B-B14F-4D97-AF65-F5344CB8AC3E}">
        <p14:creationId xmlns:p14="http://schemas.microsoft.com/office/powerpoint/2010/main" xmlns="" val="292213165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11235639" y="509147"/>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0" name="矩形 18">
            <a:extLst>
              <a:ext uri="{FF2B5EF4-FFF2-40B4-BE49-F238E27FC236}">
                <a16:creationId xmlns:a16="http://schemas.microsoft.com/office/drawing/2014/main" xmlns="" id="{88A5FBF1-C76D-4470-9EE7-E35A8074397C}"/>
              </a:ext>
            </a:extLst>
          </p:cNvPr>
          <p:cNvSpPr>
            <a:spLocks noChangeArrowheads="1"/>
          </p:cNvSpPr>
          <p:nvPr/>
        </p:nvSpPr>
        <p:spPr bwMode="auto">
          <a:xfrm>
            <a:off x="1029886" y="4365259"/>
            <a:ext cx="9860873" cy="17535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中共十八大以来，在习近平主导下，新一届中央领导集体以前所未有的忧患和紧迫感，掀起了新中国成立以来规模最大、涉及层级最高、形势最复杂而成效也最显着的反腐败斗争。据初步统计，迄今有近160名党政军高官应声落马，薄熙来、周永康、令计划、徐才厚、郭伯雄、苏荣等“超级大老虎”被缚，不到四年查处省部级官员总数超过之前60余年的总和。此外，铁腕惩贪的同时，中央亦以雷厉风行的姿态革新吏治，痛击官僚主义、形式主义的沉痾顽疾，并积极推进法治反腐、制度反腐，“不敢腐、不能腐、不想腐”的官场新生态正在逐渐形成。</a:t>
            </a:r>
          </a:p>
        </p:txBody>
      </p:sp>
      <p:grpSp>
        <p:nvGrpSpPr>
          <p:cNvPr id="14341" name="组合 19">
            <a:extLst>
              <a:ext uri="{FF2B5EF4-FFF2-40B4-BE49-F238E27FC236}">
                <a16:creationId xmlns:a16="http://schemas.microsoft.com/office/drawing/2014/main" xmlns="" id="{40AF5D13-9B4F-44C7-A7AA-C5639443DC7D}"/>
              </a:ext>
            </a:extLst>
          </p:cNvPr>
          <p:cNvGrpSpPr>
            <a:grpSpLocks/>
          </p:cNvGrpSpPr>
          <p:nvPr/>
        </p:nvGrpSpPr>
        <p:grpSpPr bwMode="auto">
          <a:xfrm>
            <a:off x="1172706" y="1629478"/>
            <a:ext cx="9605385" cy="2415232"/>
            <a:chOff x="1823439" y="1381068"/>
            <a:chExt cx="9117463" cy="2291869"/>
          </a:xfrm>
        </p:grpSpPr>
        <p:pic>
          <p:nvPicPr>
            <p:cNvPr id="14342" name="图片 20">
              <a:extLst>
                <a:ext uri="{FF2B5EF4-FFF2-40B4-BE49-F238E27FC236}">
                  <a16:creationId xmlns:a16="http://schemas.microsoft.com/office/drawing/2014/main" xmlns="" id="{7B2910C3-D19C-4A4D-8882-1152FC94803C}"/>
                </a:ext>
              </a:extLst>
            </p:cNvPr>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artisticGlass/>
                      </a14:imgEffect>
                    </a14:imgLayer>
                  </a14:imgProps>
                </a:ext>
                <a:ext uri="{28A0092B-C50C-407E-A947-70E740481C1C}">
                  <a14:useLocalDpi xmlns:a14="http://schemas.microsoft.com/office/drawing/2010/main" xmlns="" val="0"/>
                </a:ext>
              </a:extLst>
            </a:blip>
            <a:srcRect/>
            <a:stretch>
              <a:fillRect/>
            </a:stretch>
          </p:blipFill>
          <p:spPr bwMode="auto">
            <a:xfrm>
              <a:off x="3531737" y="1396462"/>
              <a:ext cx="5934075" cy="227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3" name="图片 21">
              <a:extLst>
                <a:ext uri="{FF2B5EF4-FFF2-40B4-BE49-F238E27FC236}">
                  <a16:creationId xmlns:a16="http://schemas.microsoft.com/office/drawing/2014/main" xmlns="" id="{B0BBEBD1-CF17-41FE-9B14-5168AD093997}"/>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823439" y="1381068"/>
              <a:ext cx="1676400"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4" name="图片 23">
              <a:extLst>
                <a:ext uri="{FF2B5EF4-FFF2-40B4-BE49-F238E27FC236}">
                  <a16:creationId xmlns:a16="http://schemas.microsoft.com/office/drawing/2014/main" xmlns="" id="{52037B9D-1F4D-490A-9FFF-005138210079}"/>
                </a:ext>
              </a:extLst>
            </p:cNvPr>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artisticGlass/>
                      </a14:imgEffect>
                    </a14:imgLayer>
                  </a14:imgProps>
                </a:ext>
                <a:ext uri="{28A0092B-C50C-407E-A947-70E740481C1C}">
                  <a14:useLocalDpi xmlns:a14="http://schemas.microsoft.com/office/drawing/2010/main" xmlns="" val="0"/>
                </a:ext>
              </a:extLst>
            </a:blip>
            <a:srcRect l="21526" t="7047" r="14903" b="10172"/>
            <a:stretch>
              <a:fillRect/>
            </a:stretch>
          </p:blipFill>
          <p:spPr bwMode="auto">
            <a:xfrm>
              <a:off x="9491097" y="1396462"/>
              <a:ext cx="1449805" cy="2261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029886"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一、十八大以来反腐败斗争始终保持高压态势</a:t>
            </a:r>
          </a:p>
        </p:txBody>
      </p:sp>
    </p:spTree>
    <p:extLst>
      <p:ext uri="{BB962C8B-B14F-4D97-AF65-F5344CB8AC3E}">
        <p14:creationId xmlns:p14="http://schemas.microsoft.com/office/powerpoint/2010/main" xmlns="" val="99615658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additive="base">
                                        <p:cTn id="7" dur="500" fill="hold"/>
                                        <p:tgtEl>
                                          <p:spTgt spid="14340"/>
                                        </p:tgtEl>
                                        <p:attrNameLst>
                                          <p:attrName>ppt_x</p:attrName>
                                        </p:attrNameLst>
                                      </p:cBhvr>
                                      <p:tavLst>
                                        <p:tav tm="0">
                                          <p:val>
                                            <p:strVal val="#ppt_x"/>
                                          </p:val>
                                        </p:tav>
                                        <p:tav tm="100000">
                                          <p:val>
                                            <p:strVal val="#ppt_x"/>
                                          </p:val>
                                        </p:tav>
                                      </p:tavLst>
                                    </p:anim>
                                    <p:anim calcmode="lin" valueType="num">
                                      <p:cBhvr additive="base">
                                        <p:cTn id="8" dur="500" fill="hold"/>
                                        <p:tgtEl>
                                          <p:spTgt spid="143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341"/>
                                        </p:tgtEl>
                                        <p:attrNameLst>
                                          <p:attrName>style.visibility</p:attrName>
                                        </p:attrNameLst>
                                      </p:cBhvr>
                                      <p:to>
                                        <p:strVal val="visible"/>
                                      </p:to>
                                    </p:set>
                                    <p:anim calcmode="lin" valueType="num">
                                      <p:cBhvr additive="base">
                                        <p:cTn id="12" dur="500" fill="hold"/>
                                        <p:tgtEl>
                                          <p:spTgt spid="14341"/>
                                        </p:tgtEl>
                                        <p:attrNameLst>
                                          <p:attrName>ppt_x</p:attrName>
                                        </p:attrNameLst>
                                      </p:cBhvr>
                                      <p:tavLst>
                                        <p:tav tm="0">
                                          <p:val>
                                            <p:strVal val="#ppt_x"/>
                                          </p:val>
                                        </p:tav>
                                        <p:tav tm="100000">
                                          <p:val>
                                            <p:strVal val="#ppt_x"/>
                                          </p:val>
                                        </p:tav>
                                      </p:tavLst>
                                    </p:anim>
                                    <p:anim calcmode="lin" valueType="num">
                                      <p:cBhvr additive="base">
                                        <p:cTn id="13"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556165" y="479790"/>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283885"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一、十八大以来反腐败斗争始终保持高压态势</a:t>
            </a:r>
          </a:p>
        </p:txBody>
      </p:sp>
      <p:sp>
        <p:nvSpPr>
          <p:cNvPr id="9" name="矩形 10">
            <a:extLst>
              <a:ext uri="{FF2B5EF4-FFF2-40B4-BE49-F238E27FC236}">
                <a16:creationId xmlns:a16="http://schemas.microsoft.com/office/drawing/2014/main" xmlns="" id="{36B3751A-3846-4E73-A457-62DEDF3C156A}"/>
              </a:ext>
            </a:extLst>
          </p:cNvPr>
          <p:cNvSpPr>
            <a:spLocks noChangeArrowheads="1"/>
          </p:cNvSpPr>
          <p:nvPr/>
        </p:nvSpPr>
        <p:spPr bwMode="auto">
          <a:xfrm>
            <a:off x="4241829" y="3787502"/>
            <a:ext cx="6390367" cy="19375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lnSpc>
                <a:spcPct val="150000"/>
              </a:lnSpc>
              <a:spcBef>
                <a:spcPct val="0"/>
              </a:spcBef>
              <a:spcAft>
                <a:spcPct val="0"/>
              </a:spcAft>
            </a:pPr>
            <a:r>
              <a:rPr lang="zh-CN" altLang="en-US" sz="1999">
                <a:solidFill>
                  <a:srgbClr val="404040"/>
                </a:solidFill>
                <a:latin typeface="楷体" panose="02010609060101010101" pitchFamily="49" charset="-122"/>
                <a:ea typeface="楷体" panose="02010609060101010101" pitchFamily="49" charset="-122"/>
              </a:rPr>
              <a:t>全党必须增强忧患意识、风险意识、责任意识，既要坚定果断刹风整纪，坚决遏制腐败现象蔓延势头；又要树立长期作战思想，逐步铲除滋生腐败的土壤和条件，不断以反腐倡廉实际成效推进廉洁政治建设。</a:t>
            </a:r>
          </a:p>
        </p:txBody>
      </p:sp>
      <p:grpSp>
        <p:nvGrpSpPr>
          <p:cNvPr id="10" name="组合 11">
            <a:extLst>
              <a:ext uri="{FF2B5EF4-FFF2-40B4-BE49-F238E27FC236}">
                <a16:creationId xmlns:a16="http://schemas.microsoft.com/office/drawing/2014/main" xmlns="" id="{005C4DCF-2D33-400C-A9E8-B26B4AC7D223}"/>
              </a:ext>
            </a:extLst>
          </p:cNvPr>
          <p:cNvGrpSpPr>
            <a:grpSpLocks/>
          </p:cNvGrpSpPr>
          <p:nvPr/>
        </p:nvGrpSpPr>
        <p:grpSpPr bwMode="auto">
          <a:xfrm>
            <a:off x="1399727" y="2979779"/>
            <a:ext cx="2594549" cy="2594550"/>
            <a:chOff x="1115262" y="947933"/>
            <a:chExt cx="2893585" cy="2895337"/>
          </a:xfrm>
        </p:grpSpPr>
        <p:sp>
          <p:nvSpPr>
            <p:cNvPr id="11" name="Oval 7">
              <a:extLst>
                <a:ext uri="{FF2B5EF4-FFF2-40B4-BE49-F238E27FC236}">
                  <a16:creationId xmlns:a16="http://schemas.microsoft.com/office/drawing/2014/main" xmlns="" id="{87D924C6-B9F4-4A48-BEE6-C4DBCE821660}"/>
                </a:ext>
              </a:extLst>
            </p:cNvPr>
            <p:cNvSpPr>
              <a:spLocks noChangeArrowheads="1"/>
            </p:cNvSpPr>
            <p:nvPr/>
          </p:nvSpPr>
          <p:spPr bwMode="auto">
            <a:xfrm>
              <a:off x="1115262" y="947933"/>
              <a:ext cx="2893585" cy="2895337"/>
            </a:xfrm>
            <a:prstGeom prst="ellipse">
              <a:avLst/>
            </a:prstGeom>
            <a:solidFill>
              <a:srgbClr val="DFDFE1"/>
            </a:solidFill>
            <a:ln w="9">
              <a:solidFill>
                <a:srgbClr val="FFFFFF"/>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2" name="Oval 8">
              <a:extLst>
                <a:ext uri="{FF2B5EF4-FFF2-40B4-BE49-F238E27FC236}">
                  <a16:creationId xmlns:a16="http://schemas.microsoft.com/office/drawing/2014/main" xmlns="" id="{78CE5A06-6DCE-4F36-BAF2-599903EEFEE2}"/>
                </a:ext>
              </a:extLst>
            </p:cNvPr>
            <p:cNvSpPr>
              <a:spLocks noChangeArrowheads="1"/>
            </p:cNvSpPr>
            <p:nvPr/>
          </p:nvSpPr>
          <p:spPr bwMode="auto">
            <a:xfrm>
              <a:off x="1287760" y="1120430"/>
              <a:ext cx="2567794" cy="2571297"/>
            </a:xfrm>
            <a:prstGeom prst="ellipse">
              <a:avLst/>
            </a:prstGeom>
            <a:blipFill dpi="0" rotWithShape="1">
              <a:blip r:embed="rId3" cstate="print"/>
              <a:srcRect/>
              <a:stretch>
                <a:fillRect/>
              </a:stretch>
            </a:blipFill>
            <a:ln w="9">
              <a:solidFill>
                <a:srgbClr val="FFFFFF"/>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grpSp>
      <p:grpSp>
        <p:nvGrpSpPr>
          <p:cNvPr id="13" name="组合 12">
            <a:extLst>
              <a:ext uri="{FF2B5EF4-FFF2-40B4-BE49-F238E27FC236}">
                <a16:creationId xmlns:a16="http://schemas.microsoft.com/office/drawing/2014/main" xmlns="" id="{FF3657C6-2A9E-4225-B4CA-F84CBDB80D71}"/>
              </a:ext>
            </a:extLst>
          </p:cNvPr>
          <p:cNvGrpSpPr/>
          <p:nvPr/>
        </p:nvGrpSpPr>
        <p:grpSpPr>
          <a:xfrm>
            <a:off x="3528513" y="3468179"/>
            <a:ext cx="371221" cy="371221"/>
            <a:chOff x="2517775" y="4211638"/>
            <a:chExt cx="450850" cy="450850"/>
          </a:xfrm>
          <a:solidFill>
            <a:schemeClr val="tx1"/>
          </a:solidFill>
        </p:grpSpPr>
        <p:sp>
          <p:nvSpPr>
            <p:cNvPr id="14" name="Oval 11">
              <a:extLst>
                <a:ext uri="{FF2B5EF4-FFF2-40B4-BE49-F238E27FC236}">
                  <a16:creationId xmlns:a16="http://schemas.microsoft.com/office/drawing/2014/main" xmlns="" id="{8021433B-F384-45F1-91EB-499614E51BFA}"/>
                </a:ext>
              </a:extLst>
            </p:cNvPr>
            <p:cNvSpPr>
              <a:spLocks noChangeArrowheads="1"/>
            </p:cNvSpPr>
            <p:nvPr/>
          </p:nvSpPr>
          <p:spPr bwMode="auto">
            <a:xfrm>
              <a:off x="2517775" y="4211638"/>
              <a:ext cx="450850" cy="450850"/>
            </a:xfrm>
            <a:prstGeom prst="ellipse">
              <a:avLst/>
            </a:prstGeom>
            <a:grpFill/>
            <a:ln>
              <a:noFill/>
            </a:ln>
          </p:spPr>
          <p:txBody>
            <a:bodyPr/>
            <a:lstStyle/>
            <a:p>
              <a:pPr defTabSz="914034" fontAlgn="base">
                <a:spcBef>
                  <a:spcPct val="0"/>
                </a:spcBef>
                <a:spcAft>
                  <a:spcPct val="0"/>
                </a:spcAft>
              </a:pPr>
              <a:endParaRPr lang="zh-CN" altLang="en-US" sz="1799" noProof="1">
                <a:solidFill>
                  <a:srgbClr val="C00000"/>
                </a:solidFill>
                <a:latin typeface="Arial" panose="020B0604020202020204" pitchFamily="34" charset="0"/>
                <a:ea typeface="宋体" panose="02010600030101010101" pitchFamily="2" charset="-122"/>
              </a:endParaRPr>
            </a:p>
          </p:txBody>
        </p:sp>
        <p:sp>
          <p:nvSpPr>
            <p:cNvPr id="15" name="Freeform 12">
              <a:extLst>
                <a:ext uri="{FF2B5EF4-FFF2-40B4-BE49-F238E27FC236}">
                  <a16:creationId xmlns:a16="http://schemas.microsoft.com/office/drawing/2014/main" xmlns="" id="{A6938294-33C2-44C8-A9B2-2801D9B73BA5}"/>
                </a:ext>
              </a:extLst>
            </p:cNvPr>
            <p:cNvSpPr>
              <a:spLocks noEditPoints="1"/>
            </p:cNvSpPr>
            <p:nvPr/>
          </p:nvSpPr>
          <p:spPr bwMode="auto">
            <a:xfrm>
              <a:off x="2603500" y="4311651"/>
              <a:ext cx="325438" cy="260350"/>
            </a:xfrm>
            <a:custGeom>
              <a:avLst/>
              <a:gdLst>
                <a:gd name="T0" fmla="*/ 0 w 458"/>
                <a:gd name="T1" fmla="*/ 0 h 367"/>
                <a:gd name="T2" fmla="*/ 112 w 458"/>
                <a:gd name="T3" fmla="*/ 0 h 367"/>
                <a:gd name="T4" fmla="*/ 256 w 458"/>
                <a:gd name="T5" fmla="*/ 183 h 367"/>
                <a:gd name="T6" fmla="*/ 112 w 458"/>
                <a:gd name="T7" fmla="*/ 367 h 367"/>
                <a:gd name="T8" fmla="*/ 0 w 458"/>
                <a:gd name="T9" fmla="*/ 367 h 367"/>
                <a:gd name="T10" fmla="*/ 144 w 458"/>
                <a:gd name="T11" fmla="*/ 183 h 367"/>
                <a:gd name="T12" fmla="*/ 0 w 458"/>
                <a:gd name="T13" fmla="*/ 0 h 367"/>
                <a:gd name="T14" fmla="*/ 201 w 458"/>
                <a:gd name="T15" fmla="*/ 0 h 367"/>
                <a:gd name="T16" fmla="*/ 313 w 458"/>
                <a:gd name="T17" fmla="*/ 0 h 367"/>
                <a:gd name="T18" fmla="*/ 458 w 458"/>
                <a:gd name="T19" fmla="*/ 183 h 367"/>
                <a:gd name="T20" fmla="*/ 313 w 458"/>
                <a:gd name="T21" fmla="*/ 367 h 367"/>
                <a:gd name="T22" fmla="*/ 201 w 458"/>
                <a:gd name="T23" fmla="*/ 367 h 367"/>
                <a:gd name="T24" fmla="*/ 345 w 458"/>
                <a:gd name="T25" fmla="*/ 183 h 367"/>
                <a:gd name="T26" fmla="*/ 201 w 458"/>
                <a:gd name="T27"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8" h="367">
                  <a:moveTo>
                    <a:pt x="0" y="0"/>
                  </a:moveTo>
                  <a:lnTo>
                    <a:pt x="112" y="0"/>
                  </a:lnTo>
                  <a:lnTo>
                    <a:pt x="256" y="183"/>
                  </a:lnTo>
                  <a:lnTo>
                    <a:pt x="112" y="367"/>
                  </a:lnTo>
                  <a:lnTo>
                    <a:pt x="0" y="367"/>
                  </a:lnTo>
                  <a:lnTo>
                    <a:pt x="144" y="183"/>
                  </a:lnTo>
                  <a:lnTo>
                    <a:pt x="0" y="0"/>
                  </a:lnTo>
                  <a:close/>
                  <a:moveTo>
                    <a:pt x="201" y="0"/>
                  </a:moveTo>
                  <a:lnTo>
                    <a:pt x="313" y="0"/>
                  </a:lnTo>
                  <a:lnTo>
                    <a:pt x="458" y="183"/>
                  </a:lnTo>
                  <a:lnTo>
                    <a:pt x="313" y="367"/>
                  </a:lnTo>
                  <a:lnTo>
                    <a:pt x="201" y="367"/>
                  </a:lnTo>
                  <a:lnTo>
                    <a:pt x="345" y="183"/>
                  </a:lnTo>
                  <a:lnTo>
                    <a:pt x="201" y="0"/>
                  </a:lnTo>
                  <a:close/>
                </a:path>
              </a:pathLst>
            </a:custGeom>
            <a:solidFill>
              <a:schemeClr val="bg2"/>
            </a:solidFill>
            <a:ln>
              <a:noFill/>
            </a:ln>
          </p:spPr>
          <p:txBody>
            <a:bodyPr/>
            <a:lstStyle/>
            <a:p>
              <a:pPr defTabSz="914034" fontAlgn="base">
                <a:spcBef>
                  <a:spcPct val="0"/>
                </a:spcBef>
                <a:spcAft>
                  <a:spcPct val="0"/>
                </a:spcAft>
              </a:pPr>
              <a:endParaRPr lang="zh-CN" altLang="en-US" sz="1799" noProof="1">
                <a:solidFill>
                  <a:srgbClr val="C00000"/>
                </a:solidFill>
                <a:latin typeface="Arial" panose="020B0604020202020204" pitchFamily="34" charset="0"/>
                <a:ea typeface="宋体" panose="02010600030101010101" pitchFamily="2" charset="-122"/>
              </a:endParaRPr>
            </a:p>
          </p:txBody>
        </p:sp>
      </p:grpSp>
      <p:sp>
        <p:nvSpPr>
          <p:cNvPr id="16" name="矩形 17">
            <a:extLst>
              <a:ext uri="{FF2B5EF4-FFF2-40B4-BE49-F238E27FC236}">
                <a16:creationId xmlns:a16="http://schemas.microsoft.com/office/drawing/2014/main" xmlns="" id="{76EF3124-E8A4-4F5E-AAF2-118D38508F10}"/>
              </a:ext>
            </a:extLst>
          </p:cNvPr>
          <p:cNvSpPr>
            <a:spLocks noChangeArrowheads="1"/>
          </p:cNvSpPr>
          <p:nvPr/>
        </p:nvSpPr>
        <p:spPr bwMode="auto">
          <a:xfrm>
            <a:off x="1283885" y="1565869"/>
            <a:ext cx="9348311" cy="10156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党的十八大报告提出：</a:t>
            </a:r>
            <a:r>
              <a:rPr lang="zh-CN" altLang="en-US" sz="1999">
                <a:solidFill>
                  <a:srgbClr val="C00000"/>
                </a:solidFill>
                <a:latin typeface="微软雅黑" panose="020B0503020204020204" pitchFamily="34" charset="-122"/>
                <a:ea typeface="微软雅黑" panose="020B0503020204020204" pitchFamily="34" charset="-122"/>
              </a:rPr>
              <a:t>“要坚定不移反对腐败，永葆共产党人清正廉洁的政治本色。反对腐败、建设廉洁政治，是党一贯坚持的鲜明政治立场，是人民关注的重大政治问题。这个问题解决不好，就会对党造成致命伤害，甚至亡党亡国。”</a:t>
            </a:r>
          </a:p>
        </p:txBody>
      </p:sp>
      <p:sp>
        <p:nvSpPr>
          <p:cNvPr id="17" name="矩形 24">
            <a:extLst>
              <a:ext uri="{FF2B5EF4-FFF2-40B4-BE49-F238E27FC236}">
                <a16:creationId xmlns:a16="http://schemas.microsoft.com/office/drawing/2014/main" xmlns="" id="{BAAF61B5-C6DB-498F-A30C-13509EE0868D}"/>
              </a:ext>
            </a:extLst>
          </p:cNvPr>
          <p:cNvSpPr>
            <a:spLocks noChangeArrowheads="1"/>
          </p:cNvSpPr>
          <p:nvPr/>
        </p:nvSpPr>
        <p:spPr bwMode="auto">
          <a:xfrm>
            <a:off x="4216439" y="3155923"/>
            <a:ext cx="6355455" cy="645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799">
                <a:solidFill>
                  <a:srgbClr val="C00000"/>
                </a:solidFill>
                <a:latin typeface="微软雅黑" panose="020B0503020204020204" pitchFamily="34" charset="-122"/>
                <a:ea typeface="微软雅黑" panose="020B0503020204020204" pitchFamily="34" charset="-122"/>
              </a:rPr>
              <a:t>习近平在</a:t>
            </a:r>
            <a:r>
              <a:rPr lang="en-US" altLang="zh-CN" sz="1799">
                <a:solidFill>
                  <a:srgbClr val="C00000"/>
                </a:solidFill>
                <a:latin typeface="微软雅黑" panose="020B0503020204020204" pitchFamily="34" charset="-122"/>
                <a:ea typeface="微软雅黑" panose="020B0503020204020204" pitchFamily="34" charset="-122"/>
              </a:rPr>
              <a:t>2012</a:t>
            </a:r>
            <a:r>
              <a:rPr lang="zh-CN" altLang="en-US" sz="1799">
                <a:solidFill>
                  <a:srgbClr val="C00000"/>
                </a:solidFill>
                <a:latin typeface="微软雅黑" panose="020B0503020204020204" pitchFamily="34" charset="-122"/>
                <a:ea typeface="微软雅黑" panose="020B0503020204020204" pitchFamily="34" charset="-122"/>
              </a:rPr>
              <a:t>年</a:t>
            </a:r>
            <a:r>
              <a:rPr lang="en-US" altLang="zh-CN" sz="1799">
                <a:solidFill>
                  <a:srgbClr val="C00000"/>
                </a:solidFill>
                <a:latin typeface="微软雅黑" panose="020B0503020204020204" pitchFamily="34" charset="-122"/>
                <a:ea typeface="微软雅黑" panose="020B0503020204020204" pitchFamily="34" charset="-122"/>
              </a:rPr>
              <a:t>12</a:t>
            </a:r>
            <a:r>
              <a:rPr lang="zh-CN" altLang="en-US" sz="1799">
                <a:solidFill>
                  <a:srgbClr val="C00000"/>
                </a:solidFill>
                <a:latin typeface="微软雅黑" panose="020B0503020204020204" pitchFamily="34" charset="-122"/>
                <a:ea typeface="微软雅黑" panose="020B0503020204020204" pitchFamily="34" charset="-122"/>
              </a:rPr>
              <a:t>月政治局会议听取中央纪律检查委员会工作汇报时说：</a:t>
            </a:r>
          </a:p>
        </p:txBody>
      </p:sp>
    </p:spTree>
    <p:extLst>
      <p:ext uri="{BB962C8B-B14F-4D97-AF65-F5344CB8AC3E}">
        <p14:creationId xmlns:p14="http://schemas.microsoft.com/office/powerpoint/2010/main" xmlns="" val="377194980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11235639" y="509147"/>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029886"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一、十八大以来反腐败斗争始终保持高压态势</a:t>
            </a:r>
          </a:p>
        </p:txBody>
      </p:sp>
      <p:sp>
        <p:nvSpPr>
          <p:cNvPr id="9" name="矩形 7">
            <a:extLst>
              <a:ext uri="{FF2B5EF4-FFF2-40B4-BE49-F238E27FC236}">
                <a16:creationId xmlns:a16="http://schemas.microsoft.com/office/drawing/2014/main" xmlns="" id="{E9C4694E-B377-4EAA-B227-7EDF41E7C19F}"/>
              </a:ext>
            </a:extLst>
          </p:cNvPr>
          <p:cNvSpPr>
            <a:spLocks noChangeArrowheads="1"/>
          </p:cNvSpPr>
          <p:nvPr/>
        </p:nvSpPr>
        <p:spPr bwMode="auto">
          <a:xfrm>
            <a:off x="5438239" y="1680550"/>
            <a:ext cx="5181164" cy="34134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lnSpc>
                <a:spcPct val="150000"/>
              </a:lnSpc>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1、更加科学有效地防治腐败</a:t>
            </a:r>
          </a:p>
          <a:p>
            <a:pPr defTabSz="914034" fontAlgn="base">
              <a:lnSpc>
                <a:spcPct val="150000"/>
              </a:lnSpc>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2、有腐必反、有贪必肃</a:t>
            </a:r>
          </a:p>
          <a:p>
            <a:pPr defTabSz="914034" fontAlgn="base">
              <a:lnSpc>
                <a:spcPct val="150000"/>
              </a:lnSpc>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3、坚持“老虎”、“苍蝇”一起打</a:t>
            </a:r>
          </a:p>
          <a:p>
            <a:pPr defTabSz="914034" fontAlgn="base">
              <a:lnSpc>
                <a:spcPct val="150000"/>
              </a:lnSpc>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4、把权力关进制度的笼子里</a:t>
            </a:r>
          </a:p>
          <a:p>
            <a:pPr defTabSz="914034" fontAlgn="base">
              <a:lnSpc>
                <a:spcPct val="150000"/>
              </a:lnSpc>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5、决不允许“上有政策、下有对策”</a:t>
            </a:r>
          </a:p>
          <a:p>
            <a:pPr defTabSz="914034" fontAlgn="base">
              <a:lnSpc>
                <a:spcPct val="150000"/>
              </a:lnSpc>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6、工作作风上的问题绝对不是小事</a:t>
            </a:r>
          </a:p>
          <a:p>
            <a:pPr defTabSz="914034" fontAlgn="base">
              <a:lnSpc>
                <a:spcPct val="150000"/>
              </a:lnSpc>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7、坚决反对讲排场比阔气</a:t>
            </a:r>
          </a:p>
          <a:p>
            <a:pPr defTabSz="914034" fontAlgn="base">
              <a:lnSpc>
                <a:spcPct val="150000"/>
              </a:lnSpc>
              <a:spcBef>
                <a:spcPct val="0"/>
              </a:spcBef>
              <a:spcAft>
                <a:spcPct val="0"/>
              </a:spcAft>
            </a:pPr>
            <a:r>
              <a:rPr lang="zh-CN" altLang="en-US" sz="1799">
                <a:solidFill>
                  <a:srgbClr val="404040"/>
                </a:solidFill>
                <a:latin typeface="微软雅黑" panose="020B0503020204020204" pitchFamily="34" charset="-122"/>
                <a:ea typeface="微软雅黑" panose="020B0503020204020204" pitchFamily="34" charset="-122"/>
              </a:rPr>
              <a:t>8、要以踏石留印、抓铁有痕的劲头抓作风</a:t>
            </a:r>
          </a:p>
        </p:txBody>
      </p:sp>
      <p:sp>
        <p:nvSpPr>
          <p:cNvPr id="10" name="矩形 8">
            <a:extLst>
              <a:ext uri="{FF2B5EF4-FFF2-40B4-BE49-F238E27FC236}">
                <a16:creationId xmlns:a16="http://schemas.microsoft.com/office/drawing/2014/main" xmlns="" id="{D7CF118F-E79F-43F6-8B4E-4A20779967C5}"/>
              </a:ext>
            </a:extLst>
          </p:cNvPr>
          <p:cNvSpPr>
            <a:spLocks noChangeArrowheads="1"/>
          </p:cNvSpPr>
          <p:nvPr/>
        </p:nvSpPr>
        <p:spPr bwMode="auto">
          <a:xfrm>
            <a:off x="1029886" y="5509448"/>
            <a:ext cx="10278750" cy="923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799" dirty="0">
                <a:solidFill>
                  <a:srgbClr val="C00000"/>
                </a:solidFill>
                <a:latin typeface="微软雅黑" panose="020B0503020204020204" pitchFamily="34" charset="-122"/>
                <a:ea typeface="微软雅黑" panose="020B0503020204020204" pitchFamily="34" charset="-122"/>
              </a:rPr>
              <a:t>中央纪委、监察部和各级纪检监察机关要加大检查监督力度，执好纪、问好责、把好关  。要以踏石留印、抓铁有痕的劲头抓下去，善始善终、善做善成，防止虎头蛇尾，让全党全体人民来监督，让人民群众不断看到实实在在的成效和变化。</a:t>
            </a:r>
          </a:p>
        </p:txBody>
      </p:sp>
      <p:pic>
        <p:nvPicPr>
          <p:cNvPr id="11" name="图片 9" descr="老虎苍蝇一起打.jpg">
            <a:extLst>
              <a:ext uri="{FF2B5EF4-FFF2-40B4-BE49-F238E27FC236}">
                <a16:creationId xmlns:a16="http://schemas.microsoft.com/office/drawing/2014/main" xmlns="" id="{9BC8FD5E-93A9-420E-B7F5-C9C0932B626F}"/>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r="6752"/>
          <a:stretch>
            <a:fillRect/>
          </a:stretch>
        </p:blipFill>
        <p:spPr bwMode="auto">
          <a:xfrm>
            <a:off x="1029886" y="1293352"/>
            <a:ext cx="4294098" cy="3570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矩形 10">
            <a:extLst>
              <a:ext uri="{FF2B5EF4-FFF2-40B4-BE49-F238E27FC236}">
                <a16:creationId xmlns:a16="http://schemas.microsoft.com/office/drawing/2014/main" xmlns="" id="{F233A502-88D1-488B-B658-76666B895931}"/>
              </a:ext>
            </a:extLst>
          </p:cNvPr>
          <p:cNvSpPr>
            <a:spLocks noChangeArrowheads="1"/>
          </p:cNvSpPr>
          <p:nvPr/>
        </p:nvSpPr>
        <p:spPr bwMode="auto">
          <a:xfrm>
            <a:off x="5444586" y="1306046"/>
            <a:ext cx="5791053" cy="399894"/>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a:solidFill>
                  <a:srgbClr val="FFFFFF"/>
                </a:solidFill>
                <a:latin typeface="微软雅黑" panose="020B0503020204020204" pitchFamily="34" charset="-122"/>
                <a:ea typeface="微软雅黑" panose="020B0503020204020204" pitchFamily="34" charset="-122"/>
              </a:rPr>
              <a:t>党中央对反腐提出的要求：</a:t>
            </a:r>
            <a:endParaRPr lang="en-US" altLang="zh-CN" sz="1999" b="1">
              <a:solidFill>
                <a:srgbClr val="FFFFFF"/>
              </a:solidFill>
              <a:latin typeface="微软雅黑" panose="020B0503020204020204" pitchFamily="34" charset="-122"/>
              <a:ea typeface="微软雅黑" panose="020B0503020204020204" pitchFamily="34" charset="-122"/>
            </a:endParaRPr>
          </a:p>
        </p:txBody>
      </p:sp>
      <p:sp>
        <p:nvSpPr>
          <p:cNvPr id="13" name="矩形 11">
            <a:extLst>
              <a:ext uri="{FF2B5EF4-FFF2-40B4-BE49-F238E27FC236}">
                <a16:creationId xmlns:a16="http://schemas.microsoft.com/office/drawing/2014/main" xmlns="" id="{7414570C-A007-4EFE-B2A4-823F0EEF09A1}"/>
              </a:ext>
            </a:extLst>
          </p:cNvPr>
          <p:cNvSpPr>
            <a:spLocks noChangeArrowheads="1"/>
          </p:cNvSpPr>
          <p:nvPr/>
        </p:nvSpPr>
        <p:spPr bwMode="auto">
          <a:xfrm>
            <a:off x="1029887" y="5054012"/>
            <a:ext cx="10278750" cy="399894"/>
          </a:xfrm>
          <a:prstGeom prst="rect">
            <a:avLst/>
          </a:pr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b="1" dirty="0">
                <a:solidFill>
                  <a:srgbClr val="FFFFFF"/>
                </a:solidFill>
                <a:latin typeface="微软雅黑" panose="020B0503020204020204" pitchFamily="34" charset="-122"/>
                <a:ea typeface="微软雅黑" panose="020B0503020204020204" pitchFamily="34" charset="-122"/>
              </a:rPr>
              <a:t>对纪委提出的要求：</a:t>
            </a:r>
            <a:endParaRPr lang="en-US" altLang="zh-CN" sz="1999" b="1"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7061297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anim calcmode="lin" valueType="num">
                                      <p:cBhvr>
                                        <p:cTn id="13" dur="2000" fill="hold"/>
                                        <p:tgtEl>
                                          <p:spTgt spid="10"/>
                                        </p:tgtEl>
                                        <p:attrNameLst>
                                          <p:attrName>ppt_w</p:attrName>
                                        </p:attrNameLst>
                                      </p:cBhvr>
                                      <p:tavLst>
                                        <p:tav tm="0" fmla="#ppt_w*sin(2.5*pi*$)">
                                          <p:val>
                                            <p:fltVal val="0"/>
                                          </p:val>
                                        </p:tav>
                                        <p:tav tm="100000">
                                          <p:val>
                                            <p:fltVal val="1"/>
                                          </p:val>
                                        </p:tav>
                                      </p:tavLst>
                                    </p:anim>
                                    <p:anim calcmode="lin" valueType="num">
                                      <p:cBhvr>
                                        <p:cTn id="14" dur="2000" fill="hold"/>
                                        <p:tgtEl>
                                          <p:spTgt spid="10"/>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000"/>
                                        <p:tgtEl>
                                          <p:spTgt spid="11"/>
                                        </p:tgtEl>
                                      </p:cBhvr>
                                    </p:animEffect>
                                    <p:anim calcmode="lin" valueType="num">
                                      <p:cBhvr>
                                        <p:cTn id="18" dur="2000" fill="hold"/>
                                        <p:tgtEl>
                                          <p:spTgt spid="11"/>
                                        </p:tgtEl>
                                        <p:attrNameLst>
                                          <p:attrName>ppt_w</p:attrName>
                                        </p:attrNameLst>
                                      </p:cBhvr>
                                      <p:tavLst>
                                        <p:tav tm="0" fmla="#ppt_w*sin(2.5*pi*$)">
                                          <p:val>
                                            <p:fltVal val="0"/>
                                          </p:val>
                                        </p:tav>
                                        <p:tav tm="100000">
                                          <p:val>
                                            <p:fltVal val="1"/>
                                          </p:val>
                                        </p:tav>
                                      </p:tavLst>
                                    </p:anim>
                                    <p:anim calcmode="lin" valueType="num">
                                      <p:cBhvr>
                                        <p:cTn id="19" dur="2000" fill="hold"/>
                                        <p:tgtEl>
                                          <p:spTgt spid="11"/>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2000"/>
                                        <p:tgtEl>
                                          <p:spTgt spid="12"/>
                                        </p:tgtEl>
                                      </p:cBhvr>
                                    </p:animEffect>
                                    <p:anim calcmode="lin" valueType="num">
                                      <p:cBhvr>
                                        <p:cTn id="23" dur="2000" fill="hold"/>
                                        <p:tgtEl>
                                          <p:spTgt spid="12"/>
                                        </p:tgtEl>
                                        <p:attrNameLst>
                                          <p:attrName>ppt_w</p:attrName>
                                        </p:attrNameLst>
                                      </p:cBhvr>
                                      <p:tavLst>
                                        <p:tav tm="0" fmla="#ppt_w*sin(2.5*pi*$)">
                                          <p:val>
                                            <p:fltVal val="0"/>
                                          </p:val>
                                        </p:tav>
                                        <p:tav tm="100000">
                                          <p:val>
                                            <p:fltVal val="1"/>
                                          </p:val>
                                        </p:tav>
                                      </p:tavLst>
                                    </p:anim>
                                    <p:anim calcmode="lin" valueType="num">
                                      <p:cBhvr>
                                        <p:cTn id="24" dur="2000" fill="hold"/>
                                        <p:tgtEl>
                                          <p:spTgt spid="12"/>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2000"/>
                                        <p:tgtEl>
                                          <p:spTgt spid="13"/>
                                        </p:tgtEl>
                                      </p:cBhvr>
                                    </p:animEffect>
                                    <p:anim calcmode="lin" valueType="num">
                                      <p:cBhvr>
                                        <p:cTn id="28" dur="2000" fill="hold"/>
                                        <p:tgtEl>
                                          <p:spTgt spid="13"/>
                                        </p:tgtEl>
                                        <p:attrNameLst>
                                          <p:attrName>ppt_w</p:attrName>
                                        </p:attrNameLst>
                                      </p:cBhvr>
                                      <p:tavLst>
                                        <p:tav tm="0" fmla="#ppt_w*sin(2.5*pi*$)">
                                          <p:val>
                                            <p:fltVal val="0"/>
                                          </p:val>
                                        </p:tav>
                                        <p:tav tm="100000">
                                          <p:val>
                                            <p:fltVal val="1"/>
                                          </p:val>
                                        </p:tav>
                                      </p:tavLst>
                                    </p:anim>
                                    <p:anim calcmode="lin" valueType="num">
                                      <p:cBhvr>
                                        <p:cTn id="29" dur="20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556165" y="479790"/>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283885"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一、十八大以来反腐败斗争始终保持高压态势</a:t>
            </a:r>
          </a:p>
        </p:txBody>
      </p:sp>
      <p:sp>
        <p:nvSpPr>
          <p:cNvPr id="18" name="矩形 7">
            <a:extLst>
              <a:ext uri="{FF2B5EF4-FFF2-40B4-BE49-F238E27FC236}">
                <a16:creationId xmlns:a16="http://schemas.microsoft.com/office/drawing/2014/main" xmlns="" id="{2348F397-4024-4F09-8C05-87D15746B4C6}"/>
              </a:ext>
            </a:extLst>
          </p:cNvPr>
          <p:cNvSpPr>
            <a:spLocks noChangeArrowheads="1"/>
          </p:cNvSpPr>
          <p:nvPr/>
        </p:nvSpPr>
        <p:spPr bwMode="auto">
          <a:xfrm>
            <a:off x="1559073" y="1160093"/>
            <a:ext cx="3314992"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b="1">
                <a:solidFill>
                  <a:srgbClr val="C00000"/>
                </a:solidFill>
                <a:latin typeface="微软雅黑" panose="020B0503020204020204" pitchFamily="34" charset="-122"/>
                <a:ea typeface="微软雅黑" panose="020B0503020204020204" pitchFamily="34" charset="-122"/>
              </a:rPr>
              <a:t>反腐败的发展趋势</a:t>
            </a:r>
            <a:endParaRPr lang="en-US" altLang="zh-CN" sz="1999" b="1">
              <a:solidFill>
                <a:srgbClr val="C00000"/>
              </a:solidFill>
              <a:latin typeface="微软雅黑" panose="020B0503020204020204" pitchFamily="34" charset="-122"/>
              <a:ea typeface="微软雅黑" panose="020B0503020204020204" pitchFamily="34" charset="-122"/>
            </a:endParaRPr>
          </a:p>
        </p:txBody>
      </p:sp>
      <p:sp>
        <p:nvSpPr>
          <p:cNvPr id="19" name="Freeform 6">
            <a:extLst>
              <a:ext uri="{FF2B5EF4-FFF2-40B4-BE49-F238E27FC236}">
                <a16:creationId xmlns:a16="http://schemas.microsoft.com/office/drawing/2014/main" xmlns="" id="{0C5F3883-042E-4797-BE07-812ADD11585B}"/>
              </a:ext>
            </a:extLst>
          </p:cNvPr>
          <p:cNvSpPr>
            <a:spLocks noEditPoints="1" noChangeArrowheads="1"/>
          </p:cNvSpPr>
          <p:nvPr/>
        </p:nvSpPr>
        <p:spPr bwMode="auto">
          <a:xfrm>
            <a:off x="1254391" y="1210874"/>
            <a:ext cx="298333" cy="298333"/>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0" name="Oval 6">
            <a:extLst>
              <a:ext uri="{FF2B5EF4-FFF2-40B4-BE49-F238E27FC236}">
                <a16:creationId xmlns:a16="http://schemas.microsoft.com/office/drawing/2014/main" xmlns="" id="{7A23C06E-100B-4273-9570-4463A7882FD0}"/>
              </a:ext>
            </a:extLst>
          </p:cNvPr>
          <p:cNvSpPr>
            <a:spLocks noChangeArrowheads="1"/>
          </p:cNvSpPr>
          <p:nvPr/>
        </p:nvSpPr>
        <p:spPr bwMode="auto">
          <a:xfrm flipH="1">
            <a:off x="1225828" y="2985460"/>
            <a:ext cx="1907430" cy="1905844"/>
          </a:xfrm>
          <a:prstGeom prst="ellipse">
            <a:avLst/>
          </a:prstGeom>
          <a:solidFill>
            <a:schemeClr val="accent3">
              <a:lumMod val="20000"/>
              <a:lumOff val="80000"/>
            </a:schemeClr>
          </a:solidFill>
          <a:ln>
            <a:noFill/>
          </a:ln>
        </p:spPr>
        <p:txBody>
          <a:bodyPr/>
          <a:lstStyle/>
          <a:p>
            <a:pPr defTabSz="914034" fontAlgn="base">
              <a:spcBef>
                <a:spcPct val="0"/>
              </a:spcBef>
              <a:spcAft>
                <a:spcPct val="0"/>
              </a:spcAft>
            </a:pPr>
            <a:endParaRPr lang="zh-CN" altLang="en-US" sz="1799" noProof="1">
              <a:solidFill>
                <a:srgbClr val="C00000"/>
              </a:solidFill>
              <a:latin typeface="Arial" panose="020B0604020202020204" pitchFamily="34" charset="0"/>
              <a:ea typeface="宋体" panose="02010600030101010101" pitchFamily="2" charset="-122"/>
            </a:endParaRPr>
          </a:p>
        </p:txBody>
      </p:sp>
      <p:sp>
        <p:nvSpPr>
          <p:cNvPr id="21" name="Freeform 7">
            <a:extLst>
              <a:ext uri="{FF2B5EF4-FFF2-40B4-BE49-F238E27FC236}">
                <a16:creationId xmlns:a16="http://schemas.microsoft.com/office/drawing/2014/main" xmlns="" id="{7211E832-28B6-40ED-8697-E119E9C3AB50}"/>
              </a:ext>
            </a:extLst>
          </p:cNvPr>
          <p:cNvSpPr>
            <a:spLocks noChangeArrowheads="1"/>
          </p:cNvSpPr>
          <p:nvPr/>
        </p:nvSpPr>
        <p:spPr bwMode="auto">
          <a:xfrm flipH="1">
            <a:off x="3994933" y="1861950"/>
            <a:ext cx="1291720" cy="4078282"/>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8C8C8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2" name="Oval 8">
            <a:extLst>
              <a:ext uri="{FF2B5EF4-FFF2-40B4-BE49-F238E27FC236}">
                <a16:creationId xmlns:a16="http://schemas.microsoft.com/office/drawing/2014/main" xmlns="" id="{9E9411EE-3319-4986-8BE6-FF490866D65F}"/>
              </a:ext>
            </a:extLst>
          </p:cNvPr>
          <p:cNvSpPr>
            <a:spLocks noChangeArrowheads="1"/>
          </p:cNvSpPr>
          <p:nvPr/>
        </p:nvSpPr>
        <p:spPr bwMode="auto">
          <a:xfrm flipH="1">
            <a:off x="3733098" y="1489033"/>
            <a:ext cx="1088600" cy="1090186"/>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FFFFFF"/>
              </a:solidFill>
            </a:endParaRPr>
          </a:p>
        </p:txBody>
      </p:sp>
      <p:sp>
        <p:nvSpPr>
          <p:cNvPr id="23" name="Oval 9">
            <a:extLst>
              <a:ext uri="{FF2B5EF4-FFF2-40B4-BE49-F238E27FC236}">
                <a16:creationId xmlns:a16="http://schemas.microsoft.com/office/drawing/2014/main" xmlns="" id="{A80DEB0C-8B88-4B98-BCF7-AC0F5A4A3796}"/>
              </a:ext>
            </a:extLst>
          </p:cNvPr>
          <p:cNvSpPr>
            <a:spLocks noChangeArrowheads="1"/>
          </p:cNvSpPr>
          <p:nvPr/>
        </p:nvSpPr>
        <p:spPr bwMode="auto">
          <a:xfrm flipH="1">
            <a:off x="4607469" y="3347269"/>
            <a:ext cx="1090187" cy="1088600"/>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FFFFFF"/>
              </a:solidFill>
            </a:endParaRPr>
          </a:p>
        </p:txBody>
      </p:sp>
      <p:sp>
        <p:nvSpPr>
          <p:cNvPr id="24" name="Oval 10">
            <a:extLst>
              <a:ext uri="{FF2B5EF4-FFF2-40B4-BE49-F238E27FC236}">
                <a16:creationId xmlns:a16="http://schemas.microsoft.com/office/drawing/2014/main" xmlns="" id="{433CDECB-89B0-4A10-BCD2-53A010C48B02}"/>
              </a:ext>
            </a:extLst>
          </p:cNvPr>
          <p:cNvSpPr>
            <a:spLocks noChangeArrowheads="1"/>
          </p:cNvSpPr>
          <p:nvPr/>
        </p:nvSpPr>
        <p:spPr bwMode="auto">
          <a:xfrm flipH="1">
            <a:off x="3607734" y="5148379"/>
            <a:ext cx="1090187" cy="1088600"/>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FFFFFF"/>
              </a:solidFill>
            </a:endParaRPr>
          </a:p>
        </p:txBody>
      </p:sp>
      <p:sp>
        <p:nvSpPr>
          <p:cNvPr id="25" name="Line 11">
            <a:extLst>
              <a:ext uri="{FF2B5EF4-FFF2-40B4-BE49-F238E27FC236}">
                <a16:creationId xmlns:a16="http://schemas.microsoft.com/office/drawing/2014/main" xmlns="" id="{40CC90C9-FFF2-43E8-9C1F-8651237CC238}"/>
              </a:ext>
            </a:extLst>
          </p:cNvPr>
          <p:cNvSpPr>
            <a:spLocks noChangeShapeType="1"/>
          </p:cNvSpPr>
          <p:nvPr/>
        </p:nvSpPr>
        <p:spPr bwMode="auto">
          <a:xfrm flipH="1">
            <a:off x="2898399" y="2506222"/>
            <a:ext cx="872784" cy="641100"/>
          </a:xfrm>
          <a:prstGeom prst="line">
            <a:avLst/>
          </a:prstGeom>
          <a:noFill/>
          <a:ln w="12700">
            <a:solidFill>
              <a:srgbClr val="2E2C2C"/>
            </a:solidFill>
            <a:miter lim="800000"/>
            <a:headEnd type="triangle" w="med" len="med"/>
            <a:tailEnd/>
          </a:ln>
          <a:extLst>
            <a:ext uri="{909E8E84-426E-40DD-AFC4-6F175D3DCCD1}">
              <a14:hiddenFill xmlns:a14="http://schemas.microsoft.com/office/drawing/2010/main" xmlns="">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6" name="Line 13">
            <a:extLst>
              <a:ext uri="{FF2B5EF4-FFF2-40B4-BE49-F238E27FC236}">
                <a16:creationId xmlns:a16="http://schemas.microsoft.com/office/drawing/2014/main" xmlns="" id="{C514A810-134F-40C5-AC0F-B7E960658DC7}"/>
              </a:ext>
            </a:extLst>
          </p:cNvPr>
          <p:cNvSpPr>
            <a:spLocks noChangeShapeType="1"/>
          </p:cNvSpPr>
          <p:nvPr/>
        </p:nvSpPr>
        <p:spPr bwMode="auto">
          <a:xfrm flipH="1">
            <a:off x="3249099" y="3874113"/>
            <a:ext cx="1163184" cy="0"/>
          </a:xfrm>
          <a:prstGeom prst="line">
            <a:avLst/>
          </a:prstGeom>
          <a:noFill/>
          <a:ln w="12700">
            <a:solidFill>
              <a:srgbClr val="2E2C2C"/>
            </a:solidFill>
            <a:miter lim="800000"/>
            <a:headEnd type="triangle" w="med" len="med"/>
            <a:tailEnd/>
          </a:ln>
          <a:extLst>
            <a:ext uri="{909E8E84-426E-40DD-AFC4-6F175D3DCCD1}">
              <a14:hiddenFill xmlns:a14="http://schemas.microsoft.com/office/drawing/2010/main" xmlns="">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7" name="Oval 14">
            <a:extLst>
              <a:ext uri="{FF2B5EF4-FFF2-40B4-BE49-F238E27FC236}">
                <a16:creationId xmlns:a16="http://schemas.microsoft.com/office/drawing/2014/main" xmlns="" id="{504239C1-E76F-4812-A442-BC75529A6520}"/>
              </a:ext>
            </a:extLst>
          </p:cNvPr>
          <p:cNvSpPr>
            <a:spLocks noChangeArrowheads="1"/>
          </p:cNvSpPr>
          <p:nvPr/>
        </p:nvSpPr>
        <p:spPr bwMode="auto">
          <a:xfrm flipH="1">
            <a:off x="1367059" y="3125106"/>
            <a:ext cx="1624965" cy="1624965"/>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28" name="TextBox 11">
            <a:extLst>
              <a:ext uri="{FF2B5EF4-FFF2-40B4-BE49-F238E27FC236}">
                <a16:creationId xmlns:a16="http://schemas.microsoft.com/office/drawing/2014/main" xmlns="" id="{BDA1616B-8C70-4AD9-A5C0-87F2C0DA5369}"/>
              </a:ext>
            </a:extLst>
          </p:cNvPr>
          <p:cNvSpPr txBox="1">
            <a:spLocks noChangeArrowheads="1"/>
          </p:cNvSpPr>
          <p:nvPr/>
        </p:nvSpPr>
        <p:spPr bwMode="auto">
          <a:xfrm flipH="1">
            <a:off x="3823550" y="1596940"/>
            <a:ext cx="906109" cy="82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2399" b="1">
                <a:solidFill>
                  <a:srgbClr val="FFFFFF"/>
                </a:solidFill>
                <a:latin typeface="微软雅黑" panose="020B0503020204020204" pitchFamily="34" charset="-122"/>
                <a:ea typeface="微软雅黑" panose="020B0503020204020204" pitchFamily="34" charset="-122"/>
              </a:rPr>
              <a:t>态度方面</a:t>
            </a:r>
            <a:endParaRPr lang="en-US" altLang="zh-CN" sz="2399" b="1">
              <a:solidFill>
                <a:srgbClr val="FFFFFF"/>
              </a:solidFill>
              <a:latin typeface="微软雅黑" panose="020B0503020204020204" pitchFamily="34" charset="-122"/>
              <a:ea typeface="微软雅黑" panose="020B0503020204020204" pitchFamily="34" charset="-122"/>
            </a:endParaRPr>
          </a:p>
        </p:txBody>
      </p:sp>
      <p:sp>
        <p:nvSpPr>
          <p:cNvPr id="29" name="TextBox 12">
            <a:extLst>
              <a:ext uri="{FF2B5EF4-FFF2-40B4-BE49-F238E27FC236}">
                <a16:creationId xmlns:a16="http://schemas.microsoft.com/office/drawing/2014/main" xmlns="" id="{2803521E-B29E-4128-A8EA-0BAC0D986670}"/>
              </a:ext>
            </a:extLst>
          </p:cNvPr>
          <p:cNvSpPr txBox="1">
            <a:spLocks noChangeArrowheads="1"/>
          </p:cNvSpPr>
          <p:nvPr/>
        </p:nvSpPr>
        <p:spPr bwMode="auto">
          <a:xfrm flipH="1">
            <a:off x="4702681" y="3455177"/>
            <a:ext cx="907695" cy="8299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2399" b="1">
                <a:solidFill>
                  <a:srgbClr val="FFFFFF"/>
                </a:solidFill>
                <a:latin typeface="微软雅黑" panose="020B0503020204020204" pitchFamily="34" charset="-122"/>
                <a:ea typeface="微软雅黑" panose="020B0503020204020204" pitchFamily="34" charset="-122"/>
              </a:rPr>
              <a:t>本质方面</a:t>
            </a:r>
            <a:endParaRPr lang="en-US" altLang="zh-CN" sz="2399" b="1">
              <a:solidFill>
                <a:srgbClr val="FFFFFF"/>
              </a:solidFill>
              <a:latin typeface="微软雅黑" panose="020B0503020204020204" pitchFamily="34" charset="-122"/>
              <a:ea typeface="微软雅黑" panose="020B0503020204020204" pitchFamily="34" charset="-122"/>
            </a:endParaRPr>
          </a:p>
        </p:txBody>
      </p:sp>
      <p:sp>
        <p:nvSpPr>
          <p:cNvPr id="30" name="TextBox 13">
            <a:extLst>
              <a:ext uri="{FF2B5EF4-FFF2-40B4-BE49-F238E27FC236}">
                <a16:creationId xmlns:a16="http://schemas.microsoft.com/office/drawing/2014/main" xmlns="" id="{A8B8E9FC-8288-459E-B39E-8E32A768E707}"/>
              </a:ext>
            </a:extLst>
          </p:cNvPr>
          <p:cNvSpPr txBox="1">
            <a:spLocks noChangeArrowheads="1"/>
          </p:cNvSpPr>
          <p:nvPr/>
        </p:nvSpPr>
        <p:spPr bwMode="auto">
          <a:xfrm flipH="1">
            <a:off x="3698187" y="5268981"/>
            <a:ext cx="907695" cy="82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2399" b="1">
                <a:solidFill>
                  <a:srgbClr val="FFFFFF"/>
                </a:solidFill>
                <a:latin typeface="微软雅黑" panose="020B0503020204020204" pitchFamily="34" charset="-122"/>
                <a:ea typeface="微软雅黑" panose="020B0503020204020204" pitchFamily="34" charset="-122"/>
              </a:rPr>
              <a:t>国情方面</a:t>
            </a:r>
            <a:endParaRPr lang="en-US" altLang="zh-CN" sz="2399" b="1">
              <a:solidFill>
                <a:srgbClr val="FFFFFF"/>
              </a:solidFill>
              <a:latin typeface="微软雅黑" panose="020B0503020204020204" pitchFamily="34" charset="-122"/>
              <a:ea typeface="微软雅黑" panose="020B0503020204020204" pitchFamily="34" charset="-122"/>
            </a:endParaRPr>
          </a:p>
        </p:txBody>
      </p:sp>
      <p:sp>
        <p:nvSpPr>
          <p:cNvPr id="31" name="TextBox 14">
            <a:extLst>
              <a:ext uri="{FF2B5EF4-FFF2-40B4-BE49-F238E27FC236}">
                <a16:creationId xmlns:a16="http://schemas.microsoft.com/office/drawing/2014/main" xmlns="" id="{E45C6D61-9E09-4328-9BD6-9D037A74537F}"/>
              </a:ext>
            </a:extLst>
          </p:cNvPr>
          <p:cNvSpPr txBox="1">
            <a:spLocks noChangeArrowheads="1"/>
          </p:cNvSpPr>
          <p:nvPr/>
        </p:nvSpPr>
        <p:spPr bwMode="auto">
          <a:xfrm flipH="1">
            <a:off x="1613026" y="3504371"/>
            <a:ext cx="1110816" cy="9537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2799" b="1">
                <a:solidFill>
                  <a:srgbClr val="FFFFFF"/>
                </a:solidFill>
                <a:latin typeface="微软雅黑" panose="020B0503020204020204" pitchFamily="34" charset="-122"/>
                <a:ea typeface="微软雅黑" panose="020B0503020204020204" pitchFamily="34" charset="-122"/>
              </a:rPr>
              <a:t>三个方面</a:t>
            </a:r>
            <a:endParaRPr lang="en-US" altLang="zh-CN" sz="2799" b="1">
              <a:solidFill>
                <a:srgbClr val="FFFFFF"/>
              </a:solidFill>
              <a:latin typeface="微软雅黑" panose="020B0503020204020204" pitchFamily="34" charset="-122"/>
              <a:ea typeface="微软雅黑" panose="020B0503020204020204" pitchFamily="34" charset="-122"/>
            </a:endParaRPr>
          </a:p>
        </p:txBody>
      </p:sp>
      <p:sp>
        <p:nvSpPr>
          <p:cNvPr id="32" name="TextBox 15">
            <a:extLst>
              <a:ext uri="{FF2B5EF4-FFF2-40B4-BE49-F238E27FC236}">
                <a16:creationId xmlns:a16="http://schemas.microsoft.com/office/drawing/2014/main" xmlns="" id="{8F8988C5-31F9-4B1D-B926-320519282443}"/>
              </a:ext>
            </a:extLst>
          </p:cNvPr>
          <p:cNvSpPr txBox="1">
            <a:spLocks noChangeArrowheads="1"/>
          </p:cNvSpPr>
          <p:nvPr/>
        </p:nvSpPr>
        <p:spPr bwMode="auto">
          <a:xfrm flipH="1">
            <a:off x="4918497" y="1539813"/>
            <a:ext cx="5952388" cy="7061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1999">
                <a:solidFill>
                  <a:srgbClr val="404040"/>
                </a:solidFill>
                <a:latin typeface="微软雅黑" panose="020B0503020204020204" pitchFamily="34" charset="-122"/>
                <a:ea typeface="微软雅黑" panose="020B0503020204020204" pitchFamily="34" charset="-122"/>
              </a:rPr>
              <a:t>十八大以来，我国中央领导人密集发声反腐，态度坚决。</a:t>
            </a:r>
          </a:p>
        </p:txBody>
      </p:sp>
      <p:sp>
        <p:nvSpPr>
          <p:cNvPr id="33" name="TextBox 16">
            <a:extLst>
              <a:ext uri="{FF2B5EF4-FFF2-40B4-BE49-F238E27FC236}">
                <a16:creationId xmlns:a16="http://schemas.microsoft.com/office/drawing/2014/main" xmlns="" id="{DE9C0B7A-E309-4739-8B56-03C02018FCFA}"/>
              </a:ext>
            </a:extLst>
          </p:cNvPr>
          <p:cNvSpPr txBox="1">
            <a:spLocks noChangeArrowheads="1"/>
          </p:cNvSpPr>
          <p:nvPr/>
        </p:nvSpPr>
        <p:spPr bwMode="auto">
          <a:xfrm flipH="1">
            <a:off x="5818258" y="3537695"/>
            <a:ext cx="5235117"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zh-CN" sz="1999">
                <a:solidFill>
                  <a:srgbClr val="404040"/>
                </a:solidFill>
                <a:latin typeface="微软雅黑" panose="020B0503020204020204" pitchFamily="34" charset="-122"/>
                <a:ea typeface="微软雅黑" panose="020B0503020204020204" pitchFamily="34" charset="-122"/>
              </a:rPr>
              <a:t>消极腐败现象同我们党的性质和宗旨是水火不容的</a:t>
            </a:r>
            <a:endParaRPr lang="zh-CN" altLang="en-US" sz="1999">
              <a:solidFill>
                <a:srgbClr val="404040"/>
              </a:solidFill>
              <a:latin typeface="微软雅黑" panose="020B0503020204020204" pitchFamily="34" charset="-122"/>
              <a:ea typeface="微软雅黑" panose="020B0503020204020204" pitchFamily="34" charset="-122"/>
            </a:endParaRPr>
          </a:p>
        </p:txBody>
      </p:sp>
      <p:sp>
        <p:nvSpPr>
          <p:cNvPr id="34" name="TextBox 17">
            <a:extLst>
              <a:ext uri="{FF2B5EF4-FFF2-40B4-BE49-F238E27FC236}">
                <a16:creationId xmlns:a16="http://schemas.microsoft.com/office/drawing/2014/main" xmlns="" id="{F4F91DCC-F4DF-477D-8FFB-CB3834F11714}"/>
              </a:ext>
            </a:extLst>
          </p:cNvPr>
          <p:cNvSpPr txBox="1">
            <a:spLocks noChangeArrowheads="1"/>
          </p:cNvSpPr>
          <p:nvPr/>
        </p:nvSpPr>
        <p:spPr bwMode="auto">
          <a:xfrm flipH="1">
            <a:off x="4809003" y="5362607"/>
            <a:ext cx="6061882" cy="10156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zh-CN" sz="1999">
                <a:solidFill>
                  <a:srgbClr val="404040"/>
                </a:solidFill>
                <a:latin typeface="微软雅黑" panose="020B0503020204020204" pitchFamily="34" charset="-122"/>
                <a:ea typeface="微软雅黑" panose="020B0503020204020204" pitchFamily="34" charset="-122"/>
              </a:rPr>
              <a:t>当前我国还处在经济体制深刻变革、社会结构深刻变动、利益格局深刻调整、思想观念深刻变化这样一个历史时期</a:t>
            </a:r>
            <a:endParaRPr lang="zh-CN" altLang="en-US" sz="1999">
              <a:solidFill>
                <a:srgbClr val="404040"/>
              </a:solidFill>
              <a:latin typeface="微软雅黑" panose="020B0503020204020204" pitchFamily="34" charset="-122"/>
              <a:ea typeface="微软雅黑" panose="020B0503020204020204" pitchFamily="34" charset="-122"/>
            </a:endParaRPr>
          </a:p>
        </p:txBody>
      </p:sp>
      <p:sp>
        <p:nvSpPr>
          <p:cNvPr id="35" name="Line 11">
            <a:extLst>
              <a:ext uri="{FF2B5EF4-FFF2-40B4-BE49-F238E27FC236}">
                <a16:creationId xmlns:a16="http://schemas.microsoft.com/office/drawing/2014/main" xmlns="" id="{65D3B0E9-DA24-4E57-892A-46A5851DAA6C}"/>
              </a:ext>
            </a:extLst>
          </p:cNvPr>
          <p:cNvSpPr>
            <a:spLocks noChangeShapeType="1"/>
          </p:cNvSpPr>
          <p:nvPr/>
        </p:nvSpPr>
        <p:spPr bwMode="auto">
          <a:xfrm flipH="1" flipV="1">
            <a:off x="2884117" y="4702465"/>
            <a:ext cx="723617" cy="587146"/>
          </a:xfrm>
          <a:prstGeom prst="line">
            <a:avLst/>
          </a:prstGeom>
          <a:noFill/>
          <a:ln w="12700">
            <a:solidFill>
              <a:srgbClr val="2E2C2C"/>
            </a:solidFill>
            <a:miter lim="800000"/>
            <a:headEnd type="triangle" w="med" len="med"/>
            <a:tailEnd/>
          </a:ln>
          <a:extLst>
            <a:ext uri="{909E8E84-426E-40DD-AFC4-6F175D3DCCD1}">
              <a14:hiddenFill xmlns:a14="http://schemas.microsoft.com/office/drawing/2010/main" xmlns="">
                <a:no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Tree>
    <p:extLst>
      <p:ext uri="{BB962C8B-B14F-4D97-AF65-F5344CB8AC3E}">
        <p14:creationId xmlns:p14="http://schemas.microsoft.com/office/powerpoint/2010/main" xmlns="" val="302468438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Freeform 5">
            <a:extLst>
              <a:ext uri="{FF2B5EF4-FFF2-40B4-BE49-F238E27FC236}">
                <a16:creationId xmlns:a16="http://schemas.microsoft.com/office/drawing/2014/main" xmlns="" id="{B32D6FED-56D7-4400-A285-F0710A02AD7F}"/>
              </a:ext>
            </a:extLst>
          </p:cNvPr>
          <p:cNvSpPr>
            <a:spLocks noChangeArrowheads="1"/>
          </p:cNvSpPr>
          <p:nvPr/>
        </p:nvSpPr>
        <p:spPr bwMode="auto">
          <a:xfrm>
            <a:off x="11235639" y="509147"/>
            <a:ext cx="669663" cy="580798"/>
          </a:xfrm>
          <a:custGeom>
            <a:avLst/>
            <a:gdLst>
              <a:gd name="T0" fmla="*/ 106 w 2269"/>
              <a:gd name="T1" fmla="*/ 1436 h 1979"/>
              <a:gd name="T2" fmla="*/ 242 w 2269"/>
              <a:gd name="T3" fmla="*/ 1297 h 1979"/>
              <a:gd name="T4" fmla="*/ 1296 w 2269"/>
              <a:gd name="T5" fmla="*/ 1499 h 1979"/>
              <a:gd name="T6" fmla="*/ 668 w 2269"/>
              <a:gd name="T7" fmla="*/ 864 h 1979"/>
              <a:gd name="T8" fmla="*/ 496 w 2269"/>
              <a:gd name="T9" fmla="*/ 1040 h 1979"/>
              <a:gd name="T10" fmla="*/ 229 w 2269"/>
              <a:gd name="T11" fmla="*/ 777 h 1979"/>
              <a:gd name="T12" fmla="*/ 699 w 2269"/>
              <a:gd name="T13" fmla="*/ 299 h 1979"/>
              <a:gd name="T14" fmla="*/ 1001 w 2269"/>
              <a:gd name="T15" fmla="*/ 244 h 1979"/>
              <a:gd name="T16" fmla="*/ 1137 w 2269"/>
              <a:gd name="T17" fmla="*/ 383 h 1979"/>
              <a:gd name="T18" fmla="*/ 903 w 2269"/>
              <a:gd name="T19" fmla="*/ 625 h 1979"/>
              <a:gd name="T20" fmla="*/ 1537 w 2269"/>
              <a:gd name="T21" fmla="*/ 1263 h 1979"/>
              <a:gd name="T22" fmla="*/ 1034 w 2269"/>
              <a:gd name="T23" fmla="*/ 0 h 1979"/>
              <a:gd name="T24" fmla="*/ 1775 w 2269"/>
              <a:gd name="T25" fmla="*/ 1500 h 1979"/>
              <a:gd name="T26" fmla="*/ 1946 w 2269"/>
              <a:gd name="T27" fmla="*/ 1677 h 1979"/>
              <a:gd name="T28" fmla="*/ 1720 w 2269"/>
              <a:gd name="T29" fmla="*/ 1897 h 1979"/>
              <a:gd name="T30" fmla="*/ 1543 w 2269"/>
              <a:gd name="T31" fmla="*/ 1732 h 1979"/>
              <a:gd name="T32" fmla="*/ 346 w 2269"/>
              <a:gd name="T33" fmla="*/ 1692 h 1979"/>
              <a:gd name="T34" fmla="*/ 268 w 2269"/>
              <a:gd name="T35" fmla="*/ 1861 h 1979"/>
              <a:gd name="T36" fmla="*/ 75 w 2269"/>
              <a:gd name="T37" fmla="*/ 1827 h 1979"/>
              <a:gd name="T38" fmla="*/ 244 w 2269"/>
              <a:gd name="T39" fmla="*/ 1600 h 1979"/>
              <a:gd name="T40" fmla="*/ 106 w 2269"/>
              <a:gd name="T41" fmla="*/ 1436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69" h="1979">
                <a:moveTo>
                  <a:pt x="106" y="1436"/>
                </a:moveTo>
                <a:lnTo>
                  <a:pt x="242" y="1297"/>
                </a:lnTo>
                <a:cubicBezTo>
                  <a:pt x="531" y="1545"/>
                  <a:pt x="865" y="1706"/>
                  <a:pt x="1296" y="1499"/>
                </a:cubicBezTo>
                <a:lnTo>
                  <a:pt x="668" y="864"/>
                </a:lnTo>
                <a:lnTo>
                  <a:pt x="496" y="1040"/>
                </a:lnTo>
                <a:lnTo>
                  <a:pt x="229" y="777"/>
                </a:lnTo>
                <a:lnTo>
                  <a:pt x="699" y="299"/>
                </a:lnTo>
                <a:cubicBezTo>
                  <a:pt x="767" y="333"/>
                  <a:pt x="875" y="336"/>
                  <a:pt x="1001" y="244"/>
                </a:cubicBezTo>
                <a:lnTo>
                  <a:pt x="1137" y="383"/>
                </a:lnTo>
                <a:lnTo>
                  <a:pt x="903" y="625"/>
                </a:lnTo>
                <a:lnTo>
                  <a:pt x="1537" y="1263"/>
                </a:lnTo>
                <a:cubicBezTo>
                  <a:pt x="1773" y="865"/>
                  <a:pt x="1579" y="271"/>
                  <a:pt x="1034" y="0"/>
                </a:cubicBezTo>
                <a:cubicBezTo>
                  <a:pt x="1572" y="26"/>
                  <a:pt x="2269" y="643"/>
                  <a:pt x="1775" y="1500"/>
                </a:cubicBezTo>
                <a:lnTo>
                  <a:pt x="1946" y="1677"/>
                </a:lnTo>
                <a:lnTo>
                  <a:pt x="1720" y="1897"/>
                </a:lnTo>
                <a:lnTo>
                  <a:pt x="1543" y="1732"/>
                </a:lnTo>
                <a:cubicBezTo>
                  <a:pt x="1088" y="1979"/>
                  <a:pt x="672" y="1951"/>
                  <a:pt x="346" y="1692"/>
                </a:cubicBezTo>
                <a:cubicBezTo>
                  <a:pt x="365" y="1752"/>
                  <a:pt x="327" y="1823"/>
                  <a:pt x="268" y="1861"/>
                </a:cubicBezTo>
                <a:cubicBezTo>
                  <a:pt x="198" y="1908"/>
                  <a:pt x="119" y="1892"/>
                  <a:pt x="75" y="1827"/>
                </a:cubicBezTo>
                <a:cubicBezTo>
                  <a:pt x="0" y="1712"/>
                  <a:pt x="122" y="1574"/>
                  <a:pt x="244" y="1600"/>
                </a:cubicBezTo>
                <a:cubicBezTo>
                  <a:pt x="195" y="1551"/>
                  <a:pt x="149" y="1496"/>
                  <a:pt x="106" y="143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sp>
        <p:nvSpPr>
          <p:cNvPr id="14345" name="TextBox 3">
            <a:extLst>
              <a:ext uri="{FF2B5EF4-FFF2-40B4-BE49-F238E27FC236}">
                <a16:creationId xmlns:a16="http://schemas.microsoft.com/office/drawing/2014/main" xmlns="" id="{BA40314A-CAEC-4833-BC15-243E93D7B35D}"/>
              </a:ext>
            </a:extLst>
          </p:cNvPr>
          <p:cNvSpPr txBox="1">
            <a:spLocks noChangeArrowheads="1"/>
          </p:cNvSpPr>
          <p:nvPr/>
        </p:nvSpPr>
        <p:spPr bwMode="auto">
          <a:xfrm>
            <a:off x="1029886" y="538505"/>
            <a:ext cx="8231147" cy="522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二、如何看待当前的反腐斗争新形势</a:t>
            </a:r>
          </a:p>
        </p:txBody>
      </p:sp>
      <p:sp>
        <p:nvSpPr>
          <p:cNvPr id="14" name="矩形 9">
            <a:extLst>
              <a:ext uri="{FF2B5EF4-FFF2-40B4-BE49-F238E27FC236}">
                <a16:creationId xmlns:a16="http://schemas.microsoft.com/office/drawing/2014/main" xmlns="" id="{D5ED6DE5-5392-4DDE-9094-3F3CA88D7DFA}"/>
              </a:ext>
            </a:extLst>
          </p:cNvPr>
          <p:cNvSpPr>
            <a:spLocks noChangeArrowheads="1"/>
          </p:cNvSpPr>
          <p:nvPr/>
        </p:nvSpPr>
        <p:spPr bwMode="auto">
          <a:xfrm>
            <a:off x="7678914" y="2875180"/>
            <a:ext cx="2880187"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a:solidFill>
                  <a:srgbClr val="404040"/>
                </a:solidFill>
                <a:latin typeface="微软雅黑" panose="020B0503020204020204" pitchFamily="34" charset="-122"/>
                <a:ea typeface="微软雅黑" panose="020B0503020204020204" pitchFamily="34" charset="-122"/>
              </a:rPr>
              <a:t>反腐败斗争仍是一项长期的艰巨的任务</a:t>
            </a:r>
          </a:p>
        </p:txBody>
      </p:sp>
      <p:sp>
        <p:nvSpPr>
          <p:cNvPr id="15" name="矩形 10">
            <a:extLst>
              <a:ext uri="{FF2B5EF4-FFF2-40B4-BE49-F238E27FC236}">
                <a16:creationId xmlns:a16="http://schemas.microsoft.com/office/drawing/2014/main" xmlns="" id="{729F2A62-36C3-4AD8-8C14-583638299E7C}"/>
              </a:ext>
            </a:extLst>
          </p:cNvPr>
          <p:cNvSpPr>
            <a:spLocks noChangeArrowheads="1"/>
          </p:cNvSpPr>
          <p:nvPr/>
        </p:nvSpPr>
        <p:spPr bwMode="auto">
          <a:xfrm>
            <a:off x="7678914" y="3947911"/>
            <a:ext cx="2880187"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a:solidFill>
                  <a:srgbClr val="404040"/>
                </a:solidFill>
                <a:latin typeface="微软雅黑" panose="020B0503020204020204" pitchFamily="34" charset="-122"/>
                <a:ea typeface="微软雅黑" panose="020B0503020204020204" pitchFamily="34" charset="-122"/>
              </a:rPr>
              <a:t>反腐败斗争关系到党的生死存亡</a:t>
            </a:r>
          </a:p>
        </p:txBody>
      </p:sp>
      <p:sp>
        <p:nvSpPr>
          <p:cNvPr id="16" name="矩形: 圆角 11">
            <a:extLst>
              <a:ext uri="{FF2B5EF4-FFF2-40B4-BE49-F238E27FC236}">
                <a16:creationId xmlns:a16="http://schemas.microsoft.com/office/drawing/2014/main" xmlns="" id="{61CC0FCA-801E-4A45-B2FF-934F4A660A61}"/>
              </a:ext>
            </a:extLst>
          </p:cNvPr>
          <p:cNvSpPr>
            <a:spLocks noChangeArrowheads="1"/>
          </p:cNvSpPr>
          <p:nvPr/>
        </p:nvSpPr>
        <p:spPr bwMode="auto">
          <a:xfrm>
            <a:off x="1201269" y="1916704"/>
            <a:ext cx="4175081" cy="864849"/>
          </a:xfrm>
          <a:prstGeom prst="roundRect">
            <a:avLst>
              <a:gd name="adj" fmla="val 16667"/>
            </a:avLst>
          </a:prstGeom>
          <a:solidFill>
            <a:srgbClr val="C00000"/>
          </a:solidFill>
          <a:ln w="9525">
            <a:solidFill>
              <a:schemeClr val="accent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FFFFFF"/>
              </a:solidFill>
            </a:endParaRPr>
          </a:p>
        </p:txBody>
      </p:sp>
      <p:sp>
        <p:nvSpPr>
          <p:cNvPr id="17" name="矩形: 圆角 12">
            <a:extLst>
              <a:ext uri="{FF2B5EF4-FFF2-40B4-BE49-F238E27FC236}">
                <a16:creationId xmlns:a16="http://schemas.microsoft.com/office/drawing/2014/main" xmlns="" id="{A4F0EFCC-A9A1-443D-BDFF-19FC5D7E4A34}"/>
              </a:ext>
            </a:extLst>
          </p:cNvPr>
          <p:cNvSpPr>
            <a:spLocks noChangeArrowheads="1"/>
          </p:cNvSpPr>
          <p:nvPr/>
        </p:nvSpPr>
        <p:spPr bwMode="auto">
          <a:xfrm>
            <a:off x="1201269" y="3202077"/>
            <a:ext cx="4175081" cy="864849"/>
          </a:xfrm>
          <a:prstGeom prst="roundRect">
            <a:avLst>
              <a:gd name="adj" fmla="val 16667"/>
            </a:avLst>
          </a:prstGeom>
          <a:solidFill>
            <a:srgbClr val="C00000"/>
          </a:solidFill>
          <a:ln w="9525">
            <a:solidFill>
              <a:schemeClr val="accent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FFFFFF"/>
              </a:solidFill>
            </a:endParaRPr>
          </a:p>
        </p:txBody>
      </p:sp>
      <p:sp>
        <p:nvSpPr>
          <p:cNvPr id="18" name="矩形 13">
            <a:extLst>
              <a:ext uri="{FF2B5EF4-FFF2-40B4-BE49-F238E27FC236}">
                <a16:creationId xmlns:a16="http://schemas.microsoft.com/office/drawing/2014/main" xmlns="" id="{B924C1A6-3210-4B02-964B-4F888E3DEBC6}"/>
              </a:ext>
            </a:extLst>
          </p:cNvPr>
          <p:cNvSpPr>
            <a:spLocks noChangeArrowheads="1"/>
          </p:cNvSpPr>
          <p:nvPr/>
        </p:nvSpPr>
        <p:spPr bwMode="auto">
          <a:xfrm>
            <a:off x="1345675" y="1994461"/>
            <a:ext cx="3814860"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a:solidFill>
                  <a:srgbClr val="FFFFFF"/>
                </a:solidFill>
                <a:latin typeface="微软雅黑" panose="020B0503020204020204" pitchFamily="34" charset="-122"/>
                <a:ea typeface="微软雅黑" panose="020B0503020204020204" pitchFamily="34" charset="-122"/>
              </a:rPr>
              <a:t>中央坚持反腐败、打击腐败的决心没有变；</a:t>
            </a:r>
          </a:p>
        </p:txBody>
      </p:sp>
      <p:sp>
        <p:nvSpPr>
          <p:cNvPr id="19" name="矩形 14">
            <a:extLst>
              <a:ext uri="{FF2B5EF4-FFF2-40B4-BE49-F238E27FC236}">
                <a16:creationId xmlns:a16="http://schemas.microsoft.com/office/drawing/2014/main" xmlns="" id="{1836F606-E1F1-461F-9D8B-0581126E4B2E}"/>
              </a:ext>
            </a:extLst>
          </p:cNvPr>
          <p:cNvSpPr>
            <a:spLocks noChangeArrowheads="1"/>
          </p:cNvSpPr>
          <p:nvPr/>
        </p:nvSpPr>
        <p:spPr bwMode="auto">
          <a:xfrm>
            <a:off x="1345675" y="3289355"/>
            <a:ext cx="3814860" cy="707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a:solidFill>
                  <a:srgbClr val="FFFFFF"/>
                </a:solidFill>
                <a:latin typeface="微软雅黑" panose="020B0503020204020204" pitchFamily="34" charset="-122"/>
                <a:ea typeface="微软雅黑" panose="020B0503020204020204" pitchFamily="34" charset="-122"/>
              </a:rPr>
              <a:t>中央对腐败问题的零容忍的态度没有变；</a:t>
            </a:r>
          </a:p>
        </p:txBody>
      </p:sp>
      <p:sp>
        <p:nvSpPr>
          <p:cNvPr id="20" name="矩形: 圆角 15">
            <a:extLst>
              <a:ext uri="{FF2B5EF4-FFF2-40B4-BE49-F238E27FC236}">
                <a16:creationId xmlns:a16="http://schemas.microsoft.com/office/drawing/2014/main" xmlns="" id="{EBC47BBC-2B8D-4CD6-A11D-DD6251726B92}"/>
              </a:ext>
            </a:extLst>
          </p:cNvPr>
          <p:cNvSpPr>
            <a:spLocks noChangeArrowheads="1"/>
          </p:cNvSpPr>
          <p:nvPr/>
        </p:nvSpPr>
        <p:spPr bwMode="auto">
          <a:xfrm>
            <a:off x="1201269" y="4496971"/>
            <a:ext cx="4175081" cy="864849"/>
          </a:xfrm>
          <a:prstGeom prst="roundRect">
            <a:avLst>
              <a:gd name="adj" fmla="val 16667"/>
            </a:avLst>
          </a:prstGeom>
          <a:solidFill>
            <a:srgbClr val="C00000"/>
          </a:solidFill>
          <a:ln w="9525">
            <a:solidFill>
              <a:schemeClr val="accent2"/>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FFFFFF"/>
              </a:solidFill>
            </a:endParaRPr>
          </a:p>
        </p:txBody>
      </p:sp>
      <p:sp>
        <p:nvSpPr>
          <p:cNvPr id="21" name="矩形 16">
            <a:extLst>
              <a:ext uri="{FF2B5EF4-FFF2-40B4-BE49-F238E27FC236}">
                <a16:creationId xmlns:a16="http://schemas.microsoft.com/office/drawing/2014/main" xmlns="" id="{888096B3-6749-46DA-9E2B-9E2BAD4BD30F}"/>
              </a:ext>
            </a:extLst>
          </p:cNvPr>
          <p:cNvSpPr>
            <a:spLocks noChangeArrowheads="1"/>
          </p:cNvSpPr>
          <p:nvPr/>
        </p:nvSpPr>
        <p:spPr bwMode="auto">
          <a:xfrm>
            <a:off x="1342501" y="4728655"/>
            <a:ext cx="3745037" cy="39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a:solidFill>
                  <a:srgbClr val="FFFFFF"/>
                </a:solidFill>
                <a:latin typeface="微软雅黑" panose="020B0503020204020204" pitchFamily="34" charset="-122"/>
                <a:ea typeface="微软雅黑" panose="020B0503020204020204" pitchFamily="34" charset="-122"/>
              </a:rPr>
              <a:t>中央对腐败的高压态势没有变；</a:t>
            </a:r>
          </a:p>
        </p:txBody>
      </p:sp>
      <p:sp>
        <p:nvSpPr>
          <p:cNvPr id="22" name="Freeform 11">
            <a:extLst>
              <a:ext uri="{FF2B5EF4-FFF2-40B4-BE49-F238E27FC236}">
                <a16:creationId xmlns:a16="http://schemas.microsoft.com/office/drawing/2014/main" xmlns="" id="{E811B58F-EC61-4060-9501-FA718CAD1EAE}"/>
              </a:ext>
            </a:extLst>
          </p:cNvPr>
          <p:cNvSpPr>
            <a:spLocks noChangeArrowheads="1"/>
          </p:cNvSpPr>
          <p:nvPr/>
        </p:nvSpPr>
        <p:spPr bwMode="auto">
          <a:xfrm>
            <a:off x="5517583" y="1629478"/>
            <a:ext cx="994973" cy="4241731"/>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C00000"/>
              </a:solidFill>
            </a:endParaRPr>
          </a:p>
        </p:txBody>
      </p:sp>
      <p:grpSp>
        <p:nvGrpSpPr>
          <p:cNvPr id="23" name="组合 18">
            <a:extLst>
              <a:ext uri="{FF2B5EF4-FFF2-40B4-BE49-F238E27FC236}">
                <a16:creationId xmlns:a16="http://schemas.microsoft.com/office/drawing/2014/main" xmlns="" id="{07AA4639-E953-43AB-842F-1133EFBB168C}"/>
              </a:ext>
            </a:extLst>
          </p:cNvPr>
          <p:cNvGrpSpPr>
            <a:grpSpLocks/>
          </p:cNvGrpSpPr>
          <p:nvPr/>
        </p:nvGrpSpPr>
        <p:grpSpPr bwMode="auto">
          <a:xfrm>
            <a:off x="6788674" y="2825986"/>
            <a:ext cx="790266" cy="785506"/>
            <a:chOff x="6791850" y="2825532"/>
            <a:chExt cx="789416" cy="785408"/>
          </a:xfrm>
        </p:grpSpPr>
        <p:sp>
          <p:nvSpPr>
            <p:cNvPr id="24" name="椭圆 19">
              <a:extLst>
                <a:ext uri="{FF2B5EF4-FFF2-40B4-BE49-F238E27FC236}">
                  <a16:creationId xmlns:a16="http://schemas.microsoft.com/office/drawing/2014/main" xmlns="" id="{22D7C3BF-E7DB-4705-9F7C-56D7A5CD224D}"/>
                </a:ext>
              </a:extLst>
            </p:cNvPr>
            <p:cNvSpPr>
              <a:spLocks noChangeArrowheads="1"/>
            </p:cNvSpPr>
            <p:nvPr/>
          </p:nvSpPr>
          <p:spPr bwMode="auto">
            <a:xfrm>
              <a:off x="6791850" y="2825532"/>
              <a:ext cx="785408" cy="785408"/>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FFFFFF"/>
                </a:solidFill>
              </a:endParaRPr>
            </a:p>
          </p:txBody>
        </p:sp>
        <p:sp>
          <p:nvSpPr>
            <p:cNvPr id="25" name="矩形 20">
              <a:extLst>
                <a:ext uri="{FF2B5EF4-FFF2-40B4-BE49-F238E27FC236}">
                  <a16:creationId xmlns:a16="http://schemas.microsoft.com/office/drawing/2014/main" xmlns="" id="{B5D0AD42-354B-45DF-8B96-FAC5AD6F7F10}"/>
                </a:ext>
              </a:extLst>
            </p:cNvPr>
            <p:cNvSpPr>
              <a:spLocks noChangeArrowheads="1"/>
            </p:cNvSpPr>
            <p:nvPr/>
          </p:nvSpPr>
          <p:spPr bwMode="auto">
            <a:xfrm>
              <a:off x="6792267" y="3028757"/>
              <a:ext cx="78899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b="1">
                  <a:solidFill>
                    <a:srgbClr val="FFFFFF"/>
                  </a:solidFill>
                  <a:latin typeface="微软雅黑" panose="020B0503020204020204" pitchFamily="34" charset="-122"/>
                  <a:ea typeface="微软雅黑" panose="020B0503020204020204" pitchFamily="34" charset="-122"/>
                </a:rPr>
                <a:t>结论</a:t>
              </a:r>
              <a:r>
                <a:rPr lang="en-US" altLang="zh-CN" sz="1799" b="1">
                  <a:solidFill>
                    <a:srgbClr val="FFFFFF"/>
                  </a:solidFill>
                  <a:latin typeface="微软雅黑" panose="020B0503020204020204" pitchFamily="34" charset="-122"/>
                  <a:ea typeface="微软雅黑" panose="020B0503020204020204" pitchFamily="34" charset="-122"/>
                </a:rPr>
                <a:t>1</a:t>
              </a:r>
            </a:p>
          </p:txBody>
        </p:sp>
      </p:grpSp>
      <p:grpSp>
        <p:nvGrpSpPr>
          <p:cNvPr id="26" name="组合 21">
            <a:extLst>
              <a:ext uri="{FF2B5EF4-FFF2-40B4-BE49-F238E27FC236}">
                <a16:creationId xmlns:a16="http://schemas.microsoft.com/office/drawing/2014/main" xmlns="" id="{0F108592-02C0-4D44-AB70-1FAAC57E2965}"/>
              </a:ext>
            </a:extLst>
          </p:cNvPr>
          <p:cNvGrpSpPr>
            <a:grpSpLocks/>
          </p:cNvGrpSpPr>
          <p:nvPr/>
        </p:nvGrpSpPr>
        <p:grpSpPr bwMode="auto">
          <a:xfrm>
            <a:off x="6788674" y="3857458"/>
            <a:ext cx="790266" cy="785506"/>
            <a:chOff x="6791850" y="3858383"/>
            <a:chExt cx="789416" cy="785408"/>
          </a:xfrm>
        </p:grpSpPr>
        <p:sp>
          <p:nvSpPr>
            <p:cNvPr id="27" name="椭圆 23">
              <a:extLst>
                <a:ext uri="{FF2B5EF4-FFF2-40B4-BE49-F238E27FC236}">
                  <a16:creationId xmlns:a16="http://schemas.microsoft.com/office/drawing/2014/main" xmlns="" id="{C71063A4-D5AF-44A8-A4AA-2E154316D1B6}"/>
                </a:ext>
              </a:extLst>
            </p:cNvPr>
            <p:cNvSpPr>
              <a:spLocks noChangeArrowheads="1"/>
            </p:cNvSpPr>
            <p:nvPr/>
          </p:nvSpPr>
          <p:spPr bwMode="auto">
            <a:xfrm>
              <a:off x="6791850" y="3858383"/>
              <a:ext cx="785408" cy="785408"/>
            </a:xfrm>
            <a:prstGeom prst="ellipse">
              <a:avLst/>
            </a:pr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pPr>
              <a:endParaRPr lang="zh-CN" altLang="en-US" sz="1799">
                <a:solidFill>
                  <a:srgbClr val="FFFFFF"/>
                </a:solidFill>
              </a:endParaRPr>
            </a:p>
          </p:txBody>
        </p:sp>
        <p:sp>
          <p:nvSpPr>
            <p:cNvPr id="28" name="矩形 24">
              <a:extLst>
                <a:ext uri="{FF2B5EF4-FFF2-40B4-BE49-F238E27FC236}">
                  <a16:creationId xmlns:a16="http://schemas.microsoft.com/office/drawing/2014/main" xmlns="" id="{EE482E76-2930-4CCD-AE01-A65D65CEE04F}"/>
                </a:ext>
              </a:extLst>
            </p:cNvPr>
            <p:cNvSpPr>
              <a:spLocks noChangeArrowheads="1"/>
            </p:cNvSpPr>
            <p:nvPr/>
          </p:nvSpPr>
          <p:spPr bwMode="auto">
            <a:xfrm>
              <a:off x="6792267" y="4061608"/>
              <a:ext cx="78899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b="1">
                  <a:solidFill>
                    <a:srgbClr val="FFFFFF"/>
                  </a:solidFill>
                  <a:latin typeface="微软雅黑" panose="020B0503020204020204" pitchFamily="34" charset="-122"/>
                  <a:ea typeface="微软雅黑" panose="020B0503020204020204" pitchFamily="34" charset="-122"/>
                </a:rPr>
                <a:t>结论</a:t>
              </a:r>
              <a:r>
                <a:rPr lang="en-US" altLang="zh-CN" sz="1799" b="1">
                  <a:solidFill>
                    <a:srgbClr val="FFFFFF"/>
                  </a:solidFill>
                  <a:latin typeface="微软雅黑" panose="020B0503020204020204" pitchFamily="34" charset="-122"/>
                  <a:ea typeface="微软雅黑" panose="020B0503020204020204" pitchFamily="34" charset="-122"/>
                </a:rPr>
                <a:t>2</a:t>
              </a:r>
            </a:p>
          </p:txBody>
        </p:sp>
      </p:grpSp>
    </p:spTree>
    <p:extLst>
      <p:ext uri="{BB962C8B-B14F-4D97-AF65-F5344CB8AC3E}">
        <p14:creationId xmlns:p14="http://schemas.microsoft.com/office/powerpoint/2010/main" xmlns="" val="203753307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500"/>
                                        <p:tgtEl>
                                          <p:spTgt spid="1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randombar(horizontal)">
                                      <p:cBhvr>
                                        <p:cTn id="16" dur="500"/>
                                        <p:tgtEl>
                                          <p:spTgt spid="1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randombar(horizontal)">
                                      <p:cBhvr>
                                        <p:cTn id="25" dur="500"/>
                                        <p:tgtEl>
                                          <p:spTgt spid="20"/>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500"/>
                                        <p:tgtEl>
                                          <p:spTgt spid="21"/>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randombar(horizontal)">
                                      <p:cBhvr>
                                        <p:cTn id="31" dur="500"/>
                                        <p:tgtEl>
                                          <p:spTgt spid="22"/>
                                        </p:tgtEl>
                                      </p:cBhvr>
                                    </p:animEffect>
                                  </p:childTnLst>
                                </p:cTn>
                              </p:par>
                              <p:par>
                                <p:cTn id="32" presetID="14" presetClass="entr" presetSubtype="1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randombar(horizontal)">
                                      <p:cBhvr>
                                        <p:cTn id="34" dur="500"/>
                                        <p:tgtEl>
                                          <p:spTgt spid="23"/>
                                        </p:tgtEl>
                                      </p:cBhvr>
                                    </p:animEffect>
                                  </p:childTnLst>
                                </p:cTn>
                              </p:par>
                              <p:par>
                                <p:cTn id="35" presetID="14" presetClass="entr" presetSubtype="1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randombar(horizontal)">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animBg="1"/>
      <p:bldP spid="18" grpId="0"/>
      <p:bldP spid="19" grpId="0"/>
      <p:bldP spid="20" grpId="0" animBg="1"/>
      <p:bldP spid="21" grpId="0"/>
      <p:bldP spid="2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3A92A8F-3038-4BCF-AF7C-EA17E8671392"/>
  <p:tag name="ISPRING_SCORM_RATE_SLIDES" val="1"/>
  <p:tag name="ISPRINGONLINEFOLDERID" val="0"/>
  <p:tag name="ISPRINGONLINEFOLDERPATH" val="内容列表"/>
  <p:tag name="ISPRINGCLOUDFOLDERID" val="0"/>
  <p:tag name="ISPRINGCLOUDFOLDERPATH" val="资源库"/>
  <p:tag name="ISPRING_PLAYERS_CUSTOMIZATION" val="UEsDBBQAAgAIAAGhQU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BoUF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GhQU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AaFB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AaFB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aFB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aFB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aFB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qFBTL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CoUFMbVEZO0oAAABqAAAAGwAAAHVuaXZlcnNhbC91bml2ZXJzYWwucG5nLnhtbLOxr8jNUShLLSrOzM+zVTLUM1Cyt+PlsikoSi3LTC1XqACKGekZQICSQiUqtzwzpSTDVsnC0BghlpGamZ5RYqtkZmgAF9QHGgkAUEsBAgAAFAACAAgAAaFBTBUOrShkBAAABxEAAB0AAAAAAAAAAQAAAAAAAAAAAHVuaXZlcnNhbC9jb21tb25fbWVzc2FnZXMubG5nUEsBAgAAFAACAAgAAaFBTAh+CyMpAwAAhgwAACcAAAAAAAAAAQAAAAAAnwQAAHVuaXZlcnNhbC9mbGFzaF9wdWJsaXNoaW5nX3NldHRpbmdzLnhtbFBLAQIAABQAAgAIAAGhQUy1/AlkugIAAFUKAAAhAAAAAAAAAAEAAAAAAA0IAAB1bml2ZXJzYWwvZmxhc2hfc2tpbl9zZXR0aW5ncy54bWxQSwECAAAUAAIACAABoUFMKpYPZ/4CAACXCwAAJgAAAAAAAAABAAAAAAAGCwAAdW5pdmVyc2FsL2h0bWxfcHVibGlzaGluZ19zZXR0aW5ncy54bWxQSwECAAAUAAIACAABoUFMaHFSkZoBAAAfBgAAHwAAAAAAAAABAAAAAABIDgAAdW5pdmVyc2FsL2h0bWxfc2tpbl9zZXR0aW5ncy5qc1BLAQIAABQAAgAIAAGhQUw9PC/RwQAAAOUBAAAaAAAAAAAAAAEAAAAAAB8QAAB1bml2ZXJzYWwvaTE4bl9wcmVzZXRzLnhtbFBLAQIAABQAAgAIAAGhQUya+ZZkawAAAGsAAAAcAAAAAAAAAAEAAAAAABgRAAB1bml2ZXJzYWwvbG9jYWxfc2V0dGluZ3MueG1sUEsBAgAAFAACAAgARJRXRyO0Tvv7AgAAsAgAABQAAAAAAAAAAQAAAAAAvREAAHVuaXZlcnNhbC9wbGF5ZXIueG1sUEsBAgAAFAACAAgAAaFBTLCHI/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JAAAAAA="/>
  <p:tag name="ISPRING_PRESENTATION_TITLE" val="廉政工作建设反腐败廉政建设PPT模板"/>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PA" val="v4.1.6"/>
</p:tagLst>
</file>

<file path=ppt/tags/tag3.xml><?xml version="1.0" encoding="utf-8"?>
<p:tagLst xmlns:a="http://schemas.openxmlformats.org/drawingml/2006/main" xmlns:r="http://schemas.openxmlformats.org/officeDocument/2006/relationships" xmlns:p="http://schemas.openxmlformats.org/presentationml/2006/main">
  <p:tag name="PA" val="v4.1.6"/>
</p:tagLst>
</file>

<file path=ppt/tags/tag4.xml><?xml version="1.0" encoding="utf-8"?>
<p:tagLst xmlns:a="http://schemas.openxmlformats.org/drawingml/2006/main" xmlns:r="http://schemas.openxmlformats.org/officeDocument/2006/relationships" xmlns:p="http://schemas.openxmlformats.org/presentationml/2006/main">
  <p:tag name="PA" val="v4.1.6"/>
</p:tagLst>
</file>

<file path=ppt/tags/tag5.xml><?xml version="1.0" encoding="utf-8"?>
<p:tagLst xmlns:a="http://schemas.openxmlformats.org/drawingml/2006/main" xmlns:r="http://schemas.openxmlformats.org/officeDocument/2006/relationships" xmlns:p="http://schemas.openxmlformats.org/presentationml/2006/main">
  <p:tag name="PA" val="v4.1.6"/>
</p:tagLst>
</file>

<file path=ppt/theme/theme1.xml><?xml version="1.0" encoding="utf-8"?>
<a:theme xmlns:a="http://schemas.openxmlformats.org/drawingml/2006/main" name="涂豆思">
  <a:themeElements>
    <a:clrScheme name="自定义 194">
      <a:dk1>
        <a:srgbClr val="C00000"/>
      </a:dk1>
      <a:lt1>
        <a:srgbClr val="5A5A5A"/>
      </a:lt1>
      <a:dk2>
        <a:srgbClr val="7F7F7F"/>
      </a:dk2>
      <a:lt2>
        <a:srgbClr val="FFFFFF"/>
      </a:lt2>
      <a:accent1>
        <a:srgbClr val="404040"/>
      </a:accent1>
      <a:accent2>
        <a:srgbClr val="C00000"/>
      </a:accent2>
      <a:accent3>
        <a:srgbClr val="FFFFFF"/>
      </a:accent3>
      <a:accent4>
        <a:srgbClr val="D9D9D9"/>
      </a:accent4>
      <a:accent5>
        <a:srgbClr val="C00000"/>
      </a:accent5>
      <a:accent6>
        <a:srgbClr val="4D4948"/>
      </a:accent6>
      <a:hlink>
        <a:srgbClr val="FFFFFF"/>
      </a:hlink>
      <a:folHlink>
        <a:srgbClr val="FFFFF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80</TotalTime>
  <Words>2892</Words>
  <Application>Microsoft Office PowerPoint</Application>
  <PresentationFormat>自定义</PresentationFormat>
  <Paragraphs>270</Paragraphs>
  <Slides>30</Slides>
  <Notes>30</Notes>
  <HiddenSlides>0</HiddenSlides>
  <MMClips>1</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涂豆思</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廉政工作建设反腐败廉政建设PPT模板</dc:title>
  <dc:creator>歉然安可</dc:creator>
  <cp:lastModifiedBy>hlf</cp:lastModifiedBy>
  <cp:revision>18</cp:revision>
  <dcterms:created xsi:type="dcterms:W3CDTF">2018-02-02T12:48:25Z</dcterms:created>
  <dcterms:modified xsi:type="dcterms:W3CDTF">2018-02-22T02:49:05Z</dcterms:modified>
</cp:coreProperties>
</file>