
<file path=[Content_Types].xml><?xml version="1.0" encoding="utf-8"?>
<Types xmlns="http://schemas.openxmlformats.org/package/2006/content-types">
  <Default Extension="jpeg" ContentType="image/jpeg"/>
  <Default Extension="png" ContentType="image/png"/>
  <Default Extension="emf" ContentType="image/x-emf"/>
  <Default Extension="m4a" ContentType="audio/mp4"/>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393" r:id="rId3"/>
    <p:sldId id="389" r:id="rId5"/>
    <p:sldId id="341" r:id="rId6"/>
    <p:sldId id="386" r:id="rId7"/>
    <p:sldId id="387" r:id="rId8"/>
    <p:sldId id="373" r:id="rId9"/>
    <p:sldId id="385" r:id="rId10"/>
    <p:sldId id="343" r:id="rId11"/>
    <p:sldId id="384" r:id="rId12"/>
    <p:sldId id="383" r:id="rId13"/>
    <p:sldId id="382" r:id="rId14"/>
    <p:sldId id="342" r:id="rId15"/>
    <p:sldId id="381" r:id="rId16"/>
    <p:sldId id="380" r:id="rId17"/>
    <p:sldId id="378" r:id="rId18"/>
    <p:sldId id="379" r:id="rId19"/>
    <p:sldId id="376" r:id="rId20"/>
    <p:sldId id="377" r:id="rId21"/>
    <p:sldId id="375" r:id="rId22"/>
    <p:sldId id="374" r:id="rId23"/>
    <p:sldId id="371" r:id="rId24"/>
    <p:sldId id="339" r:id="rId25"/>
    <p:sldId id="362" r:id="rId26"/>
    <p:sldId id="372" r:id="rId27"/>
    <p:sldId id="370" r:id="rId28"/>
    <p:sldId id="368" r:id="rId29"/>
    <p:sldId id="369" r:id="rId30"/>
    <p:sldId id="367" r:id="rId31"/>
    <p:sldId id="363" r:id="rId32"/>
    <p:sldId id="364" r:id="rId33"/>
    <p:sldId id="365" r:id="rId34"/>
    <p:sldId id="366" r:id="rId35"/>
    <p:sldId id="357" r:id="rId36"/>
    <p:sldId id="344" r:id="rId37"/>
    <p:sldId id="361" r:id="rId38"/>
    <p:sldId id="360" r:id="rId39"/>
    <p:sldId id="356" r:id="rId40"/>
    <p:sldId id="358" r:id="rId41"/>
    <p:sldId id="354" r:id="rId42"/>
    <p:sldId id="359" r:id="rId43"/>
    <p:sldId id="355" r:id="rId44"/>
    <p:sldId id="352" r:id="rId45"/>
    <p:sldId id="353" r:id="rId46"/>
    <p:sldId id="340" r:id="rId47"/>
    <p:sldId id="336" r:id="rId48"/>
    <p:sldId id="338" r:id="rId49"/>
    <p:sldId id="337" r:id="rId50"/>
    <p:sldId id="322" r:id="rId51"/>
    <p:sldId id="335" r:id="rId52"/>
    <p:sldId id="334" r:id="rId53"/>
    <p:sldId id="333" r:id="rId54"/>
    <p:sldId id="332" r:id="rId55"/>
    <p:sldId id="331" r:id="rId56"/>
    <p:sldId id="330" r:id="rId57"/>
    <p:sldId id="328" r:id="rId58"/>
    <p:sldId id="329" r:id="rId59"/>
    <p:sldId id="327" r:id="rId60"/>
    <p:sldId id="326" r:id="rId61"/>
    <p:sldId id="325" r:id="rId62"/>
    <p:sldId id="324" r:id="rId63"/>
    <p:sldId id="323" r:id="rId64"/>
    <p:sldId id="321" r:id="rId65"/>
    <p:sldId id="394" r:id="rId66"/>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showGuides="1">
      <p:cViewPr varScale="1">
        <p:scale>
          <a:sx n="75" d="100"/>
          <a:sy n="75" d="100"/>
        </p:scale>
        <p:origin x="303" y="4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9" Type="http://schemas.openxmlformats.org/officeDocument/2006/relationships/tableStyles" Target="tableStyles.xml"/><Relationship Id="rId68" Type="http://schemas.openxmlformats.org/officeDocument/2006/relationships/viewProps" Target="viewProps.xml"/><Relationship Id="rId67" Type="http://schemas.openxmlformats.org/officeDocument/2006/relationships/presProps" Target="presProps.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3EC86F-EFF8-4CCF-8E77-73AFCE2F3902}"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9EB6EFB-A80B-4FAD-84BB-7DAEB6833D3E}"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5.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7.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8.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9.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0.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1.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5.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5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5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6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6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6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6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9EB6EFB-A80B-4FAD-84BB-7DAEB6833D3E}"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defRPr/>
            </a:pPr>
            <a:fld id="{10FFC6F4-F9A5-495D-86F9-70B309CFC1C6}"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a:ea typeface="宋体" panose="02010600030101010101" pitchFamily="2" charset="-122"/>
                <a:cs typeface="+mn-cs"/>
              </a:rPr>
            </a:fld>
            <a:endParaRPr kumimoji="0" lang="zh-CN" altLang="en-US" sz="12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标题和内容">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空白">
    <p:spTree>
      <p:nvGrpSpPr>
        <p:cNvPr id="1" name=""/>
        <p:cNvGrpSpPr/>
        <p:nvPr/>
      </p:nvGrpSpPr>
      <p:grpSpPr>
        <a:xfrm>
          <a:off x="0" y="0"/>
          <a:ext cx="0" cy="0"/>
          <a:chOff x="0" y="0"/>
          <a:chExt cx="0" cy="0"/>
        </a:xfrm>
      </p:grpSpPr>
      <p:sp>
        <p:nvSpPr>
          <p:cNvPr id="5" name="矩形 4"/>
          <p:cNvSpPr/>
          <p:nvPr userDrawn="1"/>
        </p:nvSpPr>
        <p:spPr>
          <a:xfrm>
            <a:off x="1" y="1327391"/>
            <a:ext cx="12192000" cy="4958484"/>
          </a:xfrm>
          <a:prstGeom prst="rect">
            <a:avLst/>
          </a:prstGeom>
          <a:solidFill>
            <a:schemeClr val="bg1"/>
          </a:solidFill>
          <a:ln>
            <a:solidFill>
              <a:srgbClr val="99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400" b="0" i="0" u="none" strike="noStrike" kern="1200" cap="none" spc="0" normalizeH="0" baseline="0" noProof="0" dirty="0">
              <a:ln>
                <a:noFill/>
              </a:ln>
              <a:solidFill>
                <a:srgbClr val="C00000"/>
              </a:solidFill>
              <a:effectLst/>
              <a:uLnTx/>
              <a:uFillTx/>
              <a:latin typeface="Impact" panose="020B0806030902050204" pitchFamily="34" charset="0"/>
              <a:ea typeface="宋体" panose="02010600030101010101" pitchFamily="2" charset="-122"/>
              <a:cs typeface="+mn-cs"/>
            </a:endParaRPr>
          </a:p>
        </p:txBody>
      </p:sp>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341931" y="182669"/>
            <a:ext cx="935079" cy="960000"/>
          </a:xfrm>
          <a:prstGeom prst="rect">
            <a:avLst/>
          </a:prstGeom>
        </p:spPr>
      </p:pic>
      <p:pic>
        <p:nvPicPr>
          <p:cNvPr id="4" name="图片 3"/>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9419075" y="182669"/>
            <a:ext cx="922856" cy="960000"/>
          </a:xfrm>
          <a:prstGeom prst="rect">
            <a:avLst/>
          </a:prstGeom>
        </p:spPr>
      </p:pic>
      <p:sp>
        <p:nvSpPr>
          <p:cNvPr id="6" name="文本占位符 5"/>
          <p:cNvSpPr>
            <a:spLocks noGrp="1"/>
          </p:cNvSpPr>
          <p:nvPr>
            <p:ph type="body" sz="quarter" idx="10" hasCustomPrompt="1"/>
          </p:nvPr>
        </p:nvSpPr>
        <p:spPr>
          <a:xfrm>
            <a:off x="521080" y="330353"/>
            <a:ext cx="6081777" cy="664633"/>
          </a:xfrm>
          <a:prstGeom prst="rect">
            <a:avLst/>
          </a:prstGeom>
        </p:spPr>
        <p:txBody>
          <a:bodyPr anchor="ctr" anchorCtr="0">
            <a:normAutofit/>
          </a:bodyPr>
          <a:lstStyle>
            <a:lvl1pPr marL="0" indent="0">
              <a:buNone/>
              <a:defRPr sz="2665" b="1">
                <a:solidFill>
                  <a:srgbClr val="990000"/>
                </a:solidFill>
                <a:latin typeface="微软雅黑" panose="020B0503020204020204" pitchFamily="34" charset="-122"/>
                <a:ea typeface="微软雅黑" panose="020B0503020204020204" pitchFamily="34" charset="-122"/>
              </a:defRPr>
            </a:lvl1pPr>
          </a:lstStyle>
          <a:p>
            <a:pPr lvl="0"/>
            <a:r>
              <a:rPr lang="zh-CN" altLang="en-US" dirty="0"/>
              <a:t>点击添加标题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过渡页  涂豆思">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1_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sldLayout>
</file>

<file path=ppt/slideMasters/_rels/slideMaster1.xml.rels><?xml version="1.0" encoding="UTF-8" standalone="yes"?>
<Relationships xmlns="http://schemas.openxmlformats.org/package/2006/relationships"><Relationship Id="rId7" Type="http://schemas.openxmlformats.org/officeDocument/2006/relationships/theme" Target="../theme/theme1.xml"/><Relationship Id="rId6" Type="http://schemas.openxmlformats.org/officeDocument/2006/relationships/image" Target="../media/image4.jpeg"/><Relationship Id="rId5" Type="http://schemas.openxmlformats.org/officeDocument/2006/relationships/image" Target="../media/image3.png"/><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a:lum/>
          </a:blip>
          <a:srcRect/>
          <a:stretch>
            <a:fillRect/>
          </a:stretch>
        </a:blipFill>
        <a:effectLst/>
      </p:bgPr>
    </p:bg>
    <p:spTree>
      <p:nvGrpSpPr>
        <p:cNvPr id="1" name=""/>
        <p:cNvGrpSpPr/>
        <p:nvPr/>
      </p:nvGrpSpPr>
      <p:grpSpPr>
        <a:xfrm>
          <a:off x="0" y="0"/>
          <a:ext cx="0" cy="0"/>
          <a:chOff x="0" y="0"/>
          <a:chExt cx="0" cy="0"/>
        </a:xfrm>
      </p:grpSpPr>
      <p:sp>
        <p:nvSpPr>
          <p:cNvPr id="8" name="文本框 7"/>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solidFill>
                <a:latin typeface="微软雅黑" panose="020B0503020204020204" pitchFamily="34" charset="-122"/>
                <a:ea typeface="微软雅黑" panose="020B0503020204020204" pitchFamily="34" charset="-122"/>
                <a:sym typeface="+mn-ea"/>
              </a:rPr>
              <a:t>感谢您下载包图网平台上提供的</a:t>
            </a:r>
            <a:r>
              <a:rPr lang="en-US" altLang="zh-CN" sz="300" dirty="0">
                <a:solidFill>
                  <a:schemeClr val="bg1"/>
                </a:solidFill>
                <a:latin typeface="微软雅黑" panose="020B0503020204020204" pitchFamily="34" charset="-122"/>
                <a:ea typeface="微软雅黑" panose="020B0503020204020204" pitchFamily="34" charset="-122"/>
                <a:sym typeface="+mn-ea"/>
              </a:rPr>
              <a:t>PPT</a:t>
            </a:r>
            <a:r>
              <a:rPr lang="zh-CN" altLang="en-US" sz="300" dirty="0">
                <a:solidFill>
                  <a:schemeClr val="bg1"/>
                </a:solidFill>
                <a:latin typeface="微软雅黑" panose="020B0503020204020204" pitchFamily="34" charset="-122"/>
                <a:ea typeface="微软雅黑" panose="020B0503020204020204" pitchFamily="34" charset="-122"/>
                <a:sym typeface="+mn-ea"/>
              </a:rPr>
              <a:t>作品，为了您和包图网以及原创作者的利益，请勿复制、传播、销售，否则将承担法律责任！包图网将对作品进行维权，按照传播下载次数进行十倍的索取赔偿！</a:t>
            </a:r>
            <a:endParaRPr lang="zh-CN" altLang="en-US" sz="300" dirty="0">
              <a:solidFill>
                <a:schemeClr val="bg1"/>
              </a:solidFill>
              <a:latin typeface="微软雅黑" panose="020B0503020204020204" pitchFamily="34" charset="-122"/>
              <a:ea typeface="微软雅黑" panose="020B0503020204020204" pitchFamily="34" charset="-122"/>
              <a:sym typeface="+mn-ea"/>
            </a:endParaRPr>
          </a:p>
          <a:p>
            <a:r>
              <a:rPr lang="en-US" altLang="zh-CN" sz="600" dirty="0">
                <a:solidFill>
                  <a:schemeClr val="bg1"/>
                </a:solidFill>
                <a:latin typeface="微软雅黑" panose="020B0503020204020204" pitchFamily="34" charset="-122"/>
                <a:ea typeface="微软雅黑" panose="020B0503020204020204" pitchFamily="34" charset="-122"/>
                <a:sym typeface="+mn-ea"/>
              </a:rPr>
              <a:t>ibaotu.com</a:t>
            </a:r>
            <a:endParaRPr lang="en-US" altLang="zh-CN" sz="600" dirty="0">
              <a:solidFill>
                <a:schemeClr val="bg1"/>
              </a:solidFill>
              <a:latin typeface="微软雅黑" panose="020B0503020204020204" pitchFamily="34" charset="-122"/>
              <a:ea typeface="微软雅黑" panose="020B0503020204020204" pitchFamily="34" charset="-122"/>
              <a:sym typeface="+mn-ea"/>
            </a:endParaRPr>
          </a:p>
        </p:txBody>
      </p:sp>
      <p:pic>
        <p:nvPicPr>
          <p:cNvPr id="9" name="图片 8" descr="图片包含 地面&#10;&#10;已生成极高可信度的说明"/>
          <p:cNvPicPr>
            <a:picLocks noChangeAspect="1"/>
          </p:cNvPicPr>
          <p:nvPr userDrawn="1"/>
        </p:nvPicPr>
        <p:blipFill rotWithShape="1">
          <a:blip r:embed="rId6">
            <a:extLst>
              <a:ext uri="{28A0092B-C50C-407E-A947-70E740481C1C}">
                <a14:useLocalDpi xmlns:a14="http://schemas.microsoft.com/office/drawing/2010/main" val="0"/>
              </a:ext>
            </a:extLst>
          </a:blip>
          <a:srcRect l="363" r="1"/>
          <a:stretch>
            <a:fillRect/>
          </a:stretch>
        </p:blipFill>
        <p:spPr>
          <a:xfrm>
            <a:off x="0" y="0"/>
            <a:ext cx="12192000"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xStyles>
    <p:titleStyle>
      <a:lvl1pPr algn="l" defTabSz="913765"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3765"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3765"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3765"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376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 Id="rId3" Type="http://schemas.openxmlformats.org/officeDocument/2006/relationships/image" Target="../media/image5.png"/><Relationship Id="rId2" Type="http://schemas.microsoft.com/office/2007/relationships/media" Target="../media/media1.m4a"/><Relationship Id="rId1" Type="http://schemas.openxmlformats.org/officeDocument/2006/relationships/audio" Target="NULL" TargetMode="External"/></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3.png"/></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11.xml"/><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xml.rels><?xml version="1.0" encoding="UTF-8" standalone="yes"?>
<Relationships xmlns="http://schemas.openxmlformats.org/package/2006/relationships"><Relationship Id="rId5" Type="http://schemas.openxmlformats.org/officeDocument/2006/relationships/notesSlide" Target="../notesSlides/notesSlide2.xml"/><Relationship Id="rId4" Type="http://schemas.openxmlformats.org/officeDocument/2006/relationships/slideLayout" Target="../slideLayouts/slideLayout4.xml"/><Relationship Id="rId3" Type="http://schemas.openxmlformats.org/officeDocument/2006/relationships/image" Target="../media/image9.emf"/><Relationship Id="rId2" Type="http://schemas.openxmlformats.org/officeDocument/2006/relationships/image" Target="../media/image7.png"/><Relationship Id="rId1"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4.xml.rels><?xml version="1.0" encoding="UTF-8" standalone="yes"?>
<Relationships xmlns="http://schemas.openxmlformats.org/package/2006/relationships"><Relationship Id="rId3" Type="http://schemas.openxmlformats.org/officeDocument/2006/relationships/notesSlide" Target="../notesSlides/notesSlide34.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36.xml.rels><?xml version="1.0" encoding="UTF-8" standalone="yes"?>
<Relationships xmlns="http://schemas.openxmlformats.org/package/2006/relationships"><Relationship Id="rId4" Type="http://schemas.openxmlformats.org/officeDocument/2006/relationships/notesSlide" Target="../notesSlides/notesSlide36.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png"/></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37.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png"/></Relationships>
</file>

<file path=ppt/slides/_rels/slide39.xml.rels><?xml version="1.0" encoding="UTF-8" standalone="yes"?>
<Relationships xmlns="http://schemas.openxmlformats.org/package/2006/relationships"><Relationship Id="rId4" Type="http://schemas.openxmlformats.org/officeDocument/2006/relationships/notesSlide" Target="../notesSlides/notesSlide39.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png"/></Relationships>
</file>

<file path=ppt/slides/_rels/slide4.xml.rels><?xml version="1.0" encoding="UTF-8" standalone="yes"?>
<Relationships xmlns="http://schemas.openxmlformats.org/package/2006/relationships"><Relationship Id="rId5" Type="http://schemas.openxmlformats.org/officeDocument/2006/relationships/notesSlide" Target="../notesSlides/notesSlide4.xml"/><Relationship Id="rId4" Type="http://schemas.openxmlformats.org/officeDocument/2006/relationships/slideLayout" Target="../slideLayouts/slideLayout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3.png"/></Relationships>
</file>

<file path=ppt/slides/_rels/slide40.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png"/></Relationships>
</file>

<file path=ppt/slides/_rels/slide41.xml.rels><?xml version="1.0" encoding="UTF-8" standalone="yes"?>
<Relationships xmlns="http://schemas.openxmlformats.org/package/2006/relationships"><Relationship Id="rId4" Type="http://schemas.openxmlformats.org/officeDocument/2006/relationships/notesSlide" Target="../notesSlides/notesSlide41.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png"/></Relationships>
</file>

<file path=ppt/slides/_rels/slide42.xml.rels><?xml version="1.0" encoding="UTF-8" standalone="yes"?>
<Relationships xmlns="http://schemas.openxmlformats.org/package/2006/relationships"><Relationship Id="rId4" Type="http://schemas.openxmlformats.org/officeDocument/2006/relationships/notesSlide" Target="../notesSlides/notesSlide42.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png"/></Relationships>
</file>

<file path=ppt/slides/_rels/slide43.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2.xml"/><Relationship Id="rId2" Type="http://schemas.openxmlformats.org/officeDocument/2006/relationships/image" Target="../media/image11.png"/><Relationship Id="rId1"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45.xml.rels><?xml version="1.0" encoding="UTF-8" standalone="yes"?>
<Relationships xmlns="http://schemas.openxmlformats.org/package/2006/relationships"><Relationship Id="rId4" Type="http://schemas.openxmlformats.org/officeDocument/2006/relationships/notesSlide" Target="../notesSlides/notesSlide45.xml"/><Relationship Id="rId3" Type="http://schemas.openxmlformats.org/officeDocument/2006/relationships/slideLayout" Target="../slideLayouts/slideLayout2.xml"/><Relationship Id="rId2" Type="http://schemas.openxmlformats.org/officeDocument/2006/relationships/image" Target="../media/image12.png"/><Relationship Id="rId1" Type="http://schemas.openxmlformats.org/officeDocument/2006/relationships/image" Target="../media/image3.png"/></Relationships>
</file>

<file path=ppt/slides/_rels/slide46.xml.rels><?xml version="1.0" encoding="UTF-8" standalone="yes"?>
<Relationships xmlns="http://schemas.openxmlformats.org/package/2006/relationships"><Relationship Id="rId4" Type="http://schemas.openxmlformats.org/officeDocument/2006/relationships/notesSlide" Target="../notesSlides/notesSlide46.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3.png"/></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xml.rels><?xml version="1.0" encoding="UTF-8" standalone="yes"?>
<Relationships xmlns="http://schemas.openxmlformats.org/package/2006/relationships"><Relationship Id="rId5" Type="http://schemas.openxmlformats.org/officeDocument/2006/relationships/notesSlide" Target="../notesSlides/notesSlide5.xml"/><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3.png"/></Relationships>
</file>

<file path=ppt/slides/_rels/slide50.xml.rels><?xml version="1.0" encoding="UTF-8" standalone="yes"?>
<Relationships xmlns="http://schemas.openxmlformats.org/package/2006/relationships"><Relationship Id="rId4" Type="http://schemas.openxmlformats.org/officeDocument/2006/relationships/notesSlide" Target="../notesSlides/notesSlide50.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3.png"/></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52.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3.png"/></Relationships>
</file>

<file path=ppt/slides/_rels/slide53.xml.rels><?xml version="1.0" encoding="UTF-8" standalone="yes"?>
<Relationships xmlns="http://schemas.openxmlformats.org/package/2006/relationships"><Relationship Id="rId4" Type="http://schemas.openxmlformats.org/officeDocument/2006/relationships/notesSlide" Target="../notesSlides/notesSlide53.xml"/><Relationship Id="rId3" Type="http://schemas.openxmlformats.org/officeDocument/2006/relationships/slideLayout" Target="../slideLayouts/slideLayout2.xml"/><Relationship Id="rId2" Type="http://schemas.openxmlformats.org/officeDocument/2006/relationships/image" Target="../media/image13.png"/><Relationship Id="rId1" Type="http://schemas.openxmlformats.org/officeDocument/2006/relationships/image" Target="../media/image3.png"/></Relationships>
</file>

<file path=ppt/slides/_rels/slide54.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5.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6.xml.rels><?xml version="1.0" encoding="UTF-8" standalone="yes"?>
<Relationships xmlns="http://schemas.openxmlformats.org/package/2006/relationships"><Relationship Id="rId3" Type="http://schemas.openxmlformats.org/officeDocument/2006/relationships/notesSlide" Target="../notesSlides/notesSlide56.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5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6.xml"/><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image" Target="../media/image3.png"/></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1.xml.rels><?xml version="1.0" encoding="UTF-8" standalone="yes"?>
<Relationships xmlns="http://schemas.openxmlformats.org/package/2006/relationships"><Relationship Id="rId3" Type="http://schemas.openxmlformats.org/officeDocument/2006/relationships/notesSlide" Target="../notesSlides/notesSlide61.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63.xml.rels><?xml version="1.0" encoding="UTF-8" standalone="yes"?>
<Relationships xmlns="http://schemas.openxmlformats.org/package/2006/relationships"><Relationship Id="rId5" Type="http://schemas.openxmlformats.org/officeDocument/2006/relationships/notesSlide" Target="../notesSlides/notesSlide63.xml"/><Relationship Id="rId4" Type="http://schemas.openxmlformats.org/officeDocument/2006/relationships/slideLayout" Target="../slideLayouts/slideLayout1.xml"/><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image" Target="../media/image3.pn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3.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2.xml"/><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3"/>
          <p:cNvSpPr/>
          <p:nvPr/>
        </p:nvSpPr>
        <p:spPr>
          <a:xfrm>
            <a:off x="472931" y="362674"/>
            <a:ext cx="11246138" cy="6132651"/>
          </a:xfrm>
          <a:prstGeom prst="roundRect">
            <a:avLst>
              <a:gd name="adj" fmla="val 2909"/>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1735" dirty="0">
              <a:solidFill>
                <a:srgbClr val="FFC000">
                  <a:lumMod val="20000"/>
                  <a:lumOff val="80000"/>
                </a:srgbClr>
              </a:solidFill>
              <a:latin typeface="Impact" panose="020B0806030902050204" pitchFamily="34" charset="0"/>
              <a:ea typeface="宋体" panose="02010600030101010101" pitchFamily="2" charset="-122"/>
            </a:endParaRPr>
          </a:p>
        </p:txBody>
      </p:sp>
      <p:pic>
        <p:nvPicPr>
          <p:cNvPr id="9" name="建党伟业背景音乐 红旗颂.mp3">
            <a:hlinkClick r:id="" action="ppaction://media"/>
          </p:cNvPr>
          <p:cNvPicPr>
            <a:picLocks noChangeAspect="1"/>
          </p:cNvPicPr>
          <p:nvPr>
            <a:audioFile r:link="rId1"/>
            <p:extLst>
              <p:ext uri="{DAA4B4D4-6D71-4841-9C94-3DE7FCFB9230}">
                <p14:media xmlns:p14="http://schemas.microsoft.com/office/powerpoint/2010/main" r:embed="rId2">
                  <p14:trim st="5583.000000"/>
                </p14:media>
              </p:ext>
            </p:extLst>
          </p:nvPr>
        </p:nvPicPr>
        <p:blipFill>
          <a:blip r:embed="rId3" cstate="print"/>
          <a:stretch>
            <a:fillRect/>
          </a:stretch>
        </p:blipFill>
        <p:spPr>
          <a:xfrm>
            <a:off x="-609600" y="0"/>
            <a:ext cx="609600" cy="609600"/>
          </a:xfrm>
          <a:prstGeom prst="rect">
            <a:avLst/>
          </a:prstGeom>
        </p:spPr>
      </p:pic>
      <p:grpSp>
        <p:nvGrpSpPr>
          <p:cNvPr id="10" name="组合 9"/>
          <p:cNvGrpSpPr/>
          <p:nvPr/>
        </p:nvGrpSpPr>
        <p:grpSpPr>
          <a:xfrm>
            <a:off x="4453968" y="1009991"/>
            <a:ext cx="3284064" cy="1549540"/>
            <a:chOff x="3133710" y="1043732"/>
            <a:chExt cx="3051906" cy="1440000"/>
          </a:xfrm>
        </p:grpSpPr>
        <p:pic>
          <p:nvPicPr>
            <p:cNvPr id="11" name="图片 1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783003" y="1043732"/>
              <a:ext cx="1402613" cy="1440000"/>
            </a:xfrm>
            <a:prstGeom prst="rect">
              <a:avLst/>
            </a:prstGeom>
          </p:spPr>
        </p:pic>
        <p:pic>
          <p:nvPicPr>
            <p:cNvPr id="13" name="图片 1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pic>
        <p:nvPicPr>
          <p:cNvPr id="14" name="图片 13" descr="图片包含 文字, 标牌&#10;&#10;已生成极高可信度的说明"/>
          <p:cNvPicPr>
            <a:picLocks noChangeAspect="1"/>
          </p:cNvPicPr>
          <p:nvPr/>
        </p:nvPicPr>
        <p:blipFill rotWithShape="1">
          <a:blip r:embed="rId6">
            <a:lum bright="70000" contrast="-70000"/>
            <a:extLst>
              <a:ext uri="{28A0092B-C50C-407E-A947-70E740481C1C}">
                <a14:useLocalDpi xmlns:a14="http://schemas.microsoft.com/office/drawing/2010/main" val="0"/>
              </a:ext>
            </a:extLst>
          </a:blip>
          <a:srcRect l="18109" t="61954" r="13336" b="20119"/>
          <a:stretch>
            <a:fillRect/>
          </a:stretch>
        </p:blipFill>
        <p:spPr>
          <a:xfrm>
            <a:off x="722812" y="4806951"/>
            <a:ext cx="10883900" cy="1422992"/>
          </a:xfrm>
          <a:prstGeom prst="rect">
            <a:avLst/>
          </a:prstGeom>
        </p:spPr>
      </p:pic>
      <p:sp>
        <p:nvSpPr>
          <p:cNvPr id="16" name="TextBox 59"/>
          <p:cNvSpPr txBox="1"/>
          <p:nvPr/>
        </p:nvSpPr>
        <p:spPr>
          <a:xfrm>
            <a:off x="514985" y="2559531"/>
            <a:ext cx="11162030" cy="1738938"/>
          </a:xfrm>
          <a:prstGeom prst="rect">
            <a:avLst/>
          </a:prstGeom>
          <a:noFill/>
        </p:spPr>
        <p:txBody>
          <a:bodyPr wrap="none" rtlCol="0">
            <a:spAutoFit/>
          </a:bodyPr>
          <a:lstStyle/>
          <a:p>
            <a:pPr algn="ctr" defTabSz="913765"/>
            <a:r>
              <a:rPr lang="zh-CN" altLang="en-US" sz="10700" b="1" dirty="0">
                <a:solidFill>
                  <a:srgbClr val="FFC000">
                    <a:lumMod val="20000"/>
                    <a:lumOff val="80000"/>
                  </a:srgbClr>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rPr>
              <a:t>关注民生聚焦两会</a:t>
            </a:r>
            <a:endParaRPr lang="zh-CN" altLang="en-US" sz="10700" b="1" dirty="0">
              <a:solidFill>
                <a:srgbClr val="FFC000">
                  <a:lumMod val="20000"/>
                  <a:lumOff val="80000"/>
                </a:srgbClr>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par>
                          <p:cTn id="7" fill="hold">
                            <p:stCondLst>
                              <p:cond delay="0"/>
                            </p:stCondLst>
                            <p:childTnLst>
                              <p:par>
                                <p:cTn id="8" presetID="14" presetClass="entr" presetSubtype="10"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randombar(horizontal)">
                                      <p:cBhvr>
                                        <p:cTn id="1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1" repeatCount="indefinite" fill="hold" display="0">
                  <p:stCondLst>
                    <p:cond delay="indefinite"/>
                  </p:stCondLst>
                  <p:endCondLst>
                    <p:cond evt="onStopAudio" delay="0">
                      <p:tgtEl>
                        <p:sldTgt/>
                      </p:tgtEl>
                    </p:cond>
                  </p:endCondLst>
                </p:cTn>
                <p:tgtEl>
                  <p:spTgt spid="9"/>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全国两会会议议程</a:t>
            </a:r>
            <a:endParaRPr lang="zh-CN" altLang="en-US" dirty="0">
              <a:effectLst>
                <a:outerShdw blurRad="38100" dist="38100" dir="2700000" algn="tl">
                  <a:srgbClr val="000000">
                    <a:alpha val="43137"/>
                  </a:srgbClr>
                </a:outerShdw>
              </a:effectLst>
            </a:endParaRPr>
          </a:p>
        </p:txBody>
      </p:sp>
      <p:sp>
        <p:nvSpPr>
          <p:cNvPr id="5" name="矩形 4"/>
          <p:cNvSpPr/>
          <p:nvPr/>
        </p:nvSpPr>
        <p:spPr>
          <a:xfrm>
            <a:off x="5552454" y="3024797"/>
            <a:ext cx="5515345" cy="666977"/>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听取和审议政协十二届四次会议以来提案工作情况的报告等</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5552454" y="5200671"/>
            <a:ext cx="2095445" cy="379656"/>
          </a:xfrm>
          <a:prstGeom prst="rect">
            <a:avLst/>
          </a:prstGeom>
        </p:spPr>
        <p:txBody>
          <a:bodyPr wrap="non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讨论民法总则草案</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7" name="矩形 6"/>
          <p:cNvSpPr/>
          <p:nvPr/>
        </p:nvSpPr>
        <p:spPr>
          <a:xfrm>
            <a:off x="5552454" y="4665574"/>
            <a:ext cx="5068191" cy="379656"/>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听取并讨论政府工作报告及其他有关报告</a:t>
            </a:r>
            <a:endParaRPr lang="zh-CN" altLang="en-US" dirty="0">
              <a:solidFill>
                <a:prstClr val="black"/>
              </a:solidFill>
              <a:latin typeface="微软雅黑" panose="020B0503020204020204" pitchFamily="34" charset="-122"/>
              <a:ea typeface="微软雅黑" panose="020B0503020204020204" pitchFamily="34" charset="-122"/>
            </a:endParaRPr>
          </a:p>
        </p:txBody>
      </p:sp>
      <p:sp>
        <p:nvSpPr>
          <p:cNvPr id="8" name="椭圆 7"/>
          <p:cNvSpPr/>
          <p:nvPr/>
        </p:nvSpPr>
        <p:spPr>
          <a:xfrm>
            <a:off x="5062773" y="4100883"/>
            <a:ext cx="240000" cy="240000"/>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5552454" y="3991701"/>
            <a:ext cx="4018393" cy="420564"/>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列席全国人大十二届五次会议</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0" name="椭圆 9"/>
          <p:cNvSpPr/>
          <p:nvPr/>
        </p:nvSpPr>
        <p:spPr>
          <a:xfrm>
            <a:off x="5062773" y="2213797"/>
            <a:ext cx="240000" cy="240000"/>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1" name="椭圆 10"/>
          <p:cNvSpPr/>
          <p:nvPr/>
        </p:nvSpPr>
        <p:spPr>
          <a:xfrm>
            <a:off x="5062773" y="3127332"/>
            <a:ext cx="240000" cy="240000"/>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2" name="矩形 11"/>
          <p:cNvSpPr/>
          <p:nvPr/>
        </p:nvSpPr>
        <p:spPr>
          <a:xfrm>
            <a:off x="5552454" y="2111651"/>
            <a:ext cx="5515345" cy="666977"/>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听取和审议中国人民政治协商会议全国委员会常务委员会工作报告</a:t>
            </a:r>
            <a:endParaRPr lang="en-US" altLang="zh-CN" sz="1865" dirty="0">
              <a:solidFill>
                <a:prstClr val="black"/>
              </a:solidFill>
              <a:latin typeface="微软雅黑" panose="020B0503020204020204" pitchFamily="34" charset="-122"/>
              <a:ea typeface="微软雅黑" panose="020B0503020204020204" pitchFamily="34"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40141" y="2047465"/>
            <a:ext cx="1636376" cy="1680000"/>
          </a:xfrm>
          <a:prstGeom prst="rect">
            <a:avLst/>
          </a:prstGeom>
        </p:spPr>
      </p:pic>
      <p:sp>
        <p:nvSpPr>
          <p:cNvPr id="14" name="矩形 13"/>
          <p:cNvSpPr/>
          <p:nvPr/>
        </p:nvSpPr>
        <p:spPr>
          <a:xfrm>
            <a:off x="898929" y="4871407"/>
            <a:ext cx="3057247" cy="584775"/>
          </a:xfrm>
          <a:prstGeom prst="rect">
            <a:avLst/>
          </a:prstGeom>
        </p:spPr>
        <p:txBody>
          <a:bodyPr wrap="none">
            <a:spAutoFit/>
          </a:bodyPr>
          <a:lstStyle/>
          <a:p>
            <a:pPr defTabSz="913765"/>
            <a:r>
              <a:rPr lang="zh-CN" altLang="en-US" sz="3200" b="1" dirty="0">
                <a:solidFill>
                  <a:prstClr val="black">
                    <a:lumMod val="85000"/>
                    <a:lumOff val="15000"/>
                  </a:prstClr>
                </a:solidFill>
                <a:latin typeface="微软雅黑" panose="020B0503020204020204" pitchFamily="34" charset="-122"/>
                <a:ea typeface="微软雅黑" panose="020B0503020204020204" pitchFamily="34" charset="-122"/>
              </a:rPr>
              <a:t>两报告、一列席</a:t>
            </a:r>
            <a:endParaRPr lang="zh-CN" altLang="en-US" sz="32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60418" y="3905853"/>
            <a:ext cx="3795825" cy="613953"/>
            <a:chOff x="420313" y="2929389"/>
            <a:chExt cx="2846869" cy="460465"/>
          </a:xfrm>
        </p:grpSpPr>
        <p:sp>
          <p:nvSpPr>
            <p:cNvPr id="16" name="圆角矩形 20"/>
            <p:cNvSpPr/>
            <p:nvPr/>
          </p:nvSpPr>
          <p:spPr>
            <a:xfrm>
              <a:off x="420313" y="2929389"/>
              <a:ext cx="2846869" cy="460465"/>
            </a:xfrm>
            <a:prstGeom prst="roundRect">
              <a:avLst>
                <a:gd name="adj" fmla="val 9837"/>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rgbClr val="FFC000">
                    <a:lumMod val="20000"/>
                    <a:lumOff val="80000"/>
                  </a:srgbClr>
                </a:solidFill>
                <a:latin typeface="Calibri" panose="020F0502020204030204"/>
                <a:ea typeface="宋体" panose="02010600030101010101" pitchFamily="2" charset="-122"/>
              </a:endParaRPr>
            </a:p>
          </p:txBody>
        </p:sp>
        <p:sp>
          <p:nvSpPr>
            <p:cNvPr id="17" name="文本框 15"/>
            <p:cNvSpPr txBox="1"/>
            <p:nvPr/>
          </p:nvSpPr>
          <p:spPr>
            <a:xfrm>
              <a:off x="622900" y="2990344"/>
              <a:ext cx="2399936" cy="315423"/>
            </a:xfrm>
            <a:prstGeom prst="rect">
              <a:avLst/>
            </a:prstGeom>
            <a:noFill/>
          </p:spPr>
          <p:txBody>
            <a:bodyPr wrap="none" rtlCol="0">
              <a:spAutoFit/>
            </a:bodyPr>
            <a:lstStyle/>
            <a:p>
              <a:pP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全国政协十二届五次会议</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28000">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14:bounceEnd="28000">
                                          <p:cBhvr additive="base">
                                            <p:cTn id="7" dur="1750" fill="hold"/>
                                            <p:tgtEl>
                                              <p:spTgt spid="15"/>
                                            </p:tgtEl>
                                            <p:attrNameLst>
                                              <p:attrName>ppt_x</p:attrName>
                                            </p:attrNameLst>
                                          </p:cBhvr>
                                          <p:tavLst>
                                            <p:tav tm="0">
                                              <p:val>
                                                <p:strVal val="0-#ppt_w/2"/>
                                              </p:val>
                                            </p:tav>
                                            <p:tav tm="100000">
                                              <p:val>
                                                <p:strVal val="#ppt_x"/>
                                              </p:val>
                                            </p:tav>
                                          </p:tavLst>
                                        </p:anim>
                                        <p:anim calcmode="lin" valueType="num" p14:bounceEnd="28000">
                                          <p:cBhvr additive="base">
                                            <p:cTn id="8" dur="17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47"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anim calcmode="lin" valueType="num">
                                          <p:cBhvr>
                                            <p:cTn id="13" dur="2000" fill="hold"/>
                                            <p:tgtEl>
                                              <p:spTgt spid="13"/>
                                            </p:tgtEl>
                                            <p:attrNameLst>
                                              <p:attrName>ppt_x</p:attrName>
                                            </p:attrNameLst>
                                          </p:cBhvr>
                                          <p:tavLst>
                                            <p:tav tm="0">
                                              <p:val>
                                                <p:strVal val="#ppt_x"/>
                                              </p:val>
                                            </p:tav>
                                            <p:tav tm="100000">
                                              <p:val>
                                                <p:strVal val="#ppt_x"/>
                                              </p:val>
                                            </p:tav>
                                          </p:tavLst>
                                        </p:anim>
                                        <p:anim calcmode="lin" valueType="num">
                                          <p:cBhvr>
                                            <p:cTn id="14" dur="2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anim calcmode="lin" valueType="num">
                                          <p:cBhvr>
                                            <p:cTn id="18" dur="2000" fill="hold"/>
                                            <p:tgtEl>
                                              <p:spTgt spid="14"/>
                                            </p:tgtEl>
                                            <p:attrNameLst>
                                              <p:attrName>ppt_x</p:attrName>
                                            </p:attrNameLst>
                                          </p:cBhvr>
                                          <p:tavLst>
                                            <p:tav tm="0">
                                              <p:val>
                                                <p:strVal val="#ppt_x"/>
                                              </p:val>
                                            </p:tav>
                                            <p:tav tm="100000">
                                              <p:val>
                                                <p:strVal val="#ppt_x"/>
                                              </p:val>
                                            </p:tav>
                                          </p:tavLst>
                                        </p:anim>
                                        <p:anim calcmode="lin" valueType="num">
                                          <p:cBhvr>
                                            <p:cTn id="19" dur="2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750"/>
                                            <p:tgtEl>
                                              <p:spTgt spid="10"/>
                                            </p:tgtEl>
                                          </p:cBhvr>
                                        </p:animEffect>
                                      </p:childTnLst>
                                    </p:cTn>
                                  </p:par>
                                </p:childTnLst>
                              </p:cTn>
                            </p:par>
                            <p:par>
                              <p:cTn id="24" fill="hold">
                                <p:stCondLst>
                                  <p:cond delay="50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2000"/>
                                            <p:tgtEl>
                                              <p:spTgt spid="12"/>
                                            </p:tgtEl>
                                          </p:cBhvr>
                                        </p:animEffect>
                                        <p:anim calcmode="lin" valueType="num">
                                          <p:cBhvr>
                                            <p:cTn id="28" dur="2000" fill="hold"/>
                                            <p:tgtEl>
                                              <p:spTgt spid="12"/>
                                            </p:tgtEl>
                                            <p:attrNameLst>
                                              <p:attrName>ppt_x</p:attrName>
                                            </p:attrNameLst>
                                          </p:cBhvr>
                                          <p:tavLst>
                                            <p:tav tm="0">
                                              <p:val>
                                                <p:strVal val="#ppt_x"/>
                                              </p:val>
                                            </p:tav>
                                            <p:tav tm="100000">
                                              <p:val>
                                                <p:strVal val="#ppt_x"/>
                                              </p:val>
                                            </p:tav>
                                          </p:tavLst>
                                        </p:anim>
                                        <p:anim calcmode="lin" valueType="num">
                                          <p:cBhvr>
                                            <p:cTn id="29" dur="2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70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childTnLst>
                                    </p:cTn>
                                  </p:par>
                                </p:childTnLst>
                              </p:cTn>
                            </p:par>
                            <p:par>
                              <p:cTn id="34" fill="hold">
                                <p:stCondLst>
                                  <p:cond delay="80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2000"/>
                                            <p:tgtEl>
                                              <p:spTgt spid="5"/>
                                            </p:tgtEl>
                                          </p:cBhvr>
                                        </p:animEffect>
                                        <p:anim calcmode="lin" valueType="num">
                                          <p:cBhvr>
                                            <p:cTn id="38" dur="2000" fill="hold"/>
                                            <p:tgtEl>
                                              <p:spTgt spid="5"/>
                                            </p:tgtEl>
                                            <p:attrNameLst>
                                              <p:attrName>ppt_x</p:attrName>
                                            </p:attrNameLst>
                                          </p:cBhvr>
                                          <p:tavLst>
                                            <p:tav tm="0">
                                              <p:val>
                                                <p:strVal val="#ppt_x"/>
                                              </p:val>
                                            </p:tav>
                                            <p:tav tm="100000">
                                              <p:val>
                                                <p:strVal val="#ppt_x"/>
                                              </p:val>
                                            </p:tav>
                                          </p:tavLst>
                                        </p:anim>
                                        <p:anim calcmode="lin" valueType="num">
                                          <p:cBhvr>
                                            <p:cTn id="39" dur="2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100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750"/>
                                            <p:tgtEl>
                                              <p:spTgt spid="8"/>
                                            </p:tgtEl>
                                          </p:cBhvr>
                                        </p:animEffect>
                                      </p:childTnLst>
                                    </p:cTn>
                                  </p:par>
                                </p:childTnLst>
                              </p:cTn>
                            </p:par>
                            <p:par>
                              <p:cTn id="44" fill="hold">
                                <p:stCondLst>
                                  <p:cond delay="110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1500"/>
                                            <p:tgtEl>
                                              <p:spTgt spid="9"/>
                                            </p:tgtEl>
                                          </p:cBhvr>
                                        </p:animEffect>
                                      </p:childTnLst>
                                    </p:cTn>
                                  </p:par>
                                </p:childTnLst>
                              </p:cTn>
                            </p:par>
                            <p:par>
                              <p:cTn id="48" fill="hold">
                                <p:stCondLst>
                                  <p:cond delay="12500"/>
                                </p:stCondLst>
                                <p:childTnLst>
                                  <p:par>
                                    <p:cTn id="49" presetID="42" presetClass="entr" presetSubtype="0"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2000"/>
                                            <p:tgtEl>
                                              <p:spTgt spid="7"/>
                                            </p:tgtEl>
                                          </p:cBhvr>
                                        </p:animEffect>
                                        <p:anim calcmode="lin" valueType="num">
                                          <p:cBhvr>
                                            <p:cTn id="52" dur="2000" fill="hold"/>
                                            <p:tgtEl>
                                              <p:spTgt spid="7"/>
                                            </p:tgtEl>
                                            <p:attrNameLst>
                                              <p:attrName>ppt_x</p:attrName>
                                            </p:attrNameLst>
                                          </p:cBhvr>
                                          <p:tavLst>
                                            <p:tav tm="0">
                                              <p:val>
                                                <p:strVal val="#ppt_x"/>
                                              </p:val>
                                            </p:tav>
                                            <p:tav tm="100000">
                                              <p:val>
                                                <p:strVal val="#ppt_x"/>
                                              </p:val>
                                            </p:tav>
                                          </p:tavLst>
                                        </p:anim>
                                        <p:anim calcmode="lin" valueType="num">
                                          <p:cBhvr>
                                            <p:cTn id="53" dur="2000" fill="hold"/>
                                            <p:tgtEl>
                                              <p:spTgt spid="7"/>
                                            </p:tgtEl>
                                            <p:attrNameLst>
                                              <p:attrName>ppt_y</p:attrName>
                                            </p:attrNameLst>
                                          </p:cBhvr>
                                          <p:tavLst>
                                            <p:tav tm="0">
                                              <p:val>
                                                <p:strVal val="#ppt_y+.1"/>
                                              </p:val>
                                            </p:tav>
                                            <p:tav tm="100000">
                                              <p:val>
                                                <p:strVal val="#ppt_y"/>
                                              </p:val>
                                            </p:tav>
                                          </p:tavLst>
                                        </p:anim>
                                      </p:childTnLst>
                                    </p:cTn>
                                  </p:par>
                                </p:childTnLst>
                              </p:cTn>
                            </p:par>
                            <p:par>
                              <p:cTn id="54" fill="hold">
                                <p:stCondLst>
                                  <p:cond delay="14500"/>
                                </p:stCondLst>
                                <p:childTnLst>
                                  <p:par>
                                    <p:cTn id="55" presetID="42" presetClass="entr" presetSubtype="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2000"/>
                                            <p:tgtEl>
                                              <p:spTgt spid="6"/>
                                            </p:tgtEl>
                                          </p:cBhvr>
                                        </p:animEffect>
                                        <p:anim calcmode="lin" valueType="num">
                                          <p:cBhvr>
                                            <p:cTn id="58" dur="2000" fill="hold"/>
                                            <p:tgtEl>
                                              <p:spTgt spid="6"/>
                                            </p:tgtEl>
                                            <p:attrNameLst>
                                              <p:attrName>ppt_x</p:attrName>
                                            </p:attrNameLst>
                                          </p:cBhvr>
                                          <p:tavLst>
                                            <p:tav tm="0">
                                              <p:val>
                                                <p:strVal val="#ppt_x"/>
                                              </p:val>
                                            </p:tav>
                                            <p:tav tm="100000">
                                              <p:val>
                                                <p:strVal val="#ppt_x"/>
                                              </p:val>
                                            </p:tav>
                                          </p:tavLst>
                                        </p:anim>
                                        <p:anim calcmode="lin" valueType="num">
                                          <p:cBhvr>
                                            <p:cTn id="59" dur="2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p:bldP spid="10" grpId="0" animBg="1"/>
          <p:bldP spid="11" grpId="0" animBg="1"/>
          <p:bldP spid="12" grpId="0"/>
          <p:bldP spid="14"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1750" fill="hold"/>
                                            <p:tgtEl>
                                              <p:spTgt spid="15"/>
                                            </p:tgtEl>
                                            <p:attrNameLst>
                                              <p:attrName>ppt_x</p:attrName>
                                            </p:attrNameLst>
                                          </p:cBhvr>
                                          <p:tavLst>
                                            <p:tav tm="0">
                                              <p:val>
                                                <p:strVal val="0-#ppt_w/2"/>
                                              </p:val>
                                            </p:tav>
                                            <p:tav tm="100000">
                                              <p:val>
                                                <p:strVal val="#ppt_x"/>
                                              </p:val>
                                            </p:tav>
                                          </p:tavLst>
                                        </p:anim>
                                        <p:anim calcmode="lin" valueType="num">
                                          <p:cBhvr additive="base">
                                            <p:cTn id="8" dur="1750" fill="hold"/>
                                            <p:tgtEl>
                                              <p:spTgt spid="15"/>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47" presetClass="entr" presetSubtype="0" fill="hold" nodeType="after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2000"/>
                                            <p:tgtEl>
                                              <p:spTgt spid="13"/>
                                            </p:tgtEl>
                                          </p:cBhvr>
                                        </p:animEffect>
                                        <p:anim calcmode="lin" valueType="num">
                                          <p:cBhvr>
                                            <p:cTn id="13" dur="2000" fill="hold"/>
                                            <p:tgtEl>
                                              <p:spTgt spid="13"/>
                                            </p:tgtEl>
                                            <p:attrNameLst>
                                              <p:attrName>ppt_x</p:attrName>
                                            </p:attrNameLst>
                                          </p:cBhvr>
                                          <p:tavLst>
                                            <p:tav tm="0">
                                              <p:val>
                                                <p:strVal val="#ppt_x"/>
                                              </p:val>
                                            </p:tav>
                                            <p:tav tm="100000">
                                              <p:val>
                                                <p:strVal val="#ppt_x"/>
                                              </p:val>
                                            </p:tav>
                                          </p:tavLst>
                                        </p:anim>
                                        <p:anim calcmode="lin" valueType="num">
                                          <p:cBhvr>
                                            <p:cTn id="14" dur="200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anim calcmode="lin" valueType="num">
                                          <p:cBhvr>
                                            <p:cTn id="18" dur="2000" fill="hold"/>
                                            <p:tgtEl>
                                              <p:spTgt spid="14"/>
                                            </p:tgtEl>
                                            <p:attrNameLst>
                                              <p:attrName>ppt_x</p:attrName>
                                            </p:attrNameLst>
                                          </p:cBhvr>
                                          <p:tavLst>
                                            <p:tav tm="0">
                                              <p:val>
                                                <p:strVal val="#ppt_x"/>
                                              </p:val>
                                            </p:tav>
                                            <p:tav tm="100000">
                                              <p:val>
                                                <p:strVal val="#ppt_x"/>
                                              </p:val>
                                            </p:tav>
                                          </p:tavLst>
                                        </p:anim>
                                        <p:anim calcmode="lin" valueType="num">
                                          <p:cBhvr>
                                            <p:cTn id="19" dur="2000" fill="hold"/>
                                            <p:tgtEl>
                                              <p:spTgt spid="14"/>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750"/>
                                            <p:tgtEl>
                                              <p:spTgt spid="10"/>
                                            </p:tgtEl>
                                          </p:cBhvr>
                                        </p:animEffect>
                                      </p:childTnLst>
                                    </p:cTn>
                                  </p:par>
                                </p:childTnLst>
                              </p:cTn>
                            </p:par>
                            <p:par>
                              <p:cTn id="24" fill="hold">
                                <p:stCondLst>
                                  <p:cond delay="50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2000"/>
                                            <p:tgtEl>
                                              <p:spTgt spid="12"/>
                                            </p:tgtEl>
                                          </p:cBhvr>
                                        </p:animEffect>
                                        <p:anim calcmode="lin" valueType="num">
                                          <p:cBhvr>
                                            <p:cTn id="28" dur="2000" fill="hold"/>
                                            <p:tgtEl>
                                              <p:spTgt spid="12"/>
                                            </p:tgtEl>
                                            <p:attrNameLst>
                                              <p:attrName>ppt_x</p:attrName>
                                            </p:attrNameLst>
                                          </p:cBhvr>
                                          <p:tavLst>
                                            <p:tav tm="0">
                                              <p:val>
                                                <p:strVal val="#ppt_x"/>
                                              </p:val>
                                            </p:tav>
                                            <p:tav tm="100000">
                                              <p:val>
                                                <p:strVal val="#ppt_x"/>
                                              </p:val>
                                            </p:tav>
                                          </p:tavLst>
                                        </p:anim>
                                        <p:anim calcmode="lin" valueType="num">
                                          <p:cBhvr>
                                            <p:cTn id="29" dur="2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7000"/>
                                </p:stCondLst>
                                <p:childTnLst>
                                  <p:par>
                                    <p:cTn id="31" presetID="10"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750"/>
                                            <p:tgtEl>
                                              <p:spTgt spid="11"/>
                                            </p:tgtEl>
                                          </p:cBhvr>
                                        </p:animEffect>
                                      </p:childTnLst>
                                    </p:cTn>
                                  </p:par>
                                </p:childTnLst>
                              </p:cTn>
                            </p:par>
                            <p:par>
                              <p:cTn id="34" fill="hold">
                                <p:stCondLst>
                                  <p:cond delay="8000"/>
                                </p:stCondLst>
                                <p:childTnLst>
                                  <p:par>
                                    <p:cTn id="35" presetID="42" presetClass="entr" presetSubtype="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2000"/>
                                            <p:tgtEl>
                                              <p:spTgt spid="5"/>
                                            </p:tgtEl>
                                          </p:cBhvr>
                                        </p:animEffect>
                                        <p:anim calcmode="lin" valueType="num">
                                          <p:cBhvr>
                                            <p:cTn id="38" dur="2000" fill="hold"/>
                                            <p:tgtEl>
                                              <p:spTgt spid="5"/>
                                            </p:tgtEl>
                                            <p:attrNameLst>
                                              <p:attrName>ppt_x</p:attrName>
                                            </p:attrNameLst>
                                          </p:cBhvr>
                                          <p:tavLst>
                                            <p:tav tm="0">
                                              <p:val>
                                                <p:strVal val="#ppt_x"/>
                                              </p:val>
                                            </p:tav>
                                            <p:tav tm="100000">
                                              <p:val>
                                                <p:strVal val="#ppt_x"/>
                                              </p:val>
                                            </p:tav>
                                          </p:tavLst>
                                        </p:anim>
                                        <p:anim calcmode="lin" valueType="num">
                                          <p:cBhvr>
                                            <p:cTn id="39" dur="2000" fill="hold"/>
                                            <p:tgtEl>
                                              <p:spTgt spid="5"/>
                                            </p:tgtEl>
                                            <p:attrNameLst>
                                              <p:attrName>ppt_y</p:attrName>
                                            </p:attrNameLst>
                                          </p:cBhvr>
                                          <p:tavLst>
                                            <p:tav tm="0">
                                              <p:val>
                                                <p:strVal val="#ppt_y+.1"/>
                                              </p:val>
                                            </p:tav>
                                            <p:tav tm="100000">
                                              <p:val>
                                                <p:strVal val="#ppt_y"/>
                                              </p:val>
                                            </p:tav>
                                          </p:tavLst>
                                        </p:anim>
                                      </p:childTnLst>
                                    </p:cTn>
                                  </p:par>
                                </p:childTnLst>
                              </p:cTn>
                            </p:par>
                            <p:par>
                              <p:cTn id="40" fill="hold">
                                <p:stCondLst>
                                  <p:cond delay="10000"/>
                                </p:stCondLst>
                                <p:childTnLst>
                                  <p:par>
                                    <p:cTn id="41" presetID="10" presetClass="entr" presetSubtype="0"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750"/>
                                            <p:tgtEl>
                                              <p:spTgt spid="8"/>
                                            </p:tgtEl>
                                          </p:cBhvr>
                                        </p:animEffect>
                                      </p:childTnLst>
                                    </p:cTn>
                                  </p:par>
                                </p:childTnLst>
                              </p:cTn>
                            </p:par>
                            <p:par>
                              <p:cTn id="44" fill="hold">
                                <p:stCondLst>
                                  <p:cond delay="11000"/>
                                </p:stCondLst>
                                <p:childTnLst>
                                  <p:par>
                                    <p:cTn id="45" presetID="22" presetClass="entr" presetSubtype="8" fill="hold" grpId="0" nodeType="after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left)">
                                          <p:cBhvr>
                                            <p:cTn id="47" dur="1500"/>
                                            <p:tgtEl>
                                              <p:spTgt spid="9"/>
                                            </p:tgtEl>
                                          </p:cBhvr>
                                        </p:animEffect>
                                      </p:childTnLst>
                                    </p:cTn>
                                  </p:par>
                                </p:childTnLst>
                              </p:cTn>
                            </p:par>
                            <p:par>
                              <p:cTn id="48" fill="hold">
                                <p:stCondLst>
                                  <p:cond delay="12500"/>
                                </p:stCondLst>
                                <p:childTnLst>
                                  <p:par>
                                    <p:cTn id="49" presetID="42" presetClass="entr" presetSubtype="0" fill="hold" grpId="0" nodeType="afterEffect">
                                      <p:stCondLst>
                                        <p:cond delay="0"/>
                                      </p:stCondLst>
                                      <p:childTnLst>
                                        <p:set>
                                          <p:cBhvr>
                                            <p:cTn id="50" dur="1" fill="hold">
                                              <p:stCondLst>
                                                <p:cond delay="0"/>
                                              </p:stCondLst>
                                            </p:cTn>
                                            <p:tgtEl>
                                              <p:spTgt spid="7"/>
                                            </p:tgtEl>
                                            <p:attrNameLst>
                                              <p:attrName>style.visibility</p:attrName>
                                            </p:attrNameLst>
                                          </p:cBhvr>
                                          <p:to>
                                            <p:strVal val="visible"/>
                                          </p:to>
                                        </p:set>
                                        <p:animEffect transition="in" filter="fade">
                                          <p:cBhvr>
                                            <p:cTn id="51" dur="2000"/>
                                            <p:tgtEl>
                                              <p:spTgt spid="7"/>
                                            </p:tgtEl>
                                          </p:cBhvr>
                                        </p:animEffect>
                                        <p:anim calcmode="lin" valueType="num">
                                          <p:cBhvr>
                                            <p:cTn id="52" dur="2000" fill="hold"/>
                                            <p:tgtEl>
                                              <p:spTgt spid="7"/>
                                            </p:tgtEl>
                                            <p:attrNameLst>
                                              <p:attrName>ppt_x</p:attrName>
                                            </p:attrNameLst>
                                          </p:cBhvr>
                                          <p:tavLst>
                                            <p:tav tm="0">
                                              <p:val>
                                                <p:strVal val="#ppt_x"/>
                                              </p:val>
                                            </p:tav>
                                            <p:tav tm="100000">
                                              <p:val>
                                                <p:strVal val="#ppt_x"/>
                                              </p:val>
                                            </p:tav>
                                          </p:tavLst>
                                        </p:anim>
                                        <p:anim calcmode="lin" valueType="num">
                                          <p:cBhvr>
                                            <p:cTn id="53" dur="2000" fill="hold"/>
                                            <p:tgtEl>
                                              <p:spTgt spid="7"/>
                                            </p:tgtEl>
                                            <p:attrNameLst>
                                              <p:attrName>ppt_y</p:attrName>
                                            </p:attrNameLst>
                                          </p:cBhvr>
                                          <p:tavLst>
                                            <p:tav tm="0">
                                              <p:val>
                                                <p:strVal val="#ppt_y+.1"/>
                                              </p:val>
                                            </p:tav>
                                            <p:tav tm="100000">
                                              <p:val>
                                                <p:strVal val="#ppt_y"/>
                                              </p:val>
                                            </p:tav>
                                          </p:tavLst>
                                        </p:anim>
                                      </p:childTnLst>
                                    </p:cTn>
                                  </p:par>
                                </p:childTnLst>
                              </p:cTn>
                            </p:par>
                            <p:par>
                              <p:cTn id="54" fill="hold">
                                <p:stCondLst>
                                  <p:cond delay="14500"/>
                                </p:stCondLst>
                                <p:childTnLst>
                                  <p:par>
                                    <p:cTn id="55" presetID="42" presetClass="entr" presetSubtype="0" fill="hold" grpId="0" nodeType="afterEffect">
                                      <p:stCondLst>
                                        <p:cond delay="0"/>
                                      </p:stCondLst>
                                      <p:childTnLst>
                                        <p:set>
                                          <p:cBhvr>
                                            <p:cTn id="56" dur="1" fill="hold">
                                              <p:stCondLst>
                                                <p:cond delay="0"/>
                                              </p:stCondLst>
                                            </p:cTn>
                                            <p:tgtEl>
                                              <p:spTgt spid="6"/>
                                            </p:tgtEl>
                                            <p:attrNameLst>
                                              <p:attrName>style.visibility</p:attrName>
                                            </p:attrNameLst>
                                          </p:cBhvr>
                                          <p:to>
                                            <p:strVal val="visible"/>
                                          </p:to>
                                        </p:set>
                                        <p:animEffect transition="in" filter="fade">
                                          <p:cBhvr>
                                            <p:cTn id="57" dur="2000"/>
                                            <p:tgtEl>
                                              <p:spTgt spid="6"/>
                                            </p:tgtEl>
                                          </p:cBhvr>
                                        </p:animEffect>
                                        <p:anim calcmode="lin" valueType="num">
                                          <p:cBhvr>
                                            <p:cTn id="58" dur="2000" fill="hold"/>
                                            <p:tgtEl>
                                              <p:spTgt spid="6"/>
                                            </p:tgtEl>
                                            <p:attrNameLst>
                                              <p:attrName>ppt_x</p:attrName>
                                            </p:attrNameLst>
                                          </p:cBhvr>
                                          <p:tavLst>
                                            <p:tav tm="0">
                                              <p:val>
                                                <p:strVal val="#ppt_x"/>
                                              </p:val>
                                            </p:tav>
                                            <p:tav tm="100000">
                                              <p:val>
                                                <p:strVal val="#ppt_x"/>
                                              </p:val>
                                            </p:tav>
                                          </p:tavLst>
                                        </p:anim>
                                        <p:anim calcmode="lin" valueType="num">
                                          <p:cBhvr>
                                            <p:cTn id="59" dur="2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animBg="1"/>
          <p:bldP spid="9" grpId="0"/>
          <p:bldP spid="10" grpId="0" animBg="1"/>
          <p:bldP spid="11" grpId="0" animBg="1"/>
          <p:bldP spid="12" grpId="0"/>
          <p:bldP spid="14"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全国两会会议议程</a:t>
            </a:r>
            <a:endParaRPr lang="zh-CN" altLang="en-US" dirty="0">
              <a:effectLst>
                <a:outerShdw blurRad="38100" dist="38100" dir="2700000" algn="tl">
                  <a:srgbClr val="000000">
                    <a:alpha val="43137"/>
                  </a:srgbClr>
                </a:outerShdw>
              </a:effectLst>
            </a:endParaRPr>
          </a:p>
        </p:txBody>
      </p:sp>
      <p:sp>
        <p:nvSpPr>
          <p:cNvPr id="179" name="矩形 178"/>
          <p:cNvSpPr/>
          <p:nvPr/>
        </p:nvSpPr>
        <p:spPr>
          <a:xfrm>
            <a:off x="898929" y="4855245"/>
            <a:ext cx="3057247" cy="584775"/>
          </a:xfrm>
          <a:prstGeom prst="rect">
            <a:avLst/>
          </a:prstGeom>
        </p:spPr>
        <p:txBody>
          <a:bodyPr wrap="none">
            <a:spAutoFit/>
          </a:bodyPr>
          <a:lstStyle/>
          <a:p>
            <a:pPr defTabSz="913765"/>
            <a:r>
              <a:rPr lang="zh-CN" altLang="en-US" sz="3200" b="1" dirty="0">
                <a:solidFill>
                  <a:prstClr val="black">
                    <a:lumMod val="85000"/>
                    <a:lumOff val="15000"/>
                  </a:prstClr>
                </a:solidFill>
                <a:latin typeface="微软雅黑" panose="020B0503020204020204" pitchFamily="34" charset="-122"/>
                <a:ea typeface="微软雅黑" panose="020B0503020204020204" pitchFamily="34" charset="-122"/>
              </a:rPr>
              <a:t>四报告、一草案</a:t>
            </a:r>
            <a:endParaRPr lang="zh-CN" altLang="en-US" sz="32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180" name="组合 179"/>
          <p:cNvGrpSpPr/>
          <p:nvPr/>
        </p:nvGrpSpPr>
        <p:grpSpPr>
          <a:xfrm>
            <a:off x="560418" y="3905853"/>
            <a:ext cx="3795825" cy="613953"/>
            <a:chOff x="420313" y="2929389"/>
            <a:chExt cx="2846869" cy="460465"/>
          </a:xfrm>
        </p:grpSpPr>
        <p:sp>
          <p:nvSpPr>
            <p:cNvPr id="181" name="圆角矩形 48"/>
            <p:cNvSpPr/>
            <p:nvPr/>
          </p:nvSpPr>
          <p:spPr>
            <a:xfrm>
              <a:off x="420313" y="2929389"/>
              <a:ext cx="2846869" cy="460465"/>
            </a:xfrm>
            <a:prstGeom prst="roundRect">
              <a:avLst>
                <a:gd name="adj" fmla="val 9837"/>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rgbClr val="FFC000">
                    <a:lumMod val="20000"/>
                    <a:lumOff val="80000"/>
                  </a:srgbClr>
                </a:solidFill>
                <a:latin typeface="Calibri" panose="020F0502020204030204"/>
                <a:ea typeface="宋体" panose="02010600030101010101" pitchFamily="2" charset="-122"/>
              </a:endParaRPr>
            </a:p>
          </p:txBody>
        </p:sp>
        <p:sp>
          <p:nvSpPr>
            <p:cNvPr id="182" name="文本框 15"/>
            <p:cNvSpPr txBox="1"/>
            <p:nvPr/>
          </p:nvSpPr>
          <p:spPr>
            <a:xfrm>
              <a:off x="622900" y="2990344"/>
              <a:ext cx="2399936" cy="315423"/>
            </a:xfrm>
            <a:prstGeom prst="rect">
              <a:avLst/>
            </a:prstGeom>
            <a:noFill/>
          </p:spPr>
          <p:txBody>
            <a:bodyPr wrap="none" rtlCol="0">
              <a:spAutoFit/>
            </a:bodyPr>
            <a:lstStyle/>
            <a:p>
              <a:pP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十二届全国人大五次会议</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pic>
        <p:nvPicPr>
          <p:cNvPr id="183" name="图片 18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650831" y="1989588"/>
            <a:ext cx="1614997" cy="1680000"/>
          </a:xfrm>
          <a:prstGeom prst="rect">
            <a:avLst/>
          </a:prstGeom>
        </p:spPr>
      </p:pic>
      <p:sp>
        <p:nvSpPr>
          <p:cNvPr id="184" name="矩形 183"/>
          <p:cNvSpPr/>
          <p:nvPr/>
        </p:nvSpPr>
        <p:spPr>
          <a:xfrm>
            <a:off x="5002942" y="5272574"/>
            <a:ext cx="6946068" cy="666977"/>
          </a:xfrm>
          <a:prstGeom prst="rect">
            <a:avLst/>
          </a:prstGeom>
        </p:spPr>
        <p:txBody>
          <a:bodyPr wrap="squar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听取和审议全国人大常委会工作报告、最高人民法院工作报告、最高人民检察院工作报告</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85" name="矩形 184"/>
          <p:cNvSpPr/>
          <p:nvPr/>
        </p:nvSpPr>
        <p:spPr>
          <a:xfrm>
            <a:off x="5002939" y="1637096"/>
            <a:ext cx="2811988" cy="379656"/>
          </a:xfrm>
          <a:prstGeom prst="rect">
            <a:avLst/>
          </a:prstGeom>
        </p:spPr>
        <p:txBody>
          <a:bodyPr wrap="non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听取和审议政府工作报告</a:t>
            </a:r>
            <a:endParaRPr lang="en-US" altLang="zh-CN" sz="1865" b="1" dirty="0">
              <a:solidFill>
                <a:srgbClr val="990000"/>
              </a:solidFill>
              <a:latin typeface="微软雅黑" panose="020B0503020204020204" pitchFamily="34" charset="-122"/>
              <a:ea typeface="微软雅黑" panose="020B0503020204020204" pitchFamily="34" charset="-122"/>
            </a:endParaRPr>
          </a:p>
        </p:txBody>
      </p:sp>
      <p:grpSp>
        <p:nvGrpSpPr>
          <p:cNvPr id="186" name="组合 185"/>
          <p:cNvGrpSpPr/>
          <p:nvPr/>
        </p:nvGrpSpPr>
        <p:grpSpPr>
          <a:xfrm>
            <a:off x="5002938" y="2012067"/>
            <a:ext cx="6560260" cy="2079083"/>
            <a:chOff x="3752203" y="1509050"/>
            <a:chExt cx="4920195" cy="1559312"/>
          </a:xfrm>
        </p:grpSpPr>
        <p:sp>
          <p:nvSpPr>
            <p:cNvPr id="187" name="矩形 186"/>
            <p:cNvSpPr/>
            <p:nvPr/>
          </p:nvSpPr>
          <p:spPr>
            <a:xfrm>
              <a:off x="3752204" y="1509050"/>
              <a:ext cx="4742336" cy="500233"/>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审查和批准</a:t>
              </a:r>
              <a:r>
                <a:rPr lang="en-US" altLang="zh-CN" sz="1865" dirty="0">
                  <a:solidFill>
                    <a:prstClr val="black"/>
                  </a:solidFill>
                  <a:latin typeface="微软雅黑" panose="020B0503020204020204" pitchFamily="34" charset="-122"/>
                  <a:ea typeface="微软雅黑" panose="020B0503020204020204" pitchFamily="34" charset="-122"/>
                </a:rPr>
                <a:t>2016</a:t>
              </a:r>
              <a:r>
                <a:rPr lang="zh-CN" altLang="en-US" sz="1865" dirty="0">
                  <a:solidFill>
                    <a:prstClr val="black"/>
                  </a:solidFill>
                  <a:latin typeface="微软雅黑" panose="020B0503020204020204" pitchFamily="34" charset="-122"/>
                  <a:ea typeface="微软雅黑" panose="020B0503020204020204" pitchFamily="34" charset="-122"/>
                </a:rPr>
                <a:t>年国民经济和社会发展计划执行情况与</a:t>
              </a:r>
              <a:r>
                <a:rPr lang="en-US" altLang="zh-CN" sz="1865" dirty="0">
                  <a:solidFill>
                    <a:prstClr val="black"/>
                  </a:solidFill>
                  <a:latin typeface="微软雅黑" panose="020B0503020204020204" pitchFamily="34" charset="-122"/>
                  <a:ea typeface="微软雅黑" panose="020B0503020204020204" pitchFamily="34" charset="-122"/>
                </a:rPr>
                <a:t>2017</a:t>
              </a:r>
              <a:r>
                <a:rPr lang="zh-CN" altLang="en-US" sz="1865" dirty="0">
                  <a:solidFill>
                    <a:prstClr val="black"/>
                  </a:solidFill>
                  <a:latin typeface="微软雅黑" panose="020B0503020204020204" pitchFamily="34" charset="-122"/>
                  <a:ea typeface="微软雅黑" panose="020B0503020204020204" pitchFamily="34" charset="-122"/>
                </a:rPr>
                <a:t>年国民经济和社会发展计划草案的报告</a:t>
              </a:r>
              <a:endParaRPr lang="en-US" altLang="zh-CN" sz="1865" dirty="0">
                <a:solidFill>
                  <a:prstClr val="black"/>
                </a:solidFill>
                <a:latin typeface="微软雅黑" panose="020B0503020204020204" pitchFamily="34" charset="-122"/>
                <a:ea typeface="微软雅黑" panose="020B0503020204020204" pitchFamily="34" charset="-122"/>
              </a:endParaRPr>
            </a:p>
          </p:txBody>
        </p:sp>
        <p:sp>
          <p:nvSpPr>
            <p:cNvPr id="188" name="矩形 187"/>
            <p:cNvSpPr/>
            <p:nvPr/>
          </p:nvSpPr>
          <p:spPr>
            <a:xfrm>
              <a:off x="3752204" y="2005721"/>
              <a:ext cx="4676979" cy="284742"/>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批准</a:t>
              </a:r>
              <a:r>
                <a:rPr lang="en-US" altLang="zh-CN" sz="1865" dirty="0">
                  <a:solidFill>
                    <a:prstClr val="black"/>
                  </a:solidFill>
                  <a:latin typeface="微软雅黑" panose="020B0503020204020204" pitchFamily="34" charset="-122"/>
                  <a:ea typeface="微软雅黑" panose="020B0503020204020204" pitchFamily="34" charset="-122"/>
                </a:rPr>
                <a:t>2017</a:t>
              </a:r>
              <a:r>
                <a:rPr lang="zh-CN" altLang="en-US" sz="1865" dirty="0">
                  <a:solidFill>
                    <a:prstClr val="black"/>
                  </a:solidFill>
                  <a:latin typeface="微软雅黑" panose="020B0503020204020204" pitchFamily="34" charset="-122"/>
                  <a:ea typeface="微软雅黑" panose="020B0503020204020204" pitchFamily="34" charset="-122"/>
                </a:rPr>
                <a:t>年国民经济和社会发展计划</a:t>
              </a:r>
              <a:endParaRPr lang="en-US" altLang="zh-CN" sz="1865" dirty="0">
                <a:solidFill>
                  <a:prstClr val="black"/>
                </a:solidFill>
                <a:latin typeface="微软雅黑" panose="020B0503020204020204" pitchFamily="34" charset="-122"/>
                <a:ea typeface="微软雅黑" panose="020B0503020204020204" pitchFamily="34" charset="-122"/>
              </a:endParaRPr>
            </a:p>
          </p:txBody>
        </p:sp>
        <p:sp>
          <p:nvSpPr>
            <p:cNvPr id="189" name="矩形 188"/>
            <p:cNvSpPr/>
            <p:nvPr/>
          </p:nvSpPr>
          <p:spPr>
            <a:xfrm>
              <a:off x="3752203" y="2286949"/>
              <a:ext cx="4920195" cy="500233"/>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审查和批准</a:t>
              </a:r>
              <a:r>
                <a:rPr lang="en-US" altLang="zh-CN" sz="1865" dirty="0">
                  <a:solidFill>
                    <a:prstClr val="black"/>
                  </a:solidFill>
                  <a:latin typeface="微软雅黑" panose="020B0503020204020204" pitchFamily="34" charset="-122"/>
                  <a:ea typeface="微软雅黑" panose="020B0503020204020204" pitchFamily="34" charset="-122"/>
                </a:rPr>
                <a:t>2016</a:t>
              </a:r>
              <a:r>
                <a:rPr lang="zh-CN" altLang="en-US" sz="1865" dirty="0">
                  <a:solidFill>
                    <a:prstClr val="black"/>
                  </a:solidFill>
                  <a:latin typeface="微软雅黑" panose="020B0503020204020204" pitchFamily="34" charset="-122"/>
                  <a:ea typeface="微软雅黑" panose="020B0503020204020204" pitchFamily="34" charset="-122"/>
                </a:rPr>
                <a:t>年中央和地方预算执行情况与</a:t>
              </a:r>
              <a:r>
                <a:rPr lang="en-US" altLang="zh-CN" sz="1865" dirty="0">
                  <a:solidFill>
                    <a:prstClr val="black"/>
                  </a:solidFill>
                  <a:latin typeface="微软雅黑" panose="020B0503020204020204" pitchFamily="34" charset="-122"/>
                  <a:ea typeface="微软雅黑" panose="020B0503020204020204" pitchFamily="34" charset="-122"/>
                </a:rPr>
                <a:t>2017</a:t>
              </a:r>
              <a:r>
                <a:rPr lang="zh-CN" altLang="en-US" sz="1865" dirty="0">
                  <a:solidFill>
                    <a:prstClr val="black"/>
                  </a:solidFill>
                  <a:latin typeface="微软雅黑" panose="020B0503020204020204" pitchFamily="34" charset="-122"/>
                  <a:ea typeface="微软雅黑" panose="020B0503020204020204" pitchFamily="34" charset="-122"/>
                </a:rPr>
                <a:t>年中央和地方预算草案的报告</a:t>
              </a:r>
              <a:endParaRPr lang="en-US" altLang="zh-CN" sz="1865" dirty="0">
                <a:solidFill>
                  <a:prstClr val="black"/>
                </a:solidFill>
                <a:latin typeface="微软雅黑" panose="020B0503020204020204" pitchFamily="34" charset="-122"/>
                <a:ea typeface="微软雅黑" panose="020B0503020204020204" pitchFamily="34" charset="-122"/>
              </a:endParaRPr>
            </a:p>
          </p:txBody>
        </p:sp>
        <p:sp>
          <p:nvSpPr>
            <p:cNvPr id="190" name="矩形 189"/>
            <p:cNvSpPr/>
            <p:nvPr/>
          </p:nvSpPr>
          <p:spPr>
            <a:xfrm>
              <a:off x="3752204" y="2783620"/>
              <a:ext cx="1815642" cy="284742"/>
            </a:xfrm>
            <a:prstGeom prst="rect">
              <a:avLst/>
            </a:prstGeom>
          </p:spPr>
          <p:txBody>
            <a:bodyPr wrap="non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批准</a:t>
              </a:r>
              <a:r>
                <a:rPr lang="en-US" altLang="zh-CN" sz="1865" dirty="0">
                  <a:solidFill>
                    <a:prstClr val="black"/>
                  </a:solidFill>
                  <a:latin typeface="微软雅黑" panose="020B0503020204020204" pitchFamily="34" charset="-122"/>
                  <a:ea typeface="微软雅黑" panose="020B0503020204020204" pitchFamily="34" charset="-122"/>
                </a:rPr>
                <a:t>2017</a:t>
              </a:r>
              <a:r>
                <a:rPr lang="zh-CN" altLang="en-US" sz="1865" dirty="0">
                  <a:solidFill>
                    <a:prstClr val="black"/>
                  </a:solidFill>
                  <a:latin typeface="微软雅黑" panose="020B0503020204020204" pitchFamily="34" charset="-122"/>
                  <a:ea typeface="微软雅黑" panose="020B0503020204020204" pitchFamily="34" charset="-122"/>
                </a:rPr>
                <a:t>年中央预算</a:t>
              </a:r>
              <a:endParaRPr lang="en-US" altLang="zh-CN" sz="1865" dirty="0">
                <a:solidFill>
                  <a:prstClr val="black"/>
                </a:solidFill>
                <a:latin typeface="微软雅黑" panose="020B0503020204020204" pitchFamily="34" charset="-122"/>
                <a:ea typeface="微软雅黑" panose="020B0503020204020204" pitchFamily="34" charset="-122"/>
              </a:endParaRPr>
            </a:p>
          </p:txBody>
        </p:sp>
      </p:grpSp>
      <p:sp>
        <p:nvSpPr>
          <p:cNvPr id="191" name="矩形 190"/>
          <p:cNvSpPr/>
          <p:nvPr/>
        </p:nvSpPr>
        <p:spPr>
          <a:xfrm>
            <a:off x="5002939" y="4086464"/>
            <a:ext cx="2095445" cy="379656"/>
          </a:xfrm>
          <a:prstGeom prst="rect">
            <a:avLst/>
          </a:prstGeom>
        </p:spPr>
        <p:txBody>
          <a:bodyPr wrap="non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审议民法总则草案</a:t>
            </a:r>
            <a:endParaRPr lang="en-US" altLang="zh-CN" sz="1865" b="1" dirty="0">
              <a:solidFill>
                <a:srgbClr val="990000"/>
              </a:solidFill>
              <a:latin typeface="微软雅黑" panose="020B0503020204020204" pitchFamily="34" charset="-122"/>
              <a:ea typeface="微软雅黑" panose="020B0503020204020204" pitchFamily="34" charset="-122"/>
            </a:endParaRPr>
          </a:p>
        </p:txBody>
      </p:sp>
      <p:sp>
        <p:nvSpPr>
          <p:cNvPr id="192" name="矩形 191"/>
          <p:cNvSpPr/>
          <p:nvPr/>
        </p:nvSpPr>
        <p:spPr>
          <a:xfrm>
            <a:off x="5002939" y="4461435"/>
            <a:ext cx="6560260" cy="379656"/>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审议关于十三届全国人大代表名额和选举问题的决定草案</a:t>
            </a:r>
            <a:endParaRPr lang="en-US" altLang="zh-CN" sz="1865" dirty="0">
              <a:solidFill>
                <a:prstClr val="black"/>
              </a:solidFill>
              <a:latin typeface="微软雅黑" panose="020B0503020204020204" pitchFamily="34" charset="-122"/>
              <a:ea typeface="微软雅黑" panose="020B0503020204020204" pitchFamily="34" charset="-122"/>
            </a:endParaRPr>
          </a:p>
        </p:txBody>
      </p:sp>
      <p:sp>
        <p:nvSpPr>
          <p:cNvPr id="193" name="矩形 192"/>
          <p:cNvSpPr/>
          <p:nvPr/>
        </p:nvSpPr>
        <p:spPr>
          <a:xfrm>
            <a:off x="5002939" y="4853727"/>
            <a:ext cx="6946068" cy="379656"/>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审议香港、澳门特别行政区选举十三届全国人大代表的办法草案</a:t>
            </a:r>
            <a:endParaRPr lang="en-US" altLang="zh-CN" sz="1865" dirty="0">
              <a:solidFill>
                <a:prstClr val="black"/>
              </a:solidFill>
              <a:latin typeface="微软雅黑" panose="020B0503020204020204" pitchFamily="34" charset="-122"/>
              <a:ea typeface="微软雅黑" panose="020B0503020204020204" pitchFamily="34" charset="-122"/>
            </a:endParaRPr>
          </a:p>
        </p:txBody>
      </p:sp>
      <p:sp>
        <p:nvSpPr>
          <p:cNvPr id="194" name="椭圆 193"/>
          <p:cNvSpPr/>
          <p:nvPr/>
        </p:nvSpPr>
        <p:spPr>
          <a:xfrm>
            <a:off x="4613923" y="1722280"/>
            <a:ext cx="240000" cy="240000"/>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95" name="椭圆 194"/>
          <p:cNvSpPr/>
          <p:nvPr/>
        </p:nvSpPr>
        <p:spPr>
          <a:xfrm>
            <a:off x="4613923" y="4171648"/>
            <a:ext cx="240000" cy="240000"/>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96" name="椭圆 195"/>
          <p:cNvSpPr/>
          <p:nvPr/>
        </p:nvSpPr>
        <p:spPr>
          <a:xfrm>
            <a:off x="4613923" y="5382084"/>
            <a:ext cx="240000" cy="240000"/>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28000">
                                      <p:stCondLst>
                                        <p:cond delay="0"/>
                                      </p:stCondLst>
                                      <p:childTnLst>
                                        <p:set>
                                          <p:cBhvr>
                                            <p:cTn id="6" dur="1" fill="hold">
                                              <p:stCondLst>
                                                <p:cond delay="0"/>
                                              </p:stCondLst>
                                            </p:cTn>
                                            <p:tgtEl>
                                              <p:spTgt spid="180"/>
                                            </p:tgtEl>
                                            <p:attrNameLst>
                                              <p:attrName>style.visibility</p:attrName>
                                            </p:attrNameLst>
                                          </p:cBhvr>
                                          <p:to>
                                            <p:strVal val="visible"/>
                                          </p:to>
                                        </p:set>
                                        <p:anim calcmode="lin" valueType="num" p14:bounceEnd="28000">
                                          <p:cBhvr additive="base">
                                            <p:cTn id="7" dur="1750" fill="hold"/>
                                            <p:tgtEl>
                                              <p:spTgt spid="180"/>
                                            </p:tgtEl>
                                            <p:attrNameLst>
                                              <p:attrName>ppt_x</p:attrName>
                                            </p:attrNameLst>
                                          </p:cBhvr>
                                          <p:tavLst>
                                            <p:tav tm="0">
                                              <p:val>
                                                <p:strVal val="0-#ppt_w/2"/>
                                              </p:val>
                                            </p:tav>
                                            <p:tav tm="100000">
                                              <p:val>
                                                <p:strVal val="#ppt_x"/>
                                              </p:val>
                                            </p:tav>
                                          </p:tavLst>
                                        </p:anim>
                                        <p:anim calcmode="lin" valueType="num" p14:bounceEnd="28000">
                                          <p:cBhvr additive="base">
                                            <p:cTn id="8" dur="1750" fill="hold"/>
                                            <p:tgtEl>
                                              <p:spTgt spid="180"/>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47" presetClass="entr" presetSubtype="0" fill="hold" nodeType="afterEffect">
                                      <p:stCondLst>
                                        <p:cond delay="0"/>
                                      </p:stCondLst>
                                      <p:childTnLst>
                                        <p:set>
                                          <p:cBhvr>
                                            <p:cTn id="11" dur="1" fill="hold">
                                              <p:stCondLst>
                                                <p:cond delay="0"/>
                                              </p:stCondLst>
                                            </p:cTn>
                                            <p:tgtEl>
                                              <p:spTgt spid="183"/>
                                            </p:tgtEl>
                                            <p:attrNameLst>
                                              <p:attrName>style.visibility</p:attrName>
                                            </p:attrNameLst>
                                          </p:cBhvr>
                                          <p:to>
                                            <p:strVal val="visible"/>
                                          </p:to>
                                        </p:set>
                                        <p:animEffect transition="in" filter="fade">
                                          <p:cBhvr>
                                            <p:cTn id="12" dur="2000"/>
                                            <p:tgtEl>
                                              <p:spTgt spid="183"/>
                                            </p:tgtEl>
                                          </p:cBhvr>
                                        </p:animEffect>
                                        <p:anim calcmode="lin" valueType="num">
                                          <p:cBhvr>
                                            <p:cTn id="13" dur="2000" fill="hold"/>
                                            <p:tgtEl>
                                              <p:spTgt spid="183"/>
                                            </p:tgtEl>
                                            <p:attrNameLst>
                                              <p:attrName>ppt_x</p:attrName>
                                            </p:attrNameLst>
                                          </p:cBhvr>
                                          <p:tavLst>
                                            <p:tav tm="0">
                                              <p:val>
                                                <p:strVal val="#ppt_x"/>
                                              </p:val>
                                            </p:tav>
                                            <p:tav tm="100000">
                                              <p:val>
                                                <p:strVal val="#ppt_x"/>
                                              </p:val>
                                            </p:tav>
                                          </p:tavLst>
                                        </p:anim>
                                        <p:anim calcmode="lin" valueType="num">
                                          <p:cBhvr>
                                            <p:cTn id="14" dur="2000" fill="hold"/>
                                            <p:tgtEl>
                                              <p:spTgt spid="18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9"/>
                                            </p:tgtEl>
                                            <p:attrNameLst>
                                              <p:attrName>style.visibility</p:attrName>
                                            </p:attrNameLst>
                                          </p:cBhvr>
                                          <p:to>
                                            <p:strVal val="visible"/>
                                          </p:to>
                                        </p:set>
                                        <p:animEffect transition="in" filter="fade">
                                          <p:cBhvr>
                                            <p:cTn id="17" dur="2000"/>
                                            <p:tgtEl>
                                              <p:spTgt spid="179"/>
                                            </p:tgtEl>
                                          </p:cBhvr>
                                        </p:animEffect>
                                        <p:anim calcmode="lin" valueType="num">
                                          <p:cBhvr>
                                            <p:cTn id="18" dur="2000" fill="hold"/>
                                            <p:tgtEl>
                                              <p:spTgt spid="179"/>
                                            </p:tgtEl>
                                            <p:attrNameLst>
                                              <p:attrName>ppt_x</p:attrName>
                                            </p:attrNameLst>
                                          </p:cBhvr>
                                          <p:tavLst>
                                            <p:tav tm="0">
                                              <p:val>
                                                <p:strVal val="#ppt_x"/>
                                              </p:val>
                                            </p:tav>
                                            <p:tav tm="100000">
                                              <p:val>
                                                <p:strVal val="#ppt_x"/>
                                              </p:val>
                                            </p:tav>
                                          </p:tavLst>
                                        </p:anim>
                                        <p:anim calcmode="lin" valueType="num">
                                          <p:cBhvr>
                                            <p:cTn id="19" dur="2000" fill="hold"/>
                                            <p:tgtEl>
                                              <p:spTgt spid="179"/>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94"/>
                                            </p:tgtEl>
                                            <p:attrNameLst>
                                              <p:attrName>style.visibility</p:attrName>
                                            </p:attrNameLst>
                                          </p:cBhvr>
                                          <p:to>
                                            <p:strVal val="visible"/>
                                          </p:to>
                                        </p:set>
                                        <p:animEffect transition="in" filter="fade">
                                          <p:cBhvr>
                                            <p:cTn id="23" dur="750"/>
                                            <p:tgtEl>
                                              <p:spTgt spid="194"/>
                                            </p:tgtEl>
                                          </p:cBhvr>
                                        </p:animEffect>
                                      </p:childTnLst>
                                    </p:cTn>
                                  </p:par>
                                </p:childTnLst>
                              </p:cTn>
                            </p:par>
                            <p:par>
                              <p:cTn id="24" fill="hold">
                                <p:stCondLst>
                                  <p:cond delay="5000"/>
                                </p:stCondLst>
                                <p:childTnLst>
                                  <p:par>
                                    <p:cTn id="25" presetID="22" presetClass="entr" presetSubtype="8" fill="hold" grpId="0" nodeType="afterEffect">
                                      <p:stCondLst>
                                        <p:cond delay="0"/>
                                      </p:stCondLst>
                                      <p:childTnLst>
                                        <p:set>
                                          <p:cBhvr>
                                            <p:cTn id="26" dur="1" fill="hold">
                                              <p:stCondLst>
                                                <p:cond delay="0"/>
                                              </p:stCondLst>
                                            </p:cTn>
                                            <p:tgtEl>
                                              <p:spTgt spid="185"/>
                                            </p:tgtEl>
                                            <p:attrNameLst>
                                              <p:attrName>style.visibility</p:attrName>
                                            </p:attrNameLst>
                                          </p:cBhvr>
                                          <p:to>
                                            <p:strVal val="visible"/>
                                          </p:to>
                                        </p:set>
                                        <p:animEffect transition="in" filter="wipe(left)">
                                          <p:cBhvr>
                                            <p:cTn id="27" dur="1500"/>
                                            <p:tgtEl>
                                              <p:spTgt spid="185"/>
                                            </p:tgtEl>
                                          </p:cBhvr>
                                        </p:animEffect>
                                      </p:childTnLst>
                                    </p:cTn>
                                  </p:par>
                                </p:childTnLst>
                              </p:cTn>
                            </p:par>
                            <p:par>
                              <p:cTn id="28" fill="hold">
                                <p:stCondLst>
                                  <p:cond delay="6500"/>
                                </p:stCondLst>
                                <p:childTnLst>
                                  <p:par>
                                    <p:cTn id="29" presetID="42" presetClass="entr" presetSubtype="0" fill="hold" nodeType="afterEffect">
                                      <p:stCondLst>
                                        <p:cond delay="0"/>
                                      </p:stCondLst>
                                      <p:childTnLst>
                                        <p:set>
                                          <p:cBhvr>
                                            <p:cTn id="30" dur="1" fill="hold">
                                              <p:stCondLst>
                                                <p:cond delay="0"/>
                                              </p:stCondLst>
                                            </p:cTn>
                                            <p:tgtEl>
                                              <p:spTgt spid="186"/>
                                            </p:tgtEl>
                                            <p:attrNameLst>
                                              <p:attrName>style.visibility</p:attrName>
                                            </p:attrNameLst>
                                          </p:cBhvr>
                                          <p:to>
                                            <p:strVal val="visible"/>
                                          </p:to>
                                        </p:set>
                                        <p:animEffect transition="in" filter="fade">
                                          <p:cBhvr>
                                            <p:cTn id="31" dur="2000"/>
                                            <p:tgtEl>
                                              <p:spTgt spid="186"/>
                                            </p:tgtEl>
                                          </p:cBhvr>
                                        </p:animEffect>
                                        <p:anim calcmode="lin" valueType="num">
                                          <p:cBhvr>
                                            <p:cTn id="32" dur="2000" fill="hold"/>
                                            <p:tgtEl>
                                              <p:spTgt spid="186"/>
                                            </p:tgtEl>
                                            <p:attrNameLst>
                                              <p:attrName>ppt_x</p:attrName>
                                            </p:attrNameLst>
                                          </p:cBhvr>
                                          <p:tavLst>
                                            <p:tav tm="0">
                                              <p:val>
                                                <p:strVal val="#ppt_x"/>
                                              </p:val>
                                            </p:tav>
                                            <p:tav tm="100000">
                                              <p:val>
                                                <p:strVal val="#ppt_x"/>
                                              </p:val>
                                            </p:tav>
                                          </p:tavLst>
                                        </p:anim>
                                        <p:anim calcmode="lin" valueType="num">
                                          <p:cBhvr>
                                            <p:cTn id="33" dur="2000" fill="hold"/>
                                            <p:tgtEl>
                                              <p:spTgt spid="186"/>
                                            </p:tgtEl>
                                            <p:attrNameLst>
                                              <p:attrName>ppt_y</p:attrName>
                                            </p:attrNameLst>
                                          </p:cBhvr>
                                          <p:tavLst>
                                            <p:tav tm="0">
                                              <p:val>
                                                <p:strVal val="#ppt_y+.1"/>
                                              </p:val>
                                            </p:tav>
                                            <p:tav tm="100000">
                                              <p:val>
                                                <p:strVal val="#ppt_y"/>
                                              </p:val>
                                            </p:tav>
                                          </p:tavLst>
                                        </p:anim>
                                      </p:childTnLst>
                                    </p:cTn>
                                  </p:par>
                                </p:childTnLst>
                              </p:cTn>
                            </p:par>
                            <p:par>
                              <p:cTn id="34" fill="hold">
                                <p:stCondLst>
                                  <p:cond delay="8500"/>
                                </p:stCondLst>
                                <p:childTnLst>
                                  <p:par>
                                    <p:cTn id="35" presetID="10" presetClass="entr" presetSubtype="0" fill="hold" grpId="0" nodeType="afterEffect">
                                      <p:stCondLst>
                                        <p:cond delay="0"/>
                                      </p:stCondLst>
                                      <p:childTnLst>
                                        <p:set>
                                          <p:cBhvr>
                                            <p:cTn id="36" dur="1" fill="hold">
                                              <p:stCondLst>
                                                <p:cond delay="0"/>
                                              </p:stCondLst>
                                            </p:cTn>
                                            <p:tgtEl>
                                              <p:spTgt spid="195"/>
                                            </p:tgtEl>
                                            <p:attrNameLst>
                                              <p:attrName>style.visibility</p:attrName>
                                            </p:attrNameLst>
                                          </p:cBhvr>
                                          <p:to>
                                            <p:strVal val="visible"/>
                                          </p:to>
                                        </p:set>
                                        <p:animEffect transition="in" filter="fade">
                                          <p:cBhvr>
                                            <p:cTn id="37" dur="750"/>
                                            <p:tgtEl>
                                              <p:spTgt spid="195"/>
                                            </p:tgtEl>
                                          </p:cBhvr>
                                        </p:animEffect>
                                      </p:childTnLst>
                                    </p:cTn>
                                  </p:par>
                                </p:childTnLst>
                              </p:cTn>
                            </p:par>
                            <p:par>
                              <p:cTn id="38" fill="hold">
                                <p:stCondLst>
                                  <p:cond delay="9500"/>
                                </p:stCondLst>
                                <p:childTnLst>
                                  <p:par>
                                    <p:cTn id="39" presetID="22" presetClass="entr" presetSubtype="8" fill="hold" grpId="0" nodeType="afterEffect">
                                      <p:stCondLst>
                                        <p:cond delay="0"/>
                                      </p:stCondLst>
                                      <p:childTnLst>
                                        <p:set>
                                          <p:cBhvr>
                                            <p:cTn id="40" dur="1" fill="hold">
                                              <p:stCondLst>
                                                <p:cond delay="0"/>
                                              </p:stCondLst>
                                            </p:cTn>
                                            <p:tgtEl>
                                              <p:spTgt spid="191"/>
                                            </p:tgtEl>
                                            <p:attrNameLst>
                                              <p:attrName>style.visibility</p:attrName>
                                            </p:attrNameLst>
                                          </p:cBhvr>
                                          <p:to>
                                            <p:strVal val="visible"/>
                                          </p:to>
                                        </p:set>
                                        <p:animEffect transition="in" filter="wipe(left)">
                                          <p:cBhvr>
                                            <p:cTn id="41" dur="1500"/>
                                            <p:tgtEl>
                                              <p:spTgt spid="191"/>
                                            </p:tgtEl>
                                          </p:cBhvr>
                                        </p:animEffect>
                                      </p:childTnLst>
                                    </p:cTn>
                                  </p:par>
                                </p:childTnLst>
                              </p:cTn>
                            </p:par>
                            <p:par>
                              <p:cTn id="42" fill="hold">
                                <p:stCondLst>
                                  <p:cond delay="11000"/>
                                </p:stCondLst>
                                <p:childTnLst>
                                  <p:par>
                                    <p:cTn id="43" presetID="42" presetClass="entr" presetSubtype="0" fill="hold" grpId="0" nodeType="afterEffect">
                                      <p:stCondLst>
                                        <p:cond delay="0"/>
                                      </p:stCondLst>
                                      <p:childTnLst>
                                        <p:set>
                                          <p:cBhvr>
                                            <p:cTn id="44" dur="1" fill="hold">
                                              <p:stCondLst>
                                                <p:cond delay="0"/>
                                              </p:stCondLst>
                                            </p:cTn>
                                            <p:tgtEl>
                                              <p:spTgt spid="192"/>
                                            </p:tgtEl>
                                            <p:attrNameLst>
                                              <p:attrName>style.visibility</p:attrName>
                                            </p:attrNameLst>
                                          </p:cBhvr>
                                          <p:to>
                                            <p:strVal val="visible"/>
                                          </p:to>
                                        </p:set>
                                        <p:animEffect transition="in" filter="fade">
                                          <p:cBhvr>
                                            <p:cTn id="45" dur="2000"/>
                                            <p:tgtEl>
                                              <p:spTgt spid="192"/>
                                            </p:tgtEl>
                                          </p:cBhvr>
                                        </p:animEffect>
                                        <p:anim calcmode="lin" valueType="num">
                                          <p:cBhvr>
                                            <p:cTn id="46" dur="2000" fill="hold"/>
                                            <p:tgtEl>
                                              <p:spTgt spid="192"/>
                                            </p:tgtEl>
                                            <p:attrNameLst>
                                              <p:attrName>ppt_x</p:attrName>
                                            </p:attrNameLst>
                                          </p:cBhvr>
                                          <p:tavLst>
                                            <p:tav tm="0">
                                              <p:val>
                                                <p:strVal val="#ppt_x"/>
                                              </p:val>
                                            </p:tav>
                                            <p:tav tm="100000">
                                              <p:val>
                                                <p:strVal val="#ppt_x"/>
                                              </p:val>
                                            </p:tav>
                                          </p:tavLst>
                                        </p:anim>
                                        <p:anim calcmode="lin" valueType="num">
                                          <p:cBhvr>
                                            <p:cTn id="47" dur="2000" fill="hold"/>
                                            <p:tgtEl>
                                              <p:spTgt spid="19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93"/>
                                            </p:tgtEl>
                                            <p:attrNameLst>
                                              <p:attrName>style.visibility</p:attrName>
                                            </p:attrNameLst>
                                          </p:cBhvr>
                                          <p:to>
                                            <p:strVal val="visible"/>
                                          </p:to>
                                        </p:set>
                                        <p:animEffect transition="in" filter="fade">
                                          <p:cBhvr>
                                            <p:cTn id="50" dur="2000"/>
                                            <p:tgtEl>
                                              <p:spTgt spid="193"/>
                                            </p:tgtEl>
                                          </p:cBhvr>
                                        </p:animEffect>
                                        <p:anim calcmode="lin" valueType="num">
                                          <p:cBhvr>
                                            <p:cTn id="51" dur="2000" fill="hold"/>
                                            <p:tgtEl>
                                              <p:spTgt spid="193"/>
                                            </p:tgtEl>
                                            <p:attrNameLst>
                                              <p:attrName>ppt_x</p:attrName>
                                            </p:attrNameLst>
                                          </p:cBhvr>
                                          <p:tavLst>
                                            <p:tav tm="0">
                                              <p:val>
                                                <p:strVal val="#ppt_x"/>
                                              </p:val>
                                            </p:tav>
                                            <p:tav tm="100000">
                                              <p:val>
                                                <p:strVal val="#ppt_x"/>
                                              </p:val>
                                            </p:tav>
                                          </p:tavLst>
                                        </p:anim>
                                        <p:anim calcmode="lin" valueType="num">
                                          <p:cBhvr>
                                            <p:cTn id="52" dur="2000" fill="hold"/>
                                            <p:tgtEl>
                                              <p:spTgt spid="193"/>
                                            </p:tgtEl>
                                            <p:attrNameLst>
                                              <p:attrName>ppt_y</p:attrName>
                                            </p:attrNameLst>
                                          </p:cBhvr>
                                          <p:tavLst>
                                            <p:tav tm="0">
                                              <p:val>
                                                <p:strVal val="#ppt_y+.1"/>
                                              </p:val>
                                            </p:tav>
                                            <p:tav tm="100000">
                                              <p:val>
                                                <p:strVal val="#ppt_y"/>
                                              </p:val>
                                            </p:tav>
                                          </p:tavLst>
                                        </p:anim>
                                      </p:childTnLst>
                                    </p:cTn>
                                  </p:par>
                                </p:childTnLst>
                              </p:cTn>
                            </p:par>
                            <p:par>
                              <p:cTn id="53" fill="hold">
                                <p:stCondLst>
                                  <p:cond delay="13000"/>
                                </p:stCondLst>
                                <p:childTnLst>
                                  <p:par>
                                    <p:cTn id="54" presetID="10" presetClass="entr" presetSubtype="0" fill="hold" grpId="0" nodeType="afterEffect">
                                      <p:stCondLst>
                                        <p:cond delay="0"/>
                                      </p:stCondLst>
                                      <p:childTnLst>
                                        <p:set>
                                          <p:cBhvr>
                                            <p:cTn id="55" dur="1" fill="hold">
                                              <p:stCondLst>
                                                <p:cond delay="0"/>
                                              </p:stCondLst>
                                            </p:cTn>
                                            <p:tgtEl>
                                              <p:spTgt spid="196"/>
                                            </p:tgtEl>
                                            <p:attrNameLst>
                                              <p:attrName>style.visibility</p:attrName>
                                            </p:attrNameLst>
                                          </p:cBhvr>
                                          <p:to>
                                            <p:strVal val="visible"/>
                                          </p:to>
                                        </p:set>
                                        <p:animEffect transition="in" filter="fade">
                                          <p:cBhvr>
                                            <p:cTn id="56" dur="750"/>
                                            <p:tgtEl>
                                              <p:spTgt spid="196"/>
                                            </p:tgtEl>
                                          </p:cBhvr>
                                        </p:animEffect>
                                      </p:childTnLst>
                                    </p:cTn>
                                  </p:par>
                                </p:childTnLst>
                              </p:cTn>
                            </p:par>
                            <p:par>
                              <p:cTn id="57" fill="hold">
                                <p:stCondLst>
                                  <p:cond delay="14000"/>
                                </p:stCondLst>
                                <p:childTnLst>
                                  <p:par>
                                    <p:cTn id="58" presetID="22" presetClass="entr" presetSubtype="8" fill="hold" grpId="0" nodeType="afterEffect">
                                      <p:stCondLst>
                                        <p:cond delay="0"/>
                                      </p:stCondLst>
                                      <p:childTnLst>
                                        <p:set>
                                          <p:cBhvr>
                                            <p:cTn id="59" dur="1" fill="hold">
                                              <p:stCondLst>
                                                <p:cond delay="0"/>
                                              </p:stCondLst>
                                            </p:cTn>
                                            <p:tgtEl>
                                              <p:spTgt spid="184"/>
                                            </p:tgtEl>
                                            <p:attrNameLst>
                                              <p:attrName>style.visibility</p:attrName>
                                            </p:attrNameLst>
                                          </p:cBhvr>
                                          <p:to>
                                            <p:strVal val="visible"/>
                                          </p:to>
                                        </p:set>
                                        <p:animEffect transition="in" filter="wipe(left)">
                                          <p:cBhvr>
                                            <p:cTn id="60" dur="15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p:bldP spid="184" grpId="0"/>
          <p:bldP spid="185" grpId="0"/>
          <p:bldP spid="191" grpId="0"/>
          <p:bldP spid="192" grpId="0"/>
          <p:bldP spid="193" grpId="0"/>
          <p:bldP spid="194" grpId="0" animBg="1"/>
          <p:bldP spid="195" grpId="0" animBg="1"/>
          <p:bldP spid="19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180"/>
                                            </p:tgtEl>
                                            <p:attrNameLst>
                                              <p:attrName>style.visibility</p:attrName>
                                            </p:attrNameLst>
                                          </p:cBhvr>
                                          <p:to>
                                            <p:strVal val="visible"/>
                                          </p:to>
                                        </p:set>
                                        <p:anim calcmode="lin" valueType="num">
                                          <p:cBhvr additive="base">
                                            <p:cTn id="7" dur="1750" fill="hold"/>
                                            <p:tgtEl>
                                              <p:spTgt spid="180"/>
                                            </p:tgtEl>
                                            <p:attrNameLst>
                                              <p:attrName>ppt_x</p:attrName>
                                            </p:attrNameLst>
                                          </p:cBhvr>
                                          <p:tavLst>
                                            <p:tav tm="0">
                                              <p:val>
                                                <p:strVal val="0-#ppt_w/2"/>
                                              </p:val>
                                            </p:tav>
                                            <p:tav tm="100000">
                                              <p:val>
                                                <p:strVal val="#ppt_x"/>
                                              </p:val>
                                            </p:tav>
                                          </p:tavLst>
                                        </p:anim>
                                        <p:anim calcmode="lin" valueType="num">
                                          <p:cBhvr additive="base">
                                            <p:cTn id="8" dur="1750" fill="hold"/>
                                            <p:tgtEl>
                                              <p:spTgt spid="180"/>
                                            </p:tgtEl>
                                            <p:attrNameLst>
                                              <p:attrName>ppt_y</p:attrName>
                                            </p:attrNameLst>
                                          </p:cBhvr>
                                          <p:tavLst>
                                            <p:tav tm="0">
                                              <p:val>
                                                <p:strVal val="#ppt_y"/>
                                              </p:val>
                                            </p:tav>
                                            <p:tav tm="100000">
                                              <p:val>
                                                <p:strVal val="#ppt_y"/>
                                              </p:val>
                                            </p:tav>
                                          </p:tavLst>
                                        </p:anim>
                                      </p:childTnLst>
                                    </p:cTn>
                                  </p:par>
                                </p:childTnLst>
                              </p:cTn>
                            </p:par>
                            <p:par>
                              <p:cTn id="9" fill="hold">
                                <p:stCondLst>
                                  <p:cond delay="2000"/>
                                </p:stCondLst>
                                <p:childTnLst>
                                  <p:par>
                                    <p:cTn id="10" presetID="47" presetClass="entr" presetSubtype="0" fill="hold" nodeType="afterEffect">
                                      <p:stCondLst>
                                        <p:cond delay="0"/>
                                      </p:stCondLst>
                                      <p:childTnLst>
                                        <p:set>
                                          <p:cBhvr>
                                            <p:cTn id="11" dur="1" fill="hold">
                                              <p:stCondLst>
                                                <p:cond delay="0"/>
                                              </p:stCondLst>
                                            </p:cTn>
                                            <p:tgtEl>
                                              <p:spTgt spid="183"/>
                                            </p:tgtEl>
                                            <p:attrNameLst>
                                              <p:attrName>style.visibility</p:attrName>
                                            </p:attrNameLst>
                                          </p:cBhvr>
                                          <p:to>
                                            <p:strVal val="visible"/>
                                          </p:to>
                                        </p:set>
                                        <p:animEffect transition="in" filter="fade">
                                          <p:cBhvr>
                                            <p:cTn id="12" dur="2000"/>
                                            <p:tgtEl>
                                              <p:spTgt spid="183"/>
                                            </p:tgtEl>
                                          </p:cBhvr>
                                        </p:animEffect>
                                        <p:anim calcmode="lin" valueType="num">
                                          <p:cBhvr>
                                            <p:cTn id="13" dur="2000" fill="hold"/>
                                            <p:tgtEl>
                                              <p:spTgt spid="183"/>
                                            </p:tgtEl>
                                            <p:attrNameLst>
                                              <p:attrName>ppt_x</p:attrName>
                                            </p:attrNameLst>
                                          </p:cBhvr>
                                          <p:tavLst>
                                            <p:tav tm="0">
                                              <p:val>
                                                <p:strVal val="#ppt_x"/>
                                              </p:val>
                                            </p:tav>
                                            <p:tav tm="100000">
                                              <p:val>
                                                <p:strVal val="#ppt_x"/>
                                              </p:val>
                                            </p:tav>
                                          </p:tavLst>
                                        </p:anim>
                                        <p:anim calcmode="lin" valueType="num">
                                          <p:cBhvr>
                                            <p:cTn id="14" dur="2000" fill="hold"/>
                                            <p:tgtEl>
                                              <p:spTgt spid="18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79"/>
                                            </p:tgtEl>
                                            <p:attrNameLst>
                                              <p:attrName>style.visibility</p:attrName>
                                            </p:attrNameLst>
                                          </p:cBhvr>
                                          <p:to>
                                            <p:strVal val="visible"/>
                                          </p:to>
                                        </p:set>
                                        <p:animEffect transition="in" filter="fade">
                                          <p:cBhvr>
                                            <p:cTn id="17" dur="2000"/>
                                            <p:tgtEl>
                                              <p:spTgt spid="179"/>
                                            </p:tgtEl>
                                          </p:cBhvr>
                                        </p:animEffect>
                                        <p:anim calcmode="lin" valueType="num">
                                          <p:cBhvr>
                                            <p:cTn id="18" dur="2000" fill="hold"/>
                                            <p:tgtEl>
                                              <p:spTgt spid="179"/>
                                            </p:tgtEl>
                                            <p:attrNameLst>
                                              <p:attrName>ppt_x</p:attrName>
                                            </p:attrNameLst>
                                          </p:cBhvr>
                                          <p:tavLst>
                                            <p:tav tm="0">
                                              <p:val>
                                                <p:strVal val="#ppt_x"/>
                                              </p:val>
                                            </p:tav>
                                            <p:tav tm="100000">
                                              <p:val>
                                                <p:strVal val="#ppt_x"/>
                                              </p:val>
                                            </p:tav>
                                          </p:tavLst>
                                        </p:anim>
                                        <p:anim calcmode="lin" valueType="num">
                                          <p:cBhvr>
                                            <p:cTn id="19" dur="2000" fill="hold"/>
                                            <p:tgtEl>
                                              <p:spTgt spid="179"/>
                                            </p:tgtEl>
                                            <p:attrNameLst>
                                              <p:attrName>ppt_y</p:attrName>
                                            </p:attrNameLst>
                                          </p:cBhvr>
                                          <p:tavLst>
                                            <p:tav tm="0">
                                              <p:val>
                                                <p:strVal val="#ppt_y+.1"/>
                                              </p:val>
                                            </p:tav>
                                            <p:tav tm="100000">
                                              <p:val>
                                                <p:strVal val="#ppt_y"/>
                                              </p:val>
                                            </p:tav>
                                          </p:tavLst>
                                        </p:anim>
                                      </p:childTnLst>
                                    </p:cTn>
                                  </p:par>
                                </p:childTnLst>
                              </p:cTn>
                            </p:par>
                            <p:par>
                              <p:cTn id="20" fill="hold">
                                <p:stCondLst>
                                  <p:cond delay="4000"/>
                                </p:stCondLst>
                                <p:childTnLst>
                                  <p:par>
                                    <p:cTn id="21" presetID="10" presetClass="entr" presetSubtype="0" fill="hold" grpId="0" nodeType="afterEffect">
                                      <p:stCondLst>
                                        <p:cond delay="0"/>
                                      </p:stCondLst>
                                      <p:childTnLst>
                                        <p:set>
                                          <p:cBhvr>
                                            <p:cTn id="22" dur="1" fill="hold">
                                              <p:stCondLst>
                                                <p:cond delay="0"/>
                                              </p:stCondLst>
                                            </p:cTn>
                                            <p:tgtEl>
                                              <p:spTgt spid="194"/>
                                            </p:tgtEl>
                                            <p:attrNameLst>
                                              <p:attrName>style.visibility</p:attrName>
                                            </p:attrNameLst>
                                          </p:cBhvr>
                                          <p:to>
                                            <p:strVal val="visible"/>
                                          </p:to>
                                        </p:set>
                                        <p:animEffect transition="in" filter="fade">
                                          <p:cBhvr>
                                            <p:cTn id="23" dur="750"/>
                                            <p:tgtEl>
                                              <p:spTgt spid="194"/>
                                            </p:tgtEl>
                                          </p:cBhvr>
                                        </p:animEffect>
                                      </p:childTnLst>
                                    </p:cTn>
                                  </p:par>
                                </p:childTnLst>
                              </p:cTn>
                            </p:par>
                            <p:par>
                              <p:cTn id="24" fill="hold">
                                <p:stCondLst>
                                  <p:cond delay="5000"/>
                                </p:stCondLst>
                                <p:childTnLst>
                                  <p:par>
                                    <p:cTn id="25" presetID="22" presetClass="entr" presetSubtype="8" fill="hold" grpId="0" nodeType="afterEffect">
                                      <p:stCondLst>
                                        <p:cond delay="0"/>
                                      </p:stCondLst>
                                      <p:childTnLst>
                                        <p:set>
                                          <p:cBhvr>
                                            <p:cTn id="26" dur="1" fill="hold">
                                              <p:stCondLst>
                                                <p:cond delay="0"/>
                                              </p:stCondLst>
                                            </p:cTn>
                                            <p:tgtEl>
                                              <p:spTgt spid="185"/>
                                            </p:tgtEl>
                                            <p:attrNameLst>
                                              <p:attrName>style.visibility</p:attrName>
                                            </p:attrNameLst>
                                          </p:cBhvr>
                                          <p:to>
                                            <p:strVal val="visible"/>
                                          </p:to>
                                        </p:set>
                                        <p:animEffect transition="in" filter="wipe(left)">
                                          <p:cBhvr>
                                            <p:cTn id="27" dur="1500"/>
                                            <p:tgtEl>
                                              <p:spTgt spid="185"/>
                                            </p:tgtEl>
                                          </p:cBhvr>
                                        </p:animEffect>
                                      </p:childTnLst>
                                    </p:cTn>
                                  </p:par>
                                </p:childTnLst>
                              </p:cTn>
                            </p:par>
                            <p:par>
                              <p:cTn id="28" fill="hold">
                                <p:stCondLst>
                                  <p:cond delay="6500"/>
                                </p:stCondLst>
                                <p:childTnLst>
                                  <p:par>
                                    <p:cTn id="29" presetID="42" presetClass="entr" presetSubtype="0" fill="hold" nodeType="afterEffect">
                                      <p:stCondLst>
                                        <p:cond delay="0"/>
                                      </p:stCondLst>
                                      <p:childTnLst>
                                        <p:set>
                                          <p:cBhvr>
                                            <p:cTn id="30" dur="1" fill="hold">
                                              <p:stCondLst>
                                                <p:cond delay="0"/>
                                              </p:stCondLst>
                                            </p:cTn>
                                            <p:tgtEl>
                                              <p:spTgt spid="186"/>
                                            </p:tgtEl>
                                            <p:attrNameLst>
                                              <p:attrName>style.visibility</p:attrName>
                                            </p:attrNameLst>
                                          </p:cBhvr>
                                          <p:to>
                                            <p:strVal val="visible"/>
                                          </p:to>
                                        </p:set>
                                        <p:animEffect transition="in" filter="fade">
                                          <p:cBhvr>
                                            <p:cTn id="31" dur="2000"/>
                                            <p:tgtEl>
                                              <p:spTgt spid="186"/>
                                            </p:tgtEl>
                                          </p:cBhvr>
                                        </p:animEffect>
                                        <p:anim calcmode="lin" valueType="num">
                                          <p:cBhvr>
                                            <p:cTn id="32" dur="2000" fill="hold"/>
                                            <p:tgtEl>
                                              <p:spTgt spid="186"/>
                                            </p:tgtEl>
                                            <p:attrNameLst>
                                              <p:attrName>ppt_x</p:attrName>
                                            </p:attrNameLst>
                                          </p:cBhvr>
                                          <p:tavLst>
                                            <p:tav tm="0">
                                              <p:val>
                                                <p:strVal val="#ppt_x"/>
                                              </p:val>
                                            </p:tav>
                                            <p:tav tm="100000">
                                              <p:val>
                                                <p:strVal val="#ppt_x"/>
                                              </p:val>
                                            </p:tav>
                                          </p:tavLst>
                                        </p:anim>
                                        <p:anim calcmode="lin" valueType="num">
                                          <p:cBhvr>
                                            <p:cTn id="33" dur="2000" fill="hold"/>
                                            <p:tgtEl>
                                              <p:spTgt spid="186"/>
                                            </p:tgtEl>
                                            <p:attrNameLst>
                                              <p:attrName>ppt_y</p:attrName>
                                            </p:attrNameLst>
                                          </p:cBhvr>
                                          <p:tavLst>
                                            <p:tav tm="0">
                                              <p:val>
                                                <p:strVal val="#ppt_y+.1"/>
                                              </p:val>
                                            </p:tav>
                                            <p:tav tm="100000">
                                              <p:val>
                                                <p:strVal val="#ppt_y"/>
                                              </p:val>
                                            </p:tav>
                                          </p:tavLst>
                                        </p:anim>
                                      </p:childTnLst>
                                    </p:cTn>
                                  </p:par>
                                </p:childTnLst>
                              </p:cTn>
                            </p:par>
                            <p:par>
                              <p:cTn id="34" fill="hold">
                                <p:stCondLst>
                                  <p:cond delay="8500"/>
                                </p:stCondLst>
                                <p:childTnLst>
                                  <p:par>
                                    <p:cTn id="35" presetID="10" presetClass="entr" presetSubtype="0" fill="hold" grpId="0" nodeType="afterEffect">
                                      <p:stCondLst>
                                        <p:cond delay="0"/>
                                      </p:stCondLst>
                                      <p:childTnLst>
                                        <p:set>
                                          <p:cBhvr>
                                            <p:cTn id="36" dur="1" fill="hold">
                                              <p:stCondLst>
                                                <p:cond delay="0"/>
                                              </p:stCondLst>
                                            </p:cTn>
                                            <p:tgtEl>
                                              <p:spTgt spid="195"/>
                                            </p:tgtEl>
                                            <p:attrNameLst>
                                              <p:attrName>style.visibility</p:attrName>
                                            </p:attrNameLst>
                                          </p:cBhvr>
                                          <p:to>
                                            <p:strVal val="visible"/>
                                          </p:to>
                                        </p:set>
                                        <p:animEffect transition="in" filter="fade">
                                          <p:cBhvr>
                                            <p:cTn id="37" dur="750"/>
                                            <p:tgtEl>
                                              <p:spTgt spid="195"/>
                                            </p:tgtEl>
                                          </p:cBhvr>
                                        </p:animEffect>
                                      </p:childTnLst>
                                    </p:cTn>
                                  </p:par>
                                </p:childTnLst>
                              </p:cTn>
                            </p:par>
                            <p:par>
                              <p:cTn id="38" fill="hold">
                                <p:stCondLst>
                                  <p:cond delay="9500"/>
                                </p:stCondLst>
                                <p:childTnLst>
                                  <p:par>
                                    <p:cTn id="39" presetID="22" presetClass="entr" presetSubtype="8" fill="hold" grpId="0" nodeType="afterEffect">
                                      <p:stCondLst>
                                        <p:cond delay="0"/>
                                      </p:stCondLst>
                                      <p:childTnLst>
                                        <p:set>
                                          <p:cBhvr>
                                            <p:cTn id="40" dur="1" fill="hold">
                                              <p:stCondLst>
                                                <p:cond delay="0"/>
                                              </p:stCondLst>
                                            </p:cTn>
                                            <p:tgtEl>
                                              <p:spTgt spid="191"/>
                                            </p:tgtEl>
                                            <p:attrNameLst>
                                              <p:attrName>style.visibility</p:attrName>
                                            </p:attrNameLst>
                                          </p:cBhvr>
                                          <p:to>
                                            <p:strVal val="visible"/>
                                          </p:to>
                                        </p:set>
                                        <p:animEffect transition="in" filter="wipe(left)">
                                          <p:cBhvr>
                                            <p:cTn id="41" dur="1500"/>
                                            <p:tgtEl>
                                              <p:spTgt spid="191"/>
                                            </p:tgtEl>
                                          </p:cBhvr>
                                        </p:animEffect>
                                      </p:childTnLst>
                                    </p:cTn>
                                  </p:par>
                                </p:childTnLst>
                              </p:cTn>
                            </p:par>
                            <p:par>
                              <p:cTn id="42" fill="hold">
                                <p:stCondLst>
                                  <p:cond delay="11000"/>
                                </p:stCondLst>
                                <p:childTnLst>
                                  <p:par>
                                    <p:cTn id="43" presetID="42" presetClass="entr" presetSubtype="0" fill="hold" grpId="0" nodeType="afterEffect">
                                      <p:stCondLst>
                                        <p:cond delay="0"/>
                                      </p:stCondLst>
                                      <p:childTnLst>
                                        <p:set>
                                          <p:cBhvr>
                                            <p:cTn id="44" dur="1" fill="hold">
                                              <p:stCondLst>
                                                <p:cond delay="0"/>
                                              </p:stCondLst>
                                            </p:cTn>
                                            <p:tgtEl>
                                              <p:spTgt spid="192"/>
                                            </p:tgtEl>
                                            <p:attrNameLst>
                                              <p:attrName>style.visibility</p:attrName>
                                            </p:attrNameLst>
                                          </p:cBhvr>
                                          <p:to>
                                            <p:strVal val="visible"/>
                                          </p:to>
                                        </p:set>
                                        <p:animEffect transition="in" filter="fade">
                                          <p:cBhvr>
                                            <p:cTn id="45" dur="2000"/>
                                            <p:tgtEl>
                                              <p:spTgt spid="192"/>
                                            </p:tgtEl>
                                          </p:cBhvr>
                                        </p:animEffect>
                                        <p:anim calcmode="lin" valueType="num">
                                          <p:cBhvr>
                                            <p:cTn id="46" dur="2000" fill="hold"/>
                                            <p:tgtEl>
                                              <p:spTgt spid="192"/>
                                            </p:tgtEl>
                                            <p:attrNameLst>
                                              <p:attrName>ppt_x</p:attrName>
                                            </p:attrNameLst>
                                          </p:cBhvr>
                                          <p:tavLst>
                                            <p:tav tm="0">
                                              <p:val>
                                                <p:strVal val="#ppt_x"/>
                                              </p:val>
                                            </p:tav>
                                            <p:tav tm="100000">
                                              <p:val>
                                                <p:strVal val="#ppt_x"/>
                                              </p:val>
                                            </p:tav>
                                          </p:tavLst>
                                        </p:anim>
                                        <p:anim calcmode="lin" valueType="num">
                                          <p:cBhvr>
                                            <p:cTn id="47" dur="2000" fill="hold"/>
                                            <p:tgtEl>
                                              <p:spTgt spid="192"/>
                                            </p:tgtEl>
                                            <p:attrNameLst>
                                              <p:attrName>ppt_y</p:attrName>
                                            </p:attrNameLst>
                                          </p:cBhvr>
                                          <p:tavLst>
                                            <p:tav tm="0">
                                              <p:val>
                                                <p:strVal val="#ppt_y+.1"/>
                                              </p:val>
                                            </p:tav>
                                            <p:tav tm="100000">
                                              <p:val>
                                                <p:strVal val="#ppt_y"/>
                                              </p:val>
                                            </p:tav>
                                          </p:tavLst>
                                        </p:anim>
                                      </p:childTnLst>
                                    </p:cTn>
                                  </p:par>
                                  <p:par>
                                    <p:cTn id="48" presetID="42" presetClass="entr" presetSubtype="0" fill="hold" grpId="0" nodeType="withEffect">
                                      <p:stCondLst>
                                        <p:cond delay="0"/>
                                      </p:stCondLst>
                                      <p:childTnLst>
                                        <p:set>
                                          <p:cBhvr>
                                            <p:cTn id="49" dur="1" fill="hold">
                                              <p:stCondLst>
                                                <p:cond delay="0"/>
                                              </p:stCondLst>
                                            </p:cTn>
                                            <p:tgtEl>
                                              <p:spTgt spid="193"/>
                                            </p:tgtEl>
                                            <p:attrNameLst>
                                              <p:attrName>style.visibility</p:attrName>
                                            </p:attrNameLst>
                                          </p:cBhvr>
                                          <p:to>
                                            <p:strVal val="visible"/>
                                          </p:to>
                                        </p:set>
                                        <p:animEffect transition="in" filter="fade">
                                          <p:cBhvr>
                                            <p:cTn id="50" dur="2000"/>
                                            <p:tgtEl>
                                              <p:spTgt spid="193"/>
                                            </p:tgtEl>
                                          </p:cBhvr>
                                        </p:animEffect>
                                        <p:anim calcmode="lin" valueType="num">
                                          <p:cBhvr>
                                            <p:cTn id="51" dur="2000" fill="hold"/>
                                            <p:tgtEl>
                                              <p:spTgt spid="193"/>
                                            </p:tgtEl>
                                            <p:attrNameLst>
                                              <p:attrName>ppt_x</p:attrName>
                                            </p:attrNameLst>
                                          </p:cBhvr>
                                          <p:tavLst>
                                            <p:tav tm="0">
                                              <p:val>
                                                <p:strVal val="#ppt_x"/>
                                              </p:val>
                                            </p:tav>
                                            <p:tav tm="100000">
                                              <p:val>
                                                <p:strVal val="#ppt_x"/>
                                              </p:val>
                                            </p:tav>
                                          </p:tavLst>
                                        </p:anim>
                                        <p:anim calcmode="lin" valueType="num">
                                          <p:cBhvr>
                                            <p:cTn id="52" dur="2000" fill="hold"/>
                                            <p:tgtEl>
                                              <p:spTgt spid="193"/>
                                            </p:tgtEl>
                                            <p:attrNameLst>
                                              <p:attrName>ppt_y</p:attrName>
                                            </p:attrNameLst>
                                          </p:cBhvr>
                                          <p:tavLst>
                                            <p:tav tm="0">
                                              <p:val>
                                                <p:strVal val="#ppt_y+.1"/>
                                              </p:val>
                                            </p:tav>
                                            <p:tav tm="100000">
                                              <p:val>
                                                <p:strVal val="#ppt_y"/>
                                              </p:val>
                                            </p:tav>
                                          </p:tavLst>
                                        </p:anim>
                                      </p:childTnLst>
                                    </p:cTn>
                                  </p:par>
                                </p:childTnLst>
                              </p:cTn>
                            </p:par>
                            <p:par>
                              <p:cTn id="53" fill="hold">
                                <p:stCondLst>
                                  <p:cond delay="13000"/>
                                </p:stCondLst>
                                <p:childTnLst>
                                  <p:par>
                                    <p:cTn id="54" presetID="10" presetClass="entr" presetSubtype="0" fill="hold" grpId="0" nodeType="afterEffect">
                                      <p:stCondLst>
                                        <p:cond delay="0"/>
                                      </p:stCondLst>
                                      <p:childTnLst>
                                        <p:set>
                                          <p:cBhvr>
                                            <p:cTn id="55" dur="1" fill="hold">
                                              <p:stCondLst>
                                                <p:cond delay="0"/>
                                              </p:stCondLst>
                                            </p:cTn>
                                            <p:tgtEl>
                                              <p:spTgt spid="196"/>
                                            </p:tgtEl>
                                            <p:attrNameLst>
                                              <p:attrName>style.visibility</p:attrName>
                                            </p:attrNameLst>
                                          </p:cBhvr>
                                          <p:to>
                                            <p:strVal val="visible"/>
                                          </p:to>
                                        </p:set>
                                        <p:animEffect transition="in" filter="fade">
                                          <p:cBhvr>
                                            <p:cTn id="56" dur="750"/>
                                            <p:tgtEl>
                                              <p:spTgt spid="196"/>
                                            </p:tgtEl>
                                          </p:cBhvr>
                                        </p:animEffect>
                                      </p:childTnLst>
                                    </p:cTn>
                                  </p:par>
                                </p:childTnLst>
                              </p:cTn>
                            </p:par>
                            <p:par>
                              <p:cTn id="57" fill="hold">
                                <p:stCondLst>
                                  <p:cond delay="14000"/>
                                </p:stCondLst>
                                <p:childTnLst>
                                  <p:par>
                                    <p:cTn id="58" presetID="22" presetClass="entr" presetSubtype="8" fill="hold" grpId="0" nodeType="afterEffect">
                                      <p:stCondLst>
                                        <p:cond delay="0"/>
                                      </p:stCondLst>
                                      <p:childTnLst>
                                        <p:set>
                                          <p:cBhvr>
                                            <p:cTn id="59" dur="1" fill="hold">
                                              <p:stCondLst>
                                                <p:cond delay="0"/>
                                              </p:stCondLst>
                                            </p:cTn>
                                            <p:tgtEl>
                                              <p:spTgt spid="184"/>
                                            </p:tgtEl>
                                            <p:attrNameLst>
                                              <p:attrName>style.visibility</p:attrName>
                                            </p:attrNameLst>
                                          </p:cBhvr>
                                          <p:to>
                                            <p:strVal val="visible"/>
                                          </p:to>
                                        </p:set>
                                        <p:animEffect transition="in" filter="wipe(left)">
                                          <p:cBhvr>
                                            <p:cTn id="60" dur="1500"/>
                                            <p:tgtEl>
                                              <p:spTgt spid="1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p:bldP spid="184" grpId="0"/>
          <p:bldP spid="185" grpId="0"/>
          <p:bldP spid="191" grpId="0"/>
          <p:bldP spid="192" grpId="0"/>
          <p:bldP spid="193" grpId="0"/>
          <p:bldP spid="194" grpId="0" animBg="1"/>
          <p:bldP spid="195" grpId="0" animBg="1"/>
          <p:bldP spid="196"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矩形: 圆角 16"/>
          <p:cNvSpPr/>
          <p:nvPr/>
        </p:nvSpPr>
        <p:spPr>
          <a:xfrm>
            <a:off x="1733262" y="1989000"/>
            <a:ext cx="9036338" cy="2880000"/>
          </a:xfrm>
          <a:prstGeom prst="roundRect">
            <a:avLst>
              <a:gd name="adj" fmla="val 8730"/>
            </a:avLst>
          </a:prstGeom>
          <a:solidFill>
            <a:schemeClr val="bg1"/>
          </a:solidFill>
          <a:ln>
            <a:solidFill>
              <a:srgbClr val="99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400" b="0" i="0" u="none" strike="noStrike" kern="1200" cap="none" spc="0" normalizeH="0" baseline="0" noProof="0" dirty="0">
              <a:ln>
                <a:noFill/>
              </a:ln>
              <a:solidFill>
                <a:srgbClr val="C00000"/>
              </a:solidFill>
              <a:effectLst/>
              <a:uLnTx/>
              <a:uFillTx/>
              <a:latin typeface="Impact" panose="020B0806030902050204" pitchFamily="34" charset="0"/>
              <a:ea typeface="宋体" panose="02010600030101010101" pitchFamily="2" charset="-122"/>
              <a:cs typeface="+mn-cs"/>
            </a:endParaRPr>
          </a:p>
        </p:txBody>
      </p:sp>
      <p:sp>
        <p:nvSpPr>
          <p:cNvPr id="58" name="TextBox 57"/>
          <p:cNvSpPr txBox="1"/>
          <p:nvPr/>
        </p:nvSpPr>
        <p:spPr>
          <a:xfrm>
            <a:off x="5022318" y="2252730"/>
            <a:ext cx="4727465" cy="1200329"/>
          </a:xfrm>
          <a:prstGeom prst="rect">
            <a:avLst/>
          </a:prstGeom>
          <a:noFill/>
        </p:spPr>
        <p:txBody>
          <a:bodyPr wrap="square" rtlCol="0">
            <a:spAutoFit/>
          </a:bodyPr>
          <a:lstStyle/>
          <a:p>
            <a:pPr defTabSz="913765"/>
            <a:r>
              <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两会新词</a:t>
            </a:r>
            <a:endPar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9" name="TextBox 58"/>
          <p:cNvSpPr txBox="1"/>
          <p:nvPr/>
        </p:nvSpPr>
        <p:spPr>
          <a:xfrm>
            <a:off x="5022318" y="3699474"/>
            <a:ext cx="5747282" cy="666786"/>
          </a:xfrm>
          <a:prstGeom prst="rect">
            <a:avLst/>
          </a:prstGeom>
          <a:noFill/>
        </p:spPr>
        <p:txBody>
          <a:bodyPr wrap="square" rtlCol="0">
            <a:spAutoFit/>
          </a:bodyPr>
          <a:lstStyle/>
          <a:p>
            <a:pPr defTabSz="913765"/>
            <a:r>
              <a:rPr lang="en-US" altLang="zh-CN"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2017</a:t>
            </a:r>
            <a:r>
              <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年两会的十二个新词</a:t>
            </a:r>
            <a:endPar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1733262" y="1988999"/>
            <a:ext cx="2880000" cy="2880000"/>
            <a:chOff x="1276134" y="2014659"/>
            <a:chExt cx="2160000" cy="2160000"/>
          </a:xfrm>
        </p:grpSpPr>
        <p:grpSp>
          <p:nvGrpSpPr>
            <p:cNvPr id="55" name="组合 54"/>
            <p:cNvGrpSpPr/>
            <p:nvPr/>
          </p:nvGrpSpPr>
          <p:grpSpPr>
            <a:xfrm>
              <a:off x="1276134" y="2014659"/>
              <a:ext cx="2160000" cy="2160000"/>
              <a:chOff x="1085222" y="2014659"/>
              <a:chExt cx="2334731" cy="2115212"/>
            </a:xfrm>
            <a:effectLst>
              <a:outerShdw blurRad="50800" dist="101600" dir="2700000" algn="tl" rotWithShape="0">
                <a:prstClr val="black">
                  <a:alpha val="40000"/>
                </a:prstClr>
              </a:outerShdw>
            </a:effectLst>
          </p:grpSpPr>
          <p:sp>
            <p:nvSpPr>
              <p:cNvPr id="56" name="矩形 3"/>
              <p:cNvSpPr/>
              <p:nvPr/>
            </p:nvSpPr>
            <p:spPr>
              <a:xfrm>
                <a:off x="1085222" y="2014659"/>
                <a:ext cx="2334731" cy="2115212"/>
              </a:xfrm>
              <a:prstGeom prst="roundRect">
                <a:avLst>
                  <a:gd name="adj" fmla="val 8293"/>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1735" dirty="0">
                  <a:solidFill>
                    <a:srgbClr val="FFC000">
                      <a:lumMod val="20000"/>
                      <a:lumOff val="80000"/>
                    </a:srgbClr>
                  </a:solidFill>
                  <a:latin typeface="Impact" panose="020B0806030902050204" pitchFamily="34" charset="0"/>
                  <a:ea typeface="宋体" panose="02010600030101010101" pitchFamily="2" charset="-122"/>
                </a:endParaRPr>
              </a:p>
            </p:txBody>
          </p:sp>
          <p:pic>
            <p:nvPicPr>
              <p:cNvPr id="57" name="Picture 2" descr="H:\ppt小图 (0-00-14-05)_1.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085222" y="2854987"/>
                <a:ext cx="1161736" cy="1274884"/>
              </a:xfrm>
              <a:prstGeom prst="round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60" name="TextBox 59"/>
            <p:cNvSpPr txBox="1"/>
            <p:nvPr/>
          </p:nvSpPr>
          <p:spPr>
            <a:xfrm>
              <a:off x="1582926" y="2163635"/>
              <a:ext cx="1711046" cy="1838918"/>
            </a:xfrm>
            <a:prstGeom prst="rect">
              <a:avLst/>
            </a:prstGeom>
            <a:noFill/>
          </p:spPr>
          <p:txBody>
            <a:bodyPr wrap="none" rtlCol="0">
              <a:spAutoFit/>
            </a:bodyPr>
            <a:lstStyle/>
            <a:p>
              <a:pPr defTabSz="913765"/>
              <a:r>
                <a:rPr lang="en-US" altLang="zh-CN"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03</a:t>
              </a:r>
              <a:endParaRPr lang="zh-CN" altLang="en-US"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childTnLst>
                          </p:cTn>
                        </p:par>
                        <p:par>
                          <p:cTn id="11" fill="hold">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left)">
                                      <p:cBhvr>
                                        <p:cTn id="14" dur="2000"/>
                                        <p:tgtEl>
                                          <p:spTgt spid="58"/>
                                        </p:tgtEl>
                                      </p:cBhvr>
                                    </p:animEffect>
                                  </p:childTnLst>
                                </p:cTn>
                              </p:par>
                            </p:childTnLst>
                          </p:cTn>
                        </p:par>
                        <p:par>
                          <p:cTn id="15" fill="hold">
                            <p:stCondLst>
                              <p:cond delay="4000"/>
                            </p:stCondLst>
                            <p:childTnLst>
                              <p:par>
                                <p:cTn id="16" presetID="42"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1500"/>
                                        <p:tgtEl>
                                          <p:spTgt spid="59"/>
                                        </p:tgtEl>
                                      </p:cBhvr>
                                    </p:animEffect>
                                    <p:anim calcmode="lin" valueType="num">
                                      <p:cBhvr>
                                        <p:cTn id="19" dur="1500" fill="hold"/>
                                        <p:tgtEl>
                                          <p:spTgt spid="59"/>
                                        </p:tgtEl>
                                        <p:attrNameLst>
                                          <p:attrName>ppt_x</p:attrName>
                                        </p:attrNameLst>
                                      </p:cBhvr>
                                      <p:tavLst>
                                        <p:tav tm="0">
                                          <p:val>
                                            <p:strVal val="#ppt_x"/>
                                          </p:val>
                                        </p:tav>
                                        <p:tav tm="100000">
                                          <p:val>
                                            <p:strVal val="#ppt_x"/>
                                          </p:val>
                                        </p:tav>
                                      </p:tavLst>
                                    </p:anim>
                                    <p:anim calcmode="lin" valueType="num">
                                      <p:cBhvr>
                                        <p:cTn id="20" dur="1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两会新词解读</a:t>
            </a:r>
            <a:endParaRPr lang="zh-CN" altLang="en-US" dirty="0">
              <a:effectLst>
                <a:outerShdw blurRad="38100" dist="38100" dir="2700000" algn="tl">
                  <a:srgbClr val="000000">
                    <a:alpha val="43137"/>
                  </a:srgbClr>
                </a:outerShdw>
              </a:effectLst>
            </a:endParaRPr>
          </a:p>
        </p:txBody>
      </p:sp>
      <p:grpSp>
        <p:nvGrpSpPr>
          <p:cNvPr id="130" name="组合 129"/>
          <p:cNvGrpSpPr/>
          <p:nvPr/>
        </p:nvGrpSpPr>
        <p:grpSpPr>
          <a:xfrm>
            <a:off x="521079" y="3560446"/>
            <a:ext cx="4573520" cy="1464421"/>
            <a:chOff x="464619" y="2586251"/>
            <a:chExt cx="3430140" cy="1098316"/>
          </a:xfrm>
        </p:grpSpPr>
        <p:grpSp>
          <p:nvGrpSpPr>
            <p:cNvPr id="131" name="组合 130"/>
            <p:cNvGrpSpPr/>
            <p:nvPr/>
          </p:nvGrpSpPr>
          <p:grpSpPr>
            <a:xfrm>
              <a:off x="464619" y="2586251"/>
              <a:ext cx="648000" cy="1098316"/>
              <a:chOff x="788871" y="1711729"/>
              <a:chExt cx="648000" cy="1098316"/>
            </a:xfrm>
          </p:grpSpPr>
          <p:grpSp>
            <p:nvGrpSpPr>
              <p:cNvPr id="164" name="组合 163"/>
              <p:cNvGrpSpPr/>
              <p:nvPr/>
            </p:nvGrpSpPr>
            <p:grpSpPr>
              <a:xfrm>
                <a:off x="788871" y="2162045"/>
                <a:ext cx="648000" cy="648000"/>
                <a:chOff x="6506571" y="1638199"/>
                <a:chExt cx="720000" cy="720000"/>
              </a:xfrm>
            </p:grpSpPr>
            <p:grpSp>
              <p:nvGrpSpPr>
                <p:cNvPr id="166" name="组合 165"/>
                <p:cNvGrpSpPr/>
                <p:nvPr/>
              </p:nvGrpSpPr>
              <p:grpSpPr>
                <a:xfrm>
                  <a:off x="6506571" y="1638199"/>
                  <a:ext cx="720000" cy="720000"/>
                  <a:chOff x="6845255" y="1255571"/>
                  <a:chExt cx="720000" cy="720000"/>
                </a:xfrm>
              </p:grpSpPr>
              <p:sp>
                <p:nvSpPr>
                  <p:cNvPr id="168" name="矩形 167"/>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69" name="直接连接符 168"/>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0" name="直接连接符 169"/>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7" name="文本框 166"/>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蓝</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65" name="文本框 164"/>
              <p:cNvSpPr txBox="1"/>
              <p:nvPr/>
            </p:nvSpPr>
            <p:spPr>
              <a:xfrm>
                <a:off x="788871" y="1711729"/>
                <a:ext cx="648000" cy="377075"/>
              </a:xfrm>
              <a:prstGeom prst="rect">
                <a:avLst/>
              </a:prstGeom>
              <a:noFill/>
            </p:spPr>
            <p:txBody>
              <a:bodyPr wrap="square" rtlCol="0">
                <a:spAutoFit/>
              </a:bodyPr>
              <a:lstStyle/>
              <a:p>
                <a:pPr algn="ctr" defTabSz="913765"/>
                <a:r>
                  <a:rPr lang="en-US" altLang="zh-CN" sz="2665" dirty="0" err="1">
                    <a:solidFill>
                      <a:prstClr val="black"/>
                    </a:solidFill>
                    <a:latin typeface="Calibri" panose="020F0502020204030204"/>
                    <a:ea typeface="宋体" panose="02010600030101010101" pitchFamily="2" charset="-122"/>
                  </a:rPr>
                  <a:t>lan</a:t>
                </a:r>
                <a:endParaRPr lang="zh-CN" altLang="en-US" sz="2665" dirty="0">
                  <a:solidFill>
                    <a:prstClr val="black"/>
                  </a:solidFill>
                  <a:latin typeface="Calibri" panose="020F0502020204030204"/>
                  <a:ea typeface="宋体" panose="02010600030101010101" pitchFamily="2" charset="-122"/>
                </a:endParaRPr>
              </a:p>
            </p:txBody>
          </p:sp>
        </p:grpSp>
        <p:grpSp>
          <p:nvGrpSpPr>
            <p:cNvPr id="132" name="组合 131"/>
            <p:cNvGrpSpPr/>
            <p:nvPr/>
          </p:nvGrpSpPr>
          <p:grpSpPr>
            <a:xfrm>
              <a:off x="1160154" y="2586251"/>
              <a:ext cx="648000" cy="1098316"/>
              <a:chOff x="788871" y="1711729"/>
              <a:chExt cx="648000" cy="1098316"/>
            </a:xfrm>
          </p:grpSpPr>
          <p:grpSp>
            <p:nvGrpSpPr>
              <p:cNvPr id="157" name="组合 156"/>
              <p:cNvGrpSpPr/>
              <p:nvPr/>
            </p:nvGrpSpPr>
            <p:grpSpPr>
              <a:xfrm>
                <a:off x="788871" y="2162045"/>
                <a:ext cx="648000" cy="648000"/>
                <a:chOff x="6506571" y="1638199"/>
                <a:chExt cx="720000" cy="720000"/>
              </a:xfrm>
            </p:grpSpPr>
            <p:grpSp>
              <p:nvGrpSpPr>
                <p:cNvPr id="159" name="组合 158"/>
                <p:cNvGrpSpPr/>
                <p:nvPr/>
              </p:nvGrpSpPr>
              <p:grpSpPr>
                <a:xfrm>
                  <a:off x="6506571" y="1638199"/>
                  <a:ext cx="720000" cy="720000"/>
                  <a:chOff x="6845255" y="1255571"/>
                  <a:chExt cx="720000" cy="720000"/>
                </a:xfrm>
              </p:grpSpPr>
              <p:sp>
                <p:nvSpPr>
                  <p:cNvPr id="161" name="矩形 160"/>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62" name="直接连接符 161"/>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3" name="直接连接符 162"/>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60" name="文本框 159"/>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天</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58" name="文本框 157"/>
              <p:cNvSpPr txBox="1"/>
              <p:nvPr/>
            </p:nvSpPr>
            <p:spPr>
              <a:xfrm>
                <a:off x="788871" y="1711729"/>
                <a:ext cx="648000" cy="377075"/>
              </a:xfrm>
              <a:prstGeom prst="rect">
                <a:avLst/>
              </a:prstGeom>
              <a:noFill/>
            </p:spPr>
            <p:txBody>
              <a:bodyPr wrap="square" rtlCol="0">
                <a:spAutoFit/>
              </a:bodyPr>
              <a:lstStyle/>
              <a:p>
                <a:pPr algn="ctr" defTabSz="913765"/>
                <a:r>
                  <a:rPr lang="en-US" altLang="zh-CN" sz="2665" dirty="0" err="1">
                    <a:solidFill>
                      <a:prstClr val="black"/>
                    </a:solidFill>
                    <a:latin typeface="Calibri" panose="020F0502020204030204"/>
                    <a:ea typeface="宋体" panose="02010600030101010101" pitchFamily="2" charset="-122"/>
                  </a:rPr>
                  <a:t>tian</a:t>
                </a:r>
                <a:endParaRPr lang="zh-CN" altLang="en-US" sz="2665" dirty="0">
                  <a:solidFill>
                    <a:prstClr val="black"/>
                  </a:solidFill>
                  <a:latin typeface="Calibri" panose="020F0502020204030204"/>
                  <a:ea typeface="宋体" panose="02010600030101010101" pitchFamily="2" charset="-122"/>
                </a:endParaRPr>
              </a:p>
            </p:txBody>
          </p:sp>
        </p:grpSp>
        <p:grpSp>
          <p:nvGrpSpPr>
            <p:cNvPr id="133" name="组合 132"/>
            <p:cNvGrpSpPr/>
            <p:nvPr/>
          </p:nvGrpSpPr>
          <p:grpSpPr>
            <a:xfrm>
              <a:off x="1855689" y="2586251"/>
              <a:ext cx="648000" cy="1098316"/>
              <a:chOff x="788871" y="1711729"/>
              <a:chExt cx="648000" cy="1098316"/>
            </a:xfrm>
          </p:grpSpPr>
          <p:grpSp>
            <p:nvGrpSpPr>
              <p:cNvPr id="150" name="组合 149"/>
              <p:cNvGrpSpPr/>
              <p:nvPr/>
            </p:nvGrpSpPr>
            <p:grpSpPr>
              <a:xfrm>
                <a:off x="788871" y="2162045"/>
                <a:ext cx="648000" cy="648000"/>
                <a:chOff x="6506571" y="1638199"/>
                <a:chExt cx="720000" cy="720000"/>
              </a:xfrm>
            </p:grpSpPr>
            <p:grpSp>
              <p:nvGrpSpPr>
                <p:cNvPr id="152" name="组合 151"/>
                <p:cNvGrpSpPr/>
                <p:nvPr/>
              </p:nvGrpSpPr>
              <p:grpSpPr>
                <a:xfrm>
                  <a:off x="6506571" y="1638199"/>
                  <a:ext cx="720000" cy="720000"/>
                  <a:chOff x="6845255" y="1255571"/>
                  <a:chExt cx="720000" cy="720000"/>
                </a:xfrm>
              </p:grpSpPr>
              <p:sp>
                <p:nvSpPr>
                  <p:cNvPr id="154" name="矩形 153"/>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55" name="直接连接符 154"/>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6" name="直接连接符 155"/>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53" name="文本框 152"/>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保</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51" name="文本框 150"/>
              <p:cNvSpPr txBox="1"/>
              <p:nvPr/>
            </p:nvSpPr>
            <p:spPr>
              <a:xfrm>
                <a:off x="788871" y="1711729"/>
                <a:ext cx="648000" cy="377075"/>
              </a:xfrm>
              <a:prstGeom prst="rect">
                <a:avLst/>
              </a:prstGeom>
              <a:noFill/>
            </p:spPr>
            <p:txBody>
              <a:bodyPr wrap="square" rtlCol="0">
                <a:spAutoFit/>
              </a:bodyPr>
              <a:lstStyle/>
              <a:p>
                <a:pPr algn="ctr" defTabSz="913765"/>
                <a:r>
                  <a:rPr lang="en-US" altLang="zh-CN" sz="2665" dirty="0" err="1">
                    <a:solidFill>
                      <a:prstClr val="black"/>
                    </a:solidFill>
                    <a:latin typeface="Calibri" panose="020F0502020204030204"/>
                    <a:ea typeface="宋体" panose="02010600030101010101" pitchFamily="2" charset="-122"/>
                  </a:rPr>
                  <a:t>bao</a:t>
                </a:r>
                <a:endParaRPr lang="zh-CN" altLang="en-US" sz="2665" dirty="0">
                  <a:solidFill>
                    <a:prstClr val="black"/>
                  </a:solidFill>
                  <a:latin typeface="Calibri" panose="020F0502020204030204"/>
                  <a:ea typeface="宋体" panose="02010600030101010101" pitchFamily="2" charset="-122"/>
                </a:endParaRPr>
              </a:p>
            </p:txBody>
          </p:sp>
        </p:grpSp>
        <p:grpSp>
          <p:nvGrpSpPr>
            <p:cNvPr id="134" name="组合 133"/>
            <p:cNvGrpSpPr/>
            <p:nvPr/>
          </p:nvGrpSpPr>
          <p:grpSpPr>
            <a:xfrm>
              <a:off x="2551224" y="2586251"/>
              <a:ext cx="648000" cy="1098316"/>
              <a:chOff x="788871" y="1711729"/>
              <a:chExt cx="648000" cy="1098316"/>
            </a:xfrm>
          </p:grpSpPr>
          <p:grpSp>
            <p:nvGrpSpPr>
              <p:cNvPr id="143" name="组合 142"/>
              <p:cNvGrpSpPr/>
              <p:nvPr/>
            </p:nvGrpSpPr>
            <p:grpSpPr>
              <a:xfrm>
                <a:off x="788871" y="2162045"/>
                <a:ext cx="648000" cy="648000"/>
                <a:chOff x="6506571" y="1638199"/>
                <a:chExt cx="720000" cy="720000"/>
              </a:xfrm>
            </p:grpSpPr>
            <p:grpSp>
              <p:nvGrpSpPr>
                <p:cNvPr id="145" name="组合 144"/>
                <p:cNvGrpSpPr/>
                <p:nvPr/>
              </p:nvGrpSpPr>
              <p:grpSpPr>
                <a:xfrm>
                  <a:off x="6506571" y="1638199"/>
                  <a:ext cx="720000" cy="720000"/>
                  <a:chOff x="6845255" y="1255571"/>
                  <a:chExt cx="720000" cy="720000"/>
                </a:xfrm>
              </p:grpSpPr>
              <p:sp>
                <p:nvSpPr>
                  <p:cNvPr id="147" name="矩形 146"/>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48" name="直接连接符 147"/>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9" name="直接连接符 148"/>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6" name="文本框 145"/>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卫</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44" name="文本框 143"/>
              <p:cNvSpPr txBox="1"/>
              <p:nvPr/>
            </p:nvSpPr>
            <p:spPr>
              <a:xfrm>
                <a:off x="788871" y="1711729"/>
                <a:ext cx="648000" cy="377075"/>
              </a:xfrm>
              <a:prstGeom prst="rect">
                <a:avLst/>
              </a:prstGeom>
              <a:noFill/>
            </p:spPr>
            <p:txBody>
              <a:bodyPr wrap="square" rtlCol="0">
                <a:spAutoFit/>
              </a:bodyPr>
              <a:lstStyle/>
              <a:p>
                <a:pPr algn="ctr" defTabSz="913765"/>
                <a:r>
                  <a:rPr lang="en-US" altLang="zh-CN" sz="2665" dirty="0" err="1">
                    <a:solidFill>
                      <a:prstClr val="black"/>
                    </a:solidFill>
                    <a:latin typeface="Calibri" panose="020F0502020204030204"/>
                    <a:ea typeface="宋体" panose="02010600030101010101" pitchFamily="2" charset="-122"/>
                  </a:rPr>
                  <a:t>wei</a:t>
                </a:r>
                <a:endParaRPr lang="zh-CN" altLang="en-US" sz="2665" dirty="0">
                  <a:solidFill>
                    <a:prstClr val="black"/>
                  </a:solidFill>
                  <a:latin typeface="Calibri" panose="020F0502020204030204"/>
                  <a:ea typeface="宋体" panose="02010600030101010101" pitchFamily="2" charset="-122"/>
                </a:endParaRPr>
              </a:p>
            </p:txBody>
          </p:sp>
        </p:grpSp>
        <p:grpSp>
          <p:nvGrpSpPr>
            <p:cNvPr id="135" name="组合 134"/>
            <p:cNvGrpSpPr/>
            <p:nvPr/>
          </p:nvGrpSpPr>
          <p:grpSpPr>
            <a:xfrm>
              <a:off x="3246759" y="2586251"/>
              <a:ext cx="648000" cy="1098316"/>
              <a:chOff x="788871" y="1711729"/>
              <a:chExt cx="648000" cy="1098316"/>
            </a:xfrm>
          </p:grpSpPr>
          <p:grpSp>
            <p:nvGrpSpPr>
              <p:cNvPr id="136" name="组合 135"/>
              <p:cNvGrpSpPr/>
              <p:nvPr/>
            </p:nvGrpSpPr>
            <p:grpSpPr>
              <a:xfrm>
                <a:off x="788871" y="2162045"/>
                <a:ext cx="648000" cy="648000"/>
                <a:chOff x="6506571" y="1638199"/>
                <a:chExt cx="720000" cy="720000"/>
              </a:xfrm>
            </p:grpSpPr>
            <p:grpSp>
              <p:nvGrpSpPr>
                <p:cNvPr id="138" name="组合 137"/>
                <p:cNvGrpSpPr/>
                <p:nvPr/>
              </p:nvGrpSpPr>
              <p:grpSpPr>
                <a:xfrm>
                  <a:off x="6506571" y="1638199"/>
                  <a:ext cx="720000" cy="720000"/>
                  <a:chOff x="6845255" y="1255571"/>
                  <a:chExt cx="720000" cy="720000"/>
                </a:xfrm>
              </p:grpSpPr>
              <p:sp>
                <p:nvSpPr>
                  <p:cNvPr id="140" name="矩形 139"/>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41" name="直接连接符 140"/>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2" name="直接连接符 141"/>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39" name="文本框 138"/>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战</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37" name="文本框 136"/>
              <p:cNvSpPr txBox="1"/>
              <p:nvPr/>
            </p:nvSpPr>
            <p:spPr>
              <a:xfrm>
                <a:off x="788871" y="1711729"/>
                <a:ext cx="648000" cy="346249"/>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zhan</a:t>
                </a:r>
                <a:endParaRPr lang="zh-CN" altLang="en-US" sz="2400" dirty="0">
                  <a:solidFill>
                    <a:prstClr val="black"/>
                  </a:solidFill>
                  <a:latin typeface="Calibri" panose="020F0502020204030204"/>
                  <a:ea typeface="宋体" panose="02010600030101010101" pitchFamily="2" charset="-122"/>
                </a:endParaRPr>
              </a:p>
            </p:txBody>
          </p:sp>
        </p:grpSp>
      </p:grpSp>
      <p:sp>
        <p:nvSpPr>
          <p:cNvPr id="171" name="文本框 170"/>
          <p:cNvSpPr txBox="1"/>
          <p:nvPr/>
        </p:nvSpPr>
        <p:spPr>
          <a:xfrm>
            <a:off x="658527" y="1857235"/>
            <a:ext cx="4362008" cy="748988"/>
          </a:xfrm>
          <a:prstGeom prst="rect">
            <a:avLst/>
          </a:prstGeom>
          <a:noFill/>
        </p:spPr>
        <p:txBody>
          <a:bodyPr wrap="square" rtlCol="0">
            <a:spAutoFit/>
          </a:bodyPr>
          <a:lstStyle/>
          <a:p>
            <a:pPr defTabSz="913765"/>
            <a:r>
              <a:rPr lang="en-US" altLang="zh-CN" sz="4265" b="1" dirty="0">
                <a:solidFill>
                  <a:prstClr val="black">
                    <a:lumMod val="85000"/>
                    <a:lumOff val="15000"/>
                  </a:prstClr>
                </a:solidFill>
                <a:latin typeface="微软雅黑" panose="020B0503020204020204" pitchFamily="34" charset="-122"/>
                <a:ea typeface="微软雅黑" panose="020B0503020204020204" pitchFamily="34" charset="-122"/>
              </a:rPr>
              <a:t>【 </a:t>
            </a:r>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两会新词   </a:t>
            </a:r>
            <a:r>
              <a:rPr lang="en-US" altLang="zh-CN" sz="4265" dirty="0">
                <a:solidFill>
                  <a:prstClr val="black">
                    <a:lumMod val="85000"/>
                    <a:lumOff val="15000"/>
                  </a:prstClr>
                </a:solidFill>
                <a:latin typeface="Impact" panose="020B0806030902050204" pitchFamily="34" charset="0"/>
                <a:ea typeface="微软雅黑" panose="020B0503020204020204" pitchFamily="34" charset="-122"/>
              </a:rPr>
              <a:t>01 】</a:t>
            </a:r>
            <a:endParaRPr lang="zh-CN" altLang="en-US" sz="4265" dirty="0">
              <a:solidFill>
                <a:prstClr val="black">
                  <a:lumMod val="85000"/>
                  <a:lumOff val="15000"/>
                </a:prstClr>
              </a:solidFill>
              <a:latin typeface="Impact" panose="020B0806030902050204" pitchFamily="34" charset="0"/>
              <a:ea typeface="微软雅黑" panose="020B0503020204020204" pitchFamily="34" charset="-122"/>
            </a:endParaRPr>
          </a:p>
        </p:txBody>
      </p:sp>
      <p:sp>
        <p:nvSpPr>
          <p:cNvPr id="172" name="矩形 171"/>
          <p:cNvSpPr/>
          <p:nvPr/>
        </p:nvSpPr>
        <p:spPr>
          <a:xfrm>
            <a:off x="1" y="2892261"/>
            <a:ext cx="5283108" cy="140137"/>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73" name="矩形 172"/>
          <p:cNvSpPr/>
          <p:nvPr/>
        </p:nvSpPr>
        <p:spPr>
          <a:xfrm>
            <a:off x="5978222" y="3649020"/>
            <a:ext cx="5821391" cy="2061718"/>
          </a:xfrm>
          <a:prstGeom prst="rect">
            <a:avLst/>
          </a:prstGeom>
        </p:spPr>
        <p:txBody>
          <a:bodyPr wrap="square">
            <a:spAutoFit/>
          </a:bodyPr>
          <a:lstStyle/>
          <a:p>
            <a:pPr defTabSz="913765"/>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今年二氧化硫、氮氧化物排放量要分别下降３％，重点地区细颗粒物（ＰＭ２．５）浓度明显下降；要加快解决燃煤污染问题；要全面推进污染源治理；要强化机动车尾气治理；要有效应对重污染天气；要严格环境执法和督查问责；治理雾霾人人有责，贵在行动、成在坚持。</a:t>
            </a:r>
            <a:endPar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174" name="组合 173"/>
          <p:cNvGrpSpPr/>
          <p:nvPr/>
        </p:nvGrpSpPr>
        <p:grpSpPr>
          <a:xfrm>
            <a:off x="6208116" y="2477403"/>
            <a:ext cx="960000" cy="960000"/>
            <a:chOff x="5022026" y="1359898"/>
            <a:chExt cx="720000" cy="720000"/>
          </a:xfrm>
        </p:grpSpPr>
        <p:sp>
          <p:nvSpPr>
            <p:cNvPr id="175" name="椭圆 174"/>
            <p:cNvSpPr/>
            <p:nvPr/>
          </p:nvSpPr>
          <p:spPr>
            <a:xfrm>
              <a:off x="5022026" y="1359898"/>
              <a:ext cx="720000" cy="720000"/>
            </a:xfrm>
            <a:prstGeom prst="ellipse">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76" name="椭圆 175"/>
            <p:cNvSpPr/>
            <p:nvPr/>
          </p:nvSpPr>
          <p:spPr>
            <a:xfrm>
              <a:off x="5058026" y="1395898"/>
              <a:ext cx="648000" cy="648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77" name="文本框 176"/>
            <p:cNvSpPr txBox="1"/>
            <p:nvPr/>
          </p:nvSpPr>
          <p:spPr>
            <a:xfrm>
              <a:off x="5135652" y="1519843"/>
              <a:ext cx="492748" cy="377075"/>
            </a:xfrm>
            <a:prstGeom prst="rect">
              <a:avLst/>
            </a:prstGeom>
            <a:noFill/>
          </p:spPr>
          <p:txBody>
            <a:bodyPr wrap="square" rtlCol="0">
              <a:spAutoFit/>
            </a:bodyPr>
            <a:lstStyle/>
            <a:p>
              <a:pPr algn="ctr" defTabSz="913765"/>
              <a:r>
                <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rPr>
                <a:t>例</a:t>
              </a:r>
              <a:endPar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
        <p:nvSpPr>
          <p:cNvPr id="178" name="矩形 177"/>
          <p:cNvSpPr/>
          <p:nvPr/>
        </p:nvSpPr>
        <p:spPr>
          <a:xfrm>
            <a:off x="7449703" y="2649626"/>
            <a:ext cx="4288353" cy="584775"/>
          </a:xfrm>
          <a:prstGeom prst="rect">
            <a:avLst/>
          </a:prstGeom>
        </p:spPr>
        <p:txBody>
          <a:bodyPr wrap="none">
            <a:spAutoFit/>
          </a:bodyPr>
          <a:lstStyle/>
          <a:p>
            <a:pPr defTabSz="913765"/>
            <a:r>
              <a:rPr lang="zh-CN" altLang="en-US" sz="3200" dirty="0">
                <a:solidFill>
                  <a:prstClr val="black">
                    <a:lumMod val="85000"/>
                    <a:lumOff val="15000"/>
                  </a:prstClr>
                </a:solidFill>
                <a:latin typeface="微软雅黑" panose="020B0503020204020204" pitchFamily="34" charset="-122"/>
                <a:ea typeface="微软雅黑" panose="020B0503020204020204" pitchFamily="34" charset="-122"/>
              </a:rPr>
              <a:t>坚决打好</a:t>
            </a:r>
            <a:r>
              <a:rPr lang="zh-CN" altLang="en-US" sz="3200" b="1" dirty="0">
                <a:solidFill>
                  <a:srgbClr val="990000"/>
                </a:solidFill>
                <a:latin typeface="微软雅黑" panose="020B0503020204020204" pitchFamily="34" charset="-122"/>
                <a:ea typeface="微软雅黑" panose="020B0503020204020204" pitchFamily="34" charset="-122"/>
              </a:rPr>
              <a:t>蓝天保卫战</a:t>
            </a:r>
            <a:r>
              <a:rPr lang="zh-CN" altLang="en-US" sz="3200" dirty="0">
                <a:solidFill>
                  <a:prstClr val="black">
                    <a:lumMod val="85000"/>
                    <a:lumOff val="15000"/>
                  </a:prstClr>
                </a:solidFill>
                <a:latin typeface="微软雅黑" panose="020B0503020204020204" pitchFamily="34" charset="-122"/>
                <a:ea typeface="微软雅黑" panose="020B0503020204020204" pitchFamily="34" charset="-122"/>
              </a:rPr>
              <a:t>。</a:t>
            </a:r>
            <a:endParaRPr lang="zh-CN" altLang="en-US" sz="2665" dirty="0">
              <a:solidFill>
                <a:prstClr val="black"/>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71"/>
                                            </p:tgtEl>
                                            <p:attrNameLst>
                                              <p:attrName>style.visibility</p:attrName>
                                            </p:attrNameLst>
                                          </p:cBhvr>
                                          <p:to>
                                            <p:strVal val="visible"/>
                                          </p:to>
                                        </p:set>
                                        <p:anim calcmode="lin" valueType="num">
                                          <p:cBhvr>
                                            <p:cTn id="7" dur="2000" fill="hold"/>
                                            <p:tgtEl>
                                              <p:spTgt spid="171"/>
                                            </p:tgtEl>
                                            <p:attrNameLst>
                                              <p:attrName>ppt_w</p:attrName>
                                            </p:attrNameLst>
                                          </p:cBhvr>
                                          <p:tavLst>
                                            <p:tav tm="0">
                                              <p:val>
                                                <p:fltVal val="0"/>
                                              </p:val>
                                            </p:tav>
                                            <p:tav tm="100000">
                                              <p:val>
                                                <p:strVal val="#ppt_w"/>
                                              </p:val>
                                            </p:tav>
                                          </p:tavLst>
                                        </p:anim>
                                        <p:anim calcmode="lin" valueType="num">
                                          <p:cBhvr>
                                            <p:cTn id="8" dur="2000" fill="hold"/>
                                            <p:tgtEl>
                                              <p:spTgt spid="171"/>
                                            </p:tgtEl>
                                            <p:attrNameLst>
                                              <p:attrName>ppt_h</p:attrName>
                                            </p:attrNameLst>
                                          </p:cBhvr>
                                          <p:tavLst>
                                            <p:tav tm="0">
                                              <p:val>
                                                <p:fltVal val="0"/>
                                              </p:val>
                                            </p:tav>
                                            <p:tav tm="100000">
                                              <p:val>
                                                <p:strVal val="#ppt_h"/>
                                              </p:val>
                                            </p:tav>
                                          </p:tavLst>
                                        </p:anim>
                                        <p:anim calcmode="lin" valueType="num">
                                          <p:cBhvr>
                                            <p:cTn id="9" dur="2000" fill="hold"/>
                                            <p:tgtEl>
                                              <p:spTgt spid="171"/>
                                            </p:tgtEl>
                                            <p:attrNameLst>
                                              <p:attrName>style.rotation</p:attrName>
                                            </p:attrNameLst>
                                          </p:cBhvr>
                                          <p:tavLst>
                                            <p:tav tm="0">
                                              <p:val>
                                                <p:fltVal val="90"/>
                                              </p:val>
                                            </p:tav>
                                            <p:tav tm="100000">
                                              <p:val>
                                                <p:fltVal val="0"/>
                                              </p:val>
                                            </p:tav>
                                          </p:tavLst>
                                        </p:anim>
                                        <p:animEffect transition="in" filter="fade">
                                          <p:cBhvr>
                                            <p:cTn id="10" dur="2000"/>
                                            <p:tgtEl>
                                              <p:spTgt spid="171"/>
                                            </p:tgtEl>
                                          </p:cBhvr>
                                        </p:animEffect>
                                      </p:childTnLst>
                                    </p:cTn>
                                  </p:par>
                                </p:childTnLst>
                              </p:cTn>
                            </p:par>
                            <p:par>
                              <p:cTn id="11" fill="hold">
                                <p:stCondLst>
                                  <p:cond delay="2000"/>
                                </p:stCondLst>
                                <p:childTnLst>
                                  <p:par>
                                    <p:cTn id="12" presetID="2" presetClass="entr" presetSubtype="8" fill="hold" grpId="0" nodeType="afterEffect" p14:presetBounceEnd="28000">
                                      <p:stCondLst>
                                        <p:cond delay="0"/>
                                      </p:stCondLst>
                                      <p:childTnLst>
                                        <p:set>
                                          <p:cBhvr>
                                            <p:cTn id="13" dur="1" fill="hold">
                                              <p:stCondLst>
                                                <p:cond delay="0"/>
                                              </p:stCondLst>
                                            </p:cTn>
                                            <p:tgtEl>
                                              <p:spTgt spid="172"/>
                                            </p:tgtEl>
                                            <p:attrNameLst>
                                              <p:attrName>style.visibility</p:attrName>
                                            </p:attrNameLst>
                                          </p:cBhvr>
                                          <p:to>
                                            <p:strVal val="visible"/>
                                          </p:to>
                                        </p:set>
                                        <p:anim calcmode="lin" valueType="num" p14:bounceEnd="28000">
                                          <p:cBhvr additive="base">
                                            <p:cTn id="14" dur="1750" fill="hold"/>
                                            <p:tgtEl>
                                              <p:spTgt spid="172"/>
                                            </p:tgtEl>
                                            <p:attrNameLst>
                                              <p:attrName>ppt_x</p:attrName>
                                            </p:attrNameLst>
                                          </p:cBhvr>
                                          <p:tavLst>
                                            <p:tav tm="0">
                                              <p:val>
                                                <p:strVal val="0-#ppt_w/2"/>
                                              </p:val>
                                            </p:tav>
                                            <p:tav tm="100000">
                                              <p:val>
                                                <p:strVal val="#ppt_x"/>
                                              </p:val>
                                            </p:tav>
                                          </p:tavLst>
                                        </p:anim>
                                        <p:anim calcmode="lin" valueType="num" p14:bounceEnd="28000">
                                          <p:cBhvr additive="base">
                                            <p:cTn id="15" dur="1750" fill="hold"/>
                                            <p:tgtEl>
                                              <p:spTgt spid="172"/>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130"/>
                                            </p:tgtEl>
                                            <p:attrNameLst>
                                              <p:attrName>style.visibility</p:attrName>
                                            </p:attrNameLst>
                                          </p:cBhvr>
                                          <p:to>
                                            <p:strVal val="visible"/>
                                          </p:to>
                                        </p:set>
                                        <p:animEffect transition="in" filter="fade">
                                          <p:cBhvr>
                                            <p:cTn id="19" dur="2000"/>
                                            <p:tgtEl>
                                              <p:spTgt spid="130"/>
                                            </p:tgtEl>
                                          </p:cBhvr>
                                        </p:animEffect>
                                        <p:anim calcmode="lin" valueType="num">
                                          <p:cBhvr>
                                            <p:cTn id="20" dur="2000" fill="hold"/>
                                            <p:tgtEl>
                                              <p:spTgt spid="130"/>
                                            </p:tgtEl>
                                            <p:attrNameLst>
                                              <p:attrName>ppt_x</p:attrName>
                                            </p:attrNameLst>
                                          </p:cBhvr>
                                          <p:tavLst>
                                            <p:tav tm="0">
                                              <p:val>
                                                <p:strVal val="#ppt_x"/>
                                              </p:val>
                                            </p:tav>
                                            <p:tav tm="100000">
                                              <p:val>
                                                <p:strVal val="#ppt_x"/>
                                              </p:val>
                                            </p:tav>
                                          </p:tavLst>
                                        </p:anim>
                                        <p:anim calcmode="lin" valueType="num">
                                          <p:cBhvr>
                                            <p:cTn id="21" dur="2000" fill="hold"/>
                                            <p:tgtEl>
                                              <p:spTgt spid="130"/>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174"/>
                                            </p:tgtEl>
                                            <p:attrNameLst>
                                              <p:attrName>style.visibility</p:attrName>
                                            </p:attrNameLst>
                                          </p:cBhvr>
                                          <p:to>
                                            <p:strVal val="visible"/>
                                          </p:to>
                                        </p:set>
                                        <p:anim calcmode="lin" valueType="num">
                                          <p:cBhvr>
                                            <p:cTn id="25" dur="1000" fill="hold"/>
                                            <p:tgtEl>
                                              <p:spTgt spid="174"/>
                                            </p:tgtEl>
                                            <p:attrNameLst>
                                              <p:attrName>ppt_w</p:attrName>
                                            </p:attrNameLst>
                                          </p:cBhvr>
                                          <p:tavLst>
                                            <p:tav tm="0">
                                              <p:val>
                                                <p:fltVal val="0"/>
                                              </p:val>
                                            </p:tav>
                                            <p:tav tm="100000">
                                              <p:val>
                                                <p:strVal val="#ppt_w"/>
                                              </p:val>
                                            </p:tav>
                                          </p:tavLst>
                                        </p:anim>
                                        <p:anim calcmode="lin" valueType="num">
                                          <p:cBhvr>
                                            <p:cTn id="26" dur="1000" fill="hold"/>
                                            <p:tgtEl>
                                              <p:spTgt spid="174"/>
                                            </p:tgtEl>
                                            <p:attrNameLst>
                                              <p:attrName>ppt_h</p:attrName>
                                            </p:attrNameLst>
                                          </p:cBhvr>
                                          <p:tavLst>
                                            <p:tav tm="0">
                                              <p:val>
                                                <p:fltVal val="0"/>
                                              </p:val>
                                            </p:tav>
                                            <p:tav tm="100000">
                                              <p:val>
                                                <p:strVal val="#ppt_h"/>
                                              </p:val>
                                            </p:tav>
                                          </p:tavLst>
                                        </p:anim>
                                        <p:animEffect transition="in" filter="fade">
                                          <p:cBhvr>
                                            <p:cTn id="27" dur="1000"/>
                                            <p:tgtEl>
                                              <p:spTgt spid="174"/>
                                            </p:tgtEl>
                                          </p:cBhvr>
                                        </p:animEffect>
                                      </p:childTnLst>
                                    </p:cTn>
                                  </p:par>
                                </p:childTnLst>
                              </p:cTn>
                            </p:par>
                            <p:par>
                              <p:cTn id="28" fill="hold">
                                <p:stCondLst>
                                  <p:cond delay="7000"/>
                                </p:stCondLst>
                                <p:childTnLst>
                                  <p:par>
                                    <p:cTn id="29" presetID="22" presetClass="entr" presetSubtype="8" fill="hold" grpId="0" nodeType="afterEffect">
                                      <p:stCondLst>
                                        <p:cond delay="0"/>
                                      </p:stCondLst>
                                      <p:childTnLst>
                                        <p:set>
                                          <p:cBhvr>
                                            <p:cTn id="30" dur="1" fill="hold">
                                              <p:stCondLst>
                                                <p:cond delay="0"/>
                                              </p:stCondLst>
                                            </p:cTn>
                                            <p:tgtEl>
                                              <p:spTgt spid="178"/>
                                            </p:tgtEl>
                                            <p:attrNameLst>
                                              <p:attrName>style.visibility</p:attrName>
                                            </p:attrNameLst>
                                          </p:cBhvr>
                                          <p:to>
                                            <p:strVal val="visible"/>
                                          </p:to>
                                        </p:set>
                                        <p:animEffect transition="in" filter="wipe(left)">
                                          <p:cBhvr>
                                            <p:cTn id="31" dur="2000"/>
                                            <p:tgtEl>
                                              <p:spTgt spid="178"/>
                                            </p:tgtEl>
                                          </p:cBhvr>
                                        </p:animEffect>
                                      </p:childTnLst>
                                    </p:cTn>
                                  </p:par>
                                </p:childTnLst>
                              </p:cTn>
                            </p:par>
                            <p:par>
                              <p:cTn id="32" fill="hold">
                                <p:stCondLst>
                                  <p:cond delay="9000"/>
                                </p:stCondLst>
                                <p:childTnLst>
                                  <p:par>
                                    <p:cTn id="33" presetID="1" presetClass="entr" presetSubtype="0" fill="hold" grpId="0" nodeType="afterEffect">
                                      <p:stCondLst>
                                        <p:cond delay="0"/>
                                      </p:stCondLst>
                                      <p:iterate type="lt">
                                        <p:tmAbs val="80"/>
                                      </p:iterate>
                                      <p:childTnLst>
                                        <p:set>
                                          <p:cBhvr>
                                            <p:cTn id="34" dur="1" fill="hold">
                                              <p:stCondLst>
                                                <p:cond delay="0"/>
                                              </p:stCondLst>
                                            </p:cTn>
                                            <p:tgtEl>
                                              <p:spTgt spid="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animBg="1"/>
          <p:bldP spid="173" grpId="0"/>
          <p:bldP spid="17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171"/>
                                            </p:tgtEl>
                                            <p:attrNameLst>
                                              <p:attrName>style.visibility</p:attrName>
                                            </p:attrNameLst>
                                          </p:cBhvr>
                                          <p:to>
                                            <p:strVal val="visible"/>
                                          </p:to>
                                        </p:set>
                                        <p:anim calcmode="lin" valueType="num">
                                          <p:cBhvr>
                                            <p:cTn id="7" dur="2000" fill="hold"/>
                                            <p:tgtEl>
                                              <p:spTgt spid="171"/>
                                            </p:tgtEl>
                                            <p:attrNameLst>
                                              <p:attrName>ppt_w</p:attrName>
                                            </p:attrNameLst>
                                          </p:cBhvr>
                                          <p:tavLst>
                                            <p:tav tm="0">
                                              <p:val>
                                                <p:fltVal val="0"/>
                                              </p:val>
                                            </p:tav>
                                            <p:tav tm="100000">
                                              <p:val>
                                                <p:strVal val="#ppt_w"/>
                                              </p:val>
                                            </p:tav>
                                          </p:tavLst>
                                        </p:anim>
                                        <p:anim calcmode="lin" valueType="num">
                                          <p:cBhvr>
                                            <p:cTn id="8" dur="2000" fill="hold"/>
                                            <p:tgtEl>
                                              <p:spTgt spid="171"/>
                                            </p:tgtEl>
                                            <p:attrNameLst>
                                              <p:attrName>ppt_h</p:attrName>
                                            </p:attrNameLst>
                                          </p:cBhvr>
                                          <p:tavLst>
                                            <p:tav tm="0">
                                              <p:val>
                                                <p:fltVal val="0"/>
                                              </p:val>
                                            </p:tav>
                                            <p:tav tm="100000">
                                              <p:val>
                                                <p:strVal val="#ppt_h"/>
                                              </p:val>
                                            </p:tav>
                                          </p:tavLst>
                                        </p:anim>
                                        <p:anim calcmode="lin" valueType="num">
                                          <p:cBhvr>
                                            <p:cTn id="9" dur="2000" fill="hold"/>
                                            <p:tgtEl>
                                              <p:spTgt spid="171"/>
                                            </p:tgtEl>
                                            <p:attrNameLst>
                                              <p:attrName>style.rotation</p:attrName>
                                            </p:attrNameLst>
                                          </p:cBhvr>
                                          <p:tavLst>
                                            <p:tav tm="0">
                                              <p:val>
                                                <p:fltVal val="90"/>
                                              </p:val>
                                            </p:tav>
                                            <p:tav tm="100000">
                                              <p:val>
                                                <p:fltVal val="0"/>
                                              </p:val>
                                            </p:tav>
                                          </p:tavLst>
                                        </p:anim>
                                        <p:animEffect transition="in" filter="fade">
                                          <p:cBhvr>
                                            <p:cTn id="10" dur="2000"/>
                                            <p:tgtEl>
                                              <p:spTgt spid="171"/>
                                            </p:tgtEl>
                                          </p:cBhvr>
                                        </p:animEffect>
                                      </p:childTnLst>
                                    </p:cTn>
                                  </p:par>
                                </p:childTnLst>
                              </p:cTn>
                            </p:par>
                            <p:par>
                              <p:cTn id="11" fill="hold">
                                <p:stCondLst>
                                  <p:cond delay="2000"/>
                                </p:stCondLst>
                                <p:childTnLst>
                                  <p:par>
                                    <p:cTn id="12" presetID="2" presetClass="entr" presetSubtype="8" fill="hold" grpId="0" nodeType="afterEffect">
                                      <p:stCondLst>
                                        <p:cond delay="0"/>
                                      </p:stCondLst>
                                      <p:childTnLst>
                                        <p:set>
                                          <p:cBhvr>
                                            <p:cTn id="13" dur="1" fill="hold">
                                              <p:stCondLst>
                                                <p:cond delay="0"/>
                                              </p:stCondLst>
                                            </p:cTn>
                                            <p:tgtEl>
                                              <p:spTgt spid="172"/>
                                            </p:tgtEl>
                                            <p:attrNameLst>
                                              <p:attrName>style.visibility</p:attrName>
                                            </p:attrNameLst>
                                          </p:cBhvr>
                                          <p:to>
                                            <p:strVal val="visible"/>
                                          </p:to>
                                        </p:set>
                                        <p:anim calcmode="lin" valueType="num">
                                          <p:cBhvr additive="base">
                                            <p:cTn id="14" dur="1750" fill="hold"/>
                                            <p:tgtEl>
                                              <p:spTgt spid="172"/>
                                            </p:tgtEl>
                                            <p:attrNameLst>
                                              <p:attrName>ppt_x</p:attrName>
                                            </p:attrNameLst>
                                          </p:cBhvr>
                                          <p:tavLst>
                                            <p:tav tm="0">
                                              <p:val>
                                                <p:strVal val="0-#ppt_w/2"/>
                                              </p:val>
                                            </p:tav>
                                            <p:tav tm="100000">
                                              <p:val>
                                                <p:strVal val="#ppt_x"/>
                                              </p:val>
                                            </p:tav>
                                          </p:tavLst>
                                        </p:anim>
                                        <p:anim calcmode="lin" valueType="num">
                                          <p:cBhvr additive="base">
                                            <p:cTn id="15" dur="1750" fill="hold"/>
                                            <p:tgtEl>
                                              <p:spTgt spid="172"/>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130"/>
                                            </p:tgtEl>
                                            <p:attrNameLst>
                                              <p:attrName>style.visibility</p:attrName>
                                            </p:attrNameLst>
                                          </p:cBhvr>
                                          <p:to>
                                            <p:strVal val="visible"/>
                                          </p:to>
                                        </p:set>
                                        <p:animEffect transition="in" filter="fade">
                                          <p:cBhvr>
                                            <p:cTn id="19" dur="2000"/>
                                            <p:tgtEl>
                                              <p:spTgt spid="130"/>
                                            </p:tgtEl>
                                          </p:cBhvr>
                                        </p:animEffect>
                                        <p:anim calcmode="lin" valueType="num">
                                          <p:cBhvr>
                                            <p:cTn id="20" dur="2000" fill="hold"/>
                                            <p:tgtEl>
                                              <p:spTgt spid="130"/>
                                            </p:tgtEl>
                                            <p:attrNameLst>
                                              <p:attrName>ppt_x</p:attrName>
                                            </p:attrNameLst>
                                          </p:cBhvr>
                                          <p:tavLst>
                                            <p:tav tm="0">
                                              <p:val>
                                                <p:strVal val="#ppt_x"/>
                                              </p:val>
                                            </p:tav>
                                            <p:tav tm="100000">
                                              <p:val>
                                                <p:strVal val="#ppt_x"/>
                                              </p:val>
                                            </p:tav>
                                          </p:tavLst>
                                        </p:anim>
                                        <p:anim calcmode="lin" valueType="num">
                                          <p:cBhvr>
                                            <p:cTn id="21" dur="2000" fill="hold"/>
                                            <p:tgtEl>
                                              <p:spTgt spid="130"/>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174"/>
                                            </p:tgtEl>
                                            <p:attrNameLst>
                                              <p:attrName>style.visibility</p:attrName>
                                            </p:attrNameLst>
                                          </p:cBhvr>
                                          <p:to>
                                            <p:strVal val="visible"/>
                                          </p:to>
                                        </p:set>
                                        <p:anim calcmode="lin" valueType="num">
                                          <p:cBhvr>
                                            <p:cTn id="25" dur="1000" fill="hold"/>
                                            <p:tgtEl>
                                              <p:spTgt spid="174"/>
                                            </p:tgtEl>
                                            <p:attrNameLst>
                                              <p:attrName>ppt_w</p:attrName>
                                            </p:attrNameLst>
                                          </p:cBhvr>
                                          <p:tavLst>
                                            <p:tav tm="0">
                                              <p:val>
                                                <p:fltVal val="0"/>
                                              </p:val>
                                            </p:tav>
                                            <p:tav tm="100000">
                                              <p:val>
                                                <p:strVal val="#ppt_w"/>
                                              </p:val>
                                            </p:tav>
                                          </p:tavLst>
                                        </p:anim>
                                        <p:anim calcmode="lin" valueType="num">
                                          <p:cBhvr>
                                            <p:cTn id="26" dur="1000" fill="hold"/>
                                            <p:tgtEl>
                                              <p:spTgt spid="174"/>
                                            </p:tgtEl>
                                            <p:attrNameLst>
                                              <p:attrName>ppt_h</p:attrName>
                                            </p:attrNameLst>
                                          </p:cBhvr>
                                          <p:tavLst>
                                            <p:tav tm="0">
                                              <p:val>
                                                <p:fltVal val="0"/>
                                              </p:val>
                                            </p:tav>
                                            <p:tav tm="100000">
                                              <p:val>
                                                <p:strVal val="#ppt_h"/>
                                              </p:val>
                                            </p:tav>
                                          </p:tavLst>
                                        </p:anim>
                                        <p:animEffect transition="in" filter="fade">
                                          <p:cBhvr>
                                            <p:cTn id="27" dur="1000"/>
                                            <p:tgtEl>
                                              <p:spTgt spid="174"/>
                                            </p:tgtEl>
                                          </p:cBhvr>
                                        </p:animEffect>
                                      </p:childTnLst>
                                    </p:cTn>
                                  </p:par>
                                </p:childTnLst>
                              </p:cTn>
                            </p:par>
                            <p:par>
                              <p:cTn id="28" fill="hold">
                                <p:stCondLst>
                                  <p:cond delay="7000"/>
                                </p:stCondLst>
                                <p:childTnLst>
                                  <p:par>
                                    <p:cTn id="29" presetID="22" presetClass="entr" presetSubtype="8" fill="hold" grpId="0" nodeType="afterEffect">
                                      <p:stCondLst>
                                        <p:cond delay="0"/>
                                      </p:stCondLst>
                                      <p:childTnLst>
                                        <p:set>
                                          <p:cBhvr>
                                            <p:cTn id="30" dur="1" fill="hold">
                                              <p:stCondLst>
                                                <p:cond delay="0"/>
                                              </p:stCondLst>
                                            </p:cTn>
                                            <p:tgtEl>
                                              <p:spTgt spid="178"/>
                                            </p:tgtEl>
                                            <p:attrNameLst>
                                              <p:attrName>style.visibility</p:attrName>
                                            </p:attrNameLst>
                                          </p:cBhvr>
                                          <p:to>
                                            <p:strVal val="visible"/>
                                          </p:to>
                                        </p:set>
                                        <p:animEffect transition="in" filter="wipe(left)">
                                          <p:cBhvr>
                                            <p:cTn id="31" dur="2000"/>
                                            <p:tgtEl>
                                              <p:spTgt spid="178"/>
                                            </p:tgtEl>
                                          </p:cBhvr>
                                        </p:animEffect>
                                      </p:childTnLst>
                                    </p:cTn>
                                  </p:par>
                                </p:childTnLst>
                              </p:cTn>
                            </p:par>
                            <p:par>
                              <p:cTn id="32" fill="hold">
                                <p:stCondLst>
                                  <p:cond delay="9000"/>
                                </p:stCondLst>
                                <p:childTnLst>
                                  <p:par>
                                    <p:cTn id="33" presetID="1" presetClass="entr" presetSubtype="0" fill="hold" grpId="0" nodeType="afterEffect">
                                      <p:stCondLst>
                                        <p:cond delay="0"/>
                                      </p:stCondLst>
                                      <p:iterate type="lt">
                                        <p:tmAbs val="80"/>
                                      </p:iterate>
                                      <p:childTnLst>
                                        <p:set>
                                          <p:cBhvr>
                                            <p:cTn id="34" dur="1" fill="hold">
                                              <p:stCondLst>
                                                <p:cond delay="0"/>
                                              </p:stCondLst>
                                            </p:cTn>
                                            <p:tgtEl>
                                              <p:spTgt spid="17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1" grpId="0"/>
          <p:bldP spid="172" grpId="0" animBg="1"/>
          <p:bldP spid="173" grpId="0"/>
          <p:bldP spid="178"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两会新词解读</a:t>
            </a:r>
            <a:endParaRPr lang="zh-CN" altLang="en-US" dirty="0">
              <a:effectLst>
                <a:outerShdw blurRad="38100" dist="38100" dir="2700000" algn="tl">
                  <a:srgbClr val="000000">
                    <a:alpha val="43137"/>
                  </a:srgbClr>
                </a:outerShdw>
              </a:effectLst>
            </a:endParaRPr>
          </a:p>
        </p:txBody>
      </p:sp>
      <p:grpSp>
        <p:nvGrpSpPr>
          <p:cNvPr id="5" name="组合 4"/>
          <p:cNvGrpSpPr/>
          <p:nvPr/>
        </p:nvGrpSpPr>
        <p:grpSpPr>
          <a:xfrm>
            <a:off x="1193741" y="3499184"/>
            <a:ext cx="3646140" cy="1464421"/>
            <a:chOff x="390809" y="2670334"/>
            <a:chExt cx="2734605" cy="1098316"/>
          </a:xfrm>
        </p:grpSpPr>
        <p:grpSp>
          <p:nvGrpSpPr>
            <p:cNvPr id="6" name="组合 5"/>
            <p:cNvGrpSpPr/>
            <p:nvPr/>
          </p:nvGrpSpPr>
          <p:grpSpPr>
            <a:xfrm>
              <a:off x="390809" y="2670334"/>
              <a:ext cx="648000" cy="1098316"/>
              <a:chOff x="788871" y="1711729"/>
              <a:chExt cx="648000" cy="1098316"/>
            </a:xfrm>
          </p:grpSpPr>
          <p:grpSp>
            <p:nvGrpSpPr>
              <p:cNvPr id="31" name="组合 30"/>
              <p:cNvGrpSpPr/>
              <p:nvPr/>
            </p:nvGrpSpPr>
            <p:grpSpPr>
              <a:xfrm>
                <a:off x="788871" y="2162045"/>
                <a:ext cx="648000" cy="648000"/>
                <a:chOff x="6506571" y="1638199"/>
                <a:chExt cx="720000" cy="720000"/>
              </a:xfrm>
            </p:grpSpPr>
            <p:grpSp>
              <p:nvGrpSpPr>
                <p:cNvPr id="33" name="组合 32"/>
                <p:cNvGrpSpPr/>
                <p:nvPr/>
              </p:nvGrpSpPr>
              <p:grpSpPr>
                <a:xfrm>
                  <a:off x="6506571" y="1638199"/>
                  <a:ext cx="720000" cy="720000"/>
                  <a:chOff x="6845255" y="1255571"/>
                  <a:chExt cx="720000" cy="720000"/>
                </a:xfrm>
              </p:grpSpPr>
              <p:sp>
                <p:nvSpPr>
                  <p:cNvPr id="35" name="矩形 3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36" name="直接连接符 3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居</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32" name="文本框 31"/>
              <p:cNvSpPr txBox="1"/>
              <p:nvPr/>
            </p:nvSpPr>
            <p:spPr>
              <a:xfrm>
                <a:off x="788871" y="1711729"/>
                <a:ext cx="648000" cy="377075"/>
              </a:xfrm>
              <a:prstGeom prst="rect">
                <a:avLst/>
              </a:prstGeom>
              <a:noFill/>
            </p:spPr>
            <p:txBody>
              <a:bodyPr wrap="square" rtlCol="0">
                <a:spAutoFit/>
              </a:bodyPr>
              <a:lstStyle/>
              <a:p>
                <a:pPr algn="ctr" defTabSz="913765"/>
                <a:r>
                  <a:rPr lang="en-US" altLang="zh-CN" sz="2665" dirty="0" err="1">
                    <a:solidFill>
                      <a:prstClr val="black"/>
                    </a:solidFill>
                    <a:latin typeface="Calibri" panose="020F0502020204030204"/>
                    <a:ea typeface="宋体" panose="02010600030101010101" pitchFamily="2" charset="-122"/>
                  </a:rPr>
                  <a:t>ju</a:t>
                </a:r>
                <a:endParaRPr lang="zh-CN" altLang="en-US" sz="2665" dirty="0">
                  <a:solidFill>
                    <a:prstClr val="black"/>
                  </a:solidFill>
                  <a:latin typeface="Calibri" panose="020F0502020204030204"/>
                  <a:ea typeface="宋体" panose="02010600030101010101" pitchFamily="2" charset="-122"/>
                </a:endParaRPr>
              </a:p>
            </p:txBody>
          </p:sp>
        </p:grpSp>
        <p:grpSp>
          <p:nvGrpSpPr>
            <p:cNvPr id="7" name="组合 6"/>
            <p:cNvGrpSpPr/>
            <p:nvPr/>
          </p:nvGrpSpPr>
          <p:grpSpPr>
            <a:xfrm>
              <a:off x="1086344" y="2670334"/>
              <a:ext cx="648000" cy="1098316"/>
              <a:chOff x="788871" y="1711729"/>
              <a:chExt cx="648000" cy="1098316"/>
            </a:xfrm>
          </p:grpSpPr>
          <p:grpSp>
            <p:nvGrpSpPr>
              <p:cNvPr id="24" name="组合 23"/>
              <p:cNvGrpSpPr/>
              <p:nvPr/>
            </p:nvGrpSpPr>
            <p:grpSpPr>
              <a:xfrm>
                <a:off x="788871" y="2162045"/>
                <a:ext cx="648000" cy="648000"/>
                <a:chOff x="6506571" y="1638199"/>
                <a:chExt cx="720000" cy="720000"/>
              </a:xfrm>
            </p:grpSpPr>
            <p:grpSp>
              <p:nvGrpSpPr>
                <p:cNvPr id="26" name="组合 25"/>
                <p:cNvGrpSpPr/>
                <p:nvPr/>
              </p:nvGrpSpPr>
              <p:grpSpPr>
                <a:xfrm>
                  <a:off x="6506571" y="1638199"/>
                  <a:ext cx="720000" cy="720000"/>
                  <a:chOff x="6845255" y="1255571"/>
                  <a:chExt cx="720000" cy="720000"/>
                </a:xfrm>
              </p:grpSpPr>
              <p:sp>
                <p:nvSpPr>
                  <p:cNvPr id="28" name="矩形 27"/>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29" name="直接连接符 28"/>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住</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788871" y="1711729"/>
                <a:ext cx="648000" cy="377075"/>
              </a:xfrm>
              <a:prstGeom prst="rect">
                <a:avLst/>
              </a:prstGeom>
              <a:noFill/>
            </p:spPr>
            <p:txBody>
              <a:bodyPr wrap="square" rtlCol="0">
                <a:spAutoFit/>
              </a:bodyPr>
              <a:lstStyle/>
              <a:p>
                <a:pPr algn="ctr" defTabSz="913765"/>
                <a:r>
                  <a:rPr lang="en-US" altLang="zh-CN" sz="2665" dirty="0" err="1">
                    <a:solidFill>
                      <a:prstClr val="black"/>
                    </a:solidFill>
                    <a:latin typeface="Calibri" panose="020F0502020204030204"/>
                    <a:ea typeface="宋体" panose="02010600030101010101" pitchFamily="2" charset="-122"/>
                  </a:rPr>
                  <a:t>zhu</a:t>
                </a:r>
                <a:endParaRPr lang="zh-CN" altLang="en-US" sz="2665" dirty="0">
                  <a:solidFill>
                    <a:prstClr val="black"/>
                  </a:solidFill>
                  <a:latin typeface="Calibri" panose="020F0502020204030204"/>
                  <a:ea typeface="宋体" panose="02010600030101010101" pitchFamily="2" charset="-122"/>
                </a:endParaRPr>
              </a:p>
            </p:txBody>
          </p:sp>
        </p:grpSp>
        <p:grpSp>
          <p:nvGrpSpPr>
            <p:cNvPr id="8" name="组合 7"/>
            <p:cNvGrpSpPr/>
            <p:nvPr/>
          </p:nvGrpSpPr>
          <p:grpSpPr>
            <a:xfrm>
              <a:off x="1781879" y="2670334"/>
              <a:ext cx="648000" cy="1098316"/>
              <a:chOff x="788871" y="1711729"/>
              <a:chExt cx="648000" cy="1098316"/>
            </a:xfrm>
          </p:grpSpPr>
          <p:grpSp>
            <p:nvGrpSpPr>
              <p:cNvPr id="17" name="组合 16"/>
              <p:cNvGrpSpPr/>
              <p:nvPr/>
            </p:nvGrpSpPr>
            <p:grpSpPr>
              <a:xfrm>
                <a:off x="788871" y="2162045"/>
                <a:ext cx="648000" cy="648000"/>
                <a:chOff x="6506571" y="1638199"/>
                <a:chExt cx="720000" cy="720000"/>
              </a:xfrm>
            </p:grpSpPr>
            <p:grpSp>
              <p:nvGrpSpPr>
                <p:cNvPr id="19" name="组合 18"/>
                <p:cNvGrpSpPr/>
                <p:nvPr/>
              </p:nvGrpSpPr>
              <p:grpSpPr>
                <a:xfrm>
                  <a:off x="6506571" y="1638199"/>
                  <a:ext cx="720000" cy="720000"/>
                  <a:chOff x="6845255" y="1255571"/>
                  <a:chExt cx="720000" cy="720000"/>
                </a:xfrm>
              </p:grpSpPr>
              <p:sp>
                <p:nvSpPr>
                  <p:cNvPr id="21" name="矩形 20"/>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22" name="直接连接符 21"/>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属</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788871" y="1711729"/>
                <a:ext cx="648000" cy="377075"/>
              </a:xfrm>
              <a:prstGeom prst="rect">
                <a:avLst/>
              </a:prstGeom>
              <a:noFill/>
            </p:spPr>
            <p:txBody>
              <a:bodyPr wrap="square" rtlCol="0">
                <a:spAutoFit/>
              </a:bodyPr>
              <a:lstStyle/>
              <a:p>
                <a:pPr algn="ctr" defTabSz="913765"/>
                <a:r>
                  <a:rPr lang="en-US" altLang="zh-CN" sz="2665" dirty="0" err="1">
                    <a:solidFill>
                      <a:prstClr val="black"/>
                    </a:solidFill>
                    <a:latin typeface="Calibri" panose="020F0502020204030204"/>
                    <a:ea typeface="宋体" panose="02010600030101010101" pitchFamily="2" charset="-122"/>
                  </a:rPr>
                  <a:t>shu</a:t>
                </a:r>
                <a:endParaRPr lang="zh-CN" altLang="en-US" sz="2665" dirty="0">
                  <a:solidFill>
                    <a:prstClr val="black"/>
                  </a:solidFill>
                  <a:latin typeface="Calibri" panose="020F0502020204030204"/>
                  <a:ea typeface="宋体" panose="02010600030101010101" pitchFamily="2" charset="-122"/>
                </a:endParaRPr>
              </a:p>
            </p:txBody>
          </p:sp>
        </p:grpSp>
        <p:grpSp>
          <p:nvGrpSpPr>
            <p:cNvPr id="9" name="组合 8"/>
            <p:cNvGrpSpPr/>
            <p:nvPr/>
          </p:nvGrpSpPr>
          <p:grpSpPr>
            <a:xfrm>
              <a:off x="2477414" y="2670334"/>
              <a:ext cx="648000" cy="1098316"/>
              <a:chOff x="788871" y="1711729"/>
              <a:chExt cx="648000" cy="1098316"/>
            </a:xfrm>
          </p:grpSpPr>
          <p:grpSp>
            <p:nvGrpSpPr>
              <p:cNvPr id="10" name="组合 9"/>
              <p:cNvGrpSpPr/>
              <p:nvPr/>
            </p:nvGrpSpPr>
            <p:grpSpPr>
              <a:xfrm>
                <a:off x="788871" y="2162045"/>
                <a:ext cx="648000" cy="648000"/>
                <a:chOff x="6506571" y="1638199"/>
                <a:chExt cx="720000" cy="720000"/>
              </a:xfrm>
            </p:grpSpPr>
            <p:grpSp>
              <p:nvGrpSpPr>
                <p:cNvPr id="12" name="组合 11"/>
                <p:cNvGrpSpPr/>
                <p:nvPr/>
              </p:nvGrpSpPr>
              <p:grpSpPr>
                <a:xfrm>
                  <a:off x="6506571" y="1638199"/>
                  <a:ext cx="720000" cy="720000"/>
                  <a:chOff x="6845255" y="1255571"/>
                  <a:chExt cx="720000" cy="720000"/>
                </a:xfrm>
              </p:grpSpPr>
              <p:sp>
                <p:nvSpPr>
                  <p:cNvPr id="14" name="矩形 13"/>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5" name="直接连接符 14"/>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性</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788871" y="1711729"/>
                <a:ext cx="648000" cy="377075"/>
              </a:xfrm>
              <a:prstGeom prst="rect">
                <a:avLst/>
              </a:prstGeom>
              <a:noFill/>
            </p:spPr>
            <p:txBody>
              <a:bodyPr wrap="square" rtlCol="0">
                <a:spAutoFit/>
              </a:bodyPr>
              <a:lstStyle/>
              <a:p>
                <a:pPr algn="ctr" defTabSz="913765"/>
                <a:r>
                  <a:rPr lang="en-US" altLang="zh-CN" sz="2665" dirty="0" err="1">
                    <a:solidFill>
                      <a:prstClr val="black"/>
                    </a:solidFill>
                    <a:latin typeface="Calibri" panose="020F0502020204030204"/>
                    <a:ea typeface="宋体" panose="02010600030101010101" pitchFamily="2" charset="-122"/>
                  </a:rPr>
                  <a:t>xing</a:t>
                </a:r>
                <a:endParaRPr lang="zh-CN" altLang="en-US" sz="2665" dirty="0">
                  <a:solidFill>
                    <a:prstClr val="black"/>
                  </a:solidFill>
                  <a:latin typeface="Calibri" panose="020F0502020204030204"/>
                  <a:ea typeface="宋体" panose="02010600030101010101" pitchFamily="2" charset="-122"/>
                </a:endParaRPr>
              </a:p>
            </p:txBody>
          </p:sp>
        </p:grpSp>
      </p:grpSp>
      <p:sp>
        <p:nvSpPr>
          <p:cNvPr id="38" name="文本框 37"/>
          <p:cNvSpPr txBox="1"/>
          <p:nvPr/>
        </p:nvSpPr>
        <p:spPr>
          <a:xfrm>
            <a:off x="658527" y="1857235"/>
            <a:ext cx="4362008" cy="748988"/>
          </a:xfrm>
          <a:prstGeom prst="rect">
            <a:avLst/>
          </a:prstGeom>
          <a:noFill/>
        </p:spPr>
        <p:txBody>
          <a:bodyPr wrap="square" rtlCol="0">
            <a:spAutoFit/>
          </a:bodyPr>
          <a:lstStyle/>
          <a:p>
            <a:pPr defTabSz="913765"/>
            <a:r>
              <a:rPr lang="en-US" altLang="zh-CN" sz="4265" b="1" dirty="0">
                <a:solidFill>
                  <a:prstClr val="black">
                    <a:lumMod val="85000"/>
                    <a:lumOff val="15000"/>
                  </a:prstClr>
                </a:solidFill>
                <a:latin typeface="微软雅黑" panose="020B0503020204020204" pitchFamily="34" charset="-122"/>
                <a:ea typeface="微软雅黑" panose="020B0503020204020204" pitchFamily="34" charset="-122"/>
              </a:rPr>
              <a:t>【 </a:t>
            </a:r>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两会新词   </a:t>
            </a:r>
            <a:r>
              <a:rPr lang="en-US" altLang="zh-CN" sz="4265" dirty="0">
                <a:solidFill>
                  <a:prstClr val="black">
                    <a:lumMod val="85000"/>
                    <a:lumOff val="15000"/>
                  </a:prstClr>
                </a:solidFill>
                <a:latin typeface="Impact" panose="020B0806030902050204" pitchFamily="34" charset="0"/>
                <a:ea typeface="微软雅黑" panose="020B0503020204020204" pitchFamily="34" charset="-122"/>
              </a:rPr>
              <a:t>02 】</a:t>
            </a:r>
            <a:endParaRPr lang="zh-CN" altLang="en-US" sz="4265" dirty="0">
              <a:solidFill>
                <a:prstClr val="black">
                  <a:lumMod val="85000"/>
                  <a:lumOff val="15000"/>
                </a:prstClr>
              </a:solidFill>
              <a:latin typeface="Impact" panose="020B0806030902050204" pitchFamily="34" charset="0"/>
              <a:ea typeface="微软雅黑" panose="020B0503020204020204" pitchFamily="34" charset="-122"/>
            </a:endParaRPr>
          </a:p>
        </p:txBody>
      </p:sp>
      <p:sp>
        <p:nvSpPr>
          <p:cNvPr id="39" name="矩形 38"/>
          <p:cNvSpPr/>
          <p:nvPr/>
        </p:nvSpPr>
        <p:spPr>
          <a:xfrm>
            <a:off x="1" y="2892261"/>
            <a:ext cx="5283108" cy="140137"/>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40" name="矩形 39"/>
          <p:cNvSpPr/>
          <p:nvPr/>
        </p:nvSpPr>
        <p:spPr>
          <a:xfrm>
            <a:off x="5978222" y="3649020"/>
            <a:ext cx="5821391" cy="2061718"/>
          </a:xfrm>
          <a:prstGeom prst="rect">
            <a:avLst/>
          </a:prstGeom>
        </p:spPr>
        <p:txBody>
          <a:bodyPr wrap="square">
            <a:spAutoFit/>
          </a:bodyPr>
          <a:lstStyle/>
          <a:p>
            <a:pPr defTabSz="913765"/>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坚持住房的居住属性，落实地方政府主体责任，加快建立和完善促进房地产市场平稳健康发展的长效机制；加强房地产市场分类调控，房价上涨压力大的城市要合理增加住宅用地，规范开发、销售、中介等行为；今年再完成棚户区住房改造</a:t>
            </a:r>
            <a:r>
              <a:rPr lang="en-US" altLang="zh-CN" sz="2135" dirty="0">
                <a:solidFill>
                  <a:prstClr val="black">
                    <a:lumMod val="85000"/>
                    <a:lumOff val="15000"/>
                  </a:prstClr>
                </a:solidFill>
                <a:latin typeface="微软雅黑" panose="020B0503020204020204" pitchFamily="34" charset="-122"/>
                <a:ea typeface="微软雅黑" panose="020B0503020204020204" pitchFamily="34" charset="-122"/>
              </a:rPr>
              <a:t>600</a:t>
            </a:r>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万套。</a:t>
            </a:r>
            <a:endPar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6208116" y="2477403"/>
            <a:ext cx="960000" cy="960000"/>
            <a:chOff x="5022026" y="1359898"/>
            <a:chExt cx="720000" cy="720000"/>
          </a:xfrm>
        </p:grpSpPr>
        <p:sp>
          <p:nvSpPr>
            <p:cNvPr id="42" name="椭圆 41"/>
            <p:cNvSpPr/>
            <p:nvPr/>
          </p:nvSpPr>
          <p:spPr>
            <a:xfrm>
              <a:off x="5022026" y="1359898"/>
              <a:ext cx="720000" cy="720000"/>
            </a:xfrm>
            <a:prstGeom prst="ellipse">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3" name="椭圆 42"/>
            <p:cNvSpPr/>
            <p:nvPr/>
          </p:nvSpPr>
          <p:spPr>
            <a:xfrm>
              <a:off x="5058026" y="1395898"/>
              <a:ext cx="648000" cy="648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5135652" y="1519843"/>
              <a:ext cx="492748" cy="377075"/>
            </a:xfrm>
            <a:prstGeom prst="rect">
              <a:avLst/>
            </a:prstGeom>
            <a:noFill/>
          </p:spPr>
          <p:txBody>
            <a:bodyPr wrap="square" rtlCol="0">
              <a:spAutoFit/>
            </a:bodyPr>
            <a:lstStyle/>
            <a:p>
              <a:pPr algn="ctr" defTabSz="913765"/>
              <a:r>
                <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rPr>
                <a:t>例</a:t>
              </a:r>
              <a:endPar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
        <p:nvSpPr>
          <p:cNvPr id="45" name="矩形 44"/>
          <p:cNvSpPr/>
          <p:nvPr/>
        </p:nvSpPr>
        <p:spPr>
          <a:xfrm>
            <a:off x="7449703" y="2649626"/>
            <a:ext cx="3877985" cy="584775"/>
          </a:xfrm>
          <a:prstGeom prst="rect">
            <a:avLst/>
          </a:prstGeom>
        </p:spPr>
        <p:txBody>
          <a:bodyPr wrap="none">
            <a:spAutoFit/>
          </a:bodyPr>
          <a:lstStyle/>
          <a:p>
            <a:pPr defTabSz="913765"/>
            <a:r>
              <a:rPr lang="zh-CN" altLang="en-US" sz="3200" dirty="0">
                <a:solidFill>
                  <a:prstClr val="black">
                    <a:lumMod val="85000"/>
                    <a:lumOff val="15000"/>
                  </a:prstClr>
                </a:solidFill>
                <a:latin typeface="微软雅黑" panose="020B0503020204020204" pitchFamily="34" charset="-122"/>
                <a:ea typeface="微软雅黑" panose="020B0503020204020204" pitchFamily="34" charset="-122"/>
              </a:rPr>
              <a:t>坚持住房的</a:t>
            </a:r>
            <a:r>
              <a:rPr lang="zh-CN" altLang="en-US" sz="3200" b="1" dirty="0">
                <a:solidFill>
                  <a:srgbClr val="990000"/>
                </a:solidFill>
                <a:latin typeface="微软雅黑" panose="020B0503020204020204" pitchFamily="34" charset="-122"/>
                <a:ea typeface="微软雅黑" panose="020B0503020204020204" pitchFamily="34" charset="-122"/>
              </a:rPr>
              <a:t>居住属性</a:t>
            </a:r>
            <a:endParaRPr lang="zh-CN" altLang="en-US" sz="2665" b="1" dirty="0">
              <a:solidFill>
                <a:srgbClr val="990000"/>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2000" fill="hold"/>
                                            <p:tgtEl>
                                              <p:spTgt spid="38"/>
                                            </p:tgtEl>
                                            <p:attrNameLst>
                                              <p:attrName>ppt_w</p:attrName>
                                            </p:attrNameLst>
                                          </p:cBhvr>
                                          <p:tavLst>
                                            <p:tav tm="0">
                                              <p:val>
                                                <p:fltVal val="0"/>
                                              </p:val>
                                            </p:tav>
                                            <p:tav tm="100000">
                                              <p:val>
                                                <p:strVal val="#ppt_w"/>
                                              </p:val>
                                            </p:tav>
                                          </p:tavLst>
                                        </p:anim>
                                        <p:anim calcmode="lin" valueType="num">
                                          <p:cBhvr>
                                            <p:cTn id="8" dur="2000" fill="hold"/>
                                            <p:tgtEl>
                                              <p:spTgt spid="38"/>
                                            </p:tgtEl>
                                            <p:attrNameLst>
                                              <p:attrName>ppt_h</p:attrName>
                                            </p:attrNameLst>
                                          </p:cBhvr>
                                          <p:tavLst>
                                            <p:tav tm="0">
                                              <p:val>
                                                <p:fltVal val="0"/>
                                              </p:val>
                                            </p:tav>
                                            <p:tav tm="100000">
                                              <p:val>
                                                <p:strVal val="#ppt_h"/>
                                              </p:val>
                                            </p:tav>
                                          </p:tavLst>
                                        </p:anim>
                                        <p:anim calcmode="lin" valueType="num">
                                          <p:cBhvr>
                                            <p:cTn id="9" dur="2000" fill="hold"/>
                                            <p:tgtEl>
                                              <p:spTgt spid="38"/>
                                            </p:tgtEl>
                                            <p:attrNameLst>
                                              <p:attrName>style.rotation</p:attrName>
                                            </p:attrNameLst>
                                          </p:cBhvr>
                                          <p:tavLst>
                                            <p:tav tm="0">
                                              <p:val>
                                                <p:fltVal val="90"/>
                                              </p:val>
                                            </p:tav>
                                            <p:tav tm="100000">
                                              <p:val>
                                                <p:fltVal val="0"/>
                                              </p:val>
                                            </p:tav>
                                          </p:tavLst>
                                        </p:anim>
                                        <p:animEffect transition="in" filter="fade">
                                          <p:cBhvr>
                                            <p:cTn id="10" dur="2000"/>
                                            <p:tgtEl>
                                              <p:spTgt spid="38"/>
                                            </p:tgtEl>
                                          </p:cBhvr>
                                        </p:animEffect>
                                      </p:childTnLst>
                                    </p:cTn>
                                  </p:par>
                                </p:childTnLst>
                              </p:cTn>
                            </p:par>
                            <p:par>
                              <p:cTn id="11" fill="hold">
                                <p:stCondLst>
                                  <p:cond delay="2000"/>
                                </p:stCondLst>
                                <p:childTnLst>
                                  <p:par>
                                    <p:cTn id="12" presetID="2" presetClass="entr" presetSubtype="8" fill="hold" grpId="0" nodeType="afterEffect" p14:presetBounceEnd="28000">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14:bounceEnd="28000">
                                          <p:cBhvr additive="base">
                                            <p:cTn id="14" dur="1750" fill="hold"/>
                                            <p:tgtEl>
                                              <p:spTgt spid="39"/>
                                            </p:tgtEl>
                                            <p:attrNameLst>
                                              <p:attrName>ppt_x</p:attrName>
                                            </p:attrNameLst>
                                          </p:cBhvr>
                                          <p:tavLst>
                                            <p:tav tm="0">
                                              <p:val>
                                                <p:strVal val="0-#ppt_w/2"/>
                                              </p:val>
                                            </p:tav>
                                            <p:tav tm="100000">
                                              <p:val>
                                                <p:strVal val="#ppt_x"/>
                                              </p:val>
                                            </p:tav>
                                          </p:tavLst>
                                        </p:anim>
                                        <p:anim calcmode="lin" valueType="num" p14:bounceEnd="28000">
                                          <p:cBhvr additive="base">
                                            <p:cTn id="15" dur="1750" fill="hold"/>
                                            <p:tgtEl>
                                              <p:spTgt spid="39"/>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ppt_x</p:attrName>
                                            </p:attrNameLst>
                                          </p:cBhvr>
                                          <p:tavLst>
                                            <p:tav tm="0">
                                              <p:val>
                                                <p:strVal val="#ppt_x"/>
                                              </p:val>
                                            </p:tav>
                                            <p:tav tm="100000">
                                              <p:val>
                                                <p:strVal val="#ppt_x"/>
                                              </p:val>
                                            </p:tav>
                                          </p:tavLst>
                                        </p:anim>
                                        <p:anim calcmode="lin" valueType="num">
                                          <p:cBhvr>
                                            <p:cTn id="21" dur="2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1000" fill="hold"/>
                                            <p:tgtEl>
                                              <p:spTgt spid="41"/>
                                            </p:tgtEl>
                                            <p:attrNameLst>
                                              <p:attrName>ppt_w</p:attrName>
                                            </p:attrNameLst>
                                          </p:cBhvr>
                                          <p:tavLst>
                                            <p:tav tm="0">
                                              <p:val>
                                                <p:fltVal val="0"/>
                                              </p:val>
                                            </p:tav>
                                            <p:tav tm="100000">
                                              <p:val>
                                                <p:strVal val="#ppt_w"/>
                                              </p:val>
                                            </p:tav>
                                          </p:tavLst>
                                        </p:anim>
                                        <p:anim calcmode="lin" valueType="num">
                                          <p:cBhvr>
                                            <p:cTn id="26" dur="1000" fill="hold"/>
                                            <p:tgtEl>
                                              <p:spTgt spid="41"/>
                                            </p:tgtEl>
                                            <p:attrNameLst>
                                              <p:attrName>ppt_h</p:attrName>
                                            </p:attrNameLst>
                                          </p:cBhvr>
                                          <p:tavLst>
                                            <p:tav tm="0">
                                              <p:val>
                                                <p:fltVal val="0"/>
                                              </p:val>
                                            </p:tav>
                                            <p:tav tm="100000">
                                              <p:val>
                                                <p:strVal val="#ppt_h"/>
                                              </p:val>
                                            </p:tav>
                                          </p:tavLst>
                                        </p:anim>
                                        <p:animEffect transition="in" filter="fade">
                                          <p:cBhvr>
                                            <p:cTn id="27" dur="1000"/>
                                            <p:tgtEl>
                                              <p:spTgt spid="41"/>
                                            </p:tgtEl>
                                          </p:cBhvr>
                                        </p:animEffect>
                                      </p:childTnLst>
                                    </p:cTn>
                                  </p:par>
                                </p:childTnLst>
                              </p:cTn>
                            </p:par>
                            <p:par>
                              <p:cTn id="28" fill="hold">
                                <p:stCondLst>
                                  <p:cond delay="70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2000"/>
                                            <p:tgtEl>
                                              <p:spTgt spid="45"/>
                                            </p:tgtEl>
                                          </p:cBhvr>
                                        </p:animEffect>
                                      </p:childTnLst>
                                    </p:cTn>
                                  </p:par>
                                </p:childTnLst>
                              </p:cTn>
                            </p:par>
                            <p:par>
                              <p:cTn id="32" fill="hold">
                                <p:stCondLst>
                                  <p:cond delay="9000"/>
                                </p:stCondLst>
                                <p:childTnLst>
                                  <p:par>
                                    <p:cTn id="33" presetID="1" presetClass="entr" presetSubtype="0" fill="hold" grpId="0" nodeType="afterEffect">
                                      <p:stCondLst>
                                        <p:cond delay="0"/>
                                      </p:stCondLst>
                                      <p:iterate type="lt">
                                        <p:tmAbs val="80"/>
                                      </p:iterate>
                                      <p:childTnLst>
                                        <p:set>
                                          <p:cBhvr>
                                            <p:cTn id="34"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0"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2000" fill="hold"/>
                                            <p:tgtEl>
                                              <p:spTgt spid="38"/>
                                            </p:tgtEl>
                                            <p:attrNameLst>
                                              <p:attrName>ppt_w</p:attrName>
                                            </p:attrNameLst>
                                          </p:cBhvr>
                                          <p:tavLst>
                                            <p:tav tm="0">
                                              <p:val>
                                                <p:fltVal val="0"/>
                                              </p:val>
                                            </p:tav>
                                            <p:tav tm="100000">
                                              <p:val>
                                                <p:strVal val="#ppt_w"/>
                                              </p:val>
                                            </p:tav>
                                          </p:tavLst>
                                        </p:anim>
                                        <p:anim calcmode="lin" valueType="num">
                                          <p:cBhvr>
                                            <p:cTn id="8" dur="2000" fill="hold"/>
                                            <p:tgtEl>
                                              <p:spTgt spid="38"/>
                                            </p:tgtEl>
                                            <p:attrNameLst>
                                              <p:attrName>ppt_h</p:attrName>
                                            </p:attrNameLst>
                                          </p:cBhvr>
                                          <p:tavLst>
                                            <p:tav tm="0">
                                              <p:val>
                                                <p:fltVal val="0"/>
                                              </p:val>
                                            </p:tav>
                                            <p:tav tm="100000">
                                              <p:val>
                                                <p:strVal val="#ppt_h"/>
                                              </p:val>
                                            </p:tav>
                                          </p:tavLst>
                                        </p:anim>
                                        <p:anim calcmode="lin" valueType="num">
                                          <p:cBhvr>
                                            <p:cTn id="9" dur="2000" fill="hold"/>
                                            <p:tgtEl>
                                              <p:spTgt spid="38"/>
                                            </p:tgtEl>
                                            <p:attrNameLst>
                                              <p:attrName>style.rotation</p:attrName>
                                            </p:attrNameLst>
                                          </p:cBhvr>
                                          <p:tavLst>
                                            <p:tav tm="0">
                                              <p:val>
                                                <p:fltVal val="90"/>
                                              </p:val>
                                            </p:tav>
                                            <p:tav tm="100000">
                                              <p:val>
                                                <p:fltVal val="0"/>
                                              </p:val>
                                            </p:tav>
                                          </p:tavLst>
                                        </p:anim>
                                        <p:animEffect transition="in" filter="fade">
                                          <p:cBhvr>
                                            <p:cTn id="10" dur="2000"/>
                                            <p:tgtEl>
                                              <p:spTgt spid="38"/>
                                            </p:tgtEl>
                                          </p:cBhvr>
                                        </p:animEffect>
                                      </p:childTnLst>
                                    </p:cTn>
                                  </p:par>
                                </p:childTnLst>
                              </p:cTn>
                            </p:par>
                            <p:par>
                              <p:cTn id="11" fill="hold">
                                <p:stCondLst>
                                  <p:cond delay="2000"/>
                                </p:stCondLst>
                                <p:childTnLst>
                                  <p:par>
                                    <p:cTn id="12" presetID="2" presetClass="entr" presetSubtype="8"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1750" fill="hold"/>
                                            <p:tgtEl>
                                              <p:spTgt spid="39"/>
                                            </p:tgtEl>
                                            <p:attrNameLst>
                                              <p:attrName>ppt_x</p:attrName>
                                            </p:attrNameLst>
                                          </p:cBhvr>
                                          <p:tavLst>
                                            <p:tav tm="0">
                                              <p:val>
                                                <p:strVal val="0-#ppt_w/2"/>
                                              </p:val>
                                            </p:tav>
                                            <p:tav tm="100000">
                                              <p:val>
                                                <p:strVal val="#ppt_x"/>
                                              </p:val>
                                            </p:tav>
                                          </p:tavLst>
                                        </p:anim>
                                        <p:anim calcmode="lin" valueType="num">
                                          <p:cBhvr additive="base">
                                            <p:cTn id="15" dur="1750" fill="hold"/>
                                            <p:tgtEl>
                                              <p:spTgt spid="39"/>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ppt_x</p:attrName>
                                            </p:attrNameLst>
                                          </p:cBhvr>
                                          <p:tavLst>
                                            <p:tav tm="0">
                                              <p:val>
                                                <p:strVal val="#ppt_x"/>
                                              </p:val>
                                            </p:tav>
                                            <p:tav tm="100000">
                                              <p:val>
                                                <p:strVal val="#ppt_x"/>
                                              </p:val>
                                            </p:tav>
                                          </p:tavLst>
                                        </p:anim>
                                        <p:anim calcmode="lin" valueType="num">
                                          <p:cBhvr>
                                            <p:cTn id="21" dur="2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1000" fill="hold"/>
                                            <p:tgtEl>
                                              <p:spTgt spid="41"/>
                                            </p:tgtEl>
                                            <p:attrNameLst>
                                              <p:attrName>ppt_w</p:attrName>
                                            </p:attrNameLst>
                                          </p:cBhvr>
                                          <p:tavLst>
                                            <p:tav tm="0">
                                              <p:val>
                                                <p:fltVal val="0"/>
                                              </p:val>
                                            </p:tav>
                                            <p:tav tm="100000">
                                              <p:val>
                                                <p:strVal val="#ppt_w"/>
                                              </p:val>
                                            </p:tav>
                                          </p:tavLst>
                                        </p:anim>
                                        <p:anim calcmode="lin" valueType="num">
                                          <p:cBhvr>
                                            <p:cTn id="26" dur="1000" fill="hold"/>
                                            <p:tgtEl>
                                              <p:spTgt spid="41"/>
                                            </p:tgtEl>
                                            <p:attrNameLst>
                                              <p:attrName>ppt_h</p:attrName>
                                            </p:attrNameLst>
                                          </p:cBhvr>
                                          <p:tavLst>
                                            <p:tav tm="0">
                                              <p:val>
                                                <p:fltVal val="0"/>
                                              </p:val>
                                            </p:tav>
                                            <p:tav tm="100000">
                                              <p:val>
                                                <p:strVal val="#ppt_h"/>
                                              </p:val>
                                            </p:tav>
                                          </p:tavLst>
                                        </p:anim>
                                        <p:animEffect transition="in" filter="fade">
                                          <p:cBhvr>
                                            <p:cTn id="27" dur="1000"/>
                                            <p:tgtEl>
                                              <p:spTgt spid="41"/>
                                            </p:tgtEl>
                                          </p:cBhvr>
                                        </p:animEffect>
                                      </p:childTnLst>
                                    </p:cTn>
                                  </p:par>
                                </p:childTnLst>
                              </p:cTn>
                            </p:par>
                            <p:par>
                              <p:cTn id="28" fill="hold">
                                <p:stCondLst>
                                  <p:cond delay="70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2000"/>
                                            <p:tgtEl>
                                              <p:spTgt spid="45"/>
                                            </p:tgtEl>
                                          </p:cBhvr>
                                        </p:animEffect>
                                      </p:childTnLst>
                                    </p:cTn>
                                  </p:par>
                                </p:childTnLst>
                              </p:cTn>
                            </p:par>
                            <p:par>
                              <p:cTn id="32" fill="hold">
                                <p:stCondLst>
                                  <p:cond delay="9000"/>
                                </p:stCondLst>
                                <p:childTnLst>
                                  <p:par>
                                    <p:cTn id="33" presetID="1" presetClass="entr" presetSubtype="0" fill="hold" grpId="0" nodeType="afterEffect">
                                      <p:stCondLst>
                                        <p:cond delay="0"/>
                                      </p:stCondLst>
                                      <p:iterate type="lt">
                                        <p:tmAbs val="80"/>
                                      </p:iterate>
                                      <p:childTnLst>
                                        <p:set>
                                          <p:cBhvr>
                                            <p:cTn id="34"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0" grpId="0"/>
          <p:bldP spid="4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两会新词解读</a:t>
            </a:r>
            <a:endParaRPr lang="zh-CN" altLang="en-US" dirty="0">
              <a:effectLst>
                <a:outerShdw blurRad="38100" dist="38100" dir="2700000" algn="tl">
                  <a:srgbClr val="000000">
                    <a:alpha val="43137"/>
                  </a:srgbClr>
                </a:outerShdw>
              </a:effectLst>
            </a:endParaRPr>
          </a:p>
        </p:txBody>
      </p:sp>
      <p:grpSp>
        <p:nvGrpSpPr>
          <p:cNvPr id="5" name="组合 4"/>
          <p:cNvGrpSpPr/>
          <p:nvPr/>
        </p:nvGrpSpPr>
        <p:grpSpPr>
          <a:xfrm>
            <a:off x="717728" y="3227142"/>
            <a:ext cx="3558304" cy="1373091"/>
            <a:chOff x="390809" y="2713410"/>
            <a:chExt cx="2734605" cy="1055240"/>
          </a:xfrm>
        </p:grpSpPr>
        <p:grpSp>
          <p:nvGrpSpPr>
            <p:cNvPr id="6" name="组合 5"/>
            <p:cNvGrpSpPr/>
            <p:nvPr/>
          </p:nvGrpSpPr>
          <p:grpSpPr>
            <a:xfrm>
              <a:off x="390809" y="2713410"/>
              <a:ext cx="648000" cy="1055240"/>
              <a:chOff x="788871" y="1754805"/>
              <a:chExt cx="648000" cy="1055240"/>
            </a:xfrm>
          </p:grpSpPr>
          <p:grpSp>
            <p:nvGrpSpPr>
              <p:cNvPr id="31" name="组合 30"/>
              <p:cNvGrpSpPr/>
              <p:nvPr/>
            </p:nvGrpSpPr>
            <p:grpSpPr>
              <a:xfrm>
                <a:off x="788871" y="2162045"/>
                <a:ext cx="648000" cy="648000"/>
                <a:chOff x="6506571" y="1638199"/>
                <a:chExt cx="720000" cy="720000"/>
              </a:xfrm>
            </p:grpSpPr>
            <p:grpSp>
              <p:nvGrpSpPr>
                <p:cNvPr id="33" name="组合 32"/>
                <p:cNvGrpSpPr/>
                <p:nvPr/>
              </p:nvGrpSpPr>
              <p:grpSpPr>
                <a:xfrm>
                  <a:off x="6506571" y="1638199"/>
                  <a:ext cx="720000" cy="720000"/>
                  <a:chOff x="6845255" y="1255571"/>
                  <a:chExt cx="720000" cy="720000"/>
                </a:xfrm>
              </p:grpSpPr>
              <p:sp>
                <p:nvSpPr>
                  <p:cNvPr id="35" name="矩形 3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36" name="直接连接符 3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数</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32" name="文本框 31"/>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shu</a:t>
                </a:r>
                <a:endParaRPr lang="zh-CN" altLang="en-US" sz="2400" dirty="0">
                  <a:solidFill>
                    <a:prstClr val="black"/>
                  </a:solidFill>
                  <a:latin typeface="Calibri" panose="020F0502020204030204"/>
                  <a:ea typeface="宋体" panose="02010600030101010101" pitchFamily="2" charset="-122"/>
                </a:endParaRPr>
              </a:p>
            </p:txBody>
          </p:sp>
        </p:grpSp>
        <p:grpSp>
          <p:nvGrpSpPr>
            <p:cNvPr id="7" name="组合 6"/>
            <p:cNvGrpSpPr/>
            <p:nvPr/>
          </p:nvGrpSpPr>
          <p:grpSpPr>
            <a:xfrm>
              <a:off x="1086344" y="2713410"/>
              <a:ext cx="648000" cy="1055240"/>
              <a:chOff x="788871" y="1754805"/>
              <a:chExt cx="648000" cy="1055240"/>
            </a:xfrm>
          </p:grpSpPr>
          <p:grpSp>
            <p:nvGrpSpPr>
              <p:cNvPr id="24" name="组合 23"/>
              <p:cNvGrpSpPr/>
              <p:nvPr/>
            </p:nvGrpSpPr>
            <p:grpSpPr>
              <a:xfrm>
                <a:off x="788871" y="2162045"/>
                <a:ext cx="648000" cy="648000"/>
                <a:chOff x="6506571" y="1638199"/>
                <a:chExt cx="720000" cy="720000"/>
              </a:xfrm>
            </p:grpSpPr>
            <p:grpSp>
              <p:nvGrpSpPr>
                <p:cNvPr id="26" name="组合 25"/>
                <p:cNvGrpSpPr/>
                <p:nvPr/>
              </p:nvGrpSpPr>
              <p:grpSpPr>
                <a:xfrm>
                  <a:off x="6506571" y="1638199"/>
                  <a:ext cx="720000" cy="720000"/>
                  <a:chOff x="6845255" y="1255571"/>
                  <a:chExt cx="720000" cy="720000"/>
                </a:xfrm>
              </p:grpSpPr>
              <p:sp>
                <p:nvSpPr>
                  <p:cNvPr id="28" name="矩形 27"/>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29" name="直接连接符 28"/>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字</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zi</a:t>
                </a:r>
                <a:endParaRPr lang="zh-CN" altLang="en-US" sz="2400" dirty="0">
                  <a:solidFill>
                    <a:prstClr val="black"/>
                  </a:solidFill>
                  <a:latin typeface="Calibri" panose="020F0502020204030204"/>
                  <a:ea typeface="宋体" panose="02010600030101010101" pitchFamily="2" charset="-122"/>
                </a:endParaRPr>
              </a:p>
            </p:txBody>
          </p:sp>
        </p:grpSp>
        <p:grpSp>
          <p:nvGrpSpPr>
            <p:cNvPr id="8" name="组合 7"/>
            <p:cNvGrpSpPr/>
            <p:nvPr/>
          </p:nvGrpSpPr>
          <p:grpSpPr>
            <a:xfrm>
              <a:off x="1781879" y="2713410"/>
              <a:ext cx="648000" cy="1055240"/>
              <a:chOff x="788871" y="1754805"/>
              <a:chExt cx="648000" cy="1055240"/>
            </a:xfrm>
          </p:grpSpPr>
          <p:grpSp>
            <p:nvGrpSpPr>
              <p:cNvPr id="17" name="组合 16"/>
              <p:cNvGrpSpPr/>
              <p:nvPr/>
            </p:nvGrpSpPr>
            <p:grpSpPr>
              <a:xfrm>
                <a:off x="788871" y="2162045"/>
                <a:ext cx="648000" cy="648000"/>
                <a:chOff x="6506571" y="1638199"/>
                <a:chExt cx="720000" cy="720000"/>
              </a:xfrm>
            </p:grpSpPr>
            <p:grpSp>
              <p:nvGrpSpPr>
                <p:cNvPr id="19" name="组合 18"/>
                <p:cNvGrpSpPr/>
                <p:nvPr/>
              </p:nvGrpSpPr>
              <p:grpSpPr>
                <a:xfrm>
                  <a:off x="6506571" y="1638199"/>
                  <a:ext cx="720000" cy="720000"/>
                  <a:chOff x="6845255" y="1255571"/>
                  <a:chExt cx="720000" cy="720000"/>
                </a:xfrm>
              </p:grpSpPr>
              <p:sp>
                <p:nvSpPr>
                  <p:cNvPr id="21" name="矩形 20"/>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22" name="直接连接符 21"/>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家</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jia</a:t>
                </a:r>
                <a:endParaRPr lang="zh-CN" altLang="en-US" sz="2400" dirty="0">
                  <a:solidFill>
                    <a:prstClr val="black"/>
                  </a:solidFill>
                  <a:latin typeface="Calibri" panose="020F0502020204030204"/>
                  <a:ea typeface="宋体" panose="02010600030101010101" pitchFamily="2" charset="-122"/>
                </a:endParaRPr>
              </a:p>
            </p:txBody>
          </p:sp>
        </p:grpSp>
        <p:grpSp>
          <p:nvGrpSpPr>
            <p:cNvPr id="9" name="组合 8"/>
            <p:cNvGrpSpPr/>
            <p:nvPr/>
          </p:nvGrpSpPr>
          <p:grpSpPr>
            <a:xfrm>
              <a:off x="2477414" y="2713410"/>
              <a:ext cx="648000" cy="1055240"/>
              <a:chOff x="788871" y="1754805"/>
              <a:chExt cx="648000" cy="1055240"/>
            </a:xfrm>
          </p:grpSpPr>
          <p:grpSp>
            <p:nvGrpSpPr>
              <p:cNvPr id="10" name="组合 9"/>
              <p:cNvGrpSpPr/>
              <p:nvPr/>
            </p:nvGrpSpPr>
            <p:grpSpPr>
              <a:xfrm>
                <a:off x="788871" y="2162045"/>
                <a:ext cx="648000" cy="648000"/>
                <a:chOff x="6506571" y="1638199"/>
                <a:chExt cx="720000" cy="720000"/>
              </a:xfrm>
            </p:grpSpPr>
            <p:grpSp>
              <p:nvGrpSpPr>
                <p:cNvPr id="12" name="组合 11"/>
                <p:cNvGrpSpPr/>
                <p:nvPr/>
              </p:nvGrpSpPr>
              <p:grpSpPr>
                <a:xfrm>
                  <a:off x="6506571" y="1638199"/>
                  <a:ext cx="720000" cy="720000"/>
                  <a:chOff x="6845255" y="1255571"/>
                  <a:chExt cx="720000" cy="720000"/>
                </a:xfrm>
              </p:grpSpPr>
              <p:sp>
                <p:nvSpPr>
                  <p:cNvPr id="14" name="矩形 13"/>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15" name="直接连接符 14"/>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庭</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a:solidFill>
                      <a:prstClr val="black"/>
                    </a:solidFill>
                    <a:latin typeface="Calibri" panose="020F0502020204030204"/>
                    <a:ea typeface="宋体" panose="02010600030101010101" pitchFamily="2" charset="-122"/>
                  </a:rPr>
                  <a:t>ting</a:t>
                </a:r>
                <a:endParaRPr lang="zh-CN" altLang="en-US" sz="2400" dirty="0">
                  <a:solidFill>
                    <a:prstClr val="black"/>
                  </a:solidFill>
                  <a:latin typeface="Calibri" panose="020F0502020204030204"/>
                  <a:ea typeface="宋体" panose="02010600030101010101" pitchFamily="2" charset="-122"/>
                </a:endParaRPr>
              </a:p>
            </p:txBody>
          </p:sp>
        </p:grpSp>
      </p:grpSp>
      <p:sp>
        <p:nvSpPr>
          <p:cNvPr id="38" name="文本框 37"/>
          <p:cNvSpPr txBox="1"/>
          <p:nvPr/>
        </p:nvSpPr>
        <p:spPr>
          <a:xfrm>
            <a:off x="198772" y="1857729"/>
            <a:ext cx="5268003" cy="748988"/>
          </a:xfrm>
          <a:prstGeom prst="rect">
            <a:avLst/>
          </a:prstGeom>
          <a:noFill/>
        </p:spPr>
        <p:txBody>
          <a:bodyPr wrap="square" rtlCol="0">
            <a:spAutoFit/>
          </a:bodyPr>
          <a:lstStyle/>
          <a:p>
            <a:pPr defTabSz="913765"/>
            <a:r>
              <a:rPr lang="en-US" altLang="zh-CN" sz="4265" b="1" dirty="0">
                <a:solidFill>
                  <a:prstClr val="black">
                    <a:lumMod val="85000"/>
                    <a:lumOff val="15000"/>
                  </a:prstClr>
                </a:solidFill>
                <a:latin typeface="微软雅黑" panose="020B0503020204020204" pitchFamily="34" charset="-122"/>
                <a:ea typeface="微软雅黑" panose="020B0503020204020204" pitchFamily="34" charset="-122"/>
              </a:rPr>
              <a:t>【 </a:t>
            </a:r>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两会新词   </a:t>
            </a:r>
            <a:r>
              <a:rPr lang="en-US" altLang="zh-CN" sz="4265" dirty="0">
                <a:solidFill>
                  <a:prstClr val="black">
                    <a:lumMod val="85000"/>
                    <a:lumOff val="15000"/>
                  </a:prstClr>
                </a:solidFill>
                <a:latin typeface="Impact" panose="020B0806030902050204" pitchFamily="34" charset="0"/>
                <a:ea typeface="微软雅黑" panose="020B0503020204020204" pitchFamily="34" charset="-122"/>
              </a:rPr>
              <a:t>03\04】</a:t>
            </a:r>
            <a:endParaRPr lang="zh-CN" altLang="en-US" sz="4265" dirty="0">
              <a:solidFill>
                <a:prstClr val="black">
                  <a:lumMod val="85000"/>
                  <a:lumOff val="15000"/>
                </a:prstClr>
              </a:solidFill>
              <a:latin typeface="Impact" panose="020B0806030902050204" pitchFamily="34" charset="0"/>
              <a:ea typeface="微软雅黑" panose="020B0503020204020204" pitchFamily="34" charset="-122"/>
            </a:endParaRPr>
          </a:p>
        </p:txBody>
      </p:sp>
      <p:sp>
        <p:nvSpPr>
          <p:cNvPr id="39" name="矩形 38"/>
          <p:cNvSpPr/>
          <p:nvPr/>
        </p:nvSpPr>
        <p:spPr>
          <a:xfrm>
            <a:off x="1" y="2892261"/>
            <a:ext cx="5283108" cy="140137"/>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40" name="矩形 39"/>
          <p:cNvSpPr/>
          <p:nvPr/>
        </p:nvSpPr>
        <p:spPr>
          <a:xfrm>
            <a:off x="5978222" y="3649020"/>
            <a:ext cx="5821391" cy="1733488"/>
          </a:xfrm>
          <a:prstGeom prst="rect">
            <a:avLst/>
          </a:prstGeom>
        </p:spPr>
        <p:txBody>
          <a:bodyPr wrap="square">
            <a:spAutoFit/>
          </a:bodyPr>
          <a:lstStyle/>
          <a:p>
            <a:pPr defTabSz="913765"/>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今年网络提速降费要迈出更大步伐，年内全部取消手机国内长途和漫游费，大幅降低中小企业互联网专线接入资费，降低国际长途电话费，推动</a:t>
            </a:r>
            <a:r>
              <a:rPr lang="en-US" altLang="zh-CN" sz="2135"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互联网</a:t>
            </a:r>
            <a:r>
              <a:rPr lang="en-US" altLang="zh-CN" sz="2135"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深入发展，促进</a:t>
            </a:r>
            <a:r>
              <a:rPr lang="zh-CN" altLang="en-US" sz="2135" b="1" dirty="0">
                <a:solidFill>
                  <a:srgbClr val="990000"/>
                </a:solidFill>
                <a:latin typeface="微软雅黑" panose="020B0503020204020204" pitchFamily="34" charset="-122"/>
                <a:ea typeface="微软雅黑" panose="020B0503020204020204" pitchFamily="34" charset="-122"/>
              </a:rPr>
              <a:t>数字经济</a:t>
            </a:r>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加快成长，让企业广泛受益，群众普遍受惠。</a:t>
            </a:r>
            <a:endPar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10294820" y="1761912"/>
            <a:ext cx="960000" cy="960000"/>
            <a:chOff x="5022026" y="1359898"/>
            <a:chExt cx="720000" cy="720000"/>
          </a:xfrm>
        </p:grpSpPr>
        <p:sp>
          <p:nvSpPr>
            <p:cNvPr id="42" name="椭圆 41"/>
            <p:cNvSpPr/>
            <p:nvPr/>
          </p:nvSpPr>
          <p:spPr>
            <a:xfrm>
              <a:off x="5022026" y="1359898"/>
              <a:ext cx="720000" cy="720000"/>
            </a:xfrm>
            <a:prstGeom prst="ellipse">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3" name="椭圆 42"/>
            <p:cNvSpPr/>
            <p:nvPr/>
          </p:nvSpPr>
          <p:spPr>
            <a:xfrm>
              <a:off x="5058026" y="1395898"/>
              <a:ext cx="648000" cy="648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4" name="文本框 43"/>
            <p:cNvSpPr txBox="1"/>
            <p:nvPr/>
          </p:nvSpPr>
          <p:spPr>
            <a:xfrm>
              <a:off x="5135652" y="1519843"/>
              <a:ext cx="492748" cy="377075"/>
            </a:xfrm>
            <a:prstGeom prst="rect">
              <a:avLst/>
            </a:prstGeom>
            <a:noFill/>
          </p:spPr>
          <p:txBody>
            <a:bodyPr wrap="square" rtlCol="0">
              <a:spAutoFit/>
            </a:bodyPr>
            <a:lstStyle/>
            <a:p>
              <a:pPr algn="ctr" defTabSz="913765"/>
              <a:r>
                <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rPr>
                <a:t>例</a:t>
              </a:r>
              <a:endPar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
        <p:nvSpPr>
          <p:cNvPr id="45" name="矩形 44"/>
          <p:cNvSpPr/>
          <p:nvPr/>
        </p:nvSpPr>
        <p:spPr>
          <a:xfrm>
            <a:off x="5978221" y="2962581"/>
            <a:ext cx="5989140" cy="502766"/>
          </a:xfrm>
          <a:prstGeom prst="rect">
            <a:avLst/>
          </a:prstGeom>
        </p:spPr>
        <p:txBody>
          <a:bodyPr wrap="none">
            <a:spAutoFit/>
          </a:bodyPr>
          <a:lstStyle/>
          <a:p>
            <a:pPr defTabSz="913765"/>
            <a:r>
              <a:rPr lang="zh-CN" altLang="en-US" sz="2665" dirty="0">
                <a:solidFill>
                  <a:prstClr val="black">
                    <a:lumMod val="85000"/>
                    <a:lumOff val="15000"/>
                  </a:prstClr>
                </a:solidFill>
                <a:latin typeface="微软雅黑" panose="020B0503020204020204" pitchFamily="34" charset="-122"/>
                <a:ea typeface="微软雅黑" panose="020B0503020204020204" pitchFamily="34" charset="-122"/>
              </a:rPr>
              <a:t>扩大</a:t>
            </a:r>
            <a:r>
              <a:rPr lang="zh-CN" altLang="en-US" sz="2665" b="1" dirty="0">
                <a:solidFill>
                  <a:srgbClr val="990000"/>
                </a:solidFill>
                <a:latin typeface="微软雅黑" panose="020B0503020204020204" pitchFamily="34" charset="-122"/>
                <a:ea typeface="微软雅黑" panose="020B0503020204020204" pitchFamily="34" charset="-122"/>
              </a:rPr>
              <a:t>数字家庭</a:t>
            </a:r>
            <a:r>
              <a:rPr lang="zh-CN" altLang="en-US" sz="2665" dirty="0">
                <a:solidFill>
                  <a:prstClr val="black">
                    <a:lumMod val="85000"/>
                    <a:lumOff val="15000"/>
                  </a:prstClr>
                </a:solidFill>
                <a:latin typeface="微软雅黑" panose="020B0503020204020204" pitchFamily="34" charset="-122"/>
                <a:ea typeface="微软雅黑" panose="020B0503020204020204" pitchFamily="34" charset="-122"/>
              </a:rPr>
              <a:t>、在线教育等信息消费。</a:t>
            </a:r>
            <a:endParaRPr lang="zh-CN" altLang="en-US" sz="2400" b="1" dirty="0">
              <a:solidFill>
                <a:srgbClr val="990000"/>
              </a:solidFill>
              <a:latin typeface="Calibri" panose="020F0502020204030204"/>
              <a:ea typeface="宋体" panose="02010600030101010101" pitchFamily="2" charset="-122"/>
            </a:endParaRPr>
          </a:p>
        </p:txBody>
      </p:sp>
      <p:grpSp>
        <p:nvGrpSpPr>
          <p:cNvPr id="46" name="组合 45"/>
          <p:cNvGrpSpPr/>
          <p:nvPr/>
        </p:nvGrpSpPr>
        <p:grpSpPr>
          <a:xfrm>
            <a:off x="1908471" y="4552558"/>
            <a:ext cx="3558304" cy="1373091"/>
            <a:chOff x="390809" y="2713410"/>
            <a:chExt cx="2734605" cy="1055240"/>
          </a:xfrm>
        </p:grpSpPr>
        <p:grpSp>
          <p:nvGrpSpPr>
            <p:cNvPr id="47" name="组合 46"/>
            <p:cNvGrpSpPr/>
            <p:nvPr/>
          </p:nvGrpSpPr>
          <p:grpSpPr>
            <a:xfrm>
              <a:off x="390809" y="2713410"/>
              <a:ext cx="648000" cy="1055240"/>
              <a:chOff x="788871" y="1754805"/>
              <a:chExt cx="648000" cy="1055240"/>
            </a:xfrm>
          </p:grpSpPr>
          <p:grpSp>
            <p:nvGrpSpPr>
              <p:cNvPr id="72" name="组合 71"/>
              <p:cNvGrpSpPr/>
              <p:nvPr/>
            </p:nvGrpSpPr>
            <p:grpSpPr>
              <a:xfrm>
                <a:off x="788871" y="2162045"/>
                <a:ext cx="648000" cy="648000"/>
                <a:chOff x="6506571" y="1638199"/>
                <a:chExt cx="720000" cy="720000"/>
              </a:xfrm>
            </p:grpSpPr>
            <p:grpSp>
              <p:nvGrpSpPr>
                <p:cNvPr id="74" name="组合 73"/>
                <p:cNvGrpSpPr/>
                <p:nvPr/>
              </p:nvGrpSpPr>
              <p:grpSpPr>
                <a:xfrm>
                  <a:off x="6506571" y="1638199"/>
                  <a:ext cx="720000" cy="720000"/>
                  <a:chOff x="6845255" y="1255571"/>
                  <a:chExt cx="720000" cy="720000"/>
                </a:xfrm>
              </p:grpSpPr>
              <p:sp>
                <p:nvSpPr>
                  <p:cNvPr id="76" name="矩形 75"/>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77" name="直接连接符 76"/>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8" name="直接连接符 77"/>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5" name="文本框 74"/>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数</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73" name="文本框 72"/>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shu</a:t>
                </a:r>
                <a:endParaRPr lang="zh-CN" altLang="en-US" sz="2400" dirty="0">
                  <a:solidFill>
                    <a:prstClr val="black"/>
                  </a:solidFill>
                  <a:latin typeface="Calibri" panose="020F0502020204030204"/>
                  <a:ea typeface="宋体" panose="02010600030101010101" pitchFamily="2" charset="-122"/>
                </a:endParaRPr>
              </a:p>
            </p:txBody>
          </p:sp>
        </p:grpSp>
        <p:grpSp>
          <p:nvGrpSpPr>
            <p:cNvPr id="48" name="组合 47"/>
            <p:cNvGrpSpPr/>
            <p:nvPr/>
          </p:nvGrpSpPr>
          <p:grpSpPr>
            <a:xfrm>
              <a:off x="1086344" y="2713410"/>
              <a:ext cx="648000" cy="1055240"/>
              <a:chOff x="788871" y="1754805"/>
              <a:chExt cx="648000" cy="1055240"/>
            </a:xfrm>
          </p:grpSpPr>
          <p:grpSp>
            <p:nvGrpSpPr>
              <p:cNvPr id="65" name="组合 64"/>
              <p:cNvGrpSpPr/>
              <p:nvPr/>
            </p:nvGrpSpPr>
            <p:grpSpPr>
              <a:xfrm>
                <a:off x="788871" y="2162045"/>
                <a:ext cx="648000" cy="648000"/>
                <a:chOff x="6506571" y="1638199"/>
                <a:chExt cx="720000" cy="720000"/>
              </a:xfrm>
            </p:grpSpPr>
            <p:grpSp>
              <p:nvGrpSpPr>
                <p:cNvPr id="67" name="组合 66"/>
                <p:cNvGrpSpPr/>
                <p:nvPr/>
              </p:nvGrpSpPr>
              <p:grpSpPr>
                <a:xfrm>
                  <a:off x="6506571" y="1638199"/>
                  <a:ext cx="720000" cy="720000"/>
                  <a:chOff x="6845255" y="1255571"/>
                  <a:chExt cx="720000" cy="720000"/>
                </a:xfrm>
              </p:grpSpPr>
              <p:sp>
                <p:nvSpPr>
                  <p:cNvPr id="69" name="矩形 6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70" name="直接连接符 6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1" name="直接连接符 7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8" name="文本框 67"/>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字</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66" name="文本框 65"/>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zi</a:t>
                </a:r>
                <a:endParaRPr lang="zh-CN" altLang="en-US" sz="2400" dirty="0">
                  <a:solidFill>
                    <a:prstClr val="black"/>
                  </a:solidFill>
                  <a:latin typeface="Calibri" panose="020F0502020204030204"/>
                  <a:ea typeface="宋体" panose="02010600030101010101" pitchFamily="2" charset="-122"/>
                </a:endParaRPr>
              </a:p>
            </p:txBody>
          </p:sp>
        </p:grpSp>
        <p:grpSp>
          <p:nvGrpSpPr>
            <p:cNvPr id="49" name="组合 48"/>
            <p:cNvGrpSpPr/>
            <p:nvPr/>
          </p:nvGrpSpPr>
          <p:grpSpPr>
            <a:xfrm>
              <a:off x="1781879" y="2713410"/>
              <a:ext cx="648000" cy="1055240"/>
              <a:chOff x="788871" y="1754805"/>
              <a:chExt cx="648000" cy="1055240"/>
            </a:xfrm>
          </p:grpSpPr>
          <p:grpSp>
            <p:nvGrpSpPr>
              <p:cNvPr id="58" name="组合 57"/>
              <p:cNvGrpSpPr/>
              <p:nvPr/>
            </p:nvGrpSpPr>
            <p:grpSpPr>
              <a:xfrm>
                <a:off x="788871" y="2162045"/>
                <a:ext cx="648000" cy="648000"/>
                <a:chOff x="6506571" y="1638199"/>
                <a:chExt cx="720000" cy="720000"/>
              </a:xfrm>
            </p:grpSpPr>
            <p:grpSp>
              <p:nvGrpSpPr>
                <p:cNvPr id="60" name="组合 59"/>
                <p:cNvGrpSpPr/>
                <p:nvPr/>
              </p:nvGrpSpPr>
              <p:grpSpPr>
                <a:xfrm>
                  <a:off x="6506571" y="1638199"/>
                  <a:ext cx="720000" cy="720000"/>
                  <a:chOff x="6845255" y="1255571"/>
                  <a:chExt cx="720000" cy="720000"/>
                </a:xfrm>
              </p:grpSpPr>
              <p:sp>
                <p:nvSpPr>
                  <p:cNvPr id="62" name="矩形 61"/>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63" name="直接连接符 62"/>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4" name="直接连接符 63"/>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1" name="文本框 60"/>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经</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59" name="文本框 58"/>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jing</a:t>
                </a:r>
                <a:endParaRPr lang="zh-CN" altLang="en-US" sz="2400" dirty="0">
                  <a:solidFill>
                    <a:prstClr val="black"/>
                  </a:solidFill>
                  <a:latin typeface="Calibri" panose="020F0502020204030204"/>
                  <a:ea typeface="宋体" panose="02010600030101010101" pitchFamily="2" charset="-122"/>
                </a:endParaRPr>
              </a:p>
            </p:txBody>
          </p:sp>
        </p:grpSp>
        <p:grpSp>
          <p:nvGrpSpPr>
            <p:cNvPr id="50" name="组合 49"/>
            <p:cNvGrpSpPr/>
            <p:nvPr/>
          </p:nvGrpSpPr>
          <p:grpSpPr>
            <a:xfrm>
              <a:off x="2477414" y="2713410"/>
              <a:ext cx="648000" cy="1055240"/>
              <a:chOff x="788871" y="1754805"/>
              <a:chExt cx="648000" cy="1055240"/>
            </a:xfrm>
          </p:grpSpPr>
          <p:grpSp>
            <p:nvGrpSpPr>
              <p:cNvPr id="51" name="组合 50"/>
              <p:cNvGrpSpPr/>
              <p:nvPr/>
            </p:nvGrpSpPr>
            <p:grpSpPr>
              <a:xfrm>
                <a:off x="788871" y="2162045"/>
                <a:ext cx="648000" cy="648000"/>
                <a:chOff x="6506571" y="1638199"/>
                <a:chExt cx="720000" cy="720000"/>
              </a:xfrm>
            </p:grpSpPr>
            <p:grpSp>
              <p:nvGrpSpPr>
                <p:cNvPr id="53" name="组合 52"/>
                <p:cNvGrpSpPr/>
                <p:nvPr/>
              </p:nvGrpSpPr>
              <p:grpSpPr>
                <a:xfrm>
                  <a:off x="6506571" y="1638199"/>
                  <a:ext cx="720000" cy="720000"/>
                  <a:chOff x="6845255" y="1255571"/>
                  <a:chExt cx="720000" cy="720000"/>
                </a:xfrm>
              </p:grpSpPr>
              <p:sp>
                <p:nvSpPr>
                  <p:cNvPr id="55" name="矩形 5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56" name="直接连接符 5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4" name="文本框 53"/>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济</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52" name="文本框 51"/>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ji</a:t>
                </a:r>
                <a:endParaRPr lang="zh-CN" altLang="en-US" sz="2400" dirty="0">
                  <a:solidFill>
                    <a:prstClr val="black"/>
                  </a:solidFill>
                  <a:latin typeface="Calibri" panose="020F0502020204030204"/>
                  <a:ea typeface="宋体" panose="02010600030101010101" pitchFamily="2" charset="-122"/>
                </a:endParaRPr>
              </a:p>
            </p:txBody>
          </p:sp>
        </p:gr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2000" fill="hold"/>
                                            <p:tgtEl>
                                              <p:spTgt spid="38"/>
                                            </p:tgtEl>
                                            <p:attrNameLst>
                                              <p:attrName>ppt_w</p:attrName>
                                            </p:attrNameLst>
                                          </p:cBhvr>
                                          <p:tavLst>
                                            <p:tav tm="0">
                                              <p:val>
                                                <p:fltVal val="0"/>
                                              </p:val>
                                            </p:tav>
                                            <p:tav tm="100000">
                                              <p:val>
                                                <p:strVal val="#ppt_w"/>
                                              </p:val>
                                            </p:tav>
                                          </p:tavLst>
                                        </p:anim>
                                        <p:anim calcmode="lin" valueType="num">
                                          <p:cBhvr>
                                            <p:cTn id="8" dur="2000" fill="hold"/>
                                            <p:tgtEl>
                                              <p:spTgt spid="38"/>
                                            </p:tgtEl>
                                            <p:attrNameLst>
                                              <p:attrName>ppt_h</p:attrName>
                                            </p:attrNameLst>
                                          </p:cBhvr>
                                          <p:tavLst>
                                            <p:tav tm="0">
                                              <p:val>
                                                <p:fltVal val="0"/>
                                              </p:val>
                                            </p:tav>
                                            <p:tav tm="100000">
                                              <p:val>
                                                <p:strVal val="#ppt_h"/>
                                              </p:val>
                                            </p:tav>
                                          </p:tavLst>
                                        </p:anim>
                                        <p:anim calcmode="lin" valueType="num">
                                          <p:cBhvr>
                                            <p:cTn id="9" dur="2000" fill="hold"/>
                                            <p:tgtEl>
                                              <p:spTgt spid="38"/>
                                            </p:tgtEl>
                                            <p:attrNameLst>
                                              <p:attrName>style.rotation</p:attrName>
                                            </p:attrNameLst>
                                          </p:cBhvr>
                                          <p:tavLst>
                                            <p:tav tm="0">
                                              <p:val>
                                                <p:fltVal val="90"/>
                                              </p:val>
                                            </p:tav>
                                            <p:tav tm="100000">
                                              <p:val>
                                                <p:fltVal val="0"/>
                                              </p:val>
                                            </p:tav>
                                          </p:tavLst>
                                        </p:anim>
                                        <p:animEffect transition="in" filter="fade">
                                          <p:cBhvr>
                                            <p:cTn id="10" dur="2000"/>
                                            <p:tgtEl>
                                              <p:spTgt spid="38"/>
                                            </p:tgtEl>
                                          </p:cBhvr>
                                        </p:animEffect>
                                      </p:childTnLst>
                                    </p:cTn>
                                  </p:par>
                                </p:childTnLst>
                              </p:cTn>
                            </p:par>
                            <p:par>
                              <p:cTn id="11" fill="hold">
                                <p:stCondLst>
                                  <p:cond delay="2000"/>
                                </p:stCondLst>
                                <p:childTnLst>
                                  <p:par>
                                    <p:cTn id="12" presetID="2" presetClass="entr" presetSubtype="8" fill="hold" grpId="0" nodeType="afterEffect" p14:presetBounceEnd="28000">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14:bounceEnd="28000">
                                          <p:cBhvr additive="base">
                                            <p:cTn id="14" dur="1750" fill="hold"/>
                                            <p:tgtEl>
                                              <p:spTgt spid="39"/>
                                            </p:tgtEl>
                                            <p:attrNameLst>
                                              <p:attrName>ppt_x</p:attrName>
                                            </p:attrNameLst>
                                          </p:cBhvr>
                                          <p:tavLst>
                                            <p:tav tm="0">
                                              <p:val>
                                                <p:strVal val="0-#ppt_w/2"/>
                                              </p:val>
                                            </p:tav>
                                            <p:tav tm="100000">
                                              <p:val>
                                                <p:strVal val="#ppt_x"/>
                                              </p:val>
                                            </p:tav>
                                          </p:tavLst>
                                        </p:anim>
                                        <p:anim calcmode="lin" valueType="num" p14:bounceEnd="28000">
                                          <p:cBhvr additive="base">
                                            <p:cTn id="15" dur="1750" fill="hold"/>
                                            <p:tgtEl>
                                              <p:spTgt spid="39"/>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2" presetClass="entr" presetSubtype="8" fill="hold" nodeType="afterEffect" p14:presetBounceEnd="28000">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14:bounceEnd="28000">
                                          <p:cBhvr additive="base">
                                            <p:cTn id="19" dur="1750" fill="hold"/>
                                            <p:tgtEl>
                                              <p:spTgt spid="5"/>
                                            </p:tgtEl>
                                            <p:attrNameLst>
                                              <p:attrName>ppt_x</p:attrName>
                                            </p:attrNameLst>
                                          </p:cBhvr>
                                          <p:tavLst>
                                            <p:tav tm="0">
                                              <p:val>
                                                <p:strVal val="0-#ppt_w/2"/>
                                              </p:val>
                                            </p:tav>
                                            <p:tav tm="100000">
                                              <p:val>
                                                <p:strVal val="#ppt_x"/>
                                              </p:val>
                                            </p:tav>
                                          </p:tavLst>
                                        </p:anim>
                                        <p:anim calcmode="lin" valueType="num" p14:bounceEnd="28000">
                                          <p:cBhvr additive="base">
                                            <p:cTn id="20" dur="175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28000">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14:bounceEnd="28000">
                                          <p:cBhvr additive="base">
                                            <p:cTn id="23" dur="1750" fill="hold"/>
                                            <p:tgtEl>
                                              <p:spTgt spid="46"/>
                                            </p:tgtEl>
                                            <p:attrNameLst>
                                              <p:attrName>ppt_x</p:attrName>
                                            </p:attrNameLst>
                                          </p:cBhvr>
                                          <p:tavLst>
                                            <p:tav tm="0">
                                              <p:val>
                                                <p:strVal val="0-#ppt_w/2"/>
                                              </p:val>
                                            </p:tav>
                                            <p:tav tm="100000">
                                              <p:val>
                                                <p:strVal val="#ppt_x"/>
                                              </p:val>
                                            </p:tav>
                                          </p:tavLst>
                                        </p:anim>
                                        <p:anim calcmode="lin" valueType="num" p14:bounceEnd="28000">
                                          <p:cBhvr additive="base">
                                            <p:cTn id="24" dur="1750" fill="hold"/>
                                            <p:tgtEl>
                                              <p:spTgt spid="46"/>
                                            </p:tgtEl>
                                            <p:attrNameLst>
                                              <p:attrName>ppt_y</p:attrName>
                                            </p:attrNameLst>
                                          </p:cBhvr>
                                          <p:tavLst>
                                            <p:tav tm="0">
                                              <p:val>
                                                <p:strVal val="#ppt_y"/>
                                              </p:val>
                                            </p:tav>
                                            <p:tav tm="100000">
                                              <p:val>
                                                <p:strVal val="#ppt_y"/>
                                              </p:val>
                                            </p:tav>
                                          </p:tavLst>
                                        </p:anim>
                                      </p:childTnLst>
                                    </p:cTn>
                                  </p:par>
                                </p:childTnLst>
                              </p:cTn>
                            </p:par>
                            <p:par>
                              <p:cTn id="25" fill="hold">
                                <p:stCondLst>
                                  <p:cond delay="6000"/>
                                </p:stCondLst>
                                <p:childTnLst>
                                  <p:par>
                                    <p:cTn id="26" presetID="53" presetClass="entr" presetSubtype="16"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1000" fill="hold"/>
                                            <p:tgtEl>
                                              <p:spTgt spid="41"/>
                                            </p:tgtEl>
                                            <p:attrNameLst>
                                              <p:attrName>ppt_w</p:attrName>
                                            </p:attrNameLst>
                                          </p:cBhvr>
                                          <p:tavLst>
                                            <p:tav tm="0">
                                              <p:val>
                                                <p:fltVal val="0"/>
                                              </p:val>
                                            </p:tav>
                                            <p:tav tm="100000">
                                              <p:val>
                                                <p:strVal val="#ppt_w"/>
                                              </p:val>
                                            </p:tav>
                                          </p:tavLst>
                                        </p:anim>
                                        <p:anim calcmode="lin" valueType="num">
                                          <p:cBhvr>
                                            <p:cTn id="29" dur="1000" fill="hold"/>
                                            <p:tgtEl>
                                              <p:spTgt spid="41"/>
                                            </p:tgtEl>
                                            <p:attrNameLst>
                                              <p:attrName>ppt_h</p:attrName>
                                            </p:attrNameLst>
                                          </p:cBhvr>
                                          <p:tavLst>
                                            <p:tav tm="0">
                                              <p:val>
                                                <p:fltVal val="0"/>
                                              </p:val>
                                            </p:tav>
                                            <p:tav tm="100000">
                                              <p:val>
                                                <p:strVal val="#ppt_h"/>
                                              </p:val>
                                            </p:tav>
                                          </p:tavLst>
                                        </p:anim>
                                        <p:animEffect transition="in" filter="fade">
                                          <p:cBhvr>
                                            <p:cTn id="30" dur="1000"/>
                                            <p:tgtEl>
                                              <p:spTgt spid="41"/>
                                            </p:tgtEl>
                                          </p:cBhvr>
                                        </p:animEffect>
                                      </p:childTnLst>
                                    </p:cTn>
                                  </p:par>
                                </p:childTnLst>
                              </p:cTn>
                            </p:par>
                            <p:par>
                              <p:cTn id="31" fill="hold">
                                <p:stCondLst>
                                  <p:cond delay="7000"/>
                                </p:stCondLst>
                                <p:childTnLst>
                                  <p:par>
                                    <p:cTn id="32" presetID="22" presetClass="entr" presetSubtype="8"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left)">
                                          <p:cBhvr>
                                            <p:cTn id="34" dur="2000"/>
                                            <p:tgtEl>
                                              <p:spTgt spid="45"/>
                                            </p:tgtEl>
                                          </p:cBhvr>
                                        </p:animEffect>
                                      </p:childTnLst>
                                    </p:cTn>
                                  </p:par>
                                </p:childTnLst>
                              </p:cTn>
                            </p:par>
                            <p:par>
                              <p:cTn id="35" fill="hold">
                                <p:stCondLst>
                                  <p:cond delay="9000"/>
                                </p:stCondLst>
                                <p:childTnLst>
                                  <p:par>
                                    <p:cTn id="36" presetID="1" presetClass="entr" presetSubtype="0" fill="hold" grpId="0" nodeType="afterEffect">
                                      <p:stCondLst>
                                        <p:cond delay="0"/>
                                      </p:stCondLst>
                                      <p:iterate type="lt">
                                        <p:tmAbs val="80"/>
                                      </p:iterate>
                                      <p:childTnLst>
                                        <p:set>
                                          <p:cBhvr>
                                            <p:cTn id="37"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0"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2000" fill="hold"/>
                                            <p:tgtEl>
                                              <p:spTgt spid="38"/>
                                            </p:tgtEl>
                                            <p:attrNameLst>
                                              <p:attrName>ppt_w</p:attrName>
                                            </p:attrNameLst>
                                          </p:cBhvr>
                                          <p:tavLst>
                                            <p:tav tm="0">
                                              <p:val>
                                                <p:fltVal val="0"/>
                                              </p:val>
                                            </p:tav>
                                            <p:tav tm="100000">
                                              <p:val>
                                                <p:strVal val="#ppt_w"/>
                                              </p:val>
                                            </p:tav>
                                          </p:tavLst>
                                        </p:anim>
                                        <p:anim calcmode="lin" valueType="num">
                                          <p:cBhvr>
                                            <p:cTn id="8" dur="2000" fill="hold"/>
                                            <p:tgtEl>
                                              <p:spTgt spid="38"/>
                                            </p:tgtEl>
                                            <p:attrNameLst>
                                              <p:attrName>ppt_h</p:attrName>
                                            </p:attrNameLst>
                                          </p:cBhvr>
                                          <p:tavLst>
                                            <p:tav tm="0">
                                              <p:val>
                                                <p:fltVal val="0"/>
                                              </p:val>
                                            </p:tav>
                                            <p:tav tm="100000">
                                              <p:val>
                                                <p:strVal val="#ppt_h"/>
                                              </p:val>
                                            </p:tav>
                                          </p:tavLst>
                                        </p:anim>
                                        <p:anim calcmode="lin" valueType="num">
                                          <p:cBhvr>
                                            <p:cTn id="9" dur="2000" fill="hold"/>
                                            <p:tgtEl>
                                              <p:spTgt spid="38"/>
                                            </p:tgtEl>
                                            <p:attrNameLst>
                                              <p:attrName>style.rotation</p:attrName>
                                            </p:attrNameLst>
                                          </p:cBhvr>
                                          <p:tavLst>
                                            <p:tav tm="0">
                                              <p:val>
                                                <p:fltVal val="90"/>
                                              </p:val>
                                            </p:tav>
                                            <p:tav tm="100000">
                                              <p:val>
                                                <p:fltVal val="0"/>
                                              </p:val>
                                            </p:tav>
                                          </p:tavLst>
                                        </p:anim>
                                        <p:animEffect transition="in" filter="fade">
                                          <p:cBhvr>
                                            <p:cTn id="10" dur="2000"/>
                                            <p:tgtEl>
                                              <p:spTgt spid="38"/>
                                            </p:tgtEl>
                                          </p:cBhvr>
                                        </p:animEffect>
                                      </p:childTnLst>
                                    </p:cTn>
                                  </p:par>
                                </p:childTnLst>
                              </p:cTn>
                            </p:par>
                            <p:par>
                              <p:cTn id="11" fill="hold">
                                <p:stCondLst>
                                  <p:cond delay="2000"/>
                                </p:stCondLst>
                                <p:childTnLst>
                                  <p:par>
                                    <p:cTn id="12" presetID="2" presetClass="entr" presetSubtype="8"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1750" fill="hold"/>
                                            <p:tgtEl>
                                              <p:spTgt spid="39"/>
                                            </p:tgtEl>
                                            <p:attrNameLst>
                                              <p:attrName>ppt_x</p:attrName>
                                            </p:attrNameLst>
                                          </p:cBhvr>
                                          <p:tavLst>
                                            <p:tav tm="0">
                                              <p:val>
                                                <p:strVal val="0-#ppt_w/2"/>
                                              </p:val>
                                            </p:tav>
                                            <p:tav tm="100000">
                                              <p:val>
                                                <p:strVal val="#ppt_x"/>
                                              </p:val>
                                            </p:tav>
                                          </p:tavLst>
                                        </p:anim>
                                        <p:anim calcmode="lin" valueType="num">
                                          <p:cBhvr additive="base">
                                            <p:cTn id="15" dur="1750" fill="hold"/>
                                            <p:tgtEl>
                                              <p:spTgt spid="39"/>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2" presetClass="entr" presetSubtype="8"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750" fill="hold"/>
                                            <p:tgtEl>
                                              <p:spTgt spid="5"/>
                                            </p:tgtEl>
                                            <p:attrNameLst>
                                              <p:attrName>ppt_x</p:attrName>
                                            </p:attrNameLst>
                                          </p:cBhvr>
                                          <p:tavLst>
                                            <p:tav tm="0">
                                              <p:val>
                                                <p:strVal val="0-#ppt_w/2"/>
                                              </p:val>
                                            </p:tav>
                                            <p:tav tm="100000">
                                              <p:val>
                                                <p:strVal val="#ppt_x"/>
                                              </p:val>
                                            </p:tav>
                                          </p:tavLst>
                                        </p:anim>
                                        <p:anim calcmode="lin" valueType="num">
                                          <p:cBhvr additive="base">
                                            <p:cTn id="20" dur="1750" fill="hold"/>
                                            <p:tgtEl>
                                              <p:spTgt spid="5"/>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additive="base">
                                            <p:cTn id="23" dur="1750" fill="hold"/>
                                            <p:tgtEl>
                                              <p:spTgt spid="46"/>
                                            </p:tgtEl>
                                            <p:attrNameLst>
                                              <p:attrName>ppt_x</p:attrName>
                                            </p:attrNameLst>
                                          </p:cBhvr>
                                          <p:tavLst>
                                            <p:tav tm="0">
                                              <p:val>
                                                <p:strVal val="0-#ppt_w/2"/>
                                              </p:val>
                                            </p:tav>
                                            <p:tav tm="100000">
                                              <p:val>
                                                <p:strVal val="#ppt_x"/>
                                              </p:val>
                                            </p:tav>
                                          </p:tavLst>
                                        </p:anim>
                                        <p:anim calcmode="lin" valueType="num">
                                          <p:cBhvr additive="base">
                                            <p:cTn id="24" dur="1750" fill="hold"/>
                                            <p:tgtEl>
                                              <p:spTgt spid="46"/>
                                            </p:tgtEl>
                                            <p:attrNameLst>
                                              <p:attrName>ppt_y</p:attrName>
                                            </p:attrNameLst>
                                          </p:cBhvr>
                                          <p:tavLst>
                                            <p:tav tm="0">
                                              <p:val>
                                                <p:strVal val="#ppt_y"/>
                                              </p:val>
                                            </p:tav>
                                            <p:tav tm="100000">
                                              <p:val>
                                                <p:strVal val="#ppt_y"/>
                                              </p:val>
                                            </p:tav>
                                          </p:tavLst>
                                        </p:anim>
                                      </p:childTnLst>
                                    </p:cTn>
                                  </p:par>
                                </p:childTnLst>
                              </p:cTn>
                            </p:par>
                            <p:par>
                              <p:cTn id="25" fill="hold">
                                <p:stCondLst>
                                  <p:cond delay="6000"/>
                                </p:stCondLst>
                                <p:childTnLst>
                                  <p:par>
                                    <p:cTn id="26" presetID="53" presetClass="entr" presetSubtype="16" fill="hold" nodeType="afterEffect">
                                      <p:stCondLst>
                                        <p:cond delay="0"/>
                                      </p:stCondLst>
                                      <p:childTnLst>
                                        <p:set>
                                          <p:cBhvr>
                                            <p:cTn id="27" dur="1" fill="hold">
                                              <p:stCondLst>
                                                <p:cond delay="0"/>
                                              </p:stCondLst>
                                            </p:cTn>
                                            <p:tgtEl>
                                              <p:spTgt spid="41"/>
                                            </p:tgtEl>
                                            <p:attrNameLst>
                                              <p:attrName>style.visibility</p:attrName>
                                            </p:attrNameLst>
                                          </p:cBhvr>
                                          <p:to>
                                            <p:strVal val="visible"/>
                                          </p:to>
                                        </p:set>
                                        <p:anim calcmode="lin" valueType="num">
                                          <p:cBhvr>
                                            <p:cTn id="28" dur="1000" fill="hold"/>
                                            <p:tgtEl>
                                              <p:spTgt spid="41"/>
                                            </p:tgtEl>
                                            <p:attrNameLst>
                                              <p:attrName>ppt_w</p:attrName>
                                            </p:attrNameLst>
                                          </p:cBhvr>
                                          <p:tavLst>
                                            <p:tav tm="0">
                                              <p:val>
                                                <p:fltVal val="0"/>
                                              </p:val>
                                            </p:tav>
                                            <p:tav tm="100000">
                                              <p:val>
                                                <p:strVal val="#ppt_w"/>
                                              </p:val>
                                            </p:tav>
                                          </p:tavLst>
                                        </p:anim>
                                        <p:anim calcmode="lin" valueType="num">
                                          <p:cBhvr>
                                            <p:cTn id="29" dur="1000" fill="hold"/>
                                            <p:tgtEl>
                                              <p:spTgt spid="41"/>
                                            </p:tgtEl>
                                            <p:attrNameLst>
                                              <p:attrName>ppt_h</p:attrName>
                                            </p:attrNameLst>
                                          </p:cBhvr>
                                          <p:tavLst>
                                            <p:tav tm="0">
                                              <p:val>
                                                <p:fltVal val="0"/>
                                              </p:val>
                                            </p:tav>
                                            <p:tav tm="100000">
                                              <p:val>
                                                <p:strVal val="#ppt_h"/>
                                              </p:val>
                                            </p:tav>
                                          </p:tavLst>
                                        </p:anim>
                                        <p:animEffect transition="in" filter="fade">
                                          <p:cBhvr>
                                            <p:cTn id="30" dur="1000"/>
                                            <p:tgtEl>
                                              <p:spTgt spid="41"/>
                                            </p:tgtEl>
                                          </p:cBhvr>
                                        </p:animEffect>
                                      </p:childTnLst>
                                    </p:cTn>
                                  </p:par>
                                </p:childTnLst>
                              </p:cTn>
                            </p:par>
                            <p:par>
                              <p:cTn id="31" fill="hold">
                                <p:stCondLst>
                                  <p:cond delay="7000"/>
                                </p:stCondLst>
                                <p:childTnLst>
                                  <p:par>
                                    <p:cTn id="32" presetID="22" presetClass="entr" presetSubtype="8" fill="hold" grpId="0" nodeType="afterEffect">
                                      <p:stCondLst>
                                        <p:cond delay="0"/>
                                      </p:stCondLst>
                                      <p:childTnLst>
                                        <p:set>
                                          <p:cBhvr>
                                            <p:cTn id="33" dur="1" fill="hold">
                                              <p:stCondLst>
                                                <p:cond delay="0"/>
                                              </p:stCondLst>
                                            </p:cTn>
                                            <p:tgtEl>
                                              <p:spTgt spid="45"/>
                                            </p:tgtEl>
                                            <p:attrNameLst>
                                              <p:attrName>style.visibility</p:attrName>
                                            </p:attrNameLst>
                                          </p:cBhvr>
                                          <p:to>
                                            <p:strVal val="visible"/>
                                          </p:to>
                                        </p:set>
                                        <p:animEffect transition="in" filter="wipe(left)">
                                          <p:cBhvr>
                                            <p:cTn id="34" dur="2000"/>
                                            <p:tgtEl>
                                              <p:spTgt spid="45"/>
                                            </p:tgtEl>
                                          </p:cBhvr>
                                        </p:animEffect>
                                      </p:childTnLst>
                                    </p:cTn>
                                  </p:par>
                                </p:childTnLst>
                              </p:cTn>
                            </p:par>
                            <p:par>
                              <p:cTn id="35" fill="hold">
                                <p:stCondLst>
                                  <p:cond delay="9000"/>
                                </p:stCondLst>
                                <p:childTnLst>
                                  <p:par>
                                    <p:cTn id="36" presetID="1" presetClass="entr" presetSubtype="0" fill="hold" grpId="0" nodeType="afterEffect">
                                      <p:stCondLst>
                                        <p:cond delay="0"/>
                                      </p:stCondLst>
                                      <p:iterate type="lt">
                                        <p:tmAbs val="80"/>
                                      </p:iterate>
                                      <p:childTnLst>
                                        <p:set>
                                          <p:cBhvr>
                                            <p:cTn id="37" dur="1" fill="hold">
                                              <p:stCondLst>
                                                <p:cond delay="0"/>
                                              </p:stCondLst>
                                            </p:cTn>
                                            <p:tgtEl>
                                              <p:spTgt spid="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0" grpId="0"/>
          <p:bldP spid="45"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两会新词解读</a:t>
            </a:r>
            <a:endParaRPr lang="zh-CN" altLang="en-US" dirty="0">
              <a:effectLst>
                <a:outerShdw blurRad="38100" dist="38100" dir="2700000" algn="tl">
                  <a:srgbClr val="000000">
                    <a:alpha val="43137"/>
                  </a:srgbClr>
                </a:outerShdw>
              </a:effectLst>
            </a:endParaRPr>
          </a:p>
        </p:txBody>
      </p:sp>
      <p:grpSp>
        <p:nvGrpSpPr>
          <p:cNvPr id="5" name="组合 4"/>
          <p:cNvGrpSpPr/>
          <p:nvPr/>
        </p:nvGrpSpPr>
        <p:grpSpPr>
          <a:xfrm>
            <a:off x="717728" y="3227145"/>
            <a:ext cx="3558304" cy="1373092"/>
            <a:chOff x="390809" y="2713410"/>
            <a:chExt cx="2734605" cy="1055240"/>
          </a:xfrm>
        </p:grpSpPr>
        <p:grpSp>
          <p:nvGrpSpPr>
            <p:cNvPr id="6" name="组合 5"/>
            <p:cNvGrpSpPr/>
            <p:nvPr/>
          </p:nvGrpSpPr>
          <p:grpSpPr>
            <a:xfrm>
              <a:off x="390809" y="2713410"/>
              <a:ext cx="648000" cy="1055240"/>
              <a:chOff x="788871" y="1754805"/>
              <a:chExt cx="648000" cy="1055240"/>
            </a:xfrm>
          </p:grpSpPr>
          <p:grpSp>
            <p:nvGrpSpPr>
              <p:cNvPr id="31" name="组合 30"/>
              <p:cNvGrpSpPr/>
              <p:nvPr/>
            </p:nvGrpSpPr>
            <p:grpSpPr>
              <a:xfrm>
                <a:off x="788871" y="2162045"/>
                <a:ext cx="648000" cy="648000"/>
                <a:chOff x="6506571" y="1638199"/>
                <a:chExt cx="720000" cy="720000"/>
              </a:xfrm>
            </p:grpSpPr>
            <p:grpSp>
              <p:nvGrpSpPr>
                <p:cNvPr id="33" name="组合 32"/>
                <p:cNvGrpSpPr/>
                <p:nvPr/>
              </p:nvGrpSpPr>
              <p:grpSpPr>
                <a:xfrm>
                  <a:off x="6506571" y="1638199"/>
                  <a:ext cx="720000" cy="720000"/>
                  <a:chOff x="6845255" y="1255571"/>
                  <a:chExt cx="720000" cy="720000"/>
                </a:xfrm>
              </p:grpSpPr>
              <p:sp>
                <p:nvSpPr>
                  <p:cNvPr id="35" name="矩形 3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36" name="直接连接符 3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全</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32" name="文本框 31"/>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err="1">
                    <a:solidFill>
                      <a:prstClr val="black"/>
                    </a:solidFill>
                    <a:latin typeface="Calibri" panose="020F0502020204030204"/>
                    <a:ea typeface="宋体" panose="02010600030101010101" pitchFamily="2" charset="-122"/>
                  </a:rPr>
                  <a:t>quan</a:t>
                </a:r>
                <a:endParaRPr lang="zh-CN" altLang="en-US" sz="2400" dirty="0">
                  <a:solidFill>
                    <a:prstClr val="black"/>
                  </a:solidFill>
                  <a:latin typeface="Calibri" panose="020F0502020204030204"/>
                  <a:ea typeface="宋体" panose="02010600030101010101" pitchFamily="2" charset="-122"/>
                </a:endParaRPr>
              </a:p>
            </p:txBody>
          </p:sp>
        </p:grpSp>
        <p:grpSp>
          <p:nvGrpSpPr>
            <p:cNvPr id="7" name="组合 6"/>
            <p:cNvGrpSpPr/>
            <p:nvPr/>
          </p:nvGrpSpPr>
          <p:grpSpPr>
            <a:xfrm>
              <a:off x="1086344" y="2713410"/>
              <a:ext cx="648000" cy="1055240"/>
              <a:chOff x="788871" y="1754805"/>
              <a:chExt cx="648000" cy="1055240"/>
            </a:xfrm>
          </p:grpSpPr>
          <p:grpSp>
            <p:nvGrpSpPr>
              <p:cNvPr id="24" name="组合 23"/>
              <p:cNvGrpSpPr/>
              <p:nvPr/>
            </p:nvGrpSpPr>
            <p:grpSpPr>
              <a:xfrm>
                <a:off x="788871" y="2162045"/>
                <a:ext cx="648000" cy="648000"/>
                <a:chOff x="6506571" y="1638199"/>
                <a:chExt cx="720000" cy="720000"/>
              </a:xfrm>
            </p:grpSpPr>
            <p:grpSp>
              <p:nvGrpSpPr>
                <p:cNvPr id="26" name="组合 25"/>
                <p:cNvGrpSpPr/>
                <p:nvPr/>
              </p:nvGrpSpPr>
              <p:grpSpPr>
                <a:xfrm>
                  <a:off x="6506571" y="1638199"/>
                  <a:ext cx="720000" cy="720000"/>
                  <a:chOff x="6845255" y="1255571"/>
                  <a:chExt cx="720000" cy="720000"/>
                </a:xfrm>
              </p:grpSpPr>
              <p:sp>
                <p:nvSpPr>
                  <p:cNvPr id="28" name="矩形 27"/>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29" name="直接连接符 28"/>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域</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yu</a:t>
                </a:r>
                <a:endParaRPr lang="zh-CN" altLang="en-US" sz="2400" dirty="0">
                  <a:solidFill>
                    <a:prstClr val="black"/>
                  </a:solidFill>
                  <a:latin typeface="Calibri" panose="020F0502020204030204"/>
                  <a:ea typeface="宋体" panose="02010600030101010101" pitchFamily="2" charset="-122"/>
                </a:endParaRPr>
              </a:p>
            </p:txBody>
          </p:sp>
        </p:grpSp>
        <p:grpSp>
          <p:nvGrpSpPr>
            <p:cNvPr id="8" name="组合 7"/>
            <p:cNvGrpSpPr/>
            <p:nvPr/>
          </p:nvGrpSpPr>
          <p:grpSpPr>
            <a:xfrm>
              <a:off x="1781879" y="2713410"/>
              <a:ext cx="648000" cy="1055240"/>
              <a:chOff x="788871" y="1754805"/>
              <a:chExt cx="648000" cy="1055240"/>
            </a:xfrm>
          </p:grpSpPr>
          <p:grpSp>
            <p:nvGrpSpPr>
              <p:cNvPr id="17" name="组合 16"/>
              <p:cNvGrpSpPr/>
              <p:nvPr/>
            </p:nvGrpSpPr>
            <p:grpSpPr>
              <a:xfrm>
                <a:off x="788871" y="2162045"/>
                <a:ext cx="648000" cy="648000"/>
                <a:chOff x="6506571" y="1638199"/>
                <a:chExt cx="720000" cy="720000"/>
              </a:xfrm>
            </p:grpSpPr>
            <p:grpSp>
              <p:nvGrpSpPr>
                <p:cNvPr id="19" name="组合 18"/>
                <p:cNvGrpSpPr/>
                <p:nvPr/>
              </p:nvGrpSpPr>
              <p:grpSpPr>
                <a:xfrm>
                  <a:off x="6506571" y="1638199"/>
                  <a:ext cx="720000" cy="720000"/>
                  <a:chOff x="6845255" y="1255571"/>
                  <a:chExt cx="720000" cy="720000"/>
                </a:xfrm>
              </p:grpSpPr>
              <p:sp>
                <p:nvSpPr>
                  <p:cNvPr id="21" name="矩形 20"/>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22" name="直接连接符 21"/>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旅</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a:solidFill>
                      <a:prstClr val="black"/>
                    </a:solidFill>
                    <a:latin typeface="Calibri" panose="020F0502020204030204"/>
                    <a:ea typeface="宋体" panose="02010600030101010101" pitchFamily="2" charset="-122"/>
                  </a:rPr>
                  <a:t>lv</a:t>
                </a:r>
                <a:endParaRPr lang="zh-CN" altLang="en-US" sz="2400" dirty="0">
                  <a:solidFill>
                    <a:prstClr val="black"/>
                  </a:solidFill>
                  <a:latin typeface="Calibri" panose="020F0502020204030204"/>
                  <a:ea typeface="宋体" panose="02010600030101010101" pitchFamily="2" charset="-122"/>
                </a:endParaRPr>
              </a:p>
            </p:txBody>
          </p:sp>
        </p:grpSp>
        <p:grpSp>
          <p:nvGrpSpPr>
            <p:cNvPr id="9" name="组合 8"/>
            <p:cNvGrpSpPr/>
            <p:nvPr/>
          </p:nvGrpSpPr>
          <p:grpSpPr>
            <a:xfrm>
              <a:off x="2477414" y="2713410"/>
              <a:ext cx="648000" cy="1055240"/>
              <a:chOff x="788871" y="1754805"/>
              <a:chExt cx="648000" cy="1055240"/>
            </a:xfrm>
          </p:grpSpPr>
          <p:grpSp>
            <p:nvGrpSpPr>
              <p:cNvPr id="10" name="组合 9"/>
              <p:cNvGrpSpPr/>
              <p:nvPr/>
            </p:nvGrpSpPr>
            <p:grpSpPr>
              <a:xfrm>
                <a:off x="788871" y="2162045"/>
                <a:ext cx="648000" cy="648000"/>
                <a:chOff x="6506571" y="1638199"/>
                <a:chExt cx="720000" cy="720000"/>
              </a:xfrm>
            </p:grpSpPr>
            <p:grpSp>
              <p:nvGrpSpPr>
                <p:cNvPr id="12" name="组合 11"/>
                <p:cNvGrpSpPr/>
                <p:nvPr/>
              </p:nvGrpSpPr>
              <p:grpSpPr>
                <a:xfrm>
                  <a:off x="6506571" y="1638199"/>
                  <a:ext cx="720000" cy="720000"/>
                  <a:chOff x="6845255" y="1255571"/>
                  <a:chExt cx="720000" cy="720000"/>
                </a:xfrm>
              </p:grpSpPr>
              <p:sp>
                <p:nvSpPr>
                  <p:cNvPr id="14" name="矩形 13"/>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15" name="直接连接符 14"/>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游</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a:solidFill>
                      <a:prstClr val="black"/>
                    </a:solidFill>
                    <a:latin typeface="Calibri" panose="020F0502020204030204"/>
                    <a:ea typeface="宋体" panose="02010600030101010101" pitchFamily="2" charset="-122"/>
                  </a:rPr>
                  <a:t>you</a:t>
                </a:r>
                <a:endParaRPr lang="zh-CN" altLang="en-US" sz="2400" dirty="0">
                  <a:solidFill>
                    <a:prstClr val="black"/>
                  </a:solidFill>
                  <a:latin typeface="Calibri" panose="020F0502020204030204"/>
                  <a:ea typeface="宋体" panose="02010600030101010101" pitchFamily="2" charset="-122"/>
                </a:endParaRPr>
              </a:p>
            </p:txBody>
          </p:sp>
        </p:grpSp>
      </p:grpSp>
      <p:sp>
        <p:nvSpPr>
          <p:cNvPr id="38" name="文本框 37"/>
          <p:cNvSpPr txBox="1"/>
          <p:nvPr/>
        </p:nvSpPr>
        <p:spPr>
          <a:xfrm>
            <a:off x="198772" y="1857729"/>
            <a:ext cx="5268003" cy="748988"/>
          </a:xfrm>
          <a:prstGeom prst="rect">
            <a:avLst/>
          </a:prstGeom>
          <a:noFill/>
        </p:spPr>
        <p:txBody>
          <a:bodyPr wrap="square" rtlCol="0">
            <a:spAutoFit/>
          </a:bodyPr>
          <a:lstStyle/>
          <a:p>
            <a:pPr defTabSz="913765"/>
            <a:r>
              <a:rPr lang="en-US" altLang="zh-CN" sz="4265" b="1" dirty="0">
                <a:solidFill>
                  <a:prstClr val="black">
                    <a:lumMod val="85000"/>
                    <a:lumOff val="15000"/>
                  </a:prstClr>
                </a:solidFill>
                <a:latin typeface="微软雅黑" panose="020B0503020204020204" pitchFamily="34" charset="-122"/>
                <a:ea typeface="微软雅黑" panose="020B0503020204020204" pitchFamily="34" charset="-122"/>
              </a:rPr>
              <a:t>【 </a:t>
            </a:r>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两会新词   </a:t>
            </a:r>
            <a:r>
              <a:rPr lang="en-US" altLang="zh-CN" sz="4265" dirty="0">
                <a:solidFill>
                  <a:prstClr val="black">
                    <a:lumMod val="85000"/>
                    <a:lumOff val="15000"/>
                  </a:prstClr>
                </a:solidFill>
                <a:latin typeface="Impact" panose="020B0806030902050204" pitchFamily="34" charset="0"/>
                <a:ea typeface="微软雅黑" panose="020B0503020204020204" pitchFamily="34" charset="-122"/>
              </a:rPr>
              <a:t>05\06】</a:t>
            </a:r>
            <a:endParaRPr lang="zh-CN" altLang="en-US" sz="4265" dirty="0">
              <a:solidFill>
                <a:prstClr val="black">
                  <a:lumMod val="85000"/>
                  <a:lumOff val="15000"/>
                </a:prstClr>
              </a:solidFill>
              <a:latin typeface="Impact" panose="020B0806030902050204" pitchFamily="34" charset="0"/>
              <a:ea typeface="微软雅黑" panose="020B0503020204020204" pitchFamily="34" charset="-122"/>
            </a:endParaRPr>
          </a:p>
        </p:txBody>
      </p:sp>
      <p:sp>
        <p:nvSpPr>
          <p:cNvPr id="39" name="矩形 38"/>
          <p:cNvSpPr/>
          <p:nvPr/>
        </p:nvSpPr>
        <p:spPr>
          <a:xfrm>
            <a:off x="1" y="2892261"/>
            <a:ext cx="5283108" cy="140137"/>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40" name="组合 39"/>
          <p:cNvGrpSpPr/>
          <p:nvPr/>
        </p:nvGrpSpPr>
        <p:grpSpPr>
          <a:xfrm>
            <a:off x="5466775" y="3596992"/>
            <a:ext cx="960000" cy="960000"/>
            <a:chOff x="5022026" y="1359898"/>
            <a:chExt cx="720000" cy="720000"/>
          </a:xfrm>
        </p:grpSpPr>
        <p:sp>
          <p:nvSpPr>
            <p:cNvPr id="41" name="椭圆 40"/>
            <p:cNvSpPr/>
            <p:nvPr/>
          </p:nvSpPr>
          <p:spPr>
            <a:xfrm>
              <a:off x="5022026" y="1359898"/>
              <a:ext cx="720000" cy="720000"/>
            </a:xfrm>
            <a:prstGeom prst="ellipse">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2" name="椭圆 41"/>
            <p:cNvSpPr/>
            <p:nvPr/>
          </p:nvSpPr>
          <p:spPr>
            <a:xfrm>
              <a:off x="5058026" y="1395898"/>
              <a:ext cx="648000" cy="648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3" name="文本框 42"/>
            <p:cNvSpPr txBox="1"/>
            <p:nvPr/>
          </p:nvSpPr>
          <p:spPr>
            <a:xfrm>
              <a:off x="5135652" y="1519843"/>
              <a:ext cx="492748" cy="377075"/>
            </a:xfrm>
            <a:prstGeom prst="rect">
              <a:avLst/>
            </a:prstGeom>
            <a:noFill/>
          </p:spPr>
          <p:txBody>
            <a:bodyPr wrap="square" rtlCol="0">
              <a:spAutoFit/>
            </a:bodyPr>
            <a:lstStyle/>
            <a:p>
              <a:pPr algn="ctr" defTabSz="913765"/>
              <a:r>
                <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rPr>
                <a:t>例</a:t>
              </a:r>
              <a:endPar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
        <p:nvSpPr>
          <p:cNvPr id="44" name="矩形 43"/>
          <p:cNvSpPr/>
          <p:nvPr/>
        </p:nvSpPr>
        <p:spPr>
          <a:xfrm>
            <a:off x="953344" y="4927710"/>
            <a:ext cx="8599659" cy="502766"/>
          </a:xfrm>
          <a:prstGeom prst="rect">
            <a:avLst/>
          </a:prstGeom>
        </p:spPr>
        <p:txBody>
          <a:bodyPr wrap="square">
            <a:spAutoFit/>
          </a:bodyPr>
          <a:lstStyle/>
          <a:p>
            <a:pPr defTabSz="913765"/>
            <a:r>
              <a:rPr lang="zh-CN" altLang="en-US" sz="2665" dirty="0">
                <a:solidFill>
                  <a:prstClr val="black">
                    <a:lumMod val="85000"/>
                    <a:lumOff val="15000"/>
                  </a:prstClr>
                </a:solidFill>
                <a:latin typeface="微软雅黑" panose="020B0503020204020204" pitchFamily="34" charset="-122"/>
                <a:ea typeface="微软雅黑" panose="020B0503020204020204" pitchFamily="34" charset="-122"/>
              </a:rPr>
              <a:t>完善旅游设施和服务，大力发展乡村、休闲、全域旅游。</a:t>
            </a:r>
            <a:endParaRPr lang="zh-CN" altLang="en-US" sz="266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45" name="组合 44"/>
          <p:cNvGrpSpPr/>
          <p:nvPr/>
        </p:nvGrpSpPr>
        <p:grpSpPr>
          <a:xfrm>
            <a:off x="8709817" y="1659310"/>
            <a:ext cx="2653264" cy="1373092"/>
            <a:chOff x="390809" y="2713410"/>
            <a:chExt cx="2039070" cy="1055240"/>
          </a:xfrm>
        </p:grpSpPr>
        <p:grpSp>
          <p:nvGrpSpPr>
            <p:cNvPr id="46" name="组合 45"/>
            <p:cNvGrpSpPr/>
            <p:nvPr/>
          </p:nvGrpSpPr>
          <p:grpSpPr>
            <a:xfrm>
              <a:off x="390809" y="2713410"/>
              <a:ext cx="648000" cy="1055240"/>
              <a:chOff x="788871" y="1754805"/>
              <a:chExt cx="648000" cy="1055240"/>
            </a:xfrm>
          </p:grpSpPr>
          <p:grpSp>
            <p:nvGrpSpPr>
              <p:cNvPr id="63" name="组合 62"/>
              <p:cNvGrpSpPr/>
              <p:nvPr/>
            </p:nvGrpSpPr>
            <p:grpSpPr>
              <a:xfrm>
                <a:off x="788871" y="2162045"/>
                <a:ext cx="648000" cy="648000"/>
                <a:chOff x="6506571" y="1638199"/>
                <a:chExt cx="720000" cy="720000"/>
              </a:xfrm>
            </p:grpSpPr>
            <p:grpSp>
              <p:nvGrpSpPr>
                <p:cNvPr id="65" name="组合 64"/>
                <p:cNvGrpSpPr/>
                <p:nvPr/>
              </p:nvGrpSpPr>
              <p:grpSpPr>
                <a:xfrm>
                  <a:off x="6506571" y="1638199"/>
                  <a:ext cx="720000" cy="720000"/>
                  <a:chOff x="6845255" y="1255571"/>
                  <a:chExt cx="720000" cy="720000"/>
                </a:xfrm>
              </p:grpSpPr>
              <p:sp>
                <p:nvSpPr>
                  <p:cNvPr id="67" name="矩形 66"/>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68" name="直接连接符 67"/>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9" name="直接连接符 68"/>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6" name="文本框 65"/>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河</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64" name="文本框 63"/>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a:solidFill>
                      <a:prstClr val="black"/>
                    </a:solidFill>
                    <a:latin typeface="Calibri" panose="020F0502020204030204"/>
                    <a:ea typeface="宋体" panose="02010600030101010101" pitchFamily="2" charset="-122"/>
                  </a:rPr>
                  <a:t>he</a:t>
                </a:r>
                <a:endParaRPr lang="zh-CN" altLang="en-US" sz="2400" dirty="0">
                  <a:solidFill>
                    <a:prstClr val="black"/>
                  </a:solidFill>
                  <a:latin typeface="Calibri" panose="020F0502020204030204"/>
                  <a:ea typeface="宋体" panose="02010600030101010101" pitchFamily="2" charset="-122"/>
                </a:endParaRPr>
              </a:p>
            </p:txBody>
          </p:sp>
        </p:grpSp>
        <p:grpSp>
          <p:nvGrpSpPr>
            <p:cNvPr id="47" name="组合 46"/>
            <p:cNvGrpSpPr/>
            <p:nvPr/>
          </p:nvGrpSpPr>
          <p:grpSpPr>
            <a:xfrm>
              <a:off x="1086344" y="2713410"/>
              <a:ext cx="648000" cy="1055240"/>
              <a:chOff x="788871" y="1754805"/>
              <a:chExt cx="648000" cy="1055240"/>
            </a:xfrm>
          </p:grpSpPr>
          <p:grpSp>
            <p:nvGrpSpPr>
              <p:cNvPr id="56" name="组合 55"/>
              <p:cNvGrpSpPr/>
              <p:nvPr/>
            </p:nvGrpSpPr>
            <p:grpSpPr>
              <a:xfrm>
                <a:off x="788871" y="2162045"/>
                <a:ext cx="648000" cy="648000"/>
                <a:chOff x="6506571" y="1638199"/>
                <a:chExt cx="720000" cy="720000"/>
              </a:xfrm>
            </p:grpSpPr>
            <p:grpSp>
              <p:nvGrpSpPr>
                <p:cNvPr id="58" name="组合 57"/>
                <p:cNvGrpSpPr/>
                <p:nvPr/>
              </p:nvGrpSpPr>
              <p:grpSpPr>
                <a:xfrm>
                  <a:off x="6506571" y="1638199"/>
                  <a:ext cx="720000" cy="720000"/>
                  <a:chOff x="6845255" y="1255571"/>
                  <a:chExt cx="720000" cy="720000"/>
                </a:xfrm>
              </p:grpSpPr>
              <p:sp>
                <p:nvSpPr>
                  <p:cNvPr id="60" name="矩形 59"/>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61" name="直接连接符 60"/>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2" name="直接连接符 61"/>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9" name="文本框 58"/>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长</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57" name="文本框 56"/>
              <p:cNvSpPr txBox="1"/>
              <p:nvPr/>
            </p:nvSpPr>
            <p:spPr>
              <a:xfrm>
                <a:off x="788871" y="1754805"/>
                <a:ext cx="648000" cy="291771"/>
              </a:xfrm>
              <a:prstGeom prst="rect">
                <a:avLst/>
              </a:prstGeom>
              <a:noFill/>
            </p:spPr>
            <p:txBody>
              <a:bodyPr wrap="square" rtlCol="0">
                <a:spAutoFit/>
              </a:bodyPr>
              <a:lstStyle/>
              <a:p>
                <a:pPr algn="ctr" defTabSz="913765"/>
                <a:r>
                  <a:rPr lang="en-US" altLang="zh-CN" sz="1865" dirty="0" err="1">
                    <a:solidFill>
                      <a:prstClr val="black"/>
                    </a:solidFill>
                    <a:latin typeface="Calibri" panose="020F0502020204030204"/>
                    <a:ea typeface="宋体" panose="02010600030101010101" pitchFamily="2" charset="-122"/>
                  </a:rPr>
                  <a:t>zhang</a:t>
                </a:r>
                <a:endParaRPr lang="zh-CN" altLang="en-US" sz="1865" dirty="0">
                  <a:solidFill>
                    <a:prstClr val="black"/>
                  </a:solidFill>
                  <a:latin typeface="Calibri" panose="020F0502020204030204"/>
                  <a:ea typeface="宋体" panose="02010600030101010101" pitchFamily="2" charset="-122"/>
                </a:endParaRPr>
              </a:p>
            </p:txBody>
          </p:sp>
        </p:grpSp>
        <p:grpSp>
          <p:nvGrpSpPr>
            <p:cNvPr id="48" name="组合 47"/>
            <p:cNvGrpSpPr/>
            <p:nvPr/>
          </p:nvGrpSpPr>
          <p:grpSpPr>
            <a:xfrm>
              <a:off x="1781879" y="2713410"/>
              <a:ext cx="648000" cy="1055240"/>
              <a:chOff x="788871" y="1754805"/>
              <a:chExt cx="648000" cy="1055240"/>
            </a:xfrm>
          </p:grpSpPr>
          <p:grpSp>
            <p:nvGrpSpPr>
              <p:cNvPr id="49" name="组合 48"/>
              <p:cNvGrpSpPr/>
              <p:nvPr/>
            </p:nvGrpSpPr>
            <p:grpSpPr>
              <a:xfrm>
                <a:off x="788871" y="2162045"/>
                <a:ext cx="648000" cy="648000"/>
                <a:chOff x="6506571" y="1638199"/>
                <a:chExt cx="720000" cy="720000"/>
              </a:xfrm>
            </p:grpSpPr>
            <p:grpSp>
              <p:nvGrpSpPr>
                <p:cNvPr id="51" name="组合 50"/>
                <p:cNvGrpSpPr/>
                <p:nvPr/>
              </p:nvGrpSpPr>
              <p:grpSpPr>
                <a:xfrm>
                  <a:off x="6506571" y="1638199"/>
                  <a:ext cx="720000" cy="720000"/>
                  <a:chOff x="6845255" y="1255571"/>
                  <a:chExt cx="720000" cy="720000"/>
                </a:xfrm>
              </p:grpSpPr>
              <p:sp>
                <p:nvSpPr>
                  <p:cNvPr id="53" name="矩形 52"/>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54" name="直接连接符 53"/>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2" name="文本框 51"/>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制</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50" name="文本框 49"/>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zhi</a:t>
                </a:r>
                <a:endParaRPr lang="zh-CN" altLang="en-US" sz="2400" dirty="0">
                  <a:solidFill>
                    <a:prstClr val="black"/>
                  </a:solidFill>
                  <a:latin typeface="Calibri" panose="020F0502020204030204"/>
                  <a:ea typeface="宋体" panose="02010600030101010101" pitchFamily="2" charset="-122"/>
                </a:endParaRPr>
              </a:p>
            </p:txBody>
          </p:sp>
        </p:grpSp>
      </p:grpSp>
      <p:sp>
        <p:nvSpPr>
          <p:cNvPr id="70" name="矩形 69"/>
          <p:cNvSpPr/>
          <p:nvPr/>
        </p:nvSpPr>
        <p:spPr>
          <a:xfrm>
            <a:off x="6729124" y="3757047"/>
            <a:ext cx="5237795" cy="461665"/>
          </a:xfrm>
          <a:prstGeom prst="rect">
            <a:avLst/>
          </a:prstGeom>
        </p:spPr>
        <p:txBody>
          <a:bodyPr wrap="square">
            <a:spAutoFit/>
          </a:bodyPr>
          <a:lstStyle/>
          <a:p>
            <a:pPr defTabSz="913765"/>
            <a:r>
              <a:rPr lang="zh-CN" altLang="en-US" sz="2400" dirty="0">
                <a:solidFill>
                  <a:prstClr val="black">
                    <a:lumMod val="85000"/>
                    <a:lumOff val="15000"/>
                  </a:prstClr>
                </a:solidFill>
                <a:latin typeface="微软雅黑" panose="020B0503020204020204" pitchFamily="34" charset="-122"/>
                <a:ea typeface="微软雅黑" panose="020B0503020204020204" pitchFamily="34" charset="-122"/>
              </a:rPr>
              <a:t>全面推行河长制，健全生态保护机制。</a:t>
            </a:r>
            <a:endParaRPr lang="zh-CN" altLang="en-US" sz="2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2000" fill="hold"/>
                                            <p:tgtEl>
                                              <p:spTgt spid="38"/>
                                            </p:tgtEl>
                                            <p:attrNameLst>
                                              <p:attrName>ppt_w</p:attrName>
                                            </p:attrNameLst>
                                          </p:cBhvr>
                                          <p:tavLst>
                                            <p:tav tm="0">
                                              <p:val>
                                                <p:fltVal val="0"/>
                                              </p:val>
                                            </p:tav>
                                            <p:tav tm="100000">
                                              <p:val>
                                                <p:strVal val="#ppt_w"/>
                                              </p:val>
                                            </p:tav>
                                          </p:tavLst>
                                        </p:anim>
                                        <p:anim calcmode="lin" valueType="num">
                                          <p:cBhvr>
                                            <p:cTn id="8" dur="2000" fill="hold"/>
                                            <p:tgtEl>
                                              <p:spTgt spid="38"/>
                                            </p:tgtEl>
                                            <p:attrNameLst>
                                              <p:attrName>ppt_h</p:attrName>
                                            </p:attrNameLst>
                                          </p:cBhvr>
                                          <p:tavLst>
                                            <p:tav tm="0">
                                              <p:val>
                                                <p:fltVal val="0"/>
                                              </p:val>
                                            </p:tav>
                                            <p:tav tm="100000">
                                              <p:val>
                                                <p:strVal val="#ppt_h"/>
                                              </p:val>
                                            </p:tav>
                                          </p:tavLst>
                                        </p:anim>
                                        <p:anim calcmode="lin" valueType="num">
                                          <p:cBhvr>
                                            <p:cTn id="9" dur="2000" fill="hold"/>
                                            <p:tgtEl>
                                              <p:spTgt spid="38"/>
                                            </p:tgtEl>
                                            <p:attrNameLst>
                                              <p:attrName>style.rotation</p:attrName>
                                            </p:attrNameLst>
                                          </p:cBhvr>
                                          <p:tavLst>
                                            <p:tav tm="0">
                                              <p:val>
                                                <p:fltVal val="90"/>
                                              </p:val>
                                            </p:tav>
                                            <p:tav tm="100000">
                                              <p:val>
                                                <p:fltVal val="0"/>
                                              </p:val>
                                            </p:tav>
                                          </p:tavLst>
                                        </p:anim>
                                        <p:animEffect transition="in" filter="fade">
                                          <p:cBhvr>
                                            <p:cTn id="10" dur="2000"/>
                                            <p:tgtEl>
                                              <p:spTgt spid="38"/>
                                            </p:tgtEl>
                                          </p:cBhvr>
                                        </p:animEffect>
                                      </p:childTnLst>
                                    </p:cTn>
                                  </p:par>
                                </p:childTnLst>
                              </p:cTn>
                            </p:par>
                            <p:par>
                              <p:cTn id="11" fill="hold">
                                <p:stCondLst>
                                  <p:cond delay="2000"/>
                                </p:stCondLst>
                                <p:childTnLst>
                                  <p:par>
                                    <p:cTn id="12" presetID="2" presetClass="entr" presetSubtype="8" fill="hold" grpId="0" nodeType="afterEffect" p14:presetBounceEnd="28000">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14:bounceEnd="28000">
                                          <p:cBhvr additive="base">
                                            <p:cTn id="14" dur="1750" fill="hold"/>
                                            <p:tgtEl>
                                              <p:spTgt spid="39"/>
                                            </p:tgtEl>
                                            <p:attrNameLst>
                                              <p:attrName>ppt_x</p:attrName>
                                            </p:attrNameLst>
                                          </p:cBhvr>
                                          <p:tavLst>
                                            <p:tav tm="0">
                                              <p:val>
                                                <p:strVal val="0-#ppt_w/2"/>
                                              </p:val>
                                            </p:tav>
                                            <p:tav tm="100000">
                                              <p:val>
                                                <p:strVal val="#ppt_x"/>
                                              </p:val>
                                            </p:tav>
                                          </p:tavLst>
                                        </p:anim>
                                        <p:anim calcmode="lin" valueType="num" p14:bounceEnd="28000">
                                          <p:cBhvr additive="base">
                                            <p:cTn id="15" dur="1750" fill="hold"/>
                                            <p:tgtEl>
                                              <p:spTgt spid="39"/>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ppt_x</p:attrName>
                                            </p:attrNameLst>
                                          </p:cBhvr>
                                          <p:tavLst>
                                            <p:tav tm="0">
                                              <p:val>
                                                <p:strVal val="#ppt_x"/>
                                              </p:val>
                                            </p:tav>
                                            <p:tav tm="100000">
                                              <p:val>
                                                <p:strVal val="#ppt_x"/>
                                              </p:val>
                                            </p:tav>
                                          </p:tavLst>
                                        </p:anim>
                                        <p:anim calcmode="lin" valueType="num">
                                          <p:cBhvr>
                                            <p:cTn id="21" dur="2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1000" fill="hold"/>
                                            <p:tgtEl>
                                              <p:spTgt spid="40"/>
                                            </p:tgtEl>
                                            <p:attrNameLst>
                                              <p:attrName>ppt_w</p:attrName>
                                            </p:attrNameLst>
                                          </p:cBhvr>
                                          <p:tavLst>
                                            <p:tav tm="0">
                                              <p:val>
                                                <p:fltVal val="0"/>
                                              </p:val>
                                            </p:tav>
                                            <p:tav tm="100000">
                                              <p:val>
                                                <p:strVal val="#ppt_w"/>
                                              </p:val>
                                            </p:tav>
                                          </p:tavLst>
                                        </p:anim>
                                        <p:anim calcmode="lin" valueType="num">
                                          <p:cBhvr>
                                            <p:cTn id="26" dur="1000" fill="hold"/>
                                            <p:tgtEl>
                                              <p:spTgt spid="40"/>
                                            </p:tgtEl>
                                            <p:attrNameLst>
                                              <p:attrName>ppt_h</p:attrName>
                                            </p:attrNameLst>
                                          </p:cBhvr>
                                          <p:tavLst>
                                            <p:tav tm="0">
                                              <p:val>
                                                <p:fltVal val="0"/>
                                              </p:val>
                                            </p:tav>
                                            <p:tav tm="100000">
                                              <p:val>
                                                <p:strVal val="#ppt_h"/>
                                              </p:val>
                                            </p:tav>
                                          </p:tavLst>
                                        </p:anim>
                                        <p:animEffect transition="in" filter="fade">
                                          <p:cBhvr>
                                            <p:cTn id="27" dur="1000"/>
                                            <p:tgtEl>
                                              <p:spTgt spid="40"/>
                                            </p:tgtEl>
                                          </p:cBhvr>
                                        </p:animEffect>
                                      </p:childTnLst>
                                    </p:cTn>
                                  </p:par>
                                </p:childTnLst>
                              </p:cTn>
                            </p:par>
                            <p:par>
                              <p:cTn id="28" fill="hold">
                                <p:stCondLst>
                                  <p:cond delay="7000"/>
                                </p:stCondLst>
                                <p:childTnLst>
                                  <p:par>
                                    <p:cTn id="29" presetID="22" presetClass="entr" presetSubtype="8"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2000"/>
                                            <p:tgtEl>
                                              <p:spTgt spid="44"/>
                                            </p:tgtEl>
                                          </p:cBhvr>
                                        </p:animEffect>
                                      </p:childTnLst>
                                    </p:cTn>
                                  </p:par>
                                </p:childTnLst>
                              </p:cTn>
                            </p:par>
                            <p:par>
                              <p:cTn id="32" fill="hold">
                                <p:stCondLst>
                                  <p:cond delay="9000"/>
                                </p:stCondLst>
                                <p:childTnLst>
                                  <p:par>
                                    <p:cTn id="33" presetID="42" presetClass="entr" presetSubtype="0"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2000"/>
                                            <p:tgtEl>
                                              <p:spTgt spid="45"/>
                                            </p:tgtEl>
                                          </p:cBhvr>
                                        </p:animEffect>
                                        <p:anim calcmode="lin" valueType="num">
                                          <p:cBhvr>
                                            <p:cTn id="36" dur="2000" fill="hold"/>
                                            <p:tgtEl>
                                              <p:spTgt spid="45"/>
                                            </p:tgtEl>
                                            <p:attrNameLst>
                                              <p:attrName>ppt_x</p:attrName>
                                            </p:attrNameLst>
                                          </p:cBhvr>
                                          <p:tavLst>
                                            <p:tav tm="0">
                                              <p:val>
                                                <p:strVal val="#ppt_x"/>
                                              </p:val>
                                            </p:tav>
                                            <p:tav tm="100000">
                                              <p:val>
                                                <p:strVal val="#ppt_x"/>
                                              </p:val>
                                            </p:tav>
                                          </p:tavLst>
                                        </p:anim>
                                        <p:anim calcmode="lin" valueType="num">
                                          <p:cBhvr>
                                            <p:cTn id="37" dur="2000" fill="hold"/>
                                            <p:tgtEl>
                                              <p:spTgt spid="45"/>
                                            </p:tgtEl>
                                            <p:attrNameLst>
                                              <p:attrName>ppt_y</p:attrName>
                                            </p:attrNameLst>
                                          </p:cBhvr>
                                          <p:tavLst>
                                            <p:tav tm="0">
                                              <p:val>
                                                <p:strVal val="#ppt_y+.1"/>
                                              </p:val>
                                            </p:tav>
                                            <p:tav tm="100000">
                                              <p:val>
                                                <p:strVal val="#ppt_y"/>
                                              </p:val>
                                            </p:tav>
                                          </p:tavLst>
                                        </p:anim>
                                      </p:childTnLst>
                                    </p:cTn>
                                  </p:par>
                                </p:childTnLst>
                              </p:cTn>
                            </p:par>
                            <p:par>
                              <p:cTn id="38" fill="hold">
                                <p:stCondLst>
                                  <p:cond delay="11000"/>
                                </p:stCondLst>
                                <p:childTnLst>
                                  <p:par>
                                    <p:cTn id="39" presetID="22" presetClass="entr" presetSubtype="8"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left)">
                                          <p:cBhvr>
                                            <p:cTn id="41" dur="2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4" grpId="0"/>
          <p:bldP spid="70"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2000" fill="hold"/>
                                            <p:tgtEl>
                                              <p:spTgt spid="38"/>
                                            </p:tgtEl>
                                            <p:attrNameLst>
                                              <p:attrName>ppt_w</p:attrName>
                                            </p:attrNameLst>
                                          </p:cBhvr>
                                          <p:tavLst>
                                            <p:tav tm="0">
                                              <p:val>
                                                <p:fltVal val="0"/>
                                              </p:val>
                                            </p:tav>
                                            <p:tav tm="100000">
                                              <p:val>
                                                <p:strVal val="#ppt_w"/>
                                              </p:val>
                                            </p:tav>
                                          </p:tavLst>
                                        </p:anim>
                                        <p:anim calcmode="lin" valueType="num">
                                          <p:cBhvr>
                                            <p:cTn id="8" dur="2000" fill="hold"/>
                                            <p:tgtEl>
                                              <p:spTgt spid="38"/>
                                            </p:tgtEl>
                                            <p:attrNameLst>
                                              <p:attrName>ppt_h</p:attrName>
                                            </p:attrNameLst>
                                          </p:cBhvr>
                                          <p:tavLst>
                                            <p:tav tm="0">
                                              <p:val>
                                                <p:fltVal val="0"/>
                                              </p:val>
                                            </p:tav>
                                            <p:tav tm="100000">
                                              <p:val>
                                                <p:strVal val="#ppt_h"/>
                                              </p:val>
                                            </p:tav>
                                          </p:tavLst>
                                        </p:anim>
                                        <p:anim calcmode="lin" valueType="num">
                                          <p:cBhvr>
                                            <p:cTn id="9" dur="2000" fill="hold"/>
                                            <p:tgtEl>
                                              <p:spTgt spid="38"/>
                                            </p:tgtEl>
                                            <p:attrNameLst>
                                              <p:attrName>style.rotation</p:attrName>
                                            </p:attrNameLst>
                                          </p:cBhvr>
                                          <p:tavLst>
                                            <p:tav tm="0">
                                              <p:val>
                                                <p:fltVal val="90"/>
                                              </p:val>
                                            </p:tav>
                                            <p:tav tm="100000">
                                              <p:val>
                                                <p:fltVal val="0"/>
                                              </p:val>
                                            </p:tav>
                                          </p:tavLst>
                                        </p:anim>
                                        <p:animEffect transition="in" filter="fade">
                                          <p:cBhvr>
                                            <p:cTn id="10" dur="2000"/>
                                            <p:tgtEl>
                                              <p:spTgt spid="38"/>
                                            </p:tgtEl>
                                          </p:cBhvr>
                                        </p:animEffect>
                                      </p:childTnLst>
                                    </p:cTn>
                                  </p:par>
                                </p:childTnLst>
                              </p:cTn>
                            </p:par>
                            <p:par>
                              <p:cTn id="11" fill="hold">
                                <p:stCondLst>
                                  <p:cond delay="2000"/>
                                </p:stCondLst>
                                <p:childTnLst>
                                  <p:par>
                                    <p:cTn id="12" presetID="2" presetClass="entr" presetSubtype="8"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1750" fill="hold"/>
                                            <p:tgtEl>
                                              <p:spTgt spid="39"/>
                                            </p:tgtEl>
                                            <p:attrNameLst>
                                              <p:attrName>ppt_x</p:attrName>
                                            </p:attrNameLst>
                                          </p:cBhvr>
                                          <p:tavLst>
                                            <p:tav tm="0">
                                              <p:val>
                                                <p:strVal val="0-#ppt_w/2"/>
                                              </p:val>
                                            </p:tav>
                                            <p:tav tm="100000">
                                              <p:val>
                                                <p:strVal val="#ppt_x"/>
                                              </p:val>
                                            </p:tav>
                                          </p:tavLst>
                                        </p:anim>
                                        <p:anim calcmode="lin" valueType="num">
                                          <p:cBhvr additive="base">
                                            <p:cTn id="15" dur="1750" fill="hold"/>
                                            <p:tgtEl>
                                              <p:spTgt spid="39"/>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ppt_x</p:attrName>
                                            </p:attrNameLst>
                                          </p:cBhvr>
                                          <p:tavLst>
                                            <p:tav tm="0">
                                              <p:val>
                                                <p:strVal val="#ppt_x"/>
                                              </p:val>
                                            </p:tav>
                                            <p:tav tm="100000">
                                              <p:val>
                                                <p:strVal val="#ppt_x"/>
                                              </p:val>
                                            </p:tav>
                                          </p:tavLst>
                                        </p:anim>
                                        <p:anim calcmode="lin" valueType="num">
                                          <p:cBhvr>
                                            <p:cTn id="21" dur="2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40"/>
                                            </p:tgtEl>
                                            <p:attrNameLst>
                                              <p:attrName>style.visibility</p:attrName>
                                            </p:attrNameLst>
                                          </p:cBhvr>
                                          <p:to>
                                            <p:strVal val="visible"/>
                                          </p:to>
                                        </p:set>
                                        <p:anim calcmode="lin" valueType="num">
                                          <p:cBhvr>
                                            <p:cTn id="25" dur="1000" fill="hold"/>
                                            <p:tgtEl>
                                              <p:spTgt spid="40"/>
                                            </p:tgtEl>
                                            <p:attrNameLst>
                                              <p:attrName>ppt_w</p:attrName>
                                            </p:attrNameLst>
                                          </p:cBhvr>
                                          <p:tavLst>
                                            <p:tav tm="0">
                                              <p:val>
                                                <p:fltVal val="0"/>
                                              </p:val>
                                            </p:tav>
                                            <p:tav tm="100000">
                                              <p:val>
                                                <p:strVal val="#ppt_w"/>
                                              </p:val>
                                            </p:tav>
                                          </p:tavLst>
                                        </p:anim>
                                        <p:anim calcmode="lin" valueType="num">
                                          <p:cBhvr>
                                            <p:cTn id="26" dur="1000" fill="hold"/>
                                            <p:tgtEl>
                                              <p:spTgt spid="40"/>
                                            </p:tgtEl>
                                            <p:attrNameLst>
                                              <p:attrName>ppt_h</p:attrName>
                                            </p:attrNameLst>
                                          </p:cBhvr>
                                          <p:tavLst>
                                            <p:tav tm="0">
                                              <p:val>
                                                <p:fltVal val="0"/>
                                              </p:val>
                                            </p:tav>
                                            <p:tav tm="100000">
                                              <p:val>
                                                <p:strVal val="#ppt_h"/>
                                              </p:val>
                                            </p:tav>
                                          </p:tavLst>
                                        </p:anim>
                                        <p:animEffect transition="in" filter="fade">
                                          <p:cBhvr>
                                            <p:cTn id="27" dur="1000"/>
                                            <p:tgtEl>
                                              <p:spTgt spid="40"/>
                                            </p:tgtEl>
                                          </p:cBhvr>
                                        </p:animEffect>
                                      </p:childTnLst>
                                    </p:cTn>
                                  </p:par>
                                </p:childTnLst>
                              </p:cTn>
                            </p:par>
                            <p:par>
                              <p:cTn id="28" fill="hold">
                                <p:stCondLst>
                                  <p:cond delay="7000"/>
                                </p:stCondLst>
                                <p:childTnLst>
                                  <p:par>
                                    <p:cTn id="29" presetID="22" presetClass="entr" presetSubtype="8" fill="hold" grpId="0" nodeType="afterEffect">
                                      <p:stCondLst>
                                        <p:cond delay="0"/>
                                      </p:stCondLst>
                                      <p:childTnLst>
                                        <p:set>
                                          <p:cBhvr>
                                            <p:cTn id="30" dur="1" fill="hold">
                                              <p:stCondLst>
                                                <p:cond delay="0"/>
                                              </p:stCondLst>
                                            </p:cTn>
                                            <p:tgtEl>
                                              <p:spTgt spid="44"/>
                                            </p:tgtEl>
                                            <p:attrNameLst>
                                              <p:attrName>style.visibility</p:attrName>
                                            </p:attrNameLst>
                                          </p:cBhvr>
                                          <p:to>
                                            <p:strVal val="visible"/>
                                          </p:to>
                                        </p:set>
                                        <p:animEffect transition="in" filter="wipe(left)">
                                          <p:cBhvr>
                                            <p:cTn id="31" dur="2000"/>
                                            <p:tgtEl>
                                              <p:spTgt spid="44"/>
                                            </p:tgtEl>
                                          </p:cBhvr>
                                        </p:animEffect>
                                      </p:childTnLst>
                                    </p:cTn>
                                  </p:par>
                                </p:childTnLst>
                              </p:cTn>
                            </p:par>
                            <p:par>
                              <p:cTn id="32" fill="hold">
                                <p:stCondLst>
                                  <p:cond delay="9000"/>
                                </p:stCondLst>
                                <p:childTnLst>
                                  <p:par>
                                    <p:cTn id="33" presetID="42" presetClass="entr" presetSubtype="0" fill="hold" nodeType="afterEffect">
                                      <p:stCondLst>
                                        <p:cond delay="0"/>
                                      </p:stCondLst>
                                      <p:childTnLst>
                                        <p:set>
                                          <p:cBhvr>
                                            <p:cTn id="34" dur="1" fill="hold">
                                              <p:stCondLst>
                                                <p:cond delay="0"/>
                                              </p:stCondLst>
                                            </p:cTn>
                                            <p:tgtEl>
                                              <p:spTgt spid="45"/>
                                            </p:tgtEl>
                                            <p:attrNameLst>
                                              <p:attrName>style.visibility</p:attrName>
                                            </p:attrNameLst>
                                          </p:cBhvr>
                                          <p:to>
                                            <p:strVal val="visible"/>
                                          </p:to>
                                        </p:set>
                                        <p:animEffect transition="in" filter="fade">
                                          <p:cBhvr>
                                            <p:cTn id="35" dur="2000"/>
                                            <p:tgtEl>
                                              <p:spTgt spid="45"/>
                                            </p:tgtEl>
                                          </p:cBhvr>
                                        </p:animEffect>
                                        <p:anim calcmode="lin" valueType="num">
                                          <p:cBhvr>
                                            <p:cTn id="36" dur="2000" fill="hold"/>
                                            <p:tgtEl>
                                              <p:spTgt spid="45"/>
                                            </p:tgtEl>
                                            <p:attrNameLst>
                                              <p:attrName>ppt_x</p:attrName>
                                            </p:attrNameLst>
                                          </p:cBhvr>
                                          <p:tavLst>
                                            <p:tav tm="0">
                                              <p:val>
                                                <p:strVal val="#ppt_x"/>
                                              </p:val>
                                            </p:tav>
                                            <p:tav tm="100000">
                                              <p:val>
                                                <p:strVal val="#ppt_x"/>
                                              </p:val>
                                            </p:tav>
                                          </p:tavLst>
                                        </p:anim>
                                        <p:anim calcmode="lin" valueType="num">
                                          <p:cBhvr>
                                            <p:cTn id="37" dur="2000" fill="hold"/>
                                            <p:tgtEl>
                                              <p:spTgt spid="45"/>
                                            </p:tgtEl>
                                            <p:attrNameLst>
                                              <p:attrName>ppt_y</p:attrName>
                                            </p:attrNameLst>
                                          </p:cBhvr>
                                          <p:tavLst>
                                            <p:tav tm="0">
                                              <p:val>
                                                <p:strVal val="#ppt_y+.1"/>
                                              </p:val>
                                            </p:tav>
                                            <p:tav tm="100000">
                                              <p:val>
                                                <p:strVal val="#ppt_y"/>
                                              </p:val>
                                            </p:tav>
                                          </p:tavLst>
                                        </p:anim>
                                      </p:childTnLst>
                                    </p:cTn>
                                  </p:par>
                                </p:childTnLst>
                              </p:cTn>
                            </p:par>
                            <p:par>
                              <p:cTn id="38" fill="hold">
                                <p:stCondLst>
                                  <p:cond delay="11000"/>
                                </p:stCondLst>
                                <p:childTnLst>
                                  <p:par>
                                    <p:cTn id="39" presetID="22" presetClass="entr" presetSubtype="8" fill="hold" grpId="0" nodeType="afterEffect">
                                      <p:stCondLst>
                                        <p:cond delay="0"/>
                                      </p:stCondLst>
                                      <p:childTnLst>
                                        <p:set>
                                          <p:cBhvr>
                                            <p:cTn id="40" dur="1" fill="hold">
                                              <p:stCondLst>
                                                <p:cond delay="0"/>
                                              </p:stCondLst>
                                            </p:cTn>
                                            <p:tgtEl>
                                              <p:spTgt spid="70"/>
                                            </p:tgtEl>
                                            <p:attrNameLst>
                                              <p:attrName>style.visibility</p:attrName>
                                            </p:attrNameLst>
                                          </p:cBhvr>
                                          <p:to>
                                            <p:strVal val="visible"/>
                                          </p:to>
                                        </p:set>
                                        <p:animEffect transition="in" filter="wipe(left)">
                                          <p:cBhvr>
                                            <p:cTn id="41" dur="20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44" grpId="0"/>
          <p:bldP spid="7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两会新词解读</a:t>
            </a:r>
            <a:endParaRPr lang="zh-CN" altLang="en-US" dirty="0">
              <a:effectLst>
                <a:outerShdw blurRad="38100" dist="38100" dir="2700000" algn="tl">
                  <a:srgbClr val="000000">
                    <a:alpha val="43137"/>
                  </a:srgbClr>
                </a:outerShdw>
              </a:effectLst>
            </a:endParaRPr>
          </a:p>
        </p:txBody>
      </p:sp>
      <p:grpSp>
        <p:nvGrpSpPr>
          <p:cNvPr id="5" name="组合 4"/>
          <p:cNvGrpSpPr/>
          <p:nvPr/>
        </p:nvGrpSpPr>
        <p:grpSpPr>
          <a:xfrm>
            <a:off x="717727" y="3421143"/>
            <a:ext cx="3558304" cy="1373092"/>
            <a:chOff x="390809" y="2713410"/>
            <a:chExt cx="2734605" cy="1055240"/>
          </a:xfrm>
        </p:grpSpPr>
        <p:grpSp>
          <p:nvGrpSpPr>
            <p:cNvPr id="6" name="组合 5"/>
            <p:cNvGrpSpPr/>
            <p:nvPr/>
          </p:nvGrpSpPr>
          <p:grpSpPr>
            <a:xfrm>
              <a:off x="390809" y="2713410"/>
              <a:ext cx="648000" cy="1055240"/>
              <a:chOff x="788871" y="1754805"/>
              <a:chExt cx="648000" cy="1055240"/>
            </a:xfrm>
          </p:grpSpPr>
          <p:grpSp>
            <p:nvGrpSpPr>
              <p:cNvPr id="31" name="组合 30"/>
              <p:cNvGrpSpPr/>
              <p:nvPr/>
            </p:nvGrpSpPr>
            <p:grpSpPr>
              <a:xfrm>
                <a:off x="788871" y="2162045"/>
                <a:ext cx="648000" cy="648000"/>
                <a:chOff x="6506571" y="1638199"/>
                <a:chExt cx="720000" cy="720000"/>
              </a:xfrm>
            </p:grpSpPr>
            <p:grpSp>
              <p:nvGrpSpPr>
                <p:cNvPr id="33" name="组合 32"/>
                <p:cNvGrpSpPr/>
                <p:nvPr/>
              </p:nvGrpSpPr>
              <p:grpSpPr>
                <a:xfrm>
                  <a:off x="6506571" y="1638199"/>
                  <a:ext cx="720000" cy="720000"/>
                  <a:chOff x="6845255" y="1255571"/>
                  <a:chExt cx="720000" cy="720000"/>
                </a:xfrm>
              </p:grpSpPr>
              <p:sp>
                <p:nvSpPr>
                  <p:cNvPr id="35" name="矩形 3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36" name="直接连接符 3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海</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32" name="文本框 31"/>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err="1">
                    <a:solidFill>
                      <a:prstClr val="black"/>
                    </a:solidFill>
                    <a:latin typeface="Calibri" panose="020F0502020204030204"/>
                    <a:ea typeface="宋体" panose="02010600030101010101" pitchFamily="2" charset="-122"/>
                  </a:rPr>
                  <a:t>hai</a:t>
                </a:r>
                <a:endParaRPr lang="zh-CN" altLang="en-US" sz="2400" dirty="0">
                  <a:solidFill>
                    <a:prstClr val="black"/>
                  </a:solidFill>
                  <a:latin typeface="Calibri" panose="020F0502020204030204"/>
                  <a:ea typeface="宋体" panose="02010600030101010101" pitchFamily="2" charset="-122"/>
                </a:endParaRPr>
              </a:p>
            </p:txBody>
          </p:sp>
        </p:grpSp>
        <p:grpSp>
          <p:nvGrpSpPr>
            <p:cNvPr id="7" name="组合 6"/>
            <p:cNvGrpSpPr/>
            <p:nvPr/>
          </p:nvGrpSpPr>
          <p:grpSpPr>
            <a:xfrm>
              <a:off x="1086344" y="2713410"/>
              <a:ext cx="648000" cy="1055240"/>
              <a:chOff x="788871" y="1754805"/>
              <a:chExt cx="648000" cy="1055240"/>
            </a:xfrm>
          </p:grpSpPr>
          <p:grpSp>
            <p:nvGrpSpPr>
              <p:cNvPr id="24" name="组合 23"/>
              <p:cNvGrpSpPr/>
              <p:nvPr/>
            </p:nvGrpSpPr>
            <p:grpSpPr>
              <a:xfrm>
                <a:off x="788871" y="2162045"/>
                <a:ext cx="648000" cy="648000"/>
                <a:chOff x="6506571" y="1638199"/>
                <a:chExt cx="720000" cy="720000"/>
              </a:xfrm>
            </p:grpSpPr>
            <p:grpSp>
              <p:nvGrpSpPr>
                <p:cNvPr id="26" name="组合 25"/>
                <p:cNvGrpSpPr/>
                <p:nvPr/>
              </p:nvGrpSpPr>
              <p:grpSpPr>
                <a:xfrm>
                  <a:off x="6506571" y="1638199"/>
                  <a:ext cx="720000" cy="720000"/>
                  <a:chOff x="6845255" y="1255571"/>
                  <a:chExt cx="720000" cy="720000"/>
                </a:xfrm>
              </p:grpSpPr>
              <p:sp>
                <p:nvSpPr>
                  <p:cNvPr id="28" name="矩形 27"/>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29" name="直接连接符 28"/>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绵</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err="1">
                    <a:solidFill>
                      <a:prstClr val="black"/>
                    </a:solidFill>
                    <a:latin typeface="Calibri" panose="020F0502020204030204"/>
                    <a:ea typeface="宋体" panose="02010600030101010101" pitchFamily="2" charset="-122"/>
                  </a:rPr>
                  <a:t>mian</a:t>
                </a:r>
                <a:endParaRPr lang="zh-CN" altLang="en-US" sz="2400" dirty="0">
                  <a:solidFill>
                    <a:prstClr val="black"/>
                  </a:solidFill>
                  <a:latin typeface="Calibri" panose="020F0502020204030204"/>
                  <a:ea typeface="宋体" panose="02010600030101010101" pitchFamily="2" charset="-122"/>
                </a:endParaRPr>
              </a:p>
            </p:txBody>
          </p:sp>
        </p:grpSp>
        <p:grpSp>
          <p:nvGrpSpPr>
            <p:cNvPr id="8" name="组合 7"/>
            <p:cNvGrpSpPr/>
            <p:nvPr/>
          </p:nvGrpSpPr>
          <p:grpSpPr>
            <a:xfrm>
              <a:off x="1781879" y="2713410"/>
              <a:ext cx="648000" cy="1055240"/>
              <a:chOff x="788871" y="1754805"/>
              <a:chExt cx="648000" cy="1055240"/>
            </a:xfrm>
          </p:grpSpPr>
          <p:grpSp>
            <p:nvGrpSpPr>
              <p:cNvPr id="17" name="组合 16"/>
              <p:cNvGrpSpPr/>
              <p:nvPr/>
            </p:nvGrpSpPr>
            <p:grpSpPr>
              <a:xfrm>
                <a:off x="788871" y="2162045"/>
                <a:ext cx="648000" cy="648000"/>
                <a:chOff x="6506571" y="1638199"/>
                <a:chExt cx="720000" cy="720000"/>
              </a:xfrm>
            </p:grpSpPr>
            <p:grpSp>
              <p:nvGrpSpPr>
                <p:cNvPr id="19" name="组合 18"/>
                <p:cNvGrpSpPr/>
                <p:nvPr/>
              </p:nvGrpSpPr>
              <p:grpSpPr>
                <a:xfrm>
                  <a:off x="6506571" y="1638199"/>
                  <a:ext cx="720000" cy="720000"/>
                  <a:chOff x="6845255" y="1255571"/>
                  <a:chExt cx="720000" cy="720000"/>
                </a:xfrm>
              </p:grpSpPr>
              <p:sp>
                <p:nvSpPr>
                  <p:cNvPr id="21" name="矩形 20"/>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22" name="直接连接符 21"/>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城</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788871" y="1754805"/>
                <a:ext cx="648000" cy="291771"/>
              </a:xfrm>
              <a:prstGeom prst="rect">
                <a:avLst/>
              </a:prstGeom>
              <a:noFill/>
            </p:spPr>
            <p:txBody>
              <a:bodyPr wrap="square" rtlCol="0">
                <a:spAutoFit/>
              </a:bodyPr>
              <a:lstStyle/>
              <a:p>
                <a:pPr algn="ctr" defTabSz="913765"/>
                <a:r>
                  <a:rPr lang="en-US" altLang="zh-CN" sz="1865" dirty="0" err="1">
                    <a:solidFill>
                      <a:prstClr val="black"/>
                    </a:solidFill>
                    <a:latin typeface="Calibri" panose="020F0502020204030204"/>
                    <a:ea typeface="宋体" panose="02010600030101010101" pitchFamily="2" charset="-122"/>
                  </a:rPr>
                  <a:t>cheng</a:t>
                </a:r>
                <a:endParaRPr lang="zh-CN" altLang="en-US" sz="1865" dirty="0">
                  <a:solidFill>
                    <a:prstClr val="black"/>
                  </a:solidFill>
                  <a:latin typeface="Calibri" panose="020F0502020204030204"/>
                  <a:ea typeface="宋体" panose="02010600030101010101" pitchFamily="2" charset="-122"/>
                </a:endParaRPr>
              </a:p>
            </p:txBody>
          </p:sp>
        </p:grpSp>
        <p:grpSp>
          <p:nvGrpSpPr>
            <p:cNvPr id="9" name="组合 8"/>
            <p:cNvGrpSpPr/>
            <p:nvPr/>
          </p:nvGrpSpPr>
          <p:grpSpPr>
            <a:xfrm>
              <a:off x="2477414" y="2713410"/>
              <a:ext cx="648000" cy="1055240"/>
              <a:chOff x="788871" y="1754805"/>
              <a:chExt cx="648000" cy="1055240"/>
            </a:xfrm>
          </p:grpSpPr>
          <p:grpSp>
            <p:nvGrpSpPr>
              <p:cNvPr id="10" name="组合 9"/>
              <p:cNvGrpSpPr/>
              <p:nvPr/>
            </p:nvGrpSpPr>
            <p:grpSpPr>
              <a:xfrm>
                <a:off x="788871" y="2162045"/>
                <a:ext cx="648000" cy="648000"/>
                <a:chOff x="6506571" y="1638199"/>
                <a:chExt cx="720000" cy="720000"/>
              </a:xfrm>
            </p:grpSpPr>
            <p:grpSp>
              <p:nvGrpSpPr>
                <p:cNvPr id="12" name="组合 11"/>
                <p:cNvGrpSpPr/>
                <p:nvPr/>
              </p:nvGrpSpPr>
              <p:grpSpPr>
                <a:xfrm>
                  <a:off x="6506571" y="1638199"/>
                  <a:ext cx="720000" cy="720000"/>
                  <a:chOff x="6845255" y="1255571"/>
                  <a:chExt cx="720000" cy="720000"/>
                </a:xfrm>
              </p:grpSpPr>
              <p:sp>
                <p:nvSpPr>
                  <p:cNvPr id="14" name="矩形 13"/>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15" name="直接连接符 14"/>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市</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shi</a:t>
                </a:r>
                <a:endParaRPr lang="zh-CN" altLang="en-US" sz="2400" dirty="0">
                  <a:solidFill>
                    <a:prstClr val="black"/>
                  </a:solidFill>
                  <a:latin typeface="Calibri" panose="020F0502020204030204"/>
                  <a:ea typeface="宋体" panose="02010600030101010101" pitchFamily="2" charset="-122"/>
                </a:endParaRPr>
              </a:p>
            </p:txBody>
          </p:sp>
        </p:grpSp>
      </p:grpSp>
      <p:sp>
        <p:nvSpPr>
          <p:cNvPr id="38" name="矩形 37"/>
          <p:cNvSpPr/>
          <p:nvPr/>
        </p:nvSpPr>
        <p:spPr>
          <a:xfrm>
            <a:off x="0" y="3086259"/>
            <a:ext cx="5283108" cy="140137"/>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39" name="矩形 38"/>
          <p:cNvSpPr/>
          <p:nvPr/>
        </p:nvSpPr>
        <p:spPr>
          <a:xfrm>
            <a:off x="5972527" y="3972125"/>
            <a:ext cx="5589776" cy="1405256"/>
          </a:xfrm>
          <a:prstGeom prst="rect">
            <a:avLst/>
          </a:prstGeom>
        </p:spPr>
        <p:txBody>
          <a:bodyPr wrap="square">
            <a:spAutoFit/>
          </a:bodyPr>
          <a:lstStyle/>
          <a:p>
            <a:pPr defTabSz="913765"/>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统筹城市地上地下建设，再开工建设城市地下综合管廊</a:t>
            </a:r>
            <a:r>
              <a:rPr lang="en-US" altLang="zh-CN" sz="2135" dirty="0">
                <a:solidFill>
                  <a:prstClr val="black">
                    <a:lumMod val="85000"/>
                    <a:lumOff val="15000"/>
                  </a:prstClr>
                </a:solidFill>
                <a:latin typeface="微软雅黑" panose="020B0503020204020204" pitchFamily="34" charset="-122"/>
                <a:ea typeface="微软雅黑" panose="020B0503020204020204" pitchFamily="34" charset="-122"/>
              </a:rPr>
              <a:t>2000</a:t>
            </a:r>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公里以上，启动消除城区重点易涝区段三年行动，推进</a:t>
            </a:r>
            <a:r>
              <a:rPr lang="zh-CN" altLang="en-US" sz="2135" b="1" dirty="0">
                <a:solidFill>
                  <a:srgbClr val="990000"/>
                </a:solidFill>
                <a:latin typeface="微软雅黑" panose="020B0503020204020204" pitchFamily="34" charset="-122"/>
                <a:ea typeface="微软雅黑" panose="020B0503020204020204" pitchFamily="34" charset="-122"/>
              </a:rPr>
              <a:t>海绵城市</a:t>
            </a:r>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建设，使城市既有</a:t>
            </a:r>
            <a:r>
              <a:rPr lang="en-US" altLang="zh-CN" sz="2135"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面子</a:t>
            </a:r>
            <a:r>
              <a:rPr lang="en-US" altLang="zh-CN" sz="2135"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更有</a:t>
            </a:r>
            <a:r>
              <a:rPr lang="en-US" altLang="zh-CN" sz="2135"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里子</a:t>
            </a:r>
            <a:r>
              <a:rPr lang="en-US" altLang="zh-CN" sz="2135" dirty="0">
                <a:solidFill>
                  <a:prstClr val="black">
                    <a:lumMod val="85000"/>
                    <a:lumOff val="15000"/>
                  </a:prstClr>
                </a:solidFill>
                <a:latin typeface="微软雅黑" panose="020B0503020204020204" pitchFamily="34" charset="-122"/>
                <a:ea typeface="微软雅黑" panose="020B0503020204020204" pitchFamily="34" charset="-122"/>
              </a:rPr>
              <a:t>”。</a:t>
            </a:r>
            <a:endPar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0" name="文本框 39"/>
          <p:cNvSpPr txBox="1"/>
          <p:nvPr/>
        </p:nvSpPr>
        <p:spPr>
          <a:xfrm>
            <a:off x="658526" y="2051233"/>
            <a:ext cx="4362008" cy="748988"/>
          </a:xfrm>
          <a:prstGeom prst="rect">
            <a:avLst/>
          </a:prstGeom>
          <a:noFill/>
        </p:spPr>
        <p:txBody>
          <a:bodyPr wrap="square" rtlCol="0">
            <a:spAutoFit/>
          </a:bodyPr>
          <a:lstStyle/>
          <a:p>
            <a:pPr defTabSz="913765"/>
            <a:r>
              <a:rPr lang="en-US" altLang="zh-CN" sz="4265" b="1" dirty="0">
                <a:solidFill>
                  <a:prstClr val="black">
                    <a:lumMod val="85000"/>
                    <a:lumOff val="15000"/>
                  </a:prstClr>
                </a:solidFill>
                <a:latin typeface="微软雅黑" panose="020B0503020204020204" pitchFamily="34" charset="-122"/>
                <a:ea typeface="微软雅黑" panose="020B0503020204020204" pitchFamily="34" charset="-122"/>
              </a:rPr>
              <a:t>【 </a:t>
            </a:r>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两会新词   </a:t>
            </a:r>
            <a:r>
              <a:rPr lang="en-US" altLang="zh-CN" sz="4265" dirty="0">
                <a:solidFill>
                  <a:prstClr val="black">
                    <a:lumMod val="85000"/>
                    <a:lumOff val="15000"/>
                  </a:prstClr>
                </a:solidFill>
                <a:latin typeface="Impact" panose="020B0806030902050204" pitchFamily="34" charset="0"/>
                <a:ea typeface="微软雅黑" panose="020B0503020204020204" pitchFamily="34" charset="-122"/>
              </a:rPr>
              <a:t>07】</a:t>
            </a:r>
            <a:endParaRPr lang="zh-CN" altLang="en-US" sz="4265" dirty="0">
              <a:solidFill>
                <a:prstClr val="black">
                  <a:lumMod val="85000"/>
                  <a:lumOff val="15000"/>
                </a:prstClr>
              </a:solidFill>
              <a:latin typeface="Impact" panose="020B0806030902050204" pitchFamily="34" charset="0"/>
              <a:ea typeface="微软雅黑" panose="020B0503020204020204" pitchFamily="34" charset="-122"/>
            </a:endParaRPr>
          </a:p>
        </p:txBody>
      </p:sp>
      <p:grpSp>
        <p:nvGrpSpPr>
          <p:cNvPr id="41" name="组合 40"/>
          <p:cNvGrpSpPr/>
          <p:nvPr/>
        </p:nvGrpSpPr>
        <p:grpSpPr>
          <a:xfrm>
            <a:off x="6208115" y="2671401"/>
            <a:ext cx="960000" cy="960000"/>
            <a:chOff x="5022026" y="1359898"/>
            <a:chExt cx="720000" cy="720000"/>
          </a:xfrm>
        </p:grpSpPr>
        <p:sp>
          <p:nvSpPr>
            <p:cNvPr id="42" name="椭圆 41"/>
            <p:cNvSpPr/>
            <p:nvPr/>
          </p:nvSpPr>
          <p:spPr>
            <a:xfrm>
              <a:off x="5022026" y="1359898"/>
              <a:ext cx="720000" cy="720000"/>
            </a:xfrm>
            <a:prstGeom prst="ellipse">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3" name="椭圆 42"/>
            <p:cNvSpPr/>
            <p:nvPr/>
          </p:nvSpPr>
          <p:spPr>
            <a:xfrm>
              <a:off x="5058026" y="1395898"/>
              <a:ext cx="648000" cy="648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4" name="文本框 87"/>
            <p:cNvSpPr txBox="1"/>
            <p:nvPr/>
          </p:nvSpPr>
          <p:spPr>
            <a:xfrm>
              <a:off x="5135652" y="1519843"/>
              <a:ext cx="492748" cy="377075"/>
            </a:xfrm>
            <a:prstGeom prst="rect">
              <a:avLst/>
            </a:prstGeom>
            <a:noFill/>
          </p:spPr>
          <p:txBody>
            <a:bodyPr wrap="square" rtlCol="0">
              <a:spAutoFit/>
            </a:bodyPr>
            <a:lstStyle/>
            <a:p>
              <a:pPr algn="ctr" defTabSz="913765"/>
              <a:r>
                <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rPr>
                <a:t>例</a:t>
              </a:r>
              <a:endPar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
        <p:nvSpPr>
          <p:cNvPr id="45" name="矩形 44"/>
          <p:cNvSpPr/>
          <p:nvPr/>
        </p:nvSpPr>
        <p:spPr>
          <a:xfrm>
            <a:off x="7546803" y="2844225"/>
            <a:ext cx="3467616" cy="584775"/>
          </a:xfrm>
          <a:prstGeom prst="rect">
            <a:avLst/>
          </a:prstGeom>
        </p:spPr>
        <p:txBody>
          <a:bodyPr wrap="none">
            <a:spAutoFit/>
          </a:bodyPr>
          <a:lstStyle/>
          <a:p>
            <a:pPr defTabSz="913765"/>
            <a:r>
              <a:rPr lang="zh-CN" altLang="en-US" sz="3200" dirty="0">
                <a:solidFill>
                  <a:prstClr val="black">
                    <a:lumMod val="85000"/>
                    <a:lumOff val="15000"/>
                  </a:prstClr>
                </a:solidFill>
                <a:latin typeface="微软雅黑" panose="020B0503020204020204" pitchFamily="34" charset="-122"/>
                <a:ea typeface="微软雅黑" panose="020B0503020204020204" pitchFamily="34" charset="-122"/>
              </a:rPr>
              <a:t>推进</a:t>
            </a:r>
            <a:r>
              <a:rPr lang="zh-CN" altLang="en-US" sz="3200" b="1" dirty="0">
                <a:solidFill>
                  <a:srgbClr val="990000"/>
                </a:solidFill>
                <a:latin typeface="微软雅黑" panose="020B0503020204020204" pitchFamily="34" charset="-122"/>
                <a:ea typeface="微软雅黑" panose="020B0503020204020204" pitchFamily="34" charset="-122"/>
              </a:rPr>
              <a:t>海绵城市</a:t>
            </a:r>
            <a:r>
              <a:rPr lang="zh-CN" altLang="en-US" sz="3200" dirty="0">
                <a:solidFill>
                  <a:prstClr val="black">
                    <a:lumMod val="85000"/>
                    <a:lumOff val="15000"/>
                  </a:prstClr>
                </a:solidFill>
                <a:latin typeface="微软雅黑" panose="020B0503020204020204" pitchFamily="34" charset="-122"/>
                <a:ea typeface="微软雅黑" panose="020B0503020204020204" pitchFamily="34" charset="-122"/>
              </a:rPr>
              <a:t>建设</a:t>
            </a:r>
            <a:endParaRPr lang="zh-CN" altLang="en-US" sz="32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2000" fill="hold"/>
                                            <p:tgtEl>
                                              <p:spTgt spid="40"/>
                                            </p:tgtEl>
                                            <p:attrNameLst>
                                              <p:attrName>ppt_w</p:attrName>
                                            </p:attrNameLst>
                                          </p:cBhvr>
                                          <p:tavLst>
                                            <p:tav tm="0">
                                              <p:val>
                                                <p:fltVal val="0"/>
                                              </p:val>
                                            </p:tav>
                                            <p:tav tm="100000">
                                              <p:val>
                                                <p:strVal val="#ppt_w"/>
                                              </p:val>
                                            </p:tav>
                                          </p:tavLst>
                                        </p:anim>
                                        <p:anim calcmode="lin" valueType="num">
                                          <p:cBhvr>
                                            <p:cTn id="8" dur="2000" fill="hold"/>
                                            <p:tgtEl>
                                              <p:spTgt spid="40"/>
                                            </p:tgtEl>
                                            <p:attrNameLst>
                                              <p:attrName>ppt_h</p:attrName>
                                            </p:attrNameLst>
                                          </p:cBhvr>
                                          <p:tavLst>
                                            <p:tav tm="0">
                                              <p:val>
                                                <p:fltVal val="0"/>
                                              </p:val>
                                            </p:tav>
                                            <p:tav tm="100000">
                                              <p:val>
                                                <p:strVal val="#ppt_h"/>
                                              </p:val>
                                            </p:tav>
                                          </p:tavLst>
                                        </p:anim>
                                        <p:anim calcmode="lin" valueType="num">
                                          <p:cBhvr>
                                            <p:cTn id="9" dur="2000" fill="hold"/>
                                            <p:tgtEl>
                                              <p:spTgt spid="40"/>
                                            </p:tgtEl>
                                            <p:attrNameLst>
                                              <p:attrName>style.rotation</p:attrName>
                                            </p:attrNameLst>
                                          </p:cBhvr>
                                          <p:tavLst>
                                            <p:tav tm="0">
                                              <p:val>
                                                <p:fltVal val="90"/>
                                              </p:val>
                                            </p:tav>
                                            <p:tav tm="100000">
                                              <p:val>
                                                <p:fltVal val="0"/>
                                              </p:val>
                                            </p:tav>
                                          </p:tavLst>
                                        </p:anim>
                                        <p:animEffect transition="in" filter="fade">
                                          <p:cBhvr>
                                            <p:cTn id="10" dur="2000"/>
                                            <p:tgtEl>
                                              <p:spTgt spid="40"/>
                                            </p:tgtEl>
                                          </p:cBhvr>
                                        </p:animEffect>
                                      </p:childTnLst>
                                    </p:cTn>
                                  </p:par>
                                </p:childTnLst>
                              </p:cTn>
                            </p:par>
                            <p:par>
                              <p:cTn id="11" fill="hold">
                                <p:stCondLst>
                                  <p:cond delay="2000"/>
                                </p:stCondLst>
                                <p:childTnLst>
                                  <p:par>
                                    <p:cTn id="12" presetID="2" presetClass="entr" presetSubtype="8" fill="hold" grpId="0" nodeType="afterEffect" p14:presetBounceEnd="28000">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14:bounceEnd="28000">
                                          <p:cBhvr additive="base">
                                            <p:cTn id="14" dur="1750" fill="hold"/>
                                            <p:tgtEl>
                                              <p:spTgt spid="38"/>
                                            </p:tgtEl>
                                            <p:attrNameLst>
                                              <p:attrName>ppt_x</p:attrName>
                                            </p:attrNameLst>
                                          </p:cBhvr>
                                          <p:tavLst>
                                            <p:tav tm="0">
                                              <p:val>
                                                <p:strVal val="0-#ppt_w/2"/>
                                              </p:val>
                                            </p:tav>
                                            <p:tav tm="100000">
                                              <p:val>
                                                <p:strVal val="#ppt_x"/>
                                              </p:val>
                                            </p:tav>
                                          </p:tavLst>
                                        </p:anim>
                                        <p:anim calcmode="lin" valueType="num" p14:bounceEnd="28000">
                                          <p:cBhvr additive="base">
                                            <p:cTn id="15" dur="1750" fill="hold"/>
                                            <p:tgtEl>
                                              <p:spTgt spid="38"/>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ppt_x</p:attrName>
                                            </p:attrNameLst>
                                          </p:cBhvr>
                                          <p:tavLst>
                                            <p:tav tm="0">
                                              <p:val>
                                                <p:strVal val="#ppt_x"/>
                                              </p:val>
                                            </p:tav>
                                            <p:tav tm="100000">
                                              <p:val>
                                                <p:strVal val="#ppt_x"/>
                                              </p:val>
                                            </p:tav>
                                          </p:tavLst>
                                        </p:anim>
                                        <p:anim calcmode="lin" valueType="num">
                                          <p:cBhvr>
                                            <p:cTn id="21" dur="2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1000" fill="hold"/>
                                            <p:tgtEl>
                                              <p:spTgt spid="41"/>
                                            </p:tgtEl>
                                            <p:attrNameLst>
                                              <p:attrName>ppt_w</p:attrName>
                                            </p:attrNameLst>
                                          </p:cBhvr>
                                          <p:tavLst>
                                            <p:tav tm="0">
                                              <p:val>
                                                <p:fltVal val="0"/>
                                              </p:val>
                                            </p:tav>
                                            <p:tav tm="100000">
                                              <p:val>
                                                <p:strVal val="#ppt_w"/>
                                              </p:val>
                                            </p:tav>
                                          </p:tavLst>
                                        </p:anim>
                                        <p:anim calcmode="lin" valueType="num">
                                          <p:cBhvr>
                                            <p:cTn id="26" dur="1000" fill="hold"/>
                                            <p:tgtEl>
                                              <p:spTgt spid="41"/>
                                            </p:tgtEl>
                                            <p:attrNameLst>
                                              <p:attrName>ppt_h</p:attrName>
                                            </p:attrNameLst>
                                          </p:cBhvr>
                                          <p:tavLst>
                                            <p:tav tm="0">
                                              <p:val>
                                                <p:fltVal val="0"/>
                                              </p:val>
                                            </p:tav>
                                            <p:tav tm="100000">
                                              <p:val>
                                                <p:strVal val="#ppt_h"/>
                                              </p:val>
                                            </p:tav>
                                          </p:tavLst>
                                        </p:anim>
                                        <p:animEffect transition="in" filter="fade">
                                          <p:cBhvr>
                                            <p:cTn id="27" dur="1000"/>
                                            <p:tgtEl>
                                              <p:spTgt spid="41"/>
                                            </p:tgtEl>
                                          </p:cBhvr>
                                        </p:animEffect>
                                      </p:childTnLst>
                                    </p:cTn>
                                  </p:par>
                                </p:childTnLst>
                              </p:cTn>
                            </p:par>
                            <p:par>
                              <p:cTn id="28" fill="hold">
                                <p:stCondLst>
                                  <p:cond delay="70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2000"/>
                                            <p:tgtEl>
                                              <p:spTgt spid="45"/>
                                            </p:tgtEl>
                                          </p:cBhvr>
                                        </p:animEffect>
                                      </p:childTnLst>
                                    </p:cTn>
                                  </p:par>
                                </p:childTnLst>
                              </p:cTn>
                            </p:par>
                            <p:par>
                              <p:cTn id="32" fill="hold">
                                <p:stCondLst>
                                  <p:cond delay="9000"/>
                                </p:stCondLst>
                                <p:childTnLst>
                                  <p:par>
                                    <p:cTn id="33" presetID="1" presetClass="entr" presetSubtype="0" fill="hold" grpId="0" nodeType="afterEffect">
                                      <p:stCondLst>
                                        <p:cond delay="0"/>
                                      </p:stCondLst>
                                      <p:iterate type="lt">
                                        <p:tmAbs val="80"/>
                                      </p:iterate>
                                      <p:childTnLst>
                                        <p:set>
                                          <p:cBhvr>
                                            <p:cTn id="3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2000" fill="hold"/>
                                            <p:tgtEl>
                                              <p:spTgt spid="40"/>
                                            </p:tgtEl>
                                            <p:attrNameLst>
                                              <p:attrName>ppt_w</p:attrName>
                                            </p:attrNameLst>
                                          </p:cBhvr>
                                          <p:tavLst>
                                            <p:tav tm="0">
                                              <p:val>
                                                <p:fltVal val="0"/>
                                              </p:val>
                                            </p:tav>
                                            <p:tav tm="100000">
                                              <p:val>
                                                <p:strVal val="#ppt_w"/>
                                              </p:val>
                                            </p:tav>
                                          </p:tavLst>
                                        </p:anim>
                                        <p:anim calcmode="lin" valueType="num">
                                          <p:cBhvr>
                                            <p:cTn id="8" dur="2000" fill="hold"/>
                                            <p:tgtEl>
                                              <p:spTgt spid="40"/>
                                            </p:tgtEl>
                                            <p:attrNameLst>
                                              <p:attrName>ppt_h</p:attrName>
                                            </p:attrNameLst>
                                          </p:cBhvr>
                                          <p:tavLst>
                                            <p:tav tm="0">
                                              <p:val>
                                                <p:fltVal val="0"/>
                                              </p:val>
                                            </p:tav>
                                            <p:tav tm="100000">
                                              <p:val>
                                                <p:strVal val="#ppt_h"/>
                                              </p:val>
                                            </p:tav>
                                          </p:tavLst>
                                        </p:anim>
                                        <p:anim calcmode="lin" valueType="num">
                                          <p:cBhvr>
                                            <p:cTn id="9" dur="2000" fill="hold"/>
                                            <p:tgtEl>
                                              <p:spTgt spid="40"/>
                                            </p:tgtEl>
                                            <p:attrNameLst>
                                              <p:attrName>style.rotation</p:attrName>
                                            </p:attrNameLst>
                                          </p:cBhvr>
                                          <p:tavLst>
                                            <p:tav tm="0">
                                              <p:val>
                                                <p:fltVal val="90"/>
                                              </p:val>
                                            </p:tav>
                                            <p:tav tm="100000">
                                              <p:val>
                                                <p:fltVal val="0"/>
                                              </p:val>
                                            </p:tav>
                                          </p:tavLst>
                                        </p:anim>
                                        <p:animEffect transition="in" filter="fade">
                                          <p:cBhvr>
                                            <p:cTn id="10" dur="2000"/>
                                            <p:tgtEl>
                                              <p:spTgt spid="40"/>
                                            </p:tgtEl>
                                          </p:cBhvr>
                                        </p:animEffect>
                                      </p:childTnLst>
                                    </p:cTn>
                                  </p:par>
                                </p:childTnLst>
                              </p:cTn>
                            </p:par>
                            <p:par>
                              <p:cTn id="11" fill="hold">
                                <p:stCondLst>
                                  <p:cond delay="2000"/>
                                </p:stCondLst>
                                <p:childTnLst>
                                  <p:par>
                                    <p:cTn id="12" presetID="2" presetClass="entr" presetSubtype="8" fill="hold" grpId="0" nodeType="afterEffect">
                                      <p:stCondLst>
                                        <p:cond delay="0"/>
                                      </p:stCondLst>
                                      <p:childTnLst>
                                        <p:set>
                                          <p:cBhvr>
                                            <p:cTn id="13" dur="1" fill="hold">
                                              <p:stCondLst>
                                                <p:cond delay="0"/>
                                              </p:stCondLst>
                                            </p:cTn>
                                            <p:tgtEl>
                                              <p:spTgt spid="38"/>
                                            </p:tgtEl>
                                            <p:attrNameLst>
                                              <p:attrName>style.visibility</p:attrName>
                                            </p:attrNameLst>
                                          </p:cBhvr>
                                          <p:to>
                                            <p:strVal val="visible"/>
                                          </p:to>
                                        </p:set>
                                        <p:anim calcmode="lin" valueType="num">
                                          <p:cBhvr additive="base">
                                            <p:cTn id="14" dur="1750" fill="hold"/>
                                            <p:tgtEl>
                                              <p:spTgt spid="38"/>
                                            </p:tgtEl>
                                            <p:attrNameLst>
                                              <p:attrName>ppt_x</p:attrName>
                                            </p:attrNameLst>
                                          </p:cBhvr>
                                          <p:tavLst>
                                            <p:tav tm="0">
                                              <p:val>
                                                <p:strVal val="0-#ppt_w/2"/>
                                              </p:val>
                                            </p:tav>
                                            <p:tav tm="100000">
                                              <p:val>
                                                <p:strVal val="#ppt_x"/>
                                              </p:val>
                                            </p:tav>
                                          </p:tavLst>
                                        </p:anim>
                                        <p:anim calcmode="lin" valueType="num">
                                          <p:cBhvr additive="base">
                                            <p:cTn id="15" dur="1750" fill="hold"/>
                                            <p:tgtEl>
                                              <p:spTgt spid="38"/>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ppt_x</p:attrName>
                                            </p:attrNameLst>
                                          </p:cBhvr>
                                          <p:tavLst>
                                            <p:tav tm="0">
                                              <p:val>
                                                <p:strVal val="#ppt_x"/>
                                              </p:val>
                                            </p:tav>
                                            <p:tav tm="100000">
                                              <p:val>
                                                <p:strVal val="#ppt_x"/>
                                              </p:val>
                                            </p:tav>
                                          </p:tavLst>
                                        </p:anim>
                                        <p:anim calcmode="lin" valueType="num">
                                          <p:cBhvr>
                                            <p:cTn id="21" dur="2000" fill="hold"/>
                                            <p:tgtEl>
                                              <p:spTgt spid="5"/>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1000" fill="hold"/>
                                            <p:tgtEl>
                                              <p:spTgt spid="41"/>
                                            </p:tgtEl>
                                            <p:attrNameLst>
                                              <p:attrName>ppt_w</p:attrName>
                                            </p:attrNameLst>
                                          </p:cBhvr>
                                          <p:tavLst>
                                            <p:tav tm="0">
                                              <p:val>
                                                <p:fltVal val="0"/>
                                              </p:val>
                                            </p:tav>
                                            <p:tav tm="100000">
                                              <p:val>
                                                <p:strVal val="#ppt_w"/>
                                              </p:val>
                                            </p:tav>
                                          </p:tavLst>
                                        </p:anim>
                                        <p:anim calcmode="lin" valueType="num">
                                          <p:cBhvr>
                                            <p:cTn id="26" dur="1000" fill="hold"/>
                                            <p:tgtEl>
                                              <p:spTgt spid="41"/>
                                            </p:tgtEl>
                                            <p:attrNameLst>
                                              <p:attrName>ppt_h</p:attrName>
                                            </p:attrNameLst>
                                          </p:cBhvr>
                                          <p:tavLst>
                                            <p:tav tm="0">
                                              <p:val>
                                                <p:fltVal val="0"/>
                                              </p:val>
                                            </p:tav>
                                            <p:tav tm="100000">
                                              <p:val>
                                                <p:strVal val="#ppt_h"/>
                                              </p:val>
                                            </p:tav>
                                          </p:tavLst>
                                        </p:anim>
                                        <p:animEffect transition="in" filter="fade">
                                          <p:cBhvr>
                                            <p:cTn id="27" dur="1000"/>
                                            <p:tgtEl>
                                              <p:spTgt spid="41"/>
                                            </p:tgtEl>
                                          </p:cBhvr>
                                        </p:animEffect>
                                      </p:childTnLst>
                                    </p:cTn>
                                  </p:par>
                                </p:childTnLst>
                              </p:cTn>
                            </p:par>
                            <p:par>
                              <p:cTn id="28" fill="hold">
                                <p:stCondLst>
                                  <p:cond delay="7000"/>
                                </p:stCondLst>
                                <p:childTnLst>
                                  <p:par>
                                    <p:cTn id="29" presetID="22" presetClass="entr" presetSubtype="8" fill="hold" grpId="0" nodeType="afterEffect">
                                      <p:stCondLst>
                                        <p:cond delay="0"/>
                                      </p:stCondLst>
                                      <p:childTnLst>
                                        <p:set>
                                          <p:cBhvr>
                                            <p:cTn id="30" dur="1" fill="hold">
                                              <p:stCondLst>
                                                <p:cond delay="0"/>
                                              </p:stCondLst>
                                            </p:cTn>
                                            <p:tgtEl>
                                              <p:spTgt spid="45"/>
                                            </p:tgtEl>
                                            <p:attrNameLst>
                                              <p:attrName>style.visibility</p:attrName>
                                            </p:attrNameLst>
                                          </p:cBhvr>
                                          <p:to>
                                            <p:strVal val="visible"/>
                                          </p:to>
                                        </p:set>
                                        <p:animEffect transition="in" filter="wipe(left)">
                                          <p:cBhvr>
                                            <p:cTn id="31" dur="2000"/>
                                            <p:tgtEl>
                                              <p:spTgt spid="45"/>
                                            </p:tgtEl>
                                          </p:cBhvr>
                                        </p:animEffect>
                                      </p:childTnLst>
                                    </p:cTn>
                                  </p:par>
                                </p:childTnLst>
                              </p:cTn>
                            </p:par>
                            <p:par>
                              <p:cTn id="32" fill="hold">
                                <p:stCondLst>
                                  <p:cond delay="9000"/>
                                </p:stCondLst>
                                <p:childTnLst>
                                  <p:par>
                                    <p:cTn id="33" presetID="1" presetClass="entr" presetSubtype="0" fill="hold" grpId="0" nodeType="afterEffect">
                                      <p:stCondLst>
                                        <p:cond delay="0"/>
                                      </p:stCondLst>
                                      <p:iterate type="lt">
                                        <p:tmAbs val="80"/>
                                      </p:iterate>
                                      <p:childTnLst>
                                        <p:set>
                                          <p:cBhvr>
                                            <p:cTn id="34" dur="1" fill="hold">
                                              <p:stCondLst>
                                                <p:cond delay="0"/>
                                              </p:stCondLst>
                                            </p:cTn>
                                            <p:tgtEl>
                                              <p:spTgt spid="3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39" grpId="0"/>
          <p:bldP spid="40" grpId="0"/>
          <p:bldP spid="45"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两会新词解读</a:t>
            </a:r>
            <a:endParaRPr lang="zh-CN" altLang="en-US" dirty="0">
              <a:effectLst>
                <a:outerShdw blurRad="38100" dist="38100" dir="2700000" algn="tl">
                  <a:srgbClr val="000000">
                    <a:alpha val="43137"/>
                  </a:srgbClr>
                </a:outerShdw>
              </a:effectLst>
            </a:endParaRPr>
          </a:p>
        </p:txBody>
      </p:sp>
      <p:grpSp>
        <p:nvGrpSpPr>
          <p:cNvPr id="5" name="组合 4"/>
          <p:cNvGrpSpPr/>
          <p:nvPr/>
        </p:nvGrpSpPr>
        <p:grpSpPr>
          <a:xfrm>
            <a:off x="2735753" y="3139619"/>
            <a:ext cx="3558304" cy="1373092"/>
            <a:chOff x="390809" y="2713410"/>
            <a:chExt cx="2734605" cy="1055240"/>
          </a:xfrm>
        </p:grpSpPr>
        <p:grpSp>
          <p:nvGrpSpPr>
            <p:cNvPr id="6" name="组合 5"/>
            <p:cNvGrpSpPr/>
            <p:nvPr/>
          </p:nvGrpSpPr>
          <p:grpSpPr>
            <a:xfrm>
              <a:off x="390809" y="2713410"/>
              <a:ext cx="648000" cy="1055240"/>
              <a:chOff x="788871" y="1754805"/>
              <a:chExt cx="648000" cy="1055240"/>
            </a:xfrm>
          </p:grpSpPr>
          <p:grpSp>
            <p:nvGrpSpPr>
              <p:cNvPr id="31" name="组合 30"/>
              <p:cNvGrpSpPr/>
              <p:nvPr/>
            </p:nvGrpSpPr>
            <p:grpSpPr>
              <a:xfrm>
                <a:off x="788871" y="2162045"/>
                <a:ext cx="648000" cy="648000"/>
                <a:chOff x="6506571" y="1638199"/>
                <a:chExt cx="720000" cy="720000"/>
              </a:xfrm>
            </p:grpSpPr>
            <p:grpSp>
              <p:nvGrpSpPr>
                <p:cNvPr id="33" name="组合 32"/>
                <p:cNvGrpSpPr/>
                <p:nvPr/>
              </p:nvGrpSpPr>
              <p:grpSpPr>
                <a:xfrm>
                  <a:off x="6506571" y="1638199"/>
                  <a:ext cx="720000" cy="720000"/>
                  <a:chOff x="6845255" y="1255571"/>
                  <a:chExt cx="720000" cy="720000"/>
                </a:xfrm>
              </p:grpSpPr>
              <p:sp>
                <p:nvSpPr>
                  <p:cNvPr id="35" name="矩形 3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36" name="直接连接符 3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4" name="文本框 33"/>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农</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32" name="文本框 31"/>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err="1">
                    <a:solidFill>
                      <a:prstClr val="black"/>
                    </a:solidFill>
                    <a:latin typeface="Calibri" panose="020F0502020204030204"/>
                    <a:ea typeface="宋体" panose="02010600030101010101" pitchFamily="2" charset="-122"/>
                  </a:rPr>
                  <a:t>nong</a:t>
                </a:r>
                <a:endParaRPr lang="zh-CN" altLang="en-US" sz="2400" dirty="0">
                  <a:solidFill>
                    <a:prstClr val="black"/>
                  </a:solidFill>
                  <a:latin typeface="Calibri" panose="020F0502020204030204"/>
                  <a:ea typeface="宋体" panose="02010600030101010101" pitchFamily="2" charset="-122"/>
                </a:endParaRPr>
              </a:p>
            </p:txBody>
          </p:sp>
        </p:grpSp>
        <p:grpSp>
          <p:nvGrpSpPr>
            <p:cNvPr id="7" name="组合 6"/>
            <p:cNvGrpSpPr/>
            <p:nvPr/>
          </p:nvGrpSpPr>
          <p:grpSpPr>
            <a:xfrm>
              <a:off x="1086344" y="2713410"/>
              <a:ext cx="648000" cy="1055240"/>
              <a:chOff x="788871" y="1754805"/>
              <a:chExt cx="648000" cy="1055240"/>
            </a:xfrm>
          </p:grpSpPr>
          <p:grpSp>
            <p:nvGrpSpPr>
              <p:cNvPr id="24" name="组合 23"/>
              <p:cNvGrpSpPr/>
              <p:nvPr/>
            </p:nvGrpSpPr>
            <p:grpSpPr>
              <a:xfrm>
                <a:off x="788871" y="2162045"/>
                <a:ext cx="648000" cy="648000"/>
                <a:chOff x="6506571" y="1638199"/>
                <a:chExt cx="720000" cy="720000"/>
              </a:xfrm>
            </p:grpSpPr>
            <p:grpSp>
              <p:nvGrpSpPr>
                <p:cNvPr id="26" name="组合 25"/>
                <p:cNvGrpSpPr/>
                <p:nvPr/>
              </p:nvGrpSpPr>
              <p:grpSpPr>
                <a:xfrm>
                  <a:off x="6506571" y="1638199"/>
                  <a:ext cx="720000" cy="720000"/>
                  <a:chOff x="6845255" y="1255571"/>
                  <a:chExt cx="720000" cy="720000"/>
                </a:xfrm>
              </p:grpSpPr>
              <p:sp>
                <p:nvSpPr>
                  <p:cNvPr id="28" name="矩形 27"/>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29" name="直接连接符 28"/>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村</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25" name="文本框 24"/>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cun</a:t>
                </a:r>
                <a:endParaRPr lang="zh-CN" altLang="en-US" sz="2400" dirty="0">
                  <a:solidFill>
                    <a:prstClr val="black"/>
                  </a:solidFill>
                  <a:latin typeface="Calibri" panose="020F0502020204030204"/>
                  <a:ea typeface="宋体" panose="02010600030101010101" pitchFamily="2" charset="-122"/>
                </a:endParaRPr>
              </a:p>
            </p:txBody>
          </p:sp>
        </p:grpSp>
        <p:grpSp>
          <p:nvGrpSpPr>
            <p:cNvPr id="8" name="组合 7"/>
            <p:cNvGrpSpPr/>
            <p:nvPr/>
          </p:nvGrpSpPr>
          <p:grpSpPr>
            <a:xfrm>
              <a:off x="1781879" y="2713410"/>
              <a:ext cx="648000" cy="1055240"/>
              <a:chOff x="788871" y="1754805"/>
              <a:chExt cx="648000" cy="1055240"/>
            </a:xfrm>
          </p:grpSpPr>
          <p:grpSp>
            <p:nvGrpSpPr>
              <p:cNvPr id="17" name="组合 16"/>
              <p:cNvGrpSpPr/>
              <p:nvPr/>
            </p:nvGrpSpPr>
            <p:grpSpPr>
              <a:xfrm>
                <a:off x="788871" y="2162045"/>
                <a:ext cx="648000" cy="648000"/>
                <a:chOff x="6506571" y="1638199"/>
                <a:chExt cx="720000" cy="720000"/>
              </a:xfrm>
            </p:grpSpPr>
            <p:grpSp>
              <p:nvGrpSpPr>
                <p:cNvPr id="19" name="组合 18"/>
                <p:cNvGrpSpPr/>
                <p:nvPr/>
              </p:nvGrpSpPr>
              <p:grpSpPr>
                <a:xfrm>
                  <a:off x="6506571" y="1638199"/>
                  <a:ext cx="720000" cy="720000"/>
                  <a:chOff x="6845255" y="1255571"/>
                  <a:chExt cx="720000" cy="720000"/>
                </a:xfrm>
              </p:grpSpPr>
              <p:sp>
                <p:nvSpPr>
                  <p:cNvPr id="21" name="矩形 20"/>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22" name="直接连接符 21"/>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0" name="文本框 19"/>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土</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8" name="文本框 17"/>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tu</a:t>
                </a:r>
                <a:endParaRPr lang="zh-CN" altLang="en-US" sz="1865" dirty="0">
                  <a:solidFill>
                    <a:prstClr val="black"/>
                  </a:solidFill>
                  <a:latin typeface="Calibri" panose="020F0502020204030204"/>
                  <a:ea typeface="宋体" panose="02010600030101010101" pitchFamily="2" charset="-122"/>
                </a:endParaRPr>
              </a:p>
            </p:txBody>
          </p:sp>
        </p:grpSp>
        <p:grpSp>
          <p:nvGrpSpPr>
            <p:cNvPr id="9" name="组合 8"/>
            <p:cNvGrpSpPr/>
            <p:nvPr/>
          </p:nvGrpSpPr>
          <p:grpSpPr>
            <a:xfrm>
              <a:off x="2477414" y="2713410"/>
              <a:ext cx="648000" cy="1055240"/>
              <a:chOff x="788871" y="1754805"/>
              <a:chExt cx="648000" cy="1055240"/>
            </a:xfrm>
          </p:grpSpPr>
          <p:grpSp>
            <p:nvGrpSpPr>
              <p:cNvPr id="10" name="组合 9"/>
              <p:cNvGrpSpPr/>
              <p:nvPr/>
            </p:nvGrpSpPr>
            <p:grpSpPr>
              <a:xfrm>
                <a:off x="788871" y="2162045"/>
                <a:ext cx="648000" cy="648000"/>
                <a:chOff x="6506571" y="1638199"/>
                <a:chExt cx="720000" cy="720000"/>
              </a:xfrm>
            </p:grpSpPr>
            <p:grpSp>
              <p:nvGrpSpPr>
                <p:cNvPr id="12" name="组合 11"/>
                <p:cNvGrpSpPr/>
                <p:nvPr/>
              </p:nvGrpSpPr>
              <p:grpSpPr>
                <a:xfrm>
                  <a:off x="6506571" y="1638199"/>
                  <a:ext cx="720000" cy="720000"/>
                  <a:chOff x="6845255" y="1255571"/>
                  <a:chExt cx="720000" cy="720000"/>
                </a:xfrm>
              </p:grpSpPr>
              <p:sp>
                <p:nvSpPr>
                  <p:cNvPr id="14" name="矩形 13"/>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15" name="直接连接符 14"/>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3" name="文本框 12"/>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地</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1" name="文本框 10"/>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a:solidFill>
                      <a:prstClr val="black"/>
                    </a:solidFill>
                    <a:latin typeface="Calibri" panose="020F0502020204030204"/>
                    <a:ea typeface="宋体" panose="02010600030101010101" pitchFamily="2" charset="-122"/>
                  </a:rPr>
                  <a:t>di</a:t>
                </a:r>
                <a:endParaRPr lang="zh-CN" altLang="en-US" sz="2400" dirty="0">
                  <a:solidFill>
                    <a:prstClr val="black"/>
                  </a:solidFill>
                  <a:latin typeface="Calibri" panose="020F0502020204030204"/>
                  <a:ea typeface="宋体" panose="02010600030101010101" pitchFamily="2" charset="-122"/>
                </a:endParaRPr>
              </a:p>
            </p:txBody>
          </p:sp>
        </p:grpSp>
      </p:grpSp>
      <p:sp>
        <p:nvSpPr>
          <p:cNvPr id="38" name="文本框 37"/>
          <p:cNvSpPr txBox="1"/>
          <p:nvPr/>
        </p:nvSpPr>
        <p:spPr>
          <a:xfrm>
            <a:off x="911377" y="1863977"/>
            <a:ext cx="5268003" cy="748988"/>
          </a:xfrm>
          <a:prstGeom prst="rect">
            <a:avLst/>
          </a:prstGeom>
          <a:noFill/>
        </p:spPr>
        <p:txBody>
          <a:bodyPr wrap="square" rtlCol="0">
            <a:spAutoFit/>
          </a:bodyPr>
          <a:lstStyle/>
          <a:p>
            <a:pPr defTabSz="913765"/>
            <a:r>
              <a:rPr lang="en-US" altLang="zh-CN" sz="4265" b="1" dirty="0">
                <a:solidFill>
                  <a:prstClr val="black">
                    <a:lumMod val="85000"/>
                    <a:lumOff val="15000"/>
                  </a:prstClr>
                </a:solidFill>
                <a:latin typeface="微软雅黑" panose="020B0503020204020204" pitchFamily="34" charset="-122"/>
                <a:ea typeface="微软雅黑" panose="020B0503020204020204" pitchFamily="34" charset="-122"/>
              </a:rPr>
              <a:t>【 </a:t>
            </a:r>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两会新词   </a:t>
            </a:r>
            <a:r>
              <a:rPr lang="en-US" altLang="zh-CN" sz="4265" dirty="0">
                <a:solidFill>
                  <a:prstClr val="black">
                    <a:lumMod val="85000"/>
                    <a:lumOff val="15000"/>
                  </a:prstClr>
                </a:solidFill>
                <a:latin typeface="Impact" panose="020B0806030902050204" pitchFamily="34" charset="0"/>
                <a:ea typeface="微软雅黑" panose="020B0503020204020204" pitchFamily="34" charset="-122"/>
              </a:rPr>
              <a:t>08】</a:t>
            </a:r>
            <a:endParaRPr lang="zh-CN" altLang="en-US" sz="4265" dirty="0">
              <a:solidFill>
                <a:prstClr val="black">
                  <a:lumMod val="85000"/>
                  <a:lumOff val="15000"/>
                </a:prstClr>
              </a:solidFill>
              <a:latin typeface="Impact" panose="020B0806030902050204" pitchFamily="34" charset="0"/>
              <a:ea typeface="微软雅黑" panose="020B0503020204020204" pitchFamily="34" charset="-122"/>
            </a:endParaRPr>
          </a:p>
        </p:txBody>
      </p:sp>
      <p:sp>
        <p:nvSpPr>
          <p:cNvPr id="39" name="矩形 38"/>
          <p:cNvSpPr/>
          <p:nvPr/>
        </p:nvSpPr>
        <p:spPr>
          <a:xfrm>
            <a:off x="1" y="2892261"/>
            <a:ext cx="5283108" cy="140137"/>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40" name="组合 39"/>
          <p:cNvGrpSpPr/>
          <p:nvPr/>
        </p:nvGrpSpPr>
        <p:grpSpPr>
          <a:xfrm>
            <a:off x="6351199" y="3139616"/>
            <a:ext cx="3558304" cy="1373091"/>
            <a:chOff x="390809" y="2713410"/>
            <a:chExt cx="2734605" cy="1055240"/>
          </a:xfrm>
        </p:grpSpPr>
        <p:grpSp>
          <p:nvGrpSpPr>
            <p:cNvPr id="41" name="组合 40"/>
            <p:cNvGrpSpPr/>
            <p:nvPr/>
          </p:nvGrpSpPr>
          <p:grpSpPr>
            <a:xfrm>
              <a:off x="390809" y="2713410"/>
              <a:ext cx="648000" cy="1055240"/>
              <a:chOff x="788871" y="1754805"/>
              <a:chExt cx="648000" cy="1055240"/>
            </a:xfrm>
          </p:grpSpPr>
          <p:grpSp>
            <p:nvGrpSpPr>
              <p:cNvPr id="66" name="组合 65"/>
              <p:cNvGrpSpPr/>
              <p:nvPr/>
            </p:nvGrpSpPr>
            <p:grpSpPr>
              <a:xfrm>
                <a:off x="788871" y="2162045"/>
                <a:ext cx="648000" cy="648000"/>
                <a:chOff x="6506571" y="1638199"/>
                <a:chExt cx="720000" cy="720000"/>
              </a:xfrm>
            </p:grpSpPr>
            <p:grpSp>
              <p:nvGrpSpPr>
                <p:cNvPr id="68" name="组合 67"/>
                <p:cNvGrpSpPr/>
                <p:nvPr/>
              </p:nvGrpSpPr>
              <p:grpSpPr>
                <a:xfrm>
                  <a:off x="6506571" y="1638199"/>
                  <a:ext cx="720000" cy="720000"/>
                  <a:chOff x="6845255" y="1255571"/>
                  <a:chExt cx="720000" cy="720000"/>
                </a:xfrm>
              </p:grpSpPr>
              <p:sp>
                <p:nvSpPr>
                  <p:cNvPr id="70" name="矩形 69"/>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black">
                          <a:lumMod val="85000"/>
                          <a:lumOff val="15000"/>
                        </a:prstClr>
                      </a:solidFill>
                      <a:latin typeface="Calibri" panose="020F0502020204030204"/>
                      <a:ea typeface="宋体" panose="02010600030101010101" pitchFamily="2" charset="-122"/>
                    </a:endParaRPr>
                  </a:p>
                </p:txBody>
              </p:sp>
              <p:cxnSp>
                <p:nvCxnSpPr>
                  <p:cNvPr id="71" name="直接连接符 70"/>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72" name="直接连接符 71"/>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9" name="文本框 68"/>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三</a:t>
                  </a:r>
                  <a:endPar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sp>
            <p:nvSpPr>
              <p:cNvPr id="67" name="文本框 66"/>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a:solidFill>
                      <a:prstClr val="black">
                        <a:lumMod val="85000"/>
                        <a:lumOff val="15000"/>
                      </a:prstClr>
                    </a:solidFill>
                    <a:latin typeface="Calibri" panose="020F0502020204030204"/>
                    <a:ea typeface="宋体" panose="02010600030101010101" pitchFamily="2" charset="-122"/>
                  </a:rPr>
                  <a:t>san</a:t>
                </a:r>
                <a:endParaRPr lang="zh-CN" altLang="en-US" sz="2400" dirty="0">
                  <a:solidFill>
                    <a:prstClr val="black">
                      <a:lumMod val="85000"/>
                      <a:lumOff val="15000"/>
                    </a:prstClr>
                  </a:solidFill>
                  <a:latin typeface="Calibri" panose="020F0502020204030204"/>
                  <a:ea typeface="宋体" panose="02010600030101010101" pitchFamily="2" charset="-122"/>
                </a:endParaRPr>
              </a:p>
            </p:txBody>
          </p:sp>
        </p:grpSp>
        <p:grpSp>
          <p:nvGrpSpPr>
            <p:cNvPr id="42" name="组合 41"/>
            <p:cNvGrpSpPr/>
            <p:nvPr/>
          </p:nvGrpSpPr>
          <p:grpSpPr>
            <a:xfrm>
              <a:off x="1086344" y="2713410"/>
              <a:ext cx="648000" cy="1055240"/>
              <a:chOff x="788871" y="1754805"/>
              <a:chExt cx="648000" cy="1055240"/>
            </a:xfrm>
          </p:grpSpPr>
          <p:grpSp>
            <p:nvGrpSpPr>
              <p:cNvPr id="59" name="组合 58"/>
              <p:cNvGrpSpPr/>
              <p:nvPr/>
            </p:nvGrpSpPr>
            <p:grpSpPr>
              <a:xfrm>
                <a:off x="788871" y="2162045"/>
                <a:ext cx="648000" cy="648000"/>
                <a:chOff x="6506571" y="1638199"/>
                <a:chExt cx="720000" cy="720000"/>
              </a:xfrm>
            </p:grpSpPr>
            <p:grpSp>
              <p:nvGrpSpPr>
                <p:cNvPr id="61" name="组合 60"/>
                <p:cNvGrpSpPr/>
                <p:nvPr/>
              </p:nvGrpSpPr>
              <p:grpSpPr>
                <a:xfrm>
                  <a:off x="6506571" y="1638199"/>
                  <a:ext cx="720000" cy="720000"/>
                  <a:chOff x="6845255" y="1255571"/>
                  <a:chExt cx="720000" cy="720000"/>
                </a:xfrm>
              </p:grpSpPr>
              <p:sp>
                <p:nvSpPr>
                  <p:cNvPr id="63" name="矩形 62"/>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black">
                          <a:lumMod val="85000"/>
                          <a:lumOff val="15000"/>
                        </a:prstClr>
                      </a:solidFill>
                      <a:latin typeface="Calibri" panose="020F0502020204030204"/>
                      <a:ea typeface="宋体" panose="02010600030101010101" pitchFamily="2" charset="-122"/>
                    </a:endParaRPr>
                  </a:p>
                </p:txBody>
              </p:sp>
              <p:cxnSp>
                <p:nvCxnSpPr>
                  <p:cNvPr id="64" name="直接连接符 63"/>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5" name="直接连接符 64"/>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2" name="文本框 61"/>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权</a:t>
                  </a:r>
                  <a:endPar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sp>
            <p:nvSpPr>
              <p:cNvPr id="60" name="文本框 59"/>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err="1">
                    <a:solidFill>
                      <a:prstClr val="black">
                        <a:lumMod val="85000"/>
                        <a:lumOff val="15000"/>
                      </a:prstClr>
                    </a:solidFill>
                    <a:latin typeface="Calibri" panose="020F0502020204030204"/>
                    <a:ea typeface="宋体" panose="02010600030101010101" pitchFamily="2" charset="-122"/>
                  </a:rPr>
                  <a:t>quan</a:t>
                </a:r>
                <a:endParaRPr lang="zh-CN" altLang="en-US" sz="2400" dirty="0">
                  <a:solidFill>
                    <a:prstClr val="black">
                      <a:lumMod val="85000"/>
                      <a:lumOff val="15000"/>
                    </a:prstClr>
                  </a:solidFill>
                  <a:latin typeface="Calibri" panose="020F0502020204030204"/>
                  <a:ea typeface="宋体" panose="02010600030101010101" pitchFamily="2" charset="-122"/>
                </a:endParaRPr>
              </a:p>
            </p:txBody>
          </p:sp>
        </p:grpSp>
        <p:grpSp>
          <p:nvGrpSpPr>
            <p:cNvPr id="43" name="组合 42"/>
            <p:cNvGrpSpPr/>
            <p:nvPr/>
          </p:nvGrpSpPr>
          <p:grpSpPr>
            <a:xfrm>
              <a:off x="1781879" y="2713410"/>
              <a:ext cx="648000" cy="1055240"/>
              <a:chOff x="788871" y="1754805"/>
              <a:chExt cx="648000" cy="1055240"/>
            </a:xfrm>
          </p:grpSpPr>
          <p:grpSp>
            <p:nvGrpSpPr>
              <p:cNvPr id="52" name="组合 51"/>
              <p:cNvGrpSpPr/>
              <p:nvPr/>
            </p:nvGrpSpPr>
            <p:grpSpPr>
              <a:xfrm>
                <a:off x="788871" y="2162045"/>
                <a:ext cx="648000" cy="648000"/>
                <a:chOff x="6506571" y="1638199"/>
                <a:chExt cx="720000" cy="720000"/>
              </a:xfrm>
            </p:grpSpPr>
            <p:grpSp>
              <p:nvGrpSpPr>
                <p:cNvPr id="54" name="组合 53"/>
                <p:cNvGrpSpPr/>
                <p:nvPr/>
              </p:nvGrpSpPr>
              <p:grpSpPr>
                <a:xfrm>
                  <a:off x="6506571" y="1638199"/>
                  <a:ext cx="720000" cy="720000"/>
                  <a:chOff x="6845255" y="1255571"/>
                  <a:chExt cx="720000" cy="720000"/>
                </a:xfrm>
              </p:grpSpPr>
              <p:sp>
                <p:nvSpPr>
                  <p:cNvPr id="56" name="矩形 55"/>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black">
                          <a:lumMod val="85000"/>
                          <a:lumOff val="15000"/>
                        </a:prstClr>
                      </a:solidFill>
                      <a:latin typeface="Calibri" panose="020F0502020204030204"/>
                      <a:ea typeface="宋体" panose="02010600030101010101" pitchFamily="2" charset="-122"/>
                    </a:endParaRPr>
                  </a:p>
                </p:txBody>
              </p:sp>
              <p:cxnSp>
                <p:nvCxnSpPr>
                  <p:cNvPr id="57" name="直接连接符 56"/>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5" name="文本框 54"/>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分</a:t>
                  </a:r>
                  <a:endPar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sp>
            <p:nvSpPr>
              <p:cNvPr id="53" name="文本框 52"/>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a:solidFill>
                      <a:prstClr val="black">
                        <a:lumMod val="85000"/>
                        <a:lumOff val="15000"/>
                      </a:prstClr>
                    </a:solidFill>
                    <a:latin typeface="Calibri" panose="020F0502020204030204"/>
                    <a:ea typeface="宋体" panose="02010600030101010101" pitchFamily="2" charset="-122"/>
                  </a:rPr>
                  <a:t>fen</a:t>
                </a:r>
                <a:endParaRPr lang="zh-CN" altLang="en-US" sz="2400" dirty="0">
                  <a:solidFill>
                    <a:prstClr val="black">
                      <a:lumMod val="85000"/>
                      <a:lumOff val="15000"/>
                    </a:prstClr>
                  </a:solidFill>
                  <a:latin typeface="Calibri" panose="020F0502020204030204"/>
                  <a:ea typeface="宋体" panose="02010600030101010101" pitchFamily="2" charset="-122"/>
                </a:endParaRPr>
              </a:p>
            </p:txBody>
          </p:sp>
        </p:grpSp>
        <p:grpSp>
          <p:nvGrpSpPr>
            <p:cNvPr id="44" name="组合 43"/>
            <p:cNvGrpSpPr/>
            <p:nvPr/>
          </p:nvGrpSpPr>
          <p:grpSpPr>
            <a:xfrm>
              <a:off x="2477414" y="2713410"/>
              <a:ext cx="648000" cy="1055240"/>
              <a:chOff x="788871" y="1754805"/>
              <a:chExt cx="648000" cy="1055240"/>
            </a:xfrm>
          </p:grpSpPr>
          <p:grpSp>
            <p:nvGrpSpPr>
              <p:cNvPr id="45" name="组合 44"/>
              <p:cNvGrpSpPr/>
              <p:nvPr/>
            </p:nvGrpSpPr>
            <p:grpSpPr>
              <a:xfrm>
                <a:off x="788871" y="2162045"/>
                <a:ext cx="648000" cy="648000"/>
                <a:chOff x="6506571" y="1638199"/>
                <a:chExt cx="720000" cy="720000"/>
              </a:xfrm>
            </p:grpSpPr>
            <p:grpSp>
              <p:nvGrpSpPr>
                <p:cNvPr id="47" name="组合 46"/>
                <p:cNvGrpSpPr/>
                <p:nvPr/>
              </p:nvGrpSpPr>
              <p:grpSpPr>
                <a:xfrm>
                  <a:off x="6506571" y="1638199"/>
                  <a:ext cx="720000" cy="720000"/>
                  <a:chOff x="6845255" y="1255571"/>
                  <a:chExt cx="720000" cy="720000"/>
                </a:xfrm>
              </p:grpSpPr>
              <p:sp>
                <p:nvSpPr>
                  <p:cNvPr id="49" name="矩形 4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black">
                          <a:lumMod val="85000"/>
                          <a:lumOff val="15000"/>
                        </a:prstClr>
                      </a:solidFill>
                      <a:latin typeface="Calibri" panose="020F0502020204030204"/>
                      <a:ea typeface="宋体" panose="02010600030101010101" pitchFamily="2" charset="-122"/>
                    </a:endParaRPr>
                  </a:p>
                </p:txBody>
              </p:sp>
              <p:cxnSp>
                <p:nvCxnSpPr>
                  <p:cNvPr id="50" name="直接连接符 4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8" name="文本框 47"/>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置</a:t>
                  </a:r>
                  <a:endPar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sp>
            <p:nvSpPr>
              <p:cNvPr id="46" name="文本框 45"/>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lumMod val="85000"/>
                        <a:lumOff val="15000"/>
                      </a:prstClr>
                    </a:solidFill>
                    <a:latin typeface="Calibri" panose="020F0502020204030204"/>
                    <a:ea typeface="宋体" panose="02010600030101010101" pitchFamily="2" charset="-122"/>
                  </a:rPr>
                  <a:t>zhi</a:t>
                </a:r>
                <a:endParaRPr lang="zh-CN" altLang="en-US" sz="2400" dirty="0">
                  <a:solidFill>
                    <a:prstClr val="black">
                      <a:lumMod val="85000"/>
                      <a:lumOff val="15000"/>
                    </a:prstClr>
                  </a:solidFill>
                  <a:latin typeface="Calibri" panose="020F0502020204030204"/>
                  <a:ea typeface="宋体" panose="02010600030101010101" pitchFamily="2" charset="-122"/>
                </a:endParaRPr>
              </a:p>
            </p:txBody>
          </p:sp>
        </p:grpSp>
      </p:grpSp>
      <p:sp>
        <p:nvSpPr>
          <p:cNvPr id="73" name="TextBox 4"/>
          <p:cNvSpPr txBox="1"/>
          <p:nvPr/>
        </p:nvSpPr>
        <p:spPr>
          <a:xfrm>
            <a:off x="2641553" y="5196279"/>
            <a:ext cx="8192880" cy="502766"/>
          </a:xfrm>
          <a:prstGeom prst="rect">
            <a:avLst/>
          </a:prstGeom>
          <a:noFill/>
        </p:spPr>
        <p:txBody>
          <a:bodyPr wrap="square" rtlCol="0">
            <a:spAutoFit/>
          </a:bodyPr>
          <a:lstStyle/>
          <a:p>
            <a:pPr defTabSz="913765"/>
            <a:r>
              <a:rPr lang="zh-CN" altLang="en-US" sz="2665" dirty="0">
                <a:solidFill>
                  <a:prstClr val="black">
                    <a:lumMod val="85000"/>
                    <a:lumOff val="15000"/>
                  </a:prstClr>
                </a:solidFill>
                <a:latin typeface="微软雅黑" panose="020B0503020204020204" pitchFamily="34" charset="-122"/>
                <a:ea typeface="微软雅黑" panose="020B0503020204020204" pitchFamily="34" charset="-122"/>
              </a:rPr>
              <a:t>完善农村土地</a:t>
            </a:r>
            <a:r>
              <a:rPr lang="en-US" altLang="zh-CN" sz="2665"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2665" dirty="0">
                <a:solidFill>
                  <a:prstClr val="black">
                    <a:lumMod val="85000"/>
                    <a:lumOff val="15000"/>
                  </a:prstClr>
                </a:solidFill>
                <a:latin typeface="微软雅黑" panose="020B0503020204020204" pitchFamily="34" charset="-122"/>
                <a:ea typeface="微软雅黑" panose="020B0503020204020204" pitchFamily="34" charset="-122"/>
              </a:rPr>
              <a:t>三权分置</a:t>
            </a:r>
            <a:r>
              <a:rPr lang="en-US" altLang="zh-CN" sz="2665"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2665" dirty="0">
                <a:solidFill>
                  <a:prstClr val="black">
                    <a:lumMod val="85000"/>
                    <a:lumOff val="15000"/>
                  </a:prstClr>
                </a:solidFill>
                <a:latin typeface="微软雅黑" panose="020B0503020204020204" pitchFamily="34" charset="-122"/>
                <a:ea typeface="微软雅黑" panose="020B0503020204020204" pitchFamily="34" charset="-122"/>
              </a:rPr>
              <a:t>办法，建立贫困退出机制</a:t>
            </a:r>
            <a:endParaRPr lang="zh-CN" altLang="en-US" sz="266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74" name="组合 73"/>
          <p:cNvGrpSpPr/>
          <p:nvPr/>
        </p:nvGrpSpPr>
        <p:grpSpPr>
          <a:xfrm>
            <a:off x="1538776" y="4941981"/>
            <a:ext cx="960000" cy="960000"/>
            <a:chOff x="5022026" y="1359898"/>
            <a:chExt cx="720000" cy="720000"/>
          </a:xfrm>
        </p:grpSpPr>
        <p:sp>
          <p:nvSpPr>
            <p:cNvPr id="75" name="椭圆 74"/>
            <p:cNvSpPr/>
            <p:nvPr/>
          </p:nvSpPr>
          <p:spPr>
            <a:xfrm>
              <a:off x="5022026" y="1359898"/>
              <a:ext cx="720000" cy="720000"/>
            </a:xfrm>
            <a:prstGeom prst="ellipse">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76" name="椭圆 75"/>
            <p:cNvSpPr/>
            <p:nvPr/>
          </p:nvSpPr>
          <p:spPr>
            <a:xfrm>
              <a:off x="5058026" y="1395898"/>
              <a:ext cx="648000" cy="648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77" name="文本框 87"/>
            <p:cNvSpPr txBox="1"/>
            <p:nvPr/>
          </p:nvSpPr>
          <p:spPr>
            <a:xfrm>
              <a:off x="5135652" y="1519843"/>
              <a:ext cx="492748" cy="377075"/>
            </a:xfrm>
            <a:prstGeom prst="rect">
              <a:avLst/>
            </a:prstGeom>
            <a:noFill/>
          </p:spPr>
          <p:txBody>
            <a:bodyPr wrap="square" rtlCol="0">
              <a:spAutoFit/>
            </a:bodyPr>
            <a:lstStyle/>
            <a:p>
              <a:pPr algn="ctr" defTabSz="913765"/>
              <a:r>
                <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rPr>
                <a:t>例</a:t>
              </a:r>
              <a:endPar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2000" fill="hold"/>
                                            <p:tgtEl>
                                              <p:spTgt spid="38"/>
                                            </p:tgtEl>
                                            <p:attrNameLst>
                                              <p:attrName>ppt_w</p:attrName>
                                            </p:attrNameLst>
                                          </p:cBhvr>
                                          <p:tavLst>
                                            <p:tav tm="0">
                                              <p:val>
                                                <p:fltVal val="0"/>
                                              </p:val>
                                            </p:tav>
                                            <p:tav tm="100000">
                                              <p:val>
                                                <p:strVal val="#ppt_w"/>
                                              </p:val>
                                            </p:tav>
                                          </p:tavLst>
                                        </p:anim>
                                        <p:anim calcmode="lin" valueType="num">
                                          <p:cBhvr>
                                            <p:cTn id="8" dur="2000" fill="hold"/>
                                            <p:tgtEl>
                                              <p:spTgt spid="38"/>
                                            </p:tgtEl>
                                            <p:attrNameLst>
                                              <p:attrName>ppt_h</p:attrName>
                                            </p:attrNameLst>
                                          </p:cBhvr>
                                          <p:tavLst>
                                            <p:tav tm="0">
                                              <p:val>
                                                <p:fltVal val="0"/>
                                              </p:val>
                                            </p:tav>
                                            <p:tav tm="100000">
                                              <p:val>
                                                <p:strVal val="#ppt_h"/>
                                              </p:val>
                                            </p:tav>
                                          </p:tavLst>
                                        </p:anim>
                                        <p:anim calcmode="lin" valueType="num">
                                          <p:cBhvr>
                                            <p:cTn id="9" dur="2000" fill="hold"/>
                                            <p:tgtEl>
                                              <p:spTgt spid="38"/>
                                            </p:tgtEl>
                                            <p:attrNameLst>
                                              <p:attrName>style.rotation</p:attrName>
                                            </p:attrNameLst>
                                          </p:cBhvr>
                                          <p:tavLst>
                                            <p:tav tm="0">
                                              <p:val>
                                                <p:fltVal val="90"/>
                                              </p:val>
                                            </p:tav>
                                            <p:tav tm="100000">
                                              <p:val>
                                                <p:fltVal val="0"/>
                                              </p:val>
                                            </p:tav>
                                          </p:tavLst>
                                        </p:anim>
                                        <p:animEffect transition="in" filter="fade">
                                          <p:cBhvr>
                                            <p:cTn id="10" dur="2000"/>
                                            <p:tgtEl>
                                              <p:spTgt spid="38"/>
                                            </p:tgtEl>
                                          </p:cBhvr>
                                        </p:animEffect>
                                      </p:childTnLst>
                                    </p:cTn>
                                  </p:par>
                                </p:childTnLst>
                              </p:cTn>
                            </p:par>
                            <p:par>
                              <p:cTn id="11" fill="hold">
                                <p:stCondLst>
                                  <p:cond delay="2000"/>
                                </p:stCondLst>
                                <p:childTnLst>
                                  <p:par>
                                    <p:cTn id="12" presetID="2" presetClass="entr" presetSubtype="8" fill="hold" grpId="0" nodeType="afterEffect" p14:presetBounceEnd="28000">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14:bounceEnd="28000">
                                          <p:cBhvr additive="base">
                                            <p:cTn id="14" dur="1750" fill="hold"/>
                                            <p:tgtEl>
                                              <p:spTgt spid="39"/>
                                            </p:tgtEl>
                                            <p:attrNameLst>
                                              <p:attrName>ppt_x</p:attrName>
                                            </p:attrNameLst>
                                          </p:cBhvr>
                                          <p:tavLst>
                                            <p:tav tm="0">
                                              <p:val>
                                                <p:strVal val="0-#ppt_w/2"/>
                                              </p:val>
                                            </p:tav>
                                            <p:tav tm="100000">
                                              <p:val>
                                                <p:strVal val="#ppt_x"/>
                                              </p:val>
                                            </p:tav>
                                          </p:tavLst>
                                        </p:anim>
                                        <p:anim calcmode="lin" valueType="num" p14:bounceEnd="28000">
                                          <p:cBhvr additive="base">
                                            <p:cTn id="15" dur="1750" fill="hold"/>
                                            <p:tgtEl>
                                              <p:spTgt spid="39"/>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ppt_x</p:attrName>
                                            </p:attrNameLst>
                                          </p:cBhvr>
                                          <p:tavLst>
                                            <p:tav tm="0">
                                              <p:val>
                                                <p:strVal val="#ppt_x"/>
                                              </p:val>
                                            </p:tav>
                                            <p:tav tm="100000">
                                              <p:val>
                                                <p:strVal val="#ppt_x"/>
                                              </p:val>
                                            </p:tav>
                                          </p:tavLst>
                                        </p:anim>
                                        <p:anim calcmode="lin" valueType="num">
                                          <p:cBhvr>
                                            <p:cTn id="21" dur="2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2000"/>
                                            <p:tgtEl>
                                              <p:spTgt spid="40"/>
                                            </p:tgtEl>
                                          </p:cBhvr>
                                        </p:animEffect>
                                        <p:anim calcmode="lin" valueType="num">
                                          <p:cBhvr>
                                            <p:cTn id="25" dur="2000" fill="hold"/>
                                            <p:tgtEl>
                                              <p:spTgt spid="40"/>
                                            </p:tgtEl>
                                            <p:attrNameLst>
                                              <p:attrName>ppt_x</p:attrName>
                                            </p:attrNameLst>
                                          </p:cBhvr>
                                          <p:tavLst>
                                            <p:tav tm="0">
                                              <p:val>
                                                <p:strVal val="#ppt_x"/>
                                              </p:val>
                                            </p:tav>
                                            <p:tav tm="100000">
                                              <p:val>
                                                <p:strVal val="#ppt_x"/>
                                              </p:val>
                                            </p:tav>
                                          </p:tavLst>
                                        </p:anim>
                                        <p:anim calcmode="lin" valueType="num">
                                          <p:cBhvr>
                                            <p:cTn id="26" dur="2000" fill="hold"/>
                                            <p:tgtEl>
                                              <p:spTgt spid="40"/>
                                            </p:tgtEl>
                                            <p:attrNameLst>
                                              <p:attrName>ppt_y</p:attrName>
                                            </p:attrNameLst>
                                          </p:cBhvr>
                                          <p:tavLst>
                                            <p:tav tm="0">
                                              <p:val>
                                                <p:strVal val="#ppt_y+.1"/>
                                              </p:val>
                                            </p:tav>
                                            <p:tav tm="100000">
                                              <p:val>
                                                <p:strVal val="#ppt_y"/>
                                              </p:val>
                                            </p:tav>
                                          </p:tavLst>
                                        </p:anim>
                                      </p:childTnLst>
                                    </p:cTn>
                                  </p:par>
                                </p:childTnLst>
                              </p:cTn>
                            </p:par>
                            <p:par>
                              <p:cTn id="27" fill="hold">
                                <p:stCondLst>
                                  <p:cond delay="6000"/>
                                </p:stCondLst>
                                <p:childTnLst>
                                  <p:par>
                                    <p:cTn id="28" presetID="53" presetClass="entr" presetSubtype="16" fill="hold" nodeType="afterEffect">
                                      <p:stCondLst>
                                        <p:cond delay="0"/>
                                      </p:stCondLst>
                                      <p:childTnLst>
                                        <p:set>
                                          <p:cBhvr>
                                            <p:cTn id="29" dur="1" fill="hold">
                                              <p:stCondLst>
                                                <p:cond delay="0"/>
                                              </p:stCondLst>
                                            </p:cTn>
                                            <p:tgtEl>
                                              <p:spTgt spid="74"/>
                                            </p:tgtEl>
                                            <p:attrNameLst>
                                              <p:attrName>style.visibility</p:attrName>
                                            </p:attrNameLst>
                                          </p:cBhvr>
                                          <p:to>
                                            <p:strVal val="visible"/>
                                          </p:to>
                                        </p:set>
                                        <p:anim calcmode="lin" valueType="num">
                                          <p:cBhvr>
                                            <p:cTn id="30" dur="1000" fill="hold"/>
                                            <p:tgtEl>
                                              <p:spTgt spid="74"/>
                                            </p:tgtEl>
                                            <p:attrNameLst>
                                              <p:attrName>ppt_w</p:attrName>
                                            </p:attrNameLst>
                                          </p:cBhvr>
                                          <p:tavLst>
                                            <p:tav tm="0">
                                              <p:val>
                                                <p:fltVal val="0"/>
                                              </p:val>
                                            </p:tav>
                                            <p:tav tm="100000">
                                              <p:val>
                                                <p:strVal val="#ppt_w"/>
                                              </p:val>
                                            </p:tav>
                                          </p:tavLst>
                                        </p:anim>
                                        <p:anim calcmode="lin" valueType="num">
                                          <p:cBhvr>
                                            <p:cTn id="31" dur="1000" fill="hold"/>
                                            <p:tgtEl>
                                              <p:spTgt spid="74"/>
                                            </p:tgtEl>
                                            <p:attrNameLst>
                                              <p:attrName>ppt_h</p:attrName>
                                            </p:attrNameLst>
                                          </p:cBhvr>
                                          <p:tavLst>
                                            <p:tav tm="0">
                                              <p:val>
                                                <p:fltVal val="0"/>
                                              </p:val>
                                            </p:tav>
                                            <p:tav tm="100000">
                                              <p:val>
                                                <p:strVal val="#ppt_h"/>
                                              </p:val>
                                            </p:tav>
                                          </p:tavLst>
                                        </p:anim>
                                        <p:animEffect transition="in" filter="fade">
                                          <p:cBhvr>
                                            <p:cTn id="32" dur="1000"/>
                                            <p:tgtEl>
                                              <p:spTgt spid="74"/>
                                            </p:tgtEl>
                                          </p:cBhvr>
                                        </p:animEffect>
                                      </p:childTnLst>
                                    </p:cTn>
                                  </p:par>
                                </p:childTnLst>
                              </p:cTn>
                            </p:par>
                            <p:par>
                              <p:cTn id="33" fill="hold">
                                <p:stCondLst>
                                  <p:cond delay="7000"/>
                                </p:stCondLst>
                                <p:childTnLst>
                                  <p:par>
                                    <p:cTn id="34" presetID="22" presetClass="entr" presetSubtype="8" fill="hold" grpId="0" nodeType="after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wipe(left)">
                                          <p:cBhvr>
                                            <p:cTn id="36"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73"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2000" fill="hold"/>
                                            <p:tgtEl>
                                              <p:spTgt spid="38"/>
                                            </p:tgtEl>
                                            <p:attrNameLst>
                                              <p:attrName>ppt_w</p:attrName>
                                            </p:attrNameLst>
                                          </p:cBhvr>
                                          <p:tavLst>
                                            <p:tav tm="0">
                                              <p:val>
                                                <p:fltVal val="0"/>
                                              </p:val>
                                            </p:tav>
                                            <p:tav tm="100000">
                                              <p:val>
                                                <p:strVal val="#ppt_w"/>
                                              </p:val>
                                            </p:tav>
                                          </p:tavLst>
                                        </p:anim>
                                        <p:anim calcmode="lin" valueType="num">
                                          <p:cBhvr>
                                            <p:cTn id="8" dur="2000" fill="hold"/>
                                            <p:tgtEl>
                                              <p:spTgt spid="38"/>
                                            </p:tgtEl>
                                            <p:attrNameLst>
                                              <p:attrName>ppt_h</p:attrName>
                                            </p:attrNameLst>
                                          </p:cBhvr>
                                          <p:tavLst>
                                            <p:tav tm="0">
                                              <p:val>
                                                <p:fltVal val="0"/>
                                              </p:val>
                                            </p:tav>
                                            <p:tav tm="100000">
                                              <p:val>
                                                <p:strVal val="#ppt_h"/>
                                              </p:val>
                                            </p:tav>
                                          </p:tavLst>
                                        </p:anim>
                                        <p:anim calcmode="lin" valueType="num">
                                          <p:cBhvr>
                                            <p:cTn id="9" dur="2000" fill="hold"/>
                                            <p:tgtEl>
                                              <p:spTgt spid="38"/>
                                            </p:tgtEl>
                                            <p:attrNameLst>
                                              <p:attrName>style.rotation</p:attrName>
                                            </p:attrNameLst>
                                          </p:cBhvr>
                                          <p:tavLst>
                                            <p:tav tm="0">
                                              <p:val>
                                                <p:fltVal val="90"/>
                                              </p:val>
                                            </p:tav>
                                            <p:tav tm="100000">
                                              <p:val>
                                                <p:fltVal val="0"/>
                                              </p:val>
                                            </p:tav>
                                          </p:tavLst>
                                        </p:anim>
                                        <p:animEffect transition="in" filter="fade">
                                          <p:cBhvr>
                                            <p:cTn id="10" dur="2000"/>
                                            <p:tgtEl>
                                              <p:spTgt spid="38"/>
                                            </p:tgtEl>
                                          </p:cBhvr>
                                        </p:animEffect>
                                      </p:childTnLst>
                                    </p:cTn>
                                  </p:par>
                                </p:childTnLst>
                              </p:cTn>
                            </p:par>
                            <p:par>
                              <p:cTn id="11" fill="hold">
                                <p:stCondLst>
                                  <p:cond delay="2000"/>
                                </p:stCondLst>
                                <p:childTnLst>
                                  <p:par>
                                    <p:cTn id="12" presetID="2" presetClass="entr" presetSubtype="8" fill="hold" grpId="0" nodeType="afterEffect">
                                      <p:stCondLst>
                                        <p:cond delay="0"/>
                                      </p:stCondLst>
                                      <p:childTnLst>
                                        <p:set>
                                          <p:cBhvr>
                                            <p:cTn id="13" dur="1" fill="hold">
                                              <p:stCondLst>
                                                <p:cond delay="0"/>
                                              </p:stCondLst>
                                            </p:cTn>
                                            <p:tgtEl>
                                              <p:spTgt spid="39"/>
                                            </p:tgtEl>
                                            <p:attrNameLst>
                                              <p:attrName>style.visibility</p:attrName>
                                            </p:attrNameLst>
                                          </p:cBhvr>
                                          <p:to>
                                            <p:strVal val="visible"/>
                                          </p:to>
                                        </p:set>
                                        <p:anim calcmode="lin" valueType="num">
                                          <p:cBhvr additive="base">
                                            <p:cTn id="14" dur="1750" fill="hold"/>
                                            <p:tgtEl>
                                              <p:spTgt spid="39"/>
                                            </p:tgtEl>
                                            <p:attrNameLst>
                                              <p:attrName>ppt_x</p:attrName>
                                            </p:attrNameLst>
                                          </p:cBhvr>
                                          <p:tavLst>
                                            <p:tav tm="0">
                                              <p:val>
                                                <p:strVal val="0-#ppt_w/2"/>
                                              </p:val>
                                            </p:tav>
                                            <p:tav tm="100000">
                                              <p:val>
                                                <p:strVal val="#ppt_x"/>
                                              </p:val>
                                            </p:tav>
                                          </p:tavLst>
                                        </p:anim>
                                        <p:anim calcmode="lin" valueType="num">
                                          <p:cBhvr additive="base">
                                            <p:cTn id="15" dur="1750" fill="hold"/>
                                            <p:tgtEl>
                                              <p:spTgt spid="39"/>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2000"/>
                                            <p:tgtEl>
                                              <p:spTgt spid="5"/>
                                            </p:tgtEl>
                                          </p:cBhvr>
                                        </p:animEffect>
                                        <p:anim calcmode="lin" valueType="num">
                                          <p:cBhvr>
                                            <p:cTn id="20" dur="2000" fill="hold"/>
                                            <p:tgtEl>
                                              <p:spTgt spid="5"/>
                                            </p:tgtEl>
                                            <p:attrNameLst>
                                              <p:attrName>ppt_x</p:attrName>
                                            </p:attrNameLst>
                                          </p:cBhvr>
                                          <p:tavLst>
                                            <p:tav tm="0">
                                              <p:val>
                                                <p:strVal val="#ppt_x"/>
                                              </p:val>
                                            </p:tav>
                                            <p:tav tm="100000">
                                              <p:val>
                                                <p:strVal val="#ppt_x"/>
                                              </p:val>
                                            </p:tav>
                                          </p:tavLst>
                                        </p:anim>
                                        <p:anim calcmode="lin" valueType="num">
                                          <p:cBhvr>
                                            <p:cTn id="21" dur="2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nodeType="withEffect">
                                      <p:stCondLst>
                                        <p:cond delay="0"/>
                                      </p:stCondLst>
                                      <p:childTnLst>
                                        <p:set>
                                          <p:cBhvr>
                                            <p:cTn id="23" dur="1" fill="hold">
                                              <p:stCondLst>
                                                <p:cond delay="0"/>
                                              </p:stCondLst>
                                            </p:cTn>
                                            <p:tgtEl>
                                              <p:spTgt spid="40"/>
                                            </p:tgtEl>
                                            <p:attrNameLst>
                                              <p:attrName>style.visibility</p:attrName>
                                            </p:attrNameLst>
                                          </p:cBhvr>
                                          <p:to>
                                            <p:strVal val="visible"/>
                                          </p:to>
                                        </p:set>
                                        <p:animEffect transition="in" filter="fade">
                                          <p:cBhvr>
                                            <p:cTn id="24" dur="2000"/>
                                            <p:tgtEl>
                                              <p:spTgt spid="40"/>
                                            </p:tgtEl>
                                          </p:cBhvr>
                                        </p:animEffect>
                                        <p:anim calcmode="lin" valueType="num">
                                          <p:cBhvr>
                                            <p:cTn id="25" dur="2000" fill="hold"/>
                                            <p:tgtEl>
                                              <p:spTgt spid="40"/>
                                            </p:tgtEl>
                                            <p:attrNameLst>
                                              <p:attrName>ppt_x</p:attrName>
                                            </p:attrNameLst>
                                          </p:cBhvr>
                                          <p:tavLst>
                                            <p:tav tm="0">
                                              <p:val>
                                                <p:strVal val="#ppt_x"/>
                                              </p:val>
                                            </p:tav>
                                            <p:tav tm="100000">
                                              <p:val>
                                                <p:strVal val="#ppt_x"/>
                                              </p:val>
                                            </p:tav>
                                          </p:tavLst>
                                        </p:anim>
                                        <p:anim calcmode="lin" valueType="num">
                                          <p:cBhvr>
                                            <p:cTn id="26" dur="2000" fill="hold"/>
                                            <p:tgtEl>
                                              <p:spTgt spid="40"/>
                                            </p:tgtEl>
                                            <p:attrNameLst>
                                              <p:attrName>ppt_y</p:attrName>
                                            </p:attrNameLst>
                                          </p:cBhvr>
                                          <p:tavLst>
                                            <p:tav tm="0">
                                              <p:val>
                                                <p:strVal val="#ppt_y+.1"/>
                                              </p:val>
                                            </p:tav>
                                            <p:tav tm="100000">
                                              <p:val>
                                                <p:strVal val="#ppt_y"/>
                                              </p:val>
                                            </p:tav>
                                          </p:tavLst>
                                        </p:anim>
                                      </p:childTnLst>
                                    </p:cTn>
                                  </p:par>
                                </p:childTnLst>
                              </p:cTn>
                            </p:par>
                            <p:par>
                              <p:cTn id="27" fill="hold">
                                <p:stCondLst>
                                  <p:cond delay="6000"/>
                                </p:stCondLst>
                                <p:childTnLst>
                                  <p:par>
                                    <p:cTn id="28" presetID="53" presetClass="entr" presetSubtype="16" fill="hold" nodeType="afterEffect">
                                      <p:stCondLst>
                                        <p:cond delay="0"/>
                                      </p:stCondLst>
                                      <p:childTnLst>
                                        <p:set>
                                          <p:cBhvr>
                                            <p:cTn id="29" dur="1" fill="hold">
                                              <p:stCondLst>
                                                <p:cond delay="0"/>
                                              </p:stCondLst>
                                            </p:cTn>
                                            <p:tgtEl>
                                              <p:spTgt spid="74"/>
                                            </p:tgtEl>
                                            <p:attrNameLst>
                                              <p:attrName>style.visibility</p:attrName>
                                            </p:attrNameLst>
                                          </p:cBhvr>
                                          <p:to>
                                            <p:strVal val="visible"/>
                                          </p:to>
                                        </p:set>
                                        <p:anim calcmode="lin" valueType="num">
                                          <p:cBhvr>
                                            <p:cTn id="30" dur="1000" fill="hold"/>
                                            <p:tgtEl>
                                              <p:spTgt spid="74"/>
                                            </p:tgtEl>
                                            <p:attrNameLst>
                                              <p:attrName>ppt_w</p:attrName>
                                            </p:attrNameLst>
                                          </p:cBhvr>
                                          <p:tavLst>
                                            <p:tav tm="0">
                                              <p:val>
                                                <p:fltVal val="0"/>
                                              </p:val>
                                            </p:tav>
                                            <p:tav tm="100000">
                                              <p:val>
                                                <p:strVal val="#ppt_w"/>
                                              </p:val>
                                            </p:tav>
                                          </p:tavLst>
                                        </p:anim>
                                        <p:anim calcmode="lin" valueType="num">
                                          <p:cBhvr>
                                            <p:cTn id="31" dur="1000" fill="hold"/>
                                            <p:tgtEl>
                                              <p:spTgt spid="74"/>
                                            </p:tgtEl>
                                            <p:attrNameLst>
                                              <p:attrName>ppt_h</p:attrName>
                                            </p:attrNameLst>
                                          </p:cBhvr>
                                          <p:tavLst>
                                            <p:tav tm="0">
                                              <p:val>
                                                <p:fltVal val="0"/>
                                              </p:val>
                                            </p:tav>
                                            <p:tav tm="100000">
                                              <p:val>
                                                <p:strVal val="#ppt_h"/>
                                              </p:val>
                                            </p:tav>
                                          </p:tavLst>
                                        </p:anim>
                                        <p:animEffect transition="in" filter="fade">
                                          <p:cBhvr>
                                            <p:cTn id="32" dur="1000"/>
                                            <p:tgtEl>
                                              <p:spTgt spid="74"/>
                                            </p:tgtEl>
                                          </p:cBhvr>
                                        </p:animEffect>
                                      </p:childTnLst>
                                    </p:cTn>
                                  </p:par>
                                </p:childTnLst>
                              </p:cTn>
                            </p:par>
                            <p:par>
                              <p:cTn id="33" fill="hold">
                                <p:stCondLst>
                                  <p:cond delay="7000"/>
                                </p:stCondLst>
                                <p:childTnLst>
                                  <p:par>
                                    <p:cTn id="34" presetID="22" presetClass="entr" presetSubtype="8" fill="hold" grpId="0" nodeType="afterEffect">
                                      <p:stCondLst>
                                        <p:cond delay="0"/>
                                      </p:stCondLst>
                                      <p:childTnLst>
                                        <p:set>
                                          <p:cBhvr>
                                            <p:cTn id="35" dur="1" fill="hold">
                                              <p:stCondLst>
                                                <p:cond delay="0"/>
                                              </p:stCondLst>
                                            </p:cTn>
                                            <p:tgtEl>
                                              <p:spTgt spid="73"/>
                                            </p:tgtEl>
                                            <p:attrNameLst>
                                              <p:attrName>style.visibility</p:attrName>
                                            </p:attrNameLst>
                                          </p:cBhvr>
                                          <p:to>
                                            <p:strVal val="visible"/>
                                          </p:to>
                                        </p:set>
                                        <p:animEffect transition="in" filter="wipe(left)">
                                          <p:cBhvr>
                                            <p:cTn id="36" dur="20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9" grpId="0" animBg="1"/>
          <p:bldP spid="7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两会新词解读</a:t>
            </a:r>
            <a:endParaRPr lang="zh-CN" altLang="en-US" dirty="0">
              <a:effectLst>
                <a:outerShdw blurRad="38100" dist="38100" dir="2700000" algn="tl">
                  <a:srgbClr val="000000">
                    <a:alpha val="43137"/>
                  </a:srgbClr>
                </a:outerShdw>
              </a:effectLst>
            </a:endParaRPr>
          </a:p>
        </p:txBody>
      </p:sp>
      <p:sp>
        <p:nvSpPr>
          <p:cNvPr id="5" name="文本框 4"/>
          <p:cNvSpPr txBox="1"/>
          <p:nvPr/>
        </p:nvSpPr>
        <p:spPr>
          <a:xfrm>
            <a:off x="911377" y="1863977"/>
            <a:ext cx="5268003" cy="748988"/>
          </a:xfrm>
          <a:prstGeom prst="rect">
            <a:avLst/>
          </a:prstGeom>
          <a:noFill/>
        </p:spPr>
        <p:txBody>
          <a:bodyPr wrap="square" rtlCol="0">
            <a:spAutoFit/>
          </a:bodyPr>
          <a:lstStyle/>
          <a:p>
            <a:pPr defTabSz="913765"/>
            <a:r>
              <a:rPr lang="en-US" altLang="zh-CN" sz="4265" b="1" dirty="0">
                <a:solidFill>
                  <a:prstClr val="black">
                    <a:lumMod val="85000"/>
                    <a:lumOff val="15000"/>
                  </a:prstClr>
                </a:solidFill>
                <a:latin typeface="微软雅黑" panose="020B0503020204020204" pitchFamily="34" charset="-122"/>
                <a:ea typeface="微软雅黑" panose="020B0503020204020204" pitchFamily="34" charset="-122"/>
              </a:rPr>
              <a:t>【 </a:t>
            </a:r>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两会新词   </a:t>
            </a:r>
            <a:r>
              <a:rPr lang="en-US" altLang="zh-CN" sz="4265" dirty="0">
                <a:solidFill>
                  <a:prstClr val="black">
                    <a:lumMod val="85000"/>
                    <a:lumOff val="15000"/>
                  </a:prstClr>
                </a:solidFill>
                <a:latin typeface="Impact" panose="020B0806030902050204" pitchFamily="34" charset="0"/>
                <a:ea typeface="微软雅黑" panose="020B0503020204020204" pitchFamily="34" charset="-122"/>
              </a:rPr>
              <a:t>09】</a:t>
            </a:r>
            <a:endParaRPr lang="zh-CN" altLang="en-US" sz="4265" dirty="0">
              <a:solidFill>
                <a:prstClr val="black">
                  <a:lumMod val="85000"/>
                  <a:lumOff val="15000"/>
                </a:prstClr>
              </a:solidFill>
              <a:latin typeface="Impact" panose="020B0806030902050204" pitchFamily="34" charset="0"/>
              <a:ea typeface="微软雅黑" panose="020B0503020204020204" pitchFamily="34" charset="-122"/>
            </a:endParaRPr>
          </a:p>
        </p:txBody>
      </p:sp>
      <p:sp>
        <p:nvSpPr>
          <p:cNvPr id="6" name="矩形 5"/>
          <p:cNvSpPr/>
          <p:nvPr/>
        </p:nvSpPr>
        <p:spPr>
          <a:xfrm>
            <a:off x="1" y="2892261"/>
            <a:ext cx="5283108" cy="140137"/>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7" name="组合 6"/>
          <p:cNvGrpSpPr/>
          <p:nvPr/>
        </p:nvGrpSpPr>
        <p:grpSpPr>
          <a:xfrm>
            <a:off x="953344" y="3659353"/>
            <a:ext cx="5380097" cy="1373091"/>
            <a:chOff x="1011291" y="2667635"/>
            <a:chExt cx="4035073" cy="1029818"/>
          </a:xfrm>
        </p:grpSpPr>
        <p:grpSp>
          <p:nvGrpSpPr>
            <p:cNvPr id="8" name="组合 7"/>
            <p:cNvGrpSpPr/>
            <p:nvPr/>
          </p:nvGrpSpPr>
          <p:grpSpPr>
            <a:xfrm>
              <a:off x="1011291" y="2667635"/>
              <a:ext cx="632390" cy="1029818"/>
              <a:chOff x="788871" y="1754805"/>
              <a:chExt cx="648000" cy="1055240"/>
            </a:xfrm>
          </p:grpSpPr>
          <p:grpSp>
            <p:nvGrpSpPr>
              <p:cNvPr id="49" name="组合 48"/>
              <p:cNvGrpSpPr/>
              <p:nvPr/>
            </p:nvGrpSpPr>
            <p:grpSpPr>
              <a:xfrm>
                <a:off x="788871" y="2162045"/>
                <a:ext cx="648000" cy="648000"/>
                <a:chOff x="6506571" y="1638199"/>
                <a:chExt cx="720000" cy="720000"/>
              </a:xfrm>
            </p:grpSpPr>
            <p:grpSp>
              <p:nvGrpSpPr>
                <p:cNvPr id="51" name="组合 50"/>
                <p:cNvGrpSpPr/>
                <p:nvPr/>
              </p:nvGrpSpPr>
              <p:grpSpPr>
                <a:xfrm>
                  <a:off x="6506571" y="1638199"/>
                  <a:ext cx="720000" cy="720000"/>
                  <a:chOff x="6845255" y="1255571"/>
                  <a:chExt cx="720000" cy="720000"/>
                </a:xfrm>
              </p:grpSpPr>
              <p:sp>
                <p:nvSpPr>
                  <p:cNvPr id="53" name="矩形 52"/>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54" name="直接连接符 53"/>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2" name="文本框 51"/>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清</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50" name="文本框 49"/>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err="1">
                    <a:solidFill>
                      <a:prstClr val="black"/>
                    </a:solidFill>
                    <a:latin typeface="Calibri" panose="020F0502020204030204"/>
                    <a:ea typeface="宋体" panose="02010600030101010101" pitchFamily="2" charset="-122"/>
                  </a:rPr>
                  <a:t>qing</a:t>
                </a:r>
                <a:endParaRPr lang="zh-CN" altLang="en-US" sz="2400" dirty="0">
                  <a:solidFill>
                    <a:prstClr val="black"/>
                  </a:solidFill>
                  <a:latin typeface="Calibri" panose="020F0502020204030204"/>
                  <a:ea typeface="宋体" panose="02010600030101010101" pitchFamily="2" charset="-122"/>
                </a:endParaRPr>
              </a:p>
            </p:txBody>
          </p:sp>
        </p:grpSp>
        <p:grpSp>
          <p:nvGrpSpPr>
            <p:cNvPr id="9" name="组合 8"/>
            <p:cNvGrpSpPr/>
            <p:nvPr/>
          </p:nvGrpSpPr>
          <p:grpSpPr>
            <a:xfrm>
              <a:off x="1691828" y="2667635"/>
              <a:ext cx="632390" cy="1029818"/>
              <a:chOff x="788871" y="1754805"/>
              <a:chExt cx="648000" cy="1055240"/>
            </a:xfrm>
          </p:grpSpPr>
          <p:grpSp>
            <p:nvGrpSpPr>
              <p:cNvPr id="42" name="组合 41"/>
              <p:cNvGrpSpPr/>
              <p:nvPr/>
            </p:nvGrpSpPr>
            <p:grpSpPr>
              <a:xfrm>
                <a:off x="788871" y="2162045"/>
                <a:ext cx="648000" cy="648000"/>
                <a:chOff x="6506571" y="1638199"/>
                <a:chExt cx="720000" cy="720000"/>
              </a:xfrm>
            </p:grpSpPr>
            <p:grpSp>
              <p:nvGrpSpPr>
                <p:cNvPr id="44" name="组合 43"/>
                <p:cNvGrpSpPr/>
                <p:nvPr/>
              </p:nvGrpSpPr>
              <p:grpSpPr>
                <a:xfrm>
                  <a:off x="6506571" y="1638199"/>
                  <a:ext cx="720000" cy="720000"/>
                  <a:chOff x="6845255" y="1255571"/>
                  <a:chExt cx="720000" cy="720000"/>
                </a:xfrm>
              </p:grpSpPr>
              <p:sp>
                <p:nvSpPr>
                  <p:cNvPr id="46" name="矩形 45"/>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47" name="直接连接符 46"/>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单</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43" name="文本框 42"/>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dan</a:t>
                </a:r>
                <a:endParaRPr lang="zh-CN" altLang="en-US" sz="2400" dirty="0">
                  <a:solidFill>
                    <a:prstClr val="black"/>
                  </a:solidFill>
                  <a:latin typeface="Calibri" panose="020F0502020204030204"/>
                  <a:ea typeface="宋体" panose="02010600030101010101" pitchFamily="2" charset="-122"/>
                </a:endParaRPr>
              </a:p>
            </p:txBody>
          </p:sp>
        </p:grpSp>
        <p:grpSp>
          <p:nvGrpSpPr>
            <p:cNvPr id="10" name="组合 9"/>
            <p:cNvGrpSpPr/>
            <p:nvPr/>
          </p:nvGrpSpPr>
          <p:grpSpPr>
            <a:xfrm>
              <a:off x="2372365" y="2667635"/>
              <a:ext cx="632390" cy="1029818"/>
              <a:chOff x="788871" y="1754805"/>
              <a:chExt cx="648000" cy="1055240"/>
            </a:xfrm>
          </p:grpSpPr>
          <p:grpSp>
            <p:nvGrpSpPr>
              <p:cNvPr id="35" name="组合 34"/>
              <p:cNvGrpSpPr/>
              <p:nvPr/>
            </p:nvGrpSpPr>
            <p:grpSpPr>
              <a:xfrm>
                <a:off x="788871" y="2162045"/>
                <a:ext cx="648000" cy="648000"/>
                <a:chOff x="6506571" y="1638199"/>
                <a:chExt cx="720000" cy="720000"/>
              </a:xfrm>
            </p:grpSpPr>
            <p:grpSp>
              <p:nvGrpSpPr>
                <p:cNvPr id="37" name="组合 36"/>
                <p:cNvGrpSpPr/>
                <p:nvPr/>
              </p:nvGrpSpPr>
              <p:grpSpPr>
                <a:xfrm>
                  <a:off x="6506571" y="1638199"/>
                  <a:ext cx="720000" cy="720000"/>
                  <a:chOff x="6845255" y="1255571"/>
                  <a:chExt cx="720000" cy="720000"/>
                </a:xfrm>
              </p:grpSpPr>
              <p:sp>
                <p:nvSpPr>
                  <p:cNvPr id="39" name="矩形 3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40" name="直接连接符 3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管</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a:solidFill>
                      <a:prstClr val="black"/>
                    </a:solidFill>
                    <a:latin typeface="Calibri" panose="020F0502020204030204"/>
                    <a:ea typeface="宋体" panose="02010600030101010101" pitchFamily="2" charset="-122"/>
                  </a:rPr>
                  <a:t>guan</a:t>
                </a:r>
                <a:endParaRPr lang="zh-CN" altLang="en-US" sz="1865" dirty="0">
                  <a:solidFill>
                    <a:prstClr val="black"/>
                  </a:solidFill>
                  <a:latin typeface="Calibri" panose="020F0502020204030204"/>
                  <a:ea typeface="宋体" panose="02010600030101010101" pitchFamily="2" charset="-122"/>
                </a:endParaRPr>
              </a:p>
            </p:txBody>
          </p:sp>
        </p:grpSp>
        <p:grpSp>
          <p:nvGrpSpPr>
            <p:cNvPr id="11" name="组合 10"/>
            <p:cNvGrpSpPr/>
            <p:nvPr/>
          </p:nvGrpSpPr>
          <p:grpSpPr>
            <a:xfrm>
              <a:off x="3052902" y="2667635"/>
              <a:ext cx="632390" cy="1029818"/>
              <a:chOff x="788871" y="1754805"/>
              <a:chExt cx="648000" cy="1055240"/>
            </a:xfrm>
          </p:grpSpPr>
          <p:grpSp>
            <p:nvGrpSpPr>
              <p:cNvPr id="28" name="组合 27"/>
              <p:cNvGrpSpPr/>
              <p:nvPr/>
            </p:nvGrpSpPr>
            <p:grpSpPr>
              <a:xfrm>
                <a:off x="788871" y="2162045"/>
                <a:ext cx="648000" cy="648000"/>
                <a:chOff x="6506571" y="1638199"/>
                <a:chExt cx="720000" cy="720000"/>
              </a:xfrm>
            </p:grpSpPr>
            <p:grpSp>
              <p:nvGrpSpPr>
                <p:cNvPr id="30" name="组合 29"/>
                <p:cNvGrpSpPr/>
                <p:nvPr/>
              </p:nvGrpSpPr>
              <p:grpSpPr>
                <a:xfrm>
                  <a:off x="6506571" y="1638199"/>
                  <a:ext cx="720000" cy="720000"/>
                  <a:chOff x="6845255" y="1255571"/>
                  <a:chExt cx="720000" cy="720000"/>
                </a:xfrm>
              </p:grpSpPr>
              <p:sp>
                <p:nvSpPr>
                  <p:cNvPr id="32" name="矩形 31"/>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33" name="直接连接符 32"/>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理</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29" name="文本框 28"/>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a:solidFill>
                      <a:prstClr val="black"/>
                    </a:solidFill>
                    <a:latin typeface="Calibri" panose="020F0502020204030204"/>
                    <a:ea typeface="宋体" panose="02010600030101010101" pitchFamily="2" charset="-122"/>
                  </a:rPr>
                  <a:t>li</a:t>
                </a:r>
                <a:endParaRPr lang="zh-CN" altLang="en-US" sz="2400" dirty="0">
                  <a:solidFill>
                    <a:prstClr val="black"/>
                  </a:solidFill>
                  <a:latin typeface="Calibri" panose="020F0502020204030204"/>
                  <a:ea typeface="宋体" panose="02010600030101010101" pitchFamily="2" charset="-122"/>
                </a:endParaRPr>
              </a:p>
            </p:txBody>
          </p:sp>
        </p:grpSp>
        <p:grpSp>
          <p:nvGrpSpPr>
            <p:cNvPr id="12" name="组合 11"/>
            <p:cNvGrpSpPr/>
            <p:nvPr/>
          </p:nvGrpSpPr>
          <p:grpSpPr>
            <a:xfrm>
              <a:off x="3733439" y="2667635"/>
              <a:ext cx="632390" cy="1029818"/>
              <a:chOff x="788871" y="1754805"/>
              <a:chExt cx="648000" cy="1055240"/>
            </a:xfrm>
          </p:grpSpPr>
          <p:grpSp>
            <p:nvGrpSpPr>
              <p:cNvPr id="21" name="组合 20"/>
              <p:cNvGrpSpPr/>
              <p:nvPr/>
            </p:nvGrpSpPr>
            <p:grpSpPr>
              <a:xfrm>
                <a:off x="788871" y="2162045"/>
                <a:ext cx="648000" cy="648000"/>
                <a:chOff x="6506571" y="1638199"/>
                <a:chExt cx="720000" cy="720000"/>
              </a:xfrm>
            </p:grpSpPr>
            <p:grpSp>
              <p:nvGrpSpPr>
                <p:cNvPr id="23" name="组合 22"/>
                <p:cNvGrpSpPr/>
                <p:nvPr/>
              </p:nvGrpSpPr>
              <p:grpSpPr>
                <a:xfrm>
                  <a:off x="6506571" y="1638199"/>
                  <a:ext cx="720000" cy="720000"/>
                  <a:chOff x="6845255" y="1255571"/>
                  <a:chExt cx="720000" cy="720000"/>
                </a:xfrm>
              </p:grpSpPr>
              <p:sp>
                <p:nvSpPr>
                  <p:cNvPr id="25" name="矩形 2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26" name="直接连接符 2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制</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zhi</a:t>
                </a:r>
                <a:endParaRPr lang="zh-CN" altLang="en-US" sz="2400" dirty="0">
                  <a:solidFill>
                    <a:prstClr val="black"/>
                  </a:solidFill>
                  <a:latin typeface="Calibri" panose="020F0502020204030204"/>
                  <a:ea typeface="宋体" panose="02010600030101010101" pitchFamily="2" charset="-122"/>
                </a:endParaRPr>
              </a:p>
            </p:txBody>
          </p:sp>
        </p:grpSp>
        <p:grpSp>
          <p:nvGrpSpPr>
            <p:cNvPr id="13" name="组合 12"/>
            <p:cNvGrpSpPr/>
            <p:nvPr/>
          </p:nvGrpSpPr>
          <p:grpSpPr>
            <a:xfrm>
              <a:off x="4413974" y="2667635"/>
              <a:ext cx="632390" cy="1029818"/>
              <a:chOff x="788871" y="1754805"/>
              <a:chExt cx="648000" cy="1055240"/>
            </a:xfrm>
          </p:grpSpPr>
          <p:grpSp>
            <p:nvGrpSpPr>
              <p:cNvPr id="14" name="组合 13"/>
              <p:cNvGrpSpPr/>
              <p:nvPr/>
            </p:nvGrpSpPr>
            <p:grpSpPr>
              <a:xfrm>
                <a:off x="788871" y="2162045"/>
                <a:ext cx="648000" cy="648000"/>
                <a:chOff x="6506571" y="1638199"/>
                <a:chExt cx="720000" cy="720000"/>
              </a:xfrm>
            </p:grpSpPr>
            <p:grpSp>
              <p:nvGrpSpPr>
                <p:cNvPr id="16" name="组合 15"/>
                <p:cNvGrpSpPr/>
                <p:nvPr/>
              </p:nvGrpSpPr>
              <p:grpSpPr>
                <a:xfrm>
                  <a:off x="6506571" y="1638199"/>
                  <a:ext cx="720000" cy="720000"/>
                  <a:chOff x="6845255" y="1255571"/>
                  <a:chExt cx="720000" cy="720000"/>
                </a:xfrm>
              </p:grpSpPr>
              <p:sp>
                <p:nvSpPr>
                  <p:cNvPr id="18" name="矩形 17"/>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19" name="直接连接符 18"/>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度</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5" name="文本框 14"/>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a:solidFill>
                      <a:prstClr val="black"/>
                    </a:solidFill>
                    <a:latin typeface="Calibri" panose="020F0502020204030204"/>
                    <a:ea typeface="宋体" panose="02010600030101010101" pitchFamily="2" charset="-122"/>
                  </a:rPr>
                  <a:t>du</a:t>
                </a:r>
                <a:endParaRPr lang="zh-CN" altLang="en-US" sz="2400" dirty="0">
                  <a:solidFill>
                    <a:prstClr val="black"/>
                  </a:solidFill>
                  <a:latin typeface="Calibri" panose="020F0502020204030204"/>
                  <a:ea typeface="宋体" panose="02010600030101010101" pitchFamily="2" charset="-122"/>
                </a:endParaRPr>
              </a:p>
            </p:txBody>
          </p:sp>
        </p:grpSp>
      </p:grpSp>
      <p:sp>
        <p:nvSpPr>
          <p:cNvPr id="56" name="TextBox 6"/>
          <p:cNvSpPr txBox="1"/>
          <p:nvPr/>
        </p:nvSpPr>
        <p:spPr>
          <a:xfrm>
            <a:off x="6688117" y="3749176"/>
            <a:ext cx="4900983" cy="1405256"/>
          </a:xfrm>
          <a:prstGeom prst="rect">
            <a:avLst/>
          </a:prstGeom>
          <a:noFill/>
        </p:spPr>
        <p:txBody>
          <a:bodyPr wrap="square" rtlCol="0">
            <a:spAutoFit/>
          </a:bodyPr>
          <a:lstStyle/>
          <a:p>
            <a:pPr defTabSz="913765"/>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全面实行清单管理制度，制定国务部门权力和责任清单，扩大市场准入负面清单试点，减少政府的自由裁量权，增加市场的自主选择权。</a:t>
            </a:r>
            <a:endPar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6208116" y="2477403"/>
            <a:ext cx="960000" cy="960000"/>
            <a:chOff x="5022026" y="1359898"/>
            <a:chExt cx="720000" cy="720000"/>
          </a:xfrm>
        </p:grpSpPr>
        <p:sp>
          <p:nvSpPr>
            <p:cNvPr id="58" name="椭圆 57"/>
            <p:cNvSpPr/>
            <p:nvPr/>
          </p:nvSpPr>
          <p:spPr>
            <a:xfrm>
              <a:off x="5022026" y="1359898"/>
              <a:ext cx="720000" cy="720000"/>
            </a:xfrm>
            <a:prstGeom prst="ellipse">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59" name="椭圆 58"/>
            <p:cNvSpPr/>
            <p:nvPr/>
          </p:nvSpPr>
          <p:spPr>
            <a:xfrm>
              <a:off x="5058026" y="1395898"/>
              <a:ext cx="648000" cy="648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60" name="文本框 87"/>
            <p:cNvSpPr txBox="1"/>
            <p:nvPr/>
          </p:nvSpPr>
          <p:spPr>
            <a:xfrm>
              <a:off x="5135652" y="1519843"/>
              <a:ext cx="492748" cy="377075"/>
            </a:xfrm>
            <a:prstGeom prst="rect">
              <a:avLst/>
            </a:prstGeom>
            <a:noFill/>
          </p:spPr>
          <p:txBody>
            <a:bodyPr wrap="square" rtlCol="0">
              <a:spAutoFit/>
            </a:bodyPr>
            <a:lstStyle/>
            <a:p>
              <a:pPr algn="ctr" defTabSz="913765"/>
              <a:r>
                <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rPr>
                <a:t>例</a:t>
              </a:r>
              <a:endPar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
        <p:nvSpPr>
          <p:cNvPr id="61" name="矩形 60"/>
          <p:cNvSpPr/>
          <p:nvPr/>
        </p:nvSpPr>
        <p:spPr>
          <a:xfrm>
            <a:off x="7388354" y="2649730"/>
            <a:ext cx="4288353" cy="584775"/>
          </a:xfrm>
          <a:prstGeom prst="rect">
            <a:avLst/>
          </a:prstGeom>
        </p:spPr>
        <p:txBody>
          <a:bodyPr wrap="none">
            <a:spAutoFit/>
          </a:bodyPr>
          <a:lstStyle/>
          <a:p>
            <a:pPr defTabSz="913765"/>
            <a:r>
              <a:rPr lang="zh-CN" altLang="en-US" sz="3200" dirty="0">
                <a:solidFill>
                  <a:prstClr val="black"/>
                </a:solidFill>
                <a:latin typeface="微软雅黑" panose="020B0503020204020204" pitchFamily="34" charset="-122"/>
                <a:ea typeface="微软雅黑" panose="020B0503020204020204" pitchFamily="34" charset="-122"/>
              </a:rPr>
              <a:t>全面实行</a:t>
            </a:r>
            <a:r>
              <a:rPr lang="zh-CN" altLang="en-US" sz="3200" b="1" dirty="0">
                <a:solidFill>
                  <a:srgbClr val="990000"/>
                </a:solidFill>
                <a:latin typeface="微软雅黑" panose="020B0503020204020204" pitchFamily="34" charset="-122"/>
                <a:ea typeface="微软雅黑" panose="020B0503020204020204" pitchFamily="34" charset="-122"/>
              </a:rPr>
              <a:t>清单管理制度</a:t>
            </a:r>
            <a:endParaRPr lang="zh-CN" altLang="en-US" sz="3200" b="1" dirty="0">
              <a:solidFill>
                <a:srgbClr val="99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2" presetClass="entr" presetSubtype="8" fill="hold" grpId="0" nodeType="afterEffect" p14:presetBounceEnd="28000">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14:bounceEnd="28000">
                                          <p:cBhvr additive="base">
                                            <p:cTn id="14" dur="1750" fill="hold"/>
                                            <p:tgtEl>
                                              <p:spTgt spid="6"/>
                                            </p:tgtEl>
                                            <p:attrNameLst>
                                              <p:attrName>ppt_x</p:attrName>
                                            </p:attrNameLst>
                                          </p:cBhvr>
                                          <p:tavLst>
                                            <p:tav tm="0">
                                              <p:val>
                                                <p:strVal val="0-#ppt_w/2"/>
                                              </p:val>
                                            </p:tav>
                                            <p:tav tm="100000">
                                              <p:val>
                                                <p:strVal val="#ppt_x"/>
                                              </p:val>
                                            </p:tav>
                                          </p:tavLst>
                                        </p:anim>
                                        <p:anim calcmode="lin" valueType="num" p14:bounceEnd="28000">
                                          <p:cBhvr additive="base">
                                            <p:cTn id="15" dur="175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ppt_x</p:attrName>
                                            </p:attrNameLst>
                                          </p:cBhvr>
                                          <p:tavLst>
                                            <p:tav tm="0">
                                              <p:val>
                                                <p:strVal val="#ppt_x"/>
                                              </p:val>
                                            </p:tav>
                                            <p:tav tm="100000">
                                              <p:val>
                                                <p:strVal val="#ppt_x"/>
                                              </p:val>
                                            </p:tav>
                                          </p:tavLst>
                                        </p:anim>
                                        <p:anim calcmode="lin" valueType="num">
                                          <p:cBhvr>
                                            <p:cTn id="21" dur="2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1000" fill="hold"/>
                                            <p:tgtEl>
                                              <p:spTgt spid="57"/>
                                            </p:tgtEl>
                                            <p:attrNameLst>
                                              <p:attrName>ppt_w</p:attrName>
                                            </p:attrNameLst>
                                          </p:cBhvr>
                                          <p:tavLst>
                                            <p:tav tm="0">
                                              <p:val>
                                                <p:fltVal val="0"/>
                                              </p:val>
                                            </p:tav>
                                            <p:tav tm="100000">
                                              <p:val>
                                                <p:strVal val="#ppt_w"/>
                                              </p:val>
                                            </p:tav>
                                          </p:tavLst>
                                        </p:anim>
                                        <p:anim calcmode="lin" valueType="num">
                                          <p:cBhvr>
                                            <p:cTn id="26" dur="1000" fill="hold"/>
                                            <p:tgtEl>
                                              <p:spTgt spid="57"/>
                                            </p:tgtEl>
                                            <p:attrNameLst>
                                              <p:attrName>ppt_h</p:attrName>
                                            </p:attrNameLst>
                                          </p:cBhvr>
                                          <p:tavLst>
                                            <p:tav tm="0">
                                              <p:val>
                                                <p:fltVal val="0"/>
                                              </p:val>
                                            </p:tav>
                                            <p:tav tm="100000">
                                              <p:val>
                                                <p:strVal val="#ppt_h"/>
                                              </p:val>
                                            </p:tav>
                                          </p:tavLst>
                                        </p:anim>
                                        <p:animEffect transition="in" filter="fade">
                                          <p:cBhvr>
                                            <p:cTn id="27" dur="1000"/>
                                            <p:tgtEl>
                                              <p:spTgt spid="57"/>
                                            </p:tgtEl>
                                          </p:cBhvr>
                                        </p:animEffect>
                                      </p:childTnLst>
                                    </p:cTn>
                                  </p:par>
                                </p:childTnLst>
                              </p:cTn>
                            </p:par>
                            <p:par>
                              <p:cTn id="28" fill="hold">
                                <p:stCondLst>
                                  <p:cond delay="7000"/>
                                </p:stCondLst>
                                <p:childTnLst>
                                  <p:par>
                                    <p:cTn id="29" presetID="22" presetClass="entr" presetSubtype="8"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wipe(left)">
                                          <p:cBhvr>
                                            <p:cTn id="31" dur="2000"/>
                                            <p:tgtEl>
                                              <p:spTgt spid="61"/>
                                            </p:tgtEl>
                                          </p:cBhvr>
                                        </p:animEffect>
                                      </p:childTnLst>
                                    </p:cTn>
                                  </p:par>
                                </p:childTnLst>
                              </p:cTn>
                            </p:par>
                            <p:par>
                              <p:cTn id="32" fill="hold">
                                <p:stCondLst>
                                  <p:cond delay="9000"/>
                                </p:stCondLst>
                                <p:childTnLst>
                                  <p:par>
                                    <p:cTn id="33" presetID="1" presetClass="entr" presetSubtype="0" fill="hold" grpId="0" nodeType="afterEffect">
                                      <p:stCondLst>
                                        <p:cond delay="0"/>
                                      </p:stCondLst>
                                      <p:iterate type="lt">
                                        <p:tmAbs val="80"/>
                                      </p:iterate>
                                      <p:childTnLst>
                                        <p:set>
                                          <p:cBhvr>
                                            <p:cTn id="3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56" grpId="0"/>
          <p:bldP spid="6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750" fill="hold"/>
                                            <p:tgtEl>
                                              <p:spTgt spid="6"/>
                                            </p:tgtEl>
                                            <p:attrNameLst>
                                              <p:attrName>ppt_x</p:attrName>
                                            </p:attrNameLst>
                                          </p:cBhvr>
                                          <p:tavLst>
                                            <p:tav tm="0">
                                              <p:val>
                                                <p:strVal val="0-#ppt_w/2"/>
                                              </p:val>
                                            </p:tav>
                                            <p:tav tm="100000">
                                              <p:val>
                                                <p:strVal val="#ppt_x"/>
                                              </p:val>
                                            </p:tav>
                                          </p:tavLst>
                                        </p:anim>
                                        <p:anim calcmode="lin" valueType="num">
                                          <p:cBhvr additive="base">
                                            <p:cTn id="15" dur="175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2000"/>
                                            <p:tgtEl>
                                              <p:spTgt spid="7"/>
                                            </p:tgtEl>
                                          </p:cBhvr>
                                        </p:animEffect>
                                        <p:anim calcmode="lin" valueType="num">
                                          <p:cBhvr>
                                            <p:cTn id="20" dur="2000" fill="hold"/>
                                            <p:tgtEl>
                                              <p:spTgt spid="7"/>
                                            </p:tgtEl>
                                            <p:attrNameLst>
                                              <p:attrName>ppt_x</p:attrName>
                                            </p:attrNameLst>
                                          </p:cBhvr>
                                          <p:tavLst>
                                            <p:tav tm="0">
                                              <p:val>
                                                <p:strVal val="#ppt_x"/>
                                              </p:val>
                                            </p:tav>
                                            <p:tav tm="100000">
                                              <p:val>
                                                <p:strVal val="#ppt_x"/>
                                              </p:val>
                                            </p:tav>
                                          </p:tavLst>
                                        </p:anim>
                                        <p:anim calcmode="lin" valueType="num">
                                          <p:cBhvr>
                                            <p:cTn id="21" dur="2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57"/>
                                            </p:tgtEl>
                                            <p:attrNameLst>
                                              <p:attrName>style.visibility</p:attrName>
                                            </p:attrNameLst>
                                          </p:cBhvr>
                                          <p:to>
                                            <p:strVal val="visible"/>
                                          </p:to>
                                        </p:set>
                                        <p:anim calcmode="lin" valueType="num">
                                          <p:cBhvr>
                                            <p:cTn id="25" dur="1000" fill="hold"/>
                                            <p:tgtEl>
                                              <p:spTgt spid="57"/>
                                            </p:tgtEl>
                                            <p:attrNameLst>
                                              <p:attrName>ppt_w</p:attrName>
                                            </p:attrNameLst>
                                          </p:cBhvr>
                                          <p:tavLst>
                                            <p:tav tm="0">
                                              <p:val>
                                                <p:fltVal val="0"/>
                                              </p:val>
                                            </p:tav>
                                            <p:tav tm="100000">
                                              <p:val>
                                                <p:strVal val="#ppt_w"/>
                                              </p:val>
                                            </p:tav>
                                          </p:tavLst>
                                        </p:anim>
                                        <p:anim calcmode="lin" valueType="num">
                                          <p:cBhvr>
                                            <p:cTn id="26" dur="1000" fill="hold"/>
                                            <p:tgtEl>
                                              <p:spTgt spid="57"/>
                                            </p:tgtEl>
                                            <p:attrNameLst>
                                              <p:attrName>ppt_h</p:attrName>
                                            </p:attrNameLst>
                                          </p:cBhvr>
                                          <p:tavLst>
                                            <p:tav tm="0">
                                              <p:val>
                                                <p:fltVal val="0"/>
                                              </p:val>
                                            </p:tav>
                                            <p:tav tm="100000">
                                              <p:val>
                                                <p:strVal val="#ppt_h"/>
                                              </p:val>
                                            </p:tav>
                                          </p:tavLst>
                                        </p:anim>
                                        <p:animEffect transition="in" filter="fade">
                                          <p:cBhvr>
                                            <p:cTn id="27" dur="1000"/>
                                            <p:tgtEl>
                                              <p:spTgt spid="57"/>
                                            </p:tgtEl>
                                          </p:cBhvr>
                                        </p:animEffect>
                                      </p:childTnLst>
                                    </p:cTn>
                                  </p:par>
                                </p:childTnLst>
                              </p:cTn>
                            </p:par>
                            <p:par>
                              <p:cTn id="28" fill="hold">
                                <p:stCondLst>
                                  <p:cond delay="7000"/>
                                </p:stCondLst>
                                <p:childTnLst>
                                  <p:par>
                                    <p:cTn id="29" presetID="22" presetClass="entr" presetSubtype="8"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Effect transition="in" filter="wipe(left)">
                                          <p:cBhvr>
                                            <p:cTn id="31" dur="2000"/>
                                            <p:tgtEl>
                                              <p:spTgt spid="61"/>
                                            </p:tgtEl>
                                          </p:cBhvr>
                                        </p:animEffect>
                                      </p:childTnLst>
                                    </p:cTn>
                                  </p:par>
                                </p:childTnLst>
                              </p:cTn>
                            </p:par>
                            <p:par>
                              <p:cTn id="32" fill="hold">
                                <p:stCondLst>
                                  <p:cond delay="9000"/>
                                </p:stCondLst>
                                <p:childTnLst>
                                  <p:par>
                                    <p:cTn id="33" presetID="1" presetClass="entr" presetSubtype="0" fill="hold" grpId="0" nodeType="afterEffect">
                                      <p:stCondLst>
                                        <p:cond delay="0"/>
                                      </p:stCondLst>
                                      <p:iterate type="lt">
                                        <p:tmAbs val="80"/>
                                      </p:iterate>
                                      <p:childTnLst>
                                        <p:set>
                                          <p:cBhvr>
                                            <p:cTn id="34"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56" grpId="0"/>
          <p:bldP spid="61"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0635901" y="675913"/>
            <a:ext cx="1028583" cy="1056000"/>
          </a:xfrm>
          <a:prstGeom prst="rect">
            <a:avLst/>
          </a:prstGeom>
        </p:spPr>
      </p:pic>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456142" y="704582"/>
            <a:ext cx="1015140" cy="1056000"/>
          </a:xfrm>
          <a:prstGeom prst="rect">
            <a:avLst/>
          </a:prstGeom>
        </p:spPr>
      </p:pic>
      <p:grpSp>
        <p:nvGrpSpPr>
          <p:cNvPr id="8" name="组合 7"/>
          <p:cNvGrpSpPr/>
          <p:nvPr/>
        </p:nvGrpSpPr>
        <p:grpSpPr>
          <a:xfrm>
            <a:off x="1275153" y="2424296"/>
            <a:ext cx="3412959" cy="960000"/>
            <a:chOff x="1256402" y="1825409"/>
            <a:chExt cx="2559719" cy="720000"/>
          </a:xfrm>
        </p:grpSpPr>
        <p:sp>
          <p:nvSpPr>
            <p:cNvPr id="9" name="TextBox 4"/>
            <p:cNvSpPr txBox="1"/>
            <p:nvPr/>
          </p:nvSpPr>
          <p:spPr>
            <a:xfrm>
              <a:off x="2107901" y="1836847"/>
              <a:ext cx="1708220" cy="377075"/>
            </a:xfrm>
            <a:prstGeom prst="rect">
              <a:avLst/>
            </a:prstGeom>
            <a:noFill/>
          </p:spPr>
          <p:txBody>
            <a:bodyPr wrap="square" rtlCol="0">
              <a:spAutoFit/>
            </a:bodyPr>
            <a:lstStyle/>
            <a:p>
              <a:pPr defTabSz="913765"/>
              <a:r>
                <a:rPr lang="zh-CN" altLang="en-US" sz="2665" b="1" dirty="0">
                  <a:solidFill>
                    <a:srgbClr val="C00000"/>
                  </a:solidFill>
                  <a:latin typeface="微软雅黑" panose="020B0503020204020204" pitchFamily="34" charset="-122"/>
                  <a:ea typeface="微软雅黑" panose="020B0503020204020204" pitchFamily="34" charset="-122"/>
                </a:rPr>
                <a:t>关于两会</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sp>
          <p:nvSpPr>
            <p:cNvPr id="10" name="TextBox 11"/>
            <p:cNvSpPr txBox="1"/>
            <p:nvPr/>
          </p:nvSpPr>
          <p:spPr>
            <a:xfrm>
              <a:off x="2107901" y="2245779"/>
              <a:ext cx="1708220" cy="284742"/>
            </a:xfrm>
            <a:prstGeom prst="rect">
              <a:avLst/>
            </a:prstGeom>
            <a:noFill/>
          </p:spPr>
          <p:txBody>
            <a:bodyPr wrap="square" rtlCol="0">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两会的基础常识</a:t>
              </a:r>
              <a:endParaRPr lang="zh-CN" altLang="en-US" sz="1865" dirty="0">
                <a:solidFill>
                  <a:prstClr val="black"/>
                </a:solidFill>
                <a:latin typeface="微软雅黑" panose="020B0503020204020204" pitchFamily="34" charset="-122"/>
                <a:ea typeface="微软雅黑" panose="020B0503020204020204" pitchFamily="34" charset="-122"/>
              </a:endParaRPr>
            </a:p>
          </p:txBody>
        </p:sp>
        <p:grpSp>
          <p:nvGrpSpPr>
            <p:cNvPr id="11" name="组合 10"/>
            <p:cNvGrpSpPr/>
            <p:nvPr/>
          </p:nvGrpSpPr>
          <p:grpSpPr>
            <a:xfrm>
              <a:off x="1256402" y="1825409"/>
              <a:ext cx="720000" cy="720000"/>
              <a:chOff x="1256402" y="1825409"/>
              <a:chExt cx="720000" cy="720000"/>
            </a:xfrm>
          </p:grpSpPr>
          <p:sp>
            <p:nvSpPr>
              <p:cNvPr id="12" name="圆角矩形 3"/>
              <p:cNvSpPr/>
              <p:nvPr/>
            </p:nvSpPr>
            <p:spPr>
              <a:xfrm>
                <a:off x="1256402" y="1825409"/>
                <a:ext cx="720000" cy="720000"/>
              </a:xfrm>
              <a:prstGeom prst="roundRect">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13" name="TextBox 5"/>
              <p:cNvSpPr txBox="1"/>
              <p:nvPr/>
            </p:nvSpPr>
            <p:spPr>
              <a:xfrm>
                <a:off x="1359000" y="1893021"/>
                <a:ext cx="514805" cy="561741"/>
              </a:xfrm>
              <a:prstGeom prst="rect">
                <a:avLst/>
              </a:prstGeom>
              <a:noFill/>
            </p:spPr>
            <p:txBody>
              <a:bodyPr wrap="none" rtlCol="0">
                <a:spAutoFit/>
              </a:bodyPr>
              <a:lstStyle/>
              <a:p>
                <a:pPr algn="ctr" defTabSz="913765"/>
                <a:r>
                  <a:rPr lang="en-US" altLang="zh-CN"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01</a:t>
                </a:r>
                <a:endParaRPr lang="zh-CN" altLang="en-US"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grpSp>
      <p:grpSp>
        <p:nvGrpSpPr>
          <p:cNvPr id="14" name="组合 13"/>
          <p:cNvGrpSpPr/>
          <p:nvPr/>
        </p:nvGrpSpPr>
        <p:grpSpPr>
          <a:xfrm>
            <a:off x="1275154" y="3670290"/>
            <a:ext cx="4539124" cy="960000"/>
            <a:chOff x="1256402" y="2759904"/>
            <a:chExt cx="3404343" cy="720000"/>
          </a:xfrm>
        </p:grpSpPr>
        <p:sp>
          <p:nvSpPr>
            <p:cNvPr id="15" name="TextBox 16"/>
            <p:cNvSpPr txBox="1"/>
            <p:nvPr/>
          </p:nvSpPr>
          <p:spPr>
            <a:xfrm>
              <a:off x="2107900" y="2771342"/>
              <a:ext cx="2222939" cy="377075"/>
            </a:xfrm>
            <a:prstGeom prst="rect">
              <a:avLst/>
            </a:prstGeom>
            <a:noFill/>
          </p:spPr>
          <p:txBody>
            <a:bodyPr wrap="square" rtlCol="0">
              <a:spAutoFit/>
            </a:bodyPr>
            <a:lstStyle/>
            <a:p>
              <a:pPr defTabSz="913765"/>
              <a:r>
                <a:rPr lang="zh-CN" altLang="en-US" sz="2665" b="1" dirty="0">
                  <a:solidFill>
                    <a:srgbClr val="C00000"/>
                  </a:solidFill>
                  <a:latin typeface="微软雅黑" panose="020B0503020204020204" pitchFamily="34" charset="-122"/>
                  <a:ea typeface="微软雅黑" panose="020B0503020204020204" pitchFamily="34" charset="-122"/>
                </a:rPr>
                <a:t>两会概况</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sp>
          <p:nvSpPr>
            <p:cNvPr id="16" name="TextBox 17"/>
            <p:cNvSpPr txBox="1"/>
            <p:nvPr/>
          </p:nvSpPr>
          <p:spPr>
            <a:xfrm>
              <a:off x="2107900" y="3180274"/>
              <a:ext cx="2552845" cy="284742"/>
            </a:xfrm>
            <a:prstGeom prst="rect">
              <a:avLst/>
            </a:prstGeom>
            <a:noFill/>
          </p:spPr>
          <p:txBody>
            <a:bodyPr wrap="square" rtlCol="0">
              <a:spAutoFit/>
            </a:bodyPr>
            <a:lstStyle/>
            <a:p>
              <a:pPr defTabSz="913765"/>
              <a:r>
                <a:rPr lang="en-US" altLang="zh-CN" sz="1865" dirty="0">
                  <a:solidFill>
                    <a:prstClr val="black"/>
                  </a:solidFill>
                  <a:latin typeface="微软雅黑" panose="020B0503020204020204" pitchFamily="34" charset="-122"/>
                  <a:ea typeface="微软雅黑" panose="020B0503020204020204" pitchFamily="34" charset="-122"/>
                </a:rPr>
                <a:t>2017</a:t>
              </a:r>
              <a:r>
                <a:rPr lang="zh-CN" altLang="en-US" sz="1865" dirty="0">
                  <a:solidFill>
                    <a:prstClr val="black"/>
                  </a:solidFill>
                  <a:latin typeface="微软雅黑" panose="020B0503020204020204" pitchFamily="34" charset="-122"/>
                  <a:ea typeface="微软雅黑" panose="020B0503020204020204" pitchFamily="34" charset="-122"/>
                </a:rPr>
                <a:t>年两会的基本情况</a:t>
              </a:r>
              <a:endParaRPr lang="zh-CN" altLang="en-US" sz="1865" dirty="0">
                <a:solidFill>
                  <a:prstClr val="black"/>
                </a:solidFill>
                <a:latin typeface="微软雅黑" panose="020B0503020204020204" pitchFamily="34" charset="-122"/>
                <a:ea typeface="微软雅黑" panose="020B0503020204020204" pitchFamily="34" charset="-122"/>
              </a:endParaRPr>
            </a:p>
          </p:txBody>
        </p:sp>
        <p:grpSp>
          <p:nvGrpSpPr>
            <p:cNvPr id="17" name="组合 16"/>
            <p:cNvGrpSpPr/>
            <p:nvPr/>
          </p:nvGrpSpPr>
          <p:grpSpPr>
            <a:xfrm>
              <a:off x="1256402" y="2759904"/>
              <a:ext cx="720000" cy="720000"/>
              <a:chOff x="1256402" y="2759904"/>
              <a:chExt cx="720000" cy="720000"/>
            </a:xfrm>
          </p:grpSpPr>
          <p:sp>
            <p:nvSpPr>
              <p:cNvPr id="18" name="圆角矩形 15"/>
              <p:cNvSpPr/>
              <p:nvPr/>
            </p:nvSpPr>
            <p:spPr>
              <a:xfrm>
                <a:off x="1256402" y="2759904"/>
                <a:ext cx="720000" cy="720000"/>
              </a:xfrm>
              <a:prstGeom prst="roundRect">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19" name="TextBox 18"/>
              <p:cNvSpPr txBox="1"/>
              <p:nvPr/>
            </p:nvSpPr>
            <p:spPr>
              <a:xfrm>
                <a:off x="1334354" y="2827516"/>
                <a:ext cx="564097" cy="561741"/>
              </a:xfrm>
              <a:prstGeom prst="rect">
                <a:avLst/>
              </a:prstGeom>
              <a:noFill/>
            </p:spPr>
            <p:txBody>
              <a:bodyPr wrap="none" rtlCol="0">
                <a:spAutoFit/>
              </a:bodyPr>
              <a:lstStyle/>
              <a:p>
                <a:pPr algn="ctr" defTabSz="913765"/>
                <a:r>
                  <a:rPr lang="en-US" altLang="zh-CN"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02</a:t>
                </a:r>
                <a:endParaRPr lang="zh-CN" altLang="en-US"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grpSp>
      <p:grpSp>
        <p:nvGrpSpPr>
          <p:cNvPr id="20" name="组合 19"/>
          <p:cNvGrpSpPr/>
          <p:nvPr/>
        </p:nvGrpSpPr>
        <p:grpSpPr>
          <a:xfrm>
            <a:off x="1275153" y="4916283"/>
            <a:ext cx="4420796" cy="960000"/>
            <a:chOff x="1256402" y="3694399"/>
            <a:chExt cx="3315597" cy="720000"/>
          </a:xfrm>
        </p:grpSpPr>
        <p:sp>
          <p:nvSpPr>
            <p:cNvPr id="21" name="TextBox 21"/>
            <p:cNvSpPr txBox="1"/>
            <p:nvPr/>
          </p:nvSpPr>
          <p:spPr>
            <a:xfrm>
              <a:off x="2107901" y="3705837"/>
              <a:ext cx="1708220" cy="377075"/>
            </a:xfrm>
            <a:prstGeom prst="rect">
              <a:avLst/>
            </a:prstGeom>
            <a:noFill/>
          </p:spPr>
          <p:txBody>
            <a:bodyPr wrap="square" rtlCol="0">
              <a:spAutoFit/>
            </a:bodyPr>
            <a:lstStyle/>
            <a:p>
              <a:pPr defTabSz="913765"/>
              <a:r>
                <a:rPr lang="zh-CN" altLang="en-US" sz="2665" b="1" dirty="0">
                  <a:solidFill>
                    <a:srgbClr val="C00000"/>
                  </a:solidFill>
                  <a:latin typeface="微软雅黑" panose="020B0503020204020204" pitchFamily="34" charset="-122"/>
                  <a:ea typeface="微软雅黑" panose="020B0503020204020204" pitchFamily="34" charset="-122"/>
                </a:rPr>
                <a:t>两会新词</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sp>
          <p:nvSpPr>
            <p:cNvPr id="22" name="TextBox 22"/>
            <p:cNvSpPr txBox="1"/>
            <p:nvPr/>
          </p:nvSpPr>
          <p:spPr>
            <a:xfrm>
              <a:off x="2107901" y="4114769"/>
              <a:ext cx="2464098" cy="284742"/>
            </a:xfrm>
            <a:prstGeom prst="rect">
              <a:avLst/>
            </a:prstGeom>
            <a:noFill/>
          </p:spPr>
          <p:txBody>
            <a:bodyPr wrap="square" rtlCol="0">
              <a:spAutoFit/>
            </a:bodyPr>
            <a:lstStyle/>
            <a:p>
              <a:pPr defTabSz="913765"/>
              <a:r>
                <a:rPr lang="en-US" altLang="zh-CN" sz="1865" dirty="0">
                  <a:solidFill>
                    <a:prstClr val="black"/>
                  </a:solidFill>
                  <a:latin typeface="微软雅黑" panose="020B0503020204020204" pitchFamily="34" charset="-122"/>
                  <a:ea typeface="微软雅黑" panose="020B0503020204020204" pitchFamily="34" charset="-122"/>
                </a:rPr>
                <a:t>2017</a:t>
              </a:r>
              <a:r>
                <a:rPr lang="zh-CN" altLang="en-US" sz="1865" dirty="0">
                  <a:solidFill>
                    <a:prstClr val="black"/>
                  </a:solidFill>
                  <a:latin typeface="微软雅黑" panose="020B0503020204020204" pitchFamily="34" charset="-122"/>
                  <a:ea typeface="微软雅黑" panose="020B0503020204020204" pitchFamily="34" charset="-122"/>
                </a:rPr>
                <a:t>年两会的十二个新词</a:t>
              </a:r>
              <a:endParaRPr lang="zh-CN" altLang="en-US" sz="1865" dirty="0">
                <a:solidFill>
                  <a:prstClr val="black"/>
                </a:solidFill>
                <a:latin typeface="微软雅黑" panose="020B0503020204020204" pitchFamily="34" charset="-122"/>
                <a:ea typeface="微软雅黑" panose="020B0503020204020204" pitchFamily="34" charset="-122"/>
              </a:endParaRPr>
            </a:p>
          </p:txBody>
        </p:sp>
        <p:grpSp>
          <p:nvGrpSpPr>
            <p:cNvPr id="23" name="组合 22"/>
            <p:cNvGrpSpPr/>
            <p:nvPr/>
          </p:nvGrpSpPr>
          <p:grpSpPr>
            <a:xfrm>
              <a:off x="1256402" y="3694399"/>
              <a:ext cx="720000" cy="720000"/>
              <a:chOff x="1256402" y="3694399"/>
              <a:chExt cx="720000" cy="720000"/>
            </a:xfrm>
          </p:grpSpPr>
          <p:sp>
            <p:nvSpPr>
              <p:cNvPr id="24" name="圆角矩形 20"/>
              <p:cNvSpPr/>
              <p:nvPr/>
            </p:nvSpPr>
            <p:spPr>
              <a:xfrm>
                <a:off x="1256402" y="3694399"/>
                <a:ext cx="720000" cy="720000"/>
              </a:xfrm>
              <a:prstGeom prst="roundRect">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25" name="TextBox 23"/>
              <p:cNvSpPr txBox="1"/>
              <p:nvPr/>
            </p:nvSpPr>
            <p:spPr>
              <a:xfrm>
                <a:off x="1328342" y="3762011"/>
                <a:ext cx="576119" cy="561741"/>
              </a:xfrm>
              <a:prstGeom prst="rect">
                <a:avLst/>
              </a:prstGeom>
              <a:noFill/>
            </p:spPr>
            <p:txBody>
              <a:bodyPr wrap="none" rtlCol="0">
                <a:spAutoFit/>
              </a:bodyPr>
              <a:lstStyle/>
              <a:p>
                <a:pPr algn="ctr" defTabSz="913765"/>
                <a:r>
                  <a:rPr lang="en-US" altLang="zh-CN"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03</a:t>
                </a:r>
                <a:endParaRPr lang="zh-CN" altLang="en-US"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grpSp>
      <p:grpSp>
        <p:nvGrpSpPr>
          <p:cNvPr id="26" name="组合 25"/>
          <p:cNvGrpSpPr/>
          <p:nvPr/>
        </p:nvGrpSpPr>
        <p:grpSpPr>
          <a:xfrm>
            <a:off x="6793178" y="2433879"/>
            <a:ext cx="4357015" cy="960000"/>
            <a:chOff x="5094883" y="1825409"/>
            <a:chExt cx="3267761" cy="720000"/>
          </a:xfrm>
        </p:grpSpPr>
        <p:sp>
          <p:nvSpPr>
            <p:cNvPr id="27" name="TextBox 26"/>
            <p:cNvSpPr txBox="1"/>
            <p:nvPr/>
          </p:nvSpPr>
          <p:spPr>
            <a:xfrm>
              <a:off x="5946382" y="1836847"/>
              <a:ext cx="1708220" cy="377075"/>
            </a:xfrm>
            <a:prstGeom prst="rect">
              <a:avLst/>
            </a:prstGeom>
            <a:noFill/>
          </p:spPr>
          <p:txBody>
            <a:bodyPr wrap="square" rtlCol="0">
              <a:spAutoFit/>
            </a:bodyPr>
            <a:lstStyle/>
            <a:p>
              <a:pPr defTabSz="913765"/>
              <a:r>
                <a:rPr lang="zh-CN" altLang="en-US" sz="2665" b="1" dirty="0">
                  <a:solidFill>
                    <a:srgbClr val="C00000"/>
                  </a:solidFill>
                  <a:latin typeface="微软雅黑" panose="020B0503020204020204" pitchFamily="34" charset="-122"/>
                  <a:ea typeface="微软雅黑" panose="020B0503020204020204" pitchFamily="34" charset="-122"/>
                </a:rPr>
                <a:t>两会热点</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sp>
          <p:nvSpPr>
            <p:cNvPr id="28" name="TextBox 27"/>
            <p:cNvSpPr txBox="1"/>
            <p:nvPr/>
          </p:nvSpPr>
          <p:spPr>
            <a:xfrm>
              <a:off x="5946382" y="2245779"/>
              <a:ext cx="2416262" cy="284742"/>
            </a:xfrm>
            <a:prstGeom prst="rect">
              <a:avLst/>
            </a:prstGeom>
            <a:noFill/>
          </p:spPr>
          <p:txBody>
            <a:bodyPr wrap="square" rtlCol="0">
              <a:spAutoFit/>
            </a:bodyPr>
            <a:lstStyle/>
            <a:p>
              <a:pPr defTabSz="913765"/>
              <a:r>
                <a:rPr lang="en-US" altLang="zh-CN" sz="1865">
                  <a:solidFill>
                    <a:prstClr val="black"/>
                  </a:solidFill>
                  <a:latin typeface="微软雅黑" panose="020B0503020204020204" pitchFamily="34" charset="-122"/>
                  <a:ea typeface="微软雅黑" panose="020B0503020204020204" pitchFamily="34" charset="-122"/>
                </a:rPr>
                <a:t>2017</a:t>
              </a:r>
              <a:r>
                <a:rPr lang="zh-CN" altLang="en-US" sz="1865" dirty="0">
                  <a:solidFill>
                    <a:prstClr val="black"/>
                  </a:solidFill>
                  <a:latin typeface="微软雅黑" panose="020B0503020204020204" pitchFamily="34" charset="-122"/>
                  <a:ea typeface="微软雅黑" panose="020B0503020204020204" pitchFamily="34" charset="-122"/>
                </a:rPr>
                <a:t>年两会的十大热点</a:t>
              </a:r>
              <a:endParaRPr lang="zh-CN" altLang="en-US" sz="1865" dirty="0">
                <a:solidFill>
                  <a:prstClr val="black"/>
                </a:solidFill>
                <a:latin typeface="微软雅黑" panose="020B0503020204020204" pitchFamily="34" charset="-122"/>
                <a:ea typeface="微软雅黑" panose="020B0503020204020204" pitchFamily="34" charset="-122"/>
              </a:endParaRPr>
            </a:p>
          </p:txBody>
        </p:sp>
        <p:grpSp>
          <p:nvGrpSpPr>
            <p:cNvPr id="29" name="组合 28"/>
            <p:cNvGrpSpPr/>
            <p:nvPr/>
          </p:nvGrpSpPr>
          <p:grpSpPr>
            <a:xfrm>
              <a:off x="5094883" y="1825409"/>
              <a:ext cx="720000" cy="720000"/>
              <a:chOff x="5094883" y="1825409"/>
              <a:chExt cx="720000" cy="720000"/>
            </a:xfrm>
          </p:grpSpPr>
          <p:sp>
            <p:nvSpPr>
              <p:cNvPr id="30" name="圆角矩形 25"/>
              <p:cNvSpPr/>
              <p:nvPr/>
            </p:nvSpPr>
            <p:spPr>
              <a:xfrm>
                <a:off x="5094883" y="1825409"/>
                <a:ext cx="720000" cy="720000"/>
              </a:xfrm>
              <a:prstGeom prst="roundRect">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31" name="TextBox 28"/>
              <p:cNvSpPr txBox="1"/>
              <p:nvPr/>
            </p:nvSpPr>
            <p:spPr>
              <a:xfrm>
                <a:off x="5150152" y="1893021"/>
                <a:ext cx="564097" cy="561741"/>
              </a:xfrm>
              <a:prstGeom prst="rect">
                <a:avLst/>
              </a:prstGeom>
              <a:noFill/>
            </p:spPr>
            <p:txBody>
              <a:bodyPr wrap="none" rtlCol="0">
                <a:spAutoFit/>
              </a:bodyPr>
              <a:lstStyle/>
              <a:p>
                <a:pPr defTabSz="913765"/>
                <a:r>
                  <a:rPr lang="en-US" altLang="zh-CN"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04</a:t>
                </a:r>
                <a:endParaRPr lang="zh-CN" altLang="en-US"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grpSp>
      <p:grpSp>
        <p:nvGrpSpPr>
          <p:cNvPr id="32" name="组合 31"/>
          <p:cNvGrpSpPr/>
          <p:nvPr/>
        </p:nvGrpSpPr>
        <p:grpSpPr>
          <a:xfrm>
            <a:off x="6793178" y="3679873"/>
            <a:ext cx="4072439" cy="960000"/>
            <a:chOff x="5094883" y="2759904"/>
            <a:chExt cx="3054329" cy="720000"/>
          </a:xfrm>
        </p:grpSpPr>
        <p:sp>
          <p:nvSpPr>
            <p:cNvPr id="33" name="TextBox 31"/>
            <p:cNvSpPr txBox="1"/>
            <p:nvPr/>
          </p:nvSpPr>
          <p:spPr>
            <a:xfrm>
              <a:off x="5946382" y="2771342"/>
              <a:ext cx="1708220" cy="377075"/>
            </a:xfrm>
            <a:prstGeom prst="rect">
              <a:avLst/>
            </a:prstGeom>
            <a:noFill/>
          </p:spPr>
          <p:txBody>
            <a:bodyPr wrap="square" rtlCol="0">
              <a:spAutoFit/>
            </a:bodyPr>
            <a:lstStyle/>
            <a:p>
              <a:pPr defTabSz="913765"/>
              <a:r>
                <a:rPr lang="zh-CN" altLang="en-US" sz="2665" b="1" dirty="0">
                  <a:solidFill>
                    <a:srgbClr val="C00000"/>
                  </a:solidFill>
                  <a:latin typeface="微软雅黑" panose="020B0503020204020204" pitchFamily="34" charset="-122"/>
                  <a:ea typeface="微软雅黑" panose="020B0503020204020204" pitchFamily="34" charset="-122"/>
                </a:rPr>
                <a:t>两会信号</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sp>
          <p:nvSpPr>
            <p:cNvPr id="34" name="TextBox 32"/>
            <p:cNvSpPr txBox="1"/>
            <p:nvPr/>
          </p:nvSpPr>
          <p:spPr>
            <a:xfrm>
              <a:off x="5946381" y="3180274"/>
              <a:ext cx="2202831" cy="284742"/>
            </a:xfrm>
            <a:prstGeom prst="rect">
              <a:avLst/>
            </a:prstGeom>
            <a:noFill/>
          </p:spPr>
          <p:txBody>
            <a:bodyPr wrap="square" rtlCol="0">
              <a:spAutoFit/>
            </a:bodyPr>
            <a:lstStyle/>
            <a:p>
              <a:pPr defTabSz="913765"/>
              <a:r>
                <a:rPr lang="zh-CN" altLang="en-US" sz="1865">
                  <a:solidFill>
                    <a:prstClr val="black"/>
                  </a:solidFill>
                  <a:latin typeface="微软雅黑" panose="020B0503020204020204" pitchFamily="34" charset="-122"/>
                  <a:ea typeface="微软雅黑" panose="020B0503020204020204" pitchFamily="34" charset="-122"/>
                </a:rPr>
                <a:t>中国经济发展八大信号</a:t>
              </a:r>
              <a:endParaRPr lang="zh-CN" altLang="en-US" sz="1865" dirty="0">
                <a:solidFill>
                  <a:prstClr val="black"/>
                </a:solidFill>
                <a:latin typeface="微软雅黑" panose="020B0503020204020204" pitchFamily="34" charset="-122"/>
                <a:ea typeface="微软雅黑" panose="020B0503020204020204" pitchFamily="34" charset="-122"/>
              </a:endParaRPr>
            </a:p>
          </p:txBody>
        </p:sp>
        <p:grpSp>
          <p:nvGrpSpPr>
            <p:cNvPr id="35" name="组合 34"/>
            <p:cNvGrpSpPr/>
            <p:nvPr/>
          </p:nvGrpSpPr>
          <p:grpSpPr>
            <a:xfrm>
              <a:off x="5094883" y="2759904"/>
              <a:ext cx="720000" cy="720000"/>
              <a:chOff x="5094883" y="2759904"/>
              <a:chExt cx="720000" cy="720000"/>
            </a:xfrm>
          </p:grpSpPr>
          <p:sp>
            <p:nvSpPr>
              <p:cNvPr id="36" name="圆角矩形 30"/>
              <p:cNvSpPr/>
              <p:nvPr/>
            </p:nvSpPr>
            <p:spPr>
              <a:xfrm>
                <a:off x="5094883" y="2759904"/>
                <a:ext cx="720000" cy="720000"/>
              </a:xfrm>
              <a:prstGeom prst="roundRect">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37" name="TextBox 33"/>
              <p:cNvSpPr txBox="1"/>
              <p:nvPr/>
            </p:nvSpPr>
            <p:spPr>
              <a:xfrm>
                <a:off x="5142939" y="2827516"/>
                <a:ext cx="578524" cy="561741"/>
              </a:xfrm>
              <a:prstGeom prst="rect">
                <a:avLst/>
              </a:prstGeom>
              <a:noFill/>
            </p:spPr>
            <p:txBody>
              <a:bodyPr wrap="none" rtlCol="0">
                <a:spAutoFit/>
              </a:bodyPr>
              <a:lstStyle/>
              <a:p>
                <a:pPr defTabSz="913765"/>
                <a:r>
                  <a:rPr lang="en-US" altLang="zh-CN"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05</a:t>
                </a:r>
                <a:endParaRPr lang="zh-CN" altLang="en-US"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grpSp>
      <p:grpSp>
        <p:nvGrpSpPr>
          <p:cNvPr id="38" name="组合 37"/>
          <p:cNvGrpSpPr/>
          <p:nvPr/>
        </p:nvGrpSpPr>
        <p:grpSpPr>
          <a:xfrm>
            <a:off x="6793178" y="4925866"/>
            <a:ext cx="4072439" cy="960000"/>
            <a:chOff x="5094883" y="3694399"/>
            <a:chExt cx="3054329" cy="720000"/>
          </a:xfrm>
        </p:grpSpPr>
        <p:sp>
          <p:nvSpPr>
            <p:cNvPr id="39" name="TextBox 36"/>
            <p:cNvSpPr txBox="1"/>
            <p:nvPr/>
          </p:nvSpPr>
          <p:spPr>
            <a:xfrm>
              <a:off x="5946382" y="3705837"/>
              <a:ext cx="1708220" cy="377075"/>
            </a:xfrm>
            <a:prstGeom prst="rect">
              <a:avLst/>
            </a:prstGeom>
            <a:noFill/>
          </p:spPr>
          <p:txBody>
            <a:bodyPr wrap="square" rtlCol="0">
              <a:spAutoFit/>
            </a:bodyPr>
            <a:lstStyle/>
            <a:p>
              <a:pPr defTabSz="913765"/>
              <a:r>
                <a:rPr lang="zh-CN" altLang="en-US" sz="2665" b="1" dirty="0">
                  <a:solidFill>
                    <a:srgbClr val="C00000"/>
                  </a:solidFill>
                  <a:latin typeface="微软雅黑" panose="020B0503020204020204" pitchFamily="34" charset="-122"/>
                  <a:ea typeface="微软雅黑" panose="020B0503020204020204" pitchFamily="34" charset="-122"/>
                </a:rPr>
                <a:t>报告解读</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sp>
          <p:nvSpPr>
            <p:cNvPr id="40" name="TextBox 37"/>
            <p:cNvSpPr txBox="1"/>
            <p:nvPr/>
          </p:nvSpPr>
          <p:spPr>
            <a:xfrm>
              <a:off x="5946382" y="4114769"/>
              <a:ext cx="2202830" cy="284742"/>
            </a:xfrm>
            <a:prstGeom prst="rect">
              <a:avLst/>
            </a:prstGeom>
            <a:noFill/>
          </p:spPr>
          <p:txBody>
            <a:bodyPr wrap="square" rtlCol="0">
              <a:spAutoFit/>
            </a:bodyPr>
            <a:lstStyle/>
            <a:p>
              <a:pPr defTabSz="913765"/>
              <a:r>
                <a:rPr lang="zh-CN" altLang="en-US" sz="1865">
                  <a:solidFill>
                    <a:prstClr val="black"/>
                  </a:solidFill>
                  <a:latin typeface="微软雅黑" panose="020B0503020204020204" pitchFamily="34" charset="-122"/>
                  <a:ea typeface="微软雅黑" panose="020B0503020204020204" pitchFamily="34" charset="-122"/>
                </a:rPr>
                <a:t>政府工作报告全面解读</a:t>
              </a:r>
              <a:endParaRPr lang="zh-CN" altLang="en-US" sz="1865" dirty="0">
                <a:solidFill>
                  <a:prstClr val="black"/>
                </a:solidFill>
                <a:latin typeface="微软雅黑" panose="020B0503020204020204" pitchFamily="34" charset="-122"/>
                <a:ea typeface="微软雅黑" panose="020B0503020204020204" pitchFamily="34" charset="-122"/>
              </a:endParaRPr>
            </a:p>
          </p:txBody>
        </p:sp>
        <p:grpSp>
          <p:nvGrpSpPr>
            <p:cNvPr id="41" name="组合 40"/>
            <p:cNvGrpSpPr/>
            <p:nvPr/>
          </p:nvGrpSpPr>
          <p:grpSpPr>
            <a:xfrm>
              <a:off x="5094883" y="3694399"/>
              <a:ext cx="720000" cy="720000"/>
              <a:chOff x="5094883" y="3694399"/>
              <a:chExt cx="720000" cy="720000"/>
            </a:xfrm>
          </p:grpSpPr>
          <p:sp>
            <p:nvSpPr>
              <p:cNvPr id="42" name="圆角矩形 35"/>
              <p:cNvSpPr/>
              <p:nvPr/>
            </p:nvSpPr>
            <p:spPr>
              <a:xfrm>
                <a:off x="5094883" y="3694399"/>
                <a:ext cx="720000" cy="720000"/>
              </a:xfrm>
              <a:prstGeom prst="roundRect">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43" name="TextBox 38"/>
              <p:cNvSpPr txBox="1"/>
              <p:nvPr/>
            </p:nvSpPr>
            <p:spPr>
              <a:xfrm>
                <a:off x="5141336" y="3762011"/>
                <a:ext cx="580928" cy="561741"/>
              </a:xfrm>
              <a:prstGeom prst="rect">
                <a:avLst/>
              </a:prstGeom>
              <a:noFill/>
            </p:spPr>
            <p:txBody>
              <a:bodyPr wrap="none" rtlCol="0">
                <a:spAutoFit/>
              </a:bodyPr>
              <a:lstStyle/>
              <a:p>
                <a:pPr defTabSz="913765"/>
                <a:r>
                  <a:rPr lang="en-US" altLang="zh-CN"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06</a:t>
                </a:r>
                <a:endParaRPr lang="zh-CN" altLang="en-US" sz="426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grpSp>
      <p:pic>
        <p:nvPicPr>
          <p:cNvPr id="44" name="图片 43"/>
          <p:cNvPicPr>
            <a:picLocks noChangeAspect="1"/>
          </p:cNvPicPr>
          <p:nvPr/>
        </p:nvPicPr>
        <p:blipFill>
          <a:blip r:embed="rId3"/>
          <a:stretch>
            <a:fillRect/>
          </a:stretch>
        </p:blipFill>
        <p:spPr>
          <a:xfrm>
            <a:off x="697263" y="522786"/>
            <a:ext cx="8594260" cy="2065882"/>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randombar(horizontal)">
                                      <p:cBhvr>
                                        <p:cTn id="7" dur="3000"/>
                                        <p:tgtEl>
                                          <p:spTgt spid="3"/>
                                        </p:tgtEl>
                                      </p:cBhvr>
                                    </p:animEffect>
                                  </p:childTnLst>
                                </p:cTn>
                              </p:par>
                              <p:par>
                                <p:cTn id="8" presetID="14" presetClass="entr" presetSubtype="1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randombar(horizontal)">
                                      <p:cBhvr>
                                        <p:cTn id="10" dur="3000"/>
                                        <p:tgtEl>
                                          <p:spTgt spid="4"/>
                                        </p:tgtEl>
                                      </p:cBhvr>
                                    </p:animEffect>
                                  </p:childTnLst>
                                </p:cTn>
                              </p:par>
                            </p:childTnLst>
                          </p:cTn>
                        </p:par>
                        <p:par>
                          <p:cTn id="11" fill="hold">
                            <p:stCondLst>
                              <p:cond delay="3000"/>
                            </p:stCondLst>
                            <p:childTnLst>
                              <p:par>
                                <p:cTn id="12" presetID="42" presetClass="entr" presetSubtype="0" fill="hold"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anim calcmode="lin" valueType="num">
                                      <p:cBhvr>
                                        <p:cTn id="15" dur="1750" fill="hold"/>
                                        <p:tgtEl>
                                          <p:spTgt spid="8"/>
                                        </p:tgtEl>
                                        <p:attrNameLst>
                                          <p:attrName>ppt_x</p:attrName>
                                        </p:attrNameLst>
                                      </p:cBhvr>
                                      <p:tavLst>
                                        <p:tav tm="0">
                                          <p:val>
                                            <p:strVal val="#ppt_x"/>
                                          </p:val>
                                        </p:tav>
                                        <p:tav tm="100000">
                                          <p:val>
                                            <p:strVal val="#ppt_x"/>
                                          </p:val>
                                        </p:tav>
                                      </p:tavLst>
                                    </p:anim>
                                    <p:anim calcmode="lin" valueType="num">
                                      <p:cBhvr>
                                        <p:cTn id="16" dur="1750" fill="hold"/>
                                        <p:tgtEl>
                                          <p:spTgt spid="8"/>
                                        </p:tgtEl>
                                        <p:attrNameLst>
                                          <p:attrName>ppt_y</p:attrName>
                                        </p:attrNameLst>
                                      </p:cBhvr>
                                      <p:tavLst>
                                        <p:tav tm="0">
                                          <p:val>
                                            <p:strVal val="#ppt_y+.1"/>
                                          </p:val>
                                        </p:tav>
                                        <p:tav tm="100000">
                                          <p:val>
                                            <p:strVal val="#ppt_y"/>
                                          </p:val>
                                        </p:tav>
                                      </p:tavLst>
                                    </p:anim>
                                  </p:childTnLst>
                                </p:cTn>
                              </p:par>
                            </p:childTnLst>
                          </p:cTn>
                        </p:par>
                        <p:par>
                          <p:cTn id="17" fill="hold">
                            <p:stCondLst>
                              <p:cond delay="5000"/>
                            </p:stCondLst>
                            <p:childTnLst>
                              <p:par>
                                <p:cTn id="18" presetID="42" presetClass="entr" presetSubtype="0" fill="hold"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1750"/>
                                        <p:tgtEl>
                                          <p:spTgt spid="14"/>
                                        </p:tgtEl>
                                      </p:cBhvr>
                                    </p:animEffect>
                                    <p:anim calcmode="lin" valueType="num">
                                      <p:cBhvr>
                                        <p:cTn id="21" dur="1750" fill="hold"/>
                                        <p:tgtEl>
                                          <p:spTgt spid="14"/>
                                        </p:tgtEl>
                                        <p:attrNameLst>
                                          <p:attrName>ppt_x</p:attrName>
                                        </p:attrNameLst>
                                      </p:cBhvr>
                                      <p:tavLst>
                                        <p:tav tm="0">
                                          <p:val>
                                            <p:strVal val="#ppt_x"/>
                                          </p:val>
                                        </p:tav>
                                        <p:tav tm="100000">
                                          <p:val>
                                            <p:strVal val="#ppt_x"/>
                                          </p:val>
                                        </p:tav>
                                      </p:tavLst>
                                    </p:anim>
                                    <p:anim calcmode="lin" valueType="num">
                                      <p:cBhvr>
                                        <p:cTn id="22" dur="1750" fill="hold"/>
                                        <p:tgtEl>
                                          <p:spTgt spid="14"/>
                                        </p:tgtEl>
                                        <p:attrNameLst>
                                          <p:attrName>ppt_y</p:attrName>
                                        </p:attrNameLst>
                                      </p:cBhvr>
                                      <p:tavLst>
                                        <p:tav tm="0">
                                          <p:val>
                                            <p:strVal val="#ppt_y+.1"/>
                                          </p:val>
                                        </p:tav>
                                        <p:tav tm="100000">
                                          <p:val>
                                            <p:strVal val="#ppt_y"/>
                                          </p:val>
                                        </p:tav>
                                      </p:tavLst>
                                    </p:anim>
                                  </p:childTnLst>
                                </p:cTn>
                              </p:par>
                            </p:childTnLst>
                          </p:cTn>
                        </p:par>
                        <p:par>
                          <p:cTn id="23" fill="hold">
                            <p:stCondLst>
                              <p:cond delay="7000"/>
                            </p:stCondLst>
                            <p:childTnLst>
                              <p:par>
                                <p:cTn id="24" presetID="42" presetClass="entr" presetSubtype="0" fill="hold" nodeType="afterEffect">
                                  <p:stCondLst>
                                    <p:cond delay="0"/>
                                  </p:stCondLst>
                                  <p:childTnLst>
                                    <p:set>
                                      <p:cBhvr>
                                        <p:cTn id="25" dur="1" fill="hold">
                                          <p:stCondLst>
                                            <p:cond delay="0"/>
                                          </p:stCondLst>
                                        </p:cTn>
                                        <p:tgtEl>
                                          <p:spTgt spid="20"/>
                                        </p:tgtEl>
                                        <p:attrNameLst>
                                          <p:attrName>style.visibility</p:attrName>
                                        </p:attrNameLst>
                                      </p:cBhvr>
                                      <p:to>
                                        <p:strVal val="visible"/>
                                      </p:to>
                                    </p:set>
                                    <p:animEffect transition="in" filter="fade">
                                      <p:cBhvr>
                                        <p:cTn id="26" dur="1750"/>
                                        <p:tgtEl>
                                          <p:spTgt spid="20"/>
                                        </p:tgtEl>
                                      </p:cBhvr>
                                    </p:animEffect>
                                    <p:anim calcmode="lin" valueType="num">
                                      <p:cBhvr>
                                        <p:cTn id="27" dur="1750" fill="hold"/>
                                        <p:tgtEl>
                                          <p:spTgt spid="20"/>
                                        </p:tgtEl>
                                        <p:attrNameLst>
                                          <p:attrName>ppt_x</p:attrName>
                                        </p:attrNameLst>
                                      </p:cBhvr>
                                      <p:tavLst>
                                        <p:tav tm="0">
                                          <p:val>
                                            <p:strVal val="#ppt_x"/>
                                          </p:val>
                                        </p:tav>
                                        <p:tav tm="100000">
                                          <p:val>
                                            <p:strVal val="#ppt_x"/>
                                          </p:val>
                                        </p:tav>
                                      </p:tavLst>
                                    </p:anim>
                                    <p:anim calcmode="lin" valueType="num">
                                      <p:cBhvr>
                                        <p:cTn id="28" dur="1750" fill="hold"/>
                                        <p:tgtEl>
                                          <p:spTgt spid="20"/>
                                        </p:tgtEl>
                                        <p:attrNameLst>
                                          <p:attrName>ppt_y</p:attrName>
                                        </p:attrNameLst>
                                      </p:cBhvr>
                                      <p:tavLst>
                                        <p:tav tm="0">
                                          <p:val>
                                            <p:strVal val="#ppt_y+.1"/>
                                          </p:val>
                                        </p:tav>
                                        <p:tav tm="100000">
                                          <p:val>
                                            <p:strVal val="#ppt_y"/>
                                          </p:val>
                                        </p:tav>
                                      </p:tavLst>
                                    </p:anim>
                                  </p:childTnLst>
                                </p:cTn>
                              </p:par>
                            </p:childTnLst>
                          </p:cTn>
                        </p:par>
                        <p:par>
                          <p:cTn id="29" fill="hold">
                            <p:stCondLst>
                              <p:cond delay="9000"/>
                            </p:stCondLst>
                            <p:childTnLst>
                              <p:par>
                                <p:cTn id="30" presetID="42" presetClass="entr" presetSubtype="0" fill="hold"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1750"/>
                                        <p:tgtEl>
                                          <p:spTgt spid="26"/>
                                        </p:tgtEl>
                                      </p:cBhvr>
                                    </p:animEffect>
                                    <p:anim calcmode="lin" valueType="num">
                                      <p:cBhvr>
                                        <p:cTn id="33" dur="1750" fill="hold"/>
                                        <p:tgtEl>
                                          <p:spTgt spid="26"/>
                                        </p:tgtEl>
                                        <p:attrNameLst>
                                          <p:attrName>ppt_x</p:attrName>
                                        </p:attrNameLst>
                                      </p:cBhvr>
                                      <p:tavLst>
                                        <p:tav tm="0">
                                          <p:val>
                                            <p:strVal val="#ppt_x"/>
                                          </p:val>
                                        </p:tav>
                                        <p:tav tm="100000">
                                          <p:val>
                                            <p:strVal val="#ppt_x"/>
                                          </p:val>
                                        </p:tav>
                                      </p:tavLst>
                                    </p:anim>
                                    <p:anim calcmode="lin" valueType="num">
                                      <p:cBhvr>
                                        <p:cTn id="34" dur="1750" fill="hold"/>
                                        <p:tgtEl>
                                          <p:spTgt spid="26"/>
                                        </p:tgtEl>
                                        <p:attrNameLst>
                                          <p:attrName>ppt_y</p:attrName>
                                        </p:attrNameLst>
                                      </p:cBhvr>
                                      <p:tavLst>
                                        <p:tav tm="0">
                                          <p:val>
                                            <p:strVal val="#ppt_y+.1"/>
                                          </p:val>
                                        </p:tav>
                                        <p:tav tm="100000">
                                          <p:val>
                                            <p:strVal val="#ppt_y"/>
                                          </p:val>
                                        </p:tav>
                                      </p:tavLst>
                                    </p:anim>
                                  </p:childTnLst>
                                </p:cTn>
                              </p:par>
                            </p:childTnLst>
                          </p:cTn>
                        </p:par>
                        <p:par>
                          <p:cTn id="35" fill="hold">
                            <p:stCondLst>
                              <p:cond delay="11000"/>
                            </p:stCondLst>
                            <p:childTnLst>
                              <p:par>
                                <p:cTn id="36" presetID="42" presetClass="entr" presetSubtype="0" fill="hold" nodeType="afterEffect">
                                  <p:stCondLst>
                                    <p:cond delay="0"/>
                                  </p:stCondLst>
                                  <p:childTnLst>
                                    <p:set>
                                      <p:cBhvr>
                                        <p:cTn id="37" dur="1" fill="hold">
                                          <p:stCondLst>
                                            <p:cond delay="0"/>
                                          </p:stCondLst>
                                        </p:cTn>
                                        <p:tgtEl>
                                          <p:spTgt spid="32"/>
                                        </p:tgtEl>
                                        <p:attrNameLst>
                                          <p:attrName>style.visibility</p:attrName>
                                        </p:attrNameLst>
                                      </p:cBhvr>
                                      <p:to>
                                        <p:strVal val="visible"/>
                                      </p:to>
                                    </p:set>
                                    <p:animEffect transition="in" filter="fade">
                                      <p:cBhvr>
                                        <p:cTn id="38" dur="1750"/>
                                        <p:tgtEl>
                                          <p:spTgt spid="32"/>
                                        </p:tgtEl>
                                      </p:cBhvr>
                                    </p:animEffect>
                                    <p:anim calcmode="lin" valueType="num">
                                      <p:cBhvr>
                                        <p:cTn id="39" dur="1750" fill="hold"/>
                                        <p:tgtEl>
                                          <p:spTgt spid="32"/>
                                        </p:tgtEl>
                                        <p:attrNameLst>
                                          <p:attrName>ppt_x</p:attrName>
                                        </p:attrNameLst>
                                      </p:cBhvr>
                                      <p:tavLst>
                                        <p:tav tm="0">
                                          <p:val>
                                            <p:strVal val="#ppt_x"/>
                                          </p:val>
                                        </p:tav>
                                        <p:tav tm="100000">
                                          <p:val>
                                            <p:strVal val="#ppt_x"/>
                                          </p:val>
                                        </p:tav>
                                      </p:tavLst>
                                    </p:anim>
                                    <p:anim calcmode="lin" valueType="num">
                                      <p:cBhvr>
                                        <p:cTn id="40" dur="1750" fill="hold"/>
                                        <p:tgtEl>
                                          <p:spTgt spid="32"/>
                                        </p:tgtEl>
                                        <p:attrNameLst>
                                          <p:attrName>ppt_y</p:attrName>
                                        </p:attrNameLst>
                                      </p:cBhvr>
                                      <p:tavLst>
                                        <p:tav tm="0">
                                          <p:val>
                                            <p:strVal val="#ppt_y+.1"/>
                                          </p:val>
                                        </p:tav>
                                        <p:tav tm="100000">
                                          <p:val>
                                            <p:strVal val="#ppt_y"/>
                                          </p:val>
                                        </p:tav>
                                      </p:tavLst>
                                    </p:anim>
                                  </p:childTnLst>
                                </p:cTn>
                              </p:par>
                            </p:childTnLst>
                          </p:cTn>
                        </p:par>
                        <p:par>
                          <p:cTn id="41" fill="hold">
                            <p:stCondLst>
                              <p:cond delay="13000"/>
                            </p:stCondLst>
                            <p:childTnLst>
                              <p:par>
                                <p:cTn id="42" presetID="42" presetClass="entr" presetSubtype="0" fill="hold" nodeType="afterEffect">
                                  <p:stCondLst>
                                    <p:cond delay="0"/>
                                  </p:stCondLst>
                                  <p:childTnLst>
                                    <p:set>
                                      <p:cBhvr>
                                        <p:cTn id="43" dur="1" fill="hold">
                                          <p:stCondLst>
                                            <p:cond delay="0"/>
                                          </p:stCondLst>
                                        </p:cTn>
                                        <p:tgtEl>
                                          <p:spTgt spid="38"/>
                                        </p:tgtEl>
                                        <p:attrNameLst>
                                          <p:attrName>style.visibility</p:attrName>
                                        </p:attrNameLst>
                                      </p:cBhvr>
                                      <p:to>
                                        <p:strVal val="visible"/>
                                      </p:to>
                                    </p:set>
                                    <p:animEffect transition="in" filter="fade">
                                      <p:cBhvr>
                                        <p:cTn id="44" dur="1750"/>
                                        <p:tgtEl>
                                          <p:spTgt spid="38"/>
                                        </p:tgtEl>
                                      </p:cBhvr>
                                    </p:animEffect>
                                    <p:anim calcmode="lin" valueType="num">
                                      <p:cBhvr>
                                        <p:cTn id="45" dur="1750" fill="hold"/>
                                        <p:tgtEl>
                                          <p:spTgt spid="38"/>
                                        </p:tgtEl>
                                        <p:attrNameLst>
                                          <p:attrName>ppt_x</p:attrName>
                                        </p:attrNameLst>
                                      </p:cBhvr>
                                      <p:tavLst>
                                        <p:tav tm="0">
                                          <p:val>
                                            <p:strVal val="#ppt_x"/>
                                          </p:val>
                                        </p:tav>
                                        <p:tav tm="100000">
                                          <p:val>
                                            <p:strVal val="#ppt_x"/>
                                          </p:val>
                                        </p:tav>
                                      </p:tavLst>
                                    </p:anim>
                                    <p:anim calcmode="lin" valueType="num">
                                      <p:cBhvr>
                                        <p:cTn id="46" dur="1750" fill="hold"/>
                                        <p:tgtEl>
                                          <p:spTgt spid="3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两会新词解读</a:t>
            </a:r>
            <a:endParaRPr lang="zh-CN" altLang="en-US" dirty="0">
              <a:effectLst>
                <a:outerShdw blurRad="38100" dist="38100" dir="2700000" algn="tl">
                  <a:srgbClr val="000000">
                    <a:alpha val="43137"/>
                  </a:srgbClr>
                </a:outerShdw>
              </a:effectLst>
            </a:endParaRPr>
          </a:p>
        </p:txBody>
      </p:sp>
      <p:sp>
        <p:nvSpPr>
          <p:cNvPr id="5" name="文本框 4"/>
          <p:cNvSpPr txBox="1"/>
          <p:nvPr/>
        </p:nvSpPr>
        <p:spPr>
          <a:xfrm>
            <a:off x="911376" y="1911635"/>
            <a:ext cx="5268003" cy="748988"/>
          </a:xfrm>
          <a:prstGeom prst="rect">
            <a:avLst/>
          </a:prstGeom>
          <a:noFill/>
        </p:spPr>
        <p:txBody>
          <a:bodyPr wrap="square" rtlCol="0">
            <a:spAutoFit/>
          </a:bodyPr>
          <a:lstStyle/>
          <a:p>
            <a:pPr defTabSz="913765"/>
            <a:r>
              <a:rPr lang="en-US" altLang="zh-CN" sz="4265" b="1" dirty="0">
                <a:solidFill>
                  <a:prstClr val="black">
                    <a:lumMod val="85000"/>
                    <a:lumOff val="15000"/>
                  </a:prstClr>
                </a:solidFill>
                <a:latin typeface="微软雅黑" panose="020B0503020204020204" pitchFamily="34" charset="-122"/>
                <a:ea typeface="微软雅黑" panose="020B0503020204020204" pitchFamily="34" charset="-122"/>
              </a:rPr>
              <a:t>【 </a:t>
            </a:r>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两会新词   </a:t>
            </a:r>
            <a:r>
              <a:rPr lang="en-US" altLang="zh-CN" sz="4265" dirty="0">
                <a:solidFill>
                  <a:prstClr val="black">
                    <a:lumMod val="85000"/>
                    <a:lumOff val="15000"/>
                  </a:prstClr>
                </a:solidFill>
                <a:latin typeface="Impact" panose="020B0806030902050204" pitchFamily="34" charset="0"/>
                <a:ea typeface="微软雅黑" panose="020B0503020204020204" pitchFamily="34" charset="-122"/>
              </a:rPr>
              <a:t>10】</a:t>
            </a:r>
            <a:endParaRPr lang="zh-CN" altLang="en-US" sz="4265" dirty="0">
              <a:solidFill>
                <a:prstClr val="black">
                  <a:lumMod val="85000"/>
                  <a:lumOff val="15000"/>
                </a:prstClr>
              </a:solidFill>
              <a:latin typeface="Impact" panose="020B0806030902050204" pitchFamily="34" charset="0"/>
              <a:ea typeface="微软雅黑" panose="020B0503020204020204" pitchFamily="34" charset="-122"/>
            </a:endParaRPr>
          </a:p>
        </p:txBody>
      </p:sp>
      <p:sp>
        <p:nvSpPr>
          <p:cNvPr id="6" name="矩形 5"/>
          <p:cNvSpPr/>
          <p:nvPr/>
        </p:nvSpPr>
        <p:spPr>
          <a:xfrm>
            <a:off x="0" y="2939919"/>
            <a:ext cx="5283108" cy="140137"/>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7" name="组合 6"/>
          <p:cNvGrpSpPr/>
          <p:nvPr/>
        </p:nvGrpSpPr>
        <p:grpSpPr>
          <a:xfrm>
            <a:off x="953343" y="3707011"/>
            <a:ext cx="5380097" cy="1373091"/>
            <a:chOff x="1011291" y="2667635"/>
            <a:chExt cx="4035073" cy="1029818"/>
          </a:xfrm>
        </p:grpSpPr>
        <p:grpSp>
          <p:nvGrpSpPr>
            <p:cNvPr id="8" name="组合 7"/>
            <p:cNvGrpSpPr/>
            <p:nvPr/>
          </p:nvGrpSpPr>
          <p:grpSpPr>
            <a:xfrm>
              <a:off x="1011291" y="2667635"/>
              <a:ext cx="632390" cy="1029818"/>
              <a:chOff x="788871" y="1754805"/>
              <a:chExt cx="648000" cy="1055240"/>
            </a:xfrm>
          </p:grpSpPr>
          <p:grpSp>
            <p:nvGrpSpPr>
              <p:cNvPr id="49" name="组合 48"/>
              <p:cNvGrpSpPr/>
              <p:nvPr/>
            </p:nvGrpSpPr>
            <p:grpSpPr>
              <a:xfrm>
                <a:off x="788871" y="2162045"/>
                <a:ext cx="648000" cy="648000"/>
                <a:chOff x="6506571" y="1638199"/>
                <a:chExt cx="720000" cy="720000"/>
              </a:xfrm>
            </p:grpSpPr>
            <p:grpSp>
              <p:nvGrpSpPr>
                <p:cNvPr id="51" name="组合 50"/>
                <p:cNvGrpSpPr/>
                <p:nvPr/>
              </p:nvGrpSpPr>
              <p:grpSpPr>
                <a:xfrm>
                  <a:off x="6506571" y="1638199"/>
                  <a:ext cx="720000" cy="720000"/>
                  <a:chOff x="6845255" y="1255571"/>
                  <a:chExt cx="720000" cy="720000"/>
                </a:xfrm>
              </p:grpSpPr>
              <p:sp>
                <p:nvSpPr>
                  <p:cNvPr id="53" name="矩形 52"/>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54" name="直接连接符 53"/>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2" name="文本框 51"/>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国</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50" name="文本框 49"/>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guo</a:t>
                </a:r>
                <a:endParaRPr lang="zh-CN" altLang="en-US" sz="2400" dirty="0">
                  <a:solidFill>
                    <a:prstClr val="black"/>
                  </a:solidFill>
                  <a:latin typeface="Calibri" panose="020F0502020204030204"/>
                  <a:ea typeface="宋体" panose="02010600030101010101" pitchFamily="2" charset="-122"/>
                </a:endParaRPr>
              </a:p>
            </p:txBody>
          </p:sp>
        </p:grpSp>
        <p:grpSp>
          <p:nvGrpSpPr>
            <p:cNvPr id="9" name="组合 8"/>
            <p:cNvGrpSpPr/>
            <p:nvPr/>
          </p:nvGrpSpPr>
          <p:grpSpPr>
            <a:xfrm>
              <a:off x="1691828" y="2667635"/>
              <a:ext cx="632390" cy="1029818"/>
              <a:chOff x="788871" y="1754805"/>
              <a:chExt cx="648000" cy="1055240"/>
            </a:xfrm>
          </p:grpSpPr>
          <p:grpSp>
            <p:nvGrpSpPr>
              <p:cNvPr id="42" name="组合 41"/>
              <p:cNvGrpSpPr/>
              <p:nvPr/>
            </p:nvGrpSpPr>
            <p:grpSpPr>
              <a:xfrm>
                <a:off x="788871" y="2162045"/>
                <a:ext cx="648000" cy="648000"/>
                <a:chOff x="6506571" y="1638199"/>
                <a:chExt cx="720000" cy="720000"/>
              </a:xfrm>
            </p:grpSpPr>
            <p:grpSp>
              <p:nvGrpSpPr>
                <p:cNvPr id="44" name="组合 43"/>
                <p:cNvGrpSpPr/>
                <p:nvPr/>
              </p:nvGrpSpPr>
              <p:grpSpPr>
                <a:xfrm>
                  <a:off x="6506571" y="1638199"/>
                  <a:ext cx="720000" cy="720000"/>
                  <a:chOff x="6845255" y="1255571"/>
                  <a:chExt cx="720000" cy="720000"/>
                </a:xfrm>
              </p:grpSpPr>
              <p:sp>
                <p:nvSpPr>
                  <p:cNvPr id="46" name="矩形 45"/>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47" name="直接连接符 46"/>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8" name="直接连接符 47"/>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5" name="文本框 44"/>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家</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43" name="文本框 42"/>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jia</a:t>
                </a:r>
                <a:endParaRPr lang="zh-CN" altLang="en-US" sz="2400" dirty="0">
                  <a:solidFill>
                    <a:prstClr val="black"/>
                  </a:solidFill>
                  <a:latin typeface="Calibri" panose="020F0502020204030204"/>
                  <a:ea typeface="宋体" panose="02010600030101010101" pitchFamily="2" charset="-122"/>
                </a:endParaRPr>
              </a:p>
            </p:txBody>
          </p:sp>
        </p:grpSp>
        <p:grpSp>
          <p:nvGrpSpPr>
            <p:cNvPr id="10" name="组合 9"/>
            <p:cNvGrpSpPr/>
            <p:nvPr/>
          </p:nvGrpSpPr>
          <p:grpSpPr>
            <a:xfrm>
              <a:off x="2372365" y="2667635"/>
              <a:ext cx="632390" cy="1029818"/>
              <a:chOff x="788871" y="1754805"/>
              <a:chExt cx="648000" cy="1055240"/>
            </a:xfrm>
          </p:grpSpPr>
          <p:grpSp>
            <p:nvGrpSpPr>
              <p:cNvPr id="35" name="组合 34"/>
              <p:cNvGrpSpPr/>
              <p:nvPr/>
            </p:nvGrpSpPr>
            <p:grpSpPr>
              <a:xfrm>
                <a:off x="788871" y="2162045"/>
                <a:ext cx="648000" cy="648000"/>
                <a:chOff x="6506571" y="1638199"/>
                <a:chExt cx="720000" cy="720000"/>
              </a:xfrm>
            </p:grpSpPr>
            <p:grpSp>
              <p:nvGrpSpPr>
                <p:cNvPr id="37" name="组合 36"/>
                <p:cNvGrpSpPr/>
                <p:nvPr/>
              </p:nvGrpSpPr>
              <p:grpSpPr>
                <a:xfrm>
                  <a:off x="6506571" y="1638199"/>
                  <a:ext cx="720000" cy="720000"/>
                  <a:chOff x="6845255" y="1255571"/>
                  <a:chExt cx="720000" cy="720000"/>
                </a:xfrm>
              </p:grpSpPr>
              <p:sp>
                <p:nvSpPr>
                  <p:cNvPr id="39" name="矩形 3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40" name="直接连接符 3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8" name="文本框 37"/>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公</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36" name="文本框 35"/>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a:solidFill>
                      <a:prstClr val="black"/>
                    </a:solidFill>
                    <a:latin typeface="Calibri" panose="020F0502020204030204"/>
                    <a:ea typeface="宋体" panose="02010600030101010101" pitchFamily="2" charset="-122"/>
                  </a:rPr>
                  <a:t>gong</a:t>
                </a:r>
                <a:endParaRPr lang="zh-CN" altLang="en-US" sz="1865" dirty="0">
                  <a:solidFill>
                    <a:prstClr val="black"/>
                  </a:solidFill>
                  <a:latin typeface="Calibri" panose="020F0502020204030204"/>
                  <a:ea typeface="宋体" panose="02010600030101010101" pitchFamily="2" charset="-122"/>
                </a:endParaRPr>
              </a:p>
            </p:txBody>
          </p:sp>
        </p:grpSp>
        <p:grpSp>
          <p:nvGrpSpPr>
            <p:cNvPr id="11" name="组合 10"/>
            <p:cNvGrpSpPr/>
            <p:nvPr/>
          </p:nvGrpSpPr>
          <p:grpSpPr>
            <a:xfrm>
              <a:off x="3052902" y="2667635"/>
              <a:ext cx="632390" cy="1029818"/>
              <a:chOff x="788871" y="1754805"/>
              <a:chExt cx="648000" cy="1055240"/>
            </a:xfrm>
          </p:grpSpPr>
          <p:grpSp>
            <p:nvGrpSpPr>
              <p:cNvPr id="28" name="组合 27"/>
              <p:cNvGrpSpPr/>
              <p:nvPr/>
            </p:nvGrpSpPr>
            <p:grpSpPr>
              <a:xfrm>
                <a:off x="788871" y="2162045"/>
                <a:ext cx="648000" cy="648000"/>
                <a:chOff x="6506571" y="1638199"/>
                <a:chExt cx="720000" cy="720000"/>
              </a:xfrm>
            </p:grpSpPr>
            <p:grpSp>
              <p:nvGrpSpPr>
                <p:cNvPr id="30" name="组合 29"/>
                <p:cNvGrpSpPr/>
                <p:nvPr/>
              </p:nvGrpSpPr>
              <p:grpSpPr>
                <a:xfrm>
                  <a:off x="6506571" y="1638199"/>
                  <a:ext cx="720000" cy="720000"/>
                  <a:chOff x="6845255" y="1255571"/>
                  <a:chExt cx="720000" cy="720000"/>
                </a:xfrm>
              </p:grpSpPr>
              <p:sp>
                <p:nvSpPr>
                  <p:cNvPr id="32" name="矩形 31"/>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33" name="直接连接符 32"/>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1" name="文本框 30"/>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园</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29" name="文本框 28"/>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err="1">
                    <a:solidFill>
                      <a:prstClr val="black"/>
                    </a:solidFill>
                    <a:latin typeface="Calibri" panose="020F0502020204030204"/>
                    <a:ea typeface="宋体" panose="02010600030101010101" pitchFamily="2" charset="-122"/>
                  </a:rPr>
                  <a:t>yuan</a:t>
                </a:r>
                <a:endParaRPr lang="zh-CN" altLang="en-US" sz="2400" dirty="0">
                  <a:solidFill>
                    <a:prstClr val="black"/>
                  </a:solidFill>
                  <a:latin typeface="Calibri" panose="020F0502020204030204"/>
                  <a:ea typeface="宋体" panose="02010600030101010101" pitchFamily="2" charset="-122"/>
                </a:endParaRPr>
              </a:p>
            </p:txBody>
          </p:sp>
        </p:grpSp>
        <p:grpSp>
          <p:nvGrpSpPr>
            <p:cNvPr id="12" name="组合 11"/>
            <p:cNvGrpSpPr/>
            <p:nvPr/>
          </p:nvGrpSpPr>
          <p:grpSpPr>
            <a:xfrm>
              <a:off x="3733439" y="2667635"/>
              <a:ext cx="632390" cy="1029818"/>
              <a:chOff x="788871" y="1754805"/>
              <a:chExt cx="648000" cy="1055240"/>
            </a:xfrm>
          </p:grpSpPr>
          <p:grpSp>
            <p:nvGrpSpPr>
              <p:cNvPr id="21" name="组合 20"/>
              <p:cNvGrpSpPr/>
              <p:nvPr/>
            </p:nvGrpSpPr>
            <p:grpSpPr>
              <a:xfrm>
                <a:off x="788871" y="2162045"/>
                <a:ext cx="648000" cy="648000"/>
                <a:chOff x="6506571" y="1638199"/>
                <a:chExt cx="720000" cy="720000"/>
              </a:xfrm>
            </p:grpSpPr>
            <p:grpSp>
              <p:nvGrpSpPr>
                <p:cNvPr id="23" name="组合 22"/>
                <p:cNvGrpSpPr/>
                <p:nvPr/>
              </p:nvGrpSpPr>
              <p:grpSpPr>
                <a:xfrm>
                  <a:off x="6506571" y="1638199"/>
                  <a:ext cx="720000" cy="720000"/>
                  <a:chOff x="6845255" y="1255571"/>
                  <a:chExt cx="720000" cy="720000"/>
                </a:xfrm>
              </p:grpSpPr>
              <p:sp>
                <p:nvSpPr>
                  <p:cNvPr id="25" name="矩形 2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26" name="直接连接符 2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4" name="文本框 23"/>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体</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22" name="文本框 21"/>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ti</a:t>
                </a:r>
                <a:endParaRPr lang="zh-CN" altLang="en-US" sz="2400" dirty="0">
                  <a:solidFill>
                    <a:prstClr val="black"/>
                  </a:solidFill>
                  <a:latin typeface="Calibri" panose="020F0502020204030204"/>
                  <a:ea typeface="宋体" panose="02010600030101010101" pitchFamily="2" charset="-122"/>
                </a:endParaRPr>
              </a:p>
            </p:txBody>
          </p:sp>
        </p:grpSp>
        <p:grpSp>
          <p:nvGrpSpPr>
            <p:cNvPr id="13" name="组合 12"/>
            <p:cNvGrpSpPr/>
            <p:nvPr/>
          </p:nvGrpSpPr>
          <p:grpSpPr>
            <a:xfrm>
              <a:off x="4413974" y="2667635"/>
              <a:ext cx="632390" cy="1029818"/>
              <a:chOff x="788871" y="1754805"/>
              <a:chExt cx="648000" cy="1055240"/>
            </a:xfrm>
          </p:grpSpPr>
          <p:grpSp>
            <p:nvGrpSpPr>
              <p:cNvPr id="14" name="组合 13"/>
              <p:cNvGrpSpPr/>
              <p:nvPr/>
            </p:nvGrpSpPr>
            <p:grpSpPr>
              <a:xfrm>
                <a:off x="788871" y="2162045"/>
                <a:ext cx="648000" cy="648000"/>
                <a:chOff x="6506571" y="1638199"/>
                <a:chExt cx="720000" cy="720000"/>
              </a:xfrm>
            </p:grpSpPr>
            <p:grpSp>
              <p:nvGrpSpPr>
                <p:cNvPr id="16" name="组合 15"/>
                <p:cNvGrpSpPr/>
                <p:nvPr/>
              </p:nvGrpSpPr>
              <p:grpSpPr>
                <a:xfrm>
                  <a:off x="6506571" y="1638199"/>
                  <a:ext cx="720000" cy="720000"/>
                  <a:chOff x="6845255" y="1255571"/>
                  <a:chExt cx="720000" cy="720000"/>
                </a:xfrm>
              </p:grpSpPr>
              <p:sp>
                <p:nvSpPr>
                  <p:cNvPr id="18" name="矩形 17"/>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19" name="直接连接符 18"/>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7" name="文本框 16"/>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制</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5" name="文本框 14"/>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zhi</a:t>
                </a:r>
                <a:endParaRPr lang="zh-CN" altLang="en-US" sz="2400" dirty="0">
                  <a:solidFill>
                    <a:prstClr val="black"/>
                  </a:solidFill>
                  <a:latin typeface="Calibri" panose="020F0502020204030204"/>
                  <a:ea typeface="宋体" panose="02010600030101010101" pitchFamily="2" charset="-122"/>
                </a:endParaRPr>
              </a:p>
            </p:txBody>
          </p:sp>
        </p:grpSp>
      </p:grpSp>
      <p:sp>
        <p:nvSpPr>
          <p:cNvPr id="56" name="TextBox 6"/>
          <p:cNvSpPr txBox="1"/>
          <p:nvPr/>
        </p:nvSpPr>
        <p:spPr>
          <a:xfrm>
            <a:off x="7016614" y="4158418"/>
            <a:ext cx="4635640" cy="748795"/>
          </a:xfrm>
          <a:prstGeom prst="rect">
            <a:avLst/>
          </a:prstGeom>
          <a:noFill/>
        </p:spPr>
        <p:txBody>
          <a:bodyPr wrap="square" rtlCol="0">
            <a:spAutoFit/>
          </a:bodyPr>
          <a:lstStyle/>
          <a:p>
            <a:pPr defTabSz="913765"/>
            <a:r>
              <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rPr>
              <a:t>出台国家公园体制总体方案，为生态文明建设力制度保障。</a:t>
            </a:r>
            <a:endParaRPr lang="zh-CN" altLang="en-US" sz="213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57" name="组合 56"/>
          <p:cNvGrpSpPr/>
          <p:nvPr/>
        </p:nvGrpSpPr>
        <p:grpSpPr>
          <a:xfrm>
            <a:off x="6208115" y="2525061"/>
            <a:ext cx="960000" cy="960000"/>
            <a:chOff x="5022026" y="1359898"/>
            <a:chExt cx="720000" cy="720000"/>
          </a:xfrm>
        </p:grpSpPr>
        <p:sp>
          <p:nvSpPr>
            <p:cNvPr id="58" name="椭圆 57"/>
            <p:cNvSpPr/>
            <p:nvPr/>
          </p:nvSpPr>
          <p:spPr>
            <a:xfrm>
              <a:off x="5022026" y="1359898"/>
              <a:ext cx="720000" cy="720000"/>
            </a:xfrm>
            <a:prstGeom prst="ellipse">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59" name="椭圆 58"/>
            <p:cNvSpPr/>
            <p:nvPr/>
          </p:nvSpPr>
          <p:spPr>
            <a:xfrm>
              <a:off x="5058026" y="1395898"/>
              <a:ext cx="648000" cy="648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60" name="文本框 87"/>
            <p:cNvSpPr txBox="1"/>
            <p:nvPr/>
          </p:nvSpPr>
          <p:spPr>
            <a:xfrm>
              <a:off x="5135652" y="1519843"/>
              <a:ext cx="492748" cy="377075"/>
            </a:xfrm>
            <a:prstGeom prst="rect">
              <a:avLst/>
            </a:prstGeom>
            <a:noFill/>
          </p:spPr>
          <p:txBody>
            <a:bodyPr wrap="square" rtlCol="0">
              <a:spAutoFit/>
            </a:bodyPr>
            <a:lstStyle/>
            <a:p>
              <a:pPr algn="ctr" defTabSz="913765"/>
              <a:r>
                <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rPr>
                <a:t>例</a:t>
              </a:r>
              <a:endPar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
        <p:nvSpPr>
          <p:cNvPr id="61" name="矩形 60"/>
          <p:cNvSpPr/>
          <p:nvPr/>
        </p:nvSpPr>
        <p:spPr>
          <a:xfrm>
            <a:off x="7484116" y="2799875"/>
            <a:ext cx="4281941" cy="502766"/>
          </a:xfrm>
          <a:prstGeom prst="rect">
            <a:avLst/>
          </a:prstGeom>
        </p:spPr>
        <p:txBody>
          <a:bodyPr wrap="none">
            <a:spAutoFit/>
          </a:bodyPr>
          <a:lstStyle/>
          <a:p>
            <a:pPr defTabSz="913765"/>
            <a:r>
              <a:rPr lang="zh-CN" altLang="en-US" sz="2665" dirty="0">
                <a:solidFill>
                  <a:prstClr val="black">
                    <a:lumMod val="85000"/>
                    <a:lumOff val="15000"/>
                  </a:prstClr>
                </a:solidFill>
                <a:latin typeface="微软雅黑" panose="020B0503020204020204" pitchFamily="34" charset="-122"/>
                <a:ea typeface="微软雅黑" panose="020B0503020204020204" pitchFamily="34" charset="-122"/>
              </a:rPr>
              <a:t>出台</a:t>
            </a:r>
            <a:r>
              <a:rPr lang="zh-CN" altLang="en-US" sz="2665" b="1" dirty="0">
                <a:solidFill>
                  <a:srgbClr val="990000"/>
                </a:solidFill>
                <a:latin typeface="微软雅黑" panose="020B0503020204020204" pitchFamily="34" charset="-122"/>
                <a:ea typeface="微软雅黑" panose="020B0503020204020204" pitchFamily="34" charset="-122"/>
              </a:rPr>
              <a:t>国家公园体制</a:t>
            </a:r>
            <a:r>
              <a:rPr lang="zh-CN" altLang="en-US" sz="2665" dirty="0">
                <a:solidFill>
                  <a:prstClr val="black">
                    <a:lumMod val="85000"/>
                    <a:lumOff val="15000"/>
                  </a:prstClr>
                </a:solidFill>
                <a:latin typeface="微软雅黑" panose="020B0503020204020204" pitchFamily="34" charset="-122"/>
                <a:ea typeface="微软雅黑" panose="020B0503020204020204" pitchFamily="34" charset="-122"/>
              </a:rPr>
              <a:t>总体方案</a:t>
            </a:r>
            <a:endParaRPr lang="zh-CN" altLang="en-US" sz="2400" dirty="0">
              <a:solidFill>
                <a:prstClr val="black"/>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2" presetClass="entr" presetSubtype="8" fill="hold" grpId="0" nodeType="afterEffect" p14:presetBounceEnd="28000">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14:bounceEnd="28000">
                                          <p:cBhvr additive="base">
                                            <p:cTn id="14" dur="1750" fill="hold"/>
                                            <p:tgtEl>
                                              <p:spTgt spid="6"/>
                                            </p:tgtEl>
                                            <p:attrNameLst>
                                              <p:attrName>ppt_x</p:attrName>
                                            </p:attrNameLst>
                                          </p:cBhvr>
                                          <p:tavLst>
                                            <p:tav tm="0">
                                              <p:val>
                                                <p:strVal val="0-#ppt_w/2"/>
                                              </p:val>
                                            </p:tav>
                                            <p:tav tm="100000">
                                              <p:val>
                                                <p:strVal val="#ppt_x"/>
                                              </p:val>
                                            </p:tav>
                                          </p:tavLst>
                                        </p:anim>
                                        <p:anim calcmode="lin" valueType="num" p14:bounceEnd="28000">
                                          <p:cBhvr additive="base">
                                            <p:cTn id="15" dur="175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2" presetClass="entr" presetSubtype="8" fill="hold" nodeType="afterEffect" p14:presetBounceEnd="28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28000">
                                          <p:cBhvr additive="base">
                                            <p:cTn id="19" dur="1750" fill="hold"/>
                                            <p:tgtEl>
                                              <p:spTgt spid="7"/>
                                            </p:tgtEl>
                                            <p:attrNameLst>
                                              <p:attrName>ppt_x</p:attrName>
                                            </p:attrNameLst>
                                          </p:cBhvr>
                                          <p:tavLst>
                                            <p:tav tm="0">
                                              <p:val>
                                                <p:strVal val="0-#ppt_w/2"/>
                                              </p:val>
                                            </p:tav>
                                            <p:tav tm="100000">
                                              <p:val>
                                                <p:strVal val="#ppt_x"/>
                                              </p:val>
                                            </p:tav>
                                          </p:tavLst>
                                        </p:anim>
                                        <p:anim calcmode="lin" valueType="num" p14:bounceEnd="28000">
                                          <p:cBhvr additive="base">
                                            <p:cTn id="20" dur="175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6000"/>
                                </p:stCondLst>
                                <p:childTnLst>
                                  <p:par>
                                    <p:cTn id="22" presetID="53" presetClass="entr" presetSubtype="16"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p:cTn id="24" dur="1000" fill="hold"/>
                                            <p:tgtEl>
                                              <p:spTgt spid="57"/>
                                            </p:tgtEl>
                                            <p:attrNameLst>
                                              <p:attrName>ppt_w</p:attrName>
                                            </p:attrNameLst>
                                          </p:cBhvr>
                                          <p:tavLst>
                                            <p:tav tm="0">
                                              <p:val>
                                                <p:fltVal val="0"/>
                                              </p:val>
                                            </p:tav>
                                            <p:tav tm="100000">
                                              <p:val>
                                                <p:strVal val="#ppt_w"/>
                                              </p:val>
                                            </p:tav>
                                          </p:tavLst>
                                        </p:anim>
                                        <p:anim calcmode="lin" valueType="num">
                                          <p:cBhvr>
                                            <p:cTn id="25" dur="1000" fill="hold"/>
                                            <p:tgtEl>
                                              <p:spTgt spid="57"/>
                                            </p:tgtEl>
                                            <p:attrNameLst>
                                              <p:attrName>ppt_h</p:attrName>
                                            </p:attrNameLst>
                                          </p:cBhvr>
                                          <p:tavLst>
                                            <p:tav tm="0">
                                              <p:val>
                                                <p:fltVal val="0"/>
                                              </p:val>
                                            </p:tav>
                                            <p:tav tm="100000">
                                              <p:val>
                                                <p:strVal val="#ppt_h"/>
                                              </p:val>
                                            </p:tav>
                                          </p:tavLst>
                                        </p:anim>
                                        <p:animEffect transition="in" filter="fade">
                                          <p:cBhvr>
                                            <p:cTn id="26" dur="1000"/>
                                            <p:tgtEl>
                                              <p:spTgt spid="57"/>
                                            </p:tgtEl>
                                          </p:cBhvr>
                                        </p:animEffect>
                                      </p:childTnLst>
                                    </p:cTn>
                                  </p:par>
                                </p:childTnLst>
                              </p:cTn>
                            </p:par>
                            <p:par>
                              <p:cTn id="27" fill="hold">
                                <p:stCondLst>
                                  <p:cond delay="7000"/>
                                </p:stCondLst>
                                <p:childTnLst>
                                  <p:par>
                                    <p:cTn id="28" presetID="22" presetClass="entr" presetSubtype="8"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wipe(left)">
                                          <p:cBhvr>
                                            <p:cTn id="30" dur="2000"/>
                                            <p:tgtEl>
                                              <p:spTgt spid="61"/>
                                            </p:tgtEl>
                                          </p:cBhvr>
                                        </p:animEffect>
                                      </p:childTnLst>
                                    </p:cTn>
                                  </p:par>
                                </p:childTnLst>
                              </p:cTn>
                            </p:par>
                            <p:par>
                              <p:cTn id="31" fill="hold">
                                <p:stCondLst>
                                  <p:cond delay="9000"/>
                                </p:stCondLst>
                                <p:childTnLst>
                                  <p:par>
                                    <p:cTn id="32" presetID="1" presetClass="entr" presetSubtype="0" fill="hold" grpId="0" nodeType="afterEffect">
                                      <p:stCondLst>
                                        <p:cond delay="0"/>
                                      </p:stCondLst>
                                      <p:iterate type="lt">
                                        <p:tmAbs val="80"/>
                                      </p:iterate>
                                      <p:childTnLst>
                                        <p:set>
                                          <p:cBhvr>
                                            <p:cTn id="33"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56" grpId="0"/>
          <p:bldP spid="61"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2" presetClass="entr" presetSubtype="8"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additive="base">
                                            <p:cTn id="14" dur="1750" fill="hold"/>
                                            <p:tgtEl>
                                              <p:spTgt spid="6"/>
                                            </p:tgtEl>
                                            <p:attrNameLst>
                                              <p:attrName>ppt_x</p:attrName>
                                            </p:attrNameLst>
                                          </p:cBhvr>
                                          <p:tavLst>
                                            <p:tav tm="0">
                                              <p:val>
                                                <p:strVal val="0-#ppt_w/2"/>
                                              </p:val>
                                            </p:tav>
                                            <p:tav tm="100000">
                                              <p:val>
                                                <p:strVal val="#ppt_x"/>
                                              </p:val>
                                            </p:tav>
                                          </p:tavLst>
                                        </p:anim>
                                        <p:anim calcmode="lin" valueType="num">
                                          <p:cBhvr additive="base">
                                            <p:cTn id="15" dur="1750" fill="hold"/>
                                            <p:tgtEl>
                                              <p:spTgt spid="6"/>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750" fill="hold"/>
                                            <p:tgtEl>
                                              <p:spTgt spid="7"/>
                                            </p:tgtEl>
                                            <p:attrNameLst>
                                              <p:attrName>ppt_x</p:attrName>
                                            </p:attrNameLst>
                                          </p:cBhvr>
                                          <p:tavLst>
                                            <p:tav tm="0">
                                              <p:val>
                                                <p:strVal val="0-#ppt_w/2"/>
                                              </p:val>
                                            </p:tav>
                                            <p:tav tm="100000">
                                              <p:val>
                                                <p:strVal val="#ppt_x"/>
                                              </p:val>
                                            </p:tav>
                                          </p:tavLst>
                                        </p:anim>
                                        <p:anim calcmode="lin" valueType="num">
                                          <p:cBhvr additive="base">
                                            <p:cTn id="20" dur="1750" fill="hold"/>
                                            <p:tgtEl>
                                              <p:spTgt spid="7"/>
                                            </p:tgtEl>
                                            <p:attrNameLst>
                                              <p:attrName>ppt_y</p:attrName>
                                            </p:attrNameLst>
                                          </p:cBhvr>
                                          <p:tavLst>
                                            <p:tav tm="0">
                                              <p:val>
                                                <p:strVal val="#ppt_y"/>
                                              </p:val>
                                            </p:tav>
                                            <p:tav tm="100000">
                                              <p:val>
                                                <p:strVal val="#ppt_y"/>
                                              </p:val>
                                            </p:tav>
                                          </p:tavLst>
                                        </p:anim>
                                      </p:childTnLst>
                                    </p:cTn>
                                  </p:par>
                                </p:childTnLst>
                              </p:cTn>
                            </p:par>
                            <p:par>
                              <p:cTn id="21" fill="hold">
                                <p:stCondLst>
                                  <p:cond delay="6000"/>
                                </p:stCondLst>
                                <p:childTnLst>
                                  <p:par>
                                    <p:cTn id="22" presetID="53" presetClass="entr" presetSubtype="16" fill="hold" nodeType="afterEffect">
                                      <p:stCondLst>
                                        <p:cond delay="0"/>
                                      </p:stCondLst>
                                      <p:childTnLst>
                                        <p:set>
                                          <p:cBhvr>
                                            <p:cTn id="23" dur="1" fill="hold">
                                              <p:stCondLst>
                                                <p:cond delay="0"/>
                                              </p:stCondLst>
                                            </p:cTn>
                                            <p:tgtEl>
                                              <p:spTgt spid="57"/>
                                            </p:tgtEl>
                                            <p:attrNameLst>
                                              <p:attrName>style.visibility</p:attrName>
                                            </p:attrNameLst>
                                          </p:cBhvr>
                                          <p:to>
                                            <p:strVal val="visible"/>
                                          </p:to>
                                        </p:set>
                                        <p:anim calcmode="lin" valueType="num">
                                          <p:cBhvr>
                                            <p:cTn id="24" dur="1000" fill="hold"/>
                                            <p:tgtEl>
                                              <p:spTgt spid="57"/>
                                            </p:tgtEl>
                                            <p:attrNameLst>
                                              <p:attrName>ppt_w</p:attrName>
                                            </p:attrNameLst>
                                          </p:cBhvr>
                                          <p:tavLst>
                                            <p:tav tm="0">
                                              <p:val>
                                                <p:fltVal val="0"/>
                                              </p:val>
                                            </p:tav>
                                            <p:tav tm="100000">
                                              <p:val>
                                                <p:strVal val="#ppt_w"/>
                                              </p:val>
                                            </p:tav>
                                          </p:tavLst>
                                        </p:anim>
                                        <p:anim calcmode="lin" valueType="num">
                                          <p:cBhvr>
                                            <p:cTn id="25" dur="1000" fill="hold"/>
                                            <p:tgtEl>
                                              <p:spTgt spid="57"/>
                                            </p:tgtEl>
                                            <p:attrNameLst>
                                              <p:attrName>ppt_h</p:attrName>
                                            </p:attrNameLst>
                                          </p:cBhvr>
                                          <p:tavLst>
                                            <p:tav tm="0">
                                              <p:val>
                                                <p:fltVal val="0"/>
                                              </p:val>
                                            </p:tav>
                                            <p:tav tm="100000">
                                              <p:val>
                                                <p:strVal val="#ppt_h"/>
                                              </p:val>
                                            </p:tav>
                                          </p:tavLst>
                                        </p:anim>
                                        <p:animEffect transition="in" filter="fade">
                                          <p:cBhvr>
                                            <p:cTn id="26" dur="1000"/>
                                            <p:tgtEl>
                                              <p:spTgt spid="57"/>
                                            </p:tgtEl>
                                          </p:cBhvr>
                                        </p:animEffect>
                                      </p:childTnLst>
                                    </p:cTn>
                                  </p:par>
                                </p:childTnLst>
                              </p:cTn>
                            </p:par>
                            <p:par>
                              <p:cTn id="27" fill="hold">
                                <p:stCondLst>
                                  <p:cond delay="7000"/>
                                </p:stCondLst>
                                <p:childTnLst>
                                  <p:par>
                                    <p:cTn id="28" presetID="22" presetClass="entr" presetSubtype="8" fill="hold" grpId="0" nodeType="afterEffect">
                                      <p:stCondLst>
                                        <p:cond delay="0"/>
                                      </p:stCondLst>
                                      <p:childTnLst>
                                        <p:set>
                                          <p:cBhvr>
                                            <p:cTn id="29" dur="1" fill="hold">
                                              <p:stCondLst>
                                                <p:cond delay="0"/>
                                              </p:stCondLst>
                                            </p:cTn>
                                            <p:tgtEl>
                                              <p:spTgt spid="61"/>
                                            </p:tgtEl>
                                            <p:attrNameLst>
                                              <p:attrName>style.visibility</p:attrName>
                                            </p:attrNameLst>
                                          </p:cBhvr>
                                          <p:to>
                                            <p:strVal val="visible"/>
                                          </p:to>
                                        </p:set>
                                        <p:animEffect transition="in" filter="wipe(left)">
                                          <p:cBhvr>
                                            <p:cTn id="30" dur="2000"/>
                                            <p:tgtEl>
                                              <p:spTgt spid="61"/>
                                            </p:tgtEl>
                                          </p:cBhvr>
                                        </p:animEffect>
                                      </p:childTnLst>
                                    </p:cTn>
                                  </p:par>
                                </p:childTnLst>
                              </p:cTn>
                            </p:par>
                            <p:par>
                              <p:cTn id="31" fill="hold">
                                <p:stCondLst>
                                  <p:cond delay="9000"/>
                                </p:stCondLst>
                                <p:childTnLst>
                                  <p:par>
                                    <p:cTn id="32" presetID="1" presetClass="entr" presetSubtype="0" fill="hold" grpId="0" nodeType="afterEffect">
                                      <p:stCondLst>
                                        <p:cond delay="0"/>
                                      </p:stCondLst>
                                      <p:iterate type="lt">
                                        <p:tmAbs val="80"/>
                                      </p:iterate>
                                      <p:childTnLst>
                                        <p:set>
                                          <p:cBhvr>
                                            <p:cTn id="33" dur="1" fill="hold">
                                              <p:stCondLst>
                                                <p:cond delay="0"/>
                                              </p:stCondLst>
                                            </p:cTn>
                                            <p:tgtEl>
                                              <p:spTgt spid="5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56" grpId="0"/>
          <p:bldP spid="61"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两会新词解读</a:t>
            </a:r>
            <a:endParaRPr lang="zh-CN" altLang="en-US" dirty="0">
              <a:effectLst>
                <a:outerShdw blurRad="38100" dist="38100" dir="2700000" algn="tl">
                  <a:srgbClr val="000000">
                    <a:alpha val="43137"/>
                  </a:srgbClr>
                </a:outerShdw>
              </a:effectLst>
            </a:endParaRPr>
          </a:p>
        </p:txBody>
      </p:sp>
      <p:sp>
        <p:nvSpPr>
          <p:cNvPr id="31" name="文本框 30"/>
          <p:cNvSpPr txBox="1"/>
          <p:nvPr/>
        </p:nvSpPr>
        <p:spPr>
          <a:xfrm>
            <a:off x="198772" y="1857729"/>
            <a:ext cx="5268003" cy="748988"/>
          </a:xfrm>
          <a:prstGeom prst="rect">
            <a:avLst/>
          </a:prstGeom>
          <a:noFill/>
        </p:spPr>
        <p:txBody>
          <a:bodyPr wrap="square" rtlCol="0">
            <a:spAutoFit/>
          </a:bodyPr>
          <a:lstStyle/>
          <a:p>
            <a:pPr defTabSz="913765"/>
            <a:r>
              <a:rPr lang="en-US" altLang="zh-CN" sz="4265" b="1" dirty="0">
                <a:solidFill>
                  <a:prstClr val="black">
                    <a:lumMod val="85000"/>
                    <a:lumOff val="15000"/>
                  </a:prstClr>
                </a:solidFill>
                <a:latin typeface="微软雅黑" panose="020B0503020204020204" pitchFamily="34" charset="-122"/>
                <a:ea typeface="微软雅黑" panose="020B0503020204020204" pitchFamily="34" charset="-122"/>
              </a:rPr>
              <a:t>【 </a:t>
            </a:r>
            <a:r>
              <a:rPr lang="zh-CN" altLang="en-US" sz="4265" b="1" dirty="0">
                <a:solidFill>
                  <a:prstClr val="black">
                    <a:lumMod val="85000"/>
                    <a:lumOff val="15000"/>
                  </a:prstClr>
                </a:solidFill>
                <a:latin typeface="微软雅黑" panose="020B0503020204020204" pitchFamily="34" charset="-122"/>
                <a:ea typeface="微软雅黑" panose="020B0503020204020204" pitchFamily="34" charset="-122"/>
              </a:rPr>
              <a:t>两会新词   </a:t>
            </a:r>
            <a:r>
              <a:rPr lang="en-US" altLang="zh-CN" sz="4265" dirty="0">
                <a:solidFill>
                  <a:prstClr val="black">
                    <a:lumMod val="85000"/>
                    <a:lumOff val="15000"/>
                  </a:prstClr>
                </a:solidFill>
                <a:latin typeface="Impact" panose="020B0806030902050204" pitchFamily="34" charset="0"/>
                <a:ea typeface="微软雅黑" panose="020B0503020204020204" pitchFamily="34" charset="-122"/>
              </a:rPr>
              <a:t>11\12】</a:t>
            </a:r>
            <a:endParaRPr lang="zh-CN" altLang="en-US" sz="4265" dirty="0">
              <a:solidFill>
                <a:prstClr val="black">
                  <a:lumMod val="85000"/>
                  <a:lumOff val="15000"/>
                </a:prstClr>
              </a:solidFill>
              <a:latin typeface="Impact" panose="020B0806030902050204" pitchFamily="34" charset="0"/>
              <a:ea typeface="微软雅黑" panose="020B0503020204020204" pitchFamily="34" charset="-122"/>
            </a:endParaRPr>
          </a:p>
        </p:txBody>
      </p:sp>
      <p:sp>
        <p:nvSpPr>
          <p:cNvPr id="32" name="矩形 31"/>
          <p:cNvSpPr/>
          <p:nvPr/>
        </p:nvSpPr>
        <p:spPr>
          <a:xfrm>
            <a:off x="1" y="2892261"/>
            <a:ext cx="5283108" cy="140137"/>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33" name="组合 32"/>
          <p:cNvGrpSpPr/>
          <p:nvPr/>
        </p:nvGrpSpPr>
        <p:grpSpPr>
          <a:xfrm>
            <a:off x="2888551" y="1810235"/>
            <a:ext cx="8175907" cy="3109232"/>
            <a:chOff x="2166413" y="1357676"/>
            <a:chExt cx="6131930" cy="2331924"/>
          </a:xfrm>
        </p:grpSpPr>
        <p:grpSp>
          <p:nvGrpSpPr>
            <p:cNvPr id="34" name="组合 33"/>
            <p:cNvGrpSpPr/>
            <p:nvPr/>
          </p:nvGrpSpPr>
          <p:grpSpPr>
            <a:xfrm>
              <a:off x="3630880" y="2582220"/>
              <a:ext cx="4667463" cy="1029818"/>
              <a:chOff x="917069" y="2966703"/>
              <a:chExt cx="4667463" cy="1029818"/>
            </a:xfrm>
          </p:grpSpPr>
          <p:grpSp>
            <p:nvGrpSpPr>
              <p:cNvPr id="69" name="组合 68"/>
              <p:cNvGrpSpPr/>
              <p:nvPr/>
            </p:nvGrpSpPr>
            <p:grpSpPr>
              <a:xfrm>
                <a:off x="917069" y="2966703"/>
                <a:ext cx="632390" cy="1029818"/>
                <a:chOff x="788871" y="1754805"/>
                <a:chExt cx="648000" cy="1055240"/>
              </a:xfrm>
            </p:grpSpPr>
            <p:grpSp>
              <p:nvGrpSpPr>
                <p:cNvPr id="118" name="组合 117"/>
                <p:cNvGrpSpPr/>
                <p:nvPr/>
              </p:nvGrpSpPr>
              <p:grpSpPr>
                <a:xfrm>
                  <a:off x="788871" y="2162045"/>
                  <a:ext cx="648000" cy="648000"/>
                  <a:chOff x="6506571" y="1638199"/>
                  <a:chExt cx="720000" cy="720000"/>
                </a:xfrm>
              </p:grpSpPr>
              <p:grpSp>
                <p:nvGrpSpPr>
                  <p:cNvPr id="120" name="组合 119"/>
                  <p:cNvGrpSpPr/>
                  <p:nvPr/>
                </p:nvGrpSpPr>
                <p:grpSpPr>
                  <a:xfrm>
                    <a:off x="6506571" y="1638199"/>
                    <a:ext cx="720000" cy="720000"/>
                    <a:chOff x="6845255" y="1255571"/>
                    <a:chExt cx="720000" cy="720000"/>
                  </a:xfrm>
                </p:grpSpPr>
                <p:sp>
                  <p:nvSpPr>
                    <p:cNvPr id="122" name="矩形 121"/>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123" name="直接连接符 122"/>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4" name="直接连接符 123"/>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21" name="文本框 120"/>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第</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19" name="文本框 118"/>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a:solidFill>
                        <a:prstClr val="black"/>
                      </a:solidFill>
                      <a:latin typeface="Calibri" panose="020F0502020204030204"/>
                      <a:ea typeface="宋体" panose="02010600030101010101" pitchFamily="2" charset="-122"/>
                    </a:rPr>
                    <a:t>di</a:t>
                  </a:r>
                  <a:endParaRPr lang="zh-CN" altLang="en-US" sz="2400" dirty="0">
                    <a:solidFill>
                      <a:prstClr val="black"/>
                    </a:solidFill>
                    <a:latin typeface="Calibri" panose="020F0502020204030204"/>
                    <a:ea typeface="宋体" panose="02010600030101010101" pitchFamily="2" charset="-122"/>
                  </a:endParaRPr>
                </a:p>
              </p:txBody>
            </p:sp>
          </p:grpSp>
          <p:grpSp>
            <p:nvGrpSpPr>
              <p:cNvPr id="70" name="组合 69"/>
              <p:cNvGrpSpPr/>
              <p:nvPr/>
            </p:nvGrpSpPr>
            <p:grpSpPr>
              <a:xfrm>
                <a:off x="1589581" y="2966703"/>
                <a:ext cx="632390" cy="1029818"/>
                <a:chOff x="788871" y="1754805"/>
                <a:chExt cx="648000" cy="1055240"/>
              </a:xfrm>
            </p:grpSpPr>
            <p:grpSp>
              <p:nvGrpSpPr>
                <p:cNvPr id="111" name="组合 110"/>
                <p:cNvGrpSpPr/>
                <p:nvPr/>
              </p:nvGrpSpPr>
              <p:grpSpPr>
                <a:xfrm>
                  <a:off x="788871" y="2162045"/>
                  <a:ext cx="648000" cy="648000"/>
                  <a:chOff x="6506571" y="1638199"/>
                  <a:chExt cx="720000" cy="720000"/>
                </a:xfrm>
              </p:grpSpPr>
              <p:grpSp>
                <p:nvGrpSpPr>
                  <p:cNvPr id="113" name="组合 112"/>
                  <p:cNvGrpSpPr/>
                  <p:nvPr/>
                </p:nvGrpSpPr>
                <p:grpSpPr>
                  <a:xfrm>
                    <a:off x="6506571" y="1638199"/>
                    <a:ext cx="720000" cy="720000"/>
                    <a:chOff x="6845255" y="1255571"/>
                    <a:chExt cx="720000" cy="720000"/>
                  </a:xfrm>
                </p:grpSpPr>
                <p:sp>
                  <p:nvSpPr>
                    <p:cNvPr id="115" name="矩形 11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116" name="直接连接符 11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7" name="直接连接符 11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4" name="文本框 113"/>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五</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12" name="文本框 111"/>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wu</a:t>
                  </a:r>
                  <a:endParaRPr lang="zh-CN" altLang="en-US" sz="2400" dirty="0">
                    <a:solidFill>
                      <a:prstClr val="black"/>
                    </a:solidFill>
                    <a:latin typeface="Calibri" panose="020F0502020204030204"/>
                    <a:ea typeface="宋体" panose="02010600030101010101" pitchFamily="2" charset="-122"/>
                  </a:endParaRPr>
                </a:p>
              </p:txBody>
            </p:sp>
          </p:grpSp>
          <p:grpSp>
            <p:nvGrpSpPr>
              <p:cNvPr id="71" name="组合 70"/>
              <p:cNvGrpSpPr/>
              <p:nvPr/>
            </p:nvGrpSpPr>
            <p:grpSpPr>
              <a:xfrm>
                <a:off x="2262093" y="2966703"/>
                <a:ext cx="632390" cy="1029818"/>
                <a:chOff x="788871" y="1754805"/>
                <a:chExt cx="648000" cy="1055240"/>
              </a:xfrm>
            </p:grpSpPr>
            <p:grpSp>
              <p:nvGrpSpPr>
                <p:cNvPr id="104" name="组合 103"/>
                <p:cNvGrpSpPr/>
                <p:nvPr/>
              </p:nvGrpSpPr>
              <p:grpSpPr>
                <a:xfrm>
                  <a:off x="788871" y="2162045"/>
                  <a:ext cx="648000" cy="648000"/>
                  <a:chOff x="6506571" y="1638199"/>
                  <a:chExt cx="720000" cy="720000"/>
                </a:xfrm>
              </p:grpSpPr>
              <p:grpSp>
                <p:nvGrpSpPr>
                  <p:cNvPr id="106" name="组合 105"/>
                  <p:cNvGrpSpPr/>
                  <p:nvPr/>
                </p:nvGrpSpPr>
                <p:grpSpPr>
                  <a:xfrm>
                    <a:off x="6506571" y="1638199"/>
                    <a:ext cx="720000" cy="720000"/>
                    <a:chOff x="6845255" y="1255571"/>
                    <a:chExt cx="720000" cy="720000"/>
                  </a:xfrm>
                </p:grpSpPr>
                <p:sp>
                  <p:nvSpPr>
                    <p:cNvPr id="108" name="矩形 107"/>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109" name="直接连接符 108"/>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0" name="直接连接符 109"/>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7" name="文本框 106"/>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代</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105" name="文本框 104"/>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err="1">
                      <a:solidFill>
                        <a:prstClr val="black"/>
                      </a:solidFill>
                      <a:latin typeface="Calibri" panose="020F0502020204030204"/>
                      <a:ea typeface="宋体" panose="02010600030101010101" pitchFamily="2" charset="-122"/>
                    </a:rPr>
                    <a:t>dai</a:t>
                  </a:r>
                  <a:endParaRPr lang="zh-CN" altLang="en-US" sz="1865" dirty="0">
                    <a:solidFill>
                      <a:prstClr val="black"/>
                    </a:solidFill>
                    <a:latin typeface="Calibri" panose="020F0502020204030204"/>
                    <a:ea typeface="宋体" panose="02010600030101010101" pitchFamily="2" charset="-122"/>
                  </a:endParaRPr>
                </a:p>
              </p:txBody>
            </p:sp>
          </p:grpSp>
          <p:grpSp>
            <p:nvGrpSpPr>
              <p:cNvPr id="72" name="组合 71"/>
              <p:cNvGrpSpPr/>
              <p:nvPr/>
            </p:nvGrpSpPr>
            <p:grpSpPr>
              <a:xfrm>
                <a:off x="2934605" y="2966703"/>
                <a:ext cx="632390" cy="1029818"/>
                <a:chOff x="788871" y="1754805"/>
                <a:chExt cx="648000" cy="1055240"/>
              </a:xfrm>
            </p:grpSpPr>
            <p:grpSp>
              <p:nvGrpSpPr>
                <p:cNvPr id="97" name="组合 96"/>
                <p:cNvGrpSpPr/>
                <p:nvPr/>
              </p:nvGrpSpPr>
              <p:grpSpPr>
                <a:xfrm>
                  <a:off x="788871" y="2162045"/>
                  <a:ext cx="648000" cy="648000"/>
                  <a:chOff x="6506571" y="1638199"/>
                  <a:chExt cx="720000" cy="720000"/>
                </a:xfrm>
              </p:grpSpPr>
              <p:grpSp>
                <p:nvGrpSpPr>
                  <p:cNvPr id="99" name="组合 98"/>
                  <p:cNvGrpSpPr/>
                  <p:nvPr/>
                </p:nvGrpSpPr>
                <p:grpSpPr>
                  <a:xfrm>
                    <a:off x="6506571" y="1638199"/>
                    <a:ext cx="720000" cy="720000"/>
                    <a:chOff x="6845255" y="1255571"/>
                    <a:chExt cx="720000" cy="720000"/>
                  </a:xfrm>
                </p:grpSpPr>
                <p:sp>
                  <p:nvSpPr>
                    <p:cNvPr id="101" name="矩形 100"/>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102" name="直接连接符 101"/>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03" name="直接连接符 102"/>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00" name="文本框 99"/>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移</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98" name="文本框 97"/>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yi</a:t>
                  </a:r>
                  <a:endParaRPr lang="zh-CN" altLang="en-US" sz="2400" dirty="0">
                    <a:solidFill>
                      <a:prstClr val="black"/>
                    </a:solidFill>
                    <a:latin typeface="Calibri" panose="020F0502020204030204"/>
                    <a:ea typeface="宋体" panose="02010600030101010101" pitchFamily="2" charset="-122"/>
                  </a:endParaRPr>
                </a:p>
              </p:txBody>
            </p:sp>
          </p:grpSp>
          <p:grpSp>
            <p:nvGrpSpPr>
              <p:cNvPr id="73" name="组合 72"/>
              <p:cNvGrpSpPr/>
              <p:nvPr/>
            </p:nvGrpSpPr>
            <p:grpSpPr>
              <a:xfrm>
                <a:off x="3607117" y="2966703"/>
                <a:ext cx="632390" cy="1029818"/>
                <a:chOff x="788871" y="1754805"/>
                <a:chExt cx="648000" cy="1055240"/>
              </a:xfrm>
            </p:grpSpPr>
            <p:grpSp>
              <p:nvGrpSpPr>
                <p:cNvPr id="90" name="组合 89"/>
                <p:cNvGrpSpPr/>
                <p:nvPr/>
              </p:nvGrpSpPr>
              <p:grpSpPr>
                <a:xfrm>
                  <a:off x="788871" y="2162045"/>
                  <a:ext cx="648000" cy="648000"/>
                  <a:chOff x="6506571" y="1638199"/>
                  <a:chExt cx="720000" cy="720000"/>
                </a:xfrm>
              </p:grpSpPr>
              <p:grpSp>
                <p:nvGrpSpPr>
                  <p:cNvPr id="92" name="组合 91"/>
                  <p:cNvGrpSpPr/>
                  <p:nvPr/>
                </p:nvGrpSpPr>
                <p:grpSpPr>
                  <a:xfrm>
                    <a:off x="6506571" y="1638199"/>
                    <a:ext cx="720000" cy="720000"/>
                    <a:chOff x="6845255" y="1255571"/>
                    <a:chExt cx="720000" cy="720000"/>
                  </a:xfrm>
                </p:grpSpPr>
                <p:sp>
                  <p:nvSpPr>
                    <p:cNvPr id="94" name="矩形 93"/>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95" name="直接连接符 94"/>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6" name="直接连接符 95"/>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3" name="文本框 92"/>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动</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91" name="文本框 90"/>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a:solidFill>
                        <a:prstClr val="black"/>
                      </a:solidFill>
                      <a:latin typeface="Calibri" panose="020F0502020204030204"/>
                      <a:ea typeface="宋体" panose="02010600030101010101" pitchFamily="2" charset="-122"/>
                    </a:rPr>
                    <a:t>dong</a:t>
                  </a:r>
                  <a:endParaRPr lang="zh-CN" altLang="en-US" sz="2135" dirty="0">
                    <a:solidFill>
                      <a:prstClr val="black"/>
                    </a:solidFill>
                    <a:latin typeface="Calibri" panose="020F0502020204030204"/>
                    <a:ea typeface="宋体" panose="02010600030101010101" pitchFamily="2" charset="-122"/>
                  </a:endParaRPr>
                </a:p>
              </p:txBody>
            </p:sp>
          </p:grpSp>
          <p:grpSp>
            <p:nvGrpSpPr>
              <p:cNvPr id="74" name="组合 73"/>
              <p:cNvGrpSpPr/>
              <p:nvPr/>
            </p:nvGrpSpPr>
            <p:grpSpPr>
              <a:xfrm>
                <a:off x="4279629" y="2966703"/>
                <a:ext cx="632390" cy="1029818"/>
                <a:chOff x="788871" y="1754805"/>
                <a:chExt cx="648000" cy="1055240"/>
              </a:xfrm>
            </p:grpSpPr>
            <p:grpSp>
              <p:nvGrpSpPr>
                <p:cNvPr id="83" name="组合 82"/>
                <p:cNvGrpSpPr/>
                <p:nvPr/>
              </p:nvGrpSpPr>
              <p:grpSpPr>
                <a:xfrm>
                  <a:off x="788871" y="2162045"/>
                  <a:ext cx="648000" cy="648000"/>
                  <a:chOff x="6506571" y="1638199"/>
                  <a:chExt cx="720000" cy="720000"/>
                </a:xfrm>
              </p:grpSpPr>
              <p:grpSp>
                <p:nvGrpSpPr>
                  <p:cNvPr id="85" name="组合 84"/>
                  <p:cNvGrpSpPr/>
                  <p:nvPr/>
                </p:nvGrpSpPr>
                <p:grpSpPr>
                  <a:xfrm>
                    <a:off x="6506571" y="1638199"/>
                    <a:ext cx="720000" cy="720000"/>
                    <a:chOff x="6845255" y="1255571"/>
                    <a:chExt cx="720000" cy="720000"/>
                  </a:xfrm>
                </p:grpSpPr>
                <p:sp>
                  <p:nvSpPr>
                    <p:cNvPr id="87" name="矩形 86"/>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88" name="直接连接符 87"/>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9" name="直接连接符 88"/>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6" name="文本框 85"/>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通</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84" name="文本框 83"/>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a:solidFill>
                        <a:prstClr val="black"/>
                      </a:solidFill>
                      <a:latin typeface="Calibri" panose="020F0502020204030204"/>
                      <a:ea typeface="宋体" panose="02010600030101010101" pitchFamily="2" charset="-122"/>
                    </a:rPr>
                    <a:t>tong</a:t>
                  </a:r>
                  <a:endParaRPr lang="zh-CN" altLang="en-US" sz="2400" dirty="0">
                    <a:solidFill>
                      <a:prstClr val="black"/>
                    </a:solidFill>
                    <a:latin typeface="Calibri" panose="020F0502020204030204"/>
                    <a:ea typeface="宋体" panose="02010600030101010101" pitchFamily="2" charset="-122"/>
                  </a:endParaRPr>
                </a:p>
              </p:txBody>
            </p:sp>
          </p:grpSp>
          <p:grpSp>
            <p:nvGrpSpPr>
              <p:cNvPr id="75" name="组合 74"/>
              <p:cNvGrpSpPr/>
              <p:nvPr/>
            </p:nvGrpSpPr>
            <p:grpSpPr>
              <a:xfrm>
                <a:off x="4952142" y="2966703"/>
                <a:ext cx="632390" cy="1029818"/>
                <a:chOff x="788871" y="1754805"/>
                <a:chExt cx="648000" cy="1055240"/>
              </a:xfrm>
            </p:grpSpPr>
            <p:grpSp>
              <p:nvGrpSpPr>
                <p:cNvPr id="76" name="组合 75"/>
                <p:cNvGrpSpPr/>
                <p:nvPr/>
              </p:nvGrpSpPr>
              <p:grpSpPr>
                <a:xfrm>
                  <a:off x="788871" y="2162045"/>
                  <a:ext cx="648000" cy="648000"/>
                  <a:chOff x="6506571" y="1638199"/>
                  <a:chExt cx="720000" cy="720000"/>
                </a:xfrm>
              </p:grpSpPr>
              <p:grpSp>
                <p:nvGrpSpPr>
                  <p:cNvPr id="78" name="组合 77"/>
                  <p:cNvGrpSpPr/>
                  <p:nvPr/>
                </p:nvGrpSpPr>
                <p:grpSpPr>
                  <a:xfrm>
                    <a:off x="6506571" y="1638199"/>
                    <a:ext cx="720000" cy="720000"/>
                    <a:chOff x="6845255" y="1255571"/>
                    <a:chExt cx="720000" cy="720000"/>
                  </a:xfrm>
                </p:grpSpPr>
                <p:sp>
                  <p:nvSpPr>
                    <p:cNvPr id="80" name="矩形 79"/>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81" name="直接连接符 80"/>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2" name="直接连接符 81"/>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79" name="文本框 78"/>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信</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77" name="文本框 76"/>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xin</a:t>
                  </a:r>
                  <a:endParaRPr lang="zh-CN" altLang="en-US" sz="2400" dirty="0">
                    <a:solidFill>
                      <a:prstClr val="black"/>
                    </a:solidFill>
                    <a:latin typeface="Calibri" panose="020F0502020204030204"/>
                    <a:ea typeface="宋体" panose="02010600030101010101" pitchFamily="2" charset="-122"/>
                  </a:endParaRPr>
                </a:p>
              </p:txBody>
            </p:sp>
          </p:grpSp>
        </p:grpSp>
        <p:grpSp>
          <p:nvGrpSpPr>
            <p:cNvPr id="35" name="组合 34"/>
            <p:cNvGrpSpPr/>
            <p:nvPr/>
          </p:nvGrpSpPr>
          <p:grpSpPr>
            <a:xfrm>
              <a:off x="5648416" y="1357676"/>
              <a:ext cx="2649926" cy="1029818"/>
              <a:chOff x="3699945" y="1463162"/>
              <a:chExt cx="2649926" cy="1029818"/>
            </a:xfrm>
          </p:grpSpPr>
          <p:grpSp>
            <p:nvGrpSpPr>
              <p:cNvPr id="37" name="组合 36"/>
              <p:cNvGrpSpPr/>
              <p:nvPr/>
            </p:nvGrpSpPr>
            <p:grpSpPr>
              <a:xfrm>
                <a:off x="3699945" y="1463162"/>
                <a:ext cx="632390" cy="1029818"/>
                <a:chOff x="788871" y="1754805"/>
                <a:chExt cx="648000" cy="1055240"/>
              </a:xfrm>
            </p:grpSpPr>
            <p:grpSp>
              <p:nvGrpSpPr>
                <p:cNvPr id="62" name="组合 61"/>
                <p:cNvGrpSpPr/>
                <p:nvPr/>
              </p:nvGrpSpPr>
              <p:grpSpPr>
                <a:xfrm>
                  <a:off x="788871" y="2162045"/>
                  <a:ext cx="648000" cy="648000"/>
                  <a:chOff x="6506571" y="1638199"/>
                  <a:chExt cx="720000" cy="720000"/>
                </a:xfrm>
              </p:grpSpPr>
              <p:grpSp>
                <p:nvGrpSpPr>
                  <p:cNvPr id="64" name="组合 63"/>
                  <p:cNvGrpSpPr/>
                  <p:nvPr/>
                </p:nvGrpSpPr>
                <p:grpSpPr>
                  <a:xfrm>
                    <a:off x="6506571" y="1638199"/>
                    <a:ext cx="720000" cy="720000"/>
                    <a:chOff x="6845255" y="1255571"/>
                    <a:chExt cx="720000" cy="720000"/>
                  </a:xfrm>
                </p:grpSpPr>
                <p:sp>
                  <p:nvSpPr>
                    <p:cNvPr id="66" name="矩形 65"/>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67" name="直接连接符 66"/>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65" name="文本框 64"/>
                  <p:cNvSpPr txBox="1"/>
                  <p:nvPr/>
                </p:nvSpPr>
                <p:spPr>
                  <a:xfrm>
                    <a:off x="6604497" y="1678418"/>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人</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63" name="文本框 62"/>
                <p:cNvSpPr txBox="1"/>
                <p:nvPr/>
              </p:nvSpPr>
              <p:spPr>
                <a:xfrm>
                  <a:off x="788871" y="1754805"/>
                  <a:ext cx="648000" cy="354796"/>
                </a:xfrm>
                <a:prstGeom prst="rect">
                  <a:avLst/>
                </a:prstGeom>
                <a:noFill/>
              </p:spPr>
              <p:txBody>
                <a:bodyPr wrap="square" rtlCol="0">
                  <a:spAutoFit/>
                </a:bodyPr>
                <a:lstStyle/>
                <a:p>
                  <a:pPr algn="ctr" defTabSz="913765"/>
                  <a:r>
                    <a:rPr lang="en-US" altLang="zh-CN" sz="2400" dirty="0" err="1">
                      <a:solidFill>
                        <a:prstClr val="black"/>
                      </a:solidFill>
                      <a:latin typeface="Calibri" panose="020F0502020204030204"/>
                      <a:ea typeface="宋体" panose="02010600030101010101" pitchFamily="2" charset="-122"/>
                    </a:rPr>
                    <a:t>ren</a:t>
                  </a:r>
                  <a:endParaRPr lang="zh-CN" altLang="en-US" sz="2400" dirty="0">
                    <a:solidFill>
                      <a:prstClr val="black"/>
                    </a:solidFill>
                    <a:latin typeface="Calibri" panose="020F0502020204030204"/>
                    <a:ea typeface="宋体" panose="02010600030101010101" pitchFamily="2" charset="-122"/>
                  </a:endParaRPr>
                </a:p>
              </p:txBody>
            </p:sp>
          </p:grpSp>
          <p:grpSp>
            <p:nvGrpSpPr>
              <p:cNvPr id="38" name="组合 37"/>
              <p:cNvGrpSpPr/>
              <p:nvPr/>
            </p:nvGrpSpPr>
            <p:grpSpPr>
              <a:xfrm>
                <a:off x="4372457" y="1463162"/>
                <a:ext cx="632390" cy="1029818"/>
                <a:chOff x="788871" y="1754805"/>
                <a:chExt cx="648000" cy="1055240"/>
              </a:xfrm>
            </p:grpSpPr>
            <p:grpSp>
              <p:nvGrpSpPr>
                <p:cNvPr id="55" name="组合 54"/>
                <p:cNvGrpSpPr/>
                <p:nvPr/>
              </p:nvGrpSpPr>
              <p:grpSpPr>
                <a:xfrm>
                  <a:off x="788871" y="2162045"/>
                  <a:ext cx="648000" cy="648000"/>
                  <a:chOff x="6506571" y="1638199"/>
                  <a:chExt cx="720000" cy="720000"/>
                </a:xfrm>
              </p:grpSpPr>
              <p:grpSp>
                <p:nvGrpSpPr>
                  <p:cNvPr id="57" name="组合 56"/>
                  <p:cNvGrpSpPr/>
                  <p:nvPr/>
                </p:nvGrpSpPr>
                <p:grpSpPr>
                  <a:xfrm>
                    <a:off x="6506571" y="1638199"/>
                    <a:ext cx="720000" cy="720000"/>
                    <a:chOff x="6845255" y="1255571"/>
                    <a:chExt cx="720000" cy="720000"/>
                  </a:xfrm>
                </p:grpSpPr>
                <p:sp>
                  <p:nvSpPr>
                    <p:cNvPr id="59" name="矩形 5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60" name="直接连接符 5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1" name="直接连接符 6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8" name="文本框 57"/>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工</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56" name="文本框 55"/>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a:solidFill>
                        <a:prstClr val="black"/>
                      </a:solidFill>
                      <a:latin typeface="Calibri" panose="020F0502020204030204"/>
                      <a:ea typeface="宋体" panose="02010600030101010101" pitchFamily="2" charset="-122"/>
                    </a:rPr>
                    <a:t>gong</a:t>
                  </a:r>
                  <a:endParaRPr lang="zh-CN" altLang="en-US" sz="2400" dirty="0">
                    <a:solidFill>
                      <a:prstClr val="black"/>
                    </a:solidFill>
                    <a:latin typeface="Calibri" panose="020F0502020204030204"/>
                    <a:ea typeface="宋体" panose="02010600030101010101" pitchFamily="2" charset="-122"/>
                  </a:endParaRPr>
                </a:p>
              </p:txBody>
            </p:sp>
          </p:grpSp>
          <p:grpSp>
            <p:nvGrpSpPr>
              <p:cNvPr id="39" name="组合 38"/>
              <p:cNvGrpSpPr/>
              <p:nvPr/>
            </p:nvGrpSpPr>
            <p:grpSpPr>
              <a:xfrm>
                <a:off x="5044969" y="1463162"/>
                <a:ext cx="632390" cy="1029818"/>
                <a:chOff x="788871" y="1754805"/>
                <a:chExt cx="648000" cy="1055240"/>
              </a:xfrm>
            </p:grpSpPr>
            <p:grpSp>
              <p:nvGrpSpPr>
                <p:cNvPr id="48" name="组合 47"/>
                <p:cNvGrpSpPr/>
                <p:nvPr/>
              </p:nvGrpSpPr>
              <p:grpSpPr>
                <a:xfrm>
                  <a:off x="788871" y="2162045"/>
                  <a:ext cx="648000" cy="648000"/>
                  <a:chOff x="6506571" y="1638199"/>
                  <a:chExt cx="720000" cy="720000"/>
                </a:xfrm>
              </p:grpSpPr>
              <p:grpSp>
                <p:nvGrpSpPr>
                  <p:cNvPr id="50" name="组合 49"/>
                  <p:cNvGrpSpPr/>
                  <p:nvPr/>
                </p:nvGrpSpPr>
                <p:grpSpPr>
                  <a:xfrm>
                    <a:off x="6506571" y="1638199"/>
                    <a:ext cx="720000" cy="720000"/>
                    <a:chOff x="6845255" y="1255571"/>
                    <a:chExt cx="720000" cy="720000"/>
                  </a:xfrm>
                </p:grpSpPr>
                <p:sp>
                  <p:nvSpPr>
                    <p:cNvPr id="52" name="矩形 51"/>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53" name="直接连接符 52"/>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1" name="文本框 50"/>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智</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49" name="文本框 48"/>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err="1">
                      <a:solidFill>
                        <a:prstClr val="black"/>
                      </a:solidFill>
                      <a:latin typeface="Calibri" panose="020F0502020204030204"/>
                      <a:ea typeface="宋体" panose="02010600030101010101" pitchFamily="2" charset="-122"/>
                    </a:rPr>
                    <a:t>zhi</a:t>
                  </a:r>
                  <a:endParaRPr lang="zh-CN" altLang="en-US" sz="1865" dirty="0">
                    <a:solidFill>
                      <a:prstClr val="black"/>
                    </a:solidFill>
                    <a:latin typeface="Calibri" panose="020F0502020204030204"/>
                    <a:ea typeface="宋体" panose="02010600030101010101" pitchFamily="2" charset="-122"/>
                  </a:endParaRPr>
                </a:p>
              </p:txBody>
            </p:sp>
          </p:grpSp>
          <p:grpSp>
            <p:nvGrpSpPr>
              <p:cNvPr id="40" name="组合 39"/>
              <p:cNvGrpSpPr/>
              <p:nvPr/>
            </p:nvGrpSpPr>
            <p:grpSpPr>
              <a:xfrm>
                <a:off x="5717481" y="1463162"/>
                <a:ext cx="632390" cy="1029818"/>
                <a:chOff x="788871" y="1754805"/>
                <a:chExt cx="648000" cy="1055240"/>
              </a:xfrm>
            </p:grpSpPr>
            <p:grpSp>
              <p:nvGrpSpPr>
                <p:cNvPr id="41" name="组合 40"/>
                <p:cNvGrpSpPr/>
                <p:nvPr/>
              </p:nvGrpSpPr>
              <p:grpSpPr>
                <a:xfrm>
                  <a:off x="788871" y="2162045"/>
                  <a:ext cx="648000" cy="648000"/>
                  <a:chOff x="6506571" y="1638199"/>
                  <a:chExt cx="720000" cy="720000"/>
                </a:xfrm>
              </p:grpSpPr>
              <p:grpSp>
                <p:nvGrpSpPr>
                  <p:cNvPr id="43" name="组合 42"/>
                  <p:cNvGrpSpPr/>
                  <p:nvPr/>
                </p:nvGrpSpPr>
                <p:grpSpPr>
                  <a:xfrm>
                    <a:off x="6506571" y="1638199"/>
                    <a:ext cx="720000" cy="720000"/>
                    <a:chOff x="6845255" y="1255571"/>
                    <a:chExt cx="720000" cy="720000"/>
                  </a:xfrm>
                </p:grpSpPr>
                <p:sp>
                  <p:nvSpPr>
                    <p:cNvPr id="45" name="矩形 4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cxnSp>
                  <p:nvCxnSpPr>
                    <p:cNvPr id="46" name="直接连接符 4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47" name="直接连接符 4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44" name="文本框 43"/>
                  <p:cNvSpPr txBox="1"/>
                  <p:nvPr/>
                </p:nvSpPr>
                <p:spPr>
                  <a:xfrm>
                    <a:off x="6604497" y="1678419"/>
                    <a:ext cx="524151" cy="639564"/>
                  </a:xfrm>
                  <a:prstGeom prst="rect">
                    <a:avLst/>
                  </a:prstGeom>
                  <a:noFill/>
                </p:spPr>
                <p:txBody>
                  <a:bodyPr wrap="square" rtlCol="0" anchor="ctr" anchorCtr="0">
                    <a:spAutoFit/>
                  </a:bodyPr>
                  <a:lstStyle/>
                  <a:p>
                    <a:pPr algn="ctr" defTabSz="913765"/>
                    <a:r>
                      <a:rPr lang="zh-CN" altLang="en-US" sz="4265" b="1" dirty="0">
                        <a:solidFill>
                          <a:srgbClr val="990000"/>
                        </a:solidFill>
                        <a:latin typeface="微软雅黑" panose="020B0503020204020204" pitchFamily="34" charset="-122"/>
                        <a:ea typeface="微软雅黑" panose="020B0503020204020204" pitchFamily="34" charset="-122"/>
                      </a:rPr>
                      <a:t>能</a:t>
                    </a:r>
                    <a:endParaRPr lang="zh-CN" altLang="en-US" sz="4265" b="1" dirty="0">
                      <a:solidFill>
                        <a:srgbClr val="990000"/>
                      </a:solidFill>
                      <a:latin typeface="微软雅黑" panose="020B0503020204020204" pitchFamily="34" charset="-122"/>
                      <a:ea typeface="微软雅黑" panose="020B0503020204020204" pitchFamily="34" charset="-122"/>
                    </a:endParaRPr>
                  </a:p>
                </p:txBody>
              </p:sp>
            </p:grpSp>
            <p:sp>
              <p:nvSpPr>
                <p:cNvPr id="42" name="文本框 41"/>
                <p:cNvSpPr txBox="1"/>
                <p:nvPr/>
              </p:nvSpPr>
              <p:spPr>
                <a:xfrm>
                  <a:off x="788871" y="1754805"/>
                  <a:ext cx="648000" cy="323209"/>
                </a:xfrm>
                <a:prstGeom prst="rect">
                  <a:avLst/>
                </a:prstGeom>
                <a:noFill/>
              </p:spPr>
              <p:txBody>
                <a:bodyPr wrap="square" rtlCol="0">
                  <a:spAutoFit/>
                </a:bodyPr>
                <a:lstStyle/>
                <a:p>
                  <a:pPr algn="ctr" defTabSz="913765"/>
                  <a:r>
                    <a:rPr lang="en-US" altLang="zh-CN" sz="2135" dirty="0" err="1">
                      <a:solidFill>
                        <a:prstClr val="black"/>
                      </a:solidFill>
                      <a:latin typeface="Calibri" panose="020F0502020204030204"/>
                      <a:ea typeface="宋体" panose="02010600030101010101" pitchFamily="2" charset="-122"/>
                    </a:rPr>
                    <a:t>neng</a:t>
                  </a:r>
                  <a:endParaRPr lang="zh-CN" altLang="en-US" sz="2400" dirty="0">
                    <a:solidFill>
                      <a:prstClr val="black"/>
                    </a:solidFill>
                    <a:latin typeface="Calibri" panose="020F0502020204030204"/>
                    <a:ea typeface="宋体" panose="02010600030101010101" pitchFamily="2" charset="-122"/>
                  </a:endParaRPr>
                </a:p>
              </p:txBody>
            </p:sp>
          </p:grpSp>
        </p:grpSp>
        <p:sp>
          <p:nvSpPr>
            <p:cNvPr id="36" name="文本框 35"/>
            <p:cNvSpPr txBox="1"/>
            <p:nvPr/>
          </p:nvSpPr>
          <p:spPr>
            <a:xfrm>
              <a:off x="2166413" y="2881686"/>
              <a:ext cx="1117996" cy="807914"/>
            </a:xfrm>
            <a:prstGeom prst="rect">
              <a:avLst/>
            </a:prstGeom>
            <a:noFill/>
          </p:spPr>
          <p:txBody>
            <a:bodyPr wrap="square" rtlCol="0">
              <a:spAutoFit/>
            </a:bodyPr>
            <a:lstStyle/>
            <a:p>
              <a:pPr defTabSz="913765"/>
              <a:r>
                <a:rPr lang="en-US" altLang="zh-CN" sz="6400" b="1" dirty="0">
                  <a:solidFill>
                    <a:prstClr val="black">
                      <a:lumMod val="85000"/>
                      <a:lumOff val="15000"/>
                    </a:prstClr>
                  </a:solidFill>
                  <a:latin typeface="Calibri" panose="020F0502020204030204"/>
                  <a:ea typeface="宋体" panose="02010600030101010101" pitchFamily="2" charset="-122"/>
                </a:rPr>
                <a:t>5G</a:t>
              </a:r>
              <a:endParaRPr lang="zh-CN" altLang="en-US" sz="6400" b="1" dirty="0">
                <a:solidFill>
                  <a:prstClr val="black">
                    <a:lumMod val="85000"/>
                    <a:lumOff val="15000"/>
                  </a:prstClr>
                </a:solidFill>
                <a:latin typeface="Calibri" panose="020F0502020204030204"/>
                <a:ea typeface="宋体" panose="02010600030101010101" pitchFamily="2" charset="-122"/>
              </a:endParaRPr>
            </a:p>
          </p:txBody>
        </p:sp>
      </p:grpSp>
      <p:sp>
        <p:nvSpPr>
          <p:cNvPr id="125" name="TextBox 1"/>
          <p:cNvSpPr txBox="1"/>
          <p:nvPr/>
        </p:nvSpPr>
        <p:spPr>
          <a:xfrm>
            <a:off x="633865" y="5218824"/>
            <a:ext cx="10633412" cy="748795"/>
          </a:xfrm>
          <a:prstGeom prst="rect">
            <a:avLst/>
          </a:prstGeom>
          <a:noFill/>
        </p:spPr>
        <p:txBody>
          <a:bodyPr wrap="square" rtlCol="0">
            <a:spAutoFit/>
          </a:bodyPr>
          <a:lstStyle/>
          <a:p>
            <a:pPr defTabSz="913765"/>
            <a:r>
              <a:rPr lang="zh-CN" altLang="en-US" sz="2135" dirty="0">
                <a:solidFill>
                  <a:prstClr val="black"/>
                </a:solidFill>
                <a:latin typeface="微软雅黑" panose="020B0503020204020204" pitchFamily="34" charset="-122"/>
                <a:ea typeface="微软雅黑" panose="020B0503020204020204" pitchFamily="34" charset="-122"/>
              </a:rPr>
              <a:t>加快培育壮大新兴产业。全面实施战略性新兴产业发展规划，加快新材料、</a:t>
            </a:r>
            <a:r>
              <a:rPr lang="zh-CN" altLang="en-US" sz="2135" b="1" dirty="0">
                <a:solidFill>
                  <a:srgbClr val="990000"/>
                </a:solidFill>
                <a:latin typeface="微软雅黑" panose="020B0503020204020204" pitchFamily="34" charset="-122"/>
                <a:ea typeface="微软雅黑" panose="020B0503020204020204" pitchFamily="34" charset="-122"/>
              </a:rPr>
              <a:t>人工智能</a:t>
            </a:r>
            <a:r>
              <a:rPr lang="zh-CN" altLang="en-US" sz="2135" dirty="0">
                <a:solidFill>
                  <a:prstClr val="black"/>
                </a:solidFill>
                <a:latin typeface="微软雅黑" panose="020B0503020204020204" pitchFamily="34" charset="-122"/>
                <a:ea typeface="微软雅黑" panose="020B0503020204020204" pitchFamily="34" charset="-122"/>
              </a:rPr>
              <a:t>、集成电路、生物制药、</a:t>
            </a:r>
            <a:r>
              <a:rPr lang="zh-CN" altLang="en-US" sz="2135" b="1" dirty="0">
                <a:solidFill>
                  <a:srgbClr val="990000"/>
                </a:solidFill>
                <a:latin typeface="微软雅黑" panose="020B0503020204020204" pitchFamily="34" charset="-122"/>
                <a:ea typeface="微软雅黑" panose="020B0503020204020204" pitchFamily="34" charset="-122"/>
              </a:rPr>
              <a:t>第五代移动通信</a:t>
            </a:r>
            <a:r>
              <a:rPr lang="zh-CN" altLang="en-US" sz="2135" dirty="0">
                <a:solidFill>
                  <a:prstClr val="black"/>
                </a:solidFill>
                <a:latin typeface="微软雅黑" panose="020B0503020204020204" pitchFamily="34" charset="-122"/>
                <a:ea typeface="微软雅黑" panose="020B0503020204020204" pitchFamily="34" charset="-122"/>
              </a:rPr>
              <a:t>等技术研发和转化，做大做强产业集群。</a:t>
            </a:r>
            <a:endParaRPr lang="zh-CN" altLang="en-US" sz="2135" dirty="0">
              <a:solidFill>
                <a:prstClr val="black"/>
              </a:solidFill>
              <a:latin typeface="微软雅黑" panose="020B0503020204020204" pitchFamily="34" charset="-122"/>
              <a:ea typeface="微软雅黑" panose="020B0503020204020204" pitchFamily="34" charset="-122"/>
            </a:endParaRPr>
          </a:p>
        </p:txBody>
      </p:sp>
      <p:grpSp>
        <p:nvGrpSpPr>
          <p:cNvPr id="126" name="组合 125"/>
          <p:cNvGrpSpPr/>
          <p:nvPr/>
        </p:nvGrpSpPr>
        <p:grpSpPr>
          <a:xfrm>
            <a:off x="1384552" y="3916245"/>
            <a:ext cx="960000" cy="960000"/>
            <a:chOff x="5022026" y="1359898"/>
            <a:chExt cx="720000" cy="720000"/>
          </a:xfrm>
        </p:grpSpPr>
        <p:sp>
          <p:nvSpPr>
            <p:cNvPr id="127" name="椭圆 126"/>
            <p:cNvSpPr/>
            <p:nvPr/>
          </p:nvSpPr>
          <p:spPr>
            <a:xfrm>
              <a:off x="5022026" y="1359898"/>
              <a:ext cx="720000" cy="720000"/>
            </a:xfrm>
            <a:prstGeom prst="ellipse">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28" name="椭圆 127"/>
            <p:cNvSpPr/>
            <p:nvPr/>
          </p:nvSpPr>
          <p:spPr>
            <a:xfrm>
              <a:off x="5058026" y="1395898"/>
              <a:ext cx="648000" cy="648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48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29" name="文本框 87"/>
            <p:cNvSpPr txBox="1"/>
            <p:nvPr/>
          </p:nvSpPr>
          <p:spPr>
            <a:xfrm>
              <a:off x="5135652" y="1519843"/>
              <a:ext cx="492748" cy="377075"/>
            </a:xfrm>
            <a:prstGeom prst="rect">
              <a:avLst/>
            </a:prstGeom>
            <a:noFill/>
          </p:spPr>
          <p:txBody>
            <a:bodyPr wrap="square" rtlCol="0">
              <a:spAutoFit/>
            </a:bodyPr>
            <a:lstStyle/>
            <a:p>
              <a:pPr algn="ctr" defTabSz="913765"/>
              <a:r>
                <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rPr>
                <a:t>例</a:t>
              </a:r>
              <a:endParaRPr lang="zh-CN" altLang="en-US" sz="26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2000" fill="hold"/>
                                            <p:tgtEl>
                                              <p:spTgt spid="31"/>
                                            </p:tgtEl>
                                            <p:attrNameLst>
                                              <p:attrName>ppt_w</p:attrName>
                                            </p:attrNameLst>
                                          </p:cBhvr>
                                          <p:tavLst>
                                            <p:tav tm="0">
                                              <p:val>
                                                <p:fltVal val="0"/>
                                              </p:val>
                                            </p:tav>
                                            <p:tav tm="100000">
                                              <p:val>
                                                <p:strVal val="#ppt_w"/>
                                              </p:val>
                                            </p:tav>
                                          </p:tavLst>
                                        </p:anim>
                                        <p:anim calcmode="lin" valueType="num">
                                          <p:cBhvr>
                                            <p:cTn id="8" dur="2000" fill="hold"/>
                                            <p:tgtEl>
                                              <p:spTgt spid="31"/>
                                            </p:tgtEl>
                                            <p:attrNameLst>
                                              <p:attrName>ppt_h</p:attrName>
                                            </p:attrNameLst>
                                          </p:cBhvr>
                                          <p:tavLst>
                                            <p:tav tm="0">
                                              <p:val>
                                                <p:fltVal val="0"/>
                                              </p:val>
                                            </p:tav>
                                            <p:tav tm="100000">
                                              <p:val>
                                                <p:strVal val="#ppt_h"/>
                                              </p:val>
                                            </p:tav>
                                          </p:tavLst>
                                        </p:anim>
                                        <p:anim calcmode="lin" valueType="num">
                                          <p:cBhvr>
                                            <p:cTn id="9" dur="2000" fill="hold"/>
                                            <p:tgtEl>
                                              <p:spTgt spid="31"/>
                                            </p:tgtEl>
                                            <p:attrNameLst>
                                              <p:attrName>style.rotation</p:attrName>
                                            </p:attrNameLst>
                                          </p:cBhvr>
                                          <p:tavLst>
                                            <p:tav tm="0">
                                              <p:val>
                                                <p:fltVal val="90"/>
                                              </p:val>
                                            </p:tav>
                                            <p:tav tm="100000">
                                              <p:val>
                                                <p:fltVal val="0"/>
                                              </p:val>
                                            </p:tav>
                                          </p:tavLst>
                                        </p:anim>
                                        <p:animEffect transition="in" filter="fade">
                                          <p:cBhvr>
                                            <p:cTn id="10" dur="2000"/>
                                            <p:tgtEl>
                                              <p:spTgt spid="31"/>
                                            </p:tgtEl>
                                          </p:cBhvr>
                                        </p:animEffect>
                                      </p:childTnLst>
                                    </p:cTn>
                                  </p:par>
                                </p:childTnLst>
                              </p:cTn>
                            </p:par>
                            <p:par>
                              <p:cTn id="11" fill="hold">
                                <p:stCondLst>
                                  <p:cond delay="2000"/>
                                </p:stCondLst>
                                <p:childTnLst>
                                  <p:par>
                                    <p:cTn id="12" presetID="2" presetClass="entr" presetSubtype="8" fill="hold" grpId="0" nodeType="afterEffect" p14:presetBounceEnd="28000">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14:bounceEnd="28000">
                                          <p:cBhvr additive="base">
                                            <p:cTn id="14" dur="1750" fill="hold"/>
                                            <p:tgtEl>
                                              <p:spTgt spid="32"/>
                                            </p:tgtEl>
                                            <p:attrNameLst>
                                              <p:attrName>ppt_x</p:attrName>
                                            </p:attrNameLst>
                                          </p:cBhvr>
                                          <p:tavLst>
                                            <p:tav tm="0">
                                              <p:val>
                                                <p:strVal val="0-#ppt_w/2"/>
                                              </p:val>
                                            </p:tav>
                                            <p:tav tm="100000">
                                              <p:val>
                                                <p:strVal val="#ppt_x"/>
                                              </p:val>
                                            </p:tav>
                                          </p:tavLst>
                                        </p:anim>
                                        <p:anim calcmode="lin" valueType="num" p14:bounceEnd="28000">
                                          <p:cBhvr additive="base">
                                            <p:cTn id="15" dur="1750" fill="hold"/>
                                            <p:tgtEl>
                                              <p:spTgt spid="32"/>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2000"/>
                                            <p:tgtEl>
                                              <p:spTgt spid="33"/>
                                            </p:tgtEl>
                                          </p:cBhvr>
                                        </p:animEffect>
                                        <p:anim calcmode="lin" valueType="num">
                                          <p:cBhvr>
                                            <p:cTn id="20" dur="2000" fill="hold"/>
                                            <p:tgtEl>
                                              <p:spTgt spid="33"/>
                                            </p:tgtEl>
                                            <p:attrNameLst>
                                              <p:attrName>ppt_x</p:attrName>
                                            </p:attrNameLst>
                                          </p:cBhvr>
                                          <p:tavLst>
                                            <p:tav tm="0">
                                              <p:val>
                                                <p:strVal val="#ppt_x"/>
                                              </p:val>
                                            </p:tav>
                                            <p:tav tm="100000">
                                              <p:val>
                                                <p:strVal val="#ppt_x"/>
                                              </p:val>
                                            </p:tav>
                                          </p:tavLst>
                                        </p:anim>
                                        <p:anim calcmode="lin" valueType="num">
                                          <p:cBhvr>
                                            <p:cTn id="21" dur="20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126"/>
                                            </p:tgtEl>
                                            <p:attrNameLst>
                                              <p:attrName>style.visibility</p:attrName>
                                            </p:attrNameLst>
                                          </p:cBhvr>
                                          <p:to>
                                            <p:strVal val="visible"/>
                                          </p:to>
                                        </p:set>
                                        <p:anim calcmode="lin" valueType="num">
                                          <p:cBhvr>
                                            <p:cTn id="25" dur="1000" fill="hold"/>
                                            <p:tgtEl>
                                              <p:spTgt spid="126"/>
                                            </p:tgtEl>
                                            <p:attrNameLst>
                                              <p:attrName>ppt_w</p:attrName>
                                            </p:attrNameLst>
                                          </p:cBhvr>
                                          <p:tavLst>
                                            <p:tav tm="0">
                                              <p:val>
                                                <p:fltVal val="0"/>
                                              </p:val>
                                            </p:tav>
                                            <p:tav tm="100000">
                                              <p:val>
                                                <p:strVal val="#ppt_w"/>
                                              </p:val>
                                            </p:tav>
                                          </p:tavLst>
                                        </p:anim>
                                        <p:anim calcmode="lin" valueType="num">
                                          <p:cBhvr>
                                            <p:cTn id="26" dur="1000" fill="hold"/>
                                            <p:tgtEl>
                                              <p:spTgt spid="126"/>
                                            </p:tgtEl>
                                            <p:attrNameLst>
                                              <p:attrName>ppt_h</p:attrName>
                                            </p:attrNameLst>
                                          </p:cBhvr>
                                          <p:tavLst>
                                            <p:tav tm="0">
                                              <p:val>
                                                <p:fltVal val="0"/>
                                              </p:val>
                                            </p:tav>
                                            <p:tav tm="100000">
                                              <p:val>
                                                <p:strVal val="#ppt_h"/>
                                              </p:val>
                                            </p:tav>
                                          </p:tavLst>
                                        </p:anim>
                                        <p:animEffect transition="in" filter="fade">
                                          <p:cBhvr>
                                            <p:cTn id="27" dur="1000"/>
                                            <p:tgtEl>
                                              <p:spTgt spid="126"/>
                                            </p:tgtEl>
                                          </p:cBhvr>
                                        </p:animEffect>
                                      </p:childTnLst>
                                    </p:cTn>
                                  </p:par>
                                </p:childTnLst>
                              </p:cTn>
                            </p:par>
                            <p:par>
                              <p:cTn id="28" fill="hold">
                                <p:stCondLst>
                                  <p:cond delay="7000"/>
                                </p:stCondLst>
                                <p:childTnLst>
                                  <p:par>
                                    <p:cTn id="29" presetID="1" presetClass="entr" presetSubtype="0" fill="hold" grpId="0" nodeType="afterEffect">
                                      <p:stCondLst>
                                        <p:cond delay="0"/>
                                      </p:stCondLst>
                                      <p:iterate type="lt">
                                        <p:tmAbs val="80"/>
                                      </p:iterate>
                                      <p:childTnLst>
                                        <p:set>
                                          <p:cBhvr>
                                            <p:cTn id="30" dur="1" fill="hold">
                                              <p:stCondLst>
                                                <p:cond delay="0"/>
                                              </p:stCondLst>
                                            </p:cTn>
                                            <p:tgtEl>
                                              <p:spTgt spid="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12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2000" fill="hold"/>
                                            <p:tgtEl>
                                              <p:spTgt spid="31"/>
                                            </p:tgtEl>
                                            <p:attrNameLst>
                                              <p:attrName>ppt_w</p:attrName>
                                            </p:attrNameLst>
                                          </p:cBhvr>
                                          <p:tavLst>
                                            <p:tav tm="0">
                                              <p:val>
                                                <p:fltVal val="0"/>
                                              </p:val>
                                            </p:tav>
                                            <p:tav tm="100000">
                                              <p:val>
                                                <p:strVal val="#ppt_w"/>
                                              </p:val>
                                            </p:tav>
                                          </p:tavLst>
                                        </p:anim>
                                        <p:anim calcmode="lin" valueType="num">
                                          <p:cBhvr>
                                            <p:cTn id="8" dur="2000" fill="hold"/>
                                            <p:tgtEl>
                                              <p:spTgt spid="31"/>
                                            </p:tgtEl>
                                            <p:attrNameLst>
                                              <p:attrName>ppt_h</p:attrName>
                                            </p:attrNameLst>
                                          </p:cBhvr>
                                          <p:tavLst>
                                            <p:tav tm="0">
                                              <p:val>
                                                <p:fltVal val="0"/>
                                              </p:val>
                                            </p:tav>
                                            <p:tav tm="100000">
                                              <p:val>
                                                <p:strVal val="#ppt_h"/>
                                              </p:val>
                                            </p:tav>
                                          </p:tavLst>
                                        </p:anim>
                                        <p:anim calcmode="lin" valueType="num">
                                          <p:cBhvr>
                                            <p:cTn id="9" dur="2000" fill="hold"/>
                                            <p:tgtEl>
                                              <p:spTgt spid="31"/>
                                            </p:tgtEl>
                                            <p:attrNameLst>
                                              <p:attrName>style.rotation</p:attrName>
                                            </p:attrNameLst>
                                          </p:cBhvr>
                                          <p:tavLst>
                                            <p:tav tm="0">
                                              <p:val>
                                                <p:fltVal val="90"/>
                                              </p:val>
                                            </p:tav>
                                            <p:tav tm="100000">
                                              <p:val>
                                                <p:fltVal val="0"/>
                                              </p:val>
                                            </p:tav>
                                          </p:tavLst>
                                        </p:anim>
                                        <p:animEffect transition="in" filter="fade">
                                          <p:cBhvr>
                                            <p:cTn id="10" dur="2000"/>
                                            <p:tgtEl>
                                              <p:spTgt spid="31"/>
                                            </p:tgtEl>
                                          </p:cBhvr>
                                        </p:animEffect>
                                      </p:childTnLst>
                                    </p:cTn>
                                  </p:par>
                                </p:childTnLst>
                              </p:cTn>
                            </p:par>
                            <p:par>
                              <p:cTn id="11" fill="hold">
                                <p:stCondLst>
                                  <p:cond delay="2000"/>
                                </p:stCondLst>
                                <p:childTnLst>
                                  <p:par>
                                    <p:cTn id="12" presetID="2" presetClass="entr" presetSubtype="8"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1750" fill="hold"/>
                                            <p:tgtEl>
                                              <p:spTgt spid="32"/>
                                            </p:tgtEl>
                                            <p:attrNameLst>
                                              <p:attrName>ppt_x</p:attrName>
                                            </p:attrNameLst>
                                          </p:cBhvr>
                                          <p:tavLst>
                                            <p:tav tm="0">
                                              <p:val>
                                                <p:strVal val="0-#ppt_w/2"/>
                                              </p:val>
                                            </p:tav>
                                            <p:tav tm="100000">
                                              <p:val>
                                                <p:strVal val="#ppt_x"/>
                                              </p:val>
                                            </p:tav>
                                          </p:tavLst>
                                        </p:anim>
                                        <p:anim calcmode="lin" valueType="num">
                                          <p:cBhvr additive="base">
                                            <p:cTn id="15" dur="1750" fill="hold"/>
                                            <p:tgtEl>
                                              <p:spTgt spid="32"/>
                                            </p:tgtEl>
                                            <p:attrNameLst>
                                              <p:attrName>ppt_y</p:attrName>
                                            </p:attrNameLst>
                                          </p:cBhvr>
                                          <p:tavLst>
                                            <p:tav tm="0">
                                              <p:val>
                                                <p:strVal val="#ppt_y"/>
                                              </p:val>
                                            </p:tav>
                                            <p:tav tm="100000">
                                              <p:val>
                                                <p:strVal val="#ppt_y"/>
                                              </p:val>
                                            </p:tav>
                                          </p:tavLst>
                                        </p:anim>
                                      </p:childTnLst>
                                    </p:cTn>
                                  </p:par>
                                </p:childTnLst>
                              </p:cTn>
                            </p:par>
                            <p:par>
                              <p:cTn id="16" fill="hold">
                                <p:stCondLst>
                                  <p:cond delay="4000"/>
                                </p:stCondLst>
                                <p:childTnLst>
                                  <p:par>
                                    <p:cTn id="17" presetID="42" presetClass="entr" presetSubtype="0" fill="hold" nodeType="afterEffect">
                                      <p:stCondLst>
                                        <p:cond delay="0"/>
                                      </p:stCondLst>
                                      <p:childTnLst>
                                        <p:set>
                                          <p:cBhvr>
                                            <p:cTn id="18" dur="1" fill="hold">
                                              <p:stCondLst>
                                                <p:cond delay="0"/>
                                              </p:stCondLst>
                                            </p:cTn>
                                            <p:tgtEl>
                                              <p:spTgt spid="33"/>
                                            </p:tgtEl>
                                            <p:attrNameLst>
                                              <p:attrName>style.visibility</p:attrName>
                                            </p:attrNameLst>
                                          </p:cBhvr>
                                          <p:to>
                                            <p:strVal val="visible"/>
                                          </p:to>
                                        </p:set>
                                        <p:animEffect transition="in" filter="fade">
                                          <p:cBhvr>
                                            <p:cTn id="19" dur="2000"/>
                                            <p:tgtEl>
                                              <p:spTgt spid="33"/>
                                            </p:tgtEl>
                                          </p:cBhvr>
                                        </p:animEffect>
                                        <p:anim calcmode="lin" valueType="num">
                                          <p:cBhvr>
                                            <p:cTn id="20" dur="2000" fill="hold"/>
                                            <p:tgtEl>
                                              <p:spTgt spid="33"/>
                                            </p:tgtEl>
                                            <p:attrNameLst>
                                              <p:attrName>ppt_x</p:attrName>
                                            </p:attrNameLst>
                                          </p:cBhvr>
                                          <p:tavLst>
                                            <p:tav tm="0">
                                              <p:val>
                                                <p:strVal val="#ppt_x"/>
                                              </p:val>
                                            </p:tav>
                                            <p:tav tm="100000">
                                              <p:val>
                                                <p:strVal val="#ppt_x"/>
                                              </p:val>
                                            </p:tav>
                                          </p:tavLst>
                                        </p:anim>
                                        <p:anim calcmode="lin" valueType="num">
                                          <p:cBhvr>
                                            <p:cTn id="21" dur="2000" fill="hold"/>
                                            <p:tgtEl>
                                              <p:spTgt spid="33"/>
                                            </p:tgtEl>
                                            <p:attrNameLst>
                                              <p:attrName>ppt_y</p:attrName>
                                            </p:attrNameLst>
                                          </p:cBhvr>
                                          <p:tavLst>
                                            <p:tav tm="0">
                                              <p:val>
                                                <p:strVal val="#ppt_y+.1"/>
                                              </p:val>
                                            </p:tav>
                                            <p:tav tm="100000">
                                              <p:val>
                                                <p:strVal val="#ppt_y"/>
                                              </p:val>
                                            </p:tav>
                                          </p:tavLst>
                                        </p:anim>
                                      </p:childTnLst>
                                    </p:cTn>
                                  </p:par>
                                </p:childTnLst>
                              </p:cTn>
                            </p:par>
                            <p:par>
                              <p:cTn id="22" fill="hold">
                                <p:stCondLst>
                                  <p:cond delay="6000"/>
                                </p:stCondLst>
                                <p:childTnLst>
                                  <p:par>
                                    <p:cTn id="23" presetID="53" presetClass="entr" presetSubtype="16" fill="hold" nodeType="afterEffect">
                                      <p:stCondLst>
                                        <p:cond delay="0"/>
                                      </p:stCondLst>
                                      <p:childTnLst>
                                        <p:set>
                                          <p:cBhvr>
                                            <p:cTn id="24" dur="1" fill="hold">
                                              <p:stCondLst>
                                                <p:cond delay="0"/>
                                              </p:stCondLst>
                                            </p:cTn>
                                            <p:tgtEl>
                                              <p:spTgt spid="126"/>
                                            </p:tgtEl>
                                            <p:attrNameLst>
                                              <p:attrName>style.visibility</p:attrName>
                                            </p:attrNameLst>
                                          </p:cBhvr>
                                          <p:to>
                                            <p:strVal val="visible"/>
                                          </p:to>
                                        </p:set>
                                        <p:anim calcmode="lin" valueType="num">
                                          <p:cBhvr>
                                            <p:cTn id="25" dur="1000" fill="hold"/>
                                            <p:tgtEl>
                                              <p:spTgt spid="126"/>
                                            </p:tgtEl>
                                            <p:attrNameLst>
                                              <p:attrName>ppt_w</p:attrName>
                                            </p:attrNameLst>
                                          </p:cBhvr>
                                          <p:tavLst>
                                            <p:tav tm="0">
                                              <p:val>
                                                <p:fltVal val="0"/>
                                              </p:val>
                                            </p:tav>
                                            <p:tav tm="100000">
                                              <p:val>
                                                <p:strVal val="#ppt_w"/>
                                              </p:val>
                                            </p:tav>
                                          </p:tavLst>
                                        </p:anim>
                                        <p:anim calcmode="lin" valueType="num">
                                          <p:cBhvr>
                                            <p:cTn id="26" dur="1000" fill="hold"/>
                                            <p:tgtEl>
                                              <p:spTgt spid="126"/>
                                            </p:tgtEl>
                                            <p:attrNameLst>
                                              <p:attrName>ppt_h</p:attrName>
                                            </p:attrNameLst>
                                          </p:cBhvr>
                                          <p:tavLst>
                                            <p:tav tm="0">
                                              <p:val>
                                                <p:fltVal val="0"/>
                                              </p:val>
                                            </p:tav>
                                            <p:tav tm="100000">
                                              <p:val>
                                                <p:strVal val="#ppt_h"/>
                                              </p:val>
                                            </p:tav>
                                          </p:tavLst>
                                        </p:anim>
                                        <p:animEffect transition="in" filter="fade">
                                          <p:cBhvr>
                                            <p:cTn id="27" dur="1000"/>
                                            <p:tgtEl>
                                              <p:spTgt spid="126"/>
                                            </p:tgtEl>
                                          </p:cBhvr>
                                        </p:animEffect>
                                      </p:childTnLst>
                                    </p:cTn>
                                  </p:par>
                                </p:childTnLst>
                              </p:cTn>
                            </p:par>
                            <p:par>
                              <p:cTn id="28" fill="hold">
                                <p:stCondLst>
                                  <p:cond delay="7000"/>
                                </p:stCondLst>
                                <p:childTnLst>
                                  <p:par>
                                    <p:cTn id="29" presetID="1" presetClass="entr" presetSubtype="0" fill="hold" grpId="0" nodeType="afterEffect">
                                      <p:stCondLst>
                                        <p:cond delay="0"/>
                                      </p:stCondLst>
                                      <p:iterate type="lt">
                                        <p:tmAbs val="80"/>
                                      </p:iterate>
                                      <p:childTnLst>
                                        <p:set>
                                          <p:cBhvr>
                                            <p:cTn id="30" dur="1" fill="hold">
                                              <p:stCondLst>
                                                <p:cond delay="0"/>
                                              </p:stCondLst>
                                            </p:cTn>
                                            <p:tgtEl>
                                              <p:spTgt spid="12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P spid="32" grpId="0" animBg="1"/>
          <p:bldP spid="125" grpId="0"/>
        </p:bldLst>
      </p:timing>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矩形: 圆角 16"/>
          <p:cNvSpPr/>
          <p:nvPr/>
        </p:nvSpPr>
        <p:spPr>
          <a:xfrm>
            <a:off x="1733262" y="1989000"/>
            <a:ext cx="9036338" cy="2880000"/>
          </a:xfrm>
          <a:prstGeom prst="roundRect">
            <a:avLst>
              <a:gd name="adj" fmla="val 8730"/>
            </a:avLst>
          </a:prstGeom>
          <a:solidFill>
            <a:schemeClr val="bg1"/>
          </a:solidFill>
          <a:ln>
            <a:solidFill>
              <a:srgbClr val="99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400" b="0" i="0" u="none" strike="noStrike" kern="1200" cap="none" spc="0" normalizeH="0" baseline="0" noProof="0" dirty="0">
              <a:ln>
                <a:noFill/>
              </a:ln>
              <a:solidFill>
                <a:srgbClr val="C00000"/>
              </a:solidFill>
              <a:effectLst/>
              <a:uLnTx/>
              <a:uFillTx/>
              <a:latin typeface="Impact" panose="020B0806030902050204" pitchFamily="34" charset="0"/>
              <a:ea typeface="宋体" panose="02010600030101010101" pitchFamily="2" charset="-122"/>
              <a:cs typeface="+mn-cs"/>
            </a:endParaRPr>
          </a:p>
        </p:txBody>
      </p:sp>
      <p:sp>
        <p:nvSpPr>
          <p:cNvPr id="58" name="TextBox 57"/>
          <p:cNvSpPr txBox="1"/>
          <p:nvPr/>
        </p:nvSpPr>
        <p:spPr>
          <a:xfrm>
            <a:off x="5022318" y="2252730"/>
            <a:ext cx="4727465" cy="1200329"/>
          </a:xfrm>
          <a:prstGeom prst="rect">
            <a:avLst/>
          </a:prstGeom>
          <a:noFill/>
        </p:spPr>
        <p:txBody>
          <a:bodyPr wrap="square" rtlCol="0">
            <a:spAutoFit/>
          </a:bodyPr>
          <a:lstStyle/>
          <a:p>
            <a:pPr defTabSz="913765"/>
            <a:r>
              <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两会热点</a:t>
            </a:r>
            <a:endPar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1733262" y="1988999"/>
            <a:ext cx="2880000" cy="2880000"/>
            <a:chOff x="1276134" y="2014659"/>
            <a:chExt cx="2160000" cy="2160000"/>
          </a:xfrm>
        </p:grpSpPr>
        <p:grpSp>
          <p:nvGrpSpPr>
            <p:cNvPr id="55" name="组合 54"/>
            <p:cNvGrpSpPr/>
            <p:nvPr/>
          </p:nvGrpSpPr>
          <p:grpSpPr>
            <a:xfrm>
              <a:off x="1276134" y="2014659"/>
              <a:ext cx="2160000" cy="2160000"/>
              <a:chOff x="1085222" y="2014659"/>
              <a:chExt cx="2334731" cy="2115212"/>
            </a:xfrm>
            <a:effectLst>
              <a:outerShdw blurRad="50800" dist="101600" dir="2700000" algn="tl" rotWithShape="0">
                <a:prstClr val="black">
                  <a:alpha val="40000"/>
                </a:prstClr>
              </a:outerShdw>
            </a:effectLst>
          </p:grpSpPr>
          <p:sp>
            <p:nvSpPr>
              <p:cNvPr id="56" name="矩形 3"/>
              <p:cNvSpPr/>
              <p:nvPr/>
            </p:nvSpPr>
            <p:spPr>
              <a:xfrm>
                <a:off x="1085222" y="2014659"/>
                <a:ext cx="2334731" cy="2115212"/>
              </a:xfrm>
              <a:prstGeom prst="roundRect">
                <a:avLst>
                  <a:gd name="adj" fmla="val 8293"/>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1735" dirty="0">
                  <a:solidFill>
                    <a:srgbClr val="FFC000">
                      <a:lumMod val="20000"/>
                      <a:lumOff val="80000"/>
                    </a:srgbClr>
                  </a:solidFill>
                  <a:latin typeface="Impact" panose="020B0806030902050204" pitchFamily="34" charset="0"/>
                  <a:ea typeface="宋体" panose="02010600030101010101" pitchFamily="2" charset="-122"/>
                </a:endParaRPr>
              </a:p>
            </p:txBody>
          </p:sp>
          <p:pic>
            <p:nvPicPr>
              <p:cNvPr id="57" name="Picture 2" descr="H:\ppt小图 (0-00-14-05)_1.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085222" y="2854987"/>
                <a:ext cx="1161736" cy="1274884"/>
              </a:xfrm>
              <a:prstGeom prst="round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60" name="TextBox 59"/>
            <p:cNvSpPr txBox="1"/>
            <p:nvPr/>
          </p:nvSpPr>
          <p:spPr>
            <a:xfrm>
              <a:off x="1582926" y="2163635"/>
              <a:ext cx="1666562" cy="1838918"/>
            </a:xfrm>
            <a:prstGeom prst="rect">
              <a:avLst/>
            </a:prstGeom>
            <a:noFill/>
          </p:spPr>
          <p:txBody>
            <a:bodyPr wrap="none" rtlCol="0">
              <a:spAutoFit/>
            </a:bodyPr>
            <a:lstStyle/>
            <a:p>
              <a:pPr defTabSz="913765"/>
              <a:r>
                <a:rPr lang="en-US" altLang="zh-CN"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04</a:t>
              </a:r>
              <a:endParaRPr lang="zh-CN" altLang="en-US"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sp>
        <p:nvSpPr>
          <p:cNvPr id="18" name="TextBox 58"/>
          <p:cNvSpPr txBox="1"/>
          <p:nvPr/>
        </p:nvSpPr>
        <p:spPr>
          <a:xfrm>
            <a:off x="5022318" y="3699474"/>
            <a:ext cx="5389357" cy="666786"/>
          </a:xfrm>
          <a:prstGeom prst="rect">
            <a:avLst/>
          </a:prstGeom>
          <a:noFill/>
        </p:spPr>
        <p:txBody>
          <a:bodyPr wrap="square" rtlCol="0">
            <a:spAutoFit/>
          </a:bodyPr>
          <a:lstStyle/>
          <a:p>
            <a:pPr defTabSz="913765"/>
            <a:r>
              <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两会的十大热点</a:t>
            </a:r>
            <a:endPar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childTnLst>
                          </p:cTn>
                        </p:par>
                        <p:par>
                          <p:cTn id="11" fill="hold">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left)">
                                      <p:cBhvr>
                                        <p:cTn id="14" dur="2000"/>
                                        <p:tgtEl>
                                          <p:spTgt spid="58"/>
                                        </p:tgtEl>
                                      </p:cBhvr>
                                    </p:animEffect>
                                  </p:childTnLst>
                                </p:cTn>
                              </p:par>
                            </p:childTnLst>
                          </p:cTn>
                        </p:par>
                        <p:par>
                          <p:cTn id="15" fill="hold">
                            <p:stCondLst>
                              <p:cond delay="4000"/>
                            </p:stCondLst>
                            <p:childTnLst>
                              <p:par>
                                <p:cTn id="16" presetID="42" presetClass="entr" presetSubtype="0" fill="hold" grpId="0" nodeType="afterEffect">
                                  <p:stCondLst>
                                    <p:cond delay="0"/>
                                  </p:stCondLst>
                                  <p:childTnLst>
                                    <p:set>
                                      <p:cBhvr>
                                        <p:cTn id="17" dur="1" fill="hold">
                                          <p:stCondLst>
                                            <p:cond delay="0"/>
                                          </p:stCondLst>
                                        </p:cTn>
                                        <p:tgtEl>
                                          <p:spTgt spid="18"/>
                                        </p:tgtEl>
                                        <p:attrNameLst>
                                          <p:attrName>style.visibility</p:attrName>
                                        </p:attrNameLst>
                                      </p:cBhvr>
                                      <p:to>
                                        <p:strVal val="visible"/>
                                      </p:to>
                                    </p:set>
                                    <p:animEffect transition="in" filter="fade">
                                      <p:cBhvr>
                                        <p:cTn id="18" dur="1500"/>
                                        <p:tgtEl>
                                          <p:spTgt spid="18"/>
                                        </p:tgtEl>
                                      </p:cBhvr>
                                    </p:animEffect>
                                    <p:anim calcmode="lin" valueType="num">
                                      <p:cBhvr>
                                        <p:cTn id="19" dur="1500" fill="hold"/>
                                        <p:tgtEl>
                                          <p:spTgt spid="18"/>
                                        </p:tgtEl>
                                        <p:attrNameLst>
                                          <p:attrName>ppt_x</p:attrName>
                                        </p:attrNameLst>
                                      </p:cBhvr>
                                      <p:tavLst>
                                        <p:tav tm="0">
                                          <p:val>
                                            <p:strVal val="#ppt_x"/>
                                          </p:val>
                                        </p:tav>
                                        <p:tav tm="100000">
                                          <p:val>
                                            <p:strVal val="#ppt_x"/>
                                          </p:val>
                                        </p:tav>
                                      </p:tavLst>
                                    </p:anim>
                                    <p:anim calcmode="lin" valueType="num">
                                      <p:cBhvr>
                                        <p:cTn id="20" dur="15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18" grpId="0"/>
    </p:bld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696458"/>
            <a:ext cx="11766550" cy="58059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40859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全国两会热点解读</a:t>
            </a:r>
            <a:endParaRPr lang="zh-CN" altLang="en-US" dirty="0">
              <a:effectLst>
                <a:outerShdw blurRad="38100" dist="38100" dir="2700000" algn="tl">
                  <a:srgbClr val="000000">
                    <a:alpha val="43137"/>
                  </a:srgbClr>
                </a:outerShdw>
              </a:effectLst>
            </a:endParaRPr>
          </a:p>
        </p:txBody>
      </p:sp>
      <p:grpSp>
        <p:nvGrpSpPr>
          <p:cNvPr id="93" name="组合 92"/>
          <p:cNvGrpSpPr/>
          <p:nvPr/>
        </p:nvGrpSpPr>
        <p:grpSpPr>
          <a:xfrm>
            <a:off x="3921341" y="2633910"/>
            <a:ext cx="3093851" cy="3093851"/>
            <a:chOff x="3266496" y="1729356"/>
            <a:chExt cx="2320388" cy="2320388"/>
          </a:xfrm>
        </p:grpSpPr>
        <p:sp>
          <p:nvSpPr>
            <p:cNvPr id="94" name="椭圆 93"/>
            <p:cNvSpPr/>
            <p:nvPr/>
          </p:nvSpPr>
          <p:spPr>
            <a:xfrm>
              <a:off x="3266496" y="1729356"/>
              <a:ext cx="2320388" cy="2320388"/>
            </a:xfrm>
            <a:prstGeom prst="ellipse">
              <a:avLst/>
            </a:prstGeom>
            <a:noFill/>
            <a:ln w="12700">
              <a:solidFill>
                <a:srgbClr val="990000"/>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95" name="组合 94"/>
            <p:cNvGrpSpPr/>
            <p:nvPr/>
          </p:nvGrpSpPr>
          <p:grpSpPr>
            <a:xfrm>
              <a:off x="3350013" y="1812873"/>
              <a:ext cx="2153354" cy="2153354"/>
              <a:chOff x="904352" y="1778161"/>
              <a:chExt cx="2153354" cy="2153354"/>
            </a:xfrm>
          </p:grpSpPr>
          <p:sp>
            <p:nvSpPr>
              <p:cNvPr id="96" name="椭圆 95"/>
              <p:cNvSpPr/>
              <p:nvPr/>
            </p:nvSpPr>
            <p:spPr>
              <a:xfrm>
                <a:off x="904352" y="1778161"/>
                <a:ext cx="2153354" cy="2153354"/>
              </a:xfrm>
              <a:prstGeom prst="ellipse">
                <a:avLst/>
              </a:prstGeom>
              <a:solidFill>
                <a:srgbClr val="990000"/>
              </a:solidFill>
              <a:ln w="19050">
                <a:solidFill>
                  <a:srgbClr val="99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7" name="TextBox 2"/>
              <p:cNvSpPr txBox="1"/>
              <p:nvPr/>
            </p:nvSpPr>
            <p:spPr>
              <a:xfrm>
                <a:off x="1103559" y="2223919"/>
                <a:ext cx="1754941" cy="807913"/>
              </a:xfrm>
              <a:prstGeom prst="rect">
                <a:avLst/>
              </a:prstGeom>
              <a:noFill/>
            </p:spPr>
            <p:txBody>
              <a:bodyPr wrap="square" rtlCol="0">
                <a:spAutoFit/>
              </a:bodyPr>
              <a:lstStyle/>
              <a:p>
                <a:pPr algn="ctr" defTabSz="913765"/>
                <a:r>
                  <a:rPr lang="en-US" altLang="zh-CN" sz="6400" dirty="0">
                    <a:solidFill>
                      <a:srgbClr val="FFC000">
                        <a:lumMod val="20000"/>
                        <a:lumOff val="80000"/>
                      </a:srgbClr>
                    </a:solidFill>
                    <a:latin typeface="Impact" panose="020B0806030902050204" pitchFamily="34" charset="0"/>
                    <a:ea typeface="宋体" panose="02010600030101010101" pitchFamily="2" charset="-122"/>
                  </a:rPr>
                  <a:t>2017</a:t>
                </a:r>
                <a:endParaRPr lang="zh-CN" altLang="en-US" sz="6400"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98" name="TextBox 3"/>
              <p:cNvSpPr txBox="1"/>
              <p:nvPr/>
            </p:nvSpPr>
            <p:spPr>
              <a:xfrm>
                <a:off x="981970" y="2993569"/>
                <a:ext cx="1998119" cy="438581"/>
              </a:xfrm>
              <a:prstGeom prst="rect">
                <a:avLst/>
              </a:prstGeom>
              <a:noFill/>
            </p:spPr>
            <p:txBody>
              <a:bodyPr wrap="square" rtlCol="0">
                <a:spAutoFit/>
              </a:bodyPr>
              <a:lstStyle/>
              <a:p>
                <a:pPr algn="ctr" defTabSz="913765"/>
                <a:r>
                  <a:rPr lang="zh-CN" altLang="en-US" sz="3200" b="1">
                    <a:solidFill>
                      <a:srgbClr val="FFC000">
                        <a:lumMod val="20000"/>
                        <a:lumOff val="80000"/>
                      </a:srgbClr>
                    </a:solidFill>
                    <a:latin typeface="微软雅黑" panose="020B0503020204020204" pitchFamily="34" charset="-122"/>
                    <a:ea typeface="微软雅黑" panose="020B0503020204020204" pitchFamily="34" charset="-122"/>
                  </a:rPr>
                  <a:t>十大热点</a:t>
                </a:r>
                <a:endParaRPr lang="zh-CN" altLang="en-US" sz="3200" b="1">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99" name="椭圆 98"/>
              <p:cNvSpPr/>
              <p:nvPr/>
            </p:nvSpPr>
            <p:spPr>
              <a:xfrm>
                <a:off x="964089" y="1846838"/>
                <a:ext cx="2016000" cy="2016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grpSp>
        <p:nvGrpSpPr>
          <p:cNvPr id="100" name="组合 99"/>
          <p:cNvGrpSpPr/>
          <p:nvPr/>
        </p:nvGrpSpPr>
        <p:grpSpPr>
          <a:xfrm>
            <a:off x="780316" y="1582142"/>
            <a:ext cx="1768511" cy="1768509"/>
            <a:chOff x="2706651" y="1298004"/>
            <a:chExt cx="1326383" cy="1326382"/>
          </a:xfrm>
        </p:grpSpPr>
        <p:sp>
          <p:nvSpPr>
            <p:cNvPr id="101" name="椭圆 100"/>
            <p:cNvSpPr/>
            <p:nvPr/>
          </p:nvSpPr>
          <p:spPr>
            <a:xfrm>
              <a:off x="2706651" y="1298004"/>
              <a:ext cx="1326382" cy="1326382"/>
            </a:xfrm>
            <a:prstGeom prst="ellipse">
              <a:avLst/>
            </a:prstGeom>
            <a:solidFill>
              <a:srgbClr val="C00000"/>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02" name="TextBox 17"/>
            <p:cNvSpPr txBox="1"/>
            <p:nvPr/>
          </p:nvSpPr>
          <p:spPr>
            <a:xfrm>
              <a:off x="2706652" y="1668807"/>
              <a:ext cx="1326382" cy="561596"/>
            </a:xfrm>
            <a:prstGeom prst="rect">
              <a:avLst/>
            </a:prstGeom>
            <a:noFill/>
          </p:spPr>
          <p:txBody>
            <a:bodyPr wrap="square" rtlCol="0">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中国经济</a:t>
              </a:r>
              <a:endPar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质量时代</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grpSp>
        <p:nvGrpSpPr>
          <p:cNvPr id="103" name="组合 102"/>
          <p:cNvGrpSpPr/>
          <p:nvPr/>
        </p:nvGrpSpPr>
        <p:grpSpPr>
          <a:xfrm>
            <a:off x="3722206" y="1481711"/>
            <a:ext cx="1152203" cy="1152200"/>
            <a:chOff x="4233200" y="1236732"/>
            <a:chExt cx="864152" cy="864150"/>
          </a:xfrm>
        </p:grpSpPr>
        <p:sp>
          <p:nvSpPr>
            <p:cNvPr id="104" name="椭圆 103"/>
            <p:cNvSpPr/>
            <p:nvPr/>
          </p:nvSpPr>
          <p:spPr>
            <a:xfrm>
              <a:off x="4233200" y="1236732"/>
              <a:ext cx="864151" cy="864150"/>
            </a:xfrm>
            <a:prstGeom prst="ellipse">
              <a:avLst/>
            </a:prstGeom>
            <a:solidFill>
              <a:schemeClr val="accent4">
                <a:lumMod val="20000"/>
                <a:lumOff val="80000"/>
              </a:schemeClr>
            </a:solidFill>
            <a:ln w="285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05" name="TextBox 43"/>
            <p:cNvSpPr txBox="1"/>
            <p:nvPr/>
          </p:nvSpPr>
          <p:spPr>
            <a:xfrm>
              <a:off x="4233201" y="1376420"/>
              <a:ext cx="864151" cy="561596"/>
            </a:xfrm>
            <a:prstGeom prst="rect">
              <a:avLst/>
            </a:prstGeom>
            <a:noFill/>
          </p:spPr>
          <p:txBody>
            <a:bodyPr wrap="square" rtlCol="0">
              <a:spAutoFit/>
            </a:bodyPr>
            <a:lstStyle/>
            <a:p>
              <a:pPr algn="ct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脱贫</a:t>
              </a:r>
              <a:endParaRPr lang="en-US" altLang="zh-CN" sz="2135" b="1"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攻坚</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106" name="组合 105"/>
          <p:cNvGrpSpPr/>
          <p:nvPr/>
        </p:nvGrpSpPr>
        <p:grpSpPr>
          <a:xfrm>
            <a:off x="7015192" y="2414997"/>
            <a:ext cx="1254659" cy="1254656"/>
            <a:chOff x="5097352" y="2222972"/>
            <a:chExt cx="940994" cy="940992"/>
          </a:xfrm>
        </p:grpSpPr>
        <p:sp>
          <p:nvSpPr>
            <p:cNvPr id="107" name="椭圆 106"/>
            <p:cNvSpPr/>
            <p:nvPr/>
          </p:nvSpPr>
          <p:spPr>
            <a:xfrm>
              <a:off x="5097352" y="2222972"/>
              <a:ext cx="940993" cy="940992"/>
            </a:xfrm>
            <a:prstGeom prst="ellipse">
              <a:avLst/>
            </a:prstGeom>
            <a:solidFill>
              <a:srgbClr val="C00000"/>
            </a:solidFill>
            <a:ln w="19050">
              <a:solidFill>
                <a:srgbClr val="C0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08" name="TextBox 49"/>
            <p:cNvSpPr txBox="1"/>
            <p:nvPr/>
          </p:nvSpPr>
          <p:spPr>
            <a:xfrm>
              <a:off x="5097353" y="2401081"/>
              <a:ext cx="940993" cy="561596"/>
            </a:xfrm>
            <a:prstGeom prst="rect">
              <a:avLst/>
            </a:prstGeom>
            <a:noFill/>
          </p:spPr>
          <p:txBody>
            <a:bodyPr wrap="square" rtlCol="0">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减税</a:t>
              </a:r>
              <a:endPar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降费</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grpSp>
        <p:nvGrpSpPr>
          <p:cNvPr id="109" name="组合 108"/>
          <p:cNvGrpSpPr/>
          <p:nvPr/>
        </p:nvGrpSpPr>
        <p:grpSpPr>
          <a:xfrm>
            <a:off x="10367444" y="2418650"/>
            <a:ext cx="1334155" cy="1334152"/>
            <a:chOff x="7478859" y="1892730"/>
            <a:chExt cx="1000616" cy="1000614"/>
          </a:xfrm>
        </p:grpSpPr>
        <p:sp>
          <p:nvSpPr>
            <p:cNvPr id="110" name="椭圆 109"/>
            <p:cNvSpPr/>
            <p:nvPr/>
          </p:nvSpPr>
          <p:spPr>
            <a:xfrm>
              <a:off x="7478859" y="1892730"/>
              <a:ext cx="1000615" cy="1000614"/>
            </a:xfrm>
            <a:prstGeom prst="ellipse">
              <a:avLst/>
            </a:prstGeom>
            <a:solidFill>
              <a:srgbClr val="990000"/>
            </a:solidFill>
            <a:ln w="19050">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11" name="TextBox 52"/>
            <p:cNvSpPr txBox="1"/>
            <p:nvPr/>
          </p:nvSpPr>
          <p:spPr>
            <a:xfrm>
              <a:off x="7478860" y="2168411"/>
              <a:ext cx="1000615" cy="561596"/>
            </a:xfrm>
            <a:prstGeom prst="rect">
              <a:avLst/>
            </a:prstGeom>
            <a:noFill/>
          </p:spPr>
          <p:txBody>
            <a:bodyPr wrap="square" rtlCol="0">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房地产</a:t>
              </a:r>
              <a:endPar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调控</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grpSp>
        <p:nvGrpSpPr>
          <p:cNvPr id="112" name="组合 111"/>
          <p:cNvGrpSpPr/>
          <p:nvPr/>
        </p:nvGrpSpPr>
        <p:grpSpPr>
          <a:xfrm>
            <a:off x="8554221" y="1361091"/>
            <a:ext cx="1580933" cy="1580931"/>
            <a:chOff x="6109405" y="1207339"/>
            <a:chExt cx="1185700" cy="1185698"/>
          </a:xfrm>
        </p:grpSpPr>
        <p:sp>
          <p:nvSpPr>
            <p:cNvPr id="113" name="椭圆 112"/>
            <p:cNvSpPr/>
            <p:nvPr/>
          </p:nvSpPr>
          <p:spPr>
            <a:xfrm>
              <a:off x="6109405" y="1207339"/>
              <a:ext cx="1185699" cy="1185698"/>
            </a:xfrm>
            <a:prstGeom prst="ellipse">
              <a:avLst/>
            </a:prstGeom>
            <a:noFill/>
            <a:ln w="28575">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14" name="TextBox 55"/>
            <p:cNvSpPr txBox="1"/>
            <p:nvPr/>
          </p:nvSpPr>
          <p:spPr>
            <a:xfrm>
              <a:off x="6109406" y="1534013"/>
              <a:ext cx="1185699" cy="561596"/>
            </a:xfrm>
            <a:prstGeom prst="rect">
              <a:avLst/>
            </a:prstGeom>
            <a:noFill/>
          </p:spPr>
          <p:txBody>
            <a:bodyPr wrap="square" rtlCol="0">
              <a:spAutoFit/>
            </a:bodyPr>
            <a:lstStyle/>
            <a:p>
              <a:pPr algn="ctr" defTabSz="913765"/>
              <a:r>
                <a:rPr lang="zh-CN" altLang="en-US" sz="2135" b="1" dirty="0">
                  <a:solidFill>
                    <a:srgbClr val="990000"/>
                  </a:solidFill>
                  <a:latin typeface="微软雅黑" panose="020B0503020204020204" pitchFamily="34" charset="-122"/>
                  <a:ea typeface="微软雅黑" panose="020B0503020204020204" pitchFamily="34" charset="-122"/>
                </a:rPr>
                <a:t>蓝天</a:t>
              </a:r>
              <a:endParaRPr lang="en-US" altLang="zh-CN" sz="213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135" b="1" dirty="0">
                  <a:solidFill>
                    <a:srgbClr val="990000"/>
                  </a:solidFill>
                  <a:latin typeface="微软雅黑" panose="020B0503020204020204" pitchFamily="34" charset="-122"/>
                  <a:ea typeface="微软雅黑" panose="020B0503020204020204" pitchFamily="34" charset="-122"/>
                </a:rPr>
                <a:t>保卫战</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grpSp>
        <p:nvGrpSpPr>
          <p:cNvPr id="115" name="组合 114"/>
          <p:cNvGrpSpPr/>
          <p:nvPr/>
        </p:nvGrpSpPr>
        <p:grpSpPr>
          <a:xfrm>
            <a:off x="7187894" y="4654748"/>
            <a:ext cx="1366328" cy="1366325"/>
            <a:chOff x="4656820" y="3449252"/>
            <a:chExt cx="1024746" cy="1024744"/>
          </a:xfrm>
        </p:grpSpPr>
        <p:sp>
          <p:nvSpPr>
            <p:cNvPr id="116" name="椭圆 115"/>
            <p:cNvSpPr/>
            <p:nvPr/>
          </p:nvSpPr>
          <p:spPr>
            <a:xfrm>
              <a:off x="4656820" y="3449252"/>
              <a:ext cx="1024745" cy="1024744"/>
            </a:xfrm>
            <a:prstGeom prst="ellipse">
              <a:avLst/>
            </a:prstGeom>
            <a:solidFill>
              <a:schemeClr val="accent4">
                <a:lumMod val="20000"/>
                <a:lumOff val="80000"/>
              </a:schemeClr>
            </a:solidFill>
            <a:ln w="28575">
              <a:solidFill>
                <a:schemeClr val="tx1">
                  <a:lumMod val="50000"/>
                  <a:lumOff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17" name="TextBox 58"/>
            <p:cNvSpPr txBox="1"/>
            <p:nvPr/>
          </p:nvSpPr>
          <p:spPr>
            <a:xfrm>
              <a:off x="4656821" y="3669237"/>
              <a:ext cx="1024745" cy="561596"/>
            </a:xfrm>
            <a:prstGeom prst="rect">
              <a:avLst/>
            </a:prstGeom>
            <a:noFill/>
          </p:spPr>
          <p:txBody>
            <a:bodyPr wrap="square" rtlCol="0">
              <a:spAutoFit/>
            </a:bodyPr>
            <a:lstStyle/>
            <a:p>
              <a:pPr algn="ct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食品</a:t>
              </a:r>
              <a:endParaRPr lang="en-US" altLang="zh-CN" sz="2135" b="1"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安全</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118" name="组合 117"/>
          <p:cNvGrpSpPr/>
          <p:nvPr/>
        </p:nvGrpSpPr>
        <p:grpSpPr>
          <a:xfrm>
            <a:off x="2193486" y="3493825"/>
            <a:ext cx="1461539" cy="1461536"/>
            <a:chOff x="3656716" y="2621880"/>
            <a:chExt cx="1096154" cy="1096152"/>
          </a:xfrm>
        </p:grpSpPr>
        <p:sp>
          <p:nvSpPr>
            <p:cNvPr id="119" name="椭圆 118"/>
            <p:cNvSpPr/>
            <p:nvPr/>
          </p:nvSpPr>
          <p:spPr>
            <a:xfrm>
              <a:off x="3656716" y="2621880"/>
              <a:ext cx="1096153" cy="1096152"/>
            </a:xfrm>
            <a:prstGeom prst="ellipse">
              <a:avLst/>
            </a:prstGeom>
            <a:solidFill>
              <a:srgbClr val="990000"/>
            </a:solidFill>
            <a:ln w="19050">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20" name="TextBox 61"/>
            <p:cNvSpPr txBox="1"/>
            <p:nvPr/>
          </p:nvSpPr>
          <p:spPr>
            <a:xfrm>
              <a:off x="3656717" y="2877569"/>
              <a:ext cx="1096153" cy="561596"/>
            </a:xfrm>
            <a:prstGeom prst="rect">
              <a:avLst/>
            </a:prstGeom>
            <a:noFill/>
          </p:spPr>
          <p:txBody>
            <a:bodyPr wrap="square" rtlCol="0">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健康</a:t>
              </a:r>
              <a:endPar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中国</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grpSp>
        <p:nvGrpSpPr>
          <p:cNvPr id="121" name="组合 120"/>
          <p:cNvGrpSpPr/>
          <p:nvPr/>
        </p:nvGrpSpPr>
        <p:grpSpPr>
          <a:xfrm>
            <a:off x="868228" y="4783942"/>
            <a:ext cx="1106219" cy="1106216"/>
            <a:chOff x="2776139" y="3407154"/>
            <a:chExt cx="829664" cy="829662"/>
          </a:xfrm>
        </p:grpSpPr>
        <p:sp>
          <p:nvSpPr>
            <p:cNvPr id="122" name="椭圆 121"/>
            <p:cNvSpPr/>
            <p:nvPr/>
          </p:nvSpPr>
          <p:spPr>
            <a:xfrm>
              <a:off x="2776140" y="3407154"/>
              <a:ext cx="829663" cy="829662"/>
            </a:xfrm>
            <a:prstGeom prst="ellipse">
              <a:avLst/>
            </a:prstGeom>
            <a:noFill/>
            <a:ln w="28575">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23" name="TextBox 64"/>
            <p:cNvSpPr txBox="1"/>
            <p:nvPr/>
          </p:nvSpPr>
          <p:spPr>
            <a:xfrm>
              <a:off x="2776139" y="3637319"/>
              <a:ext cx="829663" cy="346249"/>
            </a:xfrm>
            <a:prstGeom prst="rect">
              <a:avLst/>
            </a:prstGeom>
            <a:noFill/>
          </p:spPr>
          <p:txBody>
            <a:bodyPr wrap="square" rtlCol="0">
              <a:spAutoFit/>
            </a:bodyPr>
            <a:lstStyle/>
            <a:p>
              <a:pPr algn="ctr" defTabSz="913765"/>
              <a:r>
                <a:rPr lang="zh-CN" altLang="en-US" sz="2400" b="1" dirty="0">
                  <a:solidFill>
                    <a:srgbClr val="990000"/>
                  </a:solidFill>
                  <a:latin typeface="微软雅黑" panose="020B0503020204020204" pitchFamily="34" charset="-122"/>
                  <a:ea typeface="微软雅黑" panose="020B0503020204020204" pitchFamily="34" charset="-122"/>
                </a:rPr>
                <a:t>就业</a:t>
              </a:r>
              <a:endParaRPr lang="zh-CN" altLang="en-US" sz="2400" b="1" dirty="0">
                <a:solidFill>
                  <a:srgbClr val="990000"/>
                </a:solidFill>
                <a:latin typeface="微软雅黑" panose="020B0503020204020204" pitchFamily="34" charset="-122"/>
                <a:ea typeface="微软雅黑" panose="020B0503020204020204" pitchFamily="34" charset="-122"/>
              </a:endParaRPr>
            </a:p>
          </p:txBody>
        </p:sp>
      </p:grpSp>
      <p:grpSp>
        <p:nvGrpSpPr>
          <p:cNvPr id="124" name="组合 123"/>
          <p:cNvGrpSpPr/>
          <p:nvPr/>
        </p:nvGrpSpPr>
        <p:grpSpPr>
          <a:xfrm>
            <a:off x="8654362" y="3669653"/>
            <a:ext cx="1380648" cy="1380645"/>
            <a:chOff x="6070709" y="2956516"/>
            <a:chExt cx="1035486" cy="1035484"/>
          </a:xfrm>
        </p:grpSpPr>
        <p:sp>
          <p:nvSpPr>
            <p:cNvPr id="125" name="椭圆 124"/>
            <p:cNvSpPr/>
            <p:nvPr/>
          </p:nvSpPr>
          <p:spPr>
            <a:xfrm>
              <a:off x="6070709" y="2956516"/>
              <a:ext cx="1035485" cy="1035484"/>
            </a:xfrm>
            <a:prstGeom prst="ellipse">
              <a:avLst/>
            </a:prstGeom>
            <a:solidFill>
              <a:srgbClr val="990000"/>
            </a:solidFill>
            <a:ln w="19050">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26" name="TextBox 67"/>
            <p:cNvSpPr txBox="1"/>
            <p:nvPr/>
          </p:nvSpPr>
          <p:spPr>
            <a:xfrm>
              <a:off x="6070710" y="3181871"/>
              <a:ext cx="1035485" cy="561596"/>
            </a:xfrm>
            <a:prstGeom prst="rect">
              <a:avLst/>
            </a:prstGeom>
            <a:noFill/>
          </p:spPr>
          <p:txBody>
            <a:bodyPr wrap="square" rtlCol="0">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户籍</a:t>
              </a:r>
              <a:endPar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改革</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grpSp>
        <p:nvGrpSpPr>
          <p:cNvPr id="127" name="组合 126"/>
          <p:cNvGrpSpPr/>
          <p:nvPr/>
        </p:nvGrpSpPr>
        <p:grpSpPr>
          <a:xfrm>
            <a:off x="10472363" y="4352556"/>
            <a:ext cx="1124317" cy="1124318"/>
            <a:chOff x="7636237" y="3443772"/>
            <a:chExt cx="843238" cy="843238"/>
          </a:xfrm>
        </p:grpSpPr>
        <p:sp>
          <p:nvSpPr>
            <p:cNvPr id="128" name="椭圆 127"/>
            <p:cNvSpPr/>
            <p:nvPr/>
          </p:nvSpPr>
          <p:spPr>
            <a:xfrm>
              <a:off x="7636237" y="3443772"/>
              <a:ext cx="843237" cy="843238"/>
            </a:xfrm>
            <a:prstGeom prst="ellipse">
              <a:avLst/>
            </a:prstGeom>
            <a:noFill/>
            <a:ln w="28575">
              <a:solidFill>
                <a:srgbClr val="99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rgbClr val="990000"/>
                </a:solidFill>
                <a:latin typeface="Calibri" panose="020F0502020204030204"/>
                <a:ea typeface="宋体" panose="02010600030101010101" pitchFamily="2" charset="-122"/>
              </a:endParaRPr>
            </a:p>
          </p:txBody>
        </p:sp>
        <p:sp>
          <p:nvSpPr>
            <p:cNvPr id="129" name="TextBox 70"/>
            <p:cNvSpPr txBox="1"/>
            <p:nvPr/>
          </p:nvSpPr>
          <p:spPr>
            <a:xfrm>
              <a:off x="7636238" y="3573004"/>
              <a:ext cx="843237" cy="561596"/>
            </a:xfrm>
            <a:prstGeom prst="rect">
              <a:avLst/>
            </a:prstGeom>
            <a:noFill/>
          </p:spPr>
          <p:txBody>
            <a:bodyPr wrap="square" rtlCol="0">
              <a:spAutoFit/>
            </a:bodyPr>
            <a:lstStyle/>
            <a:p>
              <a:pPr algn="ctr" defTabSz="913765"/>
              <a:r>
                <a:rPr lang="zh-CN" altLang="en-US" sz="2135" b="1" dirty="0">
                  <a:solidFill>
                    <a:srgbClr val="990000"/>
                  </a:solidFill>
                  <a:latin typeface="微软雅黑" panose="020B0503020204020204" pitchFamily="34" charset="-122"/>
                  <a:ea typeface="微软雅黑" panose="020B0503020204020204" pitchFamily="34" charset="-122"/>
                </a:rPr>
                <a:t>电信</a:t>
              </a:r>
              <a:endParaRPr lang="en-US" altLang="zh-CN" sz="213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135" b="1" dirty="0">
                  <a:solidFill>
                    <a:srgbClr val="990000"/>
                  </a:solidFill>
                  <a:latin typeface="微软雅黑" panose="020B0503020204020204" pitchFamily="34" charset="-122"/>
                  <a:ea typeface="微软雅黑" panose="020B0503020204020204" pitchFamily="34" charset="-122"/>
                </a:rPr>
                <a:t>资费</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93"/>
                                        </p:tgtEl>
                                        <p:attrNameLst>
                                          <p:attrName>style.visibility</p:attrName>
                                        </p:attrNameLst>
                                      </p:cBhvr>
                                      <p:to>
                                        <p:strVal val="visible"/>
                                      </p:to>
                                    </p:set>
                                    <p:anim calcmode="lin" valueType="num">
                                      <p:cBhvr>
                                        <p:cTn id="7" dur="1750" fill="hold"/>
                                        <p:tgtEl>
                                          <p:spTgt spid="93"/>
                                        </p:tgtEl>
                                        <p:attrNameLst>
                                          <p:attrName>ppt_w</p:attrName>
                                        </p:attrNameLst>
                                      </p:cBhvr>
                                      <p:tavLst>
                                        <p:tav tm="0">
                                          <p:val>
                                            <p:fltVal val="0"/>
                                          </p:val>
                                        </p:tav>
                                        <p:tav tm="100000">
                                          <p:val>
                                            <p:strVal val="#ppt_w"/>
                                          </p:val>
                                        </p:tav>
                                      </p:tavLst>
                                    </p:anim>
                                    <p:anim calcmode="lin" valueType="num">
                                      <p:cBhvr>
                                        <p:cTn id="8" dur="1750" fill="hold"/>
                                        <p:tgtEl>
                                          <p:spTgt spid="93"/>
                                        </p:tgtEl>
                                        <p:attrNameLst>
                                          <p:attrName>ppt_h</p:attrName>
                                        </p:attrNameLst>
                                      </p:cBhvr>
                                      <p:tavLst>
                                        <p:tav tm="0">
                                          <p:val>
                                            <p:fltVal val="0"/>
                                          </p:val>
                                        </p:tav>
                                        <p:tav tm="100000">
                                          <p:val>
                                            <p:strVal val="#ppt_h"/>
                                          </p:val>
                                        </p:tav>
                                      </p:tavLst>
                                    </p:anim>
                                    <p:animEffect transition="in" filter="fade">
                                      <p:cBhvr>
                                        <p:cTn id="9" dur="1750"/>
                                        <p:tgtEl>
                                          <p:spTgt spid="93"/>
                                        </p:tgtEl>
                                      </p:cBhvr>
                                    </p:animEffect>
                                  </p:childTnLst>
                                </p:cTn>
                              </p:par>
                            </p:childTnLst>
                          </p:cTn>
                        </p:par>
                        <p:par>
                          <p:cTn id="10" fill="hold">
                            <p:stCondLst>
                              <p:cond delay="2000"/>
                            </p:stCondLst>
                            <p:childTnLst>
                              <p:par>
                                <p:cTn id="11" presetID="10" presetClass="entr" presetSubtype="0" fill="hold" nodeType="afterEffect">
                                  <p:stCondLst>
                                    <p:cond delay="0"/>
                                  </p:stCondLst>
                                  <p:childTnLst>
                                    <p:set>
                                      <p:cBhvr>
                                        <p:cTn id="12" dur="1" fill="hold">
                                          <p:stCondLst>
                                            <p:cond delay="0"/>
                                          </p:stCondLst>
                                        </p:cTn>
                                        <p:tgtEl>
                                          <p:spTgt spid="100"/>
                                        </p:tgtEl>
                                        <p:attrNameLst>
                                          <p:attrName>style.visibility</p:attrName>
                                        </p:attrNameLst>
                                      </p:cBhvr>
                                      <p:to>
                                        <p:strVal val="visible"/>
                                      </p:to>
                                    </p:set>
                                    <p:animEffect transition="in" filter="fade">
                                      <p:cBhvr>
                                        <p:cTn id="13" dur="400"/>
                                        <p:tgtEl>
                                          <p:spTgt spid="100"/>
                                        </p:tgtEl>
                                      </p:cBhvr>
                                    </p:animEffect>
                                  </p:childTnLst>
                                </p:cTn>
                              </p:par>
                            </p:childTnLst>
                          </p:cTn>
                        </p:par>
                        <p:par>
                          <p:cTn id="14" fill="hold">
                            <p:stCondLst>
                              <p:cond delay="2500"/>
                            </p:stCondLst>
                            <p:childTnLst>
                              <p:par>
                                <p:cTn id="15" presetID="10" presetClass="entr" presetSubtype="0" fill="hold" nodeType="afterEffect">
                                  <p:stCondLst>
                                    <p:cond delay="0"/>
                                  </p:stCondLst>
                                  <p:childTnLst>
                                    <p:set>
                                      <p:cBhvr>
                                        <p:cTn id="16" dur="1" fill="hold">
                                          <p:stCondLst>
                                            <p:cond delay="0"/>
                                          </p:stCondLst>
                                        </p:cTn>
                                        <p:tgtEl>
                                          <p:spTgt spid="121"/>
                                        </p:tgtEl>
                                        <p:attrNameLst>
                                          <p:attrName>style.visibility</p:attrName>
                                        </p:attrNameLst>
                                      </p:cBhvr>
                                      <p:to>
                                        <p:strVal val="visible"/>
                                      </p:to>
                                    </p:set>
                                    <p:animEffect transition="in" filter="fade">
                                      <p:cBhvr>
                                        <p:cTn id="17" dur="400"/>
                                        <p:tgtEl>
                                          <p:spTgt spid="121"/>
                                        </p:tgtEl>
                                      </p:cBhvr>
                                    </p:animEffect>
                                  </p:childTnLst>
                                </p:cTn>
                              </p:par>
                            </p:childTnLst>
                          </p:cTn>
                        </p:par>
                        <p:par>
                          <p:cTn id="18" fill="hold">
                            <p:stCondLst>
                              <p:cond delay="3000"/>
                            </p:stCondLst>
                            <p:childTnLst>
                              <p:par>
                                <p:cTn id="19" presetID="10" presetClass="entr" presetSubtype="0" fill="hold" nodeType="afterEffect">
                                  <p:stCondLst>
                                    <p:cond delay="0"/>
                                  </p:stCondLst>
                                  <p:childTnLst>
                                    <p:set>
                                      <p:cBhvr>
                                        <p:cTn id="20" dur="1" fill="hold">
                                          <p:stCondLst>
                                            <p:cond delay="0"/>
                                          </p:stCondLst>
                                        </p:cTn>
                                        <p:tgtEl>
                                          <p:spTgt spid="106"/>
                                        </p:tgtEl>
                                        <p:attrNameLst>
                                          <p:attrName>style.visibility</p:attrName>
                                        </p:attrNameLst>
                                      </p:cBhvr>
                                      <p:to>
                                        <p:strVal val="visible"/>
                                      </p:to>
                                    </p:set>
                                    <p:animEffect transition="in" filter="fade">
                                      <p:cBhvr>
                                        <p:cTn id="21" dur="400"/>
                                        <p:tgtEl>
                                          <p:spTgt spid="106"/>
                                        </p:tgtEl>
                                      </p:cBhvr>
                                    </p:animEffect>
                                  </p:childTnLst>
                                </p:cTn>
                              </p:par>
                            </p:childTnLst>
                          </p:cTn>
                        </p:par>
                        <p:par>
                          <p:cTn id="22" fill="hold">
                            <p:stCondLst>
                              <p:cond delay="3500"/>
                            </p:stCondLst>
                            <p:childTnLst>
                              <p:par>
                                <p:cTn id="23" presetID="10" presetClass="entr" presetSubtype="0" fill="hold" nodeType="afterEffect">
                                  <p:stCondLst>
                                    <p:cond delay="0"/>
                                  </p:stCondLst>
                                  <p:childTnLst>
                                    <p:set>
                                      <p:cBhvr>
                                        <p:cTn id="24" dur="1" fill="hold">
                                          <p:stCondLst>
                                            <p:cond delay="0"/>
                                          </p:stCondLst>
                                        </p:cTn>
                                        <p:tgtEl>
                                          <p:spTgt spid="118"/>
                                        </p:tgtEl>
                                        <p:attrNameLst>
                                          <p:attrName>style.visibility</p:attrName>
                                        </p:attrNameLst>
                                      </p:cBhvr>
                                      <p:to>
                                        <p:strVal val="visible"/>
                                      </p:to>
                                    </p:set>
                                    <p:animEffect transition="in" filter="fade">
                                      <p:cBhvr>
                                        <p:cTn id="25" dur="400"/>
                                        <p:tgtEl>
                                          <p:spTgt spid="118"/>
                                        </p:tgtEl>
                                      </p:cBhvr>
                                    </p:animEffect>
                                  </p:childTnLst>
                                </p:cTn>
                              </p:par>
                            </p:childTnLst>
                          </p:cTn>
                        </p:par>
                        <p:par>
                          <p:cTn id="26" fill="hold">
                            <p:stCondLst>
                              <p:cond delay="4000"/>
                            </p:stCondLst>
                            <p:childTnLst>
                              <p:par>
                                <p:cTn id="27" presetID="10" presetClass="entr" presetSubtype="0" fill="hold" nodeType="afterEffect">
                                  <p:stCondLst>
                                    <p:cond delay="0"/>
                                  </p:stCondLst>
                                  <p:childTnLst>
                                    <p:set>
                                      <p:cBhvr>
                                        <p:cTn id="28" dur="1" fill="hold">
                                          <p:stCondLst>
                                            <p:cond delay="0"/>
                                          </p:stCondLst>
                                        </p:cTn>
                                        <p:tgtEl>
                                          <p:spTgt spid="112"/>
                                        </p:tgtEl>
                                        <p:attrNameLst>
                                          <p:attrName>style.visibility</p:attrName>
                                        </p:attrNameLst>
                                      </p:cBhvr>
                                      <p:to>
                                        <p:strVal val="visible"/>
                                      </p:to>
                                    </p:set>
                                    <p:animEffect transition="in" filter="fade">
                                      <p:cBhvr>
                                        <p:cTn id="29" dur="400"/>
                                        <p:tgtEl>
                                          <p:spTgt spid="112"/>
                                        </p:tgtEl>
                                      </p:cBhvr>
                                    </p:animEffect>
                                  </p:childTnLst>
                                </p:cTn>
                              </p:par>
                            </p:childTnLst>
                          </p:cTn>
                        </p:par>
                        <p:par>
                          <p:cTn id="30" fill="hold">
                            <p:stCondLst>
                              <p:cond delay="4500"/>
                            </p:stCondLst>
                            <p:childTnLst>
                              <p:par>
                                <p:cTn id="31" presetID="10" presetClass="entr" presetSubtype="0" fill="hold" nodeType="afterEffect">
                                  <p:stCondLst>
                                    <p:cond delay="0"/>
                                  </p:stCondLst>
                                  <p:childTnLst>
                                    <p:set>
                                      <p:cBhvr>
                                        <p:cTn id="32" dur="1" fill="hold">
                                          <p:stCondLst>
                                            <p:cond delay="0"/>
                                          </p:stCondLst>
                                        </p:cTn>
                                        <p:tgtEl>
                                          <p:spTgt spid="109"/>
                                        </p:tgtEl>
                                        <p:attrNameLst>
                                          <p:attrName>style.visibility</p:attrName>
                                        </p:attrNameLst>
                                      </p:cBhvr>
                                      <p:to>
                                        <p:strVal val="visible"/>
                                      </p:to>
                                    </p:set>
                                    <p:animEffect transition="in" filter="fade">
                                      <p:cBhvr>
                                        <p:cTn id="33" dur="400"/>
                                        <p:tgtEl>
                                          <p:spTgt spid="109"/>
                                        </p:tgtEl>
                                      </p:cBhvr>
                                    </p:animEffect>
                                  </p:childTnLst>
                                </p:cTn>
                              </p:par>
                            </p:childTnLst>
                          </p:cTn>
                        </p:par>
                        <p:par>
                          <p:cTn id="34" fill="hold">
                            <p:stCondLst>
                              <p:cond delay="5000"/>
                            </p:stCondLst>
                            <p:childTnLst>
                              <p:par>
                                <p:cTn id="35" presetID="10" presetClass="entr" presetSubtype="0" fill="hold" nodeType="afterEffect">
                                  <p:stCondLst>
                                    <p:cond delay="0"/>
                                  </p:stCondLst>
                                  <p:childTnLst>
                                    <p:set>
                                      <p:cBhvr>
                                        <p:cTn id="36" dur="1" fill="hold">
                                          <p:stCondLst>
                                            <p:cond delay="0"/>
                                          </p:stCondLst>
                                        </p:cTn>
                                        <p:tgtEl>
                                          <p:spTgt spid="103"/>
                                        </p:tgtEl>
                                        <p:attrNameLst>
                                          <p:attrName>style.visibility</p:attrName>
                                        </p:attrNameLst>
                                      </p:cBhvr>
                                      <p:to>
                                        <p:strVal val="visible"/>
                                      </p:to>
                                    </p:set>
                                    <p:animEffect transition="in" filter="fade">
                                      <p:cBhvr>
                                        <p:cTn id="37" dur="400"/>
                                        <p:tgtEl>
                                          <p:spTgt spid="103"/>
                                        </p:tgtEl>
                                      </p:cBhvr>
                                    </p:animEffect>
                                  </p:childTnLst>
                                </p:cTn>
                              </p:par>
                            </p:childTnLst>
                          </p:cTn>
                        </p:par>
                        <p:par>
                          <p:cTn id="38" fill="hold">
                            <p:stCondLst>
                              <p:cond delay="5500"/>
                            </p:stCondLst>
                            <p:childTnLst>
                              <p:par>
                                <p:cTn id="39" presetID="10" presetClass="entr" presetSubtype="0" fill="hold" nodeType="afterEffect">
                                  <p:stCondLst>
                                    <p:cond delay="0"/>
                                  </p:stCondLst>
                                  <p:childTnLst>
                                    <p:set>
                                      <p:cBhvr>
                                        <p:cTn id="40" dur="1" fill="hold">
                                          <p:stCondLst>
                                            <p:cond delay="0"/>
                                          </p:stCondLst>
                                        </p:cTn>
                                        <p:tgtEl>
                                          <p:spTgt spid="115"/>
                                        </p:tgtEl>
                                        <p:attrNameLst>
                                          <p:attrName>style.visibility</p:attrName>
                                        </p:attrNameLst>
                                      </p:cBhvr>
                                      <p:to>
                                        <p:strVal val="visible"/>
                                      </p:to>
                                    </p:set>
                                    <p:animEffect transition="in" filter="fade">
                                      <p:cBhvr>
                                        <p:cTn id="41" dur="400"/>
                                        <p:tgtEl>
                                          <p:spTgt spid="115"/>
                                        </p:tgtEl>
                                      </p:cBhvr>
                                    </p:animEffect>
                                  </p:childTnLst>
                                </p:cTn>
                              </p:par>
                            </p:childTnLst>
                          </p:cTn>
                        </p:par>
                        <p:par>
                          <p:cTn id="42" fill="hold">
                            <p:stCondLst>
                              <p:cond delay="6000"/>
                            </p:stCondLst>
                            <p:childTnLst>
                              <p:par>
                                <p:cTn id="43" presetID="10" presetClass="entr" presetSubtype="0" fill="hold" nodeType="afterEffect">
                                  <p:stCondLst>
                                    <p:cond delay="0"/>
                                  </p:stCondLst>
                                  <p:childTnLst>
                                    <p:set>
                                      <p:cBhvr>
                                        <p:cTn id="44" dur="1" fill="hold">
                                          <p:stCondLst>
                                            <p:cond delay="0"/>
                                          </p:stCondLst>
                                        </p:cTn>
                                        <p:tgtEl>
                                          <p:spTgt spid="124"/>
                                        </p:tgtEl>
                                        <p:attrNameLst>
                                          <p:attrName>style.visibility</p:attrName>
                                        </p:attrNameLst>
                                      </p:cBhvr>
                                      <p:to>
                                        <p:strVal val="visible"/>
                                      </p:to>
                                    </p:set>
                                    <p:animEffect transition="in" filter="fade">
                                      <p:cBhvr>
                                        <p:cTn id="45" dur="400"/>
                                        <p:tgtEl>
                                          <p:spTgt spid="124"/>
                                        </p:tgtEl>
                                      </p:cBhvr>
                                    </p:animEffect>
                                  </p:childTnLst>
                                </p:cTn>
                              </p:par>
                            </p:childTnLst>
                          </p:cTn>
                        </p:par>
                        <p:par>
                          <p:cTn id="46" fill="hold">
                            <p:stCondLst>
                              <p:cond delay="6500"/>
                            </p:stCondLst>
                            <p:childTnLst>
                              <p:par>
                                <p:cTn id="47" presetID="10" presetClass="entr" presetSubtype="0" fill="hold" nodeType="afterEffect">
                                  <p:stCondLst>
                                    <p:cond delay="0"/>
                                  </p:stCondLst>
                                  <p:childTnLst>
                                    <p:set>
                                      <p:cBhvr>
                                        <p:cTn id="48" dur="1" fill="hold">
                                          <p:stCondLst>
                                            <p:cond delay="0"/>
                                          </p:stCondLst>
                                        </p:cTn>
                                        <p:tgtEl>
                                          <p:spTgt spid="127"/>
                                        </p:tgtEl>
                                        <p:attrNameLst>
                                          <p:attrName>style.visibility</p:attrName>
                                        </p:attrNameLst>
                                      </p:cBhvr>
                                      <p:to>
                                        <p:strVal val="visible"/>
                                      </p:to>
                                    </p:set>
                                    <p:animEffect transition="in" filter="fade">
                                      <p:cBhvr>
                                        <p:cTn id="49" dur="400"/>
                                        <p:tgtEl>
                                          <p:spTgt spid="1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859791"/>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全国两会热点解读</a:t>
            </a:r>
            <a:endParaRPr lang="zh-CN" altLang="en-US" dirty="0">
              <a:effectLst>
                <a:outerShdw blurRad="38100" dist="38100" dir="2700000" algn="tl">
                  <a:srgbClr val="000000">
                    <a:alpha val="43137"/>
                  </a:srgbClr>
                </a:outerShdw>
              </a:effectLst>
            </a:endParaRPr>
          </a:p>
        </p:txBody>
      </p:sp>
      <p:sp>
        <p:nvSpPr>
          <p:cNvPr id="5" name="矩形 4"/>
          <p:cNvSpPr/>
          <p:nvPr/>
        </p:nvSpPr>
        <p:spPr>
          <a:xfrm>
            <a:off x="7441325" y="3443213"/>
            <a:ext cx="4750676" cy="2364921"/>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6" name="矩形 5"/>
          <p:cNvSpPr/>
          <p:nvPr/>
        </p:nvSpPr>
        <p:spPr>
          <a:xfrm>
            <a:off x="592667" y="5706533"/>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7" name="矩形 6"/>
          <p:cNvSpPr/>
          <p:nvPr/>
        </p:nvSpPr>
        <p:spPr>
          <a:xfrm>
            <a:off x="7714809" y="3689880"/>
            <a:ext cx="4203705" cy="1816266"/>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全国政协常委、全国工商联副主席茅永红表示，创新驱动切中了中国经济发展的要害，只有通过持续创新，经济发展才会有强大动能。只有把“中国制造”升级为“中国智造”和“中国质造”，才能打造更多中国品牌。</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8" name="矩形 7"/>
          <p:cNvSpPr/>
          <p:nvPr/>
        </p:nvSpPr>
        <p:spPr>
          <a:xfrm>
            <a:off x="819132" y="2791314"/>
            <a:ext cx="6493533" cy="420564"/>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回应亮点－－推动中国经济发展进入质量时代</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9" name="矩形 8"/>
          <p:cNvSpPr/>
          <p:nvPr/>
        </p:nvSpPr>
        <p:spPr>
          <a:xfrm>
            <a:off x="2125134" y="3964201"/>
            <a:ext cx="5187532" cy="1241622"/>
          </a:xfrm>
          <a:prstGeom prst="rect">
            <a:avLst/>
          </a:prstGeom>
        </p:spPr>
        <p:txBody>
          <a:bodyPr wrap="square">
            <a:spAutoFit/>
          </a:bodyPr>
          <a:lstStyle/>
          <a:p>
            <a:pP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以创新引领实体经济转型升级；持续推进大众创业、万众创新；全面提升质量水平；培育众多“中国工匠”，打造更多享誉世界的“中国品牌”，推动中国经济发展进入质量时代。</a:t>
            </a:r>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2293797" y="1809617"/>
            <a:ext cx="4800000" cy="576000"/>
            <a:chOff x="1720348" y="1357211"/>
            <a:chExt cx="3600000" cy="432000"/>
          </a:xfrm>
        </p:grpSpPr>
        <p:sp>
          <p:nvSpPr>
            <p:cNvPr id="11" name="圆角矩形 11"/>
            <p:cNvSpPr/>
            <p:nvPr/>
          </p:nvSpPr>
          <p:spPr>
            <a:xfrm>
              <a:off x="1720348" y="1357211"/>
              <a:ext cx="3600000" cy="43200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rgbClr val="990000"/>
                </a:solidFill>
                <a:latin typeface="Calibri" panose="020F0502020204030204"/>
                <a:ea typeface="宋体" panose="02010600030101010101" pitchFamily="2" charset="-122"/>
              </a:endParaRPr>
            </a:p>
          </p:txBody>
        </p:sp>
        <p:sp>
          <p:nvSpPr>
            <p:cNvPr id="12" name="矩形 11"/>
            <p:cNvSpPr/>
            <p:nvPr/>
          </p:nvSpPr>
          <p:spPr>
            <a:xfrm>
              <a:off x="2119501" y="1403934"/>
              <a:ext cx="2399936" cy="315423"/>
            </a:xfrm>
            <a:prstGeom prst="rect">
              <a:avLst/>
            </a:prstGeom>
          </p:spPr>
          <p:txBody>
            <a:bodyPr wrap="non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实体经济如何转型升级？</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sp>
        <p:nvSpPr>
          <p:cNvPr id="13" name="矩形 12"/>
          <p:cNvSpPr/>
          <p:nvPr/>
        </p:nvSpPr>
        <p:spPr>
          <a:xfrm>
            <a:off x="592667" y="3443212"/>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4" name="矩形 13"/>
          <p:cNvSpPr/>
          <p:nvPr/>
        </p:nvSpPr>
        <p:spPr>
          <a:xfrm>
            <a:off x="592667" y="3964440"/>
            <a:ext cx="1440000" cy="1440000"/>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报告</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看点</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grpSp>
        <p:nvGrpSpPr>
          <p:cNvPr id="15" name="组合 14"/>
          <p:cNvGrpSpPr/>
          <p:nvPr/>
        </p:nvGrpSpPr>
        <p:grpSpPr>
          <a:xfrm>
            <a:off x="521079" y="1809615"/>
            <a:ext cx="1680000" cy="576000"/>
            <a:chOff x="390809" y="1357211"/>
            <a:chExt cx="1260000" cy="432000"/>
          </a:xfrm>
        </p:grpSpPr>
        <p:sp>
          <p:nvSpPr>
            <p:cNvPr id="16" name="圆角矩形 10"/>
            <p:cNvSpPr/>
            <p:nvPr/>
          </p:nvSpPr>
          <p:spPr>
            <a:xfrm>
              <a:off x="390809" y="1357211"/>
              <a:ext cx="1260000" cy="432000"/>
            </a:xfrm>
            <a:prstGeom prst="roundRect">
              <a:avLst>
                <a:gd name="adj" fmla="val 50000"/>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7" name="矩形 16"/>
            <p:cNvSpPr/>
            <p:nvPr/>
          </p:nvSpPr>
          <p:spPr>
            <a:xfrm>
              <a:off x="546100" y="1403934"/>
              <a:ext cx="717550" cy="315423"/>
            </a:xfrm>
            <a:prstGeom prst="rect">
              <a:avLst/>
            </a:prstGeom>
          </p:spPr>
          <p:txBody>
            <a:bodyPr wrap="square">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热点 </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1085403" y="1373156"/>
              <a:ext cx="450850" cy="377074"/>
            </a:xfrm>
            <a:prstGeom prst="rect">
              <a:avLst/>
            </a:prstGeom>
            <a:noFill/>
          </p:spPr>
          <p:txBody>
            <a:bodyPr wrap="square" rtlCol="0">
              <a:spAutoFit/>
            </a:bodyP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01</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grpSp>
      <p:grpSp>
        <p:nvGrpSpPr>
          <p:cNvPr id="19" name="组合 18"/>
          <p:cNvGrpSpPr/>
          <p:nvPr/>
        </p:nvGrpSpPr>
        <p:grpSpPr>
          <a:xfrm>
            <a:off x="9628271" y="2330317"/>
            <a:ext cx="864000" cy="864000"/>
            <a:chOff x="6506571" y="1638199"/>
            <a:chExt cx="720000" cy="720000"/>
          </a:xfrm>
        </p:grpSpPr>
        <p:grpSp>
          <p:nvGrpSpPr>
            <p:cNvPr id="20" name="组合 19"/>
            <p:cNvGrpSpPr/>
            <p:nvPr/>
          </p:nvGrpSpPr>
          <p:grpSpPr>
            <a:xfrm>
              <a:off x="6506571" y="1638199"/>
              <a:ext cx="720000" cy="720000"/>
              <a:chOff x="6845255" y="1255571"/>
              <a:chExt cx="720000" cy="720000"/>
            </a:xfrm>
          </p:grpSpPr>
          <p:sp>
            <p:nvSpPr>
              <p:cNvPr id="22" name="矩形 21"/>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23" name="直接连接符 22"/>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1" name="文本框 20"/>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点</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10738987" y="2326679"/>
            <a:ext cx="864000" cy="864000"/>
            <a:chOff x="6506571" y="1638199"/>
            <a:chExt cx="720000" cy="720000"/>
          </a:xfrm>
        </p:grpSpPr>
        <p:grpSp>
          <p:nvGrpSpPr>
            <p:cNvPr id="26" name="组合 25"/>
            <p:cNvGrpSpPr/>
            <p:nvPr/>
          </p:nvGrpSpPr>
          <p:grpSpPr>
            <a:xfrm>
              <a:off x="6506571" y="1638199"/>
              <a:ext cx="720000" cy="720000"/>
              <a:chOff x="6845255" y="1255571"/>
              <a:chExt cx="720000" cy="720000"/>
            </a:xfrm>
          </p:grpSpPr>
          <p:sp>
            <p:nvSpPr>
              <p:cNvPr id="28" name="矩形 27"/>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29" name="直接连接符 28"/>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27" name="文本框 26"/>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评</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 calcmode="lin" valueType="num">
                                          <p:cBhvr>
                                            <p:cTn id="9" dur="2000" fill="hold"/>
                                            <p:tgtEl>
                                              <p:spTgt spid="15"/>
                                            </p:tgtEl>
                                            <p:attrNameLst>
                                              <p:attrName>style.rotation</p:attrName>
                                            </p:attrNameLst>
                                          </p:cBhvr>
                                          <p:tavLst>
                                            <p:tav tm="0">
                                              <p:val>
                                                <p:fltVal val="90"/>
                                              </p:val>
                                            </p:tav>
                                            <p:tav tm="100000">
                                              <p:val>
                                                <p:fltVal val="0"/>
                                              </p:val>
                                            </p:tav>
                                          </p:tavLst>
                                        </p:anim>
                                        <p:animEffect transition="in" filter="fade">
                                          <p:cBhvr>
                                            <p:cTn id="10" dur="2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2000" fill="hold"/>
                                            <p:tgtEl>
                                              <p:spTgt spid="10"/>
                                            </p:tgtEl>
                                            <p:attrNameLst>
                                              <p:attrName>ppt_w</p:attrName>
                                            </p:attrNameLst>
                                          </p:cBhvr>
                                          <p:tavLst>
                                            <p:tav tm="0">
                                              <p:val>
                                                <p:fltVal val="0"/>
                                              </p:val>
                                            </p:tav>
                                            <p:tav tm="100000">
                                              <p:val>
                                                <p:strVal val="#ppt_w"/>
                                              </p:val>
                                            </p:tav>
                                          </p:tavLst>
                                        </p:anim>
                                        <p:anim calcmode="lin" valueType="num">
                                          <p:cBhvr>
                                            <p:cTn id="14" dur="2000" fill="hold"/>
                                            <p:tgtEl>
                                              <p:spTgt spid="10"/>
                                            </p:tgtEl>
                                            <p:attrNameLst>
                                              <p:attrName>ppt_h</p:attrName>
                                            </p:attrNameLst>
                                          </p:cBhvr>
                                          <p:tavLst>
                                            <p:tav tm="0">
                                              <p:val>
                                                <p:fltVal val="0"/>
                                              </p:val>
                                            </p:tav>
                                            <p:tav tm="100000">
                                              <p:val>
                                                <p:strVal val="#ppt_h"/>
                                              </p:val>
                                            </p:tav>
                                          </p:tavLst>
                                        </p:anim>
                                        <p:anim calcmode="lin" valueType="num">
                                          <p:cBhvr>
                                            <p:cTn id="15" dur="2000" fill="hold"/>
                                            <p:tgtEl>
                                              <p:spTgt spid="10"/>
                                            </p:tgtEl>
                                            <p:attrNameLst>
                                              <p:attrName>style.rotation</p:attrName>
                                            </p:attrNameLst>
                                          </p:cBhvr>
                                          <p:tavLst>
                                            <p:tav tm="0">
                                              <p:val>
                                                <p:fltVal val="90"/>
                                              </p:val>
                                            </p:tav>
                                            <p:tav tm="100000">
                                              <p:val>
                                                <p:fltVal val="0"/>
                                              </p:val>
                                            </p:tav>
                                          </p:tavLst>
                                        </p:anim>
                                        <p:animEffect transition="in" filter="fade">
                                          <p:cBhvr>
                                            <p:cTn id="16" dur="2000"/>
                                            <p:tgtEl>
                                              <p:spTgt spid="10"/>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500"/>
                                            <p:tgtEl>
                                              <p:spTgt spid="8"/>
                                            </p:tgtEl>
                                          </p:cBhvr>
                                        </p:animEffect>
                                        <p:anim calcmode="lin" valueType="num">
                                          <p:cBhvr>
                                            <p:cTn id="21" dur="2500" fill="hold"/>
                                            <p:tgtEl>
                                              <p:spTgt spid="8"/>
                                            </p:tgtEl>
                                            <p:attrNameLst>
                                              <p:attrName>ppt_x</p:attrName>
                                            </p:attrNameLst>
                                          </p:cBhvr>
                                          <p:tavLst>
                                            <p:tav tm="0">
                                              <p:val>
                                                <p:strVal val="#ppt_x"/>
                                              </p:val>
                                            </p:tav>
                                            <p:tav tm="100000">
                                              <p:val>
                                                <p:strVal val="#ppt_x"/>
                                              </p:val>
                                            </p:tav>
                                          </p:tavLst>
                                        </p:anim>
                                        <p:anim calcmode="lin" valueType="num">
                                          <p:cBhvr>
                                            <p:cTn id="22" dur="25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750"/>
                                            <p:tgtEl>
                                              <p:spTgt spid="1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1750"/>
                                            <p:tgtEl>
                                              <p:spTgt spid="6"/>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500" fill="hold"/>
                                            <p:tgtEl>
                                              <p:spTgt spid="14"/>
                                            </p:tgtEl>
                                            <p:attrNameLst>
                                              <p:attrName>ppt_w</p:attrName>
                                            </p:attrNameLst>
                                          </p:cBhvr>
                                          <p:tavLst>
                                            <p:tav tm="0">
                                              <p:val>
                                                <p:fltVal val="0"/>
                                              </p:val>
                                            </p:tav>
                                            <p:tav tm="100000">
                                              <p:val>
                                                <p:strVal val="#ppt_w"/>
                                              </p:val>
                                            </p:tav>
                                          </p:tavLst>
                                        </p:anim>
                                        <p:anim calcmode="lin" valueType="num">
                                          <p:cBhvr>
                                            <p:cTn id="34" dur="1500" fill="hold"/>
                                            <p:tgtEl>
                                              <p:spTgt spid="14"/>
                                            </p:tgtEl>
                                            <p:attrNameLst>
                                              <p:attrName>ppt_h</p:attrName>
                                            </p:attrNameLst>
                                          </p:cBhvr>
                                          <p:tavLst>
                                            <p:tav tm="0">
                                              <p:val>
                                                <p:fltVal val="0"/>
                                              </p:val>
                                            </p:tav>
                                            <p:tav tm="100000">
                                              <p:val>
                                                <p:strVal val="#ppt_h"/>
                                              </p:val>
                                            </p:tav>
                                          </p:tavLst>
                                        </p:anim>
                                        <p:animEffect transition="in" filter="fade">
                                          <p:cBhvr>
                                            <p:cTn id="35" dur="1500"/>
                                            <p:tgtEl>
                                              <p:spTgt spid="14"/>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9"/>
                                            </p:tgtEl>
                                            <p:attrNameLst>
                                              <p:attrName>style.visibility</p:attrName>
                                            </p:attrNameLst>
                                          </p:cBhvr>
                                          <p:to>
                                            <p:strVal val="visible"/>
                                          </p:to>
                                        </p:set>
                                      </p:childTnLst>
                                    </p:cTn>
                                  </p:par>
                                </p:childTnLst>
                              </p:cTn>
                            </p:par>
                            <p:par>
                              <p:cTn id="39" fill="hold">
                                <p:stCondLst>
                                  <p:cond delay="14069"/>
                                </p:stCondLst>
                                <p:childTnLst>
                                  <p:par>
                                    <p:cTn id="40" presetID="31"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1500" fill="hold"/>
                                            <p:tgtEl>
                                              <p:spTgt spid="19"/>
                                            </p:tgtEl>
                                            <p:attrNameLst>
                                              <p:attrName>ppt_w</p:attrName>
                                            </p:attrNameLst>
                                          </p:cBhvr>
                                          <p:tavLst>
                                            <p:tav tm="0">
                                              <p:val>
                                                <p:fltVal val="0"/>
                                              </p:val>
                                            </p:tav>
                                            <p:tav tm="100000">
                                              <p:val>
                                                <p:strVal val="#ppt_w"/>
                                              </p:val>
                                            </p:tav>
                                          </p:tavLst>
                                        </p:anim>
                                        <p:anim calcmode="lin" valueType="num">
                                          <p:cBhvr>
                                            <p:cTn id="43" dur="1500" fill="hold"/>
                                            <p:tgtEl>
                                              <p:spTgt spid="19"/>
                                            </p:tgtEl>
                                            <p:attrNameLst>
                                              <p:attrName>ppt_h</p:attrName>
                                            </p:attrNameLst>
                                          </p:cBhvr>
                                          <p:tavLst>
                                            <p:tav tm="0">
                                              <p:val>
                                                <p:fltVal val="0"/>
                                              </p:val>
                                            </p:tav>
                                            <p:tav tm="100000">
                                              <p:val>
                                                <p:strVal val="#ppt_h"/>
                                              </p:val>
                                            </p:tav>
                                          </p:tavLst>
                                        </p:anim>
                                        <p:anim calcmode="lin" valueType="num">
                                          <p:cBhvr>
                                            <p:cTn id="44" dur="1500" fill="hold"/>
                                            <p:tgtEl>
                                              <p:spTgt spid="19"/>
                                            </p:tgtEl>
                                            <p:attrNameLst>
                                              <p:attrName>style.rotation</p:attrName>
                                            </p:attrNameLst>
                                          </p:cBhvr>
                                          <p:tavLst>
                                            <p:tav tm="0">
                                              <p:val>
                                                <p:fltVal val="90"/>
                                              </p:val>
                                            </p:tav>
                                            <p:tav tm="100000">
                                              <p:val>
                                                <p:fltVal val="0"/>
                                              </p:val>
                                            </p:tav>
                                          </p:tavLst>
                                        </p:anim>
                                        <p:animEffect transition="in" filter="fade">
                                          <p:cBhvr>
                                            <p:cTn id="45" dur="1500"/>
                                            <p:tgtEl>
                                              <p:spTgt spid="19"/>
                                            </p:tgtEl>
                                          </p:cBhvr>
                                        </p:animEffect>
                                      </p:childTnLst>
                                    </p:cTn>
                                  </p:par>
                                  <p:par>
                                    <p:cTn id="46" presetID="31" presetClass="entr" presetSubtype="0"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p:cTn id="48" dur="1500" fill="hold"/>
                                            <p:tgtEl>
                                              <p:spTgt spid="25"/>
                                            </p:tgtEl>
                                            <p:attrNameLst>
                                              <p:attrName>ppt_w</p:attrName>
                                            </p:attrNameLst>
                                          </p:cBhvr>
                                          <p:tavLst>
                                            <p:tav tm="0">
                                              <p:val>
                                                <p:fltVal val="0"/>
                                              </p:val>
                                            </p:tav>
                                            <p:tav tm="100000">
                                              <p:val>
                                                <p:strVal val="#ppt_w"/>
                                              </p:val>
                                            </p:tav>
                                          </p:tavLst>
                                        </p:anim>
                                        <p:anim calcmode="lin" valueType="num">
                                          <p:cBhvr>
                                            <p:cTn id="49" dur="1500" fill="hold"/>
                                            <p:tgtEl>
                                              <p:spTgt spid="25"/>
                                            </p:tgtEl>
                                            <p:attrNameLst>
                                              <p:attrName>ppt_h</p:attrName>
                                            </p:attrNameLst>
                                          </p:cBhvr>
                                          <p:tavLst>
                                            <p:tav tm="0">
                                              <p:val>
                                                <p:fltVal val="0"/>
                                              </p:val>
                                            </p:tav>
                                            <p:tav tm="100000">
                                              <p:val>
                                                <p:strVal val="#ppt_h"/>
                                              </p:val>
                                            </p:tav>
                                          </p:tavLst>
                                        </p:anim>
                                        <p:anim calcmode="lin" valueType="num">
                                          <p:cBhvr>
                                            <p:cTn id="50" dur="1500" fill="hold"/>
                                            <p:tgtEl>
                                              <p:spTgt spid="25"/>
                                            </p:tgtEl>
                                            <p:attrNameLst>
                                              <p:attrName>style.rotation</p:attrName>
                                            </p:attrNameLst>
                                          </p:cBhvr>
                                          <p:tavLst>
                                            <p:tav tm="0">
                                              <p:val>
                                                <p:fltVal val="90"/>
                                              </p:val>
                                            </p:tav>
                                            <p:tav tm="100000">
                                              <p:val>
                                                <p:fltVal val="0"/>
                                              </p:val>
                                            </p:tav>
                                          </p:tavLst>
                                        </p:anim>
                                        <p:animEffect transition="in" filter="fade">
                                          <p:cBhvr>
                                            <p:cTn id="51" dur="1500"/>
                                            <p:tgtEl>
                                              <p:spTgt spid="25"/>
                                            </p:tgtEl>
                                          </p:cBhvr>
                                        </p:animEffect>
                                      </p:childTnLst>
                                    </p:cTn>
                                  </p:par>
                                </p:childTnLst>
                              </p:cTn>
                            </p:par>
                            <p:par>
                              <p:cTn id="52" fill="hold">
                                <p:stCondLst>
                                  <p:cond delay="15569"/>
                                </p:stCondLst>
                                <p:childTnLst>
                                  <p:par>
                                    <p:cTn id="53" presetID="2" presetClass="entr" presetSubtype="2" fill="hold" grpId="0" nodeType="afterEffect" p14:presetBounceEnd="28000">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14:bounceEnd="28000">
                                          <p:cBhvr additive="base">
                                            <p:cTn id="55" dur="1750" fill="hold"/>
                                            <p:tgtEl>
                                              <p:spTgt spid="5"/>
                                            </p:tgtEl>
                                            <p:attrNameLst>
                                              <p:attrName>ppt_x</p:attrName>
                                            </p:attrNameLst>
                                          </p:cBhvr>
                                          <p:tavLst>
                                            <p:tav tm="0">
                                              <p:val>
                                                <p:strVal val="1+#ppt_w/2"/>
                                              </p:val>
                                            </p:tav>
                                            <p:tav tm="100000">
                                              <p:val>
                                                <p:strVal val="#ppt_x"/>
                                              </p:val>
                                            </p:tav>
                                          </p:tavLst>
                                        </p:anim>
                                        <p:anim calcmode="lin" valueType="num" p14:bounceEnd="28000">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17569"/>
                                </p:stCondLst>
                                <p:childTnLst>
                                  <p:par>
                                    <p:cTn id="58" presetID="14" presetClass="entr" presetSubtype="1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randombar(horizontal)">
                                          <p:cBhvr>
                                            <p:cTn id="6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3" grpId="0" animBg="1"/>
          <p:bldP spid="14"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2000" fill="hold"/>
                                            <p:tgtEl>
                                              <p:spTgt spid="15"/>
                                            </p:tgtEl>
                                            <p:attrNameLst>
                                              <p:attrName>ppt_w</p:attrName>
                                            </p:attrNameLst>
                                          </p:cBhvr>
                                          <p:tavLst>
                                            <p:tav tm="0">
                                              <p:val>
                                                <p:fltVal val="0"/>
                                              </p:val>
                                            </p:tav>
                                            <p:tav tm="100000">
                                              <p:val>
                                                <p:strVal val="#ppt_w"/>
                                              </p:val>
                                            </p:tav>
                                          </p:tavLst>
                                        </p:anim>
                                        <p:anim calcmode="lin" valueType="num">
                                          <p:cBhvr>
                                            <p:cTn id="8" dur="2000" fill="hold"/>
                                            <p:tgtEl>
                                              <p:spTgt spid="15"/>
                                            </p:tgtEl>
                                            <p:attrNameLst>
                                              <p:attrName>ppt_h</p:attrName>
                                            </p:attrNameLst>
                                          </p:cBhvr>
                                          <p:tavLst>
                                            <p:tav tm="0">
                                              <p:val>
                                                <p:fltVal val="0"/>
                                              </p:val>
                                            </p:tav>
                                            <p:tav tm="100000">
                                              <p:val>
                                                <p:strVal val="#ppt_h"/>
                                              </p:val>
                                            </p:tav>
                                          </p:tavLst>
                                        </p:anim>
                                        <p:anim calcmode="lin" valueType="num">
                                          <p:cBhvr>
                                            <p:cTn id="9" dur="2000" fill="hold"/>
                                            <p:tgtEl>
                                              <p:spTgt spid="15"/>
                                            </p:tgtEl>
                                            <p:attrNameLst>
                                              <p:attrName>style.rotation</p:attrName>
                                            </p:attrNameLst>
                                          </p:cBhvr>
                                          <p:tavLst>
                                            <p:tav tm="0">
                                              <p:val>
                                                <p:fltVal val="90"/>
                                              </p:val>
                                            </p:tav>
                                            <p:tav tm="100000">
                                              <p:val>
                                                <p:fltVal val="0"/>
                                              </p:val>
                                            </p:tav>
                                          </p:tavLst>
                                        </p:anim>
                                        <p:animEffect transition="in" filter="fade">
                                          <p:cBhvr>
                                            <p:cTn id="10" dur="2000"/>
                                            <p:tgtEl>
                                              <p:spTgt spid="15"/>
                                            </p:tgtEl>
                                          </p:cBhvr>
                                        </p:animEffect>
                                      </p:childTnLst>
                                    </p:cTn>
                                  </p:par>
                                  <p:par>
                                    <p:cTn id="11" presetID="31" presetClass="entr" presetSubtype="0" fill="hold" nodeType="withEffect">
                                      <p:stCondLst>
                                        <p:cond delay="0"/>
                                      </p:stCondLst>
                                      <p:childTnLst>
                                        <p:set>
                                          <p:cBhvr>
                                            <p:cTn id="12" dur="1" fill="hold">
                                              <p:stCondLst>
                                                <p:cond delay="0"/>
                                              </p:stCondLst>
                                            </p:cTn>
                                            <p:tgtEl>
                                              <p:spTgt spid="10"/>
                                            </p:tgtEl>
                                            <p:attrNameLst>
                                              <p:attrName>style.visibility</p:attrName>
                                            </p:attrNameLst>
                                          </p:cBhvr>
                                          <p:to>
                                            <p:strVal val="visible"/>
                                          </p:to>
                                        </p:set>
                                        <p:anim calcmode="lin" valueType="num">
                                          <p:cBhvr>
                                            <p:cTn id="13" dur="2000" fill="hold"/>
                                            <p:tgtEl>
                                              <p:spTgt spid="10"/>
                                            </p:tgtEl>
                                            <p:attrNameLst>
                                              <p:attrName>ppt_w</p:attrName>
                                            </p:attrNameLst>
                                          </p:cBhvr>
                                          <p:tavLst>
                                            <p:tav tm="0">
                                              <p:val>
                                                <p:fltVal val="0"/>
                                              </p:val>
                                            </p:tav>
                                            <p:tav tm="100000">
                                              <p:val>
                                                <p:strVal val="#ppt_w"/>
                                              </p:val>
                                            </p:tav>
                                          </p:tavLst>
                                        </p:anim>
                                        <p:anim calcmode="lin" valueType="num">
                                          <p:cBhvr>
                                            <p:cTn id="14" dur="2000" fill="hold"/>
                                            <p:tgtEl>
                                              <p:spTgt spid="10"/>
                                            </p:tgtEl>
                                            <p:attrNameLst>
                                              <p:attrName>ppt_h</p:attrName>
                                            </p:attrNameLst>
                                          </p:cBhvr>
                                          <p:tavLst>
                                            <p:tav tm="0">
                                              <p:val>
                                                <p:fltVal val="0"/>
                                              </p:val>
                                            </p:tav>
                                            <p:tav tm="100000">
                                              <p:val>
                                                <p:strVal val="#ppt_h"/>
                                              </p:val>
                                            </p:tav>
                                          </p:tavLst>
                                        </p:anim>
                                        <p:anim calcmode="lin" valueType="num">
                                          <p:cBhvr>
                                            <p:cTn id="15" dur="2000" fill="hold"/>
                                            <p:tgtEl>
                                              <p:spTgt spid="10"/>
                                            </p:tgtEl>
                                            <p:attrNameLst>
                                              <p:attrName>style.rotation</p:attrName>
                                            </p:attrNameLst>
                                          </p:cBhvr>
                                          <p:tavLst>
                                            <p:tav tm="0">
                                              <p:val>
                                                <p:fltVal val="90"/>
                                              </p:val>
                                            </p:tav>
                                            <p:tav tm="100000">
                                              <p:val>
                                                <p:fltVal val="0"/>
                                              </p:val>
                                            </p:tav>
                                          </p:tavLst>
                                        </p:anim>
                                        <p:animEffect transition="in" filter="fade">
                                          <p:cBhvr>
                                            <p:cTn id="16" dur="2000"/>
                                            <p:tgtEl>
                                              <p:spTgt spid="10"/>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2500"/>
                                            <p:tgtEl>
                                              <p:spTgt spid="8"/>
                                            </p:tgtEl>
                                          </p:cBhvr>
                                        </p:animEffect>
                                        <p:anim calcmode="lin" valueType="num">
                                          <p:cBhvr>
                                            <p:cTn id="21" dur="2500" fill="hold"/>
                                            <p:tgtEl>
                                              <p:spTgt spid="8"/>
                                            </p:tgtEl>
                                            <p:attrNameLst>
                                              <p:attrName>ppt_x</p:attrName>
                                            </p:attrNameLst>
                                          </p:cBhvr>
                                          <p:tavLst>
                                            <p:tav tm="0">
                                              <p:val>
                                                <p:strVal val="#ppt_x"/>
                                              </p:val>
                                            </p:tav>
                                            <p:tav tm="100000">
                                              <p:val>
                                                <p:strVal val="#ppt_x"/>
                                              </p:val>
                                            </p:tav>
                                          </p:tavLst>
                                        </p:anim>
                                        <p:anim calcmode="lin" valueType="num">
                                          <p:cBhvr>
                                            <p:cTn id="22" dur="2500" fill="hold"/>
                                            <p:tgtEl>
                                              <p:spTgt spid="8"/>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13"/>
                                            </p:tgtEl>
                                            <p:attrNameLst>
                                              <p:attrName>style.visibility</p:attrName>
                                            </p:attrNameLst>
                                          </p:cBhvr>
                                          <p:to>
                                            <p:strVal val="visible"/>
                                          </p:to>
                                        </p:set>
                                        <p:animEffect transition="in" filter="wipe(left)">
                                          <p:cBhvr>
                                            <p:cTn id="26" dur="1750"/>
                                            <p:tgtEl>
                                              <p:spTgt spid="13"/>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1750"/>
                                            <p:tgtEl>
                                              <p:spTgt spid="6"/>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14"/>
                                            </p:tgtEl>
                                            <p:attrNameLst>
                                              <p:attrName>style.visibility</p:attrName>
                                            </p:attrNameLst>
                                          </p:cBhvr>
                                          <p:to>
                                            <p:strVal val="visible"/>
                                          </p:to>
                                        </p:set>
                                        <p:anim calcmode="lin" valueType="num">
                                          <p:cBhvr>
                                            <p:cTn id="33" dur="1500" fill="hold"/>
                                            <p:tgtEl>
                                              <p:spTgt spid="14"/>
                                            </p:tgtEl>
                                            <p:attrNameLst>
                                              <p:attrName>ppt_w</p:attrName>
                                            </p:attrNameLst>
                                          </p:cBhvr>
                                          <p:tavLst>
                                            <p:tav tm="0">
                                              <p:val>
                                                <p:fltVal val="0"/>
                                              </p:val>
                                            </p:tav>
                                            <p:tav tm="100000">
                                              <p:val>
                                                <p:strVal val="#ppt_w"/>
                                              </p:val>
                                            </p:tav>
                                          </p:tavLst>
                                        </p:anim>
                                        <p:anim calcmode="lin" valueType="num">
                                          <p:cBhvr>
                                            <p:cTn id="34" dur="1500" fill="hold"/>
                                            <p:tgtEl>
                                              <p:spTgt spid="14"/>
                                            </p:tgtEl>
                                            <p:attrNameLst>
                                              <p:attrName>ppt_h</p:attrName>
                                            </p:attrNameLst>
                                          </p:cBhvr>
                                          <p:tavLst>
                                            <p:tav tm="0">
                                              <p:val>
                                                <p:fltVal val="0"/>
                                              </p:val>
                                            </p:tav>
                                            <p:tav tm="100000">
                                              <p:val>
                                                <p:strVal val="#ppt_h"/>
                                              </p:val>
                                            </p:tav>
                                          </p:tavLst>
                                        </p:anim>
                                        <p:animEffect transition="in" filter="fade">
                                          <p:cBhvr>
                                            <p:cTn id="35" dur="1500"/>
                                            <p:tgtEl>
                                              <p:spTgt spid="14"/>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9"/>
                                            </p:tgtEl>
                                            <p:attrNameLst>
                                              <p:attrName>style.visibility</p:attrName>
                                            </p:attrNameLst>
                                          </p:cBhvr>
                                          <p:to>
                                            <p:strVal val="visible"/>
                                          </p:to>
                                        </p:set>
                                      </p:childTnLst>
                                    </p:cTn>
                                  </p:par>
                                </p:childTnLst>
                              </p:cTn>
                            </p:par>
                            <p:par>
                              <p:cTn id="39" fill="hold">
                                <p:stCondLst>
                                  <p:cond delay="14069"/>
                                </p:stCondLst>
                                <p:childTnLst>
                                  <p:par>
                                    <p:cTn id="40" presetID="31" presetClass="entr" presetSubtype="0" fill="hold"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p:cTn id="42" dur="1500" fill="hold"/>
                                            <p:tgtEl>
                                              <p:spTgt spid="19"/>
                                            </p:tgtEl>
                                            <p:attrNameLst>
                                              <p:attrName>ppt_w</p:attrName>
                                            </p:attrNameLst>
                                          </p:cBhvr>
                                          <p:tavLst>
                                            <p:tav tm="0">
                                              <p:val>
                                                <p:fltVal val="0"/>
                                              </p:val>
                                            </p:tav>
                                            <p:tav tm="100000">
                                              <p:val>
                                                <p:strVal val="#ppt_w"/>
                                              </p:val>
                                            </p:tav>
                                          </p:tavLst>
                                        </p:anim>
                                        <p:anim calcmode="lin" valueType="num">
                                          <p:cBhvr>
                                            <p:cTn id="43" dur="1500" fill="hold"/>
                                            <p:tgtEl>
                                              <p:spTgt spid="19"/>
                                            </p:tgtEl>
                                            <p:attrNameLst>
                                              <p:attrName>ppt_h</p:attrName>
                                            </p:attrNameLst>
                                          </p:cBhvr>
                                          <p:tavLst>
                                            <p:tav tm="0">
                                              <p:val>
                                                <p:fltVal val="0"/>
                                              </p:val>
                                            </p:tav>
                                            <p:tav tm="100000">
                                              <p:val>
                                                <p:strVal val="#ppt_h"/>
                                              </p:val>
                                            </p:tav>
                                          </p:tavLst>
                                        </p:anim>
                                        <p:anim calcmode="lin" valueType="num">
                                          <p:cBhvr>
                                            <p:cTn id="44" dur="1500" fill="hold"/>
                                            <p:tgtEl>
                                              <p:spTgt spid="19"/>
                                            </p:tgtEl>
                                            <p:attrNameLst>
                                              <p:attrName>style.rotation</p:attrName>
                                            </p:attrNameLst>
                                          </p:cBhvr>
                                          <p:tavLst>
                                            <p:tav tm="0">
                                              <p:val>
                                                <p:fltVal val="90"/>
                                              </p:val>
                                            </p:tav>
                                            <p:tav tm="100000">
                                              <p:val>
                                                <p:fltVal val="0"/>
                                              </p:val>
                                            </p:tav>
                                          </p:tavLst>
                                        </p:anim>
                                        <p:animEffect transition="in" filter="fade">
                                          <p:cBhvr>
                                            <p:cTn id="45" dur="1500"/>
                                            <p:tgtEl>
                                              <p:spTgt spid="19"/>
                                            </p:tgtEl>
                                          </p:cBhvr>
                                        </p:animEffect>
                                      </p:childTnLst>
                                    </p:cTn>
                                  </p:par>
                                  <p:par>
                                    <p:cTn id="46" presetID="31" presetClass="entr" presetSubtype="0" fill="hold" nodeType="withEffect">
                                      <p:stCondLst>
                                        <p:cond delay="0"/>
                                      </p:stCondLst>
                                      <p:childTnLst>
                                        <p:set>
                                          <p:cBhvr>
                                            <p:cTn id="47" dur="1" fill="hold">
                                              <p:stCondLst>
                                                <p:cond delay="0"/>
                                              </p:stCondLst>
                                            </p:cTn>
                                            <p:tgtEl>
                                              <p:spTgt spid="25"/>
                                            </p:tgtEl>
                                            <p:attrNameLst>
                                              <p:attrName>style.visibility</p:attrName>
                                            </p:attrNameLst>
                                          </p:cBhvr>
                                          <p:to>
                                            <p:strVal val="visible"/>
                                          </p:to>
                                        </p:set>
                                        <p:anim calcmode="lin" valueType="num">
                                          <p:cBhvr>
                                            <p:cTn id="48" dur="1500" fill="hold"/>
                                            <p:tgtEl>
                                              <p:spTgt spid="25"/>
                                            </p:tgtEl>
                                            <p:attrNameLst>
                                              <p:attrName>ppt_w</p:attrName>
                                            </p:attrNameLst>
                                          </p:cBhvr>
                                          <p:tavLst>
                                            <p:tav tm="0">
                                              <p:val>
                                                <p:fltVal val="0"/>
                                              </p:val>
                                            </p:tav>
                                            <p:tav tm="100000">
                                              <p:val>
                                                <p:strVal val="#ppt_w"/>
                                              </p:val>
                                            </p:tav>
                                          </p:tavLst>
                                        </p:anim>
                                        <p:anim calcmode="lin" valueType="num">
                                          <p:cBhvr>
                                            <p:cTn id="49" dur="1500" fill="hold"/>
                                            <p:tgtEl>
                                              <p:spTgt spid="25"/>
                                            </p:tgtEl>
                                            <p:attrNameLst>
                                              <p:attrName>ppt_h</p:attrName>
                                            </p:attrNameLst>
                                          </p:cBhvr>
                                          <p:tavLst>
                                            <p:tav tm="0">
                                              <p:val>
                                                <p:fltVal val="0"/>
                                              </p:val>
                                            </p:tav>
                                            <p:tav tm="100000">
                                              <p:val>
                                                <p:strVal val="#ppt_h"/>
                                              </p:val>
                                            </p:tav>
                                          </p:tavLst>
                                        </p:anim>
                                        <p:anim calcmode="lin" valueType="num">
                                          <p:cBhvr>
                                            <p:cTn id="50" dur="1500" fill="hold"/>
                                            <p:tgtEl>
                                              <p:spTgt spid="25"/>
                                            </p:tgtEl>
                                            <p:attrNameLst>
                                              <p:attrName>style.rotation</p:attrName>
                                            </p:attrNameLst>
                                          </p:cBhvr>
                                          <p:tavLst>
                                            <p:tav tm="0">
                                              <p:val>
                                                <p:fltVal val="90"/>
                                              </p:val>
                                            </p:tav>
                                            <p:tav tm="100000">
                                              <p:val>
                                                <p:fltVal val="0"/>
                                              </p:val>
                                            </p:tav>
                                          </p:tavLst>
                                        </p:anim>
                                        <p:animEffect transition="in" filter="fade">
                                          <p:cBhvr>
                                            <p:cTn id="51" dur="1500"/>
                                            <p:tgtEl>
                                              <p:spTgt spid="25"/>
                                            </p:tgtEl>
                                          </p:cBhvr>
                                        </p:animEffect>
                                      </p:childTnLst>
                                    </p:cTn>
                                  </p:par>
                                </p:childTnLst>
                              </p:cTn>
                            </p:par>
                            <p:par>
                              <p:cTn id="52" fill="hold">
                                <p:stCondLst>
                                  <p:cond delay="15569"/>
                                </p:stCondLst>
                                <p:childTnLst>
                                  <p:par>
                                    <p:cTn id="53" presetID="2" presetClass="entr" presetSubtype="2"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750" fill="hold"/>
                                            <p:tgtEl>
                                              <p:spTgt spid="5"/>
                                            </p:tgtEl>
                                            <p:attrNameLst>
                                              <p:attrName>ppt_x</p:attrName>
                                            </p:attrNameLst>
                                          </p:cBhvr>
                                          <p:tavLst>
                                            <p:tav tm="0">
                                              <p:val>
                                                <p:strVal val="1+#ppt_w/2"/>
                                              </p:val>
                                            </p:tav>
                                            <p:tav tm="100000">
                                              <p:val>
                                                <p:strVal val="#ppt_x"/>
                                              </p:val>
                                            </p:tav>
                                          </p:tavLst>
                                        </p:anim>
                                        <p:anim calcmode="lin" valueType="num">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17569"/>
                                </p:stCondLst>
                                <p:childTnLst>
                                  <p:par>
                                    <p:cTn id="58" presetID="14" presetClass="entr" presetSubtype="10" fill="hold" grpId="0" nodeType="afterEffect">
                                      <p:stCondLst>
                                        <p:cond delay="0"/>
                                      </p:stCondLst>
                                      <p:childTnLst>
                                        <p:set>
                                          <p:cBhvr>
                                            <p:cTn id="59" dur="1" fill="hold">
                                              <p:stCondLst>
                                                <p:cond delay="0"/>
                                              </p:stCondLst>
                                            </p:cTn>
                                            <p:tgtEl>
                                              <p:spTgt spid="7"/>
                                            </p:tgtEl>
                                            <p:attrNameLst>
                                              <p:attrName>style.visibility</p:attrName>
                                            </p:attrNameLst>
                                          </p:cBhvr>
                                          <p:to>
                                            <p:strVal val="visible"/>
                                          </p:to>
                                        </p:set>
                                        <p:animEffect transition="in" filter="randombar(horizontal)">
                                          <p:cBhvr>
                                            <p:cTn id="60"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p:bldP spid="9" grpId="0"/>
          <p:bldP spid="13" grpId="0" animBg="1"/>
          <p:bldP spid="14" grpId="0" animBg="1"/>
        </p:bldLst>
      </p:timing>
    </mc:Fallback>
  </mc:AlternateContent>
</p:sld>
</file>

<file path=ppt/slides/slide2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859791"/>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全国两会热点解读</a:t>
            </a:r>
            <a:endParaRPr lang="zh-CN" altLang="en-US" dirty="0">
              <a:effectLst>
                <a:outerShdw blurRad="38100" dist="38100" dir="2700000" algn="tl">
                  <a:srgbClr val="000000">
                    <a:alpha val="43137"/>
                  </a:srgbClr>
                </a:outerShdw>
              </a:effectLst>
            </a:endParaRPr>
          </a:p>
        </p:txBody>
      </p:sp>
      <p:sp>
        <p:nvSpPr>
          <p:cNvPr id="5" name="矩形 4"/>
          <p:cNvSpPr/>
          <p:nvPr/>
        </p:nvSpPr>
        <p:spPr>
          <a:xfrm>
            <a:off x="7441325" y="3443213"/>
            <a:ext cx="4750676" cy="2364921"/>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6" name="组合 5"/>
          <p:cNvGrpSpPr/>
          <p:nvPr/>
        </p:nvGrpSpPr>
        <p:grpSpPr>
          <a:xfrm>
            <a:off x="9628271" y="2330317"/>
            <a:ext cx="864000" cy="864000"/>
            <a:chOff x="6506571" y="1638199"/>
            <a:chExt cx="720000" cy="720000"/>
          </a:xfrm>
        </p:grpSpPr>
        <p:grpSp>
          <p:nvGrpSpPr>
            <p:cNvPr id="7" name="组合 6"/>
            <p:cNvGrpSpPr/>
            <p:nvPr/>
          </p:nvGrpSpPr>
          <p:grpSpPr>
            <a:xfrm>
              <a:off x="6506571" y="1638199"/>
              <a:ext cx="720000" cy="720000"/>
              <a:chOff x="6845255" y="1255571"/>
              <a:chExt cx="720000" cy="720000"/>
            </a:xfrm>
          </p:grpSpPr>
          <p:sp>
            <p:nvSpPr>
              <p:cNvPr id="9" name="矩形 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0" name="直接连接符 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点</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0738987" y="2326679"/>
            <a:ext cx="864000" cy="864000"/>
            <a:chOff x="6506571" y="1638199"/>
            <a:chExt cx="720000" cy="720000"/>
          </a:xfrm>
        </p:grpSpPr>
        <p:grpSp>
          <p:nvGrpSpPr>
            <p:cNvPr id="13" name="组合 12"/>
            <p:cNvGrpSpPr/>
            <p:nvPr/>
          </p:nvGrpSpPr>
          <p:grpSpPr>
            <a:xfrm>
              <a:off x="6506571" y="1638199"/>
              <a:ext cx="720000" cy="720000"/>
              <a:chOff x="6845255" y="1255571"/>
              <a:chExt cx="720000" cy="720000"/>
            </a:xfrm>
          </p:grpSpPr>
          <p:sp>
            <p:nvSpPr>
              <p:cNvPr id="15" name="矩形 1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6" name="直接连接符 1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评</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592667" y="5706533"/>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9" name="矩形 18"/>
          <p:cNvSpPr/>
          <p:nvPr/>
        </p:nvSpPr>
        <p:spPr>
          <a:xfrm>
            <a:off x="7861223" y="3761110"/>
            <a:ext cx="3910876" cy="1816266"/>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全国人大代表、宁夏同心县罗家河湾村村医马玉花说，中央精准扶贫的政策非常好，村里的一些贫困户因此受益。脱贫不脱贫，贫困户生活的改善和切身体会最直接，要多听听他们的心声。</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 name="矩形 19"/>
          <p:cNvSpPr/>
          <p:nvPr/>
        </p:nvSpPr>
        <p:spPr>
          <a:xfrm>
            <a:off x="592668" y="2791313"/>
            <a:ext cx="7038587" cy="748795"/>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回应亮点－－严肃查处假脱贫、“被脱贫”、数字脱贫</a:t>
            </a:r>
            <a:endParaRPr lang="zh-CN" altLang="en-US" sz="2135" b="1" dirty="0">
              <a:solidFill>
                <a:srgbClr val="990000"/>
              </a:solidFill>
              <a:latin typeface="微软雅黑" panose="020B0503020204020204" pitchFamily="34" charset="-122"/>
              <a:ea typeface="微软雅黑" panose="020B0503020204020204" pitchFamily="34" charset="-122"/>
            </a:endParaRPr>
          </a:p>
          <a:p>
            <a:pPr defTabSz="913765"/>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1" name="矩形 20"/>
          <p:cNvSpPr/>
          <p:nvPr/>
        </p:nvSpPr>
        <p:spPr>
          <a:xfrm>
            <a:off x="2125135" y="3964202"/>
            <a:ext cx="5246120" cy="1816266"/>
          </a:xfrm>
          <a:prstGeom prst="rect">
            <a:avLst/>
          </a:prstGeom>
        </p:spPr>
        <p:txBody>
          <a:bodyPr wrap="square">
            <a:spAutoFit/>
          </a:bodyPr>
          <a:lstStyle/>
          <a:p>
            <a:pP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要深入实施精准扶贫精准脱贫，今年再减少农村贫困人口１０００万以上，完成易地扶贫搬迁３４０万人。中央财政专项扶贫资金增长３０％以上；严肃查处假脱贫、“被脱贫”、数字脱贫，确保脱贫得到群众认可、经得起历史检验。</a:t>
            </a:r>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293797" y="1809617"/>
            <a:ext cx="4800000" cy="576000"/>
            <a:chOff x="1720348" y="1357211"/>
            <a:chExt cx="3600000" cy="432000"/>
          </a:xfrm>
        </p:grpSpPr>
        <p:sp>
          <p:nvSpPr>
            <p:cNvPr id="23" name="圆角矩形 11"/>
            <p:cNvSpPr/>
            <p:nvPr/>
          </p:nvSpPr>
          <p:spPr>
            <a:xfrm>
              <a:off x="1720348" y="1357211"/>
              <a:ext cx="3600000" cy="43200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4" name="矩形 23"/>
            <p:cNvSpPr/>
            <p:nvPr/>
          </p:nvSpPr>
          <p:spPr>
            <a:xfrm>
              <a:off x="2119501" y="1403934"/>
              <a:ext cx="2399936" cy="315423"/>
            </a:xfrm>
            <a:prstGeom prst="rect">
              <a:avLst/>
            </a:prstGeom>
          </p:spPr>
          <p:txBody>
            <a:bodyPr wrap="non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脱贫攻坚有哪些新要求？</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92667" y="3443212"/>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6" name="矩形 25"/>
          <p:cNvSpPr/>
          <p:nvPr/>
        </p:nvSpPr>
        <p:spPr>
          <a:xfrm>
            <a:off x="592667" y="3964440"/>
            <a:ext cx="1440000" cy="1440000"/>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报告</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看点</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21079" y="1809615"/>
            <a:ext cx="1680000" cy="576000"/>
            <a:chOff x="390809" y="1357211"/>
            <a:chExt cx="1260000" cy="432000"/>
          </a:xfrm>
        </p:grpSpPr>
        <p:sp>
          <p:nvSpPr>
            <p:cNvPr id="28" name="圆角矩形 10"/>
            <p:cNvSpPr/>
            <p:nvPr/>
          </p:nvSpPr>
          <p:spPr>
            <a:xfrm>
              <a:off x="390809" y="1357211"/>
              <a:ext cx="1260000" cy="432000"/>
            </a:xfrm>
            <a:prstGeom prst="roundRect">
              <a:avLst>
                <a:gd name="adj" fmla="val 50000"/>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9" name="矩形 28"/>
            <p:cNvSpPr/>
            <p:nvPr/>
          </p:nvSpPr>
          <p:spPr>
            <a:xfrm>
              <a:off x="546100" y="1403934"/>
              <a:ext cx="717550" cy="315423"/>
            </a:xfrm>
            <a:prstGeom prst="rect">
              <a:avLst/>
            </a:prstGeom>
          </p:spPr>
          <p:txBody>
            <a:bodyPr wrap="square">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热点 </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85403" y="1373156"/>
              <a:ext cx="450850" cy="377074"/>
            </a:xfrm>
            <a:prstGeom prst="rect">
              <a:avLst/>
            </a:prstGeom>
            <a:noFill/>
          </p:spPr>
          <p:txBody>
            <a:bodyPr wrap="square" rtlCol="0">
              <a:spAutoFit/>
            </a:bodyP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02</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5989"/>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7489"/>
                                </p:stCondLst>
                                <p:childTnLst>
                                  <p:par>
                                    <p:cTn id="53" presetID="2" presetClass="entr" presetSubtype="2" fill="hold" grpId="0" nodeType="afterEffect" p14:presetBounceEnd="28000">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14:bounceEnd="28000">
                                          <p:cBhvr additive="base">
                                            <p:cTn id="55" dur="1750" fill="hold"/>
                                            <p:tgtEl>
                                              <p:spTgt spid="5"/>
                                            </p:tgtEl>
                                            <p:attrNameLst>
                                              <p:attrName>ppt_x</p:attrName>
                                            </p:attrNameLst>
                                          </p:cBhvr>
                                          <p:tavLst>
                                            <p:tav tm="0">
                                              <p:val>
                                                <p:strVal val="1+#ppt_w/2"/>
                                              </p:val>
                                            </p:tav>
                                            <p:tav tm="100000">
                                              <p:val>
                                                <p:strVal val="#ppt_x"/>
                                              </p:val>
                                            </p:tav>
                                          </p:tavLst>
                                        </p:anim>
                                        <p:anim calcmode="lin" valueType="num" p14:bounceEnd="28000">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19489"/>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5989"/>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7489"/>
                                </p:stCondLst>
                                <p:childTnLst>
                                  <p:par>
                                    <p:cTn id="53" presetID="2" presetClass="entr" presetSubtype="2"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750" fill="hold"/>
                                            <p:tgtEl>
                                              <p:spTgt spid="5"/>
                                            </p:tgtEl>
                                            <p:attrNameLst>
                                              <p:attrName>ppt_x</p:attrName>
                                            </p:attrNameLst>
                                          </p:cBhvr>
                                          <p:tavLst>
                                            <p:tav tm="0">
                                              <p:val>
                                                <p:strVal val="1+#ppt_w/2"/>
                                              </p:val>
                                            </p:tav>
                                            <p:tav tm="100000">
                                              <p:val>
                                                <p:strVal val="#ppt_x"/>
                                              </p:val>
                                            </p:tav>
                                          </p:tavLst>
                                        </p:anim>
                                        <p:anim calcmode="lin" valueType="num">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19489"/>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859791"/>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全国两会热点解读</a:t>
            </a:r>
            <a:endParaRPr lang="zh-CN" altLang="en-US" dirty="0">
              <a:effectLst>
                <a:outerShdw blurRad="38100" dist="38100" dir="2700000" algn="tl">
                  <a:srgbClr val="000000">
                    <a:alpha val="43137"/>
                  </a:srgbClr>
                </a:outerShdw>
              </a:effectLst>
            </a:endParaRPr>
          </a:p>
        </p:txBody>
      </p:sp>
      <p:sp>
        <p:nvSpPr>
          <p:cNvPr id="5" name="矩形 4"/>
          <p:cNvSpPr/>
          <p:nvPr/>
        </p:nvSpPr>
        <p:spPr>
          <a:xfrm>
            <a:off x="7441325" y="3443213"/>
            <a:ext cx="4750676" cy="2364921"/>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6" name="组合 5"/>
          <p:cNvGrpSpPr/>
          <p:nvPr/>
        </p:nvGrpSpPr>
        <p:grpSpPr>
          <a:xfrm>
            <a:off x="9628271" y="2330317"/>
            <a:ext cx="864000" cy="864000"/>
            <a:chOff x="6506571" y="1638199"/>
            <a:chExt cx="720000" cy="720000"/>
          </a:xfrm>
        </p:grpSpPr>
        <p:grpSp>
          <p:nvGrpSpPr>
            <p:cNvPr id="7" name="组合 6"/>
            <p:cNvGrpSpPr/>
            <p:nvPr/>
          </p:nvGrpSpPr>
          <p:grpSpPr>
            <a:xfrm>
              <a:off x="6506571" y="1638199"/>
              <a:ext cx="720000" cy="720000"/>
              <a:chOff x="6845255" y="1255571"/>
              <a:chExt cx="720000" cy="720000"/>
            </a:xfrm>
          </p:grpSpPr>
          <p:sp>
            <p:nvSpPr>
              <p:cNvPr id="9" name="矩形 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0" name="直接连接符 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点</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0738987" y="2326679"/>
            <a:ext cx="864000" cy="864000"/>
            <a:chOff x="6506571" y="1638199"/>
            <a:chExt cx="720000" cy="720000"/>
          </a:xfrm>
        </p:grpSpPr>
        <p:grpSp>
          <p:nvGrpSpPr>
            <p:cNvPr id="13" name="组合 12"/>
            <p:cNvGrpSpPr/>
            <p:nvPr/>
          </p:nvGrpSpPr>
          <p:grpSpPr>
            <a:xfrm>
              <a:off x="6506571" y="1638199"/>
              <a:ext cx="720000" cy="720000"/>
              <a:chOff x="6845255" y="1255571"/>
              <a:chExt cx="720000" cy="720000"/>
            </a:xfrm>
          </p:grpSpPr>
          <p:sp>
            <p:nvSpPr>
              <p:cNvPr id="15" name="矩形 1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6" name="直接连接符 1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评</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592667" y="5706533"/>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9" name="矩形 18"/>
          <p:cNvSpPr/>
          <p:nvPr/>
        </p:nvSpPr>
        <p:spPr>
          <a:xfrm>
            <a:off x="7738775" y="3578476"/>
            <a:ext cx="4063568" cy="2103589"/>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全国人大代表、四川启阳汽车集团董事长王麒表示，政府工作报告中提出的一系列减税降费政策说到了企业经营者的心头上。尤其是提出让市场主体有切身感受，就要求进一步降低企业的制度性交易成本、物流成本等，真正让企业轻装上阵。</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 name="矩形 19"/>
          <p:cNvSpPr/>
          <p:nvPr/>
        </p:nvSpPr>
        <p:spPr>
          <a:xfrm>
            <a:off x="592668" y="2637167"/>
            <a:ext cx="7038587" cy="748795"/>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回应亮点－－全年再减少企业税负</a:t>
            </a:r>
            <a:r>
              <a:rPr lang="en-US" altLang="zh-CN" sz="2135" b="1" dirty="0">
                <a:solidFill>
                  <a:srgbClr val="990000"/>
                </a:solidFill>
                <a:latin typeface="微软雅黑" panose="020B0503020204020204" pitchFamily="34" charset="-122"/>
                <a:ea typeface="微软雅黑" panose="020B0503020204020204" pitchFamily="34" charset="-122"/>
              </a:rPr>
              <a:t>3500</a:t>
            </a:r>
            <a:r>
              <a:rPr lang="zh-CN" altLang="en-US" sz="2135" b="1" dirty="0">
                <a:solidFill>
                  <a:srgbClr val="990000"/>
                </a:solidFill>
                <a:latin typeface="微软雅黑" panose="020B0503020204020204" pitchFamily="34" charset="-122"/>
                <a:ea typeface="微软雅黑" panose="020B0503020204020204" pitchFamily="34" charset="-122"/>
              </a:rPr>
              <a:t>亿元左右、涉企</a:t>
            </a:r>
            <a:endParaRPr lang="en-US" altLang="zh-CN" sz="2135" b="1" dirty="0">
              <a:solidFill>
                <a:srgbClr val="990000"/>
              </a:solidFill>
              <a:latin typeface="微软雅黑" panose="020B0503020204020204" pitchFamily="34" charset="-122"/>
              <a:ea typeface="微软雅黑" panose="020B0503020204020204" pitchFamily="34" charset="-122"/>
            </a:endParaRPr>
          </a:p>
          <a:p>
            <a:pPr defTabSz="913765"/>
            <a:r>
              <a:rPr lang="en-US" altLang="zh-CN" sz="2135" b="1" dirty="0">
                <a:solidFill>
                  <a:srgbClr val="990000"/>
                </a:solidFill>
                <a:latin typeface="微软雅黑" panose="020B0503020204020204" pitchFamily="34" charset="-122"/>
                <a:ea typeface="微软雅黑" panose="020B0503020204020204" pitchFamily="34" charset="-122"/>
              </a:rPr>
              <a:t>                    </a:t>
            </a:r>
            <a:r>
              <a:rPr lang="zh-CN" altLang="en-US" sz="2135" b="1" dirty="0">
                <a:solidFill>
                  <a:srgbClr val="990000"/>
                </a:solidFill>
                <a:latin typeface="微软雅黑" panose="020B0503020204020204" pitchFamily="34" charset="-122"/>
                <a:ea typeface="微软雅黑" panose="020B0503020204020204" pitchFamily="34" charset="-122"/>
              </a:rPr>
              <a:t>收费约</a:t>
            </a:r>
            <a:r>
              <a:rPr lang="en-US" altLang="zh-CN" sz="2135" b="1" dirty="0">
                <a:solidFill>
                  <a:srgbClr val="990000"/>
                </a:solidFill>
                <a:latin typeface="微软雅黑" panose="020B0503020204020204" pitchFamily="34" charset="-122"/>
                <a:ea typeface="微软雅黑" panose="020B0503020204020204" pitchFamily="34" charset="-122"/>
              </a:rPr>
              <a:t>2000</a:t>
            </a:r>
            <a:r>
              <a:rPr lang="zh-CN" altLang="en-US" sz="2135" b="1" dirty="0">
                <a:solidFill>
                  <a:srgbClr val="990000"/>
                </a:solidFill>
                <a:latin typeface="微软雅黑" panose="020B0503020204020204" pitchFamily="34" charset="-122"/>
                <a:ea typeface="微软雅黑" panose="020B0503020204020204" pitchFamily="34" charset="-122"/>
              </a:rPr>
              <a:t>亿元</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1" name="矩形 20"/>
          <p:cNvSpPr/>
          <p:nvPr/>
        </p:nvSpPr>
        <p:spPr>
          <a:xfrm>
            <a:off x="2125134" y="3964202"/>
            <a:ext cx="5344217" cy="1528945"/>
          </a:xfrm>
          <a:prstGeom prst="rect">
            <a:avLst/>
          </a:prstGeom>
        </p:spPr>
        <p:txBody>
          <a:bodyPr wrap="square">
            <a:spAutoFit/>
          </a:bodyPr>
          <a:lstStyle/>
          <a:p>
            <a:pP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全年再减少企业税负</a:t>
            </a:r>
            <a:r>
              <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rPr>
              <a:t>3500</a:t>
            </a:r>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亿元左右、涉企收费约</a:t>
            </a:r>
            <a:r>
              <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rPr>
              <a:t>2000</a:t>
            </a:r>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亿元，一定要让市场主体有切身感受；各级政府要坚持过紧日子，中央部门要带头，一律按不低于</a:t>
            </a:r>
            <a:r>
              <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rPr>
              <a:t>5</a:t>
            </a:r>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％的幅度压减一般性支出，决不允许增加“三公”经费，挤出更多资金用于减税降费。</a:t>
            </a:r>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293797" y="1809617"/>
            <a:ext cx="4800000" cy="576000"/>
            <a:chOff x="1720348" y="1357211"/>
            <a:chExt cx="3600000" cy="432000"/>
          </a:xfrm>
        </p:grpSpPr>
        <p:sp>
          <p:nvSpPr>
            <p:cNvPr id="23" name="圆角矩形 11"/>
            <p:cNvSpPr/>
            <p:nvPr/>
          </p:nvSpPr>
          <p:spPr>
            <a:xfrm>
              <a:off x="1720348" y="1357211"/>
              <a:ext cx="3600000" cy="43200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4" name="矩形 23"/>
            <p:cNvSpPr/>
            <p:nvPr/>
          </p:nvSpPr>
          <p:spPr>
            <a:xfrm>
              <a:off x="2119501" y="1403934"/>
              <a:ext cx="1988766" cy="315423"/>
            </a:xfrm>
            <a:prstGeom prst="rect">
              <a:avLst/>
            </a:prstGeom>
          </p:spPr>
          <p:txBody>
            <a:bodyPr wrap="non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减税降费如何推进？</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92667" y="3443212"/>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6" name="矩形 25"/>
          <p:cNvSpPr/>
          <p:nvPr/>
        </p:nvSpPr>
        <p:spPr>
          <a:xfrm>
            <a:off x="592667" y="3964440"/>
            <a:ext cx="1440000" cy="1440000"/>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报告</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看点</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21079" y="1809614"/>
            <a:ext cx="1680000" cy="576000"/>
            <a:chOff x="390809" y="1357211"/>
            <a:chExt cx="1260000" cy="432000"/>
          </a:xfrm>
        </p:grpSpPr>
        <p:sp>
          <p:nvSpPr>
            <p:cNvPr id="28" name="圆角矩形 10"/>
            <p:cNvSpPr/>
            <p:nvPr/>
          </p:nvSpPr>
          <p:spPr>
            <a:xfrm>
              <a:off x="390809" y="1357211"/>
              <a:ext cx="1260000" cy="432000"/>
            </a:xfrm>
            <a:prstGeom prst="roundRect">
              <a:avLst>
                <a:gd name="adj" fmla="val 50000"/>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9" name="矩形 28"/>
            <p:cNvSpPr/>
            <p:nvPr/>
          </p:nvSpPr>
          <p:spPr>
            <a:xfrm>
              <a:off x="546100" y="1403934"/>
              <a:ext cx="717550" cy="315423"/>
            </a:xfrm>
            <a:prstGeom prst="rect">
              <a:avLst/>
            </a:prstGeom>
          </p:spPr>
          <p:txBody>
            <a:bodyPr wrap="square">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热点 </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85403" y="1373156"/>
              <a:ext cx="565406" cy="377074"/>
            </a:xfrm>
            <a:prstGeom prst="rect">
              <a:avLst/>
            </a:prstGeom>
            <a:noFill/>
          </p:spPr>
          <p:txBody>
            <a:bodyPr wrap="square" rtlCol="0">
              <a:spAutoFit/>
            </a:bodyP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03</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6470"/>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7970"/>
                                </p:stCondLst>
                                <p:childTnLst>
                                  <p:par>
                                    <p:cTn id="53" presetID="2" presetClass="entr" presetSubtype="2" fill="hold" grpId="0" nodeType="afterEffect" p14:presetBounceEnd="28000">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14:bounceEnd="28000">
                                          <p:cBhvr additive="base">
                                            <p:cTn id="55" dur="1750" fill="hold"/>
                                            <p:tgtEl>
                                              <p:spTgt spid="5"/>
                                            </p:tgtEl>
                                            <p:attrNameLst>
                                              <p:attrName>ppt_x</p:attrName>
                                            </p:attrNameLst>
                                          </p:cBhvr>
                                          <p:tavLst>
                                            <p:tav tm="0">
                                              <p:val>
                                                <p:strVal val="1+#ppt_w/2"/>
                                              </p:val>
                                            </p:tav>
                                            <p:tav tm="100000">
                                              <p:val>
                                                <p:strVal val="#ppt_x"/>
                                              </p:val>
                                            </p:tav>
                                          </p:tavLst>
                                        </p:anim>
                                        <p:anim calcmode="lin" valueType="num" p14:bounceEnd="28000">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1997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6470"/>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7970"/>
                                </p:stCondLst>
                                <p:childTnLst>
                                  <p:par>
                                    <p:cTn id="53" presetID="2" presetClass="entr" presetSubtype="2"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750" fill="hold"/>
                                            <p:tgtEl>
                                              <p:spTgt spid="5"/>
                                            </p:tgtEl>
                                            <p:attrNameLst>
                                              <p:attrName>ppt_x</p:attrName>
                                            </p:attrNameLst>
                                          </p:cBhvr>
                                          <p:tavLst>
                                            <p:tav tm="0">
                                              <p:val>
                                                <p:strVal val="1+#ppt_w/2"/>
                                              </p:val>
                                            </p:tav>
                                            <p:tav tm="100000">
                                              <p:val>
                                                <p:strVal val="#ppt_x"/>
                                              </p:val>
                                            </p:tav>
                                          </p:tavLst>
                                        </p:anim>
                                        <p:anim calcmode="lin" valueType="num">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1997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859791"/>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全国两会热点解读</a:t>
            </a:r>
            <a:endParaRPr lang="zh-CN" altLang="en-US" dirty="0">
              <a:effectLst>
                <a:outerShdw blurRad="38100" dist="38100" dir="2700000" algn="tl">
                  <a:srgbClr val="000000">
                    <a:alpha val="43137"/>
                  </a:srgbClr>
                </a:outerShdw>
              </a:effectLst>
            </a:endParaRPr>
          </a:p>
        </p:txBody>
      </p:sp>
      <p:sp>
        <p:nvSpPr>
          <p:cNvPr id="5" name="矩形 4"/>
          <p:cNvSpPr/>
          <p:nvPr/>
        </p:nvSpPr>
        <p:spPr>
          <a:xfrm>
            <a:off x="7441325" y="3443213"/>
            <a:ext cx="4750676" cy="2364921"/>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6" name="组合 5"/>
          <p:cNvGrpSpPr/>
          <p:nvPr/>
        </p:nvGrpSpPr>
        <p:grpSpPr>
          <a:xfrm>
            <a:off x="9628271" y="2330317"/>
            <a:ext cx="864000" cy="864000"/>
            <a:chOff x="6506571" y="1638199"/>
            <a:chExt cx="720000" cy="720000"/>
          </a:xfrm>
        </p:grpSpPr>
        <p:grpSp>
          <p:nvGrpSpPr>
            <p:cNvPr id="7" name="组合 6"/>
            <p:cNvGrpSpPr/>
            <p:nvPr/>
          </p:nvGrpSpPr>
          <p:grpSpPr>
            <a:xfrm>
              <a:off x="6506571" y="1638199"/>
              <a:ext cx="720000" cy="720000"/>
              <a:chOff x="6845255" y="1255571"/>
              <a:chExt cx="720000" cy="720000"/>
            </a:xfrm>
          </p:grpSpPr>
          <p:sp>
            <p:nvSpPr>
              <p:cNvPr id="9" name="矩形 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0" name="直接连接符 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点</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0738987" y="2326679"/>
            <a:ext cx="864000" cy="864000"/>
            <a:chOff x="6506571" y="1638199"/>
            <a:chExt cx="720000" cy="720000"/>
          </a:xfrm>
        </p:grpSpPr>
        <p:grpSp>
          <p:nvGrpSpPr>
            <p:cNvPr id="13" name="组合 12"/>
            <p:cNvGrpSpPr/>
            <p:nvPr/>
          </p:nvGrpSpPr>
          <p:grpSpPr>
            <a:xfrm>
              <a:off x="6506571" y="1638199"/>
              <a:ext cx="720000" cy="720000"/>
              <a:chOff x="6845255" y="1255571"/>
              <a:chExt cx="720000" cy="720000"/>
            </a:xfrm>
          </p:grpSpPr>
          <p:sp>
            <p:nvSpPr>
              <p:cNvPr id="15" name="矩形 1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6" name="直接连接符 1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评</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592667" y="5706533"/>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9" name="矩形 18"/>
          <p:cNvSpPr/>
          <p:nvPr/>
        </p:nvSpPr>
        <p:spPr>
          <a:xfrm>
            <a:off x="7747392" y="3792244"/>
            <a:ext cx="4063568" cy="1816266"/>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全国人大代表、湖北信义兄弟建筑工程有限公司董事长孙东林表示，必须坚持“房子是用来住的，不是用来炒的”基本原则，既要有效抑制房地产泡沫，又要防止出现房价大起大落。</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a:p>
            <a:pPr defTabSz="913765"/>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 name="矩形 19"/>
          <p:cNvSpPr/>
          <p:nvPr/>
        </p:nvSpPr>
        <p:spPr>
          <a:xfrm>
            <a:off x="592668" y="2637168"/>
            <a:ext cx="7297097" cy="420564"/>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回应亮点－－坚持住房居住属性，加强房地产市场分类调控</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1" name="矩形 20"/>
          <p:cNvSpPr/>
          <p:nvPr/>
        </p:nvSpPr>
        <p:spPr>
          <a:xfrm>
            <a:off x="2097108" y="3792245"/>
            <a:ext cx="5344217" cy="1816266"/>
          </a:xfrm>
          <a:prstGeom prst="rect">
            <a:avLst/>
          </a:prstGeom>
        </p:spPr>
        <p:txBody>
          <a:bodyPr wrap="square">
            <a:spAutoFit/>
          </a:bodyPr>
          <a:lstStyle/>
          <a:p>
            <a:pP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因城施策去库存；坚持住房的居住属性，落实地方政府主体责任，加快建立和完善促进房地产市场平稳健康发展的长效机制；加强房地产市场分类调控，房价上涨压力大的城市要合理增加住宅用地，规范开发、销售、中介等行为；今年再完成棚户区住房改造</a:t>
            </a:r>
            <a:r>
              <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rPr>
              <a:t>600</a:t>
            </a:r>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万套。</a:t>
            </a:r>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293797" y="1809617"/>
            <a:ext cx="4800000" cy="576000"/>
            <a:chOff x="1720348" y="1357211"/>
            <a:chExt cx="3600000" cy="432000"/>
          </a:xfrm>
        </p:grpSpPr>
        <p:sp>
          <p:nvSpPr>
            <p:cNvPr id="23" name="圆角矩形 11"/>
            <p:cNvSpPr/>
            <p:nvPr/>
          </p:nvSpPr>
          <p:spPr>
            <a:xfrm>
              <a:off x="1720348" y="1357211"/>
              <a:ext cx="3600000" cy="43200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4" name="矩形 23"/>
            <p:cNvSpPr/>
            <p:nvPr/>
          </p:nvSpPr>
          <p:spPr>
            <a:xfrm>
              <a:off x="2119501" y="1403934"/>
              <a:ext cx="1783181" cy="315423"/>
            </a:xfrm>
            <a:prstGeom prst="rect">
              <a:avLst/>
            </a:prstGeom>
          </p:spPr>
          <p:txBody>
            <a:bodyPr wrap="non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如何调控房地产？</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92667" y="3443212"/>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6" name="矩形 25"/>
          <p:cNvSpPr/>
          <p:nvPr/>
        </p:nvSpPr>
        <p:spPr>
          <a:xfrm>
            <a:off x="592667" y="3964440"/>
            <a:ext cx="1440000" cy="1440000"/>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报告</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看点</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21079" y="1809614"/>
            <a:ext cx="1680000" cy="576000"/>
            <a:chOff x="390809" y="1357211"/>
            <a:chExt cx="1260000" cy="432000"/>
          </a:xfrm>
        </p:grpSpPr>
        <p:sp>
          <p:nvSpPr>
            <p:cNvPr id="28" name="圆角矩形 10"/>
            <p:cNvSpPr/>
            <p:nvPr/>
          </p:nvSpPr>
          <p:spPr>
            <a:xfrm>
              <a:off x="390809" y="1357211"/>
              <a:ext cx="1260000" cy="432000"/>
            </a:xfrm>
            <a:prstGeom prst="roundRect">
              <a:avLst>
                <a:gd name="adj" fmla="val 50000"/>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9" name="矩形 28"/>
            <p:cNvSpPr/>
            <p:nvPr/>
          </p:nvSpPr>
          <p:spPr>
            <a:xfrm>
              <a:off x="546100" y="1403934"/>
              <a:ext cx="717550" cy="315423"/>
            </a:xfrm>
            <a:prstGeom prst="rect">
              <a:avLst/>
            </a:prstGeom>
          </p:spPr>
          <p:txBody>
            <a:bodyPr wrap="square">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热点 </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85403" y="1373156"/>
              <a:ext cx="565406" cy="377074"/>
            </a:xfrm>
            <a:prstGeom prst="rect">
              <a:avLst/>
            </a:prstGeom>
            <a:noFill/>
          </p:spPr>
          <p:txBody>
            <a:bodyPr wrap="square" rtlCol="0">
              <a:spAutoFit/>
            </a:bodyP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04</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7270"/>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8770"/>
                                </p:stCondLst>
                                <p:childTnLst>
                                  <p:par>
                                    <p:cTn id="53" presetID="2" presetClass="entr" presetSubtype="2" fill="hold" grpId="0" nodeType="afterEffect" p14:presetBounceEnd="28000">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14:bounceEnd="28000">
                                          <p:cBhvr additive="base">
                                            <p:cTn id="55" dur="1750" fill="hold"/>
                                            <p:tgtEl>
                                              <p:spTgt spid="5"/>
                                            </p:tgtEl>
                                            <p:attrNameLst>
                                              <p:attrName>ppt_x</p:attrName>
                                            </p:attrNameLst>
                                          </p:cBhvr>
                                          <p:tavLst>
                                            <p:tav tm="0">
                                              <p:val>
                                                <p:strVal val="1+#ppt_w/2"/>
                                              </p:val>
                                            </p:tav>
                                            <p:tav tm="100000">
                                              <p:val>
                                                <p:strVal val="#ppt_x"/>
                                              </p:val>
                                            </p:tav>
                                          </p:tavLst>
                                        </p:anim>
                                        <p:anim calcmode="lin" valueType="num" p14:bounceEnd="28000">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2077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7270"/>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8770"/>
                                </p:stCondLst>
                                <p:childTnLst>
                                  <p:par>
                                    <p:cTn id="53" presetID="2" presetClass="entr" presetSubtype="2"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750" fill="hold"/>
                                            <p:tgtEl>
                                              <p:spTgt spid="5"/>
                                            </p:tgtEl>
                                            <p:attrNameLst>
                                              <p:attrName>ppt_x</p:attrName>
                                            </p:attrNameLst>
                                          </p:cBhvr>
                                          <p:tavLst>
                                            <p:tav tm="0">
                                              <p:val>
                                                <p:strVal val="1+#ppt_w/2"/>
                                              </p:val>
                                            </p:tav>
                                            <p:tav tm="100000">
                                              <p:val>
                                                <p:strVal val="#ppt_x"/>
                                              </p:val>
                                            </p:tav>
                                          </p:tavLst>
                                        </p:anim>
                                        <p:anim calcmode="lin" valueType="num">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2077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859791"/>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全国两会热点解读</a:t>
            </a:r>
            <a:endParaRPr lang="zh-CN" altLang="en-US" dirty="0">
              <a:effectLst>
                <a:outerShdw blurRad="38100" dist="38100" dir="2700000" algn="tl">
                  <a:srgbClr val="000000">
                    <a:alpha val="43137"/>
                  </a:srgbClr>
                </a:outerShdw>
              </a:effectLst>
            </a:endParaRPr>
          </a:p>
        </p:txBody>
      </p:sp>
      <p:sp>
        <p:nvSpPr>
          <p:cNvPr id="5" name="矩形 4"/>
          <p:cNvSpPr/>
          <p:nvPr/>
        </p:nvSpPr>
        <p:spPr>
          <a:xfrm>
            <a:off x="7441325" y="3443213"/>
            <a:ext cx="4750676" cy="2364921"/>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6" name="组合 5"/>
          <p:cNvGrpSpPr/>
          <p:nvPr/>
        </p:nvGrpSpPr>
        <p:grpSpPr>
          <a:xfrm>
            <a:off x="9628271" y="2330317"/>
            <a:ext cx="864000" cy="864000"/>
            <a:chOff x="6506571" y="1638199"/>
            <a:chExt cx="720000" cy="720000"/>
          </a:xfrm>
        </p:grpSpPr>
        <p:grpSp>
          <p:nvGrpSpPr>
            <p:cNvPr id="7" name="组合 6"/>
            <p:cNvGrpSpPr/>
            <p:nvPr/>
          </p:nvGrpSpPr>
          <p:grpSpPr>
            <a:xfrm>
              <a:off x="6506571" y="1638199"/>
              <a:ext cx="720000" cy="720000"/>
              <a:chOff x="6845255" y="1255571"/>
              <a:chExt cx="720000" cy="720000"/>
            </a:xfrm>
          </p:grpSpPr>
          <p:sp>
            <p:nvSpPr>
              <p:cNvPr id="9" name="矩形 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0" name="直接连接符 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点</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0738987" y="2326679"/>
            <a:ext cx="864000" cy="864000"/>
            <a:chOff x="6506571" y="1638199"/>
            <a:chExt cx="720000" cy="720000"/>
          </a:xfrm>
        </p:grpSpPr>
        <p:grpSp>
          <p:nvGrpSpPr>
            <p:cNvPr id="13" name="组合 12"/>
            <p:cNvGrpSpPr/>
            <p:nvPr/>
          </p:nvGrpSpPr>
          <p:grpSpPr>
            <a:xfrm>
              <a:off x="6506571" y="1638199"/>
              <a:ext cx="720000" cy="720000"/>
              <a:chOff x="6845255" y="1255571"/>
              <a:chExt cx="720000" cy="720000"/>
            </a:xfrm>
          </p:grpSpPr>
          <p:sp>
            <p:nvSpPr>
              <p:cNvPr id="15" name="矩形 1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6" name="直接连接符 1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评</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592667" y="5706533"/>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9" name="矩形 18"/>
          <p:cNvSpPr/>
          <p:nvPr/>
        </p:nvSpPr>
        <p:spPr>
          <a:xfrm>
            <a:off x="7747392" y="3792244"/>
            <a:ext cx="4063568" cy="1816266"/>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全国政协委员、华中农业大学资源与环境学院院长黄巧云认为，全社会必须达成下大力气治理环境污染的共识，措施要突出针对性和有效性。治霾关键在执行，要让环保执法真正长出“牙齿”。</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 name="矩形 19"/>
          <p:cNvSpPr/>
          <p:nvPr/>
        </p:nvSpPr>
        <p:spPr>
          <a:xfrm>
            <a:off x="592668" y="2637167"/>
            <a:ext cx="7297097" cy="420564"/>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回应亮点－－坚决打好蓝天保卫战</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1" name="矩形 20"/>
          <p:cNvSpPr/>
          <p:nvPr/>
        </p:nvSpPr>
        <p:spPr>
          <a:xfrm>
            <a:off x="2097108" y="3792245"/>
            <a:ext cx="5344217" cy="1816266"/>
          </a:xfrm>
          <a:prstGeom prst="rect">
            <a:avLst/>
          </a:prstGeom>
        </p:spPr>
        <p:txBody>
          <a:bodyPr wrap="square">
            <a:spAutoFit/>
          </a:bodyPr>
          <a:lstStyle/>
          <a:p>
            <a:pP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今年二氧化硫、氮氧化物排放量要分别下降３％，重点地区细颗粒物（ＰＭ２．５）浓度明显下降；要加快解决燃煤污染问题；要全面推进污染源治理；要强化机动车尾气治理；要有效应对重污染天气；要严格环境执法和督查问责；治理雾霾人人有责，贵在行动、成在坚持。</a:t>
            </a:r>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293797" y="1809617"/>
            <a:ext cx="4800000" cy="576000"/>
            <a:chOff x="1720348" y="1357211"/>
            <a:chExt cx="3600000" cy="432000"/>
          </a:xfrm>
        </p:grpSpPr>
        <p:sp>
          <p:nvSpPr>
            <p:cNvPr id="23" name="圆角矩形 11"/>
            <p:cNvSpPr/>
            <p:nvPr/>
          </p:nvSpPr>
          <p:spPr>
            <a:xfrm>
              <a:off x="1720348" y="1357211"/>
              <a:ext cx="3600000" cy="43200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4" name="矩形 23"/>
            <p:cNvSpPr/>
            <p:nvPr/>
          </p:nvSpPr>
          <p:spPr>
            <a:xfrm>
              <a:off x="2119501" y="1403934"/>
              <a:ext cx="1988766" cy="315423"/>
            </a:xfrm>
            <a:prstGeom prst="rect">
              <a:avLst/>
            </a:prstGeom>
          </p:spPr>
          <p:txBody>
            <a:bodyPr wrap="non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如何治理空气污染？</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92667" y="3443212"/>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6" name="矩形 25"/>
          <p:cNvSpPr/>
          <p:nvPr/>
        </p:nvSpPr>
        <p:spPr>
          <a:xfrm>
            <a:off x="592667" y="3964440"/>
            <a:ext cx="1440000" cy="1440000"/>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报告</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看点</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21079" y="1809614"/>
            <a:ext cx="1680000" cy="576000"/>
            <a:chOff x="390809" y="1357211"/>
            <a:chExt cx="1260000" cy="432000"/>
          </a:xfrm>
        </p:grpSpPr>
        <p:sp>
          <p:nvSpPr>
            <p:cNvPr id="28" name="圆角矩形 10"/>
            <p:cNvSpPr/>
            <p:nvPr/>
          </p:nvSpPr>
          <p:spPr>
            <a:xfrm>
              <a:off x="390809" y="1357211"/>
              <a:ext cx="1260000" cy="432000"/>
            </a:xfrm>
            <a:prstGeom prst="roundRect">
              <a:avLst>
                <a:gd name="adj" fmla="val 50000"/>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9" name="矩形 28"/>
            <p:cNvSpPr/>
            <p:nvPr/>
          </p:nvSpPr>
          <p:spPr>
            <a:xfrm>
              <a:off x="546100" y="1403934"/>
              <a:ext cx="717550" cy="315423"/>
            </a:xfrm>
            <a:prstGeom prst="rect">
              <a:avLst/>
            </a:prstGeom>
          </p:spPr>
          <p:txBody>
            <a:bodyPr wrap="square">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热点 </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85403" y="1373156"/>
              <a:ext cx="565406" cy="377074"/>
            </a:xfrm>
            <a:prstGeom prst="rect">
              <a:avLst/>
            </a:prstGeom>
            <a:noFill/>
          </p:spPr>
          <p:txBody>
            <a:bodyPr wrap="square" rtlCol="0">
              <a:spAutoFit/>
            </a:bodyP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05</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7430"/>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8930"/>
                                </p:stCondLst>
                                <p:childTnLst>
                                  <p:par>
                                    <p:cTn id="53" presetID="2" presetClass="entr" presetSubtype="2" fill="hold" grpId="0" nodeType="afterEffect" p14:presetBounceEnd="28000">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14:bounceEnd="28000">
                                          <p:cBhvr additive="base">
                                            <p:cTn id="55" dur="1750" fill="hold"/>
                                            <p:tgtEl>
                                              <p:spTgt spid="5"/>
                                            </p:tgtEl>
                                            <p:attrNameLst>
                                              <p:attrName>ppt_x</p:attrName>
                                            </p:attrNameLst>
                                          </p:cBhvr>
                                          <p:tavLst>
                                            <p:tav tm="0">
                                              <p:val>
                                                <p:strVal val="1+#ppt_w/2"/>
                                              </p:val>
                                            </p:tav>
                                            <p:tav tm="100000">
                                              <p:val>
                                                <p:strVal val="#ppt_x"/>
                                              </p:val>
                                            </p:tav>
                                          </p:tavLst>
                                        </p:anim>
                                        <p:anim calcmode="lin" valueType="num" p14:bounceEnd="28000">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2093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7430"/>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8930"/>
                                </p:stCondLst>
                                <p:childTnLst>
                                  <p:par>
                                    <p:cTn id="53" presetID="2" presetClass="entr" presetSubtype="2"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750" fill="hold"/>
                                            <p:tgtEl>
                                              <p:spTgt spid="5"/>
                                            </p:tgtEl>
                                            <p:attrNameLst>
                                              <p:attrName>ppt_x</p:attrName>
                                            </p:attrNameLst>
                                          </p:cBhvr>
                                          <p:tavLst>
                                            <p:tav tm="0">
                                              <p:val>
                                                <p:strVal val="1+#ppt_w/2"/>
                                              </p:val>
                                            </p:tav>
                                            <p:tav tm="100000">
                                              <p:val>
                                                <p:strVal val="#ppt_x"/>
                                              </p:val>
                                            </p:tav>
                                          </p:tavLst>
                                        </p:anim>
                                        <p:anim calcmode="lin" valueType="num">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2093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Fallback>
  </mc:AlternateContent>
</p:sld>
</file>

<file path=ppt/slides/slide2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859791"/>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全国两会热点解读</a:t>
            </a:r>
            <a:endParaRPr lang="zh-CN" altLang="en-US" dirty="0">
              <a:effectLst>
                <a:outerShdw blurRad="38100" dist="38100" dir="2700000" algn="tl">
                  <a:srgbClr val="000000">
                    <a:alpha val="43137"/>
                  </a:srgbClr>
                </a:outerShdw>
              </a:effectLst>
            </a:endParaRPr>
          </a:p>
        </p:txBody>
      </p:sp>
      <p:sp>
        <p:nvSpPr>
          <p:cNvPr id="5" name="矩形 4"/>
          <p:cNvSpPr/>
          <p:nvPr/>
        </p:nvSpPr>
        <p:spPr>
          <a:xfrm>
            <a:off x="7441325" y="3443213"/>
            <a:ext cx="4750676" cy="2364921"/>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6" name="组合 5"/>
          <p:cNvGrpSpPr/>
          <p:nvPr/>
        </p:nvGrpSpPr>
        <p:grpSpPr>
          <a:xfrm>
            <a:off x="9628271" y="2330317"/>
            <a:ext cx="864000" cy="864000"/>
            <a:chOff x="6506571" y="1638199"/>
            <a:chExt cx="720000" cy="720000"/>
          </a:xfrm>
        </p:grpSpPr>
        <p:grpSp>
          <p:nvGrpSpPr>
            <p:cNvPr id="7" name="组合 6"/>
            <p:cNvGrpSpPr/>
            <p:nvPr/>
          </p:nvGrpSpPr>
          <p:grpSpPr>
            <a:xfrm>
              <a:off x="6506571" y="1638199"/>
              <a:ext cx="720000" cy="720000"/>
              <a:chOff x="6845255" y="1255571"/>
              <a:chExt cx="720000" cy="720000"/>
            </a:xfrm>
          </p:grpSpPr>
          <p:sp>
            <p:nvSpPr>
              <p:cNvPr id="9" name="矩形 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0" name="直接连接符 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点</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0738987" y="2326679"/>
            <a:ext cx="864000" cy="864000"/>
            <a:chOff x="6506571" y="1638199"/>
            <a:chExt cx="720000" cy="720000"/>
          </a:xfrm>
        </p:grpSpPr>
        <p:grpSp>
          <p:nvGrpSpPr>
            <p:cNvPr id="13" name="组合 12"/>
            <p:cNvGrpSpPr/>
            <p:nvPr/>
          </p:nvGrpSpPr>
          <p:grpSpPr>
            <a:xfrm>
              <a:off x="6506571" y="1638199"/>
              <a:ext cx="720000" cy="720000"/>
              <a:chOff x="6845255" y="1255571"/>
              <a:chExt cx="720000" cy="720000"/>
            </a:xfrm>
          </p:grpSpPr>
          <p:sp>
            <p:nvSpPr>
              <p:cNvPr id="15" name="矩形 1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6" name="直接连接符 1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评</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592667" y="5706533"/>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9" name="矩形 18"/>
          <p:cNvSpPr/>
          <p:nvPr/>
        </p:nvSpPr>
        <p:spPr>
          <a:xfrm>
            <a:off x="7569981" y="3596056"/>
            <a:ext cx="4383784" cy="2103589"/>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全国人大代表、四川甘孜州人民医院医生英措表示，医保异地结算、提高大病保险保障水平，都是沉甸甸的百姓福利。全国人大代表、湖北省科技学院医药研究院院长刘超说，今后，还应通过激励机制和扶持政策，不断增强基层医疗服务能力，方便群众就近就医。</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 name="矩形 19"/>
          <p:cNvSpPr/>
          <p:nvPr/>
        </p:nvSpPr>
        <p:spPr>
          <a:xfrm>
            <a:off x="592668" y="2637168"/>
            <a:ext cx="7297097" cy="420564"/>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回应亮点－－实现医保异地结算，完善大病保险制度</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1" name="矩形 20"/>
          <p:cNvSpPr/>
          <p:nvPr/>
        </p:nvSpPr>
        <p:spPr>
          <a:xfrm>
            <a:off x="2097108" y="3792245"/>
            <a:ext cx="5344217" cy="1959062"/>
          </a:xfrm>
          <a:prstGeom prst="rect">
            <a:avLst/>
          </a:prstGeom>
        </p:spPr>
        <p:txBody>
          <a:bodyPr wrap="square">
            <a:spAutoFit/>
          </a:bodyPr>
          <a:lstStyle/>
          <a:p>
            <a:pPr defTabSz="913765"/>
            <a:r>
              <a:rPr lang="zh-CN" altLang="en-US" sz="1735" dirty="0">
                <a:solidFill>
                  <a:prstClr val="black">
                    <a:lumMod val="85000"/>
                    <a:lumOff val="15000"/>
                  </a:prstClr>
                </a:solidFill>
                <a:latin typeface="微软雅黑" panose="020B0503020204020204" pitchFamily="34" charset="-122"/>
                <a:ea typeface="微软雅黑" panose="020B0503020204020204" pitchFamily="34" charset="-122"/>
              </a:rPr>
              <a:t>推进健康中国建设。城乡居民医保财政补助由每人每年</a:t>
            </a:r>
            <a:r>
              <a:rPr lang="en-US" altLang="zh-CN" sz="1735" dirty="0">
                <a:solidFill>
                  <a:prstClr val="black">
                    <a:lumMod val="85000"/>
                    <a:lumOff val="15000"/>
                  </a:prstClr>
                </a:solidFill>
                <a:latin typeface="微软雅黑" panose="020B0503020204020204" pitchFamily="34" charset="-122"/>
                <a:ea typeface="微软雅黑" panose="020B0503020204020204" pitchFamily="34" charset="-122"/>
              </a:rPr>
              <a:t>420</a:t>
            </a:r>
            <a:r>
              <a:rPr lang="zh-CN" altLang="en-US" sz="1735" dirty="0">
                <a:solidFill>
                  <a:prstClr val="black">
                    <a:lumMod val="85000"/>
                    <a:lumOff val="15000"/>
                  </a:prstClr>
                </a:solidFill>
                <a:latin typeface="微软雅黑" panose="020B0503020204020204" pitchFamily="34" charset="-122"/>
                <a:ea typeface="微软雅黑" panose="020B0503020204020204" pitchFamily="34" charset="-122"/>
              </a:rPr>
              <a:t>元提高到</a:t>
            </a:r>
            <a:r>
              <a:rPr lang="en-US" altLang="zh-CN" sz="1735" dirty="0">
                <a:solidFill>
                  <a:prstClr val="black">
                    <a:lumMod val="85000"/>
                    <a:lumOff val="15000"/>
                  </a:prstClr>
                </a:solidFill>
                <a:latin typeface="微软雅黑" panose="020B0503020204020204" pitchFamily="34" charset="-122"/>
                <a:ea typeface="微软雅黑" panose="020B0503020204020204" pitchFamily="34" charset="-122"/>
              </a:rPr>
              <a:t>450</a:t>
            </a:r>
            <a:r>
              <a:rPr lang="zh-CN" altLang="en-US" sz="1735" dirty="0">
                <a:solidFill>
                  <a:prstClr val="black">
                    <a:lumMod val="85000"/>
                    <a:lumOff val="15000"/>
                  </a:prstClr>
                </a:solidFill>
                <a:latin typeface="微软雅黑" panose="020B0503020204020204" pitchFamily="34" charset="-122"/>
                <a:ea typeface="微软雅黑" panose="020B0503020204020204" pitchFamily="34" charset="-122"/>
              </a:rPr>
              <a:t>元；扩大用药保障范围；在全国推进医保信息联网，实现异地就医住院费用直接结算。完善大病保险制度，提高保障水平；及时公开透明有效应对公共卫生事件；适应实施全面两孩政策，加强生育医疗保健服务。支持中医药、民族医药事业发展。</a:t>
            </a:r>
            <a:endParaRPr lang="zh-CN" altLang="en-US" sz="1735"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endParaRPr lang="zh-CN" altLang="en-US" sz="173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293797" y="1809617"/>
            <a:ext cx="4800000" cy="576000"/>
            <a:chOff x="1720348" y="1357211"/>
            <a:chExt cx="3600000" cy="432000"/>
          </a:xfrm>
        </p:grpSpPr>
        <p:sp>
          <p:nvSpPr>
            <p:cNvPr id="23" name="圆角矩形 11"/>
            <p:cNvSpPr/>
            <p:nvPr/>
          </p:nvSpPr>
          <p:spPr>
            <a:xfrm>
              <a:off x="1720348" y="1357211"/>
              <a:ext cx="3600000" cy="43200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4" name="矩形 23"/>
            <p:cNvSpPr/>
            <p:nvPr/>
          </p:nvSpPr>
          <p:spPr>
            <a:xfrm>
              <a:off x="2119501" y="1403934"/>
              <a:ext cx="2399936" cy="315423"/>
            </a:xfrm>
            <a:prstGeom prst="rect">
              <a:avLst/>
            </a:prstGeom>
          </p:spPr>
          <p:txBody>
            <a:bodyPr wrap="non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如何提升医疗保障水平？</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92667" y="3443212"/>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6" name="矩形 25"/>
          <p:cNvSpPr/>
          <p:nvPr/>
        </p:nvSpPr>
        <p:spPr>
          <a:xfrm>
            <a:off x="592667" y="3964440"/>
            <a:ext cx="1440000" cy="1440000"/>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报告</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看点</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21079" y="1809614"/>
            <a:ext cx="1680000" cy="576000"/>
            <a:chOff x="390809" y="1357211"/>
            <a:chExt cx="1260000" cy="432000"/>
          </a:xfrm>
        </p:grpSpPr>
        <p:sp>
          <p:nvSpPr>
            <p:cNvPr id="28" name="圆角矩形 10"/>
            <p:cNvSpPr/>
            <p:nvPr/>
          </p:nvSpPr>
          <p:spPr>
            <a:xfrm>
              <a:off x="390809" y="1357211"/>
              <a:ext cx="1260000" cy="432000"/>
            </a:xfrm>
            <a:prstGeom prst="roundRect">
              <a:avLst>
                <a:gd name="adj" fmla="val 50000"/>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9" name="矩形 28"/>
            <p:cNvSpPr/>
            <p:nvPr/>
          </p:nvSpPr>
          <p:spPr>
            <a:xfrm>
              <a:off x="546100" y="1403934"/>
              <a:ext cx="717550" cy="315423"/>
            </a:xfrm>
            <a:prstGeom prst="rect">
              <a:avLst/>
            </a:prstGeom>
          </p:spPr>
          <p:txBody>
            <a:bodyPr wrap="square">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热点 </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85403" y="1373156"/>
              <a:ext cx="565406" cy="377074"/>
            </a:xfrm>
            <a:prstGeom prst="rect">
              <a:avLst/>
            </a:prstGeom>
            <a:noFill/>
          </p:spPr>
          <p:txBody>
            <a:bodyPr wrap="square" rtlCol="0">
              <a:spAutoFit/>
            </a:bodyP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06</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9110"/>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20610"/>
                                </p:stCondLst>
                                <p:childTnLst>
                                  <p:par>
                                    <p:cTn id="53" presetID="2" presetClass="entr" presetSubtype="2" fill="hold" grpId="0" nodeType="afterEffect" p14:presetBounceEnd="28000">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14:bounceEnd="28000">
                                          <p:cBhvr additive="base">
                                            <p:cTn id="55" dur="1750" fill="hold"/>
                                            <p:tgtEl>
                                              <p:spTgt spid="5"/>
                                            </p:tgtEl>
                                            <p:attrNameLst>
                                              <p:attrName>ppt_x</p:attrName>
                                            </p:attrNameLst>
                                          </p:cBhvr>
                                          <p:tavLst>
                                            <p:tav tm="0">
                                              <p:val>
                                                <p:strVal val="1+#ppt_w/2"/>
                                              </p:val>
                                            </p:tav>
                                            <p:tav tm="100000">
                                              <p:val>
                                                <p:strVal val="#ppt_x"/>
                                              </p:val>
                                            </p:tav>
                                          </p:tavLst>
                                        </p:anim>
                                        <p:anim calcmode="lin" valueType="num" p14:bounceEnd="28000">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2261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9110"/>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20610"/>
                                </p:stCondLst>
                                <p:childTnLst>
                                  <p:par>
                                    <p:cTn id="53" presetID="2" presetClass="entr" presetSubtype="2"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750" fill="hold"/>
                                            <p:tgtEl>
                                              <p:spTgt spid="5"/>
                                            </p:tgtEl>
                                            <p:attrNameLst>
                                              <p:attrName>ppt_x</p:attrName>
                                            </p:attrNameLst>
                                          </p:cBhvr>
                                          <p:tavLst>
                                            <p:tav tm="0">
                                              <p:val>
                                                <p:strVal val="1+#ppt_w/2"/>
                                              </p:val>
                                            </p:tav>
                                            <p:tav tm="100000">
                                              <p:val>
                                                <p:strVal val="#ppt_x"/>
                                              </p:val>
                                            </p:tav>
                                          </p:tavLst>
                                        </p:anim>
                                        <p:anim calcmode="lin" valueType="num">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2261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矩形: 圆角 16"/>
          <p:cNvSpPr/>
          <p:nvPr/>
        </p:nvSpPr>
        <p:spPr>
          <a:xfrm>
            <a:off x="1733262" y="1989000"/>
            <a:ext cx="9036338" cy="2880000"/>
          </a:xfrm>
          <a:prstGeom prst="roundRect">
            <a:avLst>
              <a:gd name="adj" fmla="val 8730"/>
            </a:avLst>
          </a:prstGeom>
          <a:solidFill>
            <a:schemeClr val="bg1"/>
          </a:solidFill>
          <a:ln>
            <a:solidFill>
              <a:srgbClr val="99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400" b="0" i="0" u="none" strike="noStrike" kern="1200" cap="none" spc="0" normalizeH="0" baseline="0" noProof="0" dirty="0">
              <a:ln>
                <a:noFill/>
              </a:ln>
              <a:solidFill>
                <a:srgbClr val="C00000"/>
              </a:solidFill>
              <a:effectLst/>
              <a:uLnTx/>
              <a:uFillTx/>
              <a:latin typeface="Impact" panose="020B0806030902050204" pitchFamily="34" charset="0"/>
              <a:ea typeface="宋体" panose="02010600030101010101" pitchFamily="2" charset="-122"/>
              <a:cs typeface="+mn-cs"/>
            </a:endParaRPr>
          </a:p>
        </p:txBody>
      </p:sp>
      <p:sp>
        <p:nvSpPr>
          <p:cNvPr id="58" name="TextBox 57"/>
          <p:cNvSpPr txBox="1"/>
          <p:nvPr/>
        </p:nvSpPr>
        <p:spPr>
          <a:xfrm>
            <a:off x="5022318" y="2252730"/>
            <a:ext cx="4727465" cy="1200329"/>
          </a:xfrm>
          <a:prstGeom prst="rect">
            <a:avLst/>
          </a:prstGeom>
          <a:noFill/>
        </p:spPr>
        <p:txBody>
          <a:bodyPr wrap="square" rtlCol="0">
            <a:spAutoFit/>
          </a:bodyPr>
          <a:lstStyle/>
          <a:p>
            <a:pPr defTabSz="913765"/>
            <a:r>
              <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关于两会</a:t>
            </a:r>
            <a:endPar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9" name="TextBox 58"/>
          <p:cNvSpPr txBox="1"/>
          <p:nvPr/>
        </p:nvSpPr>
        <p:spPr>
          <a:xfrm>
            <a:off x="5022318" y="3699474"/>
            <a:ext cx="5389357" cy="666786"/>
          </a:xfrm>
          <a:prstGeom prst="rect">
            <a:avLst/>
          </a:prstGeom>
          <a:noFill/>
        </p:spPr>
        <p:txBody>
          <a:bodyPr wrap="square" rtlCol="0">
            <a:spAutoFit/>
          </a:bodyPr>
          <a:lstStyle/>
          <a:p>
            <a:pPr defTabSz="913765"/>
            <a:r>
              <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两会的基础知识</a:t>
            </a:r>
            <a:endPar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1733262" y="1988999"/>
            <a:ext cx="2880000" cy="2880000"/>
            <a:chOff x="1276134" y="2014659"/>
            <a:chExt cx="2160000" cy="2160000"/>
          </a:xfrm>
        </p:grpSpPr>
        <p:grpSp>
          <p:nvGrpSpPr>
            <p:cNvPr id="55" name="组合 54"/>
            <p:cNvGrpSpPr/>
            <p:nvPr/>
          </p:nvGrpSpPr>
          <p:grpSpPr>
            <a:xfrm>
              <a:off x="1276134" y="2014659"/>
              <a:ext cx="2160000" cy="2160000"/>
              <a:chOff x="1085222" y="2014659"/>
              <a:chExt cx="2334731" cy="2115212"/>
            </a:xfrm>
            <a:effectLst>
              <a:outerShdw blurRad="50800" dist="101600" dir="2700000" algn="tl" rotWithShape="0">
                <a:prstClr val="black">
                  <a:alpha val="40000"/>
                </a:prstClr>
              </a:outerShdw>
            </a:effectLst>
          </p:grpSpPr>
          <p:sp>
            <p:nvSpPr>
              <p:cNvPr id="56" name="矩形 3"/>
              <p:cNvSpPr/>
              <p:nvPr/>
            </p:nvSpPr>
            <p:spPr>
              <a:xfrm>
                <a:off x="1085222" y="2014659"/>
                <a:ext cx="2334731" cy="2115212"/>
              </a:xfrm>
              <a:prstGeom prst="roundRect">
                <a:avLst>
                  <a:gd name="adj" fmla="val 8293"/>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1735" dirty="0">
                  <a:solidFill>
                    <a:srgbClr val="FFC000">
                      <a:lumMod val="20000"/>
                      <a:lumOff val="80000"/>
                    </a:srgbClr>
                  </a:solidFill>
                  <a:latin typeface="Impact" panose="020B0806030902050204" pitchFamily="34" charset="0"/>
                  <a:ea typeface="宋体" panose="02010600030101010101" pitchFamily="2" charset="-122"/>
                </a:endParaRPr>
              </a:p>
            </p:txBody>
          </p:sp>
          <p:pic>
            <p:nvPicPr>
              <p:cNvPr id="57" name="Picture 2" descr="H:\ppt小图 (0-00-14-05)_1.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085222" y="2854987"/>
                <a:ext cx="1161736" cy="1274884"/>
              </a:xfrm>
              <a:prstGeom prst="round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60" name="TextBox 59"/>
            <p:cNvSpPr txBox="1"/>
            <p:nvPr/>
          </p:nvSpPr>
          <p:spPr>
            <a:xfrm>
              <a:off x="1582926" y="2163635"/>
              <a:ext cx="1491034" cy="1838918"/>
            </a:xfrm>
            <a:prstGeom prst="rect">
              <a:avLst/>
            </a:prstGeom>
            <a:noFill/>
          </p:spPr>
          <p:txBody>
            <a:bodyPr wrap="none" rtlCol="0">
              <a:spAutoFit/>
            </a:bodyPr>
            <a:lstStyle/>
            <a:p>
              <a:pPr defTabSz="913765"/>
              <a:r>
                <a:rPr lang="en-US" altLang="zh-CN"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01</a:t>
              </a:r>
              <a:endParaRPr lang="zh-CN" altLang="en-US"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childTnLst>
                          </p:cTn>
                        </p:par>
                        <p:par>
                          <p:cTn id="11" fill="hold">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left)">
                                      <p:cBhvr>
                                        <p:cTn id="14" dur="2000"/>
                                        <p:tgtEl>
                                          <p:spTgt spid="58"/>
                                        </p:tgtEl>
                                      </p:cBhvr>
                                    </p:animEffect>
                                  </p:childTnLst>
                                </p:cTn>
                              </p:par>
                            </p:childTnLst>
                          </p:cTn>
                        </p:par>
                        <p:par>
                          <p:cTn id="15" fill="hold">
                            <p:stCondLst>
                              <p:cond delay="4000"/>
                            </p:stCondLst>
                            <p:childTnLst>
                              <p:par>
                                <p:cTn id="16" presetID="42"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1500"/>
                                        <p:tgtEl>
                                          <p:spTgt spid="59"/>
                                        </p:tgtEl>
                                      </p:cBhvr>
                                    </p:animEffect>
                                    <p:anim calcmode="lin" valueType="num">
                                      <p:cBhvr>
                                        <p:cTn id="19" dur="1500" fill="hold"/>
                                        <p:tgtEl>
                                          <p:spTgt spid="59"/>
                                        </p:tgtEl>
                                        <p:attrNameLst>
                                          <p:attrName>ppt_x</p:attrName>
                                        </p:attrNameLst>
                                      </p:cBhvr>
                                      <p:tavLst>
                                        <p:tav tm="0">
                                          <p:val>
                                            <p:strVal val="#ppt_x"/>
                                          </p:val>
                                        </p:tav>
                                        <p:tav tm="100000">
                                          <p:val>
                                            <p:strVal val="#ppt_x"/>
                                          </p:val>
                                        </p:tav>
                                      </p:tavLst>
                                    </p:anim>
                                    <p:anim calcmode="lin" valueType="num">
                                      <p:cBhvr>
                                        <p:cTn id="20" dur="1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859791"/>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全国两会热点解读</a:t>
            </a:r>
            <a:endParaRPr lang="zh-CN" altLang="en-US" dirty="0">
              <a:effectLst>
                <a:outerShdw blurRad="38100" dist="38100" dir="2700000" algn="tl">
                  <a:srgbClr val="000000">
                    <a:alpha val="43137"/>
                  </a:srgbClr>
                </a:outerShdw>
              </a:effectLst>
            </a:endParaRPr>
          </a:p>
        </p:txBody>
      </p:sp>
      <p:sp>
        <p:nvSpPr>
          <p:cNvPr id="5" name="矩形 4"/>
          <p:cNvSpPr/>
          <p:nvPr/>
        </p:nvSpPr>
        <p:spPr>
          <a:xfrm>
            <a:off x="7441325" y="3443213"/>
            <a:ext cx="4750676" cy="2364921"/>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6" name="组合 5"/>
          <p:cNvGrpSpPr/>
          <p:nvPr/>
        </p:nvGrpSpPr>
        <p:grpSpPr>
          <a:xfrm>
            <a:off x="9628271" y="2330317"/>
            <a:ext cx="864000" cy="864000"/>
            <a:chOff x="6506571" y="1638199"/>
            <a:chExt cx="720000" cy="720000"/>
          </a:xfrm>
        </p:grpSpPr>
        <p:grpSp>
          <p:nvGrpSpPr>
            <p:cNvPr id="7" name="组合 6"/>
            <p:cNvGrpSpPr/>
            <p:nvPr/>
          </p:nvGrpSpPr>
          <p:grpSpPr>
            <a:xfrm>
              <a:off x="6506571" y="1638199"/>
              <a:ext cx="720000" cy="720000"/>
              <a:chOff x="6845255" y="1255571"/>
              <a:chExt cx="720000" cy="720000"/>
            </a:xfrm>
          </p:grpSpPr>
          <p:sp>
            <p:nvSpPr>
              <p:cNvPr id="9" name="矩形 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0" name="直接连接符 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点</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0738987" y="2326679"/>
            <a:ext cx="864000" cy="864000"/>
            <a:chOff x="6506571" y="1638199"/>
            <a:chExt cx="720000" cy="720000"/>
          </a:xfrm>
        </p:grpSpPr>
        <p:grpSp>
          <p:nvGrpSpPr>
            <p:cNvPr id="13" name="组合 12"/>
            <p:cNvGrpSpPr/>
            <p:nvPr/>
          </p:nvGrpSpPr>
          <p:grpSpPr>
            <a:xfrm>
              <a:off x="6506571" y="1638199"/>
              <a:ext cx="720000" cy="720000"/>
              <a:chOff x="6845255" y="1255571"/>
              <a:chExt cx="720000" cy="720000"/>
            </a:xfrm>
          </p:grpSpPr>
          <p:sp>
            <p:nvSpPr>
              <p:cNvPr id="15" name="矩形 1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6" name="直接连接符 1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评</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592667" y="5706533"/>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9" name="矩形 18"/>
          <p:cNvSpPr/>
          <p:nvPr/>
        </p:nvSpPr>
        <p:spPr>
          <a:xfrm>
            <a:off x="7569981" y="3761110"/>
            <a:ext cx="4383784" cy="1816266"/>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全国政协委员车黎明表示，做好就业创业保障工作就是最大的民生，大力促进就业创业、提高就业创业支持力度，将为更多人提供更好的生活保障，有利于经济社会健康稳定发展。</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a:p>
            <a:pPr defTabSz="913765"/>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 name="矩形 19"/>
          <p:cNvSpPr/>
          <p:nvPr/>
        </p:nvSpPr>
        <p:spPr>
          <a:xfrm>
            <a:off x="592668" y="2637168"/>
            <a:ext cx="7297097" cy="420564"/>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回应亮点－－大学生、困难人员、去产能安置职工都有考虑</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1" name="矩形 20"/>
          <p:cNvSpPr/>
          <p:nvPr/>
        </p:nvSpPr>
        <p:spPr>
          <a:xfrm>
            <a:off x="2097108" y="3792245"/>
            <a:ext cx="5344217" cy="1959062"/>
          </a:xfrm>
          <a:prstGeom prst="rect">
            <a:avLst/>
          </a:prstGeom>
        </p:spPr>
        <p:txBody>
          <a:bodyPr wrap="square">
            <a:spAutoFit/>
          </a:bodyPr>
          <a:lstStyle/>
          <a:p>
            <a:pPr defTabSz="913765"/>
            <a:r>
              <a:rPr lang="zh-CN" altLang="en-US" sz="1735" dirty="0">
                <a:solidFill>
                  <a:prstClr val="black">
                    <a:lumMod val="85000"/>
                    <a:lumOff val="15000"/>
                  </a:prstClr>
                </a:solidFill>
                <a:latin typeface="微软雅黑" panose="020B0503020204020204" pitchFamily="34" charset="-122"/>
                <a:ea typeface="微软雅黑" panose="020B0503020204020204" pitchFamily="34" charset="-122"/>
              </a:rPr>
              <a:t>城镇新增就业</a:t>
            </a:r>
            <a:r>
              <a:rPr lang="en-US" altLang="zh-CN" sz="1735" dirty="0">
                <a:solidFill>
                  <a:prstClr val="black">
                    <a:lumMod val="85000"/>
                    <a:lumOff val="15000"/>
                  </a:prstClr>
                </a:solidFill>
                <a:latin typeface="微软雅黑" panose="020B0503020204020204" pitchFamily="34" charset="-122"/>
                <a:ea typeface="微软雅黑" panose="020B0503020204020204" pitchFamily="34" charset="-122"/>
              </a:rPr>
              <a:t>1100</a:t>
            </a:r>
            <a:r>
              <a:rPr lang="zh-CN" altLang="en-US" sz="1735" dirty="0">
                <a:solidFill>
                  <a:prstClr val="black">
                    <a:lumMod val="85000"/>
                    <a:lumOff val="15000"/>
                  </a:prstClr>
                </a:solidFill>
                <a:latin typeface="微软雅黑" panose="020B0503020204020204" pitchFamily="34" charset="-122"/>
                <a:ea typeface="微软雅黑" panose="020B0503020204020204" pitchFamily="34" charset="-122"/>
              </a:rPr>
              <a:t>万人以上，城镇登记失业率</a:t>
            </a:r>
            <a:r>
              <a:rPr lang="en-US" altLang="zh-CN" sz="1735" dirty="0">
                <a:solidFill>
                  <a:prstClr val="black">
                    <a:lumMod val="85000"/>
                    <a:lumOff val="15000"/>
                  </a:prstClr>
                </a:solidFill>
                <a:latin typeface="微软雅黑" panose="020B0503020204020204" pitchFamily="34" charset="-122"/>
                <a:ea typeface="微软雅黑" panose="020B0503020204020204" pitchFamily="34" charset="-122"/>
              </a:rPr>
              <a:t>4.5</a:t>
            </a:r>
            <a:r>
              <a:rPr lang="zh-CN" altLang="en-US" sz="1735" dirty="0">
                <a:solidFill>
                  <a:prstClr val="black">
                    <a:lumMod val="85000"/>
                    <a:lumOff val="15000"/>
                  </a:prstClr>
                </a:solidFill>
                <a:latin typeface="微软雅黑" panose="020B0503020204020204" pitchFamily="34" charset="-122"/>
                <a:ea typeface="微软雅黑" panose="020B0503020204020204" pitchFamily="34" charset="-122"/>
              </a:rPr>
              <a:t>％以内；去产能必须安置好职工；确保分流职工就业有出路、生活有保障；今年高校毕业生</a:t>
            </a:r>
            <a:r>
              <a:rPr lang="en-US" altLang="zh-CN" sz="1735" dirty="0">
                <a:solidFill>
                  <a:prstClr val="black">
                    <a:lumMod val="85000"/>
                    <a:lumOff val="15000"/>
                  </a:prstClr>
                </a:solidFill>
                <a:latin typeface="微软雅黑" panose="020B0503020204020204" pitchFamily="34" charset="-122"/>
                <a:ea typeface="微软雅黑" panose="020B0503020204020204" pitchFamily="34" charset="-122"/>
              </a:rPr>
              <a:t>795</a:t>
            </a:r>
            <a:r>
              <a:rPr lang="zh-CN" altLang="en-US" sz="1735" dirty="0">
                <a:solidFill>
                  <a:prstClr val="black">
                    <a:lumMod val="85000"/>
                    <a:lumOff val="15000"/>
                  </a:prstClr>
                </a:solidFill>
                <a:latin typeface="微软雅黑" panose="020B0503020204020204" pitchFamily="34" charset="-122"/>
                <a:ea typeface="微软雅黑" panose="020B0503020204020204" pitchFamily="34" charset="-122"/>
              </a:rPr>
              <a:t>万人，再创历史新高，要实施好就业促进、创业引领、基层成长等计划，促进多渠道就业创业。切实做好退役军人安置工作。加大就业援助力度，扶持城镇困难人员、残疾人就业，确保零就业家庭至少有一人稳定就业。</a:t>
            </a:r>
            <a:endParaRPr lang="zh-CN" altLang="en-US" sz="173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293797" y="1809617"/>
            <a:ext cx="4800000" cy="576000"/>
            <a:chOff x="1720348" y="1357211"/>
            <a:chExt cx="3600000" cy="432000"/>
          </a:xfrm>
        </p:grpSpPr>
        <p:sp>
          <p:nvSpPr>
            <p:cNvPr id="23" name="圆角矩形 11"/>
            <p:cNvSpPr/>
            <p:nvPr/>
          </p:nvSpPr>
          <p:spPr>
            <a:xfrm>
              <a:off x="1720348" y="1357211"/>
              <a:ext cx="3600000" cy="43200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4" name="矩形 23"/>
            <p:cNvSpPr/>
            <p:nvPr/>
          </p:nvSpPr>
          <p:spPr>
            <a:xfrm>
              <a:off x="2119501" y="1403934"/>
              <a:ext cx="1783181" cy="315423"/>
            </a:xfrm>
            <a:prstGeom prst="rect">
              <a:avLst/>
            </a:prstGeom>
          </p:spPr>
          <p:txBody>
            <a:bodyPr wrap="non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如何提高就业率？</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92667" y="3443212"/>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6" name="矩形 25"/>
          <p:cNvSpPr/>
          <p:nvPr/>
        </p:nvSpPr>
        <p:spPr>
          <a:xfrm>
            <a:off x="592667" y="3964440"/>
            <a:ext cx="1440000" cy="1440000"/>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报告</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看点</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21079" y="1809614"/>
            <a:ext cx="1680000" cy="576000"/>
            <a:chOff x="390809" y="1357211"/>
            <a:chExt cx="1260000" cy="432000"/>
          </a:xfrm>
        </p:grpSpPr>
        <p:sp>
          <p:nvSpPr>
            <p:cNvPr id="28" name="圆角矩形 10"/>
            <p:cNvSpPr/>
            <p:nvPr/>
          </p:nvSpPr>
          <p:spPr>
            <a:xfrm>
              <a:off x="390809" y="1357211"/>
              <a:ext cx="1260000" cy="432000"/>
            </a:xfrm>
            <a:prstGeom prst="roundRect">
              <a:avLst>
                <a:gd name="adj" fmla="val 50000"/>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9" name="矩形 28"/>
            <p:cNvSpPr/>
            <p:nvPr/>
          </p:nvSpPr>
          <p:spPr>
            <a:xfrm>
              <a:off x="546100" y="1403934"/>
              <a:ext cx="717550" cy="315423"/>
            </a:xfrm>
            <a:prstGeom prst="rect">
              <a:avLst/>
            </a:prstGeom>
          </p:spPr>
          <p:txBody>
            <a:bodyPr wrap="square">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热点 </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85403" y="1373156"/>
              <a:ext cx="565406" cy="377074"/>
            </a:xfrm>
            <a:prstGeom prst="rect">
              <a:avLst/>
            </a:prstGeom>
            <a:noFill/>
          </p:spPr>
          <p:txBody>
            <a:bodyPr wrap="square" rtlCol="0">
              <a:spAutoFit/>
            </a:bodyP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07</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20869"/>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22369"/>
                                </p:stCondLst>
                                <p:childTnLst>
                                  <p:par>
                                    <p:cTn id="53" presetID="2" presetClass="entr" presetSubtype="2" fill="hold" grpId="0" nodeType="afterEffect" p14:presetBounceEnd="28000">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14:bounceEnd="28000">
                                          <p:cBhvr additive="base">
                                            <p:cTn id="55" dur="1750" fill="hold"/>
                                            <p:tgtEl>
                                              <p:spTgt spid="5"/>
                                            </p:tgtEl>
                                            <p:attrNameLst>
                                              <p:attrName>ppt_x</p:attrName>
                                            </p:attrNameLst>
                                          </p:cBhvr>
                                          <p:tavLst>
                                            <p:tav tm="0">
                                              <p:val>
                                                <p:strVal val="1+#ppt_w/2"/>
                                              </p:val>
                                            </p:tav>
                                            <p:tav tm="100000">
                                              <p:val>
                                                <p:strVal val="#ppt_x"/>
                                              </p:val>
                                            </p:tav>
                                          </p:tavLst>
                                        </p:anim>
                                        <p:anim calcmode="lin" valueType="num" p14:bounceEnd="28000">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24369"/>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20869"/>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22369"/>
                                </p:stCondLst>
                                <p:childTnLst>
                                  <p:par>
                                    <p:cTn id="53" presetID="2" presetClass="entr" presetSubtype="2"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750" fill="hold"/>
                                            <p:tgtEl>
                                              <p:spTgt spid="5"/>
                                            </p:tgtEl>
                                            <p:attrNameLst>
                                              <p:attrName>ppt_x</p:attrName>
                                            </p:attrNameLst>
                                          </p:cBhvr>
                                          <p:tavLst>
                                            <p:tav tm="0">
                                              <p:val>
                                                <p:strVal val="1+#ppt_w/2"/>
                                              </p:val>
                                            </p:tav>
                                            <p:tav tm="100000">
                                              <p:val>
                                                <p:strVal val="#ppt_x"/>
                                              </p:val>
                                            </p:tav>
                                          </p:tavLst>
                                        </p:anim>
                                        <p:anim calcmode="lin" valueType="num">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24369"/>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859791"/>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全国两会热点解读</a:t>
            </a:r>
            <a:endParaRPr lang="zh-CN" altLang="en-US" dirty="0">
              <a:effectLst>
                <a:outerShdw blurRad="38100" dist="38100" dir="2700000" algn="tl">
                  <a:srgbClr val="000000">
                    <a:alpha val="43137"/>
                  </a:srgbClr>
                </a:outerShdw>
              </a:effectLst>
            </a:endParaRPr>
          </a:p>
        </p:txBody>
      </p:sp>
      <p:sp>
        <p:nvSpPr>
          <p:cNvPr id="5" name="矩形 4"/>
          <p:cNvSpPr/>
          <p:nvPr/>
        </p:nvSpPr>
        <p:spPr>
          <a:xfrm>
            <a:off x="7441325" y="3443213"/>
            <a:ext cx="4750676" cy="2364921"/>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6" name="组合 5"/>
          <p:cNvGrpSpPr/>
          <p:nvPr/>
        </p:nvGrpSpPr>
        <p:grpSpPr>
          <a:xfrm>
            <a:off x="9628271" y="2330317"/>
            <a:ext cx="864000" cy="864000"/>
            <a:chOff x="6506571" y="1638199"/>
            <a:chExt cx="720000" cy="720000"/>
          </a:xfrm>
        </p:grpSpPr>
        <p:grpSp>
          <p:nvGrpSpPr>
            <p:cNvPr id="7" name="组合 6"/>
            <p:cNvGrpSpPr/>
            <p:nvPr/>
          </p:nvGrpSpPr>
          <p:grpSpPr>
            <a:xfrm>
              <a:off x="6506571" y="1638199"/>
              <a:ext cx="720000" cy="720000"/>
              <a:chOff x="6845255" y="1255571"/>
              <a:chExt cx="720000" cy="720000"/>
            </a:xfrm>
          </p:grpSpPr>
          <p:sp>
            <p:nvSpPr>
              <p:cNvPr id="9" name="矩形 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0" name="直接连接符 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点</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0738987" y="2326679"/>
            <a:ext cx="864000" cy="864000"/>
            <a:chOff x="6506571" y="1638199"/>
            <a:chExt cx="720000" cy="720000"/>
          </a:xfrm>
        </p:grpSpPr>
        <p:grpSp>
          <p:nvGrpSpPr>
            <p:cNvPr id="13" name="组合 12"/>
            <p:cNvGrpSpPr/>
            <p:nvPr/>
          </p:nvGrpSpPr>
          <p:grpSpPr>
            <a:xfrm>
              <a:off x="6506571" y="1638199"/>
              <a:ext cx="720000" cy="720000"/>
              <a:chOff x="6845255" y="1255571"/>
              <a:chExt cx="720000" cy="720000"/>
            </a:xfrm>
          </p:grpSpPr>
          <p:sp>
            <p:nvSpPr>
              <p:cNvPr id="15" name="矩形 1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6" name="直接连接符 1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评</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592667" y="5706533"/>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9" name="矩形 18"/>
          <p:cNvSpPr/>
          <p:nvPr/>
        </p:nvSpPr>
        <p:spPr>
          <a:xfrm>
            <a:off x="7569981" y="3761110"/>
            <a:ext cx="4383784" cy="1816266"/>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全国人大代表、新希望集团董事长刘永好表示，食品和药品安全关涉百姓身体健康，既需要国家监管也需要企业自律，要完善法律法规和严格执法。</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a:p>
            <a:pPr defTabSz="913765"/>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a:p>
            <a:pPr defTabSz="913765"/>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 name="矩形 19"/>
          <p:cNvSpPr/>
          <p:nvPr/>
        </p:nvSpPr>
        <p:spPr>
          <a:xfrm>
            <a:off x="592668" y="2637168"/>
            <a:ext cx="7297097" cy="420564"/>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回应亮点－－坚持源头控制、产管并重、重典治乱</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1" name="矩形 20"/>
          <p:cNvSpPr/>
          <p:nvPr/>
        </p:nvSpPr>
        <p:spPr>
          <a:xfrm>
            <a:off x="2140806" y="3904737"/>
            <a:ext cx="5105983" cy="1528945"/>
          </a:xfrm>
          <a:prstGeom prst="rect">
            <a:avLst/>
          </a:prstGeom>
        </p:spPr>
        <p:txBody>
          <a:bodyPr wrap="square">
            <a:spAutoFit/>
          </a:bodyPr>
          <a:lstStyle/>
          <a:p>
            <a:pP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要完善监管体制机制，充实基层监管力量，夯实各方责任，坚持源头控制、产管并重、重典治乱，坚决把好人民群众饮食用药安全的每一道关口。</a:t>
            </a:r>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293798" y="1809617"/>
            <a:ext cx="4800000" cy="576000"/>
            <a:chOff x="1720348" y="1357211"/>
            <a:chExt cx="3600000" cy="432000"/>
          </a:xfrm>
        </p:grpSpPr>
        <p:sp>
          <p:nvSpPr>
            <p:cNvPr id="23" name="圆角矩形 11"/>
            <p:cNvSpPr/>
            <p:nvPr/>
          </p:nvSpPr>
          <p:spPr>
            <a:xfrm>
              <a:off x="1720348" y="1357211"/>
              <a:ext cx="3600000" cy="43200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4" name="矩形 23"/>
            <p:cNvSpPr/>
            <p:nvPr/>
          </p:nvSpPr>
          <p:spPr>
            <a:xfrm>
              <a:off x="2119501" y="1403934"/>
              <a:ext cx="2811106" cy="315423"/>
            </a:xfrm>
            <a:prstGeom prst="rect">
              <a:avLst/>
            </a:prstGeom>
          </p:spPr>
          <p:txBody>
            <a:bodyPr wrap="non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如何加强食品药品安全监管？</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92667" y="3443212"/>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6" name="矩形 25"/>
          <p:cNvSpPr/>
          <p:nvPr/>
        </p:nvSpPr>
        <p:spPr>
          <a:xfrm>
            <a:off x="592667" y="3964440"/>
            <a:ext cx="1440000" cy="1440000"/>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报告</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看点</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21079" y="1809614"/>
            <a:ext cx="1680000" cy="576000"/>
            <a:chOff x="390809" y="1357211"/>
            <a:chExt cx="1260000" cy="432000"/>
          </a:xfrm>
        </p:grpSpPr>
        <p:sp>
          <p:nvSpPr>
            <p:cNvPr id="28" name="圆角矩形 10"/>
            <p:cNvSpPr/>
            <p:nvPr/>
          </p:nvSpPr>
          <p:spPr>
            <a:xfrm>
              <a:off x="390809" y="1357211"/>
              <a:ext cx="1260000" cy="432000"/>
            </a:xfrm>
            <a:prstGeom prst="roundRect">
              <a:avLst>
                <a:gd name="adj" fmla="val 50000"/>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9" name="矩形 28"/>
            <p:cNvSpPr/>
            <p:nvPr/>
          </p:nvSpPr>
          <p:spPr>
            <a:xfrm>
              <a:off x="546100" y="1403934"/>
              <a:ext cx="717550" cy="315423"/>
            </a:xfrm>
            <a:prstGeom prst="rect">
              <a:avLst/>
            </a:prstGeom>
          </p:spPr>
          <p:txBody>
            <a:bodyPr wrap="square">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热点 </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85403" y="1373156"/>
              <a:ext cx="565406" cy="377074"/>
            </a:xfrm>
            <a:prstGeom prst="rect">
              <a:avLst/>
            </a:prstGeom>
            <a:noFill/>
          </p:spPr>
          <p:txBody>
            <a:bodyPr wrap="square" rtlCol="0">
              <a:spAutoFit/>
            </a:bodyP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08</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2869"/>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4369"/>
                                </p:stCondLst>
                                <p:childTnLst>
                                  <p:par>
                                    <p:cTn id="53" presetID="2" presetClass="entr" presetSubtype="2" fill="hold" grpId="0" nodeType="afterEffect" p14:presetBounceEnd="28000">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14:bounceEnd="28000">
                                          <p:cBhvr additive="base">
                                            <p:cTn id="55" dur="1750" fill="hold"/>
                                            <p:tgtEl>
                                              <p:spTgt spid="5"/>
                                            </p:tgtEl>
                                            <p:attrNameLst>
                                              <p:attrName>ppt_x</p:attrName>
                                            </p:attrNameLst>
                                          </p:cBhvr>
                                          <p:tavLst>
                                            <p:tav tm="0">
                                              <p:val>
                                                <p:strVal val="1+#ppt_w/2"/>
                                              </p:val>
                                            </p:tav>
                                            <p:tav tm="100000">
                                              <p:val>
                                                <p:strVal val="#ppt_x"/>
                                              </p:val>
                                            </p:tav>
                                          </p:tavLst>
                                        </p:anim>
                                        <p:anim calcmode="lin" valueType="num" p14:bounceEnd="28000">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16369"/>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2869"/>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4369"/>
                                </p:stCondLst>
                                <p:childTnLst>
                                  <p:par>
                                    <p:cTn id="53" presetID="2" presetClass="entr" presetSubtype="2"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750" fill="hold"/>
                                            <p:tgtEl>
                                              <p:spTgt spid="5"/>
                                            </p:tgtEl>
                                            <p:attrNameLst>
                                              <p:attrName>ppt_x</p:attrName>
                                            </p:attrNameLst>
                                          </p:cBhvr>
                                          <p:tavLst>
                                            <p:tav tm="0">
                                              <p:val>
                                                <p:strVal val="1+#ppt_w/2"/>
                                              </p:val>
                                            </p:tav>
                                            <p:tav tm="100000">
                                              <p:val>
                                                <p:strVal val="#ppt_x"/>
                                              </p:val>
                                            </p:tav>
                                          </p:tavLst>
                                        </p:anim>
                                        <p:anim calcmode="lin" valueType="num">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16369"/>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Fallback>
  </mc:AlternateContent>
</p:sld>
</file>

<file path=ppt/slides/slide3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859791"/>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全国两会热点解读</a:t>
            </a:r>
            <a:endParaRPr lang="zh-CN" altLang="en-US" dirty="0">
              <a:effectLst>
                <a:outerShdw blurRad="38100" dist="38100" dir="2700000" algn="tl">
                  <a:srgbClr val="000000">
                    <a:alpha val="43137"/>
                  </a:srgbClr>
                </a:outerShdw>
              </a:effectLst>
            </a:endParaRPr>
          </a:p>
        </p:txBody>
      </p:sp>
      <p:sp>
        <p:nvSpPr>
          <p:cNvPr id="5" name="矩形 4"/>
          <p:cNvSpPr/>
          <p:nvPr/>
        </p:nvSpPr>
        <p:spPr>
          <a:xfrm>
            <a:off x="7441325" y="3443213"/>
            <a:ext cx="4750676" cy="2364921"/>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6" name="组合 5"/>
          <p:cNvGrpSpPr/>
          <p:nvPr/>
        </p:nvGrpSpPr>
        <p:grpSpPr>
          <a:xfrm>
            <a:off x="9628271" y="2330317"/>
            <a:ext cx="864000" cy="864000"/>
            <a:chOff x="6506571" y="1638199"/>
            <a:chExt cx="720000" cy="720000"/>
          </a:xfrm>
        </p:grpSpPr>
        <p:grpSp>
          <p:nvGrpSpPr>
            <p:cNvPr id="7" name="组合 6"/>
            <p:cNvGrpSpPr/>
            <p:nvPr/>
          </p:nvGrpSpPr>
          <p:grpSpPr>
            <a:xfrm>
              <a:off x="6506571" y="1638199"/>
              <a:ext cx="720000" cy="720000"/>
              <a:chOff x="6845255" y="1255571"/>
              <a:chExt cx="720000" cy="720000"/>
            </a:xfrm>
          </p:grpSpPr>
          <p:sp>
            <p:nvSpPr>
              <p:cNvPr id="9" name="矩形 8"/>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0" name="直接连接符 9"/>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 name="文本框 7"/>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点</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grpSp>
        <p:nvGrpSpPr>
          <p:cNvPr id="12" name="组合 11"/>
          <p:cNvGrpSpPr/>
          <p:nvPr/>
        </p:nvGrpSpPr>
        <p:grpSpPr>
          <a:xfrm>
            <a:off x="10738987" y="2326679"/>
            <a:ext cx="864000" cy="864000"/>
            <a:chOff x="6506571" y="1638199"/>
            <a:chExt cx="720000" cy="720000"/>
          </a:xfrm>
        </p:grpSpPr>
        <p:grpSp>
          <p:nvGrpSpPr>
            <p:cNvPr id="13" name="组合 12"/>
            <p:cNvGrpSpPr/>
            <p:nvPr/>
          </p:nvGrpSpPr>
          <p:grpSpPr>
            <a:xfrm>
              <a:off x="6506571" y="1638199"/>
              <a:ext cx="720000" cy="720000"/>
              <a:chOff x="6845255" y="1255571"/>
              <a:chExt cx="720000" cy="720000"/>
            </a:xfrm>
          </p:grpSpPr>
          <p:sp>
            <p:nvSpPr>
              <p:cNvPr id="15" name="矩形 14"/>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16" name="直接连接符 15"/>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 name="文本框 13"/>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评</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18" name="矩形 17"/>
          <p:cNvSpPr/>
          <p:nvPr/>
        </p:nvSpPr>
        <p:spPr>
          <a:xfrm>
            <a:off x="592667" y="5706533"/>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9" name="矩形 18"/>
          <p:cNvSpPr/>
          <p:nvPr/>
        </p:nvSpPr>
        <p:spPr>
          <a:xfrm>
            <a:off x="7569981" y="3761110"/>
            <a:ext cx="4383784" cy="1528945"/>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中国社会科学院当代城乡发展规划院副院长张朝伟表示，户籍改革和新型城镇化，能够让更多百姓共享社会发展成果。支持中小城市和特色小城镇发展，将对中国城乡发展的空间格局产生重大影响。</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 name="矩形 19"/>
          <p:cNvSpPr/>
          <p:nvPr/>
        </p:nvSpPr>
        <p:spPr>
          <a:xfrm>
            <a:off x="592668" y="2637167"/>
            <a:ext cx="7297097" cy="748795"/>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回应亮点－－进城落户</a:t>
            </a:r>
            <a:r>
              <a:rPr lang="en-US" altLang="zh-CN" sz="2135" b="1" dirty="0">
                <a:solidFill>
                  <a:srgbClr val="990000"/>
                </a:solidFill>
                <a:latin typeface="微软雅黑" panose="020B0503020204020204" pitchFamily="34" charset="-122"/>
                <a:ea typeface="微软雅黑" panose="020B0503020204020204" pitchFamily="34" charset="-122"/>
              </a:rPr>
              <a:t>1300</a:t>
            </a:r>
            <a:r>
              <a:rPr lang="zh-CN" altLang="en-US" sz="2135" b="1" dirty="0">
                <a:solidFill>
                  <a:srgbClr val="990000"/>
                </a:solidFill>
                <a:latin typeface="微软雅黑" panose="020B0503020204020204" pitchFamily="34" charset="-122"/>
                <a:ea typeface="微软雅黑" panose="020B0503020204020204" pitchFamily="34" charset="-122"/>
              </a:rPr>
              <a:t>万人，加快居住证制度全覆盖</a:t>
            </a:r>
            <a:endParaRPr lang="zh-CN" altLang="en-US" sz="2135" b="1" dirty="0">
              <a:solidFill>
                <a:srgbClr val="990000"/>
              </a:solidFill>
              <a:latin typeface="微软雅黑" panose="020B0503020204020204" pitchFamily="34" charset="-122"/>
              <a:ea typeface="微软雅黑" panose="020B0503020204020204" pitchFamily="34" charset="-122"/>
            </a:endParaRPr>
          </a:p>
          <a:p>
            <a:pPr defTabSz="913765"/>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1" name="矩形 20"/>
          <p:cNvSpPr/>
          <p:nvPr/>
        </p:nvSpPr>
        <p:spPr>
          <a:xfrm>
            <a:off x="2140806" y="3904738"/>
            <a:ext cx="5105983" cy="1241622"/>
          </a:xfrm>
          <a:prstGeom prst="rect">
            <a:avLst/>
          </a:prstGeom>
        </p:spPr>
        <p:txBody>
          <a:bodyPr wrap="square">
            <a:spAutoFit/>
          </a:bodyPr>
          <a:lstStyle/>
          <a:p>
            <a:pP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深化户籍制度改革，今年实现进城落户</a:t>
            </a:r>
            <a:r>
              <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rPr>
              <a:t>1300</a:t>
            </a:r>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万人以上，加快居住证制度全覆盖。</a:t>
            </a:r>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22" name="组合 21"/>
          <p:cNvGrpSpPr/>
          <p:nvPr/>
        </p:nvGrpSpPr>
        <p:grpSpPr>
          <a:xfrm>
            <a:off x="2293798" y="1809617"/>
            <a:ext cx="4800000" cy="576000"/>
            <a:chOff x="1720348" y="1357211"/>
            <a:chExt cx="3600000" cy="432000"/>
          </a:xfrm>
        </p:grpSpPr>
        <p:sp>
          <p:nvSpPr>
            <p:cNvPr id="23" name="圆角矩形 11"/>
            <p:cNvSpPr/>
            <p:nvPr/>
          </p:nvSpPr>
          <p:spPr>
            <a:xfrm>
              <a:off x="1720348" y="1357211"/>
              <a:ext cx="3600000" cy="43200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4" name="矩形 23"/>
            <p:cNvSpPr/>
            <p:nvPr/>
          </p:nvSpPr>
          <p:spPr>
            <a:xfrm>
              <a:off x="2119501" y="1403934"/>
              <a:ext cx="2605521" cy="315423"/>
            </a:xfrm>
            <a:prstGeom prst="rect">
              <a:avLst/>
            </a:prstGeom>
          </p:spPr>
          <p:txBody>
            <a:bodyPr wrap="non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户籍改革将有哪些新动向？</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sp>
        <p:nvSpPr>
          <p:cNvPr id="25" name="矩形 24"/>
          <p:cNvSpPr/>
          <p:nvPr/>
        </p:nvSpPr>
        <p:spPr>
          <a:xfrm>
            <a:off x="592667" y="3443212"/>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6" name="矩形 25"/>
          <p:cNvSpPr/>
          <p:nvPr/>
        </p:nvSpPr>
        <p:spPr>
          <a:xfrm>
            <a:off x="592667" y="3964440"/>
            <a:ext cx="1440000" cy="1440000"/>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报告</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看点</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grpSp>
        <p:nvGrpSpPr>
          <p:cNvPr id="27" name="组合 26"/>
          <p:cNvGrpSpPr/>
          <p:nvPr/>
        </p:nvGrpSpPr>
        <p:grpSpPr>
          <a:xfrm>
            <a:off x="521079" y="1809614"/>
            <a:ext cx="1680000" cy="576000"/>
            <a:chOff x="390809" y="1357211"/>
            <a:chExt cx="1260000" cy="432000"/>
          </a:xfrm>
        </p:grpSpPr>
        <p:sp>
          <p:nvSpPr>
            <p:cNvPr id="28" name="圆角矩形 10"/>
            <p:cNvSpPr/>
            <p:nvPr/>
          </p:nvSpPr>
          <p:spPr>
            <a:xfrm>
              <a:off x="390809" y="1357211"/>
              <a:ext cx="1260000" cy="432000"/>
            </a:xfrm>
            <a:prstGeom prst="roundRect">
              <a:avLst>
                <a:gd name="adj" fmla="val 50000"/>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9" name="矩形 28"/>
            <p:cNvSpPr/>
            <p:nvPr/>
          </p:nvSpPr>
          <p:spPr>
            <a:xfrm>
              <a:off x="546100" y="1403934"/>
              <a:ext cx="717550" cy="315423"/>
            </a:xfrm>
            <a:prstGeom prst="rect">
              <a:avLst/>
            </a:prstGeom>
          </p:spPr>
          <p:txBody>
            <a:bodyPr wrap="square">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热点 </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0" name="文本框 29"/>
            <p:cNvSpPr txBox="1"/>
            <p:nvPr/>
          </p:nvSpPr>
          <p:spPr>
            <a:xfrm>
              <a:off x="1085403" y="1373156"/>
              <a:ext cx="565406" cy="377074"/>
            </a:xfrm>
            <a:prstGeom prst="rect">
              <a:avLst/>
            </a:prstGeom>
            <a:noFill/>
          </p:spPr>
          <p:txBody>
            <a:bodyPr wrap="square" rtlCol="0">
              <a:spAutoFit/>
            </a:bodyP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09</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0710"/>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2210"/>
                                </p:stCondLst>
                                <p:childTnLst>
                                  <p:par>
                                    <p:cTn id="53" presetID="2" presetClass="entr" presetSubtype="2" fill="hold" grpId="0" nodeType="afterEffect" p14:presetBounceEnd="28000">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14:bounceEnd="28000">
                                          <p:cBhvr additive="base">
                                            <p:cTn id="55" dur="1750" fill="hold"/>
                                            <p:tgtEl>
                                              <p:spTgt spid="5"/>
                                            </p:tgtEl>
                                            <p:attrNameLst>
                                              <p:attrName>ppt_x</p:attrName>
                                            </p:attrNameLst>
                                          </p:cBhvr>
                                          <p:tavLst>
                                            <p:tav tm="0">
                                              <p:val>
                                                <p:strVal val="1+#ppt_w/2"/>
                                              </p:val>
                                            </p:tav>
                                            <p:tav tm="100000">
                                              <p:val>
                                                <p:strVal val="#ppt_x"/>
                                              </p:val>
                                            </p:tav>
                                          </p:tavLst>
                                        </p:anim>
                                        <p:anim calcmode="lin" valueType="num" p14:bounceEnd="28000">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1421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p:cTn id="7" dur="2000" fill="hold"/>
                                            <p:tgtEl>
                                              <p:spTgt spid="27"/>
                                            </p:tgtEl>
                                            <p:attrNameLst>
                                              <p:attrName>ppt_w</p:attrName>
                                            </p:attrNameLst>
                                          </p:cBhvr>
                                          <p:tavLst>
                                            <p:tav tm="0">
                                              <p:val>
                                                <p:fltVal val="0"/>
                                              </p:val>
                                            </p:tav>
                                            <p:tav tm="100000">
                                              <p:val>
                                                <p:strVal val="#ppt_w"/>
                                              </p:val>
                                            </p:tav>
                                          </p:tavLst>
                                        </p:anim>
                                        <p:anim calcmode="lin" valueType="num">
                                          <p:cBhvr>
                                            <p:cTn id="8" dur="2000" fill="hold"/>
                                            <p:tgtEl>
                                              <p:spTgt spid="27"/>
                                            </p:tgtEl>
                                            <p:attrNameLst>
                                              <p:attrName>ppt_h</p:attrName>
                                            </p:attrNameLst>
                                          </p:cBhvr>
                                          <p:tavLst>
                                            <p:tav tm="0">
                                              <p:val>
                                                <p:fltVal val="0"/>
                                              </p:val>
                                            </p:tav>
                                            <p:tav tm="100000">
                                              <p:val>
                                                <p:strVal val="#ppt_h"/>
                                              </p:val>
                                            </p:tav>
                                          </p:tavLst>
                                        </p:anim>
                                        <p:anim calcmode="lin" valueType="num">
                                          <p:cBhvr>
                                            <p:cTn id="9" dur="2000" fill="hold"/>
                                            <p:tgtEl>
                                              <p:spTgt spid="27"/>
                                            </p:tgtEl>
                                            <p:attrNameLst>
                                              <p:attrName>style.rotation</p:attrName>
                                            </p:attrNameLst>
                                          </p:cBhvr>
                                          <p:tavLst>
                                            <p:tav tm="0">
                                              <p:val>
                                                <p:fltVal val="90"/>
                                              </p:val>
                                            </p:tav>
                                            <p:tav tm="100000">
                                              <p:val>
                                                <p:fltVal val="0"/>
                                              </p:val>
                                            </p:tav>
                                          </p:tavLst>
                                        </p:anim>
                                        <p:animEffect transition="in" filter="fade">
                                          <p:cBhvr>
                                            <p:cTn id="10" dur="2000"/>
                                            <p:tgtEl>
                                              <p:spTgt spid="27"/>
                                            </p:tgtEl>
                                          </p:cBhvr>
                                        </p:animEffect>
                                      </p:childTnLst>
                                    </p:cTn>
                                  </p:par>
                                  <p:par>
                                    <p:cTn id="11" presetID="31" presetClass="entr" presetSubtype="0" fill="hold" nodeType="with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2000" fill="hold"/>
                                            <p:tgtEl>
                                              <p:spTgt spid="22"/>
                                            </p:tgtEl>
                                            <p:attrNameLst>
                                              <p:attrName>ppt_w</p:attrName>
                                            </p:attrNameLst>
                                          </p:cBhvr>
                                          <p:tavLst>
                                            <p:tav tm="0">
                                              <p:val>
                                                <p:fltVal val="0"/>
                                              </p:val>
                                            </p:tav>
                                            <p:tav tm="100000">
                                              <p:val>
                                                <p:strVal val="#ppt_w"/>
                                              </p:val>
                                            </p:tav>
                                          </p:tavLst>
                                        </p:anim>
                                        <p:anim calcmode="lin" valueType="num">
                                          <p:cBhvr>
                                            <p:cTn id="14" dur="2000" fill="hold"/>
                                            <p:tgtEl>
                                              <p:spTgt spid="22"/>
                                            </p:tgtEl>
                                            <p:attrNameLst>
                                              <p:attrName>ppt_h</p:attrName>
                                            </p:attrNameLst>
                                          </p:cBhvr>
                                          <p:tavLst>
                                            <p:tav tm="0">
                                              <p:val>
                                                <p:fltVal val="0"/>
                                              </p:val>
                                            </p:tav>
                                            <p:tav tm="100000">
                                              <p:val>
                                                <p:strVal val="#ppt_h"/>
                                              </p:val>
                                            </p:tav>
                                          </p:tavLst>
                                        </p:anim>
                                        <p:anim calcmode="lin" valueType="num">
                                          <p:cBhvr>
                                            <p:cTn id="15" dur="2000" fill="hold"/>
                                            <p:tgtEl>
                                              <p:spTgt spid="22"/>
                                            </p:tgtEl>
                                            <p:attrNameLst>
                                              <p:attrName>style.rotation</p:attrName>
                                            </p:attrNameLst>
                                          </p:cBhvr>
                                          <p:tavLst>
                                            <p:tav tm="0">
                                              <p:val>
                                                <p:fltVal val="90"/>
                                              </p:val>
                                            </p:tav>
                                            <p:tav tm="100000">
                                              <p:val>
                                                <p:fltVal val="0"/>
                                              </p:val>
                                            </p:tav>
                                          </p:tavLst>
                                        </p:anim>
                                        <p:animEffect transition="in" filter="fade">
                                          <p:cBhvr>
                                            <p:cTn id="16" dur="2000"/>
                                            <p:tgtEl>
                                              <p:spTgt spid="22"/>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2500"/>
                                            <p:tgtEl>
                                              <p:spTgt spid="20"/>
                                            </p:tgtEl>
                                          </p:cBhvr>
                                        </p:animEffect>
                                        <p:anim calcmode="lin" valueType="num">
                                          <p:cBhvr>
                                            <p:cTn id="21" dur="2500" fill="hold"/>
                                            <p:tgtEl>
                                              <p:spTgt spid="20"/>
                                            </p:tgtEl>
                                            <p:attrNameLst>
                                              <p:attrName>ppt_x</p:attrName>
                                            </p:attrNameLst>
                                          </p:cBhvr>
                                          <p:tavLst>
                                            <p:tav tm="0">
                                              <p:val>
                                                <p:strVal val="#ppt_x"/>
                                              </p:val>
                                            </p:tav>
                                            <p:tav tm="100000">
                                              <p:val>
                                                <p:strVal val="#ppt_x"/>
                                              </p:val>
                                            </p:tav>
                                          </p:tavLst>
                                        </p:anim>
                                        <p:anim calcmode="lin" valueType="num">
                                          <p:cBhvr>
                                            <p:cTn id="22" dur="2500" fill="hold"/>
                                            <p:tgtEl>
                                              <p:spTgt spid="20"/>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25"/>
                                            </p:tgtEl>
                                            <p:attrNameLst>
                                              <p:attrName>style.visibility</p:attrName>
                                            </p:attrNameLst>
                                          </p:cBhvr>
                                          <p:to>
                                            <p:strVal val="visible"/>
                                          </p:to>
                                        </p:set>
                                        <p:animEffect transition="in" filter="wipe(left)">
                                          <p:cBhvr>
                                            <p:cTn id="26" dur="1750"/>
                                            <p:tgtEl>
                                              <p:spTgt spid="2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wipe(left)">
                                          <p:cBhvr>
                                            <p:cTn id="29" dur="1750"/>
                                            <p:tgtEl>
                                              <p:spTgt spid="18"/>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26"/>
                                            </p:tgtEl>
                                            <p:attrNameLst>
                                              <p:attrName>style.visibility</p:attrName>
                                            </p:attrNameLst>
                                          </p:cBhvr>
                                          <p:to>
                                            <p:strVal val="visible"/>
                                          </p:to>
                                        </p:set>
                                        <p:anim calcmode="lin" valueType="num">
                                          <p:cBhvr>
                                            <p:cTn id="33" dur="1500" fill="hold"/>
                                            <p:tgtEl>
                                              <p:spTgt spid="26"/>
                                            </p:tgtEl>
                                            <p:attrNameLst>
                                              <p:attrName>ppt_w</p:attrName>
                                            </p:attrNameLst>
                                          </p:cBhvr>
                                          <p:tavLst>
                                            <p:tav tm="0">
                                              <p:val>
                                                <p:fltVal val="0"/>
                                              </p:val>
                                            </p:tav>
                                            <p:tav tm="100000">
                                              <p:val>
                                                <p:strVal val="#ppt_w"/>
                                              </p:val>
                                            </p:tav>
                                          </p:tavLst>
                                        </p:anim>
                                        <p:anim calcmode="lin" valueType="num">
                                          <p:cBhvr>
                                            <p:cTn id="34" dur="1500" fill="hold"/>
                                            <p:tgtEl>
                                              <p:spTgt spid="26"/>
                                            </p:tgtEl>
                                            <p:attrNameLst>
                                              <p:attrName>ppt_h</p:attrName>
                                            </p:attrNameLst>
                                          </p:cBhvr>
                                          <p:tavLst>
                                            <p:tav tm="0">
                                              <p:val>
                                                <p:fltVal val="0"/>
                                              </p:val>
                                            </p:tav>
                                            <p:tav tm="100000">
                                              <p:val>
                                                <p:strVal val="#ppt_h"/>
                                              </p:val>
                                            </p:tav>
                                          </p:tavLst>
                                        </p:anim>
                                        <p:animEffect transition="in" filter="fade">
                                          <p:cBhvr>
                                            <p:cTn id="35" dur="1500"/>
                                            <p:tgtEl>
                                              <p:spTgt spid="26"/>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21"/>
                                            </p:tgtEl>
                                            <p:attrNameLst>
                                              <p:attrName>style.visibility</p:attrName>
                                            </p:attrNameLst>
                                          </p:cBhvr>
                                          <p:to>
                                            <p:strVal val="visible"/>
                                          </p:to>
                                        </p:set>
                                      </p:childTnLst>
                                    </p:cTn>
                                  </p:par>
                                </p:childTnLst>
                              </p:cTn>
                            </p:par>
                            <p:par>
                              <p:cTn id="39" fill="hold">
                                <p:stCondLst>
                                  <p:cond delay="10710"/>
                                </p:stCondLst>
                                <p:childTnLst>
                                  <p:par>
                                    <p:cTn id="40" presetID="31" presetClass="entr" presetSubtype="0"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p:cTn id="42" dur="1500" fill="hold"/>
                                            <p:tgtEl>
                                              <p:spTgt spid="6"/>
                                            </p:tgtEl>
                                            <p:attrNameLst>
                                              <p:attrName>ppt_w</p:attrName>
                                            </p:attrNameLst>
                                          </p:cBhvr>
                                          <p:tavLst>
                                            <p:tav tm="0">
                                              <p:val>
                                                <p:fltVal val="0"/>
                                              </p:val>
                                            </p:tav>
                                            <p:tav tm="100000">
                                              <p:val>
                                                <p:strVal val="#ppt_w"/>
                                              </p:val>
                                            </p:tav>
                                          </p:tavLst>
                                        </p:anim>
                                        <p:anim calcmode="lin" valueType="num">
                                          <p:cBhvr>
                                            <p:cTn id="43" dur="1500" fill="hold"/>
                                            <p:tgtEl>
                                              <p:spTgt spid="6"/>
                                            </p:tgtEl>
                                            <p:attrNameLst>
                                              <p:attrName>ppt_h</p:attrName>
                                            </p:attrNameLst>
                                          </p:cBhvr>
                                          <p:tavLst>
                                            <p:tav tm="0">
                                              <p:val>
                                                <p:fltVal val="0"/>
                                              </p:val>
                                            </p:tav>
                                            <p:tav tm="100000">
                                              <p:val>
                                                <p:strVal val="#ppt_h"/>
                                              </p:val>
                                            </p:tav>
                                          </p:tavLst>
                                        </p:anim>
                                        <p:anim calcmode="lin" valueType="num">
                                          <p:cBhvr>
                                            <p:cTn id="44" dur="1500" fill="hold"/>
                                            <p:tgtEl>
                                              <p:spTgt spid="6"/>
                                            </p:tgtEl>
                                            <p:attrNameLst>
                                              <p:attrName>style.rotation</p:attrName>
                                            </p:attrNameLst>
                                          </p:cBhvr>
                                          <p:tavLst>
                                            <p:tav tm="0">
                                              <p:val>
                                                <p:fltVal val="90"/>
                                              </p:val>
                                            </p:tav>
                                            <p:tav tm="100000">
                                              <p:val>
                                                <p:fltVal val="0"/>
                                              </p:val>
                                            </p:tav>
                                          </p:tavLst>
                                        </p:anim>
                                        <p:animEffect transition="in" filter="fade">
                                          <p:cBhvr>
                                            <p:cTn id="45" dur="1500"/>
                                            <p:tgtEl>
                                              <p:spTgt spid="6"/>
                                            </p:tgtEl>
                                          </p:cBhvr>
                                        </p:animEffect>
                                      </p:childTnLst>
                                    </p:cTn>
                                  </p:par>
                                  <p:par>
                                    <p:cTn id="46" presetID="31" presetClass="entr" presetSubtype="0" fill="hold" nodeType="withEffect">
                                      <p:stCondLst>
                                        <p:cond delay="0"/>
                                      </p:stCondLst>
                                      <p:childTnLst>
                                        <p:set>
                                          <p:cBhvr>
                                            <p:cTn id="47" dur="1" fill="hold">
                                              <p:stCondLst>
                                                <p:cond delay="0"/>
                                              </p:stCondLst>
                                            </p:cTn>
                                            <p:tgtEl>
                                              <p:spTgt spid="12"/>
                                            </p:tgtEl>
                                            <p:attrNameLst>
                                              <p:attrName>style.visibility</p:attrName>
                                            </p:attrNameLst>
                                          </p:cBhvr>
                                          <p:to>
                                            <p:strVal val="visible"/>
                                          </p:to>
                                        </p:set>
                                        <p:anim calcmode="lin" valueType="num">
                                          <p:cBhvr>
                                            <p:cTn id="48" dur="1500" fill="hold"/>
                                            <p:tgtEl>
                                              <p:spTgt spid="12"/>
                                            </p:tgtEl>
                                            <p:attrNameLst>
                                              <p:attrName>ppt_w</p:attrName>
                                            </p:attrNameLst>
                                          </p:cBhvr>
                                          <p:tavLst>
                                            <p:tav tm="0">
                                              <p:val>
                                                <p:fltVal val="0"/>
                                              </p:val>
                                            </p:tav>
                                            <p:tav tm="100000">
                                              <p:val>
                                                <p:strVal val="#ppt_w"/>
                                              </p:val>
                                            </p:tav>
                                          </p:tavLst>
                                        </p:anim>
                                        <p:anim calcmode="lin" valueType="num">
                                          <p:cBhvr>
                                            <p:cTn id="49" dur="1500" fill="hold"/>
                                            <p:tgtEl>
                                              <p:spTgt spid="12"/>
                                            </p:tgtEl>
                                            <p:attrNameLst>
                                              <p:attrName>ppt_h</p:attrName>
                                            </p:attrNameLst>
                                          </p:cBhvr>
                                          <p:tavLst>
                                            <p:tav tm="0">
                                              <p:val>
                                                <p:fltVal val="0"/>
                                              </p:val>
                                            </p:tav>
                                            <p:tav tm="100000">
                                              <p:val>
                                                <p:strVal val="#ppt_h"/>
                                              </p:val>
                                            </p:tav>
                                          </p:tavLst>
                                        </p:anim>
                                        <p:anim calcmode="lin" valueType="num">
                                          <p:cBhvr>
                                            <p:cTn id="50" dur="1500" fill="hold"/>
                                            <p:tgtEl>
                                              <p:spTgt spid="12"/>
                                            </p:tgtEl>
                                            <p:attrNameLst>
                                              <p:attrName>style.rotation</p:attrName>
                                            </p:attrNameLst>
                                          </p:cBhvr>
                                          <p:tavLst>
                                            <p:tav tm="0">
                                              <p:val>
                                                <p:fltVal val="90"/>
                                              </p:val>
                                            </p:tav>
                                            <p:tav tm="100000">
                                              <p:val>
                                                <p:fltVal val="0"/>
                                              </p:val>
                                            </p:tav>
                                          </p:tavLst>
                                        </p:anim>
                                        <p:animEffect transition="in" filter="fade">
                                          <p:cBhvr>
                                            <p:cTn id="51" dur="1500"/>
                                            <p:tgtEl>
                                              <p:spTgt spid="12"/>
                                            </p:tgtEl>
                                          </p:cBhvr>
                                        </p:animEffect>
                                      </p:childTnLst>
                                    </p:cTn>
                                  </p:par>
                                </p:childTnLst>
                              </p:cTn>
                            </p:par>
                            <p:par>
                              <p:cTn id="52" fill="hold">
                                <p:stCondLst>
                                  <p:cond delay="12210"/>
                                </p:stCondLst>
                                <p:childTnLst>
                                  <p:par>
                                    <p:cTn id="53" presetID="2" presetClass="entr" presetSubtype="2" fill="hold" grpId="0" nodeType="afterEffect">
                                      <p:stCondLst>
                                        <p:cond delay="0"/>
                                      </p:stCondLst>
                                      <p:childTnLst>
                                        <p:set>
                                          <p:cBhvr>
                                            <p:cTn id="54" dur="1" fill="hold">
                                              <p:stCondLst>
                                                <p:cond delay="0"/>
                                              </p:stCondLst>
                                            </p:cTn>
                                            <p:tgtEl>
                                              <p:spTgt spid="5"/>
                                            </p:tgtEl>
                                            <p:attrNameLst>
                                              <p:attrName>style.visibility</p:attrName>
                                            </p:attrNameLst>
                                          </p:cBhvr>
                                          <p:to>
                                            <p:strVal val="visible"/>
                                          </p:to>
                                        </p:set>
                                        <p:anim calcmode="lin" valueType="num">
                                          <p:cBhvr additive="base">
                                            <p:cTn id="55" dur="1750" fill="hold"/>
                                            <p:tgtEl>
                                              <p:spTgt spid="5"/>
                                            </p:tgtEl>
                                            <p:attrNameLst>
                                              <p:attrName>ppt_x</p:attrName>
                                            </p:attrNameLst>
                                          </p:cBhvr>
                                          <p:tavLst>
                                            <p:tav tm="0">
                                              <p:val>
                                                <p:strVal val="1+#ppt_w/2"/>
                                              </p:val>
                                            </p:tav>
                                            <p:tav tm="100000">
                                              <p:val>
                                                <p:strVal val="#ppt_x"/>
                                              </p:val>
                                            </p:tav>
                                          </p:tavLst>
                                        </p:anim>
                                        <p:anim calcmode="lin" valueType="num">
                                          <p:cBhvr additive="base">
                                            <p:cTn id="56" dur="1750" fill="hold"/>
                                            <p:tgtEl>
                                              <p:spTgt spid="5"/>
                                            </p:tgtEl>
                                            <p:attrNameLst>
                                              <p:attrName>ppt_y</p:attrName>
                                            </p:attrNameLst>
                                          </p:cBhvr>
                                          <p:tavLst>
                                            <p:tav tm="0">
                                              <p:val>
                                                <p:strVal val="#ppt_y"/>
                                              </p:val>
                                            </p:tav>
                                            <p:tav tm="100000">
                                              <p:val>
                                                <p:strVal val="#ppt_y"/>
                                              </p:val>
                                            </p:tav>
                                          </p:tavLst>
                                        </p:anim>
                                      </p:childTnLst>
                                    </p:cTn>
                                  </p:par>
                                </p:childTnLst>
                              </p:cTn>
                            </p:par>
                            <p:par>
                              <p:cTn id="57" fill="hold">
                                <p:stCondLst>
                                  <p:cond delay="14210"/>
                                </p:stCondLst>
                                <p:childTnLst>
                                  <p:par>
                                    <p:cTn id="58" presetID="14" presetClass="entr" presetSubtype="10"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Effect transition="in" filter="randombar(horizontal)">
                                          <p:cBhvr>
                                            <p:cTn id="60" dur="2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8" grpId="0" animBg="1"/>
          <p:bldP spid="19" grpId="0"/>
          <p:bldP spid="20" grpId="0"/>
          <p:bldP spid="21" grpId="0"/>
          <p:bldP spid="25" grpId="0" animBg="1"/>
          <p:bldP spid="26" grpId="0" animBg="1"/>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859791"/>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全国两会热点解读</a:t>
            </a:r>
            <a:endParaRPr lang="zh-CN" altLang="en-US" dirty="0">
              <a:effectLst>
                <a:outerShdw blurRad="38100" dist="38100" dir="2700000" algn="tl">
                  <a:srgbClr val="000000">
                    <a:alpha val="43137"/>
                  </a:srgbClr>
                </a:outerShdw>
              </a:effectLst>
            </a:endParaRPr>
          </a:p>
        </p:txBody>
      </p:sp>
      <p:sp>
        <p:nvSpPr>
          <p:cNvPr id="48" name="矩形 47"/>
          <p:cNvSpPr/>
          <p:nvPr/>
        </p:nvSpPr>
        <p:spPr>
          <a:xfrm>
            <a:off x="7441325" y="3443213"/>
            <a:ext cx="4750676" cy="2364921"/>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nvGrpSpPr>
          <p:cNvPr id="49" name="组合 48"/>
          <p:cNvGrpSpPr/>
          <p:nvPr/>
        </p:nvGrpSpPr>
        <p:grpSpPr>
          <a:xfrm>
            <a:off x="9628271" y="2330317"/>
            <a:ext cx="864000" cy="864000"/>
            <a:chOff x="6506571" y="1638199"/>
            <a:chExt cx="720000" cy="720000"/>
          </a:xfrm>
        </p:grpSpPr>
        <p:grpSp>
          <p:nvGrpSpPr>
            <p:cNvPr id="50" name="组合 49"/>
            <p:cNvGrpSpPr/>
            <p:nvPr/>
          </p:nvGrpSpPr>
          <p:grpSpPr>
            <a:xfrm>
              <a:off x="6506571" y="1638199"/>
              <a:ext cx="720000" cy="720000"/>
              <a:chOff x="6845255" y="1255571"/>
              <a:chExt cx="720000" cy="720000"/>
            </a:xfrm>
          </p:grpSpPr>
          <p:sp>
            <p:nvSpPr>
              <p:cNvPr id="52" name="矩形 51"/>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53" name="直接连接符 52"/>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1" name="文本框 50"/>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点</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grpSp>
        <p:nvGrpSpPr>
          <p:cNvPr id="55" name="组合 54"/>
          <p:cNvGrpSpPr/>
          <p:nvPr/>
        </p:nvGrpSpPr>
        <p:grpSpPr>
          <a:xfrm>
            <a:off x="10738987" y="2326679"/>
            <a:ext cx="864000" cy="864000"/>
            <a:chOff x="6506571" y="1638199"/>
            <a:chExt cx="720000" cy="720000"/>
          </a:xfrm>
        </p:grpSpPr>
        <p:grpSp>
          <p:nvGrpSpPr>
            <p:cNvPr id="56" name="组合 55"/>
            <p:cNvGrpSpPr/>
            <p:nvPr/>
          </p:nvGrpSpPr>
          <p:grpSpPr>
            <a:xfrm>
              <a:off x="6506571" y="1638199"/>
              <a:ext cx="720000" cy="720000"/>
              <a:chOff x="6845255" y="1255571"/>
              <a:chExt cx="720000" cy="720000"/>
            </a:xfrm>
          </p:grpSpPr>
          <p:sp>
            <p:nvSpPr>
              <p:cNvPr id="58" name="矩形 57"/>
              <p:cNvSpPr/>
              <p:nvPr/>
            </p:nvSpPr>
            <p:spPr>
              <a:xfrm>
                <a:off x="6845255" y="1255571"/>
                <a:ext cx="720000" cy="720000"/>
              </a:xfrm>
              <a:prstGeom prst="rect">
                <a:avLst/>
              </a:prstGeom>
              <a:noFill/>
              <a:ln w="1905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white"/>
                  </a:solidFill>
                  <a:latin typeface="Calibri" panose="020F0502020204030204"/>
                  <a:ea typeface="宋体" panose="02010600030101010101" pitchFamily="2" charset="-122"/>
                </a:endParaRPr>
              </a:p>
            </p:txBody>
          </p:sp>
          <p:cxnSp>
            <p:nvCxnSpPr>
              <p:cNvPr id="59" name="直接连接符 58"/>
              <p:cNvCxnSpPr/>
              <p:nvPr/>
            </p:nvCxnSpPr>
            <p:spPr>
              <a:xfrm>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rot="5400000">
                <a:off x="6863255" y="1615571"/>
                <a:ext cx="684000" cy="0"/>
              </a:xfrm>
              <a:prstGeom prst="line">
                <a:avLst/>
              </a:prstGeom>
              <a:ln w="9525">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57" name="文本框 56"/>
            <p:cNvSpPr txBox="1"/>
            <p:nvPr/>
          </p:nvSpPr>
          <p:spPr>
            <a:xfrm>
              <a:off x="6604497" y="1651952"/>
              <a:ext cx="524151" cy="692498"/>
            </a:xfrm>
            <a:prstGeom prst="rect">
              <a:avLst/>
            </a:prstGeom>
            <a:noFill/>
          </p:spPr>
          <p:txBody>
            <a:bodyPr wrap="square" rtlCol="0" anchor="ctr" anchorCtr="0">
              <a:spAutoFit/>
            </a:bodyPr>
            <a:lstStyle/>
            <a:p>
              <a:pPr algn="ctr" defTabSz="913765"/>
              <a:r>
                <a:rPr lang="zh-CN" altLang="en-US" sz="4800" b="1" dirty="0">
                  <a:solidFill>
                    <a:srgbClr val="990000"/>
                  </a:solidFill>
                  <a:latin typeface="微软雅黑" panose="020B0503020204020204" pitchFamily="34" charset="-122"/>
                  <a:ea typeface="微软雅黑" panose="020B0503020204020204" pitchFamily="34" charset="-122"/>
                </a:rPr>
                <a:t>评</a:t>
              </a:r>
              <a:endParaRPr lang="zh-CN" altLang="en-US" sz="4800" b="1" dirty="0">
                <a:solidFill>
                  <a:srgbClr val="990000"/>
                </a:solidFill>
                <a:latin typeface="微软雅黑" panose="020B0503020204020204" pitchFamily="34" charset="-122"/>
                <a:ea typeface="微软雅黑" panose="020B0503020204020204" pitchFamily="34" charset="-122"/>
              </a:endParaRPr>
            </a:p>
          </p:txBody>
        </p:sp>
      </p:grpSp>
      <p:sp>
        <p:nvSpPr>
          <p:cNvPr id="61" name="矩形 60"/>
          <p:cNvSpPr/>
          <p:nvPr/>
        </p:nvSpPr>
        <p:spPr>
          <a:xfrm>
            <a:off x="592667" y="5706533"/>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62" name="矩形 61"/>
          <p:cNvSpPr/>
          <p:nvPr/>
        </p:nvSpPr>
        <p:spPr>
          <a:xfrm>
            <a:off x="7569981" y="3761110"/>
            <a:ext cx="4383784" cy="1816266"/>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全国人大代表、阜阳师范学院教授卢凌说，总理讲到这里的时候，代表委员热烈鼓掌，说明这个举措深得民心。政府工作报告中对信息网络建设着墨不少，关键要让“企业广泛受益、群众普遍受惠”。</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63" name="矩形 62"/>
          <p:cNvSpPr/>
          <p:nvPr/>
        </p:nvSpPr>
        <p:spPr>
          <a:xfrm>
            <a:off x="592668" y="2637168"/>
            <a:ext cx="7297097" cy="420564"/>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回应亮点－－年内全部取消手机国内长途和漫游费</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64" name="矩形 63"/>
          <p:cNvSpPr/>
          <p:nvPr/>
        </p:nvSpPr>
        <p:spPr>
          <a:xfrm>
            <a:off x="2140806" y="3904737"/>
            <a:ext cx="5105983" cy="1816266"/>
          </a:xfrm>
          <a:prstGeom prst="rect">
            <a:avLst/>
          </a:prstGeom>
        </p:spPr>
        <p:txBody>
          <a:bodyPr wrap="square">
            <a:spAutoFit/>
          </a:bodyPr>
          <a:lstStyle/>
          <a:p>
            <a:pP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年内全部取消手机国内长途和漫游费，大幅降低中小企业互联网专线接入资费，降低国际长途电话费。</a:t>
            </a:r>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65" name="组合 64"/>
          <p:cNvGrpSpPr/>
          <p:nvPr/>
        </p:nvGrpSpPr>
        <p:grpSpPr>
          <a:xfrm>
            <a:off x="2293797" y="1809617"/>
            <a:ext cx="4800000" cy="576000"/>
            <a:chOff x="1720348" y="1357211"/>
            <a:chExt cx="3600000" cy="432000"/>
          </a:xfrm>
        </p:grpSpPr>
        <p:sp>
          <p:nvSpPr>
            <p:cNvPr id="66" name="圆角矩形 11"/>
            <p:cNvSpPr/>
            <p:nvPr/>
          </p:nvSpPr>
          <p:spPr>
            <a:xfrm>
              <a:off x="1720348" y="1357211"/>
              <a:ext cx="3600000" cy="43200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67" name="矩形 66"/>
            <p:cNvSpPr/>
            <p:nvPr/>
          </p:nvSpPr>
          <p:spPr>
            <a:xfrm>
              <a:off x="2119501" y="1403934"/>
              <a:ext cx="1988766" cy="315423"/>
            </a:xfrm>
            <a:prstGeom prst="rect">
              <a:avLst/>
            </a:prstGeom>
          </p:spPr>
          <p:txBody>
            <a:bodyPr wrap="non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如何降低电信资费？</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grpSp>
      <p:sp>
        <p:nvSpPr>
          <p:cNvPr id="68" name="矩形 67"/>
          <p:cNvSpPr/>
          <p:nvPr/>
        </p:nvSpPr>
        <p:spPr>
          <a:xfrm>
            <a:off x="592667" y="3443212"/>
            <a:ext cx="6720000" cy="1016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69" name="矩形 68"/>
          <p:cNvSpPr/>
          <p:nvPr/>
        </p:nvSpPr>
        <p:spPr>
          <a:xfrm>
            <a:off x="592667" y="3964440"/>
            <a:ext cx="1440000" cy="1440000"/>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报告</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看点</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grpSp>
        <p:nvGrpSpPr>
          <p:cNvPr id="70" name="组合 69"/>
          <p:cNvGrpSpPr/>
          <p:nvPr/>
        </p:nvGrpSpPr>
        <p:grpSpPr>
          <a:xfrm>
            <a:off x="521079" y="1809614"/>
            <a:ext cx="1680000" cy="576000"/>
            <a:chOff x="390809" y="1357211"/>
            <a:chExt cx="1260000" cy="432000"/>
          </a:xfrm>
        </p:grpSpPr>
        <p:sp>
          <p:nvSpPr>
            <p:cNvPr id="71" name="圆角矩形 10"/>
            <p:cNvSpPr/>
            <p:nvPr/>
          </p:nvSpPr>
          <p:spPr>
            <a:xfrm>
              <a:off x="390809" y="1357211"/>
              <a:ext cx="1260000" cy="432000"/>
            </a:xfrm>
            <a:prstGeom prst="roundRect">
              <a:avLst>
                <a:gd name="adj" fmla="val 50000"/>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72" name="矩形 71"/>
            <p:cNvSpPr/>
            <p:nvPr/>
          </p:nvSpPr>
          <p:spPr>
            <a:xfrm>
              <a:off x="546100" y="1403934"/>
              <a:ext cx="717550" cy="315423"/>
            </a:xfrm>
            <a:prstGeom prst="rect">
              <a:avLst/>
            </a:prstGeom>
          </p:spPr>
          <p:txBody>
            <a:bodyPr wrap="square">
              <a:spAutoFit/>
            </a:bodyPr>
            <a:lstStyle/>
            <a:p>
              <a:pPr algn="ctr" defTabSz="913765"/>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热点 </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73" name="文本框 72"/>
            <p:cNvSpPr txBox="1"/>
            <p:nvPr/>
          </p:nvSpPr>
          <p:spPr>
            <a:xfrm>
              <a:off x="1085403" y="1373156"/>
              <a:ext cx="565406" cy="377074"/>
            </a:xfrm>
            <a:prstGeom prst="rect">
              <a:avLst/>
            </a:prstGeom>
            <a:noFill/>
          </p:spPr>
          <p:txBody>
            <a:bodyPr wrap="square" rtlCol="0">
              <a:spAutoFit/>
            </a:bodyP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10</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2000" fill="hold"/>
                                            <p:tgtEl>
                                              <p:spTgt spid="70"/>
                                            </p:tgtEl>
                                            <p:attrNameLst>
                                              <p:attrName>ppt_w</p:attrName>
                                            </p:attrNameLst>
                                          </p:cBhvr>
                                          <p:tavLst>
                                            <p:tav tm="0">
                                              <p:val>
                                                <p:fltVal val="0"/>
                                              </p:val>
                                            </p:tav>
                                            <p:tav tm="100000">
                                              <p:val>
                                                <p:strVal val="#ppt_w"/>
                                              </p:val>
                                            </p:tav>
                                          </p:tavLst>
                                        </p:anim>
                                        <p:anim calcmode="lin" valueType="num">
                                          <p:cBhvr>
                                            <p:cTn id="8" dur="2000" fill="hold"/>
                                            <p:tgtEl>
                                              <p:spTgt spid="70"/>
                                            </p:tgtEl>
                                            <p:attrNameLst>
                                              <p:attrName>ppt_h</p:attrName>
                                            </p:attrNameLst>
                                          </p:cBhvr>
                                          <p:tavLst>
                                            <p:tav tm="0">
                                              <p:val>
                                                <p:fltVal val="0"/>
                                              </p:val>
                                            </p:tav>
                                            <p:tav tm="100000">
                                              <p:val>
                                                <p:strVal val="#ppt_h"/>
                                              </p:val>
                                            </p:tav>
                                          </p:tavLst>
                                        </p:anim>
                                        <p:anim calcmode="lin" valueType="num">
                                          <p:cBhvr>
                                            <p:cTn id="9" dur="2000" fill="hold"/>
                                            <p:tgtEl>
                                              <p:spTgt spid="70"/>
                                            </p:tgtEl>
                                            <p:attrNameLst>
                                              <p:attrName>style.rotation</p:attrName>
                                            </p:attrNameLst>
                                          </p:cBhvr>
                                          <p:tavLst>
                                            <p:tav tm="0">
                                              <p:val>
                                                <p:fltVal val="90"/>
                                              </p:val>
                                            </p:tav>
                                            <p:tav tm="100000">
                                              <p:val>
                                                <p:fltVal val="0"/>
                                              </p:val>
                                            </p:tav>
                                          </p:tavLst>
                                        </p:anim>
                                        <p:animEffect transition="in" filter="fade">
                                          <p:cBhvr>
                                            <p:cTn id="10" dur="2000"/>
                                            <p:tgtEl>
                                              <p:spTgt spid="70"/>
                                            </p:tgtEl>
                                          </p:cBhvr>
                                        </p:animEffect>
                                      </p:childTnLst>
                                    </p:cTn>
                                  </p:par>
                                  <p:par>
                                    <p:cTn id="11" presetID="31"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2000" fill="hold"/>
                                            <p:tgtEl>
                                              <p:spTgt spid="65"/>
                                            </p:tgtEl>
                                            <p:attrNameLst>
                                              <p:attrName>ppt_w</p:attrName>
                                            </p:attrNameLst>
                                          </p:cBhvr>
                                          <p:tavLst>
                                            <p:tav tm="0">
                                              <p:val>
                                                <p:fltVal val="0"/>
                                              </p:val>
                                            </p:tav>
                                            <p:tav tm="100000">
                                              <p:val>
                                                <p:strVal val="#ppt_w"/>
                                              </p:val>
                                            </p:tav>
                                          </p:tavLst>
                                        </p:anim>
                                        <p:anim calcmode="lin" valueType="num">
                                          <p:cBhvr>
                                            <p:cTn id="14" dur="2000" fill="hold"/>
                                            <p:tgtEl>
                                              <p:spTgt spid="65"/>
                                            </p:tgtEl>
                                            <p:attrNameLst>
                                              <p:attrName>ppt_h</p:attrName>
                                            </p:attrNameLst>
                                          </p:cBhvr>
                                          <p:tavLst>
                                            <p:tav tm="0">
                                              <p:val>
                                                <p:fltVal val="0"/>
                                              </p:val>
                                            </p:tav>
                                            <p:tav tm="100000">
                                              <p:val>
                                                <p:strVal val="#ppt_h"/>
                                              </p:val>
                                            </p:tav>
                                          </p:tavLst>
                                        </p:anim>
                                        <p:anim calcmode="lin" valueType="num">
                                          <p:cBhvr>
                                            <p:cTn id="15" dur="2000" fill="hold"/>
                                            <p:tgtEl>
                                              <p:spTgt spid="65"/>
                                            </p:tgtEl>
                                            <p:attrNameLst>
                                              <p:attrName>style.rotation</p:attrName>
                                            </p:attrNameLst>
                                          </p:cBhvr>
                                          <p:tavLst>
                                            <p:tav tm="0">
                                              <p:val>
                                                <p:fltVal val="90"/>
                                              </p:val>
                                            </p:tav>
                                            <p:tav tm="100000">
                                              <p:val>
                                                <p:fltVal val="0"/>
                                              </p:val>
                                            </p:tav>
                                          </p:tavLst>
                                        </p:anim>
                                        <p:animEffect transition="in" filter="fade">
                                          <p:cBhvr>
                                            <p:cTn id="16" dur="2000"/>
                                            <p:tgtEl>
                                              <p:spTgt spid="65"/>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2500"/>
                                            <p:tgtEl>
                                              <p:spTgt spid="63"/>
                                            </p:tgtEl>
                                          </p:cBhvr>
                                        </p:animEffect>
                                        <p:anim calcmode="lin" valueType="num">
                                          <p:cBhvr>
                                            <p:cTn id="21" dur="2500" fill="hold"/>
                                            <p:tgtEl>
                                              <p:spTgt spid="63"/>
                                            </p:tgtEl>
                                            <p:attrNameLst>
                                              <p:attrName>ppt_x</p:attrName>
                                            </p:attrNameLst>
                                          </p:cBhvr>
                                          <p:tavLst>
                                            <p:tav tm="0">
                                              <p:val>
                                                <p:strVal val="#ppt_x"/>
                                              </p:val>
                                            </p:tav>
                                            <p:tav tm="100000">
                                              <p:val>
                                                <p:strVal val="#ppt_x"/>
                                              </p:val>
                                            </p:tav>
                                          </p:tavLst>
                                        </p:anim>
                                        <p:anim calcmode="lin" valueType="num">
                                          <p:cBhvr>
                                            <p:cTn id="22" dur="2500" fill="hold"/>
                                            <p:tgtEl>
                                              <p:spTgt spid="63"/>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wipe(left)">
                                          <p:cBhvr>
                                            <p:cTn id="26" dur="1750"/>
                                            <p:tgtEl>
                                              <p:spTgt spid="6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1750"/>
                                            <p:tgtEl>
                                              <p:spTgt spid="61"/>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 calcmode="lin" valueType="num">
                                          <p:cBhvr>
                                            <p:cTn id="33" dur="1500" fill="hold"/>
                                            <p:tgtEl>
                                              <p:spTgt spid="69"/>
                                            </p:tgtEl>
                                            <p:attrNameLst>
                                              <p:attrName>ppt_w</p:attrName>
                                            </p:attrNameLst>
                                          </p:cBhvr>
                                          <p:tavLst>
                                            <p:tav tm="0">
                                              <p:val>
                                                <p:fltVal val="0"/>
                                              </p:val>
                                            </p:tav>
                                            <p:tav tm="100000">
                                              <p:val>
                                                <p:strVal val="#ppt_w"/>
                                              </p:val>
                                            </p:tav>
                                          </p:tavLst>
                                        </p:anim>
                                        <p:anim calcmode="lin" valueType="num">
                                          <p:cBhvr>
                                            <p:cTn id="34" dur="1500" fill="hold"/>
                                            <p:tgtEl>
                                              <p:spTgt spid="69"/>
                                            </p:tgtEl>
                                            <p:attrNameLst>
                                              <p:attrName>ppt_h</p:attrName>
                                            </p:attrNameLst>
                                          </p:cBhvr>
                                          <p:tavLst>
                                            <p:tav tm="0">
                                              <p:val>
                                                <p:fltVal val="0"/>
                                              </p:val>
                                            </p:tav>
                                            <p:tav tm="100000">
                                              <p:val>
                                                <p:strVal val="#ppt_h"/>
                                              </p:val>
                                            </p:tav>
                                          </p:tavLst>
                                        </p:anim>
                                        <p:animEffect transition="in" filter="fade">
                                          <p:cBhvr>
                                            <p:cTn id="35" dur="1500"/>
                                            <p:tgtEl>
                                              <p:spTgt spid="69"/>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64"/>
                                            </p:tgtEl>
                                            <p:attrNameLst>
                                              <p:attrName>style.visibility</p:attrName>
                                            </p:attrNameLst>
                                          </p:cBhvr>
                                          <p:to>
                                            <p:strVal val="visible"/>
                                          </p:to>
                                        </p:set>
                                      </p:childTnLst>
                                    </p:cTn>
                                  </p:par>
                                </p:childTnLst>
                              </p:cTn>
                            </p:par>
                            <p:par>
                              <p:cTn id="39" fill="hold">
                                <p:stCondLst>
                                  <p:cond delay="11350"/>
                                </p:stCondLst>
                                <p:childTnLst>
                                  <p:par>
                                    <p:cTn id="40" presetID="31" presetClass="entr" presetSubtype="0"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1500" fill="hold"/>
                                            <p:tgtEl>
                                              <p:spTgt spid="49"/>
                                            </p:tgtEl>
                                            <p:attrNameLst>
                                              <p:attrName>ppt_w</p:attrName>
                                            </p:attrNameLst>
                                          </p:cBhvr>
                                          <p:tavLst>
                                            <p:tav tm="0">
                                              <p:val>
                                                <p:fltVal val="0"/>
                                              </p:val>
                                            </p:tav>
                                            <p:tav tm="100000">
                                              <p:val>
                                                <p:strVal val="#ppt_w"/>
                                              </p:val>
                                            </p:tav>
                                          </p:tavLst>
                                        </p:anim>
                                        <p:anim calcmode="lin" valueType="num">
                                          <p:cBhvr>
                                            <p:cTn id="43" dur="1500" fill="hold"/>
                                            <p:tgtEl>
                                              <p:spTgt spid="49"/>
                                            </p:tgtEl>
                                            <p:attrNameLst>
                                              <p:attrName>ppt_h</p:attrName>
                                            </p:attrNameLst>
                                          </p:cBhvr>
                                          <p:tavLst>
                                            <p:tav tm="0">
                                              <p:val>
                                                <p:fltVal val="0"/>
                                              </p:val>
                                            </p:tav>
                                            <p:tav tm="100000">
                                              <p:val>
                                                <p:strVal val="#ppt_h"/>
                                              </p:val>
                                            </p:tav>
                                          </p:tavLst>
                                        </p:anim>
                                        <p:anim calcmode="lin" valueType="num">
                                          <p:cBhvr>
                                            <p:cTn id="44" dur="1500" fill="hold"/>
                                            <p:tgtEl>
                                              <p:spTgt spid="49"/>
                                            </p:tgtEl>
                                            <p:attrNameLst>
                                              <p:attrName>style.rotation</p:attrName>
                                            </p:attrNameLst>
                                          </p:cBhvr>
                                          <p:tavLst>
                                            <p:tav tm="0">
                                              <p:val>
                                                <p:fltVal val="90"/>
                                              </p:val>
                                            </p:tav>
                                            <p:tav tm="100000">
                                              <p:val>
                                                <p:fltVal val="0"/>
                                              </p:val>
                                            </p:tav>
                                          </p:tavLst>
                                        </p:anim>
                                        <p:animEffect transition="in" filter="fade">
                                          <p:cBhvr>
                                            <p:cTn id="45" dur="1500"/>
                                            <p:tgtEl>
                                              <p:spTgt spid="49"/>
                                            </p:tgtEl>
                                          </p:cBhvr>
                                        </p:animEffect>
                                      </p:childTnLst>
                                    </p:cTn>
                                  </p:par>
                                  <p:par>
                                    <p:cTn id="46" presetID="31" presetClass="entr" presetSubtype="0" fill="hold" nodeType="with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p:cTn id="48" dur="1500" fill="hold"/>
                                            <p:tgtEl>
                                              <p:spTgt spid="55"/>
                                            </p:tgtEl>
                                            <p:attrNameLst>
                                              <p:attrName>ppt_w</p:attrName>
                                            </p:attrNameLst>
                                          </p:cBhvr>
                                          <p:tavLst>
                                            <p:tav tm="0">
                                              <p:val>
                                                <p:fltVal val="0"/>
                                              </p:val>
                                            </p:tav>
                                            <p:tav tm="100000">
                                              <p:val>
                                                <p:strVal val="#ppt_w"/>
                                              </p:val>
                                            </p:tav>
                                          </p:tavLst>
                                        </p:anim>
                                        <p:anim calcmode="lin" valueType="num">
                                          <p:cBhvr>
                                            <p:cTn id="49" dur="1500" fill="hold"/>
                                            <p:tgtEl>
                                              <p:spTgt spid="55"/>
                                            </p:tgtEl>
                                            <p:attrNameLst>
                                              <p:attrName>ppt_h</p:attrName>
                                            </p:attrNameLst>
                                          </p:cBhvr>
                                          <p:tavLst>
                                            <p:tav tm="0">
                                              <p:val>
                                                <p:fltVal val="0"/>
                                              </p:val>
                                            </p:tav>
                                            <p:tav tm="100000">
                                              <p:val>
                                                <p:strVal val="#ppt_h"/>
                                              </p:val>
                                            </p:tav>
                                          </p:tavLst>
                                        </p:anim>
                                        <p:anim calcmode="lin" valueType="num">
                                          <p:cBhvr>
                                            <p:cTn id="50" dur="1500" fill="hold"/>
                                            <p:tgtEl>
                                              <p:spTgt spid="55"/>
                                            </p:tgtEl>
                                            <p:attrNameLst>
                                              <p:attrName>style.rotation</p:attrName>
                                            </p:attrNameLst>
                                          </p:cBhvr>
                                          <p:tavLst>
                                            <p:tav tm="0">
                                              <p:val>
                                                <p:fltVal val="90"/>
                                              </p:val>
                                            </p:tav>
                                            <p:tav tm="100000">
                                              <p:val>
                                                <p:fltVal val="0"/>
                                              </p:val>
                                            </p:tav>
                                          </p:tavLst>
                                        </p:anim>
                                        <p:animEffect transition="in" filter="fade">
                                          <p:cBhvr>
                                            <p:cTn id="51" dur="1500"/>
                                            <p:tgtEl>
                                              <p:spTgt spid="55"/>
                                            </p:tgtEl>
                                          </p:cBhvr>
                                        </p:animEffect>
                                      </p:childTnLst>
                                    </p:cTn>
                                  </p:par>
                                </p:childTnLst>
                              </p:cTn>
                            </p:par>
                            <p:par>
                              <p:cTn id="52" fill="hold">
                                <p:stCondLst>
                                  <p:cond delay="12850"/>
                                </p:stCondLst>
                                <p:childTnLst>
                                  <p:par>
                                    <p:cTn id="53" presetID="2" presetClass="entr" presetSubtype="2" fill="hold" grpId="0" nodeType="afterEffect" p14:presetBounceEnd="28000">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14:bounceEnd="28000">
                                          <p:cBhvr additive="base">
                                            <p:cTn id="55" dur="1750" fill="hold"/>
                                            <p:tgtEl>
                                              <p:spTgt spid="48"/>
                                            </p:tgtEl>
                                            <p:attrNameLst>
                                              <p:attrName>ppt_x</p:attrName>
                                            </p:attrNameLst>
                                          </p:cBhvr>
                                          <p:tavLst>
                                            <p:tav tm="0">
                                              <p:val>
                                                <p:strVal val="1+#ppt_w/2"/>
                                              </p:val>
                                            </p:tav>
                                            <p:tav tm="100000">
                                              <p:val>
                                                <p:strVal val="#ppt_x"/>
                                              </p:val>
                                            </p:tav>
                                          </p:tavLst>
                                        </p:anim>
                                        <p:anim calcmode="lin" valueType="num" p14:bounceEnd="28000">
                                          <p:cBhvr additive="base">
                                            <p:cTn id="56" dur="1750" fill="hold"/>
                                            <p:tgtEl>
                                              <p:spTgt spid="48"/>
                                            </p:tgtEl>
                                            <p:attrNameLst>
                                              <p:attrName>ppt_y</p:attrName>
                                            </p:attrNameLst>
                                          </p:cBhvr>
                                          <p:tavLst>
                                            <p:tav tm="0">
                                              <p:val>
                                                <p:strVal val="#ppt_y"/>
                                              </p:val>
                                            </p:tav>
                                            <p:tav tm="100000">
                                              <p:val>
                                                <p:strVal val="#ppt_y"/>
                                              </p:val>
                                            </p:tav>
                                          </p:tavLst>
                                        </p:anim>
                                      </p:childTnLst>
                                    </p:cTn>
                                  </p:par>
                                </p:childTnLst>
                              </p:cTn>
                            </p:par>
                            <p:par>
                              <p:cTn id="57" fill="hold">
                                <p:stCondLst>
                                  <p:cond delay="14850"/>
                                </p:stCondLst>
                                <p:childTnLst>
                                  <p:par>
                                    <p:cTn id="58" presetID="14" presetClass="entr" presetSubtype="10"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randombar(horizontal)">
                                          <p:cBhvr>
                                            <p:cTn id="60" dur="2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1" grpId="0" animBg="1"/>
          <p:bldP spid="62" grpId="0"/>
          <p:bldP spid="63" grpId="0"/>
          <p:bldP spid="64" grpId="0"/>
          <p:bldP spid="68" grpId="0" animBg="1"/>
          <p:bldP spid="69"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2000" fill="hold"/>
                                            <p:tgtEl>
                                              <p:spTgt spid="70"/>
                                            </p:tgtEl>
                                            <p:attrNameLst>
                                              <p:attrName>ppt_w</p:attrName>
                                            </p:attrNameLst>
                                          </p:cBhvr>
                                          <p:tavLst>
                                            <p:tav tm="0">
                                              <p:val>
                                                <p:fltVal val="0"/>
                                              </p:val>
                                            </p:tav>
                                            <p:tav tm="100000">
                                              <p:val>
                                                <p:strVal val="#ppt_w"/>
                                              </p:val>
                                            </p:tav>
                                          </p:tavLst>
                                        </p:anim>
                                        <p:anim calcmode="lin" valueType="num">
                                          <p:cBhvr>
                                            <p:cTn id="8" dur="2000" fill="hold"/>
                                            <p:tgtEl>
                                              <p:spTgt spid="70"/>
                                            </p:tgtEl>
                                            <p:attrNameLst>
                                              <p:attrName>ppt_h</p:attrName>
                                            </p:attrNameLst>
                                          </p:cBhvr>
                                          <p:tavLst>
                                            <p:tav tm="0">
                                              <p:val>
                                                <p:fltVal val="0"/>
                                              </p:val>
                                            </p:tav>
                                            <p:tav tm="100000">
                                              <p:val>
                                                <p:strVal val="#ppt_h"/>
                                              </p:val>
                                            </p:tav>
                                          </p:tavLst>
                                        </p:anim>
                                        <p:anim calcmode="lin" valueType="num">
                                          <p:cBhvr>
                                            <p:cTn id="9" dur="2000" fill="hold"/>
                                            <p:tgtEl>
                                              <p:spTgt spid="70"/>
                                            </p:tgtEl>
                                            <p:attrNameLst>
                                              <p:attrName>style.rotation</p:attrName>
                                            </p:attrNameLst>
                                          </p:cBhvr>
                                          <p:tavLst>
                                            <p:tav tm="0">
                                              <p:val>
                                                <p:fltVal val="90"/>
                                              </p:val>
                                            </p:tav>
                                            <p:tav tm="100000">
                                              <p:val>
                                                <p:fltVal val="0"/>
                                              </p:val>
                                            </p:tav>
                                          </p:tavLst>
                                        </p:anim>
                                        <p:animEffect transition="in" filter="fade">
                                          <p:cBhvr>
                                            <p:cTn id="10" dur="2000"/>
                                            <p:tgtEl>
                                              <p:spTgt spid="70"/>
                                            </p:tgtEl>
                                          </p:cBhvr>
                                        </p:animEffect>
                                      </p:childTnLst>
                                    </p:cTn>
                                  </p:par>
                                  <p:par>
                                    <p:cTn id="11" presetID="31" presetClass="entr" presetSubtype="0" fill="hold" nodeType="withEffect">
                                      <p:stCondLst>
                                        <p:cond delay="0"/>
                                      </p:stCondLst>
                                      <p:childTnLst>
                                        <p:set>
                                          <p:cBhvr>
                                            <p:cTn id="12" dur="1" fill="hold">
                                              <p:stCondLst>
                                                <p:cond delay="0"/>
                                              </p:stCondLst>
                                            </p:cTn>
                                            <p:tgtEl>
                                              <p:spTgt spid="65"/>
                                            </p:tgtEl>
                                            <p:attrNameLst>
                                              <p:attrName>style.visibility</p:attrName>
                                            </p:attrNameLst>
                                          </p:cBhvr>
                                          <p:to>
                                            <p:strVal val="visible"/>
                                          </p:to>
                                        </p:set>
                                        <p:anim calcmode="lin" valueType="num">
                                          <p:cBhvr>
                                            <p:cTn id="13" dur="2000" fill="hold"/>
                                            <p:tgtEl>
                                              <p:spTgt spid="65"/>
                                            </p:tgtEl>
                                            <p:attrNameLst>
                                              <p:attrName>ppt_w</p:attrName>
                                            </p:attrNameLst>
                                          </p:cBhvr>
                                          <p:tavLst>
                                            <p:tav tm="0">
                                              <p:val>
                                                <p:fltVal val="0"/>
                                              </p:val>
                                            </p:tav>
                                            <p:tav tm="100000">
                                              <p:val>
                                                <p:strVal val="#ppt_w"/>
                                              </p:val>
                                            </p:tav>
                                          </p:tavLst>
                                        </p:anim>
                                        <p:anim calcmode="lin" valueType="num">
                                          <p:cBhvr>
                                            <p:cTn id="14" dur="2000" fill="hold"/>
                                            <p:tgtEl>
                                              <p:spTgt spid="65"/>
                                            </p:tgtEl>
                                            <p:attrNameLst>
                                              <p:attrName>ppt_h</p:attrName>
                                            </p:attrNameLst>
                                          </p:cBhvr>
                                          <p:tavLst>
                                            <p:tav tm="0">
                                              <p:val>
                                                <p:fltVal val="0"/>
                                              </p:val>
                                            </p:tav>
                                            <p:tav tm="100000">
                                              <p:val>
                                                <p:strVal val="#ppt_h"/>
                                              </p:val>
                                            </p:tav>
                                          </p:tavLst>
                                        </p:anim>
                                        <p:anim calcmode="lin" valueType="num">
                                          <p:cBhvr>
                                            <p:cTn id="15" dur="2000" fill="hold"/>
                                            <p:tgtEl>
                                              <p:spTgt spid="65"/>
                                            </p:tgtEl>
                                            <p:attrNameLst>
                                              <p:attrName>style.rotation</p:attrName>
                                            </p:attrNameLst>
                                          </p:cBhvr>
                                          <p:tavLst>
                                            <p:tav tm="0">
                                              <p:val>
                                                <p:fltVal val="90"/>
                                              </p:val>
                                            </p:tav>
                                            <p:tav tm="100000">
                                              <p:val>
                                                <p:fltVal val="0"/>
                                              </p:val>
                                            </p:tav>
                                          </p:tavLst>
                                        </p:anim>
                                        <p:animEffect transition="in" filter="fade">
                                          <p:cBhvr>
                                            <p:cTn id="16" dur="2000"/>
                                            <p:tgtEl>
                                              <p:spTgt spid="65"/>
                                            </p:tgtEl>
                                          </p:cBhvr>
                                        </p:animEffect>
                                      </p:childTnLst>
                                    </p:cTn>
                                  </p:par>
                                </p:childTnLst>
                              </p:cTn>
                            </p:par>
                            <p:par>
                              <p:cTn id="17" fill="hold">
                                <p:stCondLst>
                                  <p:cond delay="2000"/>
                                </p:stCondLst>
                                <p:childTnLst>
                                  <p:par>
                                    <p:cTn id="18" presetID="42" presetClass="entr" presetSubtype="0" fill="hold" grpId="0" nodeType="afterEffect">
                                      <p:stCondLst>
                                        <p:cond delay="0"/>
                                      </p:stCondLst>
                                      <p:childTnLst>
                                        <p:set>
                                          <p:cBhvr>
                                            <p:cTn id="19" dur="1" fill="hold">
                                              <p:stCondLst>
                                                <p:cond delay="0"/>
                                              </p:stCondLst>
                                            </p:cTn>
                                            <p:tgtEl>
                                              <p:spTgt spid="63"/>
                                            </p:tgtEl>
                                            <p:attrNameLst>
                                              <p:attrName>style.visibility</p:attrName>
                                            </p:attrNameLst>
                                          </p:cBhvr>
                                          <p:to>
                                            <p:strVal val="visible"/>
                                          </p:to>
                                        </p:set>
                                        <p:animEffect transition="in" filter="fade">
                                          <p:cBhvr>
                                            <p:cTn id="20" dur="2500"/>
                                            <p:tgtEl>
                                              <p:spTgt spid="63"/>
                                            </p:tgtEl>
                                          </p:cBhvr>
                                        </p:animEffect>
                                        <p:anim calcmode="lin" valueType="num">
                                          <p:cBhvr>
                                            <p:cTn id="21" dur="2500" fill="hold"/>
                                            <p:tgtEl>
                                              <p:spTgt spid="63"/>
                                            </p:tgtEl>
                                            <p:attrNameLst>
                                              <p:attrName>ppt_x</p:attrName>
                                            </p:attrNameLst>
                                          </p:cBhvr>
                                          <p:tavLst>
                                            <p:tav tm="0">
                                              <p:val>
                                                <p:strVal val="#ppt_x"/>
                                              </p:val>
                                            </p:tav>
                                            <p:tav tm="100000">
                                              <p:val>
                                                <p:strVal val="#ppt_x"/>
                                              </p:val>
                                            </p:tav>
                                          </p:tavLst>
                                        </p:anim>
                                        <p:anim calcmode="lin" valueType="num">
                                          <p:cBhvr>
                                            <p:cTn id="22" dur="2500" fill="hold"/>
                                            <p:tgtEl>
                                              <p:spTgt spid="63"/>
                                            </p:tgtEl>
                                            <p:attrNameLst>
                                              <p:attrName>ppt_y</p:attrName>
                                            </p:attrNameLst>
                                          </p:cBhvr>
                                          <p:tavLst>
                                            <p:tav tm="0">
                                              <p:val>
                                                <p:strVal val="#ppt_y+.1"/>
                                              </p:val>
                                            </p:tav>
                                            <p:tav tm="100000">
                                              <p:val>
                                                <p:strVal val="#ppt_y"/>
                                              </p:val>
                                            </p:tav>
                                          </p:tavLst>
                                        </p:anim>
                                      </p:childTnLst>
                                    </p:cTn>
                                  </p:par>
                                </p:childTnLst>
                              </p:cTn>
                            </p:par>
                            <p:par>
                              <p:cTn id="23" fill="hold">
                                <p:stCondLst>
                                  <p:cond delay="4500"/>
                                </p:stCondLst>
                                <p:childTnLst>
                                  <p:par>
                                    <p:cTn id="24" presetID="22" presetClass="entr" presetSubtype="8" fill="hold" grpId="0" nodeType="afterEffect">
                                      <p:stCondLst>
                                        <p:cond delay="0"/>
                                      </p:stCondLst>
                                      <p:childTnLst>
                                        <p:set>
                                          <p:cBhvr>
                                            <p:cTn id="25" dur="1" fill="hold">
                                              <p:stCondLst>
                                                <p:cond delay="0"/>
                                              </p:stCondLst>
                                            </p:cTn>
                                            <p:tgtEl>
                                              <p:spTgt spid="68"/>
                                            </p:tgtEl>
                                            <p:attrNameLst>
                                              <p:attrName>style.visibility</p:attrName>
                                            </p:attrNameLst>
                                          </p:cBhvr>
                                          <p:to>
                                            <p:strVal val="visible"/>
                                          </p:to>
                                        </p:set>
                                        <p:animEffect transition="in" filter="wipe(left)">
                                          <p:cBhvr>
                                            <p:cTn id="26" dur="1750"/>
                                            <p:tgtEl>
                                              <p:spTgt spid="68"/>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1"/>
                                            </p:tgtEl>
                                            <p:attrNameLst>
                                              <p:attrName>style.visibility</p:attrName>
                                            </p:attrNameLst>
                                          </p:cBhvr>
                                          <p:to>
                                            <p:strVal val="visible"/>
                                          </p:to>
                                        </p:set>
                                        <p:animEffect transition="in" filter="wipe(left)">
                                          <p:cBhvr>
                                            <p:cTn id="29" dur="1750"/>
                                            <p:tgtEl>
                                              <p:spTgt spid="61"/>
                                            </p:tgtEl>
                                          </p:cBhvr>
                                        </p:animEffect>
                                      </p:childTnLst>
                                    </p:cTn>
                                  </p:par>
                                </p:childTnLst>
                              </p:cTn>
                            </p:par>
                            <p:par>
                              <p:cTn id="30" fill="hold">
                                <p:stCondLst>
                                  <p:cond delay="6500"/>
                                </p:stCondLst>
                                <p:childTnLst>
                                  <p:par>
                                    <p:cTn id="31" presetID="53" presetClass="entr" presetSubtype="16" fill="hold" grpId="0" nodeType="afterEffect">
                                      <p:stCondLst>
                                        <p:cond delay="0"/>
                                      </p:stCondLst>
                                      <p:childTnLst>
                                        <p:set>
                                          <p:cBhvr>
                                            <p:cTn id="32" dur="1" fill="hold">
                                              <p:stCondLst>
                                                <p:cond delay="0"/>
                                              </p:stCondLst>
                                            </p:cTn>
                                            <p:tgtEl>
                                              <p:spTgt spid="69"/>
                                            </p:tgtEl>
                                            <p:attrNameLst>
                                              <p:attrName>style.visibility</p:attrName>
                                            </p:attrNameLst>
                                          </p:cBhvr>
                                          <p:to>
                                            <p:strVal val="visible"/>
                                          </p:to>
                                        </p:set>
                                        <p:anim calcmode="lin" valueType="num">
                                          <p:cBhvr>
                                            <p:cTn id="33" dur="1500" fill="hold"/>
                                            <p:tgtEl>
                                              <p:spTgt spid="69"/>
                                            </p:tgtEl>
                                            <p:attrNameLst>
                                              <p:attrName>ppt_w</p:attrName>
                                            </p:attrNameLst>
                                          </p:cBhvr>
                                          <p:tavLst>
                                            <p:tav tm="0">
                                              <p:val>
                                                <p:fltVal val="0"/>
                                              </p:val>
                                            </p:tav>
                                            <p:tav tm="100000">
                                              <p:val>
                                                <p:strVal val="#ppt_w"/>
                                              </p:val>
                                            </p:tav>
                                          </p:tavLst>
                                        </p:anim>
                                        <p:anim calcmode="lin" valueType="num">
                                          <p:cBhvr>
                                            <p:cTn id="34" dur="1500" fill="hold"/>
                                            <p:tgtEl>
                                              <p:spTgt spid="69"/>
                                            </p:tgtEl>
                                            <p:attrNameLst>
                                              <p:attrName>ppt_h</p:attrName>
                                            </p:attrNameLst>
                                          </p:cBhvr>
                                          <p:tavLst>
                                            <p:tav tm="0">
                                              <p:val>
                                                <p:fltVal val="0"/>
                                              </p:val>
                                            </p:tav>
                                            <p:tav tm="100000">
                                              <p:val>
                                                <p:strVal val="#ppt_h"/>
                                              </p:val>
                                            </p:tav>
                                          </p:tavLst>
                                        </p:anim>
                                        <p:animEffect transition="in" filter="fade">
                                          <p:cBhvr>
                                            <p:cTn id="35" dur="1500"/>
                                            <p:tgtEl>
                                              <p:spTgt spid="69"/>
                                            </p:tgtEl>
                                          </p:cBhvr>
                                        </p:animEffect>
                                      </p:childTnLst>
                                    </p:cTn>
                                  </p:par>
                                </p:childTnLst>
                              </p:cTn>
                            </p:par>
                            <p:par>
                              <p:cTn id="36" fill="hold">
                                <p:stCondLst>
                                  <p:cond delay="8000"/>
                                </p:stCondLst>
                                <p:childTnLst>
                                  <p:par>
                                    <p:cTn id="37" presetID="1" presetClass="entr" presetSubtype="0" fill="hold" grpId="0" nodeType="afterEffect">
                                      <p:stCondLst>
                                        <p:cond delay="0"/>
                                      </p:stCondLst>
                                      <p:iterate type="lt">
                                        <p:tmAbs val="80"/>
                                      </p:iterate>
                                      <p:childTnLst>
                                        <p:set>
                                          <p:cBhvr>
                                            <p:cTn id="38" dur="1" fill="hold">
                                              <p:stCondLst>
                                                <p:cond delay="0"/>
                                              </p:stCondLst>
                                            </p:cTn>
                                            <p:tgtEl>
                                              <p:spTgt spid="64"/>
                                            </p:tgtEl>
                                            <p:attrNameLst>
                                              <p:attrName>style.visibility</p:attrName>
                                            </p:attrNameLst>
                                          </p:cBhvr>
                                          <p:to>
                                            <p:strVal val="visible"/>
                                          </p:to>
                                        </p:set>
                                      </p:childTnLst>
                                    </p:cTn>
                                  </p:par>
                                </p:childTnLst>
                              </p:cTn>
                            </p:par>
                            <p:par>
                              <p:cTn id="39" fill="hold">
                                <p:stCondLst>
                                  <p:cond delay="11350"/>
                                </p:stCondLst>
                                <p:childTnLst>
                                  <p:par>
                                    <p:cTn id="40" presetID="31" presetClass="entr" presetSubtype="0" fill="hold" nodeType="afterEffect">
                                      <p:stCondLst>
                                        <p:cond delay="0"/>
                                      </p:stCondLst>
                                      <p:childTnLst>
                                        <p:set>
                                          <p:cBhvr>
                                            <p:cTn id="41" dur="1" fill="hold">
                                              <p:stCondLst>
                                                <p:cond delay="0"/>
                                              </p:stCondLst>
                                            </p:cTn>
                                            <p:tgtEl>
                                              <p:spTgt spid="49"/>
                                            </p:tgtEl>
                                            <p:attrNameLst>
                                              <p:attrName>style.visibility</p:attrName>
                                            </p:attrNameLst>
                                          </p:cBhvr>
                                          <p:to>
                                            <p:strVal val="visible"/>
                                          </p:to>
                                        </p:set>
                                        <p:anim calcmode="lin" valueType="num">
                                          <p:cBhvr>
                                            <p:cTn id="42" dur="1500" fill="hold"/>
                                            <p:tgtEl>
                                              <p:spTgt spid="49"/>
                                            </p:tgtEl>
                                            <p:attrNameLst>
                                              <p:attrName>ppt_w</p:attrName>
                                            </p:attrNameLst>
                                          </p:cBhvr>
                                          <p:tavLst>
                                            <p:tav tm="0">
                                              <p:val>
                                                <p:fltVal val="0"/>
                                              </p:val>
                                            </p:tav>
                                            <p:tav tm="100000">
                                              <p:val>
                                                <p:strVal val="#ppt_w"/>
                                              </p:val>
                                            </p:tav>
                                          </p:tavLst>
                                        </p:anim>
                                        <p:anim calcmode="lin" valueType="num">
                                          <p:cBhvr>
                                            <p:cTn id="43" dur="1500" fill="hold"/>
                                            <p:tgtEl>
                                              <p:spTgt spid="49"/>
                                            </p:tgtEl>
                                            <p:attrNameLst>
                                              <p:attrName>ppt_h</p:attrName>
                                            </p:attrNameLst>
                                          </p:cBhvr>
                                          <p:tavLst>
                                            <p:tav tm="0">
                                              <p:val>
                                                <p:fltVal val="0"/>
                                              </p:val>
                                            </p:tav>
                                            <p:tav tm="100000">
                                              <p:val>
                                                <p:strVal val="#ppt_h"/>
                                              </p:val>
                                            </p:tav>
                                          </p:tavLst>
                                        </p:anim>
                                        <p:anim calcmode="lin" valueType="num">
                                          <p:cBhvr>
                                            <p:cTn id="44" dur="1500" fill="hold"/>
                                            <p:tgtEl>
                                              <p:spTgt spid="49"/>
                                            </p:tgtEl>
                                            <p:attrNameLst>
                                              <p:attrName>style.rotation</p:attrName>
                                            </p:attrNameLst>
                                          </p:cBhvr>
                                          <p:tavLst>
                                            <p:tav tm="0">
                                              <p:val>
                                                <p:fltVal val="90"/>
                                              </p:val>
                                            </p:tav>
                                            <p:tav tm="100000">
                                              <p:val>
                                                <p:fltVal val="0"/>
                                              </p:val>
                                            </p:tav>
                                          </p:tavLst>
                                        </p:anim>
                                        <p:animEffect transition="in" filter="fade">
                                          <p:cBhvr>
                                            <p:cTn id="45" dur="1500"/>
                                            <p:tgtEl>
                                              <p:spTgt spid="49"/>
                                            </p:tgtEl>
                                          </p:cBhvr>
                                        </p:animEffect>
                                      </p:childTnLst>
                                    </p:cTn>
                                  </p:par>
                                  <p:par>
                                    <p:cTn id="46" presetID="31" presetClass="entr" presetSubtype="0" fill="hold" nodeType="withEffect">
                                      <p:stCondLst>
                                        <p:cond delay="0"/>
                                      </p:stCondLst>
                                      <p:childTnLst>
                                        <p:set>
                                          <p:cBhvr>
                                            <p:cTn id="47" dur="1" fill="hold">
                                              <p:stCondLst>
                                                <p:cond delay="0"/>
                                              </p:stCondLst>
                                            </p:cTn>
                                            <p:tgtEl>
                                              <p:spTgt spid="55"/>
                                            </p:tgtEl>
                                            <p:attrNameLst>
                                              <p:attrName>style.visibility</p:attrName>
                                            </p:attrNameLst>
                                          </p:cBhvr>
                                          <p:to>
                                            <p:strVal val="visible"/>
                                          </p:to>
                                        </p:set>
                                        <p:anim calcmode="lin" valueType="num">
                                          <p:cBhvr>
                                            <p:cTn id="48" dur="1500" fill="hold"/>
                                            <p:tgtEl>
                                              <p:spTgt spid="55"/>
                                            </p:tgtEl>
                                            <p:attrNameLst>
                                              <p:attrName>ppt_w</p:attrName>
                                            </p:attrNameLst>
                                          </p:cBhvr>
                                          <p:tavLst>
                                            <p:tav tm="0">
                                              <p:val>
                                                <p:fltVal val="0"/>
                                              </p:val>
                                            </p:tav>
                                            <p:tav tm="100000">
                                              <p:val>
                                                <p:strVal val="#ppt_w"/>
                                              </p:val>
                                            </p:tav>
                                          </p:tavLst>
                                        </p:anim>
                                        <p:anim calcmode="lin" valueType="num">
                                          <p:cBhvr>
                                            <p:cTn id="49" dur="1500" fill="hold"/>
                                            <p:tgtEl>
                                              <p:spTgt spid="55"/>
                                            </p:tgtEl>
                                            <p:attrNameLst>
                                              <p:attrName>ppt_h</p:attrName>
                                            </p:attrNameLst>
                                          </p:cBhvr>
                                          <p:tavLst>
                                            <p:tav tm="0">
                                              <p:val>
                                                <p:fltVal val="0"/>
                                              </p:val>
                                            </p:tav>
                                            <p:tav tm="100000">
                                              <p:val>
                                                <p:strVal val="#ppt_h"/>
                                              </p:val>
                                            </p:tav>
                                          </p:tavLst>
                                        </p:anim>
                                        <p:anim calcmode="lin" valueType="num">
                                          <p:cBhvr>
                                            <p:cTn id="50" dur="1500" fill="hold"/>
                                            <p:tgtEl>
                                              <p:spTgt spid="55"/>
                                            </p:tgtEl>
                                            <p:attrNameLst>
                                              <p:attrName>style.rotation</p:attrName>
                                            </p:attrNameLst>
                                          </p:cBhvr>
                                          <p:tavLst>
                                            <p:tav tm="0">
                                              <p:val>
                                                <p:fltVal val="90"/>
                                              </p:val>
                                            </p:tav>
                                            <p:tav tm="100000">
                                              <p:val>
                                                <p:fltVal val="0"/>
                                              </p:val>
                                            </p:tav>
                                          </p:tavLst>
                                        </p:anim>
                                        <p:animEffect transition="in" filter="fade">
                                          <p:cBhvr>
                                            <p:cTn id="51" dur="1500"/>
                                            <p:tgtEl>
                                              <p:spTgt spid="55"/>
                                            </p:tgtEl>
                                          </p:cBhvr>
                                        </p:animEffect>
                                      </p:childTnLst>
                                    </p:cTn>
                                  </p:par>
                                </p:childTnLst>
                              </p:cTn>
                            </p:par>
                            <p:par>
                              <p:cTn id="52" fill="hold">
                                <p:stCondLst>
                                  <p:cond delay="12850"/>
                                </p:stCondLst>
                                <p:childTnLst>
                                  <p:par>
                                    <p:cTn id="53" presetID="2" presetClass="entr" presetSubtype="2" fill="hold" grpId="0" nodeType="afterEffect">
                                      <p:stCondLst>
                                        <p:cond delay="0"/>
                                      </p:stCondLst>
                                      <p:childTnLst>
                                        <p:set>
                                          <p:cBhvr>
                                            <p:cTn id="54" dur="1" fill="hold">
                                              <p:stCondLst>
                                                <p:cond delay="0"/>
                                              </p:stCondLst>
                                            </p:cTn>
                                            <p:tgtEl>
                                              <p:spTgt spid="48"/>
                                            </p:tgtEl>
                                            <p:attrNameLst>
                                              <p:attrName>style.visibility</p:attrName>
                                            </p:attrNameLst>
                                          </p:cBhvr>
                                          <p:to>
                                            <p:strVal val="visible"/>
                                          </p:to>
                                        </p:set>
                                        <p:anim calcmode="lin" valueType="num">
                                          <p:cBhvr additive="base">
                                            <p:cTn id="55" dur="1750" fill="hold"/>
                                            <p:tgtEl>
                                              <p:spTgt spid="48"/>
                                            </p:tgtEl>
                                            <p:attrNameLst>
                                              <p:attrName>ppt_x</p:attrName>
                                            </p:attrNameLst>
                                          </p:cBhvr>
                                          <p:tavLst>
                                            <p:tav tm="0">
                                              <p:val>
                                                <p:strVal val="1+#ppt_w/2"/>
                                              </p:val>
                                            </p:tav>
                                            <p:tav tm="100000">
                                              <p:val>
                                                <p:strVal val="#ppt_x"/>
                                              </p:val>
                                            </p:tav>
                                          </p:tavLst>
                                        </p:anim>
                                        <p:anim calcmode="lin" valueType="num">
                                          <p:cBhvr additive="base">
                                            <p:cTn id="56" dur="1750" fill="hold"/>
                                            <p:tgtEl>
                                              <p:spTgt spid="48"/>
                                            </p:tgtEl>
                                            <p:attrNameLst>
                                              <p:attrName>ppt_y</p:attrName>
                                            </p:attrNameLst>
                                          </p:cBhvr>
                                          <p:tavLst>
                                            <p:tav tm="0">
                                              <p:val>
                                                <p:strVal val="#ppt_y"/>
                                              </p:val>
                                            </p:tav>
                                            <p:tav tm="100000">
                                              <p:val>
                                                <p:strVal val="#ppt_y"/>
                                              </p:val>
                                            </p:tav>
                                          </p:tavLst>
                                        </p:anim>
                                      </p:childTnLst>
                                    </p:cTn>
                                  </p:par>
                                </p:childTnLst>
                              </p:cTn>
                            </p:par>
                            <p:par>
                              <p:cTn id="57" fill="hold">
                                <p:stCondLst>
                                  <p:cond delay="14850"/>
                                </p:stCondLst>
                                <p:childTnLst>
                                  <p:par>
                                    <p:cTn id="58" presetID="14" presetClass="entr" presetSubtype="10" fill="hold" grpId="0" nodeType="afterEffect">
                                      <p:stCondLst>
                                        <p:cond delay="0"/>
                                      </p:stCondLst>
                                      <p:childTnLst>
                                        <p:set>
                                          <p:cBhvr>
                                            <p:cTn id="59" dur="1" fill="hold">
                                              <p:stCondLst>
                                                <p:cond delay="0"/>
                                              </p:stCondLst>
                                            </p:cTn>
                                            <p:tgtEl>
                                              <p:spTgt spid="62"/>
                                            </p:tgtEl>
                                            <p:attrNameLst>
                                              <p:attrName>style.visibility</p:attrName>
                                            </p:attrNameLst>
                                          </p:cBhvr>
                                          <p:to>
                                            <p:strVal val="visible"/>
                                          </p:to>
                                        </p:set>
                                        <p:animEffect transition="in" filter="randombar(horizontal)">
                                          <p:cBhvr>
                                            <p:cTn id="60" dur="2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1" grpId="0" animBg="1"/>
          <p:bldP spid="62" grpId="0"/>
          <p:bldP spid="63" grpId="0"/>
          <p:bldP spid="64" grpId="0"/>
          <p:bldP spid="68" grpId="0" animBg="1"/>
          <p:bldP spid="69"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矩形: 圆角 16"/>
          <p:cNvSpPr/>
          <p:nvPr/>
        </p:nvSpPr>
        <p:spPr>
          <a:xfrm>
            <a:off x="1733262" y="1989000"/>
            <a:ext cx="9036338" cy="2880000"/>
          </a:xfrm>
          <a:prstGeom prst="roundRect">
            <a:avLst>
              <a:gd name="adj" fmla="val 8730"/>
            </a:avLst>
          </a:prstGeom>
          <a:solidFill>
            <a:schemeClr val="bg1"/>
          </a:solidFill>
          <a:ln>
            <a:solidFill>
              <a:srgbClr val="99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400" b="0" i="0" u="none" strike="noStrike" kern="1200" cap="none" spc="0" normalizeH="0" baseline="0" noProof="0" dirty="0">
              <a:ln>
                <a:noFill/>
              </a:ln>
              <a:solidFill>
                <a:srgbClr val="C00000"/>
              </a:solidFill>
              <a:effectLst/>
              <a:uLnTx/>
              <a:uFillTx/>
              <a:latin typeface="Impact" panose="020B0806030902050204" pitchFamily="34" charset="0"/>
              <a:ea typeface="宋体" panose="02010600030101010101" pitchFamily="2" charset="-122"/>
              <a:cs typeface="+mn-cs"/>
            </a:endParaRPr>
          </a:p>
        </p:txBody>
      </p:sp>
      <p:sp>
        <p:nvSpPr>
          <p:cNvPr id="58" name="TextBox 57"/>
          <p:cNvSpPr txBox="1"/>
          <p:nvPr/>
        </p:nvSpPr>
        <p:spPr>
          <a:xfrm>
            <a:off x="5022318" y="2252730"/>
            <a:ext cx="4727465" cy="1200329"/>
          </a:xfrm>
          <a:prstGeom prst="rect">
            <a:avLst/>
          </a:prstGeom>
          <a:noFill/>
        </p:spPr>
        <p:txBody>
          <a:bodyPr wrap="square" rtlCol="0">
            <a:spAutoFit/>
          </a:bodyPr>
          <a:lstStyle/>
          <a:p>
            <a:pPr defTabSz="913765"/>
            <a:r>
              <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两会信号</a:t>
            </a:r>
            <a:endPar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9" name="TextBox 58"/>
          <p:cNvSpPr txBox="1"/>
          <p:nvPr/>
        </p:nvSpPr>
        <p:spPr>
          <a:xfrm>
            <a:off x="5022318" y="3453059"/>
            <a:ext cx="5389357" cy="1241237"/>
          </a:xfrm>
          <a:prstGeom prst="rect">
            <a:avLst/>
          </a:prstGeom>
          <a:noFill/>
        </p:spPr>
        <p:txBody>
          <a:bodyPr wrap="square" rtlCol="0">
            <a:spAutoFit/>
          </a:bodyPr>
          <a:lstStyle/>
          <a:p>
            <a:pPr defTabSz="913765"/>
            <a:r>
              <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政府工作报告传递中国发展八大信号</a:t>
            </a:r>
            <a:endPar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1733262" y="1988999"/>
            <a:ext cx="2880000" cy="2880000"/>
            <a:chOff x="1276134" y="2014659"/>
            <a:chExt cx="2160000" cy="2160000"/>
          </a:xfrm>
        </p:grpSpPr>
        <p:grpSp>
          <p:nvGrpSpPr>
            <p:cNvPr id="55" name="组合 54"/>
            <p:cNvGrpSpPr/>
            <p:nvPr/>
          </p:nvGrpSpPr>
          <p:grpSpPr>
            <a:xfrm>
              <a:off x="1276134" y="2014659"/>
              <a:ext cx="2160000" cy="2160000"/>
              <a:chOff x="1085222" y="2014659"/>
              <a:chExt cx="2334731" cy="2115212"/>
            </a:xfrm>
            <a:effectLst>
              <a:outerShdw blurRad="50800" dist="101600" dir="2700000" algn="tl" rotWithShape="0">
                <a:prstClr val="black">
                  <a:alpha val="40000"/>
                </a:prstClr>
              </a:outerShdw>
            </a:effectLst>
          </p:grpSpPr>
          <p:sp>
            <p:nvSpPr>
              <p:cNvPr id="56" name="矩形 3"/>
              <p:cNvSpPr/>
              <p:nvPr/>
            </p:nvSpPr>
            <p:spPr>
              <a:xfrm>
                <a:off x="1085222" y="2014659"/>
                <a:ext cx="2334731" cy="2115212"/>
              </a:xfrm>
              <a:prstGeom prst="roundRect">
                <a:avLst>
                  <a:gd name="adj" fmla="val 8293"/>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1735" dirty="0">
                  <a:solidFill>
                    <a:srgbClr val="FFC000">
                      <a:lumMod val="20000"/>
                      <a:lumOff val="80000"/>
                    </a:srgbClr>
                  </a:solidFill>
                  <a:latin typeface="Impact" panose="020B0806030902050204" pitchFamily="34" charset="0"/>
                  <a:ea typeface="宋体" panose="02010600030101010101" pitchFamily="2" charset="-122"/>
                </a:endParaRPr>
              </a:p>
            </p:txBody>
          </p:sp>
          <p:pic>
            <p:nvPicPr>
              <p:cNvPr id="57" name="Picture 2" descr="H:\ppt小图 (0-00-14-05)_1.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085222" y="2854987"/>
                <a:ext cx="1161736" cy="1274884"/>
              </a:xfrm>
              <a:prstGeom prst="round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60" name="TextBox 59"/>
            <p:cNvSpPr txBox="1"/>
            <p:nvPr/>
          </p:nvSpPr>
          <p:spPr>
            <a:xfrm>
              <a:off x="1582926" y="2163635"/>
              <a:ext cx="1720664" cy="1838918"/>
            </a:xfrm>
            <a:prstGeom prst="rect">
              <a:avLst/>
            </a:prstGeom>
            <a:noFill/>
          </p:spPr>
          <p:txBody>
            <a:bodyPr wrap="none" rtlCol="0">
              <a:spAutoFit/>
            </a:bodyPr>
            <a:lstStyle/>
            <a:p>
              <a:pPr defTabSz="913765"/>
              <a:r>
                <a:rPr lang="en-US" altLang="zh-CN"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05</a:t>
              </a:r>
              <a:endParaRPr lang="zh-CN" altLang="en-US"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childTnLst>
                          </p:cTn>
                        </p:par>
                        <p:par>
                          <p:cTn id="11" fill="hold">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left)">
                                      <p:cBhvr>
                                        <p:cTn id="14" dur="2000"/>
                                        <p:tgtEl>
                                          <p:spTgt spid="58"/>
                                        </p:tgtEl>
                                      </p:cBhvr>
                                    </p:animEffect>
                                  </p:childTnLst>
                                </p:cTn>
                              </p:par>
                            </p:childTnLst>
                          </p:cTn>
                        </p:par>
                        <p:par>
                          <p:cTn id="15" fill="hold">
                            <p:stCondLst>
                              <p:cond delay="4000"/>
                            </p:stCondLst>
                            <p:childTnLst>
                              <p:par>
                                <p:cTn id="16" presetID="42"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1500"/>
                                        <p:tgtEl>
                                          <p:spTgt spid="59"/>
                                        </p:tgtEl>
                                      </p:cBhvr>
                                    </p:animEffect>
                                    <p:anim calcmode="lin" valueType="num">
                                      <p:cBhvr>
                                        <p:cTn id="19" dur="1500" fill="hold"/>
                                        <p:tgtEl>
                                          <p:spTgt spid="59"/>
                                        </p:tgtEl>
                                        <p:attrNameLst>
                                          <p:attrName>ppt_x</p:attrName>
                                        </p:attrNameLst>
                                      </p:cBhvr>
                                      <p:tavLst>
                                        <p:tav tm="0">
                                          <p:val>
                                            <p:strVal val="#ppt_x"/>
                                          </p:val>
                                        </p:tav>
                                        <p:tav tm="100000">
                                          <p:val>
                                            <p:strVal val="#ppt_x"/>
                                          </p:val>
                                        </p:tav>
                                      </p:tavLst>
                                    </p:anim>
                                    <p:anim calcmode="lin" valueType="num">
                                      <p:cBhvr>
                                        <p:cTn id="20" dur="1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3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859791"/>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中国发展八大信号</a:t>
            </a:r>
            <a:endParaRPr lang="zh-CN" altLang="en-US" dirty="0">
              <a:effectLst>
                <a:outerShdw blurRad="38100" dist="38100" dir="2700000" algn="tl">
                  <a:srgbClr val="000000">
                    <a:alpha val="43137"/>
                  </a:srgbClr>
                </a:outerShdw>
              </a:effectLst>
            </a:endParaRPr>
          </a:p>
        </p:txBody>
      </p:sp>
      <p:grpSp>
        <p:nvGrpSpPr>
          <p:cNvPr id="19" name="组合 18"/>
          <p:cNvGrpSpPr/>
          <p:nvPr/>
        </p:nvGrpSpPr>
        <p:grpSpPr>
          <a:xfrm flipH="1">
            <a:off x="6761205" y="2396240"/>
            <a:ext cx="1212448" cy="546301"/>
            <a:chOff x="2734401" y="1895599"/>
            <a:chExt cx="909336" cy="409726"/>
          </a:xfrm>
        </p:grpSpPr>
        <p:cxnSp>
          <p:nvCxnSpPr>
            <p:cNvPr id="20" name="直接连接符 19"/>
            <p:cNvCxnSpPr/>
            <p:nvPr/>
          </p:nvCxnSpPr>
          <p:spPr>
            <a:xfrm>
              <a:off x="2734401" y="1895599"/>
              <a:ext cx="216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2950401" y="1895599"/>
              <a:ext cx="693336" cy="409726"/>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cxnSp>
        <p:nvCxnSpPr>
          <p:cNvPr id="22" name="直接连接符 21"/>
          <p:cNvCxnSpPr/>
          <p:nvPr/>
        </p:nvCxnSpPr>
        <p:spPr>
          <a:xfrm flipH="1">
            <a:off x="7205653" y="3312781"/>
            <a:ext cx="768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flipH="1">
            <a:off x="7205653" y="4098338"/>
            <a:ext cx="768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4" name="组合 23"/>
          <p:cNvGrpSpPr/>
          <p:nvPr/>
        </p:nvGrpSpPr>
        <p:grpSpPr>
          <a:xfrm flipH="1">
            <a:off x="6761205" y="4495374"/>
            <a:ext cx="1212448" cy="546301"/>
            <a:chOff x="2734401" y="3469950"/>
            <a:chExt cx="909336" cy="409726"/>
          </a:xfrm>
        </p:grpSpPr>
        <p:cxnSp>
          <p:nvCxnSpPr>
            <p:cNvPr id="25" name="直接连接符 24"/>
            <p:cNvCxnSpPr/>
            <p:nvPr/>
          </p:nvCxnSpPr>
          <p:spPr>
            <a:xfrm>
              <a:off x="2734401" y="3879676"/>
              <a:ext cx="216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6" name="直接连接符 25"/>
            <p:cNvCxnSpPr/>
            <p:nvPr/>
          </p:nvCxnSpPr>
          <p:spPr>
            <a:xfrm flipV="1">
              <a:off x="2950401" y="3469950"/>
              <a:ext cx="693336" cy="409726"/>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a:off x="3639518" y="2396240"/>
            <a:ext cx="1212448" cy="546301"/>
            <a:chOff x="2734401" y="1895599"/>
            <a:chExt cx="909336" cy="409726"/>
          </a:xfrm>
        </p:grpSpPr>
        <p:cxnSp>
          <p:nvCxnSpPr>
            <p:cNvPr id="28" name="直接连接符 27"/>
            <p:cNvCxnSpPr/>
            <p:nvPr/>
          </p:nvCxnSpPr>
          <p:spPr>
            <a:xfrm>
              <a:off x="2734401" y="1895599"/>
              <a:ext cx="216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9" name="直接连接符 28"/>
            <p:cNvCxnSpPr/>
            <p:nvPr/>
          </p:nvCxnSpPr>
          <p:spPr>
            <a:xfrm>
              <a:off x="2950401" y="1895599"/>
              <a:ext cx="693336" cy="409726"/>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cxnSp>
        <p:nvCxnSpPr>
          <p:cNvPr id="30" name="直接连接符 29"/>
          <p:cNvCxnSpPr/>
          <p:nvPr/>
        </p:nvCxnSpPr>
        <p:spPr>
          <a:xfrm>
            <a:off x="3639518" y="3312781"/>
            <a:ext cx="768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1" name="直接连接符 30"/>
          <p:cNvCxnSpPr/>
          <p:nvPr/>
        </p:nvCxnSpPr>
        <p:spPr>
          <a:xfrm>
            <a:off x="3639518" y="4098338"/>
            <a:ext cx="768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32" name="组合 31"/>
          <p:cNvGrpSpPr/>
          <p:nvPr/>
        </p:nvGrpSpPr>
        <p:grpSpPr>
          <a:xfrm>
            <a:off x="3639518" y="4495374"/>
            <a:ext cx="1212448" cy="546301"/>
            <a:chOff x="2734401" y="3469950"/>
            <a:chExt cx="909336" cy="409726"/>
          </a:xfrm>
        </p:grpSpPr>
        <p:cxnSp>
          <p:nvCxnSpPr>
            <p:cNvPr id="33" name="直接连接符 32"/>
            <p:cNvCxnSpPr/>
            <p:nvPr/>
          </p:nvCxnSpPr>
          <p:spPr>
            <a:xfrm>
              <a:off x="2734401" y="3879676"/>
              <a:ext cx="216000"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flipV="1">
              <a:off x="2950401" y="3469950"/>
              <a:ext cx="693336" cy="409726"/>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35" name="TextBox 28"/>
          <p:cNvSpPr txBox="1"/>
          <p:nvPr/>
        </p:nvSpPr>
        <p:spPr>
          <a:xfrm>
            <a:off x="631681" y="2191659"/>
            <a:ext cx="2666163" cy="420564"/>
          </a:xfrm>
          <a:prstGeom prst="rect">
            <a:avLst/>
          </a:prstGeom>
          <a:noFill/>
        </p:spPr>
        <p:txBody>
          <a:bodyPr wrap="square" rtlCol="0">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总基调</a:t>
            </a:r>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：稳中求进</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6" name="TextBox 34"/>
          <p:cNvSpPr txBox="1"/>
          <p:nvPr/>
        </p:nvSpPr>
        <p:spPr>
          <a:xfrm>
            <a:off x="631682" y="3100266"/>
            <a:ext cx="3066473" cy="420564"/>
          </a:xfrm>
          <a:prstGeom prst="rect">
            <a:avLst/>
          </a:prstGeom>
          <a:noFill/>
        </p:spPr>
        <p:txBody>
          <a:bodyPr wrap="square" rtlCol="0">
            <a:spAutoFit/>
          </a:bodyPr>
          <a:lstStyle/>
          <a:p>
            <a:pPr defTabSz="913765"/>
            <a:r>
              <a:rPr lang="zh-CN" altLang="en-US" sz="2135" b="1">
                <a:solidFill>
                  <a:srgbClr val="990000"/>
                </a:solidFill>
                <a:latin typeface="微软雅黑" panose="020B0503020204020204" pitchFamily="34" charset="-122"/>
                <a:ea typeface="微软雅黑" panose="020B0503020204020204" pitchFamily="34" charset="-122"/>
              </a:rPr>
              <a:t>主攻方向</a:t>
            </a:r>
            <a:r>
              <a:rPr lang="zh-CN" altLang="en-US" sz="2135" b="1">
                <a:solidFill>
                  <a:prstClr val="black">
                    <a:lumMod val="85000"/>
                    <a:lumOff val="15000"/>
                  </a:prstClr>
                </a:solidFill>
                <a:latin typeface="微软雅黑" panose="020B0503020204020204" pitchFamily="34" charset="-122"/>
                <a:ea typeface="微软雅黑" panose="020B0503020204020204" pitchFamily="34" charset="-122"/>
              </a:rPr>
              <a:t>：供给侧改革</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7" name="TextBox 39"/>
          <p:cNvSpPr txBox="1"/>
          <p:nvPr/>
        </p:nvSpPr>
        <p:spPr>
          <a:xfrm>
            <a:off x="631681" y="3901694"/>
            <a:ext cx="2666163" cy="420564"/>
          </a:xfrm>
          <a:prstGeom prst="rect">
            <a:avLst/>
          </a:prstGeom>
          <a:noFill/>
        </p:spPr>
        <p:txBody>
          <a:bodyPr wrap="square" rtlCol="0">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关键一招</a:t>
            </a:r>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：改革</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8" name="TextBox 42"/>
          <p:cNvSpPr txBox="1"/>
          <p:nvPr/>
        </p:nvSpPr>
        <p:spPr>
          <a:xfrm>
            <a:off x="631682" y="4837095"/>
            <a:ext cx="3066473" cy="420564"/>
          </a:xfrm>
          <a:prstGeom prst="rect">
            <a:avLst/>
          </a:prstGeom>
          <a:noFill/>
        </p:spPr>
        <p:txBody>
          <a:bodyPr wrap="square" rtlCol="0">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内外兼修</a:t>
            </a:r>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：创新</a:t>
            </a:r>
            <a:r>
              <a:rPr lang="en-US" altLang="zh-CN" sz="2135" b="1" dirty="0">
                <a:solidFill>
                  <a:prstClr val="black">
                    <a:lumMod val="85000"/>
                    <a:lumOff val="15000"/>
                  </a:prstClr>
                </a:solidFill>
                <a:latin typeface="微软雅黑" panose="020B0503020204020204" pitchFamily="34" charset="-122"/>
                <a:ea typeface="微软雅黑" panose="020B0503020204020204" pitchFamily="34" charset="-122"/>
              </a:rPr>
              <a:t>+</a:t>
            </a:r>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减负</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4385705" y="2283387"/>
            <a:ext cx="2871139" cy="2871139"/>
            <a:chOff x="904352" y="1778161"/>
            <a:chExt cx="2153354" cy="2153354"/>
          </a:xfrm>
        </p:grpSpPr>
        <p:sp>
          <p:nvSpPr>
            <p:cNvPr id="40" name="椭圆 39"/>
            <p:cNvSpPr/>
            <p:nvPr/>
          </p:nvSpPr>
          <p:spPr>
            <a:xfrm>
              <a:off x="904352" y="1778161"/>
              <a:ext cx="2153354" cy="2153354"/>
            </a:xfrm>
            <a:prstGeom prst="ellipse">
              <a:avLst/>
            </a:prstGeom>
            <a:solidFill>
              <a:srgbClr val="990000"/>
            </a:solidFill>
            <a:ln w="19050">
              <a:solidFill>
                <a:srgbClr val="990000"/>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sp>
          <p:nvSpPr>
            <p:cNvPr id="41" name="TextBox 59"/>
            <p:cNvSpPr txBox="1"/>
            <p:nvPr/>
          </p:nvSpPr>
          <p:spPr>
            <a:xfrm>
              <a:off x="1103559" y="2304303"/>
              <a:ext cx="1754941" cy="500089"/>
            </a:xfrm>
            <a:prstGeom prst="rect">
              <a:avLst/>
            </a:prstGeom>
            <a:noFill/>
          </p:spPr>
          <p:txBody>
            <a:bodyPr wrap="square" rtlCol="0">
              <a:spAutoFit/>
            </a:bodyPr>
            <a:lstStyle/>
            <a:p>
              <a:pPr algn="ctr" defTabSz="913765"/>
              <a:r>
                <a:rPr lang="zh-CN" altLang="en-US" sz="3735" b="1" dirty="0">
                  <a:solidFill>
                    <a:srgbClr val="FFC000">
                      <a:lumMod val="20000"/>
                      <a:lumOff val="80000"/>
                    </a:srgbClr>
                  </a:solidFill>
                  <a:latin typeface="微软雅黑" panose="020B0503020204020204" pitchFamily="34" charset="-122"/>
                  <a:ea typeface="微软雅黑" panose="020B0503020204020204" pitchFamily="34" charset="-122"/>
                </a:rPr>
                <a:t>两会传递</a:t>
              </a:r>
              <a:endParaRPr lang="zh-CN" altLang="en-US" sz="37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2" name="TextBox 60"/>
            <p:cNvSpPr txBox="1"/>
            <p:nvPr/>
          </p:nvSpPr>
          <p:spPr>
            <a:xfrm>
              <a:off x="981970" y="2852897"/>
              <a:ext cx="1998119" cy="684899"/>
            </a:xfrm>
            <a:prstGeom prst="rect">
              <a:avLst/>
            </a:prstGeom>
            <a:noFill/>
          </p:spPr>
          <p:txBody>
            <a:bodyPr wrap="square" rtlCol="0">
              <a:spAutoFit/>
            </a:bodyP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中国发展</a:t>
              </a:r>
              <a:endParaRPr lang="en-US" altLang="zh-CN" sz="2665"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八大信号</a:t>
              </a:r>
              <a:endPar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3" name="椭圆 42"/>
            <p:cNvSpPr/>
            <p:nvPr/>
          </p:nvSpPr>
          <p:spPr>
            <a:xfrm>
              <a:off x="964089" y="1846838"/>
              <a:ext cx="2016000" cy="2016000"/>
            </a:xfrm>
            <a:prstGeom prst="ellipse">
              <a:avLst/>
            </a:prstGeom>
            <a:noFill/>
            <a:ln w="19050">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600">
                <a:solidFill>
                  <a:prstClr val="white"/>
                </a:solidFill>
                <a:latin typeface="Calibri" panose="020F0502020204030204"/>
                <a:ea typeface="宋体" panose="02010600030101010101" pitchFamily="2" charset="-122"/>
              </a:endParaRPr>
            </a:p>
          </p:txBody>
        </p:sp>
      </p:grpSp>
      <p:sp>
        <p:nvSpPr>
          <p:cNvPr id="44" name="TextBox 81"/>
          <p:cNvSpPr txBox="1"/>
          <p:nvPr/>
        </p:nvSpPr>
        <p:spPr>
          <a:xfrm>
            <a:off x="8134450" y="2191659"/>
            <a:ext cx="2666163" cy="420564"/>
          </a:xfrm>
          <a:prstGeom prst="rect">
            <a:avLst/>
          </a:prstGeom>
          <a:noFill/>
        </p:spPr>
        <p:txBody>
          <a:bodyPr wrap="square" rtlCol="0">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拉动力</a:t>
            </a:r>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：国内需求</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5" name="TextBox 82"/>
          <p:cNvSpPr txBox="1"/>
          <p:nvPr/>
        </p:nvSpPr>
        <p:spPr>
          <a:xfrm>
            <a:off x="8134451" y="3100266"/>
            <a:ext cx="3066473" cy="420564"/>
          </a:xfrm>
          <a:prstGeom prst="rect">
            <a:avLst/>
          </a:prstGeom>
          <a:noFill/>
        </p:spPr>
        <p:txBody>
          <a:bodyPr wrap="square" rtlCol="0">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发力点</a:t>
            </a:r>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：脱贫和就业</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6" name="TextBox 83"/>
          <p:cNvSpPr txBox="1"/>
          <p:nvPr/>
        </p:nvSpPr>
        <p:spPr>
          <a:xfrm>
            <a:off x="8134450" y="3901694"/>
            <a:ext cx="3193741" cy="420564"/>
          </a:xfrm>
          <a:prstGeom prst="rect">
            <a:avLst/>
          </a:prstGeom>
          <a:noFill/>
        </p:spPr>
        <p:txBody>
          <a:bodyPr wrap="square" rtlCol="0">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突出</a:t>
            </a:r>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：生态环境保护</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7" name="TextBox 84"/>
          <p:cNvSpPr txBox="1"/>
          <p:nvPr/>
        </p:nvSpPr>
        <p:spPr>
          <a:xfrm>
            <a:off x="8134451" y="4837095"/>
            <a:ext cx="4171780" cy="420564"/>
          </a:xfrm>
          <a:prstGeom prst="rect">
            <a:avLst/>
          </a:prstGeom>
          <a:noFill/>
        </p:spPr>
        <p:txBody>
          <a:bodyPr wrap="square" rtlCol="0">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战略布局</a:t>
            </a:r>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：开放型经济新体制</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fade">
                                      <p:cBhvr>
                                        <p:cTn id="7" dur="2000"/>
                                        <p:tgtEl>
                                          <p:spTgt spid="39"/>
                                        </p:tgtEl>
                                      </p:cBhvr>
                                    </p:animEffect>
                                    <p:anim calcmode="lin" valueType="num">
                                      <p:cBhvr>
                                        <p:cTn id="8" dur="2000" fill="hold"/>
                                        <p:tgtEl>
                                          <p:spTgt spid="39"/>
                                        </p:tgtEl>
                                        <p:attrNameLst>
                                          <p:attrName>ppt_x</p:attrName>
                                        </p:attrNameLst>
                                      </p:cBhvr>
                                      <p:tavLst>
                                        <p:tav tm="0">
                                          <p:val>
                                            <p:strVal val="#ppt_x"/>
                                          </p:val>
                                        </p:tav>
                                        <p:tav tm="100000">
                                          <p:val>
                                            <p:strVal val="#ppt_x"/>
                                          </p:val>
                                        </p:tav>
                                      </p:tavLst>
                                    </p:anim>
                                    <p:anim calcmode="lin" valueType="num">
                                      <p:cBhvr>
                                        <p:cTn id="9" dur="2000" fill="hold"/>
                                        <p:tgtEl>
                                          <p:spTgt spid="39"/>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22" presetClass="entr" presetSubtype="2"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right)">
                                      <p:cBhvr>
                                        <p:cTn id="13" dur="1000"/>
                                        <p:tgtEl>
                                          <p:spTgt spid="27"/>
                                        </p:tgtEl>
                                      </p:cBhvr>
                                    </p:animEffect>
                                  </p:childTnLst>
                                </p:cTn>
                              </p:par>
                            </p:childTnLst>
                          </p:cTn>
                        </p:par>
                        <p:par>
                          <p:cTn id="14" fill="hold">
                            <p:stCondLst>
                              <p:cond delay="3000"/>
                            </p:stCondLst>
                            <p:childTnLst>
                              <p:par>
                                <p:cTn id="15" presetID="31" presetClass="entr" presetSubtype="0" fill="hold" grpId="0"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1750" fill="hold"/>
                                        <p:tgtEl>
                                          <p:spTgt spid="35"/>
                                        </p:tgtEl>
                                        <p:attrNameLst>
                                          <p:attrName>ppt_w</p:attrName>
                                        </p:attrNameLst>
                                      </p:cBhvr>
                                      <p:tavLst>
                                        <p:tav tm="0">
                                          <p:val>
                                            <p:fltVal val="0"/>
                                          </p:val>
                                        </p:tav>
                                        <p:tav tm="100000">
                                          <p:val>
                                            <p:strVal val="#ppt_w"/>
                                          </p:val>
                                        </p:tav>
                                      </p:tavLst>
                                    </p:anim>
                                    <p:anim calcmode="lin" valueType="num">
                                      <p:cBhvr>
                                        <p:cTn id="18" dur="1750" fill="hold"/>
                                        <p:tgtEl>
                                          <p:spTgt spid="35"/>
                                        </p:tgtEl>
                                        <p:attrNameLst>
                                          <p:attrName>ppt_h</p:attrName>
                                        </p:attrNameLst>
                                      </p:cBhvr>
                                      <p:tavLst>
                                        <p:tav tm="0">
                                          <p:val>
                                            <p:fltVal val="0"/>
                                          </p:val>
                                        </p:tav>
                                        <p:tav tm="100000">
                                          <p:val>
                                            <p:strVal val="#ppt_h"/>
                                          </p:val>
                                        </p:tav>
                                      </p:tavLst>
                                    </p:anim>
                                    <p:anim calcmode="lin" valueType="num">
                                      <p:cBhvr>
                                        <p:cTn id="19" dur="1750" fill="hold"/>
                                        <p:tgtEl>
                                          <p:spTgt spid="35"/>
                                        </p:tgtEl>
                                        <p:attrNameLst>
                                          <p:attrName>style.rotation</p:attrName>
                                        </p:attrNameLst>
                                      </p:cBhvr>
                                      <p:tavLst>
                                        <p:tav tm="0">
                                          <p:val>
                                            <p:fltVal val="90"/>
                                          </p:val>
                                        </p:tav>
                                        <p:tav tm="100000">
                                          <p:val>
                                            <p:fltVal val="0"/>
                                          </p:val>
                                        </p:tav>
                                      </p:tavLst>
                                    </p:anim>
                                    <p:animEffect transition="in" filter="fade">
                                      <p:cBhvr>
                                        <p:cTn id="20" dur="1750"/>
                                        <p:tgtEl>
                                          <p:spTgt spid="35"/>
                                        </p:tgtEl>
                                      </p:cBhvr>
                                    </p:animEffect>
                                  </p:childTnLst>
                                </p:cTn>
                              </p:par>
                            </p:childTnLst>
                          </p:cTn>
                        </p:par>
                        <p:par>
                          <p:cTn id="21" fill="hold">
                            <p:stCondLst>
                              <p:cond delay="5000"/>
                            </p:stCondLst>
                            <p:childTnLst>
                              <p:par>
                                <p:cTn id="22" presetID="22" presetClass="entr" presetSubtype="2" fill="hold" nodeType="afterEffect">
                                  <p:stCondLst>
                                    <p:cond delay="0"/>
                                  </p:stCondLst>
                                  <p:childTnLst>
                                    <p:set>
                                      <p:cBhvr>
                                        <p:cTn id="23" dur="1" fill="hold">
                                          <p:stCondLst>
                                            <p:cond delay="0"/>
                                          </p:stCondLst>
                                        </p:cTn>
                                        <p:tgtEl>
                                          <p:spTgt spid="30"/>
                                        </p:tgtEl>
                                        <p:attrNameLst>
                                          <p:attrName>style.visibility</p:attrName>
                                        </p:attrNameLst>
                                      </p:cBhvr>
                                      <p:to>
                                        <p:strVal val="visible"/>
                                      </p:to>
                                    </p:set>
                                    <p:animEffect transition="in" filter="wipe(right)">
                                      <p:cBhvr>
                                        <p:cTn id="24" dur="1000"/>
                                        <p:tgtEl>
                                          <p:spTgt spid="30"/>
                                        </p:tgtEl>
                                      </p:cBhvr>
                                    </p:animEffect>
                                  </p:childTnLst>
                                </p:cTn>
                              </p:par>
                            </p:childTnLst>
                          </p:cTn>
                        </p:par>
                        <p:par>
                          <p:cTn id="25" fill="hold">
                            <p:stCondLst>
                              <p:cond delay="6000"/>
                            </p:stCondLst>
                            <p:childTnLst>
                              <p:par>
                                <p:cTn id="26" presetID="31"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anim calcmode="lin" valueType="num">
                                      <p:cBhvr>
                                        <p:cTn id="28" dur="1750" fill="hold"/>
                                        <p:tgtEl>
                                          <p:spTgt spid="36"/>
                                        </p:tgtEl>
                                        <p:attrNameLst>
                                          <p:attrName>ppt_w</p:attrName>
                                        </p:attrNameLst>
                                      </p:cBhvr>
                                      <p:tavLst>
                                        <p:tav tm="0">
                                          <p:val>
                                            <p:fltVal val="0"/>
                                          </p:val>
                                        </p:tav>
                                        <p:tav tm="100000">
                                          <p:val>
                                            <p:strVal val="#ppt_w"/>
                                          </p:val>
                                        </p:tav>
                                      </p:tavLst>
                                    </p:anim>
                                    <p:anim calcmode="lin" valueType="num">
                                      <p:cBhvr>
                                        <p:cTn id="29" dur="1750" fill="hold"/>
                                        <p:tgtEl>
                                          <p:spTgt spid="36"/>
                                        </p:tgtEl>
                                        <p:attrNameLst>
                                          <p:attrName>ppt_h</p:attrName>
                                        </p:attrNameLst>
                                      </p:cBhvr>
                                      <p:tavLst>
                                        <p:tav tm="0">
                                          <p:val>
                                            <p:fltVal val="0"/>
                                          </p:val>
                                        </p:tav>
                                        <p:tav tm="100000">
                                          <p:val>
                                            <p:strVal val="#ppt_h"/>
                                          </p:val>
                                        </p:tav>
                                      </p:tavLst>
                                    </p:anim>
                                    <p:anim calcmode="lin" valueType="num">
                                      <p:cBhvr>
                                        <p:cTn id="30" dur="1750" fill="hold"/>
                                        <p:tgtEl>
                                          <p:spTgt spid="36"/>
                                        </p:tgtEl>
                                        <p:attrNameLst>
                                          <p:attrName>style.rotation</p:attrName>
                                        </p:attrNameLst>
                                      </p:cBhvr>
                                      <p:tavLst>
                                        <p:tav tm="0">
                                          <p:val>
                                            <p:fltVal val="90"/>
                                          </p:val>
                                        </p:tav>
                                        <p:tav tm="100000">
                                          <p:val>
                                            <p:fltVal val="0"/>
                                          </p:val>
                                        </p:tav>
                                      </p:tavLst>
                                    </p:anim>
                                    <p:animEffect transition="in" filter="fade">
                                      <p:cBhvr>
                                        <p:cTn id="31" dur="1750"/>
                                        <p:tgtEl>
                                          <p:spTgt spid="36"/>
                                        </p:tgtEl>
                                      </p:cBhvr>
                                    </p:animEffect>
                                  </p:childTnLst>
                                </p:cTn>
                              </p:par>
                            </p:childTnLst>
                          </p:cTn>
                        </p:par>
                        <p:par>
                          <p:cTn id="32" fill="hold">
                            <p:stCondLst>
                              <p:cond delay="8000"/>
                            </p:stCondLst>
                            <p:childTnLst>
                              <p:par>
                                <p:cTn id="33" presetID="22" presetClass="entr" presetSubtype="2" fill="hold"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wipe(right)">
                                      <p:cBhvr>
                                        <p:cTn id="35" dur="1000"/>
                                        <p:tgtEl>
                                          <p:spTgt spid="31"/>
                                        </p:tgtEl>
                                      </p:cBhvr>
                                    </p:animEffect>
                                  </p:childTnLst>
                                </p:cTn>
                              </p:par>
                            </p:childTnLst>
                          </p:cTn>
                        </p:par>
                        <p:par>
                          <p:cTn id="36" fill="hold">
                            <p:stCondLst>
                              <p:cond delay="9000"/>
                            </p:stCondLst>
                            <p:childTnLst>
                              <p:par>
                                <p:cTn id="37" presetID="31" presetClass="entr" presetSubtype="0" fill="hold" grpId="0" nodeType="afterEffect">
                                  <p:stCondLst>
                                    <p:cond delay="0"/>
                                  </p:stCondLst>
                                  <p:childTnLst>
                                    <p:set>
                                      <p:cBhvr>
                                        <p:cTn id="38" dur="1" fill="hold">
                                          <p:stCondLst>
                                            <p:cond delay="0"/>
                                          </p:stCondLst>
                                        </p:cTn>
                                        <p:tgtEl>
                                          <p:spTgt spid="37"/>
                                        </p:tgtEl>
                                        <p:attrNameLst>
                                          <p:attrName>style.visibility</p:attrName>
                                        </p:attrNameLst>
                                      </p:cBhvr>
                                      <p:to>
                                        <p:strVal val="visible"/>
                                      </p:to>
                                    </p:set>
                                    <p:anim calcmode="lin" valueType="num">
                                      <p:cBhvr>
                                        <p:cTn id="39" dur="1750" fill="hold"/>
                                        <p:tgtEl>
                                          <p:spTgt spid="37"/>
                                        </p:tgtEl>
                                        <p:attrNameLst>
                                          <p:attrName>ppt_w</p:attrName>
                                        </p:attrNameLst>
                                      </p:cBhvr>
                                      <p:tavLst>
                                        <p:tav tm="0">
                                          <p:val>
                                            <p:fltVal val="0"/>
                                          </p:val>
                                        </p:tav>
                                        <p:tav tm="100000">
                                          <p:val>
                                            <p:strVal val="#ppt_w"/>
                                          </p:val>
                                        </p:tav>
                                      </p:tavLst>
                                    </p:anim>
                                    <p:anim calcmode="lin" valueType="num">
                                      <p:cBhvr>
                                        <p:cTn id="40" dur="1750" fill="hold"/>
                                        <p:tgtEl>
                                          <p:spTgt spid="37"/>
                                        </p:tgtEl>
                                        <p:attrNameLst>
                                          <p:attrName>ppt_h</p:attrName>
                                        </p:attrNameLst>
                                      </p:cBhvr>
                                      <p:tavLst>
                                        <p:tav tm="0">
                                          <p:val>
                                            <p:fltVal val="0"/>
                                          </p:val>
                                        </p:tav>
                                        <p:tav tm="100000">
                                          <p:val>
                                            <p:strVal val="#ppt_h"/>
                                          </p:val>
                                        </p:tav>
                                      </p:tavLst>
                                    </p:anim>
                                    <p:anim calcmode="lin" valueType="num">
                                      <p:cBhvr>
                                        <p:cTn id="41" dur="1750" fill="hold"/>
                                        <p:tgtEl>
                                          <p:spTgt spid="37"/>
                                        </p:tgtEl>
                                        <p:attrNameLst>
                                          <p:attrName>style.rotation</p:attrName>
                                        </p:attrNameLst>
                                      </p:cBhvr>
                                      <p:tavLst>
                                        <p:tav tm="0">
                                          <p:val>
                                            <p:fltVal val="90"/>
                                          </p:val>
                                        </p:tav>
                                        <p:tav tm="100000">
                                          <p:val>
                                            <p:fltVal val="0"/>
                                          </p:val>
                                        </p:tav>
                                      </p:tavLst>
                                    </p:anim>
                                    <p:animEffect transition="in" filter="fade">
                                      <p:cBhvr>
                                        <p:cTn id="42" dur="1750"/>
                                        <p:tgtEl>
                                          <p:spTgt spid="37"/>
                                        </p:tgtEl>
                                      </p:cBhvr>
                                    </p:animEffect>
                                  </p:childTnLst>
                                </p:cTn>
                              </p:par>
                            </p:childTnLst>
                          </p:cTn>
                        </p:par>
                        <p:par>
                          <p:cTn id="43" fill="hold">
                            <p:stCondLst>
                              <p:cond delay="11000"/>
                            </p:stCondLst>
                            <p:childTnLst>
                              <p:par>
                                <p:cTn id="44" presetID="22" presetClass="entr" presetSubtype="2" fill="hold" nodeType="afterEffect">
                                  <p:stCondLst>
                                    <p:cond delay="0"/>
                                  </p:stCondLst>
                                  <p:childTnLst>
                                    <p:set>
                                      <p:cBhvr>
                                        <p:cTn id="45" dur="1" fill="hold">
                                          <p:stCondLst>
                                            <p:cond delay="0"/>
                                          </p:stCondLst>
                                        </p:cTn>
                                        <p:tgtEl>
                                          <p:spTgt spid="32"/>
                                        </p:tgtEl>
                                        <p:attrNameLst>
                                          <p:attrName>style.visibility</p:attrName>
                                        </p:attrNameLst>
                                      </p:cBhvr>
                                      <p:to>
                                        <p:strVal val="visible"/>
                                      </p:to>
                                    </p:set>
                                    <p:animEffect transition="in" filter="wipe(right)">
                                      <p:cBhvr>
                                        <p:cTn id="46" dur="1000"/>
                                        <p:tgtEl>
                                          <p:spTgt spid="32"/>
                                        </p:tgtEl>
                                      </p:cBhvr>
                                    </p:animEffect>
                                  </p:childTnLst>
                                </p:cTn>
                              </p:par>
                            </p:childTnLst>
                          </p:cTn>
                        </p:par>
                        <p:par>
                          <p:cTn id="47" fill="hold">
                            <p:stCondLst>
                              <p:cond delay="12000"/>
                            </p:stCondLst>
                            <p:childTnLst>
                              <p:par>
                                <p:cTn id="48" presetID="31" presetClass="entr" presetSubtype="0"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 calcmode="lin" valueType="num">
                                      <p:cBhvr>
                                        <p:cTn id="50" dur="1750" fill="hold"/>
                                        <p:tgtEl>
                                          <p:spTgt spid="38"/>
                                        </p:tgtEl>
                                        <p:attrNameLst>
                                          <p:attrName>ppt_w</p:attrName>
                                        </p:attrNameLst>
                                      </p:cBhvr>
                                      <p:tavLst>
                                        <p:tav tm="0">
                                          <p:val>
                                            <p:fltVal val="0"/>
                                          </p:val>
                                        </p:tav>
                                        <p:tav tm="100000">
                                          <p:val>
                                            <p:strVal val="#ppt_w"/>
                                          </p:val>
                                        </p:tav>
                                      </p:tavLst>
                                    </p:anim>
                                    <p:anim calcmode="lin" valueType="num">
                                      <p:cBhvr>
                                        <p:cTn id="51" dur="1750" fill="hold"/>
                                        <p:tgtEl>
                                          <p:spTgt spid="38"/>
                                        </p:tgtEl>
                                        <p:attrNameLst>
                                          <p:attrName>ppt_h</p:attrName>
                                        </p:attrNameLst>
                                      </p:cBhvr>
                                      <p:tavLst>
                                        <p:tav tm="0">
                                          <p:val>
                                            <p:fltVal val="0"/>
                                          </p:val>
                                        </p:tav>
                                        <p:tav tm="100000">
                                          <p:val>
                                            <p:strVal val="#ppt_h"/>
                                          </p:val>
                                        </p:tav>
                                      </p:tavLst>
                                    </p:anim>
                                    <p:anim calcmode="lin" valueType="num">
                                      <p:cBhvr>
                                        <p:cTn id="52" dur="1750" fill="hold"/>
                                        <p:tgtEl>
                                          <p:spTgt spid="38"/>
                                        </p:tgtEl>
                                        <p:attrNameLst>
                                          <p:attrName>style.rotation</p:attrName>
                                        </p:attrNameLst>
                                      </p:cBhvr>
                                      <p:tavLst>
                                        <p:tav tm="0">
                                          <p:val>
                                            <p:fltVal val="90"/>
                                          </p:val>
                                        </p:tav>
                                        <p:tav tm="100000">
                                          <p:val>
                                            <p:fltVal val="0"/>
                                          </p:val>
                                        </p:tav>
                                      </p:tavLst>
                                    </p:anim>
                                    <p:animEffect transition="in" filter="fade">
                                      <p:cBhvr>
                                        <p:cTn id="53" dur="1750"/>
                                        <p:tgtEl>
                                          <p:spTgt spid="38"/>
                                        </p:tgtEl>
                                      </p:cBhvr>
                                    </p:animEffect>
                                  </p:childTnLst>
                                </p:cTn>
                              </p:par>
                            </p:childTnLst>
                          </p:cTn>
                        </p:par>
                        <p:par>
                          <p:cTn id="54" fill="hold">
                            <p:stCondLst>
                              <p:cond delay="14000"/>
                            </p:stCondLst>
                            <p:childTnLst>
                              <p:par>
                                <p:cTn id="55" presetID="22" presetClass="entr" presetSubtype="8" fill="hold" nodeType="afterEffect">
                                  <p:stCondLst>
                                    <p:cond delay="0"/>
                                  </p:stCondLst>
                                  <p:childTnLst>
                                    <p:set>
                                      <p:cBhvr>
                                        <p:cTn id="56" dur="1" fill="hold">
                                          <p:stCondLst>
                                            <p:cond delay="0"/>
                                          </p:stCondLst>
                                        </p:cTn>
                                        <p:tgtEl>
                                          <p:spTgt spid="19"/>
                                        </p:tgtEl>
                                        <p:attrNameLst>
                                          <p:attrName>style.visibility</p:attrName>
                                        </p:attrNameLst>
                                      </p:cBhvr>
                                      <p:to>
                                        <p:strVal val="visible"/>
                                      </p:to>
                                    </p:set>
                                    <p:animEffect transition="in" filter="wipe(left)">
                                      <p:cBhvr>
                                        <p:cTn id="57" dur="1000"/>
                                        <p:tgtEl>
                                          <p:spTgt spid="19"/>
                                        </p:tgtEl>
                                      </p:cBhvr>
                                    </p:animEffect>
                                  </p:childTnLst>
                                </p:cTn>
                              </p:par>
                            </p:childTnLst>
                          </p:cTn>
                        </p:par>
                        <p:par>
                          <p:cTn id="58" fill="hold">
                            <p:stCondLst>
                              <p:cond delay="15000"/>
                            </p:stCondLst>
                            <p:childTnLst>
                              <p:par>
                                <p:cTn id="59" presetID="31" presetClass="entr" presetSubtype="0" fill="hold" grpId="0" nodeType="afterEffect">
                                  <p:stCondLst>
                                    <p:cond delay="0"/>
                                  </p:stCondLst>
                                  <p:childTnLst>
                                    <p:set>
                                      <p:cBhvr>
                                        <p:cTn id="60" dur="1" fill="hold">
                                          <p:stCondLst>
                                            <p:cond delay="0"/>
                                          </p:stCondLst>
                                        </p:cTn>
                                        <p:tgtEl>
                                          <p:spTgt spid="44"/>
                                        </p:tgtEl>
                                        <p:attrNameLst>
                                          <p:attrName>style.visibility</p:attrName>
                                        </p:attrNameLst>
                                      </p:cBhvr>
                                      <p:to>
                                        <p:strVal val="visible"/>
                                      </p:to>
                                    </p:set>
                                    <p:anim calcmode="lin" valueType="num">
                                      <p:cBhvr>
                                        <p:cTn id="61" dur="1750" fill="hold"/>
                                        <p:tgtEl>
                                          <p:spTgt spid="44"/>
                                        </p:tgtEl>
                                        <p:attrNameLst>
                                          <p:attrName>ppt_w</p:attrName>
                                        </p:attrNameLst>
                                      </p:cBhvr>
                                      <p:tavLst>
                                        <p:tav tm="0">
                                          <p:val>
                                            <p:fltVal val="0"/>
                                          </p:val>
                                        </p:tav>
                                        <p:tav tm="100000">
                                          <p:val>
                                            <p:strVal val="#ppt_w"/>
                                          </p:val>
                                        </p:tav>
                                      </p:tavLst>
                                    </p:anim>
                                    <p:anim calcmode="lin" valueType="num">
                                      <p:cBhvr>
                                        <p:cTn id="62" dur="1750" fill="hold"/>
                                        <p:tgtEl>
                                          <p:spTgt spid="44"/>
                                        </p:tgtEl>
                                        <p:attrNameLst>
                                          <p:attrName>ppt_h</p:attrName>
                                        </p:attrNameLst>
                                      </p:cBhvr>
                                      <p:tavLst>
                                        <p:tav tm="0">
                                          <p:val>
                                            <p:fltVal val="0"/>
                                          </p:val>
                                        </p:tav>
                                        <p:tav tm="100000">
                                          <p:val>
                                            <p:strVal val="#ppt_h"/>
                                          </p:val>
                                        </p:tav>
                                      </p:tavLst>
                                    </p:anim>
                                    <p:anim calcmode="lin" valueType="num">
                                      <p:cBhvr>
                                        <p:cTn id="63" dur="1750" fill="hold"/>
                                        <p:tgtEl>
                                          <p:spTgt spid="44"/>
                                        </p:tgtEl>
                                        <p:attrNameLst>
                                          <p:attrName>style.rotation</p:attrName>
                                        </p:attrNameLst>
                                      </p:cBhvr>
                                      <p:tavLst>
                                        <p:tav tm="0">
                                          <p:val>
                                            <p:fltVal val="90"/>
                                          </p:val>
                                        </p:tav>
                                        <p:tav tm="100000">
                                          <p:val>
                                            <p:fltVal val="0"/>
                                          </p:val>
                                        </p:tav>
                                      </p:tavLst>
                                    </p:anim>
                                    <p:animEffect transition="in" filter="fade">
                                      <p:cBhvr>
                                        <p:cTn id="64" dur="1750"/>
                                        <p:tgtEl>
                                          <p:spTgt spid="44"/>
                                        </p:tgtEl>
                                      </p:cBhvr>
                                    </p:animEffect>
                                  </p:childTnLst>
                                </p:cTn>
                              </p:par>
                            </p:childTnLst>
                          </p:cTn>
                        </p:par>
                        <p:par>
                          <p:cTn id="65" fill="hold">
                            <p:stCondLst>
                              <p:cond delay="17000"/>
                            </p:stCondLst>
                            <p:childTnLst>
                              <p:par>
                                <p:cTn id="66" presetID="22" presetClass="entr" presetSubtype="8" fill="hold" nodeType="afterEffect">
                                  <p:stCondLst>
                                    <p:cond delay="0"/>
                                  </p:stCondLst>
                                  <p:childTnLst>
                                    <p:set>
                                      <p:cBhvr>
                                        <p:cTn id="67" dur="1" fill="hold">
                                          <p:stCondLst>
                                            <p:cond delay="0"/>
                                          </p:stCondLst>
                                        </p:cTn>
                                        <p:tgtEl>
                                          <p:spTgt spid="22"/>
                                        </p:tgtEl>
                                        <p:attrNameLst>
                                          <p:attrName>style.visibility</p:attrName>
                                        </p:attrNameLst>
                                      </p:cBhvr>
                                      <p:to>
                                        <p:strVal val="visible"/>
                                      </p:to>
                                    </p:set>
                                    <p:animEffect transition="in" filter="wipe(left)">
                                      <p:cBhvr>
                                        <p:cTn id="68" dur="1000"/>
                                        <p:tgtEl>
                                          <p:spTgt spid="22"/>
                                        </p:tgtEl>
                                      </p:cBhvr>
                                    </p:animEffect>
                                  </p:childTnLst>
                                </p:cTn>
                              </p:par>
                            </p:childTnLst>
                          </p:cTn>
                        </p:par>
                        <p:par>
                          <p:cTn id="69" fill="hold">
                            <p:stCondLst>
                              <p:cond delay="18000"/>
                            </p:stCondLst>
                            <p:childTnLst>
                              <p:par>
                                <p:cTn id="70" presetID="31" presetClass="entr" presetSubtype="0" fill="hold" grpId="0" nodeType="afterEffect">
                                  <p:stCondLst>
                                    <p:cond delay="0"/>
                                  </p:stCondLst>
                                  <p:childTnLst>
                                    <p:set>
                                      <p:cBhvr>
                                        <p:cTn id="71" dur="1" fill="hold">
                                          <p:stCondLst>
                                            <p:cond delay="0"/>
                                          </p:stCondLst>
                                        </p:cTn>
                                        <p:tgtEl>
                                          <p:spTgt spid="45"/>
                                        </p:tgtEl>
                                        <p:attrNameLst>
                                          <p:attrName>style.visibility</p:attrName>
                                        </p:attrNameLst>
                                      </p:cBhvr>
                                      <p:to>
                                        <p:strVal val="visible"/>
                                      </p:to>
                                    </p:set>
                                    <p:anim calcmode="lin" valueType="num">
                                      <p:cBhvr>
                                        <p:cTn id="72" dur="1750" fill="hold"/>
                                        <p:tgtEl>
                                          <p:spTgt spid="45"/>
                                        </p:tgtEl>
                                        <p:attrNameLst>
                                          <p:attrName>ppt_w</p:attrName>
                                        </p:attrNameLst>
                                      </p:cBhvr>
                                      <p:tavLst>
                                        <p:tav tm="0">
                                          <p:val>
                                            <p:fltVal val="0"/>
                                          </p:val>
                                        </p:tav>
                                        <p:tav tm="100000">
                                          <p:val>
                                            <p:strVal val="#ppt_w"/>
                                          </p:val>
                                        </p:tav>
                                      </p:tavLst>
                                    </p:anim>
                                    <p:anim calcmode="lin" valueType="num">
                                      <p:cBhvr>
                                        <p:cTn id="73" dur="1750" fill="hold"/>
                                        <p:tgtEl>
                                          <p:spTgt spid="45"/>
                                        </p:tgtEl>
                                        <p:attrNameLst>
                                          <p:attrName>ppt_h</p:attrName>
                                        </p:attrNameLst>
                                      </p:cBhvr>
                                      <p:tavLst>
                                        <p:tav tm="0">
                                          <p:val>
                                            <p:fltVal val="0"/>
                                          </p:val>
                                        </p:tav>
                                        <p:tav tm="100000">
                                          <p:val>
                                            <p:strVal val="#ppt_h"/>
                                          </p:val>
                                        </p:tav>
                                      </p:tavLst>
                                    </p:anim>
                                    <p:anim calcmode="lin" valueType="num">
                                      <p:cBhvr>
                                        <p:cTn id="74" dur="1750" fill="hold"/>
                                        <p:tgtEl>
                                          <p:spTgt spid="45"/>
                                        </p:tgtEl>
                                        <p:attrNameLst>
                                          <p:attrName>style.rotation</p:attrName>
                                        </p:attrNameLst>
                                      </p:cBhvr>
                                      <p:tavLst>
                                        <p:tav tm="0">
                                          <p:val>
                                            <p:fltVal val="90"/>
                                          </p:val>
                                        </p:tav>
                                        <p:tav tm="100000">
                                          <p:val>
                                            <p:fltVal val="0"/>
                                          </p:val>
                                        </p:tav>
                                      </p:tavLst>
                                    </p:anim>
                                    <p:animEffect transition="in" filter="fade">
                                      <p:cBhvr>
                                        <p:cTn id="75" dur="1750"/>
                                        <p:tgtEl>
                                          <p:spTgt spid="45"/>
                                        </p:tgtEl>
                                      </p:cBhvr>
                                    </p:animEffect>
                                  </p:childTnLst>
                                </p:cTn>
                              </p:par>
                            </p:childTnLst>
                          </p:cTn>
                        </p:par>
                        <p:par>
                          <p:cTn id="76" fill="hold">
                            <p:stCondLst>
                              <p:cond delay="20000"/>
                            </p:stCondLst>
                            <p:childTnLst>
                              <p:par>
                                <p:cTn id="77" presetID="22" presetClass="entr" presetSubtype="8" fill="hold"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wipe(left)">
                                      <p:cBhvr>
                                        <p:cTn id="79" dur="1000"/>
                                        <p:tgtEl>
                                          <p:spTgt spid="23"/>
                                        </p:tgtEl>
                                      </p:cBhvr>
                                    </p:animEffect>
                                  </p:childTnLst>
                                </p:cTn>
                              </p:par>
                            </p:childTnLst>
                          </p:cTn>
                        </p:par>
                        <p:par>
                          <p:cTn id="80" fill="hold">
                            <p:stCondLst>
                              <p:cond delay="21000"/>
                            </p:stCondLst>
                            <p:childTnLst>
                              <p:par>
                                <p:cTn id="81" presetID="31" presetClass="entr" presetSubtype="0" fill="hold" grpId="0" nodeType="afterEffect">
                                  <p:stCondLst>
                                    <p:cond delay="0"/>
                                  </p:stCondLst>
                                  <p:childTnLst>
                                    <p:set>
                                      <p:cBhvr>
                                        <p:cTn id="82" dur="1" fill="hold">
                                          <p:stCondLst>
                                            <p:cond delay="0"/>
                                          </p:stCondLst>
                                        </p:cTn>
                                        <p:tgtEl>
                                          <p:spTgt spid="46"/>
                                        </p:tgtEl>
                                        <p:attrNameLst>
                                          <p:attrName>style.visibility</p:attrName>
                                        </p:attrNameLst>
                                      </p:cBhvr>
                                      <p:to>
                                        <p:strVal val="visible"/>
                                      </p:to>
                                    </p:set>
                                    <p:anim calcmode="lin" valueType="num">
                                      <p:cBhvr>
                                        <p:cTn id="83" dur="1750" fill="hold"/>
                                        <p:tgtEl>
                                          <p:spTgt spid="46"/>
                                        </p:tgtEl>
                                        <p:attrNameLst>
                                          <p:attrName>ppt_w</p:attrName>
                                        </p:attrNameLst>
                                      </p:cBhvr>
                                      <p:tavLst>
                                        <p:tav tm="0">
                                          <p:val>
                                            <p:fltVal val="0"/>
                                          </p:val>
                                        </p:tav>
                                        <p:tav tm="100000">
                                          <p:val>
                                            <p:strVal val="#ppt_w"/>
                                          </p:val>
                                        </p:tav>
                                      </p:tavLst>
                                    </p:anim>
                                    <p:anim calcmode="lin" valueType="num">
                                      <p:cBhvr>
                                        <p:cTn id="84" dur="1750" fill="hold"/>
                                        <p:tgtEl>
                                          <p:spTgt spid="46"/>
                                        </p:tgtEl>
                                        <p:attrNameLst>
                                          <p:attrName>ppt_h</p:attrName>
                                        </p:attrNameLst>
                                      </p:cBhvr>
                                      <p:tavLst>
                                        <p:tav tm="0">
                                          <p:val>
                                            <p:fltVal val="0"/>
                                          </p:val>
                                        </p:tav>
                                        <p:tav tm="100000">
                                          <p:val>
                                            <p:strVal val="#ppt_h"/>
                                          </p:val>
                                        </p:tav>
                                      </p:tavLst>
                                    </p:anim>
                                    <p:anim calcmode="lin" valueType="num">
                                      <p:cBhvr>
                                        <p:cTn id="85" dur="1750" fill="hold"/>
                                        <p:tgtEl>
                                          <p:spTgt spid="46"/>
                                        </p:tgtEl>
                                        <p:attrNameLst>
                                          <p:attrName>style.rotation</p:attrName>
                                        </p:attrNameLst>
                                      </p:cBhvr>
                                      <p:tavLst>
                                        <p:tav tm="0">
                                          <p:val>
                                            <p:fltVal val="90"/>
                                          </p:val>
                                        </p:tav>
                                        <p:tav tm="100000">
                                          <p:val>
                                            <p:fltVal val="0"/>
                                          </p:val>
                                        </p:tav>
                                      </p:tavLst>
                                    </p:anim>
                                    <p:animEffect transition="in" filter="fade">
                                      <p:cBhvr>
                                        <p:cTn id="86" dur="1750"/>
                                        <p:tgtEl>
                                          <p:spTgt spid="46"/>
                                        </p:tgtEl>
                                      </p:cBhvr>
                                    </p:animEffect>
                                  </p:childTnLst>
                                </p:cTn>
                              </p:par>
                            </p:childTnLst>
                          </p:cTn>
                        </p:par>
                        <p:par>
                          <p:cTn id="87" fill="hold">
                            <p:stCondLst>
                              <p:cond delay="23000"/>
                            </p:stCondLst>
                            <p:childTnLst>
                              <p:par>
                                <p:cTn id="88" presetID="22" presetClass="entr" presetSubtype="8" fill="hold" nodeType="after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1000"/>
                                        <p:tgtEl>
                                          <p:spTgt spid="24"/>
                                        </p:tgtEl>
                                      </p:cBhvr>
                                    </p:animEffect>
                                  </p:childTnLst>
                                </p:cTn>
                              </p:par>
                            </p:childTnLst>
                          </p:cTn>
                        </p:par>
                        <p:par>
                          <p:cTn id="91" fill="hold">
                            <p:stCondLst>
                              <p:cond delay="24000"/>
                            </p:stCondLst>
                            <p:childTnLst>
                              <p:par>
                                <p:cTn id="92" presetID="31" presetClass="entr" presetSubtype="0" fill="hold" grpId="0" nodeType="afterEffect">
                                  <p:stCondLst>
                                    <p:cond delay="0"/>
                                  </p:stCondLst>
                                  <p:childTnLst>
                                    <p:set>
                                      <p:cBhvr>
                                        <p:cTn id="93" dur="1" fill="hold">
                                          <p:stCondLst>
                                            <p:cond delay="0"/>
                                          </p:stCondLst>
                                        </p:cTn>
                                        <p:tgtEl>
                                          <p:spTgt spid="47"/>
                                        </p:tgtEl>
                                        <p:attrNameLst>
                                          <p:attrName>style.visibility</p:attrName>
                                        </p:attrNameLst>
                                      </p:cBhvr>
                                      <p:to>
                                        <p:strVal val="visible"/>
                                      </p:to>
                                    </p:set>
                                    <p:anim calcmode="lin" valueType="num">
                                      <p:cBhvr>
                                        <p:cTn id="94" dur="1750" fill="hold"/>
                                        <p:tgtEl>
                                          <p:spTgt spid="47"/>
                                        </p:tgtEl>
                                        <p:attrNameLst>
                                          <p:attrName>ppt_w</p:attrName>
                                        </p:attrNameLst>
                                      </p:cBhvr>
                                      <p:tavLst>
                                        <p:tav tm="0">
                                          <p:val>
                                            <p:fltVal val="0"/>
                                          </p:val>
                                        </p:tav>
                                        <p:tav tm="100000">
                                          <p:val>
                                            <p:strVal val="#ppt_w"/>
                                          </p:val>
                                        </p:tav>
                                      </p:tavLst>
                                    </p:anim>
                                    <p:anim calcmode="lin" valueType="num">
                                      <p:cBhvr>
                                        <p:cTn id="95" dur="1750" fill="hold"/>
                                        <p:tgtEl>
                                          <p:spTgt spid="47"/>
                                        </p:tgtEl>
                                        <p:attrNameLst>
                                          <p:attrName>ppt_h</p:attrName>
                                        </p:attrNameLst>
                                      </p:cBhvr>
                                      <p:tavLst>
                                        <p:tav tm="0">
                                          <p:val>
                                            <p:fltVal val="0"/>
                                          </p:val>
                                        </p:tav>
                                        <p:tav tm="100000">
                                          <p:val>
                                            <p:strVal val="#ppt_h"/>
                                          </p:val>
                                        </p:tav>
                                      </p:tavLst>
                                    </p:anim>
                                    <p:anim calcmode="lin" valueType="num">
                                      <p:cBhvr>
                                        <p:cTn id="96" dur="1750" fill="hold"/>
                                        <p:tgtEl>
                                          <p:spTgt spid="47"/>
                                        </p:tgtEl>
                                        <p:attrNameLst>
                                          <p:attrName>style.rotation</p:attrName>
                                        </p:attrNameLst>
                                      </p:cBhvr>
                                      <p:tavLst>
                                        <p:tav tm="0">
                                          <p:val>
                                            <p:fltVal val="90"/>
                                          </p:val>
                                        </p:tav>
                                        <p:tav tm="100000">
                                          <p:val>
                                            <p:fltVal val="0"/>
                                          </p:val>
                                        </p:tav>
                                      </p:tavLst>
                                    </p:anim>
                                    <p:animEffect transition="in" filter="fade">
                                      <p:cBhvr>
                                        <p:cTn id="97" dur="175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44" grpId="0"/>
      <p:bldP spid="45" grpId="0"/>
      <p:bldP spid="46" grpId="0"/>
      <p:bldP spid="47" grpId="0"/>
    </p:bldLst>
  </p:timing>
</p:sld>
</file>

<file path=ppt/slides/slide3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836159"/>
            <a:ext cx="11766550" cy="2491334"/>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54829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中国发展八大信号</a:t>
            </a:r>
            <a:endParaRPr lang="zh-CN" altLang="en-US" dirty="0">
              <a:effectLst>
                <a:outerShdw blurRad="38100" dist="38100" dir="2700000" algn="tl">
                  <a:srgbClr val="000000">
                    <a:alpha val="43137"/>
                  </a:srgbClr>
                </a:outerShdw>
              </a:effectLst>
            </a:endParaRPr>
          </a:p>
        </p:txBody>
      </p:sp>
      <p:sp>
        <p:nvSpPr>
          <p:cNvPr id="6" name="矩形 5"/>
          <p:cNvSpPr/>
          <p:nvPr/>
        </p:nvSpPr>
        <p:spPr>
          <a:xfrm>
            <a:off x="3921341" y="1858324"/>
            <a:ext cx="6233935" cy="1035605"/>
          </a:xfrm>
          <a:prstGeom prst="rect">
            <a:avLst/>
          </a:prstGeom>
        </p:spPr>
        <p:txBody>
          <a:bodyPr wrap="square">
            <a:spAutoFit/>
          </a:bodyPr>
          <a:lstStyle/>
          <a:p>
            <a:pPr defTabSz="913765">
              <a:lnSpc>
                <a:spcPct val="120000"/>
              </a:lnSpc>
            </a:pPr>
            <a:r>
              <a:rPr lang="zh-CN" altLang="en-US" sz="2665" b="1" dirty="0">
                <a:solidFill>
                  <a:srgbClr val="990000"/>
                </a:solidFill>
                <a:latin typeface="微软雅黑" panose="020B0503020204020204" pitchFamily="34" charset="-122"/>
                <a:ea typeface="微软雅黑" panose="020B0503020204020204" pitchFamily="34" charset="-122"/>
              </a:rPr>
              <a:t>贯彻稳中求进工作总基调</a:t>
            </a:r>
            <a:endParaRPr lang="en-US" altLang="zh-CN" sz="2665" b="1" dirty="0">
              <a:solidFill>
                <a:srgbClr val="990000"/>
              </a:solidFill>
              <a:latin typeface="微软雅黑" panose="020B0503020204020204" pitchFamily="34" charset="-122"/>
              <a:ea typeface="微软雅黑" panose="020B0503020204020204" pitchFamily="34" charset="-122"/>
            </a:endParaRPr>
          </a:p>
          <a:p>
            <a:pPr defTabSz="913765">
              <a:lnSpc>
                <a:spcPct val="120000"/>
              </a:lnSpc>
            </a:pPr>
            <a:r>
              <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rPr>
              <a:t>放在做好今年政府工作首要位置</a:t>
            </a:r>
            <a:endPar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349469" y="1791461"/>
            <a:ext cx="1200145" cy="1200000"/>
            <a:chOff x="1695922" y="1234437"/>
            <a:chExt cx="900109" cy="900000"/>
          </a:xfrm>
        </p:grpSpPr>
        <p:sp>
          <p:nvSpPr>
            <p:cNvPr id="8" name="椭圆 7"/>
            <p:cNvSpPr/>
            <p:nvPr/>
          </p:nvSpPr>
          <p:spPr>
            <a:xfrm>
              <a:off x="1695922" y="1234437"/>
              <a:ext cx="900000" cy="90000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1696031" y="1360894"/>
              <a:ext cx="900000" cy="623248"/>
            </a:xfrm>
            <a:prstGeom prst="rect">
              <a:avLst/>
            </a:prstGeom>
          </p:spPr>
          <p:txBody>
            <a:bodyPr wrap="square">
              <a:spAutoFit/>
            </a:bodyPr>
            <a:lstStyle/>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传递</a:t>
              </a:r>
              <a:endParaRPr lang="en-US" altLang="zh-CN" sz="24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信号</a:t>
              </a:r>
              <a:endParaRPr lang="zh-CN" altLang="en-US" sz="1600" b="1" dirty="0">
                <a:solidFill>
                  <a:srgbClr val="FFC000">
                    <a:lumMod val="20000"/>
                    <a:lumOff val="80000"/>
                  </a:srgbClr>
                </a:solidFill>
                <a:latin typeface="Impact" panose="020B0806030902050204" pitchFamily="34" charset="0"/>
                <a:ea typeface="微软雅黑" panose="020B0503020204020204" pitchFamily="34" charset="-122"/>
              </a:endParaRPr>
            </a:p>
          </p:txBody>
        </p:sp>
      </p:grpSp>
      <p:sp>
        <p:nvSpPr>
          <p:cNvPr id="10" name="矩形 9"/>
          <p:cNvSpPr/>
          <p:nvPr/>
        </p:nvSpPr>
        <p:spPr>
          <a:xfrm>
            <a:off x="10257802" y="1837464"/>
            <a:ext cx="1031052" cy="1200329"/>
          </a:xfrm>
          <a:prstGeom prst="rect">
            <a:avLst/>
          </a:prstGeom>
        </p:spPr>
        <p:txBody>
          <a:bodyPr wrap="none">
            <a:spAutoFit/>
          </a:bodyPr>
          <a:lstStyle/>
          <a:p>
            <a:pPr algn="ctr" defTabSz="913765"/>
            <a:r>
              <a:rPr lang="en-US" altLang="zh-CN" sz="7200" dirty="0">
                <a:solidFill>
                  <a:srgbClr val="990000"/>
                </a:solidFill>
                <a:latin typeface="Impact" panose="020B0806030902050204" pitchFamily="34" charset="0"/>
                <a:ea typeface="微软雅黑" panose="020B0503020204020204" pitchFamily="34" charset="-122"/>
              </a:rPr>
              <a:t>01</a:t>
            </a:r>
            <a:endParaRPr lang="zh-CN" altLang="en-US" sz="4265" dirty="0">
              <a:solidFill>
                <a:srgbClr val="990000"/>
              </a:solidFill>
              <a:latin typeface="Impact" panose="020B0806030902050204" pitchFamily="34" charset="0"/>
              <a:ea typeface="微软雅黑" panose="020B0503020204020204" pitchFamily="34" charset="-122"/>
            </a:endParaRPr>
          </a:p>
        </p:txBody>
      </p:sp>
      <p:pic>
        <p:nvPicPr>
          <p:cNvPr id="11" name="Picture 2" descr="H:\ppt小图 (0-00-14-05)_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flipH="1">
            <a:off x="764865" y="1725323"/>
            <a:ext cx="1214037" cy="1332279"/>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212725" y="3496102"/>
            <a:ext cx="11766550" cy="2704297"/>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矩形 12"/>
          <p:cNvSpPr/>
          <p:nvPr/>
        </p:nvSpPr>
        <p:spPr>
          <a:xfrm>
            <a:off x="992368" y="3725418"/>
            <a:ext cx="10583682" cy="666977"/>
          </a:xfrm>
          <a:prstGeom prst="rect">
            <a:avLst/>
          </a:prstGeom>
        </p:spPr>
        <p:txBody>
          <a:bodyPr wrap="square">
            <a:spAutoFit/>
          </a:bodyPr>
          <a:lstStyle/>
          <a:p>
            <a:pPr algn="just"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政府工作报告在阐述做好今年政府工作要把握好的几点中，</a:t>
            </a:r>
            <a:r>
              <a:rPr lang="zh-CN" altLang="en-US" sz="1865" b="1" dirty="0">
                <a:solidFill>
                  <a:srgbClr val="990000"/>
                </a:solidFill>
                <a:latin typeface="微软雅黑" panose="020B0503020204020204" pitchFamily="34" charset="-122"/>
                <a:ea typeface="微软雅黑" panose="020B0503020204020204" pitchFamily="34" charset="-122"/>
              </a:rPr>
              <a:t>放在首位的便是：贯彻稳中求进工作总基调，保持战略定力。</a:t>
            </a:r>
            <a:endParaRPr lang="en-US" altLang="zh-CN" sz="1865" b="1" dirty="0">
              <a:solidFill>
                <a:srgbClr val="990000"/>
              </a:solidFill>
              <a:latin typeface="微软雅黑" panose="020B0503020204020204" pitchFamily="34" charset="-122"/>
              <a:ea typeface="微软雅黑" panose="020B0503020204020204" pitchFamily="34" charset="-122"/>
            </a:endParaRPr>
          </a:p>
        </p:txBody>
      </p:sp>
      <p:sp>
        <p:nvSpPr>
          <p:cNvPr id="14" name="矩形 13"/>
          <p:cNvSpPr/>
          <p:nvPr/>
        </p:nvSpPr>
        <p:spPr>
          <a:xfrm>
            <a:off x="684976" y="3853686"/>
            <a:ext cx="199080" cy="1920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black">
                  <a:lumMod val="85000"/>
                  <a:lumOff val="15000"/>
                </a:prstClr>
              </a:solidFill>
              <a:latin typeface="Calibri" panose="020F0502020204030204"/>
              <a:ea typeface="宋体" panose="02010600030101010101" pitchFamily="2" charset="-122"/>
            </a:endParaRPr>
          </a:p>
        </p:txBody>
      </p:sp>
      <p:sp>
        <p:nvSpPr>
          <p:cNvPr id="15" name="矩形 14"/>
          <p:cNvSpPr/>
          <p:nvPr/>
        </p:nvSpPr>
        <p:spPr>
          <a:xfrm>
            <a:off x="684976" y="4559491"/>
            <a:ext cx="199080" cy="1920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black">
                  <a:lumMod val="85000"/>
                  <a:lumOff val="15000"/>
                </a:prstClr>
              </a:solidFill>
              <a:latin typeface="Calibri" panose="020F0502020204030204"/>
              <a:ea typeface="宋体" panose="02010600030101010101" pitchFamily="2" charset="-122"/>
            </a:endParaRPr>
          </a:p>
        </p:txBody>
      </p:sp>
      <p:sp>
        <p:nvSpPr>
          <p:cNvPr id="16" name="矩形 15"/>
          <p:cNvSpPr/>
          <p:nvPr/>
        </p:nvSpPr>
        <p:spPr>
          <a:xfrm>
            <a:off x="684976" y="5271998"/>
            <a:ext cx="199080" cy="1920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prstClr val="black">
                  <a:lumMod val="85000"/>
                  <a:lumOff val="15000"/>
                </a:prstClr>
              </a:solidFill>
              <a:latin typeface="Calibri" panose="020F0502020204030204"/>
              <a:ea typeface="宋体" panose="02010600030101010101" pitchFamily="2" charset="-122"/>
            </a:endParaRPr>
          </a:p>
        </p:txBody>
      </p:sp>
      <p:sp>
        <p:nvSpPr>
          <p:cNvPr id="17" name="矩形 16"/>
          <p:cNvSpPr/>
          <p:nvPr/>
        </p:nvSpPr>
        <p:spPr>
          <a:xfrm>
            <a:off x="992368" y="4442710"/>
            <a:ext cx="10583683" cy="666977"/>
          </a:xfrm>
          <a:prstGeom prst="rect">
            <a:avLst/>
          </a:prstGeom>
        </p:spPr>
        <p:txBody>
          <a:bodyPr wrap="square">
            <a:spAutoFit/>
          </a:bodyPr>
          <a:lstStyle/>
          <a:p>
            <a:pPr algn="just"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稳中求进把短期宏观调控政策和中长期结构性改革结合起来，用“稳”来夯实发展基本盘，以“进”来实现改革创新的飞跃。</a:t>
            </a:r>
            <a:endPar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8" name="矩形 17"/>
          <p:cNvSpPr/>
          <p:nvPr/>
        </p:nvSpPr>
        <p:spPr>
          <a:xfrm>
            <a:off x="992368" y="5160003"/>
            <a:ext cx="10583682" cy="954300"/>
          </a:xfrm>
          <a:prstGeom prst="rect">
            <a:avLst/>
          </a:prstGeom>
        </p:spPr>
        <p:txBody>
          <a:bodyPr wrap="square">
            <a:spAutoFit/>
          </a:bodyPr>
          <a:lstStyle/>
          <a:p>
            <a:pPr algn="just"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今年经济增速目标的设置，贯彻了稳中求进总基调的要求。报告把今年中国经济增长的预期目标设定为</a:t>
            </a:r>
            <a:r>
              <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rPr>
              <a:t>6.5%</a:t>
            </a:r>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左右，并提出在实际工作中争取更好结果。而去年的增速目标是</a:t>
            </a:r>
            <a:r>
              <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rPr>
              <a:t>6.5%</a:t>
            </a:r>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至</a:t>
            </a:r>
            <a:r>
              <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rPr>
              <a:t>7%</a:t>
            </a:r>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，实际运行结果是</a:t>
            </a:r>
            <a:r>
              <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rPr>
              <a:t>6.7%</a:t>
            </a:r>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a:t>
            </a:r>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14:presetBounceEnd="25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25000">
                                          <p:cBhvr additive="base">
                                            <p:cTn id="27" dur="2000" fill="hold"/>
                                            <p:tgtEl>
                                              <p:spTgt spid="12"/>
                                            </p:tgtEl>
                                            <p:attrNameLst>
                                              <p:attrName>ppt_x</p:attrName>
                                            </p:attrNameLst>
                                          </p:cBhvr>
                                          <p:tavLst>
                                            <p:tav tm="0">
                                              <p:val>
                                                <p:strVal val="0-#ppt_w/2"/>
                                              </p:val>
                                            </p:tav>
                                            <p:tav tm="100000">
                                              <p:val>
                                                <p:strVal val="#ppt_x"/>
                                              </p:val>
                                            </p:tav>
                                          </p:tavLst>
                                        </p:anim>
                                        <p:anim calcmode="lin" valueType="num" p14:bounceEnd="25000">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500"/>
                                            <p:tgtEl>
                                              <p:spTgt spid="14"/>
                                            </p:tgtEl>
                                          </p:cBhvr>
                                        </p:animEffect>
                                        <p:anim calcmode="lin" valueType="num">
                                          <p:cBhvr>
                                            <p:cTn id="33" dur="1500" fill="hold"/>
                                            <p:tgtEl>
                                              <p:spTgt spid="14"/>
                                            </p:tgtEl>
                                            <p:attrNameLst>
                                              <p:attrName>ppt_x</p:attrName>
                                            </p:attrNameLst>
                                          </p:cBhvr>
                                          <p:tavLst>
                                            <p:tav tm="0">
                                              <p:val>
                                                <p:strVal val="#ppt_x"/>
                                              </p:val>
                                            </p:tav>
                                            <p:tav tm="100000">
                                              <p:val>
                                                <p:strVal val="#ppt_x"/>
                                              </p:val>
                                            </p:tav>
                                          </p:tavLst>
                                        </p:anim>
                                        <p:anim calcmode="lin" valueType="num">
                                          <p:cBhvr>
                                            <p:cTn id="34" dur="1500" fill="hold"/>
                                            <p:tgtEl>
                                              <p:spTgt spid="14"/>
                                            </p:tgtEl>
                                            <p:attrNameLst>
                                              <p:attrName>ppt_y</p:attrName>
                                            </p:attrNameLst>
                                          </p:cBhvr>
                                          <p:tavLst>
                                            <p:tav tm="0">
                                              <p:val>
                                                <p:strVal val="#ppt_y+.1"/>
                                              </p:val>
                                            </p:tav>
                                            <p:tav tm="100000">
                                              <p:val>
                                                <p:strVal val="#ppt_y"/>
                                              </p:val>
                                            </p:tav>
                                          </p:tavLst>
                                        </p:anim>
                                      </p:childTnLst>
                                    </p:cTn>
                                  </p:par>
                                </p:childTnLst>
                              </p:cTn>
                            </p:par>
                            <p:par>
                              <p:cTn id="35" fill="hold">
                                <p:stCondLst>
                                  <p:cond delay="10500"/>
                                </p:stCondLst>
                                <p:childTnLst>
                                  <p:par>
                                    <p:cTn id="36" presetID="14" presetClass="entr" presetSubtype="1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2000"/>
                                            <p:tgtEl>
                                              <p:spTgt spid="13"/>
                                            </p:tgtEl>
                                          </p:cBhvr>
                                        </p:animEffect>
                                      </p:childTnLst>
                                    </p:cTn>
                                  </p:par>
                                </p:childTnLst>
                              </p:cTn>
                            </p:par>
                            <p:par>
                              <p:cTn id="39" fill="hold">
                                <p:stCondLst>
                                  <p:cond delay="12500"/>
                                </p:stCondLst>
                                <p:childTnLst>
                                  <p:par>
                                    <p:cTn id="40" presetID="42"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500"/>
                                            <p:tgtEl>
                                              <p:spTgt spid="15"/>
                                            </p:tgtEl>
                                          </p:cBhvr>
                                        </p:animEffect>
                                        <p:anim calcmode="lin" valueType="num">
                                          <p:cBhvr>
                                            <p:cTn id="43" dur="1500" fill="hold"/>
                                            <p:tgtEl>
                                              <p:spTgt spid="15"/>
                                            </p:tgtEl>
                                            <p:attrNameLst>
                                              <p:attrName>ppt_x</p:attrName>
                                            </p:attrNameLst>
                                          </p:cBhvr>
                                          <p:tavLst>
                                            <p:tav tm="0">
                                              <p:val>
                                                <p:strVal val="#ppt_x"/>
                                              </p:val>
                                            </p:tav>
                                            <p:tav tm="100000">
                                              <p:val>
                                                <p:strVal val="#ppt_x"/>
                                              </p:val>
                                            </p:tav>
                                          </p:tavLst>
                                        </p:anim>
                                        <p:anim calcmode="lin" valueType="num">
                                          <p:cBhvr>
                                            <p:cTn id="44" dur="150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14000"/>
                                </p:stCondLst>
                                <p:childTnLst>
                                  <p:par>
                                    <p:cTn id="46" presetID="14" presetClass="entr" presetSubtype="1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randombar(horizontal)">
                                          <p:cBhvr>
                                            <p:cTn id="48" dur="2000"/>
                                            <p:tgtEl>
                                              <p:spTgt spid="17"/>
                                            </p:tgtEl>
                                          </p:cBhvr>
                                        </p:animEffect>
                                      </p:childTnLst>
                                    </p:cTn>
                                  </p:par>
                                </p:childTnLst>
                              </p:cTn>
                            </p:par>
                            <p:par>
                              <p:cTn id="49" fill="hold">
                                <p:stCondLst>
                                  <p:cond delay="16000"/>
                                </p:stCondLst>
                                <p:childTnLst>
                                  <p:par>
                                    <p:cTn id="50" presetID="42"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500"/>
                                            <p:tgtEl>
                                              <p:spTgt spid="16"/>
                                            </p:tgtEl>
                                          </p:cBhvr>
                                        </p:animEffect>
                                        <p:anim calcmode="lin" valueType="num">
                                          <p:cBhvr>
                                            <p:cTn id="53" dur="1500" fill="hold"/>
                                            <p:tgtEl>
                                              <p:spTgt spid="16"/>
                                            </p:tgtEl>
                                            <p:attrNameLst>
                                              <p:attrName>ppt_x</p:attrName>
                                            </p:attrNameLst>
                                          </p:cBhvr>
                                          <p:tavLst>
                                            <p:tav tm="0">
                                              <p:val>
                                                <p:strVal val="#ppt_x"/>
                                              </p:val>
                                            </p:tav>
                                            <p:tav tm="100000">
                                              <p:val>
                                                <p:strVal val="#ppt_x"/>
                                              </p:val>
                                            </p:tav>
                                          </p:tavLst>
                                        </p:anim>
                                        <p:anim calcmode="lin" valueType="num">
                                          <p:cBhvr>
                                            <p:cTn id="54" dur="1500" fill="hold"/>
                                            <p:tgtEl>
                                              <p:spTgt spid="16"/>
                                            </p:tgtEl>
                                            <p:attrNameLst>
                                              <p:attrName>ppt_y</p:attrName>
                                            </p:attrNameLst>
                                          </p:cBhvr>
                                          <p:tavLst>
                                            <p:tav tm="0">
                                              <p:val>
                                                <p:strVal val="#ppt_y+.1"/>
                                              </p:val>
                                            </p:tav>
                                            <p:tav tm="100000">
                                              <p:val>
                                                <p:strVal val="#ppt_y"/>
                                              </p:val>
                                            </p:tav>
                                          </p:tavLst>
                                        </p:anim>
                                      </p:childTnLst>
                                    </p:cTn>
                                  </p:par>
                                </p:childTnLst>
                              </p:cTn>
                            </p:par>
                            <p:par>
                              <p:cTn id="55" fill="hold">
                                <p:stCondLst>
                                  <p:cond delay="17500"/>
                                </p:stCondLst>
                                <p:childTnLst>
                                  <p:par>
                                    <p:cTn id="56" presetID="14" presetClass="entr" presetSubtype="1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randombar(horizontal)">
                                          <p:cBhvr>
                                            <p:cTn id="58"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animBg="1"/>
          <p:bldP spid="13" grpId="0"/>
          <p:bldP spid="14" grpId="0" animBg="1"/>
          <p:bldP spid="15" grpId="0" animBg="1"/>
          <p:bldP spid="16" grpId="0" animBg="1"/>
          <p:bldP spid="17" grpId="0"/>
          <p:bldP spid="18"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000" fill="hold"/>
                                            <p:tgtEl>
                                              <p:spTgt spid="12"/>
                                            </p:tgtEl>
                                            <p:attrNameLst>
                                              <p:attrName>ppt_x</p:attrName>
                                            </p:attrNameLst>
                                          </p:cBhvr>
                                          <p:tavLst>
                                            <p:tav tm="0">
                                              <p:val>
                                                <p:strVal val="0-#ppt_w/2"/>
                                              </p:val>
                                            </p:tav>
                                            <p:tav tm="100000">
                                              <p:val>
                                                <p:strVal val="#ppt_x"/>
                                              </p:val>
                                            </p:tav>
                                          </p:tavLst>
                                        </p:anim>
                                        <p:anim calcmode="lin" valueType="num">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Effect transition="in" filter="fade">
                                          <p:cBhvr>
                                            <p:cTn id="32" dur="1500"/>
                                            <p:tgtEl>
                                              <p:spTgt spid="14"/>
                                            </p:tgtEl>
                                          </p:cBhvr>
                                        </p:animEffect>
                                        <p:anim calcmode="lin" valueType="num">
                                          <p:cBhvr>
                                            <p:cTn id="33" dur="1500" fill="hold"/>
                                            <p:tgtEl>
                                              <p:spTgt spid="14"/>
                                            </p:tgtEl>
                                            <p:attrNameLst>
                                              <p:attrName>ppt_x</p:attrName>
                                            </p:attrNameLst>
                                          </p:cBhvr>
                                          <p:tavLst>
                                            <p:tav tm="0">
                                              <p:val>
                                                <p:strVal val="#ppt_x"/>
                                              </p:val>
                                            </p:tav>
                                            <p:tav tm="100000">
                                              <p:val>
                                                <p:strVal val="#ppt_x"/>
                                              </p:val>
                                            </p:tav>
                                          </p:tavLst>
                                        </p:anim>
                                        <p:anim calcmode="lin" valueType="num">
                                          <p:cBhvr>
                                            <p:cTn id="34" dur="1500" fill="hold"/>
                                            <p:tgtEl>
                                              <p:spTgt spid="14"/>
                                            </p:tgtEl>
                                            <p:attrNameLst>
                                              <p:attrName>ppt_y</p:attrName>
                                            </p:attrNameLst>
                                          </p:cBhvr>
                                          <p:tavLst>
                                            <p:tav tm="0">
                                              <p:val>
                                                <p:strVal val="#ppt_y+.1"/>
                                              </p:val>
                                            </p:tav>
                                            <p:tav tm="100000">
                                              <p:val>
                                                <p:strVal val="#ppt_y"/>
                                              </p:val>
                                            </p:tav>
                                          </p:tavLst>
                                        </p:anim>
                                      </p:childTnLst>
                                    </p:cTn>
                                  </p:par>
                                </p:childTnLst>
                              </p:cTn>
                            </p:par>
                            <p:par>
                              <p:cTn id="35" fill="hold">
                                <p:stCondLst>
                                  <p:cond delay="10500"/>
                                </p:stCondLst>
                                <p:childTnLst>
                                  <p:par>
                                    <p:cTn id="36" presetID="14" presetClass="entr" presetSubtype="10" fill="hold" grpId="0" nodeType="afterEffect">
                                      <p:stCondLst>
                                        <p:cond delay="0"/>
                                      </p:stCondLst>
                                      <p:childTnLst>
                                        <p:set>
                                          <p:cBhvr>
                                            <p:cTn id="37" dur="1" fill="hold">
                                              <p:stCondLst>
                                                <p:cond delay="0"/>
                                              </p:stCondLst>
                                            </p:cTn>
                                            <p:tgtEl>
                                              <p:spTgt spid="13"/>
                                            </p:tgtEl>
                                            <p:attrNameLst>
                                              <p:attrName>style.visibility</p:attrName>
                                            </p:attrNameLst>
                                          </p:cBhvr>
                                          <p:to>
                                            <p:strVal val="visible"/>
                                          </p:to>
                                        </p:set>
                                        <p:animEffect transition="in" filter="randombar(horizontal)">
                                          <p:cBhvr>
                                            <p:cTn id="38" dur="2000"/>
                                            <p:tgtEl>
                                              <p:spTgt spid="13"/>
                                            </p:tgtEl>
                                          </p:cBhvr>
                                        </p:animEffect>
                                      </p:childTnLst>
                                    </p:cTn>
                                  </p:par>
                                </p:childTnLst>
                              </p:cTn>
                            </p:par>
                            <p:par>
                              <p:cTn id="39" fill="hold">
                                <p:stCondLst>
                                  <p:cond delay="12500"/>
                                </p:stCondLst>
                                <p:childTnLst>
                                  <p:par>
                                    <p:cTn id="40" presetID="42" presetClass="entr" presetSubtype="0"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Effect transition="in" filter="fade">
                                          <p:cBhvr>
                                            <p:cTn id="42" dur="1500"/>
                                            <p:tgtEl>
                                              <p:spTgt spid="15"/>
                                            </p:tgtEl>
                                          </p:cBhvr>
                                        </p:animEffect>
                                        <p:anim calcmode="lin" valueType="num">
                                          <p:cBhvr>
                                            <p:cTn id="43" dur="1500" fill="hold"/>
                                            <p:tgtEl>
                                              <p:spTgt spid="15"/>
                                            </p:tgtEl>
                                            <p:attrNameLst>
                                              <p:attrName>ppt_x</p:attrName>
                                            </p:attrNameLst>
                                          </p:cBhvr>
                                          <p:tavLst>
                                            <p:tav tm="0">
                                              <p:val>
                                                <p:strVal val="#ppt_x"/>
                                              </p:val>
                                            </p:tav>
                                            <p:tav tm="100000">
                                              <p:val>
                                                <p:strVal val="#ppt_x"/>
                                              </p:val>
                                            </p:tav>
                                          </p:tavLst>
                                        </p:anim>
                                        <p:anim calcmode="lin" valueType="num">
                                          <p:cBhvr>
                                            <p:cTn id="44" dur="1500" fill="hold"/>
                                            <p:tgtEl>
                                              <p:spTgt spid="15"/>
                                            </p:tgtEl>
                                            <p:attrNameLst>
                                              <p:attrName>ppt_y</p:attrName>
                                            </p:attrNameLst>
                                          </p:cBhvr>
                                          <p:tavLst>
                                            <p:tav tm="0">
                                              <p:val>
                                                <p:strVal val="#ppt_y+.1"/>
                                              </p:val>
                                            </p:tav>
                                            <p:tav tm="100000">
                                              <p:val>
                                                <p:strVal val="#ppt_y"/>
                                              </p:val>
                                            </p:tav>
                                          </p:tavLst>
                                        </p:anim>
                                      </p:childTnLst>
                                    </p:cTn>
                                  </p:par>
                                </p:childTnLst>
                              </p:cTn>
                            </p:par>
                            <p:par>
                              <p:cTn id="45" fill="hold">
                                <p:stCondLst>
                                  <p:cond delay="14000"/>
                                </p:stCondLst>
                                <p:childTnLst>
                                  <p:par>
                                    <p:cTn id="46" presetID="14" presetClass="entr" presetSubtype="10" fill="hold" grpId="0" nodeType="after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randombar(horizontal)">
                                          <p:cBhvr>
                                            <p:cTn id="48" dur="2000"/>
                                            <p:tgtEl>
                                              <p:spTgt spid="17"/>
                                            </p:tgtEl>
                                          </p:cBhvr>
                                        </p:animEffect>
                                      </p:childTnLst>
                                    </p:cTn>
                                  </p:par>
                                </p:childTnLst>
                              </p:cTn>
                            </p:par>
                            <p:par>
                              <p:cTn id="49" fill="hold">
                                <p:stCondLst>
                                  <p:cond delay="16000"/>
                                </p:stCondLst>
                                <p:childTnLst>
                                  <p:par>
                                    <p:cTn id="50" presetID="42" presetClass="entr" presetSubtype="0" fill="hold" grpId="0" nodeType="afterEffect">
                                      <p:stCondLst>
                                        <p:cond delay="0"/>
                                      </p:stCondLst>
                                      <p:childTnLst>
                                        <p:set>
                                          <p:cBhvr>
                                            <p:cTn id="51" dur="1" fill="hold">
                                              <p:stCondLst>
                                                <p:cond delay="0"/>
                                              </p:stCondLst>
                                            </p:cTn>
                                            <p:tgtEl>
                                              <p:spTgt spid="16"/>
                                            </p:tgtEl>
                                            <p:attrNameLst>
                                              <p:attrName>style.visibility</p:attrName>
                                            </p:attrNameLst>
                                          </p:cBhvr>
                                          <p:to>
                                            <p:strVal val="visible"/>
                                          </p:to>
                                        </p:set>
                                        <p:animEffect transition="in" filter="fade">
                                          <p:cBhvr>
                                            <p:cTn id="52" dur="1500"/>
                                            <p:tgtEl>
                                              <p:spTgt spid="16"/>
                                            </p:tgtEl>
                                          </p:cBhvr>
                                        </p:animEffect>
                                        <p:anim calcmode="lin" valueType="num">
                                          <p:cBhvr>
                                            <p:cTn id="53" dur="1500" fill="hold"/>
                                            <p:tgtEl>
                                              <p:spTgt spid="16"/>
                                            </p:tgtEl>
                                            <p:attrNameLst>
                                              <p:attrName>ppt_x</p:attrName>
                                            </p:attrNameLst>
                                          </p:cBhvr>
                                          <p:tavLst>
                                            <p:tav tm="0">
                                              <p:val>
                                                <p:strVal val="#ppt_x"/>
                                              </p:val>
                                            </p:tav>
                                            <p:tav tm="100000">
                                              <p:val>
                                                <p:strVal val="#ppt_x"/>
                                              </p:val>
                                            </p:tav>
                                          </p:tavLst>
                                        </p:anim>
                                        <p:anim calcmode="lin" valueType="num">
                                          <p:cBhvr>
                                            <p:cTn id="54" dur="1500" fill="hold"/>
                                            <p:tgtEl>
                                              <p:spTgt spid="16"/>
                                            </p:tgtEl>
                                            <p:attrNameLst>
                                              <p:attrName>ppt_y</p:attrName>
                                            </p:attrNameLst>
                                          </p:cBhvr>
                                          <p:tavLst>
                                            <p:tav tm="0">
                                              <p:val>
                                                <p:strVal val="#ppt_y+.1"/>
                                              </p:val>
                                            </p:tav>
                                            <p:tav tm="100000">
                                              <p:val>
                                                <p:strVal val="#ppt_y"/>
                                              </p:val>
                                            </p:tav>
                                          </p:tavLst>
                                        </p:anim>
                                      </p:childTnLst>
                                    </p:cTn>
                                  </p:par>
                                </p:childTnLst>
                              </p:cTn>
                            </p:par>
                            <p:par>
                              <p:cTn id="55" fill="hold">
                                <p:stCondLst>
                                  <p:cond delay="17500"/>
                                </p:stCondLst>
                                <p:childTnLst>
                                  <p:par>
                                    <p:cTn id="56" presetID="14" presetClass="entr" presetSubtype="1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randombar(horizontal)">
                                          <p:cBhvr>
                                            <p:cTn id="58" dur="2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animBg="1"/>
          <p:bldP spid="13" grpId="0"/>
          <p:bldP spid="14" grpId="0" animBg="1"/>
          <p:bldP spid="15" grpId="0" animBg="1"/>
          <p:bldP spid="16" grpId="0" animBg="1"/>
          <p:bldP spid="17" grpId="0"/>
          <p:bldP spid="18" grpId="0"/>
        </p:bldLst>
      </p:timing>
    </mc:Fallback>
  </mc:AlternateContent>
</p:sld>
</file>

<file path=ppt/slides/slide3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836159"/>
            <a:ext cx="11766550" cy="2491334"/>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54829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中国发展八大信号</a:t>
            </a:r>
            <a:endParaRPr lang="zh-CN" altLang="en-US" dirty="0">
              <a:effectLst>
                <a:outerShdw blurRad="38100" dist="38100" dir="2700000" algn="tl">
                  <a:srgbClr val="000000">
                    <a:alpha val="43137"/>
                  </a:srgbClr>
                </a:outerShdw>
              </a:effectLst>
            </a:endParaRPr>
          </a:p>
        </p:txBody>
      </p:sp>
      <p:sp>
        <p:nvSpPr>
          <p:cNvPr id="6" name="矩形 5"/>
          <p:cNvSpPr/>
          <p:nvPr/>
        </p:nvSpPr>
        <p:spPr>
          <a:xfrm>
            <a:off x="3921341" y="1858324"/>
            <a:ext cx="6233935" cy="1035605"/>
          </a:xfrm>
          <a:prstGeom prst="rect">
            <a:avLst/>
          </a:prstGeom>
        </p:spPr>
        <p:txBody>
          <a:bodyPr wrap="square">
            <a:spAutoFit/>
          </a:bodyPr>
          <a:lstStyle/>
          <a:p>
            <a:pPr defTabSz="913765">
              <a:lnSpc>
                <a:spcPct val="120000"/>
              </a:lnSpc>
            </a:pPr>
            <a:r>
              <a:rPr lang="zh-CN" altLang="en-US" sz="2665" b="1" dirty="0">
                <a:solidFill>
                  <a:srgbClr val="990000"/>
                </a:solidFill>
                <a:latin typeface="微软雅黑" panose="020B0503020204020204" pitchFamily="34" charset="-122"/>
                <a:ea typeface="微软雅黑" panose="020B0503020204020204" pitchFamily="34" charset="-122"/>
              </a:rPr>
              <a:t>把改善供给侧结构作为主攻方向</a:t>
            </a:r>
            <a:endParaRPr lang="en-US" altLang="zh-CN" sz="2665" b="1" dirty="0">
              <a:solidFill>
                <a:srgbClr val="990000"/>
              </a:solidFill>
              <a:latin typeface="微软雅黑" panose="020B0503020204020204" pitchFamily="34" charset="-122"/>
              <a:ea typeface="微软雅黑" panose="020B0503020204020204" pitchFamily="34" charset="-122"/>
            </a:endParaRPr>
          </a:p>
          <a:p>
            <a:pPr defTabSz="913765">
              <a:lnSpc>
                <a:spcPct val="120000"/>
              </a:lnSpc>
            </a:pPr>
            <a:r>
              <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rPr>
              <a:t>注重用改革的办法推进</a:t>
            </a:r>
            <a:endPar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349469" y="1791461"/>
            <a:ext cx="1200145" cy="1200000"/>
            <a:chOff x="1695922" y="1234437"/>
            <a:chExt cx="900109" cy="900000"/>
          </a:xfrm>
        </p:grpSpPr>
        <p:sp>
          <p:nvSpPr>
            <p:cNvPr id="8" name="椭圆 7"/>
            <p:cNvSpPr/>
            <p:nvPr/>
          </p:nvSpPr>
          <p:spPr>
            <a:xfrm>
              <a:off x="1695922" y="1234437"/>
              <a:ext cx="900000" cy="90000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1696031" y="1360894"/>
              <a:ext cx="900000" cy="623248"/>
            </a:xfrm>
            <a:prstGeom prst="rect">
              <a:avLst/>
            </a:prstGeom>
          </p:spPr>
          <p:txBody>
            <a:bodyPr wrap="square">
              <a:spAutoFit/>
            </a:bodyPr>
            <a:lstStyle/>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传递</a:t>
              </a:r>
              <a:endParaRPr lang="en-US" altLang="zh-CN" sz="24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信号</a:t>
              </a:r>
              <a:endParaRPr lang="zh-CN" altLang="en-US" sz="1600" b="1" dirty="0">
                <a:solidFill>
                  <a:srgbClr val="FFC000">
                    <a:lumMod val="20000"/>
                    <a:lumOff val="80000"/>
                  </a:srgbClr>
                </a:solidFill>
                <a:latin typeface="Impact" panose="020B0806030902050204" pitchFamily="34" charset="0"/>
                <a:ea typeface="微软雅黑" panose="020B0503020204020204" pitchFamily="34" charset="-122"/>
              </a:endParaRPr>
            </a:p>
          </p:txBody>
        </p:sp>
      </p:grpSp>
      <p:sp>
        <p:nvSpPr>
          <p:cNvPr id="10" name="矩形 9"/>
          <p:cNvSpPr/>
          <p:nvPr/>
        </p:nvSpPr>
        <p:spPr>
          <a:xfrm>
            <a:off x="10201697" y="1837464"/>
            <a:ext cx="1143262" cy="1200329"/>
          </a:xfrm>
          <a:prstGeom prst="rect">
            <a:avLst/>
          </a:prstGeom>
        </p:spPr>
        <p:txBody>
          <a:bodyPr wrap="none">
            <a:spAutoFit/>
          </a:bodyPr>
          <a:lstStyle/>
          <a:p>
            <a:pPr algn="ctr" defTabSz="913765"/>
            <a:r>
              <a:rPr lang="en-US" altLang="zh-CN" sz="7200" dirty="0">
                <a:solidFill>
                  <a:srgbClr val="990000"/>
                </a:solidFill>
                <a:latin typeface="Impact" panose="020B0806030902050204" pitchFamily="34" charset="0"/>
                <a:ea typeface="微软雅黑" panose="020B0503020204020204" pitchFamily="34" charset="-122"/>
              </a:rPr>
              <a:t>02</a:t>
            </a:r>
            <a:endParaRPr lang="zh-CN" altLang="en-US" sz="4265" dirty="0">
              <a:solidFill>
                <a:srgbClr val="990000"/>
              </a:solidFill>
              <a:latin typeface="Impact" panose="020B0806030902050204" pitchFamily="34" charset="0"/>
              <a:ea typeface="微软雅黑" panose="020B0503020204020204" pitchFamily="34" charset="-122"/>
            </a:endParaRPr>
          </a:p>
        </p:txBody>
      </p:sp>
      <p:pic>
        <p:nvPicPr>
          <p:cNvPr id="11" name="Picture 2" descr="H:\ppt小图 (0-00-14-05)_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flipH="1">
            <a:off x="764865" y="1725323"/>
            <a:ext cx="1214037" cy="1332279"/>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212725" y="3496102"/>
            <a:ext cx="11766550" cy="2704297"/>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nvGrpSpPr>
          <p:cNvPr id="13" name="组合 12"/>
          <p:cNvGrpSpPr/>
          <p:nvPr/>
        </p:nvGrpSpPr>
        <p:grpSpPr>
          <a:xfrm>
            <a:off x="764865" y="3756935"/>
            <a:ext cx="9569648" cy="379656"/>
            <a:chOff x="606866" y="2748334"/>
            <a:chExt cx="7177236" cy="284742"/>
          </a:xfrm>
        </p:grpSpPr>
        <p:sp>
          <p:nvSpPr>
            <p:cNvPr id="14" name="矩形 13"/>
            <p:cNvSpPr/>
            <p:nvPr/>
          </p:nvSpPr>
          <p:spPr>
            <a:xfrm>
              <a:off x="896127" y="2748334"/>
              <a:ext cx="6887975" cy="284742"/>
            </a:xfrm>
            <a:prstGeom prst="rect">
              <a:avLst/>
            </a:prstGeom>
          </p:spPr>
          <p:txBody>
            <a:bodyPr wrap="squar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当前中国经济面临的主要是结构性矛盾，主要集中在供给侧。</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5" name="椭圆 14"/>
            <p:cNvSpPr/>
            <p:nvPr/>
          </p:nvSpPr>
          <p:spPr>
            <a:xfrm>
              <a:off x="606866" y="2816921"/>
              <a:ext cx="180000" cy="18000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16" name="组合 15"/>
          <p:cNvGrpSpPr/>
          <p:nvPr/>
        </p:nvGrpSpPr>
        <p:grpSpPr>
          <a:xfrm>
            <a:off x="764865" y="4301706"/>
            <a:ext cx="10712957" cy="379656"/>
            <a:chOff x="606866" y="3156913"/>
            <a:chExt cx="8034718" cy="284742"/>
          </a:xfrm>
        </p:grpSpPr>
        <p:sp>
          <p:nvSpPr>
            <p:cNvPr id="17" name="矩形 16"/>
            <p:cNvSpPr/>
            <p:nvPr/>
          </p:nvSpPr>
          <p:spPr>
            <a:xfrm>
              <a:off x="896128" y="3156913"/>
              <a:ext cx="7745456" cy="284742"/>
            </a:xfrm>
            <a:prstGeom prst="rect">
              <a:avLst/>
            </a:prstGeom>
          </p:spPr>
          <p:txBody>
            <a:bodyPr wrap="square">
              <a:spAutoFit/>
            </a:bodyPr>
            <a:lstStyle/>
            <a:p>
              <a:pPr defTabSz="913765"/>
              <a:r>
                <a:rPr lang="en-US" altLang="zh-CN" sz="1865" dirty="0">
                  <a:solidFill>
                    <a:prstClr val="black"/>
                  </a:solidFill>
                  <a:latin typeface="微软雅黑" panose="020B0503020204020204" pitchFamily="34" charset="-122"/>
                  <a:ea typeface="微软雅黑" panose="020B0503020204020204" pitchFamily="34" charset="-122"/>
                </a:rPr>
                <a:t>2017</a:t>
              </a:r>
              <a:r>
                <a:rPr lang="zh-CN" altLang="en-US" sz="1865" dirty="0">
                  <a:solidFill>
                    <a:prstClr val="black"/>
                  </a:solidFill>
                  <a:latin typeface="微软雅黑" panose="020B0503020204020204" pitchFamily="34" charset="-122"/>
                  <a:ea typeface="微软雅黑" panose="020B0503020204020204" pitchFamily="34" charset="-122"/>
                </a:rPr>
                <a:t>年是供给侧结构性改革的深化之年。报告提出，</a:t>
              </a:r>
              <a:r>
                <a:rPr lang="zh-CN" altLang="en-US" sz="1865" b="1" dirty="0">
                  <a:solidFill>
                    <a:srgbClr val="990000"/>
                  </a:solidFill>
                  <a:latin typeface="微软雅黑" panose="020B0503020204020204" pitchFamily="34" charset="-122"/>
                  <a:ea typeface="微软雅黑" panose="020B0503020204020204" pitchFamily="34" charset="-122"/>
                </a:rPr>
                <a:t>用改革的办法深入推进“三去一降一补”。</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8" name="椭圆 17"/>
            <p:cNvSpPr/>
            <p:nvPr/>
          </p:nvSpPr>
          <p:spPr>
            <a:xfrm>
              <a:off x="606866" y="3212704"/>
              <a:ext cx="180000" cy="18000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19" name="组合 18"/>
          <p:cNvGrpSpPr/>
          <p:nvPr/>
        </p:nvGrpSpPr>
        <p:grpSpPr>
          <a:xfrm>
            <a:off x="764865" y="4846478"/>
            <a:ext cx="10712957" cy="954300"/>
            <a:chOff x="606866" y="3565491"/>
            <a:chExt cx="8034718" cy="715725"/>
          </a:xfrm>
        </p:grpSpPr>
        <p:sp>
          <p:nvSpPr>
            <p:cNvPr id="20" name="矩形 19"/>
            <p:cNvSpPr/>
            <p:nvPr/>
          </p:nvSpPr>
          <p:spPr>
            <a:xfrm>
              <a:off x="896128" y="3565491"/>
              <a:ext cx="7745456" cy="715725"/>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a:t>
              </a:r>
              <a:r>
                <a:rPr lang="en-US" altLang="zh-CN" sz="1865" dirty="0">
                  <a:solidFill>
                    <a:prstClr val="black"/>
                  </a:solidFill>
                  <a:latin typeface="微软雅黑" panose="020B0503020204020204" pitchFamily="34" charset="-122"/>
                  <a:ea typeface="微软雅黑" panose="020B0503020204020204" pitchFamily="34" charset="-122"/>
                </a:rPr>
                <a:t>2017</a:t>
              </a:r>
              <a:r>
                <a:rPr lang="zh-CN" altLang="en-US" sz="1865" dirty="0">
                  <a:solidFill>
                    <a:prstClr val="black"/>
                  </a:solidFill>
                  <a:latin typeface="微软雅黑" panose="020B0503020204020204" pitchFamily="34" charset="-122"/>
                  <a:ea typeface="微软雅黑" panose="020B0503020204020204" pitchFamily="34" charset="-122"/>
                </a:rPr>
                <a:t>年供给侧结构性改革要取得突破，</a:t>
              </a:r>
              <a:r>
                <a:rPr lang="zh-CN" altLang="en-US" sz="1865" b="1" dirty="0">
                  <a:solidFill>
                    <a:srgbClr val="990000"/>
                  </a:solidFill>
                  <a:latin typeface="微软雅黑" panose="020B0503020204020204" pitchFamily="34" charset="-122"/>
                  <a:ea typeface="微软雅黑" panose="020B0503020204020204" pitchFamily="34" charset="-122"/>
                </a:rPr>
                <a:t>重在处理好政府与市场的关系</a:t>
              </a:r>
              <a:r>
                <a:rPr lang="zh-CN" altLang="en-US" sz="1865" dirty="0">
                  <a:solidFill>
                    <a:prstClr val="black"/>
                  </a:solidFill>
                  <a:latin typeface="微软雅黑" panose="020B0503020204020204" pitchFamily="34" charset="-122"/>
                  <a:ea typeface="微软雅黑" panose="020B0503020204020204" pitchFamily="34" charset="-122"/>
                </a:rPr>
                <a:t>。”全国政协委员、中国（海南）改革发展研究院院长迟福林说，要紧紧抓住这个“牛鼻子”，使市场在资源配置中起决定性作用，同时更好地发挥政府作用。</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21" name="椭圆 20"/>
            <p:cNvSpPr/>
            <p:nvPr/>
          </p:nvSpPr>
          <p:spPr>
            <a:xfrm>
              <a:off x="606866" y="3608487"/>
              <a:ext cx="180000" cy="18000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14:presetBounceEnd="25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25000">
                                          <p:cBhvr additive="base">
                                            <p:cTn id="27" dur="2000" fill="hold"/>
                                            <p:tgtEl>
                                              <p:spTgt spid="12"/>
                                            </p:tgtEl>
                                            <p:attrNameLst>
                                              <p:attrName>ppt_x</p:attrName>
                                            </p:attrNameLst>
                                          </p:cBhvr>
                                          <p:tavLst>
                                            <p:tav tm="0">
                                              <p:val>
                                                <p:strVal val="0-#ppt_w/2"/>
                                              </p:val>
                                            </p:tav>
                                            <p:tav tm="100000">
                                              <p:val>
                                                <p:strVal val="#ppt_x"/>
                                              </p:val>
                                            </p:tav>
                                          </p:tavLst>
                                        </p:anim>
                                        <p:anim calcmode="lin" valueType="num" p14:bounceEnd="25000">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31"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750" fill="hold"/>
                                            <p:tgtEl>
                                              <p:spTgt spid="13"/>
                                            </p:tgtEl>
                                            <p:attrNameLst>
                                              <p:attrName>ppt_w</p:attrName>
                                            </p:attrNameLst>
                                          </p:cBhvr>
                                          <p:tavLst>
                                            <p:tav tm="0">
                                              <p:val>
                                                <p:fltVal val="0"/>
                                              </p:val>
                                            </p:tav>
                                            <p:tav tm="100000">
                                              <p:val>
                                                <p:strVal val="#ppt_w"/>
                                              </p:val>
                                            </p:tav>
                                          </p:tavLst>
                                        </p:anim>
                                        <p:anim calcmode="lin" valueType="num">
                                          <p:cBhvr>
                                            <p:cTn id="33" dur="1750" fill="hold"/>
                                            <p:tgtEl>
                                              <p:spTgt spid="13"/>
                                            </p:tgtEl>
                                            <p:attrNameLst>
                                              <p:attrName>ppt_h</p:attrName>
                                            </p:attrNameLst>
                                          </p:cBhvr>
                                          <p:tavLst>
                                            <p:tav tm="0">
                                              <p:val>
                                                <p:fltVal val="0"/>
                                              </p:val>
                                            </p:tav>
                                            <p:tav tm="100000">
                                              <p:val>
                                                <p:strVal val="#ppt_h"/>
                                              </p:val>
                                            </p:tav>
                                          </p:tavLst>
                                        </p:anim>
                                        <p:anim calcmode="lin" valueType="num">
                                          <p:cBhvr>
                                            <p:cTn id="34" dur="1750" fill="hold"/>
                                            <p:tgtEl>
                                              <p:spTgt spid="13"/>
                                            </p:tgtEl>
                                            <p:attrNameLst>
                                              <p:attrName>style.rotation</p:attrName>
                                            </p:attrNameLst>
                                          </p:cBhvr>
                                          <p:tavLst>
                                            <p:tav tm="0">
                                              <p:val>
                                                <p:fltVal val="90"/>
                                              </p:val>
                                            </p:tav>
                                            <p:tav tm="100000">
                                              <p:val>
                                                <p:fltVal val="0"/>
                                              </p:val>
                                            </p:tav>
                                          </p:tavLst>
                                        </p:anim>
                                        <p:animEffect transition="in" filter="fade">
                                          <p:cBhvr>
                                            <p:cTn id="35" dur="1750"/>
                                            <p:tgtEl>
                                              <p:spTgt spid="13"/>
                                            </p:tgtEl>
                                          </p:cBhvr>
                                        </p:animEffect>
                                      </p:childTnLst>
                                    </p:cTn>
                                  </p:par>
                                </p:childTnLst>
                              </p:cTn>
                            </p:par>
                            <p:par>
                              <p:cTn id="36" fill="hold">
                                <p:stCondLst>
                                  <p:cond delay="11000"/>
                                </p:stCondLst>
                                <p:childTnLst>
                                  <p:par>
                                    <p:cTn id="37" presetID="31" presetClass="entr" presetSubtype="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1750" fill="hold"/>
                                            <p:tgtEl>
                                              <p:spTgt spid="16"/>
                                            </p:tgtEl>
                                            <p:attrNameLst>
                                              <p:attrName>ppt_w</p:attrName>
                                            </p:attrNameLst>
                                          </p:cBhvr>
                                          <p:tavLst>
                                            <p:tav tm="0">
                                              <p:val>
                                                <p:fltVal val="0"/>
                                              </p:val>
                                            </p:tav>
                                            <p:tav tm="100000">
                                              <p:val>
                                                <p:strVal val="#ppt_w"/>
                                              </p:val>
                                            </p:tav>
                                          </p:tavLst>
                                        </p:anim>
                                        <p:anim calcmode="lin" valueType="num">
                                          <p:cBhvr>
                                            <p:cTn id="40" dur="1750" fill="hold"/>
                                            <p:tgtEl>
                                              <p:spTgt spid="16"/>
                                            </p:tgtEl>
                                            <p:attrNameLst>
                                              <p:attrName>ppt_h</p:attrName>
                                            </p:attrNameLst>
                                          </p:cBhvr>
                                          <p:tavLst>
                                            <p:tav tm="0">
                                              <p:val>
                                                <p:fltVal val="0"/>
                                              </p:val>
                                            </p:tav>
                                            <p:tav tm="100000">
                                              <p:val>
                                                <p:strVal val="#ppt_h"/>
                                              </p:val>
                                            </p:tav>
                                          </p:tavLst>
                                        </p:anim>
                                        <p:anim calcmode="lin" valueType="num">
                                          <p:cBhvr>
                                            <p:cTn id="41" dur="1750" fill="hold"/>
                                            <p:tgtEl>
                                              <p:spTgt spid="16"/>
                                            </p:tgtEl>
                                            <p:attrNameLst>
                                              <p:attrName>style.rotation</p:attrName>
                                            </p:attrNameLst>
                                          </p:cBhvr>
                                          <p:tavLst>
                                            <p:tav tm="0">
                                              <p:val>
                                                <p:fltVal val="90"/>
                                              </p:val>
                                            </p:tav>
                                            <p:tav tm="100000">
                                              <p:val>
                                                <p:fltVal val="0"/>
                                              </p:val>
                                            </p:tav>
                                          </p:tavLst>
                                        </p:anim>
                                        <p:animEffect transition="in" filter="fade">
                                          <p:cBhvr>
                                            <p:cTn id="42" dur="1750"/>
                                            <p:tgtEl>
                                              <p:spTgt spid="16"/>
                                            </p:tgtEl>
                                          </p:cBhvr>
                                        </p:animEffect>
                                      </p:childTnLst>
                                    </p:cTn>
                                  </p:par>
                                </p:childTnLst>
                              </p:cTn>
                            </p:par>
                            <p:par>
                              <p:cTn id="43" fill="hold">
                                <p:stCondLst>
                                  <p:cond delay="13000"/>
                                </p:stCondLst>
                                <p:childTnLst>
                                  <p:par>
                                    <p:cTn id="44" presetID="31" presetClass="entr" presetSubtype="0"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1750" fill="hold"/>
                                            <p:tgtEl>
                                              <p:spTgt spid="19"/>
                                            </p:tgtEl>
                                            <p:attrNameLst>
                                              <p:attrName>ppt_w</p:attrName>
                                            </p:attrNameLst>
                                          </p:cBhvr>
                                          <p:tavLst>
                                            <p:tav tm="0">
                                              <p:val>
                                                <p:fltVal val="0"/>
                                              </p:val>
                                            </p:tav>
                                            <p:tav tm="100000">
                                              <p:val>
                                                <p:strVal val="#ppt_w"/>
                                              </p:val>
                                            </p:tav>
                                          </p:tavLst>
                                        </p:anim>
                                        <p:anim calcmode="lin" valueType="num">
                                          <p:cBhvr>
                                            <p:cTn id="47" dur="1750" fill="hold"/>
                                            <p:tgtEl>
                                              <p:spTgt spid="19"/>
                                            </p:tgtEl>
                                            <p:attrNameLst>
                                              <p:attrName>ppt_h</p:attrName>
                                            </p:attrNameLst>
                                          </p:cBhvr>
                                          <p:tavLst>
                                            <p:tav tm="0">
                                              <p:val>
                                                <p:fltVal val="0"/>
                                              </p:val>
                                            </p:tav>
                                            <p:tav tm="100000">
                                              <p:val>
                                                <p:strVal val="#ppt_h"/>
                                              </p:val>
                                            </p:tav>
                                          </p:tavLst>
                                        </p:anim>
                                        <p:anim calcmode="lin" valueType="num">
                                          <p:cBhvr>
                                            <p:cTn id="48" dur="1750" fill="hold"/>
                                            <p:tgtEl>
                                              <p:spTgt spid="19"/>
                                            </p:tgtEl>
                                            <p:attrNameLst>
                                              <p:attrName>style.rotation</p:attrName>
                                            </p:attrNameLst>
                                          </p:cBhvr>
                                          <p:tavLst>
                                            <p:tav tm="0">
                                              <p:val>
                                                <p:fltVal val="90"/>
                                              </p:val>
                                            </p:tav>
                                            <p:tav tm="100000">
                                              <p:val>
                                                <p:fltVal val="0"/>
                                              </p:val>
                                            </p:tav>
                                          </p:tavLst>
                                        </p:anim>
                                        <p:animEffect transition="in" filter="fade">
                                          <p:cBhvr>
                                            <p:cTn id="49" dur="1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000" fill="hold"/>
                                            <p:tgtEl>
                                              <p:spTgt spid="12"/>
                                            </p:tgtEl>
                                            <p:attrNameLst>
                                              <p:attrName>ppt_x</p:attrName>
                                            </p:attrNameLst>
                                          </p:cBhvr>
                                          <p:tavLst>
                                            <p:tav tm="0">
                                              <p:val>
                                                <p:strVal val="0-#ppt_w/2"/>
                                              </p:val>
                                            </p:tav>
                                            <p:tav tm="100000">
                                              <p:val>
                                                <p:strVal val="#ppt_x"/>
                                              </p:val>
                                            </p:tav>
                                          </p:tavLst>
                                        </p:anim>
                                        <p:anim calcmode="lin" valueType="num">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31" presetClass="entr" presetSubtype="0" fill="hold"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p:cTn id="32" dur="1750" fill="hold"/>
                                            <p:tgtEl>
                                              <p:spTgt spid="13"/>
                                            </p:tgtEl>
                                            <p:attrNameLst>
                                              <p:attrName>ppt_w</p:attrName>
                                            </p:attrNameLst>
                                          </p:cBhvr>
                                          <p:tavLst>
                                            <p:tav tm="0">
                                              <p:val>
                                                <p:fltVal val="0"/>
                                              </p:val>
                                            </p:tav>
                                            <p:tav tm="100000">
                                              <p:val>
                                                <p:strVal val="#ppt_w"/>
                                              </p:val>
                                            </p:tav>
                                          </p:tavLst>
                                        </p:anim>
                                        <p:anim calcmode="lin" valueType="num">
                                          <p:cBhvr>
                                            <p:cTn id="33" dur="1750" fill="hold"/>
                                            <p:tgtEl>
                                              <p:spTgt spid="13"/>
                                            </p:tgtEl>
                                            <p:attrNameLst>
                                              <p:attrName>ppt_h</p:attrName>
                                            </p:attrNameLst>
                                          </p:cBhvr>
                                          <p:tavLst>
                                            <p:tav tm="0">
                                              <p:val>
                                                <p:fltVal val="0"/>
                                              </p:val>
                                            </p:tav>
                                            <p:tav tm="100000">
                                              <p:val>
                                                <p:strVal val="#ppt_h"/>
                                              </p:val>
                                            </p:tav>
                                          </p:tavLst>
                                        </p:anim>
                                        <p:anim calcmode="lin" valueType="num">
                                          <p:cBhvr>
                                            <p:cTn id="34" dur="1750" fill="hold"/>
                                            <p:tgtEl>
                                              <p:spTgt spid="13"/>
                                            </p:tgtEl>
                                            <p:attrNameLst>
                                              <p:attrName>style.rotation</p:attrName>
                                            </p:attrNameLst>
                                          </p:cBhvr>
                                          <p:tavLst>
                                            <p:tav tm="0">
                                              <p:val>
                                                <p:fltVal val="90"/>
                                              </p:val>
                                            </p:tav>
                                            <p:tav tm="100000">
                                              <p:val>
                                                <p:fltVal val="0"/>
                                              </p:val>
                                            </p:tav>
                                          </p:tavLst>
                                        </p:anim>
                                        <p:animEffect transition="in" filter="fade">
                                          <p:cBhvr>
                                            <p:cTn id="35" dur="1750"/>
                                            <p:tgtEl>
                                              <p:spTgt spid="13"/>
                                            </p:tgtEl>
                                          </p:cBhvr>
                                        </p:animEffect>
                                      </p:childTnLst>
                                    </p:cTn>
                                  </p:par>
                                </p:childTnLst>
                              </p:cTn>
                            </p:par>
                            <p:par>
                              <p:cTn id="36" fill="hold">
                                <p:stCondLst>
                                  <p:cond delay="11000"/>
                                </p:stCondLst>
                                <p:childTnLst>
                                  <p:par>
                                    <p:cTn id="37" presetID="31" presetClass="entr" presetSubtype="0"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 calcmode="lin" valueType="num">
                                          <p:cBhvr>
                                            <p:cTn id="39" dur="1750" fill="hold"/>
                                            <p:tgtEl>
                                              <p:spTgt spid="16"/>
                                            </p:tgtEl>
                                            <p:attrNameLst>
                                              <p:attrName>ppt_w</p:attrName>
                                            </p:attrNameLst>
                                          </p:cBhvr>
                                          <p:tavLst>
                                            <p:tav tm="0">
                                              <p:val>
                                                <p:fltVal val="0"/>
                                              </p:val>
                                            </p:tav>
                                            <p:tav tm="100000">
                                              <p:val>
                                                <p:strVal val="#ppt_w"/>
                                              </p:val>
                                            </p:tav>
                                          </p:tavLst>
                                        </p:anim>
                                        <p:anim calcmode="lin" valueType="num">
                                          <p:cBhvr>
                                            <p:cTn id="40" dur="1750" fill="hold"/>
                                            <p:tgtEl>
                                              <p:spTgt spid="16"/>
                                            </p:tgtEl>
                                            <p:attrNameLst>
                                              <p:attrName>ppt_h</p:attrName>
                                            </p:attrNameLst>
                                          </p:cBhvr>
                                          <p:tavLst>
                                            <p:tav tm="0">
                                              <p:val>
                                                <p:fltVal val="0"/>
                                              </p:val>
                                            </p:tav>
                                            <p:tav tm="100000">
                                              <p:val>
                                                <p:strVal val="#ppt_h"/>
                                              </p:val>
                                            </p:tav>
                                          </p:tavLst>
                                        </p:anim>
                                        <p:anim calcmode="lin" valueType="num">
                                          <p:cBhvr>
                                            <p:cTn id="41" dur="1750" fill="hold"/>
                                            <p:tgtEl>
                                              <p:spTgt spid="16"/>
                                            </p:tgtEl>
                                            <p:attrNameLst>
                                              <p:attrName>style.rotation</p:attrName>
                                            </p:attrNameLst>
                                          </p:cBhvr>
                                          <p:tavLst>
                                            <p:tav tm="0">
                                              <p:val>
                                                <p:fltVal val="90"/>
                                              </p:val>
                                            </p:tav>
                                            <p:tav tm="100000">
                                              <p:val>
                                                <p:fltVal val="0"/>
                                              </p:val>
                                            </p:tav>
                                          </p:tavLst>
                                        </p:anim>
                                        <p:animEffect transition="in" filter="fade">
                                          <p:cBhvr>
                                            <p:cTn id="42" dur="1750"/>
                                            <p:tgtEl>
                                              <p:spTgt spid="16"/>
                                            </p:tgtEl>
                                          </p:cBhvr>
                                        </p:animEffect>
                                      </p:childTnLst>
                                    </p:cTn>
                                  </p:par>
                                </p:childTnLst>
                              </p:cTn>
                            </p:par>
                            <p:par>
                              <p:cTn id="43" fill="hold">
                                <p:stCondLst>
                                  <p:cond delay="13000"/>
                                </p:stCondLst>
                                <p:childTnLst>
                                  <p:par>
                                    <p:cTn id="44" presetID="31" presetClass="entr" presetSubtype="0" fill="hold" nodeType="afterEffect">
                                      <p:stCondLst>
                                        <p:cond delay="0"/>
                                      </p:stCondLst>
                                      <p:childTnLst>
                                        <p:set>
                                          <p:cBhvr>
                                            <p:cTn id="45" dur="1" fill="hold">
                                              <p:stCondLst>
                                                <p:cond delay="0"/>
                                              </p:stCondLst>
                                            </p:cTn>
                                            <p:tgtEl>
                                              <p:spTgt spid="19"/>
                                            </p:tgtEl>
                                            <p:attrNameLst>
                                              <p:attrName>style.visibility</p:attrName>
                                            </p:attrNameLst>
                                          </p:cBhvr>
                                          <p:to>
                                            <p:strVal val="visible"/>
                                          </p:to>
                                        </p:set>
                                        <p:anim calcmode="lin" valueType="num">
                                          <p:cBhvr>
                                            <p:cTn id="46" dur="1750" fill="hold"/>
                                            <p:tgtEl>
                                              <p:spTgt spid="19"/>
                                            </p:tgtEl>
                                            <p:attrNameLst>
                                              <p:attrName>ppt_w</p:attrName>
                                            </p:attrNameLst>
                                          </p:cBhvr>
                                          <p:tavLst>
                                            <p:tav tm="0">
                                              <p:val>
                                                <p:fltVal val="0"/>
                                              </p:val>
                                            </p:tav>
                                            <p:tav tm="100000">
                                              <p:val>
                                                <p:strVal val="#ppt_w"/>
                                              </p:val>
                                            </p:tav>
                                          </p:tavLst>
                                        </p:anim>
                                        <p:anim calcmode="lin" valueType="num">
                                          <p:cBhvr>
                                            <p:cTn id="47" dur="1750" fill="hold"/>
                                            <p:tgtEl>
                                              <p:spTgt spid="19"/>
                                            </p:tgtEl>
                                            <p:attrNameLst>
                                              <p:attrName>ppt_h</p:attrName>
                                            </p:attrNameLst>
                                          </p:cBhvr>
                                          <p:tavLst>
                                            <p:tav tm="0">
                                              <p:val>
                                                <p:fltVal val="0"/>
                                              </p:val>
                                            </p:tav>
                                            <p:tav tm="100000">
                                              <p:val>
                                                <p:strVal val="#ppt_h"/>
                                              </p:val>
                                            </p:tav>
                                          </p:tavLst>
                                        </p:anim>
                                        <p:anim calcmode="lin" valueType="num">
                                          <p:cBhvr>
                                            <p:cTn id="48" dur="1750" fill="hold"/>
                                            <p:tgtEl>
                                              <p:spTgt spid="19"/>
                                            </p:tgtEl>
                                            <p:attrNameLst>
                                              <p:attrName>style.rotation</p:attrName>
                                            </p:attrNameLst>
                                          </p:cBhvr>
                                          <p:tavLst>
                                            <p:tav tm="0">
                                              <p:val>
                                                <p:fltVal val="90"/>
                                              </p:val>
                                            </p:tav>
                                            <p:tav tm="100000">
                                              <p:val>
                                                <p:fltVal val="0"/>
                                              </p:val>
                                            </p:tav>
                                          </p:tavLst>
                                        </p:anim>
                                        <p:animEffect transition="in" filter="fade">
                                          <p:cBhvr>
                                            <p:cTn id="49" dur="1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animBg="1"/>
        </p:bldLst>
      </p:timing>
    </mc:Fallback>
  </mc:AlternateContent>
</p:sld>
</file>

<file path=ppt/slides/slide3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836159"/>
            <a:ext cx="11766550" cy="2491334"/>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54829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中国发展八大信号</a:t>
            </a:r>
            <a:endParaRPr lang="zh-CN" altLang="en-US" dirty="0">
              <a:effectLst>
                <a:outerShdw blurRad="38100" dist="38100" dir="2700000" algn="tl">
                  <a:srgbClr val="000000">
                    <a:alpha val="43137"/>
                  </a:srgbClr>
                </a:outerShdw>
              </a:effectLst>
            </a:endParaRPr>
          </a:p>
        </p:txBody>
      </p:sp>
      <p:sp>
        <p:nvSpPr>
          <p:cNvPr id="5" name="矩形 4"/>
          <p:cNvSpPr/>
          <p:nvPr/>
        </p:nvSpPr>
        <p:spPr>
          <a:xfrm>
            <a:off x="457461" y="3914978"/>
            <a:ext cx="11277077" cy="1816266"/>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　　</a:t>
            </a:r>
            <a:r>
              <a:rPr lang="zh-CN" altLang="en-US" sz="1865" b="1" dirty="0">
                <a:solidFill>
                  <a:srgbClr val="990000"/>
                </a:solidFill>
                <a:latin typeface="微软雅黑" panose="020B0503020204020204" pitchFamily="34" charset="-122"/>
                <a:ea typeface="微软雅黑" panose="020B0503020204020204" pitchFamily="34" charset="-122"/>
              </a:rPr>
              <a:t>中国经济发展到新阶段，面临着新挑战，更要以关键领域改革的重点突破，增强发展的内生动力。</a:t>
            </a:r>
            <a:endParaRPr lang="zh-CN" altLang="en-US" sz="1865" b="1" dirty="0">
              <a:solidFill>
                <a:srgbClr val="990000"/>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报告提出，深化重要领域和关键环节改革，并对财税、金融、国企国资等重点领域改革做了具体安排。</a:t>
            </a:r>
            <a:endParaRPr lang="zh-CN" altLang="en-US" sz="1865" dirty="0">
              <a:solidFill>
                <a:prstClr val="black"/>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中国国际经济交流中心信息部部长王军指出，当前要充分发挥改革的牵引作用。用国企改革激发经济活力，用金融改革引导资金进入实体经济，用财税改革发挥好“四两拨千斤”的积极作用。</a:t>
            </a:r>
            <a:endParaRPr lang="zh-CN" altLang="en-US" sz="1865" dirty="0">
              <a:solidFill>
                <a:prstClr val="black"/>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报告明确，简化增值税税率结构，今年由四档税率简并至三档。报告还提出，推进中央与地方财政事权和支出责任划分改革。</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3921341" y="1858324"/>
            <a:ext cx="6233935" cy="1035605"/>
          </a:xfrm>
          <a:prstGeom prst="rect">
            <a:avLst/>
          </a:prstGeom>
        </p:spPr>
        <p:txBody>
          <a:bodyPr wrap="square">
            <a:spAutoFit/>
          </a:bodyPr>
          <a:lstStyle/>
          <a:p>
            <a:pPr defTabSz="913765">
              <a:lnSpc>
                <a:spcPct val="120000"/>
              </a:lnSpc>
            </a:pPr>
            <a:r>
              <a:rPr lang="zh-CN" altLang="en-US" sz="2665" b="1" dirty="0">
                <a:solidFill>
                  <a:srgbClr val="990000"/>
                </a:solidFill>
                <a:latin typeface="微软雅黑" panose="020B0503020204020204" pitchFamily="34" charset="-122"/>
                <a:ea typeface="微软雅黑" panose="020B0503020204020204" pitchFamily="34" charset="-122"/>
              </a:rPr>
              <a:t>瞄准经济发展内生动力</a:t>
            </a:r>
            <a:endParaRPr lang="en-US" altLang="zh-CN" sz="2665" b="1" dirty="0">
              <a:solidFill>
                <a:srgbClr val="990000"/>
              </a:solidFill>
              <a:latin typeface="微软雅黑" panose="020B0503020204020204" pitchFamily="34" charset="-122"/>
              <a:ea typeface="微软雅黑" panose="020B0503020204020204" pitchFamily="34" charset="-122"/>
            </a:endParaRPr>
          </a:p>
          <a:p>
            <a:pPr defTabSz="913765">
              <a:lnSpc>
                <a:spcPct val="120000"/>
              </a:lnSpc>
            </a:pPr>
            <a:r>
              <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rPr>
              <a:t>用好改革“关键一招”破解难题</a:t>
            </a:r>
            <a:endPar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349469" y="1791461"/>
            <a:ext cx="1200145" cy="1200000"/>
            <a:chOff x="1695922" y="1234437"/>
            <a:chExt cx="900109" cy="900000"/>
          </a:xfrm>
        </p:grpSpPr>
        <p:sp>
          <p:nvSpPr>
            <p:cNvPr id="8" name="椭圆 7"/>
            <p:cNvSpPr/>
            <p:nvPr/>
          </p:nvSpPr>
          <p:spPr>
            <a:xfrm>
              <a:off x="1695922" y="1234437"/>
              <a:ext cx="900000" cy="90000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1696031" y="1360894"/>
              <a:ext cx="900000" cy="623248"/>
            </a:xfrm>
            <a:prstGeom prst="rect">
              <a:avLst/>
            </a:prstGeom>
          </p:spPr>
          <p:txBody>
            <a:bodyPr wrap="square">
              <a:spAutoFit/>
            </a:bodyPr>
            <a:lstStyle/>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传递</a:t>
              </a:r>
              <a:endParaRPr lang="en-US" altLang="zh-CN" sz="24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信号</a:t>
              </a:r>
              <a:endParaRPr lang="zh-CN" altLang="en-US" sz="1600" b="1" dirty="0">
                <a:solidFill>
                  <a:srgbClr val="FFC000">
                    <a:lumMod val="20000"/>
                    <a:lumOff val="80000"/>
                  </a:srgbClr>
                </a:solidFill>
                <a:latin typeface="Impact" panose="020B0806030902050204" pitchFamily="34" charset="0"/>
                <a:ea typeface="微软雅黑" panose="020B0503020204020204" pitchFamily="34" charset="-122"/>
              </a:endParaRPr>
            </a:p>
          </p:txBody>
        </p:sp>
      </p:grpSp>
      <p:sp>
        <p:nvSpPr>
          <p:cNvPr id="10" name="矩形 9"/>
          <p:cNvSpPr/>
          <p:nvPr/>
        </p:nvSpPr>
        <p:spPr>
          <a:xfrm>
            <a:off x="10188873" y="1837464"/>
            <a:ext cx="1168910" cy="1200329"/>
          </a:xfrm>
          <a:prstGeom prst="rect">
            <a:avLst/>
          </a:prstGeom>
        </p:spPr>
        <p:txBody>
          <a:bodyPr wrap="none">
            <a:spAutoFit/>
          </a:bodyPr>
          <a:lstStyle/>
          <a:p>
            <a:pPr algn="ctr" defTabSz="913765"/>
            <a:r>
              <a:rPr lang="en-US" altLang="zh-CN" sz="7200" dirty="0">
                <a:solidFill>
                  <a:srgbClr val="990000"/>
                </a:solidFill>
                <a:latin typeface="Impact" panose="020B0806030902050204" pitchFamily="34" charset="0"/>
                <a:ea typeface="微软雅黑" panose="020B0503020204020204" pitchFamily="34" charset="-122"/>
              </a:rPr>
              <a:t>03</a:t>
            </a:r>
            <a:endParaRPr lang="zh-CN" altLang="en-US" sz="4265" dirty="0">
              <a:solidFill>
                <a:srgbClr val="990000"/>
              </a:solidFill>
              <a:latin typeface="Impact" panose="020B0806030902050204" pitchFamily="34" charset="0"/>
              <a:ea typeface="微软雅黑" panose="020B0503020204020204" pitchFamily="34" charset="-122"/>
            </a:endParaRPr>
          </a:p>
        </p:txBody>
      </p:sp>
      <p:pic>
        <p:nvPicPr>
          <p:cNvPr id="11" name="Picture 2" descr="H:\ppt小图 (0-00-14-05)_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flipH="1">
            <a:off x="764865" y="1725323"/>
            <a:ext cx="1214037" cy="1332279"/>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212725" y="3496102"/>
            <a:ext cx="11766550" cy="2704297"/>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14:presetBounceEnd="25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25000">
                                          <p:cBhvr additive="base">
                                            <p:cTn id="27" dur="2000" fill="hold"/>
                                            <p:tgtEl>
                                              <p:spTgt spid="12"/>
                                            </p:tgtEl>
                                            <p:attrNameLst>
                                              <p:attrName>ppt_x</p:attrName>
                                            </p:attrNameLst>
                                          </p:cBhvr>
                                          <p:tavLst>
                                            <p:tav tm="0">
                                              <p:val>
                                                <p:strVal val="0-#ppt_w/2"/>
                                              </p:val>
                                            </p:tav>
                                            <p:tav tm="100000">
                                              <p:val>
                                                <p:strVal val="#ppt_x"/>
                                              </p:val>
                                            </p:tav>
                                          </p:tavLst>
                                        </p:anim>
                                        <p:anim calcmode="lin" valueType="num" p14:bounceEnd="25000">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250"/>
                                            <p:tgtEl>
                                              <p:spTgt spid="5"/>
                                            </p:tgtEl>
                                          </p:cBhvr>
                                        </p:animEffect>
                                        <p:anim calcmode="lin" valueType="num">
                                          <p:cBhvr>
                                            <p:cTn id="33" dur="2250" fill="hold"/>
                                            <p:tgtEl>
                                              <p:spTgt spid="5"/>
                                            </p:tgtEl>
                                            <p:attrNameLst>
                                              <p:attrName>ppt_x</p:attrName>
                                            </p:attrNameLst>
                                          </p:cBhvr>
                                          <p:tavLst>
                                            <p:tav tm="0">
                                              <p:val>
                                                <p:strVal val="#ppt_x"/>
                                              </p:val>
                                            </p:tav>
                                            <p:tav tm="100000">
                                              <p:val>
                                                <p:strVal val="#ppt_x"/>
                                              </p:val>
                                            </p:tav>
                                          </p:tavLst>
                                        </p:anim>
                                        <p:anim calcmode="lin" valueType="num">
                                          <p:cBhvr>
                                            <p:cTn id="34" dur="2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000" fill="hold"/>
                                            <p:tgtEl>
                                              <p:spTgt spid="12"/>
                                            </p:tgtEl>
                                            <p:attrNameLst>
                                              <p:attrName>ppt_x</p:attrName>
                                            </p:attrNameLst>
                                          </p:cBhvr>
                                          <p:tavLst>
                                            <p:tav tm="0">
                                              <p:val>
                                                <p:strVal val="0-#ppt_w/2"/>
                                              </p:val>
                                            </p:tav>
                                            <p:tav tm="100000">
                                              <p:val>
                                                <p:strVal val="#ppt_x"/>
                                              </p:val>
                                            </p:tav>
                                          </p:tavLst>
                                        </p:anim>
                                        <p:anim calcmode="lin" valueType="num">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250"/>
                                            <p:tgtEl>
                                              <p:spTgt spid="5"/>
                                            </p:tgtEl>
                                          </p:cBhvr>
                                        </p:animEffect>
                                        <p:anim calcmode="lin" valueType="num">
                                          <p:cBhvr>
                                            <p:cTn id="33" dur="2250" fill="hold"/>
                                            <p:tgtEl>
                                              <p:spTgt spid="5"/>
                                            </p:tgtEl>
                                            <p:attrNameLst>
                                              <p:attrName>ppt_x</p:attrName>
                                            </p:attrNameLst>
                                          </p:cBhvr>
                                          <p:tavLst>
                                            <p:tav tm="0">
                                              <p:val>
                                                <p:strVal val="#ppt_x"/>
                                              </p:val>
                                            </p:tav>
                                            <p:tav tm="100000">
                                              <p:val>
                                                <p:strVal val="#ppt_x"/>
                                              </p:val>
                                            </p:tav>
                                          </p:tavLst>
                                        </p:anim>
                                        <p:anim calcmode="lin" valueType="num">
                                          <p:cBhvr>
                                            <p:cTn id="34" dur="2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2" grpId="0" animBg="1"/>
        </p:bldLst>
      </p:timing>
    </mc:Fallback>
  </mc:AlternateContent>
</p:sld>
</file>

<file path=ppt/slides/slide3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836159"/>
            <a:ext cx="11766550" cy="2491334"/>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54829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中国发展八大信号</a:t>
            </a:r>
            <a:endParaRPr lang="zh-CN" altLang="en-US" dirty="0">
              <a:effectLst>
                <a:outerShdw blurRad="38100" dist="38100" dir="2700000" algn="tl">
                  <a:srgbClr val="000000">
                    <a:alpha val="43137"/>
                  </a:srgbClr>
                </a:outerShdw>
              </a:effectLst>
            </a:endParaRPr>
          </a:p>
        </p:txBody>
      </p:sp>
      <p:sp>
        <p:nvSpPr>
          <p:cNvPr id="6" name="矩形 5"/>
          <p:cNvSpPr/>
          <p:nvPr/>
        </p:nvSpPr>
        <p:spPr>
          <a:xfrm>
            <a:off x="3921341" y="1858324"/>
            <a:ext cx="6233935" cy="1035605"/>
          </a:xfrm>
          <a:prstGeom prst="rect">
            <a:avLst/>
          </a:prstGeom>
        </p:spPr>
        <p:txBody>
          <a:bodyPr wrap="square">
            <a:spAutoFit/>
          </a:bodyPr>
          <a:lstStyle/>
          <a:p>
            <a:pPr defTabSz="913765">
              <a:lnSpc>
                <a:spcPct val="120000"/>
              </a:lnSpc>
            </a:pPr>
            <a:r>
              <a:rPr lang="zh-CN" altLang="en-US" sz="2665" b="1" dirty="0">
                <a:solidFill>
                  <a:srgbClr val="990000"/>
                </a:solidFill>
                <a:latin typeface="微软雅黑" panose="020B0503020204020204" pitchFamily="34" charset="-122"/>
                <a:ea typeface="微软雅黑" panose="020B0503020204020204" pitchFamily="34" charset="-122"/>
              </a:rPr>
              <a:t>以创新</a:t>
            </a:r>
            <a:r>
              <a:rPr lang="en-US" altLang="zh-CN" sz="2665" b="1" dirty="0">
                <a:solidFill>
                  <a:srgbClr val="990000"/>
                </a:solidFill>
                <a:latin typeface="微软雅黑" panose="020B0503020204020204" pitchFamily="34" charset="-122"/>
                <a:ea typeface="微软雅黑" panose="020B0503020204020204" pitchFamily="34" charset="-122"/>
              </a:rPr>
              <a:t>+</a:t>
            </a:r>
            <a:r>
              <a:rPr lang="zh-CN" altLang="en-US" sz="2665" b="1" dirty="0">
                <a:solidFill>
                  <a:srgbClr val="990000"/>
                </a:solidFill>
                <a:latin typeface="微软雅黑" panose="020B0503020204020204" pitchFamily="34" charset="-122"/>
                <a:ea typeface="微软雅黑" panose="020B0503020204020204" pitchFamily="34" charset="-122"/>
              </a:rPr>
              <a:t>减负“内外兼修”</a:t>
            </a:r>
            <a:endParaRPr lang="en-US" altLang="zh-CN" sz="2665" b="1" dirty="0">
              <a:solidFill>
                <a:srgbClr val="990000"/>
              </a:solidFill>
              <a:latin typeface="微软雅黑" panose="020B0503020204020204" pitchFamily="34" charset="-122"/>
              <a:ea typeface="微软雅黑" panose="020B0503020204020204" pitchFamily="34" charset="-122"/>
            </a:endParaRPr>
          </a:p>
          <a:p>
            <a:pPr defTabSz="913765">
              <a:lnSpc>
                <a:spcPct val="120000"/>
              </a:lnSpc>
            </a:pPr>
            <a:r>
              <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rPr>
              <a:t>力促经济转型升级</a:t>
            </a:r>
            <a:endPar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349469" y="1791461"/>
            <a:ext cx="1200145" cy="1200000"/>
            <a:chOff x="1695922" y="1234437"/>
            <a:chExt cx="900109" cy="900000"/>
          </a:xfrm>
        </p:grpSpPr>
        <p:sp>
          <p:nvSpPr>
            <p:cNvPr id="8" name="椭圆 7"/>
            <p:cNvSpPr/>
            <p:nvPr/>
          </p:nvSpPr>
          <p:spPr>
            <a:xfrm>
              <a:off x="1695922" y="1234437"/>
              <a:ext cx="900000" cy="90000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1696031" y="1360894"/>
              <a:ext cx="900000" cy="623248"/>
            </a:xfrm>
            <a:prstGeom prst="rect">
              <a:avLst/>
            </a:prstGeom>
          </p:spPr>
          <p:txBody>
            <a:bodyPr wrap="square">
              <a:spAutoFit/>
            </a:bodyPr>
            <a:lstStyle/>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传递</a:t>
              </a:r>
              <a:endParaRPr lang="en-US" altLang="zh-CN" sz="24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信号</a:t>
              </a:r>
              <a:endParaRPr lang="zh-CN" altLang="en-US" sz="1600" b="1" dirty="0">
                <a:solidFill>
                  <a:srgbClr val="FFC000">
                    <a:lumMod val="20000"/>
                    <a:lumOff val="80000"/>
                  </a:srgbClr>
                </a:solidFill>
                <a:latin typeface="Impact" panose="020B0806030902050204" pitchFamily="34" charset="0"/>
                <a:ea typeface="微软雅黑" panose="020B0503020204020204" pitchFamily="34" charset="-122"/>
              </a:endParaRPr>
            </a:p>
          </p:txBody>
        </p:sp>
      </p:grpSp>
      <p:sp>
        <p:nvSpPr>
          <p:cNvPr id="10" name="矩形 9"/>
          <p:cNvSpPr/>
          <p:nvPr/>
        </p:nvSpPr>
        <p:spPr>
          <a:xfrm>
            <a:off x="10202499" y="1837464"/>
            <a:ext cx="1141659" cy="1200329"/>
          </a:xfrm>
          <a:prstGeom prst="rect">
            <a:avLst/>
          </a:prstGeom>
        </p:spPr>
        <p:txBody>
          <a:bodyPr wrap="none">
            <a:spAutoFit/>
          </a:bodyPr>
          <a:lstStyle/>
          <a:p>
            <a:pPr algn="ctr" defTabSz="913765"/>
            <a:r>
              <a:rPr lang="en-US" altLang="zh-CN" sz="7200" dirty="0">
                <a:solidFill>
                  <a:srgbClr val="990000"/>
                </a:solidFill>
                <a:latin typeface="Impact" panose="020B0806030902050204" pitchFamily="34" charset="0"/>
                <a:ea typeface="微软雅黑" panose="020B0503020204020204" pitchFamily="34" charset="-122"/>
              </a:rPr>
              <a:t>04</a:t>
            </a:r>
            <a:endParaRPr lang="zh-CN" altLang="en-US" sz="4265" dirty="0">
              <a:solidFill>
                <a:srgbClr val="990000"/>
              </a:solidFill>
              <a:latin typeface="Impact" panose="020B0806030902050204" pitchFamily="34" charset="0"/>
              <a:ea typeface="微软雅黑" panose="020B0503020204020204" pitchFamily="34" charset="-122"/>
            </a:endParaRPr>
          </a:p>
        </p:txBody>
      </p:sp>
      <p:pic>
        <p:nvPicPr>
          <p:cNvPr id="11" name="Picture 2" descr="H:\ppt小图 (0-00-14-05)_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flipH="1">
            <a:off x="764865" y="1725323"/>
            <a:ext cx="1214037" cy="1332279"/>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212725" y="3496102"/>
            <a:ext cx="11766550" cy="2704297"/>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3" name="矩形 12"/>
          <p:cNvSpPr/>
          <p:nvPr/>
        </p:nvSpPr>
        <p:spPr>
          <a:xfrm>
            <a:off x="590550" y="3756935"/>
            <a:ext cx="11137899" cy="379656"/>
          </a:xfrm>
          <a:prstGeom prst="rect">
            <a:avLst/>
          </a:prstGeom>
        </p:spPr>
        <p:txBody>
          <a:bodyPr wrap="squar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实体经济是中国发展的根基，当务之急是加快转型升级。</a:t>
            </a:r>
            <a:r>
              <a:rPr lang="zh-CN" altLang="en-US" sz="1865" dirty="0">
                <a:solidFill>
                  <a:prstClr val="black"/>
                </a:solidFill>
                <a:latin typeface="微软雅黑" panose="020B0503020204020204" pitchFamily="34" charset="-122"/>
                <a:ea typeface="微软雅黑" panose="020B0503020204020204" pitchFamily="34" charset="-122"/>
              </a:rPr>
              <a:t>报告要求，以创新引领实体经济转型升级。</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14" name="矩形 13"/>
          <p:cNvSpPr/>
          <p:nvPr/>
        </p:nvSpPr>
        <p:spPr>
          <a:xfrm>
            <a:off x="590550" y="4995937"/>
            <a:ext cx="11137899" cy="954300"/>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报告还提出，</a:t>
            </a:r>
            <a:r>
              <a:rPr lang="zh-CN" altLang="en-US" sz="1865" b="1" dirty="0">
                <a:solidFill>
                  <a:srgbClr val="990000"/>
                </a:solidFill>
                <a:latin typeface="微软雅黑" panose="020B0503020204020204" pitchFamily="34" charset="-122"/>
                <a:ea typeface="微软雅黑" panose="020B0503020204020204" pitchFamily="34" charset="-122"/>
              </a:rPr>
              <a:t>全年再减少企业税负</a:t>
            </a:r>
            <a:r>
              <a:rPr lang="en-US" altLang="zh-CN" sz="1865" b="1" dirty="0">
                <a:solidFill>
                  <a:srgbClr val="990000"/>
                </a:solidFill>
                <a:latin typeface="微软雅黑" panose="020B0503020204020204" pitchFamily="34" charset="-122"/>
                <a:ea typeface="微软雅黑" panose="020B0503020204020204" pitchFamily="34" charset="-122"/>
              </a:rPr>
              <a:t>3500</a:t>
            </a:r>
            <a:r>
              <a:rPr lang="zh-CN" altLang="en-US" sz="1865" b="1" dirty="0">
                <a:solidFill>
                  <a:srgbClr val="990000"/>
                </a:solidFill>
                <a:latin typeface="微软雅黑" panose="020B0503020204020204" pitchFamily="34" charset="-122"/>
                <a:ea typeface="微软雅黑" panose="020B0503020204020204" pitchFamily="34" charset="-122"/>
              </a:rPr>
              <a:t>亿元左右，涉企收费约</a:t>
            </a:r>
            <a:r>
              <a:rPr lang="en-US" altLang="zh-CN" sz="1865" b="1" dirty="0">
                <a:solidFill>
                  <a:srgbClr val="990000"/>
                </a:solidFill>
                <a:latin typeface="微软雅黑" panose="020B0503020204020204" pitchFamily="34" charset="-122"/>
                <a:ea typeface="微软雅黑" panose="020B0503020204020204" pitchFamily="34" charset="-122"/>
              </a:rPr>
              <a:t>2000</a:t>
            </a:r>
            <a:r>
              <a:rPr lang="zh-CN" altLang="en-US" sz="1865" b="1" dirty="0">
                <a:solidFill>
                  <a:srgbClr val="990000"/>
                </a:solidFill>
                <a:latin typeface="微软雅黑" panose="020B0503020204020204" pitchFamily="34" charset="-122"/>
                <a:ea typeface="微软雅黑" panose="020B0503020204020204" pitchFamily="34" charset="-122"/>
              </a:rPr>
              <a:t>亿元，一定要让市场主体有切身感受。</a:t>
            </a:r>
            <a:r>
              <a:rPr lang="zh-CN" altLang="en-US" sz="1865" dirty="0">
                <a:solidFill>
                  <a:prstClr val="black"/>
                </a:solidFill>
                <a:latin typeface="微软雅黑" panose="020B0503020204020204" pitchFamily="34" charset="-122"/>
                <a:ea typeface="微软雅黑" panose="020B0503020204020204" pitchFamily="34" charset="-122"/>
              </a:rPr>
              <a:t>全国人大代表、宁波市人大常委会副主任宋伟说，“放水养鱼”让利企业，会进一步激发企业家发展壮大实体经济的积极性，增强投资信心。</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15" name="矩形 14"/>
          <p:cNvSpPr/>
          <p:nvPr/>
        </p:nvSpPr>
        <p:spPr>
          <a:xfrm>
            <a:off x="590550" y="4232807"/>
            <a:ext cx="11137899" cy="666977"/>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代表们认为，真正把创新作为第一动力后，中国实体经济的发展将会迈上新台阶。现在已经找准了跑道，看见了曙光，接下来要采取更为有力的措施，营造有利于创新发展的政策环境和社会环境。</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14:presetBounceEnd="25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25000">
                                          <p:cBhvr additive="base">
                                            <p:cTn id="27" dur="2000" fill="hold"/>
                                            <p:tgtEl>
                                              <p:spTgt spid="12"/>
                                            </p:tgtEl>
                                            <p:attrNameLst>
                                              <p:attrName>ppt_x</p:attrName>
                                            </p:attrNameLst>
                                          </p:cBhvr>
                                          <p:tavLst>
                                            <p:tav tm="0">
                                              <p:val>
                                                <p:strVal val="0-#ppt_w/2"/>
                                              </p:val>
                                            </p:tav>
                                            <p:tav tm="100000">
                                              <p:val>
                                                <p:strVal val="#ppt_x"/>
                                              </p:val>
                                            </p:tav>
                                          </p:tavLst>
                                        </p:anim>
                                        <p:anim calcmode="lin" valueType="num" p14:bounceEnd="25000">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000" fill="hold"/>
                                            <p:tgtEl>
                                              <p:spTgt spid="13"/>
                                            </p:tgtEl>
                                            <p:attrNameLst>
                                              <p:attrName>ppt_x</p:attrName>
                                            </p:attrNameLst>
                                          </p:cBhvr>
                                          <p:tavLst>
                                            <p:tav tm="0">
                                              <p:val>
                                                <p:strVal val="#ppt_x"/>
                                              </p:val>
                                            </p:tav>
                                            <p:tav tm="100000">
                                              <p:val>
                                                <p:strVal val="#ppt_x"/>
                                              </p:val>
                                            </p:tav>
                                          </p:tavLst>
                                        </p:anim>
                                        <p:anim calcmode="lin" valueType="num">
                                          <p:cBhvr additive="base">
                                            <p:cTn id="33" dur="2000" fill="hold"/>
                                            <p:tgtEl>
                                              <p:spTgt spid="1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2000" fill="hold"/>
                                            <p:tgtEl>
                                              <p:spTgt spid="15"/>
                                            </p:tgtEl>
                                            <p:attrNameLst>
                                              <p:attrName>ppt_x</p:attrName>
                                            </p:attrNameLst>
                                          </p:cBhvr>
                                          <p:tavLst>
                                            <p:tav tm="0">
                                              <p:val>
                                                <p:strVal val="#ppt_x"/>
                                              </p:val>
                                            </p:tav>
                                            <p:tav tm="100000">
                                              <p:val>
                                                <p:strVal val="#ppt_x"/>
                                              </p:val>
                                            </p:tav>
                                          </p:tavLst>
                                        </p:anim>
                                        <p:anim calcmode="lin" valueType="num">
                                          <p:cBhvr additive="base">
                                            <p:cTn id="37" dur="20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2000" fill="hold"/>
                                            <p:tgtEl>
                                              <p:spTgt spid="14"/>
                                            </p:tgtEl>
                                            <p:attrNameLst>
                                              <p:attrName>ppt_x</p:attrName>
                                            </p:attrNameLst>
                                          </p:cBhvr>
                                          <p:tavLst>
                                            <p:tav tm="0">
                                              <p:val>
                                                <p:strVal val="#ppt_x"/>
                                              </p:val>
                                            </p:tav>
                                            <p:tav tm="100000">
                                              <p:val>
                                                <p:strVal val="#ppt_x"/>
                                              </p:val>
                                            </p:tav>
                                          </p:tavLst>
                                        </p:anim>
                                        <p:anim calcmode="lin" valueType="num">
                                          <p:cBhvr additive="base">
                                            <p:cTn id="41"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animBg="1"/>
          <p:bldP spid="13" grpId="0"/>
          <p:bldP spid="14" grpId="0"/>
          <p:bldP spid="15"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000" fill="hold"/>
                                            <p:tgtEl>
                                              <p:spTgt spid="12"/>
                                            </p:tgtEl>
                                            <p:attrNameLst>
                                              <p:attrName>ppt_x</p:attrName>
                                            </p:attrNameLst>
                                          </p:cBhvr>
                                          <p:tavLst>
                                            <p:tav tm="0">
                                              <p:val>
                                                <p:strVal val="0-#ppt_w/2"/>
                                              </p:val>
                                            </p:tav>
                                            <p:tav tm="100000">
                                              <p:val>
                                                <p:strVal val="#ppt_x"/>
                                              </p:val>
                                            </p:tav>
                                          </p:tavLst>
                                        </p:anim>
                                        <p:anim calcmode="lin" valueType="num">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2" presetClass="entr" presetSubtype="4" fill="hold" grpId="0" nodeType="afterEffect">
                                      <p:stCondLst>
                                        <p:cond delay="0"/>
                                      </p:stCondLst>
                                      <p:childTnLst>
                                        <p:set>
                                          <p:cBhvr>
                                            <p:cTn id="31" dur="1" fill="hold">
                                              <p:stCondLst>
                                                <p:cond delay="0"/>
                                              </p:stCondLst>
                                            </p:cTn>
                                            <p:tgtEl>
                                              <p:spTgt spid="13"/>
                                            </p:tgtEl>
                                            <p:attrNameLst>
                                              <p:attrName>style.visibility</p:attrName>
                                            </p:attrNameLst>
                                          </p:cBhvr>
                                          <p:to>
                                            <p:strVal val="visible"/>
                                          </p:to>
                                        </p:set>
                                        <p:anim calcmode="lin" valueType="num">
                                          <p:cBhvr additive="base">
                                            <p:cTn id="32" dur="2000" fill="hold"/>
                                            <p:tgtEl>
                                              <p:spTgt spid="13"/>
                                            </p:tgtEl>
                                            <p:attrNameLst>
                                              <p:attrName>ppt_x</p:attrName>
                                            </p:attrNameLst>
                                          </p:cBhvr>
                                          <p:tavLst>
                                            <p:tav tm="0">
                                              <p:val>
                                                <p:strVal val="#ppt_x"/>
                                              </p:val>
                                            </p:tav>
                                            <p:tav tm="100000">
                                              <p:val>
                                                <p:strVal val="#ppt_x"/>
                                              </p:val>
                                            </p:tav>
                                          </p:tavLst>
                                        </p:anim>
                                        <p:anim calcmode="lin" valueType="num">
                                          <p:cBhvr additive="base">
                                            <p:cTn id="33" dur="2000" fill="hold"/>
                                            <p:tgtEl>
                                              <p:spTgt spid="13"/>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2000" fill="hold"/>
                                            <p:tgtEl>
                                              <p:spTgt spid="15"/>
                                            </p:tgtEl>
                                            <p:attrNameLst>
                                              <p:attrName>ppt_x</p:attrName>
                                            </p:attrNameLst>
                                          </p:cBhvr>
                                          <p:tavLst>
                                            <p:tav tm="0">
                                              <p:val>
                                                <p:strVal val="#ppt_x"/>
                                              </p:val>
                                            </p:tav>
                                            <p:tav tm="100000">
                                              <p:val>
                                                <p:strVal val="#ppt_x"/>
                                              </p:val>
                                            </p:tav>
                                          </p:tavLst>
                                        </p:anim>
                                        <p:anim calcmode="lin" valueType="num">
                                          <p:cBhvr additive="base">
                                            <p:cTn id="37" dur="2000" fill="hold"/>
                                            <p:tgtEl>
                                              <p:spTgt spid="1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additive="base">
                                            <p:cTn id="40" dur="2000" fill="hold"/>
                                            <p:tgtEl>
                                              <p:spTgt spid="14"/>
                                            </p:tgtEl>
                                            <p:attrNameLst>
                                              <p:attrName>ppt_x</p:attrName>
                                            </p:attrNameLst>
                                          </p:cBhvr>
                                          <p:tavLst>
                                            <p:tav tm="0">
                                              <p:val>
                                                <p:strVal val="#ppt_x"/>
                                              </p:val>
                                            </p:tav>
                                            <p:tav tm="100000">
                                              <p:val>
                                                <p:strVal val="#ppt_x"/>
                                              </p:val>
                                            </p:tav>
                                          </p:tavLst>
                                        </p:anim>
                                        <p:anim calcmode="lin" valueType="num">
                                          <p:cBhvr additive="base">
                                            <p:cTn id="41" dur="2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0" grpId="0"/>
          <p:bldP spid="12" grpId="0" animBg="1"/>
          <p:bldP spid="13" grpId="0"/>
          <p:bldP spid="14" grpId="0"/>
          <p:bldP spid="15" grpId="0"/>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“两会”指的是什么？</a:t>
            </a:r>
            <a:endParaRPr lang="zh-CN" altLang="en-US" dirty="0">
              <a:effectLst>
                <a:outerShdw blurRad="38100" dist="38100" dir="2700000" algn="tl">
                  <a:srgbClr val="000000">
                    <a:alpha val="43137"/>
                  </a:srgbClr>
                </a:outerShdw>
              </a:effectLst>
            </a:endParaRPr>
          </a:p>
        </p:txBody>
      </p:sp>
      <p:sp>
        <p:nvSpPr>
          <p:cNvPr id="5" name="文本框 4"/>
          <p:cNvSpPr txBox="1"/>
          <p:nvPr/>
        </p:nvSpPr>
        <p:spPr>
          <a:xfrm>
            <a:off x="1334385" y="2384202"/>
            <a:ext cx="3726095" cy="1077218"/>
          </a:xfrm>
          <a:prstGeom prst="rect">
            <a:avLst/>
          </a:prstGeom>
          <a:noFill/>
        </p:spPr>
        <p:txBody>
          <a:bodyPr wrap="square" rtlCol="0">
            <a:spAutoFit/>
          </a:bodyPr>
          <a:lstStyle/>
          <a:p>
            <a:pPr defTabSz="913765"/>
            <a:r>
              <a:rPr lang="zh-CN" altLang="en-US" sz="6400" b="1" dirty="0">
                <a:solidFill>
                  <a:srgbClr val="990000"/>
                </a:solidFill>
                <a:latin typeface="微软雅黑" panose="020B0503020204020204" pitchFamily="34" charset="-122"/>
                <a:ea typeface="微软雅黑" panose="020B0503020204020204" pitchFamily="34" charset="-122"/>
              </a:rPr>
              <a:t>全国两会</a:t>
            </a:r>
            <a:endParaRPr lang="en-US" altLang="zh-CN" sz="6400" b="1" dirty="0">
              <a:solidFill>
                <a:srgbClr val="990000"/>
              </a:solidFill>
              <a:latin typeface="微软雅黑" panose="020B0503020204020204" pitchFamily="34" charset="-122"/>
              <a:ea typeface="微软雅黑" panose="020B0503020204020204" pitchFamily="34" charset="-122"/>
            </a:endParaRPr>
          </a:p>
        </p:txBody>
      </p:sp>
      <p:sp>
        <p:nvSpPr>
          <p:cNvPr id="6" name="矩形 5"/>
          <p:cNvSpPr/>
          <p:nvPr/>
        </p:nvSpPr>
        <p:spPr>
          <a:xfrm>
            <a:off x="2254698" y="4815404"/>
            <a:ext cx="1826836" cy="666786"/>
          </a:xfrm>
          <a:prstGeom prst="rect">
            <a:avLst/>
          </a:prstGeom>
        </p:spPr>
        <p:txBody>
          <a:bodyPr wrap="square">
            <a:spAutoFit/>
          </a:bodyPr>
          <a:lstStyle/>
          <a:p>
            <a:pPr defTabSz="913765"/>
            <a:r>
              <a:rPr lang="zh-CN" altLang="en-US" sz="3735" b="1" dirty="0">
                <a:solidFill>
                  <a:prstClr val="black">
                    <a:lumMod val="85000"/>
                    <a:lumOff val="15000"/>
                  </a:prstClr>
                </a:solidFill>
                <a:latin typeface="微软雅黑" panose="020B0503020204020204" pitchFamily="34" charset="-122"/>
                <a:ea typeface="微软雅黑" panose="020B0503020204020204" pitchFamily="34" charset="-122"/>
              </a:rPr>
              <a:t>正式指</a:t>
            </a:r>
            <a:endParaRPr lang="en-US" altLang="zh-CN" sz="37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1394517" y="3629419"/>
            <a:ext cx="3379211" cy="672000"/>
            <a:chOff x="550588" y="2645819"/>
            <a:chExt cx="2534408" cy="504000"/>
          </a:xfrm>
        </p:grpSpPr>
        <p:sp>
          <p:nvSpPr>
            <p:cNvPr id="8" name="矩形 7"/>
            <p:cNvSpPr/>
            <p:nvPr/>
          </p:nvSpPr>
          <p:spPr>
            <a:xfrm>
              <a:off x="550588" y="2645819"/>
              <a:ext cx="2534408" cy="504000"/>
            </a:xfrm>
            <a:prstGeom prst="rect">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636997" y="2708618"/>
              <a:ext cx="2372093" cy="377074"/>
            </a:xfrm>
            <a:prstGeom prst="rect">
              <a:avLst/>
            </a:prstGeom>
          </p:spPr>
          <p:txBody>
            <a:bodyPr wrap="square">
              <a:spAutoFit/>
            </a:bodyP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是约定俗成的简称</a:t>
              </a:r>
              <a:endParaRPr lang="en-US" altLang="zh-CN" sz="26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cxnSp>
        <p:nvCxnSpPr>
          <p:cNvPr id="10" name="直接连接符 9"/>
          <p:cNvCxnSpPr/>
          <p:nvPr/>
        </p:nvCxnSpPr>
        <p:spPr>
          <a:xfrm>
            <a:off x="5313688" y="2118408"/>
            <a:ext cx="0" cy="3600000"/>
          </a:xfrm>
          <a:prstGeom prst="line">
            <a:avLst/>
          </a:prstGeom>
          <a:ln w="190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842960" y="3979892"/>
            <a:ext cx="5302650" cy="1680000"/>
            <a:chOff x="3886919" y="2908673"/>
            <a:chExt cx="3976988" cy="1260000"/>
          </a:xfrm>
        </p:grpSpPr>
        <p:sp>
          <p:nvSpPr>
            <p:cNvPr id="12" name="矩形 11"/>
            <p:cNvSpPr/>
            <p:nvPr/>
          </p:nvSpPr>
          <p:spPr>
            <a:xfrm>
              <a:off x="5164610" y="3129136"/>
              <a:ext cx="2699297" cy="684899"/>
            </a:xfrm>
            <a:prstGeom prst="rect">
              <a:avLst/>
            </a:prstGeom>
          </p:spPr>
          <p:txBody>
            <a:bodyPr wrap="none">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中国人民政治协商会议</a:t>
              </a:r>
              <a:endParaRPr lang="en-US" altLang="zh-CN" sz="2665" b="1" dirty="0">
                <a:solidFill>
                  <a:srgbClr val="990000"/>
                </a:solidFill>
                <a:latin typeface="微软雅黑" panose="020B0503020204020204" pitchFamily="34" charset="-122"/>
                <a:ea typeface="微软雅黑" panose="020B0503020204020204" pitchFamily="34" charset="-122"/>
              </a:endParaRPr>
            </a:p>
            <a:p>
              <a:pPr defTabSz="913765"/>
              <a:r>
                <a:rPr lang="zh-CN" altLang="en-US" sz="2665" b="1" dirty="0">
                  <a:solidFill>
                    <a:srgbClr val="990000"/>
                  </a:solidFill>
                  <a:latin typeface="微软雅黑" panose="020B0503020204020204" pitchFamily="34" charset="-122"/>
                  <a:ea typeface="微软雅黑" panose="020B0503020204020204" pitchFamily="34" charset="-122"/>
                </a:rPr>
                <a:t>全国委员会会议</a:t>
              </a:r>
              <a:endParaRPr lang="zh-CN" altLang="en-US" sz="2665" dirty="0">
                <a:solidFill>
                  <a:prstClr val="black"/>
                </a:solidFill>
                <a:latin typeface="Calibri" panose="020F0502020204030204"/>
                <a:ea typeface="宋体" panose="02010600030101010101" pitchFamily="2" charset="-122"/>
              </a:endParaRPr>
            </a:p>
          </p:txBody>
        </p:sp>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886919" y="2908673"/>
              <a:ext cx="1227282" cy="1260000"/>
            </a:xfrm>
            <a:prstGeom prst="rect">
              <a:avLst/>
            </a:prstGeom>
          </p:spPr>
        </p:pic>
      </p:grpSp>
      <p:grpSp>
        <p:nvGrpSpPr>
          <p:cNvPr id="14" name="组合 13"/>
          <p:cNvGrpSpPr/>
          <p:nvPr/>
        </p:nvGrpSpPr>
        <p:grpSpPr>
          <a:xfrm>
            <a:off x="5853650" y="2098199"/>
            <a:ext cx="5541316" cy="1680000"/>
            <a:chOff x="3894937" y="1497403"/>
            <a:chExt cx="4155987" cy="1260000"/>
          </a:xfrm>
        </p:grpSpPr>
        <p:sp>
          <p:nvSpPr>
            <p:cNvPr id="15" name="矩形 14"/>
            <p:cNvSpPr/>
            <p:nvPr/>
          </p:nvSpPr>
          <p:spPr>
            <a:xfrm>
              <a:off x="5164610" y="1855741"/>
              <a:ext cx="2886314" cy="377074"/>
            </a:xfrm>
            <a:prstGeom prst="rect">
              <a:avLst/>
            </a:prstGeom>
          </p:spPr>
          <p:txBody>
            <a:bodyPr wrap="square">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全国人民代表大会会议</a:t>
              </a:r>
              <a:endParaRPr lang="zh-CN" altLang="en-US" sz="2665" dirty="0">
                <a:solidFill>
                  <a:prstClr val="black"/>
                </a:solidFill>
                <a:latin typeface="Calibri" panose="020F0502020204030204"/>
                <a:ea typeface="宋体" panose="02010600030101010101" pitchFamily="2" charset="-122"/>
              </a:endParaRPr>
            </a:p>
          </p:txBody>
        </p:sp>
        <p:pic>
          <p:nvPicPr>
            <p:cNvPr id="16" name="图片 1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94937" y="1497403"/>
              <a:ext cx="1211246" cy="1260000"/>
            </a:xfrm>
            <a:prstGeom prst="rect">
              <a:avLst/>
            </a:prstGeom>
          </p:spPr>
        </p:pic>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anim calcmode="lin" valueType="num">
                                          <p:cBhvr>
                                            <p:cTn id="13" dur="2000" fill="hold"/>
                                            <p:tgtEl>
                                              <p:spTgt spid="7"/>
                                            </p:tgtEl>
                                            <p:attrNameLst>
                                              <p:attrName>ppt_x</p:attrName>
                                            </p:attrNameLst>
                                          </p:cBhvr>
                                          <p:tavLst>
                                            <p:tav tm="0">
                                              <p:val>
                                                <p:strVal val="#ppt_x"/>
                                              </p:val>
                                            </p:tav>
                                            <p:tav tm="100000">
                                              <p:val>
                                                <p:strVal val="#ppt_x"/>
                                              </p:val>
                                            </p:tav>
                                          </p:tavLst>
                                        </p:anim>
                                        <p:anim calcmode="lin" valueType="num">
                                          <p:cBhvr>
                                            <p:cTn id="14" dur="2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1500"/>
                                            <p:tgtEl>
                                              <p:spTgt spid="6"/>
                                            </p:tgtEl>
                                          </p:cBhvr>
                                        </p:animEffect>
                                      </p:childTnLst>
                                    </p:cTn>
                                  </p:par>
                                </p:childTnLst>
                              </p:cTn>
                            </p:par>
                            <p:par>
                              <p:cTn id="19" fill="hold">
                                <p:stCondLst>
                                  <p:cond delay="3500"/>
                                </p:stCondLst>
                                <p:childTnLst>
                                  <p:par>
                                    <p:cTn id="20" presetID="2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2000"/>
                                            <p:tgtEl>
                                              <p:spTgt spid="10"/>
                                            </p:tgtEl>
                                          </p:cBhvr>
                                        </p:animEffect>
                                      </p:childTnLst>
                                    </p:cTn>
                                  </p:par>
                                </p:childTnLst>
                              </p:cTn>
                            </p:par>
                            <p:par>
                              <p:cTn id="23" fill="hold">
                                <p:stCondLst>
                                  <p:cond delay="5500"/>
                                </p:stCondLst>
                                <p:childTnLst>
                                  <p:par>
                                    <p:cTn id="24" presetID="2" presetClass="entr" presetSubtype="2" fill="hold" nodeType="afterEffect" p14:presetBounceEnd="28000">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14:bounceEnd="28000">
                                          <p:cBhvr additive="base">
                                            <p:cTn id="26" dur="1750" fill="hold"/>
                                            <p:tgtEl>
                                              <p:spTgt spid="14"/>
                                            </p:tgtEl>
                                            <p:attrNameLst>
                                              <p:attrName>ppt_x</p:attrName>
                                            </p:attrNameLst>
                                          </p:cBhvr>
                                          <p:tavLst>
                                            <p:tav tm="0">
                                              <p:val>
                                                <p:strVal val="1+#ppt_w/2"/>
                                              </p:val>
                                            </p:tav>
                                            <p:tav tm="100000">
                                              <p:val>
                                                <p:strVal val="#ppt_x"/>
                                              </p:val>
                                            </p:tav>
                                          </p:tavLst>
                                        </p:anim>
                                        <p:anim calcmode="lin" valueType="num" p14:bounceEnd="28000">
                                          <p:cBhvr additive="base">
                                            <p:cTn id="27" dur="175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7500"/>
                                </p:stCondLst>
                                <p:childTnLst>
                                  <p:par>
                                    <p:cTn id="29" presetID="2" presetClass="entr" presetSubtype="2" fill="hold" nodeType="afterEffect" p14:presetBounceEnd="28000">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14:bounceEnd="28000">
                                          <p:cBhvr additive="base">
                                            <p:cTn id="31" dur="1750" fill="hold"/>
                                            <p:tgtEl>
                                              <p:spTgt spid="11"/>
                                            </p:tgtEl>
                                            <p:attrNameLst>
                                              <p:attrName>ppt_x</p:attrName>
                                            </p:attrNameLst>
                                          </p:cBhvr>
                                          <p:tavLst>
                                            <p:tav tm="0">
                                              <p:val>
                                                <p:strVal val="1+#ppt_w/2"/>
                                              </p:val>
                                            </p:tav>
                                            <p:tav tm="100000">
                                              <p:val>
                                                <p:strVal val="#ppt_x"/>
                                              </p:val>
                                            </p:tav>
                                          </p:tavLst>
                                        </p:anim>
                                        <p:anim calcmode="lin" valueType="num" p14:bounceEnd="28000">
                                          <p:cBhvr additive="base">
                                            <p:cTn id="32" dur="1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ppt_x</p:attrName>
                                            </p:attrNameLst>
                                          </p:cBhvr>
                                          <p:tavLst>
                                            <p:tav tm="0">
                                              <p:val>
                                                <p:strVal val="#ppt_x"/>
                                              </p:val>
                                            </p:tav>
                                            <p:tav tm="100000">
                                              <p:val>
                                                <p:strVal val="#ppt_x"/>
                                              </p:val>
                                            </p:tav>
                                          </p:tavLst>
                                        </p:anim>
                                        <p:anim calcmode="lin" valueType="num">
                                          <p:cBhvr>
                                            <p:cTn id="9" dur="2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2000"/>
                                            <p:tgtEl>
                                              <p:spTgt spid="7"/>
                                            </p:tgtEl>
                                          </p:cBhvr>
                                        </p:animEffect>
                                        <p:anim calcmode="lin" valueType="num">
                                          <p:cBhvr>
                                            <p:cTn id="13" dur="2000" fill="hold"/>
                                            <p:tgtEl>
                                              <p:spTgt spid="7"/>
                                            </p:tgtEl>
                                            <p:attrNameLst>
                                              <p:attrName>ppt_x</p:attrName>
                                            </p:attrNameLst>
                                          </p:cBhvr>
                                          <p:tavLst>
                                            <p:tav tm="0">
                                              <p:val>
                                                <p:strVal val="#ppt_x"/>
                                              </p:val>
                                            </p:tav>
                                            <p:tav tm="100000">
                                              <p:val>
                                                <p:strVal val="#ppt_x"/>
                                              </p:val>
                                            </p:tav>
                                          </p:tavLst>
                                        </p:anim>
                                        <p:anim calcmode="lin" valueType="num">
                                          <p:cBhvr>
                                            <p:cTn id="14" dur="2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1500"/>
                                            <p:tgtEl>
                                              <p:spTgt spid="6"/>
                                            </p:tgtEl>
                                          </p:cBhvr>
                                        </p:animEffect>
                                      </p:childTnLst>
                                    </p:cTn>
                                  </p:par>
                                </p:childTnLst>
                              </p:cTn>
                            </p:par>
                            <p:par>
                              <p:cTn id="19" fill="hold">
                                <p:stCondLst>
                                  <p:cond delay="3500"/>
                                </p:stCondLst>
                                <p:childTnLst>
                                  <p:par>
                                    <p:cTn id="20" presetID="22" presetClass="entr" presetSubtype="1" fill="hold"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2000"/>
                                            <p:tgtEl>
                                              <p:spTgt spid="10"/>
                                            </p:tgtEl>
                                          </p:cBhvr>
                                        </p:animEffect>
                                      </p:childTnLst>
                                    </p:cTn>
                                  </p:par>
                                </p:childTnLst>
                              </p:cTn>
                            </p:par>
                            <p:par>
                              <p:cTn id="23" fill="hold">
                                <p:stCondLst>
                                  <p:cond delay="5500"/>
                                </p:stCondLst>
                                <p:childTnLst>
                                  <p:par>
                                    <p:cTn id="24" presetID="2" presetClass="entr" presetSubtype="2" fill="hold" nodeType="after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additive="base">
                                            <p:cTn id="26" dur="1750" fill="hold"/>
                                            <p:tgtEl>
                                              <p:spTgt spid="14"/>
                                            </p:tgtEl>
                                            <p:attrNameLst>
                                              <p:attrName>ppt_x</p:attrName>
                                            </p:attrNameLst>
                                          </p:cBhvr>
                                          <p:tavLst>
                                            <p:tav tm="0">
                                              <p:val>
                                                <p:strVal val="1+#ppt_w/2"/>
                                              </p:val>
                                            </p:tav>
                                            <p:tav tm="100000">
                                              <p:val>
                                                <p:strVal val="#ppt_x"/>
                                              </p:val>
                                            </p:tav>
                                          </p:tavLst>
                                        </p:anim>
                                        <p:anim calcmode="lin" valueType="num">
                                          <p:cBhvr additive="base">
                                            <p:cTn id="27" dur="1750" fill="hold"/>
                                            <p:tgtEl>
                                              <p:spTgt spid="14"/>
                                            </p:tgtEl>
                                            <p:attrNameLst>
                                              <p:attrName>ppt_y</p:attrName>
                                            </p:attrNameLst>
                                          </p:cBhvr>
                                          <p:tavLst>
                                            <p:tav tm="0">
                                              <p:val>
                                                <p:strVal val="#ppt_y"/>
                                              </p:val>
                                            </p:tav>
                                            <p:tav tm="100000">
                                              <p:val>
                                                <p:strVal val="#ppt_y"/>
                                              </p:val>
                                            </p:tav>
                                          </p:tavLst>
                                        </p:anim>
                                      </p:childTnLst>
                                    </p:cTn>
                                  </p:par>
                                </p:childTnLst>
                              </p:cTn>
                            </p:par>
                            <p:par>
                              <p:cTn id="28" fill="hold">
                                <p:stCondLst>
                                  <p:cond delay="7500"/>
                                </p:stCondLst>
                                <p:childTnLst>
                                  <p:par>
                                    <p:cTn id="29" presetID="2" presetClass="entr" presetSubtype="2"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1750" fill="hold"/>
                                            <p:tgtEl>
                                              <p:spTgt spid="11"/>
                                            </p:tgtEl>
                                            <p:attrNameLst>
                                              <p:attrName>ppt_x</p:attrName>
                                            </p:attrNameLst>
                                          </p:cBhvr>
                                          <p:tavLst>
                                            <p:tav tm="0">
                                              <p:val>
                                                <p:strVal val="1+#ppt_w/2"/>
                                              </p:val>
                                            </p:tav>
                                            <p:tav tm="100000">
                                              <p:val>
                                                <p:strVal val="#ppt_x"/>
                                              </p:val>
                                            </p:tav>
                                          </p:tavLst>
                                        </p:anim>
                                        <p:anim calcmode="lin" valueType="num">
                                          <p:cBhvr additive="base">
                                            <p:cTn id="32" dur="175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mc:Fallback>
  </mc:AlternateContent>
</p:sld>
</file>

<file path=ppt/slides/slide4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836159"/>
            <a:ext cx="11766550" cy="2491334"/>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54829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中国发展八大信号</a:t>
            </a:r>
            <a:endParaRPr lang="zh-CN" altLang="en-US" dirty="0">
              <a:effectLst>
                <a:outerShdw blurRad="38100" dist="38100" dir="2700000" algn="tl">
                  <a:srgbClr val="000000">
                    <a:alpha val="43137"/>
                  </a:srgbClr>
                </a:outerShdw>
              </a:effectLst>
            </a:endParaRPr>
          </a:p>
        </p:txBody>
      </p:sp>
      <p:sp>
        <p:nvSpPr>
          <p:cNvPr id="5" name="矩形 4"/>
          <p:cNvSpPr/>
          <p:nvPr/>
        </p:nvSpPr>
        <p:spPr>
          <a:xfrm>
            <a:off x="527572" y="3621087"/>
            <a:ext cx="11277077" cy="2476512"/>
          </a:xfrm>
          <a:prstGeom prst="rect">
            <a:avLst/>
          </a:prstGeom>
        </p:spPr>
        <p:txBody>
          <a:bodyPr wrap="squar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　　报告明确提出，进一步释放国内需求潜力。</a:t>
            </a:r>
            <a:r>
              <a:rPr lang="zh-CN" altLang="en-US" sz="1865" dirty="0">
                <a:solidFill>
                  <a:prstClr val="black"/>
                </a:solidFill>
                <a:latin typeface="微软雅黑" panose="020B0503020204020204" pitchFamily="34" charset="-122"/>
                <a:ea typeface="微软雅黑" panose="020B0503020204020204" pitchFamily="34" charset="-122"/>
              </a:rPr>
              <a:t>推动供给结构和需求结构相适应、消费升级和有效投资相促进、区域城乡发展相协调，增强内需对经济增长的持久拉动作用。</a:t>
            </a:r>
            <a:endParaRPr lang="zh-CN" altLang="en-US" sz="1865" dirty="0">
              <a:solidFill>
                <a:prstClr val="black"/>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“在强调以供给侧结构性改革为主线的同时，我们仍要适度扩大总需求，当然要找准发力点、增强有效性。”迟福林委员说。</a:t>
            </a:r>
            <a:endParaRPr lang="zh-CN" altLang="en-US" sz="1865" dirty="0">
              <a:solidFill>
                <a:prstClr val="black"/>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新型城镇化，一头连着基础设施投资，一头连着居民消费，更是未来发展的强劲引擎。</a:t>
            </a:r>
            <a:r>
              <a:rPr lang="zh-CN" altLang="en-US" sz="1865" b="1" dirty="0">
                <a:solidFill>
                  <a:srgbClr val="990000"/>
                </a:solidFill>
                <a:latin typeface="微软雅黑" panose="020B0503020204020204" pitchFamily="34" charset="-122"/>
                <a:ea typeface="微软雅黑" panose="020B0503020204020204" pitchFamily="34" charset="-122"/>
              </a:rPr>
              <a:t>报告提出，扎实推进新型城镇化。深化户籍制度改革，今年实现进城落户</a:t>
            </a:r>
            <a:r>
              <a:rPr lang="en-US" altLang="zh-CN" sz="1865" b="1" dirty="0">
                <a:solidFill>
                  <a:srgbClr val="990000"/>
                </a:solidFill>
                <a:latin typeface="微软雅黑" panose="020B0503020204020204" pitchFamily="34" charset="-122"/>
                <a:ea typeface="微软雅黑" panose="020B0503020204020204" pitchFamily="34" charset="-122"/>
              </a:rPr>
              <a:t>1300</a:t>
            </a:r>
            <a:r>
              <a:rPr lang="zh-CN" altLang="en-US" sz="1865" b="1" dirty="0">
                <a:solidFill>
                  <a:srgbClr val="990000"/>
                </a:solidFill>
                <a:latin typeface="微软雅黑" panose="020B0503020204020204" pitchFamily="34" charset="-122"/>
                <a:ea typeface="微软雅黑" panose="020B0503020204020204" pitchFamily="34" charset="-122"/>
              </a:rPr>
              <a:t>万人以上。</a:t>
            </a:r>
            <a:endParaRPr lang="zh-CN" altLang="en-US" sz="1865" b="1" dirty="0">
              <a:solidFill>
                <a:srgbClr val="990000"/>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“随着消费潜力持续释放，只要我们不断研发新产品，满足新需求，再加上政府不断完善市场环境，发展前景没有‘天花板’。”全国人大代表、贝达药业有限公司董事长丁列明非常看好国内市场。</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3921341" y="1858324"/>
            <a:ext cx="6233935" cy="1035605"/>
          </a:xfrm>
          <a:prstGeom prst="rect">
            <a:avLst/>
          </a:prstGeom>
        </p:spPr>
        <p:txBody>
          <a:bodyPr wrap="square">
            <a:spAutoFit/>
          </a:bodyPr>
          <a:lstStyle/>
          <a:p>
            <a:pPr defTabSz="913765">
              <a:lnSpc>
                <a:spcPct val="120000"/>
              </a:lnSpc>
            </a:pPr>
            <a:r>
              <a:rPr lang="zh-CN" altLang="en-US" sz="2665" b="1" dirty="0">
                <a:solidFill>
                  <a:srgbClr val="990000"/>
                </a:solidFill>
                <a:latin typeface="微软雅黑" panose="020B0503020204020204" pitchFamily="34" charset="-122"/>
                <a:ea typeface="微软雅黑" panose="020B0503020204020204" pitchFamily="34" charset="-122"/>
              </a:rPr>
              <a:t>多举措释放国内需求潜力</a:t>
            </a:r>
            <a:endParaRPr lang="en-US" altLang="zh-CN" sz="2665" b="1" dirty="0">
              <a:solidFill>
                <a:srgbClr val="990000"/>
              </a:solidFill>
              <a:latin typeface="微软雅黑" panose="020B0503020204020204" pitchFamily="34" charset="-122"/>
              <a:ea typeface="微软雅黑" panose="020B0503020204020204" pitchFamily="34" charset="-122"/>
            </a:endParaRPr>
          </a:p>
          <a:p>
            <a:pPr defTabSz="913765">
              <a:lnSpc>
                <a:spcPct val="120000"/>
              </a:lnSpc>
            </a:pPr>
            <a:r>
              <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rPr>
              <a:t>增强内需对经济增长的持久拉动作用</a:t>
            </a:r>
            <a:endPar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349469" y="1791461"/>
            <a:ext cx="1200145" cy="1200000"/>
            <a:chOff x="1695922" y="1234437"/>
            <a:chExt cx="900109" cy="900000"/>
          </a:xfrm>
        </p:grpSpPr>
        <p:sp>
          <p:nvSpPr>
            <p:cNvPr id="8" name="椭圆 7"/>
            <p:cNvSpPr/>
            <p:nvPr/>
          </p:nvSpPr>
          <p:spPr>
            <a:xfrm>
              <a:off x="1695922" y="1234437"/>
              <a:ext cx="900000" cy="90000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1696031" y="1360894"/>
              <a:ext cx="900000" cy="623248"/>
            </a:xfrm>
            <a:prstGeom prst="rect">
              <a:avLst/>
            </a:prstGeom>
          </p:spPr>
          <p:txBody>
            <a:bodyPr wrap="square">
              <a:spAutoFit/>
            </a:bodyPr>
            <a:lstStyle/>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传递</a:t>
              </a:r>
              <a:endParaRPr lang="en-US" altLang="zh-CN" sz="24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信号</a:t>
              </a:r>
              <a:endParaRPr lang="zh-CN" altLang="en-US" sz="1600" b="1" dirty="0">
                <a:solidFill>
                  <a:srgbClr val="FFC000">
                    <a:lumMod val="20000"/>
                    <a:lumOff val="80000"/>
                  </a:srgbClr>
                </a:solidFill>
                <a:latin typeface="Impact" panose="020B0806030902050204" pitchFamily="34" charset="0"/>
                <a:ea typeface="微软雅黑" panose="020B0503020204020204" pitchFamily="34" charset="-122"/>
              </a:endParaRPr>
            </a:p>
          </p:txBody>
        </p:sp>
      </p:grpSp>
      <p:sp>
        <p:nvSpPr>
          <p:cNvPr id="10" name="矩形 9"/>
          <p:cNvSpPr/>
          <p:nvPr/>
        </p:nvSpPr>
        <p:spPr>
          <a:xfrm>
            <a:off x="10185667" y="1837464"/>
            <a:ext cx="1175322" cy="1200329"/>
          </a:xfrm>
          <a:prstGeom prst="rect">
            <a:avLst/>
          </a:prstGeom>
        </p:spPr>
        <p:txBody>
          <a:bodyPr wrap="none">
            <a:spAutoFit/>
          </a:bodyPr>
          <a:lstStyle/>
          <a:p>
            <a:pPr algn="ctr" defTabSz="913765"/>
            <a:r>
              <a:rPr lang="en-US" altLang="zh-CN" sz="7200" dirty="0">
                <a:solidFill>
                  <a:srgbClr val="990000"/>
                </a:solidFill>
                <a:latin typeface="Impact" panose="020B0806030902050204" pitchFamily="34" charset="0"/>
                <a:ea typeface="微软雅黑" panose="020B0503020204020204" pitchFamily="34" charset="-122"/>
              </a:rPr>
              <a:t>05</a:t>
            </a:r>
            <a:endParaRPr lang="zh-CN" altLang="en-US" sz="4265" dirty="0">
              <a:solidFill>
                <a:srgbClr val="990000"/>
              </a:solidFill>
              <a:latin typeface="Impact" panose="020B0806030902050204" pitchFamily="34" charset="0"/>
              <a:ea typeface="微软雅黑" panose="020B0503020204020204" pitchFamily="34" charset="-122"/>
            </a:endParaRPr>
          </a:p>
        </p:txBody>
      </p:sp>
      <p:pic>
        <p:nvPicPr>
          <p:cNvPr id="11" name="Picture 2" descr="H:\ppt小图 (0-00-14-05)_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flipH="1">
            <a:off x="764865" y="1725323"/>
            <a:ext cx="1214037" cy="1332279"/>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212725" y="3496102"/>
            <a:ext cx="11766550" cy="2704297"/>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14:presetBounceEnd="25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25000">
                                          <p:cBhvr additive="base">
                                            <p:cTn id="27" dur="2000" fill="hold"/>
                                            <p:tgtEl>
                                              <p:spTgt spid="12"/>
                                            </p:tgtEl>
                                            <p:attrNameLst>
                                              <p:attrName>ppt_x</p:attrName>
                                            </p:attrNameLst>
                                          </p:cBhvr>
                                          <p:tavLst>
                                            <p:tav tm="0">
                                              <p:val>
                                                <p:strVal val="0-#ppt_w/2"/>
                                              </p:val>
                                            </p:tav>
                                            <p:tav tm="100000">
                                              <p:val>
                                                <p:strVal val="#ppt_x"/>
                                              </p:val>
                                            </p:tav>
                                          </p:tavLst>
                                        </p:anim>
                                        <p:anim calcmode="lin" valueType="num" p14:bounceEnd="25000">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250"/>
                                            <p:tgtEl>
                                              <p:spTgt spid="5"/>
                                            </p:tgtEl>
                                          </p:cBhvr>
                                        </p:animEffect>
                                        <p:anim calcmode="lin" valueType="num">
                                          <p:cBhvr>
                                            <p:cTn id="33" dur="2250" fill="hold"/>
                                            <p:tgtEl>
                                              <p:spTgt spid="5"/>
                                            </p:tgtEl>
                                            <p:attrNameLst>
                                              <p:attrName>ppt_x</p:attrName>
                                            </p:attrNameLst>
                                          </p:cBhvr>
                                          <p:tavLst>
                                            <p:tav tm="0">
                                              <p:val>
                                                <p:strVal val="#ppt_x"/>
                                              </p:val>
                                            </p:tav>
                                            <p:tav tm="100000">
                                              <p:val>
                                                <p:strVal val="#ppt_x"/>
                                              </p:val>
                                            </p:tav>
                                          </p:tavLst>
                                        </p:anim>
                                        <p:anim calcmode="lin" valueType="num">
                                          <p:cBhvr>
                                            <p:cTn id="34" dur="2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000" fill="hold"/>
                                            <p:tgtEl>
                                              <p:spTgt spid="12"/>
                                            </p:tgtEl>
                                            <p:attrNameLst>
                                              <p:attrName>ppt_x</p:attrName>
                                            </p:attrNameLst>
                                          </p:cBhvr>
                                          <p:tavLst>
                                            <p:tav tm="0">
                                              <p:val>
                                                <p:strVal val="0-#ppt_w/2"/>
                                              </p:val>
                                            </p:tav>
                                            <p:tav tm="100000">
                                              <p:val>
                                                <p:strVal val="#ppt_x"/>
                                              </p:val>
                                            </p:tav>
                                          </p:tavLst>
                                        </p:anim>
                                        <p:anim calcmode="lin" valueType="num">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250"/>
                                            <p:tgtEl>
                                              <p:spTgt spid="5"/>
                                            </p:tgtEl>
                                          </p:cBhvr>
                                        </p:animEffect>
                                        <p:anim calcmode="lin" valueType="num">
                                          <p:cBhvr>
                                            <p:cTn id="33" dur="2250" fill="hold"/>
                                            <p:tgtEl>
                                              <p:spTgt spid="5"/>
                                            </p:tgtEl>
                                            <p:attrNameLst>
                                              <p:attrName>ppt_x</p:attrName>
                                            </p:attrNameLst>
                                          </p:cBhvr>
                                          <p:tavLst>
                                            <p:tav tm="0">
                                              <p:val>
                                                <p:strVal val="#ppt_x"/>
                                              </p:val>
                                            </p:tav>
                                            <p:tav tm="100000">
                                              <p:val>
                                                <p:strVal val="#ppt_x"/>
                                              </p:val>
                                            </p:tav>
                                          </p:tavLst>
                                        </p:anim>
                                        <p:anim calcmode="lin" valueType="num">
                                          <p:cBhvr>
                                            <p:cTn id="34" dur="2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2" grpId="0" animBg="1"/>
        </p:bldLst>
      </p:timing>
    </mc:Fallback>
  </mc:AlternateContent>
</p:sld>
</file>

<file path=ppt/slides/slide4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836159"/>
            <a:ext cx="11766550" cy="2491334"/>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54829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中国发展八大信号</a:t>
            </a:r>
            <a:endParaRPr lang="zh-CN" altLang="en-US" dirty="0">
              <a:effectLst>
                <a:outerShdw blurRad="38100" dist="38100" dir="2700000" algn="tl">
                  <a:srgbClr val="000000">
                    <a:alpha val="43137"/>
                  </a:srgbClr>
                </a:outerShdw>
              </a:effectLst>
            </a:endParaRPr>
          </a:p>
        </p:txBody>
      </p:sp>
      <p:sp>
        <p:nvSpPr>
          <p:cNvPr id="5" name="矩形 4"/>
          <p:cNvSpPr/>
          <p:nvPr/>
        </p:nvSpPr>
        <p:spPr>
          <a:xfrm>
            <a:off x="527572" y="3621087"/>
            <a:ext cx="11277077" cy="2476512"/>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　　报告对今年民生工作做了周密细致的安排，在脱贫、就业等民生重点领域，进一步加大了力度。</a:t>
            </a:r>
            <a:endParaRPr lang="zh-CN" altLang="en-US" sz="1865" dirty="0">
              <a:solidFill>
                <a:prstClr val="black"/>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贫困地区和贫困人口是全面小康最大的短板，去年底我国还有</a:t>
            </a:r>
            <a:r>
              <a:rPr lang="en-US" altLang="zh-CN" sz="1865" dirty="0">
                <a:solidFill>
                  <a:prstClr val="black"/>
                </a:solidFill>
                <a:latin typeface="微软雅黑" panose="020B0503020204020204" pitchFamily="34" charset="-122"/>
                <a:ea typeface="微软雅黑" panose="020B0503020204020204" pitchFamily="34" charset="-122"/>
              </a:rPr>
              <a:t>4335</a:t>
            </a:r>
            <a:r>
              <a:rPr lang="zh-CN" altLang="en-US" sz="1865" dirty="0">
                <a:solidFill>
                  <a:prstClr val="black"/>
                </a:solidFill>
                <a:latin typeface="微软雅黑" panose="020B0503020204020204" pitchFamily="34" charset="-122"/>
                <a:ea typeface="微软雅黑" panose="020B0503020204020204" pitchFamily="34" charset="-122"/>
              </a:rPr>
              <a:t>万贫困人口。</a:t>
            </a:r>
            <a:r>
              <a:rPr lang="zh-CN" altLang="en-US" sz="1865" b="1" dirty="0">
                <a:solidFill>
                  <a:srgbClr val="990000"/>
                </a:solidFill>
                <a:latin typeface="微软雅黑" panose="020B0503020204020204" pitchFamily="34" charset="-122"/>
                <a:ea typeface="微软雅黑" panose="020B0503020204020204" pitchFamily="34" charset="-122"/>
              </a:rPr>
              <a:t>报告提出，要深入实施精准扶贫精准脱贫，今年再减少农村贫困人口</a:t>
            </a:r>
            <a:r>
              <a:rPr lang="en-US" altLang="zh-CN" sz="1865" b="1" dirty="0">
                <a:solidFill>
                  <a:srgbClr val="990000"/>
                </a:solidFill>
                <a:latin typeface="微软雅黑" panose="020B0503020204020204" pitchFamily="34" charset="-122"/>
                <a:ea typeface="微软雅黑" panose="020B0503020204020204" pitchFamily="34" charset="-122"/>
              </a:rPr>
              <a:t>1000</a:t>
            </a:r>
            <a:r>
              <a:rPr lang="zh-CN" altLang="en-US" sz="1865" b="1" dirty="0">
                <a:solidFill>
                  <a:srgbClr val="990000"/>
                </a:solidFill>
                <a:latin typeface="微软雅黑" panose="020B0503020204020204" pitchFamily="34" charset="-122"/>
                <a:ea typeface="微软雅黑" panose="020B0503020204020204" pitchFamily="34" charset="-122"/>
              </a:rPr>
              <a:t>万以上。</a:t>
            </a:r>
            <a:endParaRPr lang="zh-CN" altLang="en-US" sz="1865" b="1" dirty="0">
              <a:solidFill>
                <a:srgbClr val="990000"/>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剩下的任务都是难啃的‘硬骨头’，一些贫困户稳定脱贫能力弱，要针对不同致贫原因分类施策。”全国人大代表、河南周口科技职业学院院长李海燕建议，大力发展贫困地区的职业技能培训，让贫困人口以一技之长改变自身命运。</a:t>
            </a:r>
            <a:endParaRPr lang="zh-CN" altLang="en-US" sz="1865" dirty="0">
              <a:solidFill>
                <a:prstClr val="black"/>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就业是民生之本，尤其是在国内外形势复杂的情况下，更要做好就业工作。报告提出，今年城镇新增就业</a:t>
            </a:r>
            <a:r>
              <a:rPr lang="en-US" altLang="zh-CN" sz="1865" dirty="0">
                <a:solidFill>
                  <a:prstClr val="black"/>
                </a:solidFill>
                <a:latin typeface="微软雅黑" panose="020B0503020204020204" pitchFamily="34" charset="-122"/>
                <a:ea typeface="微软雅黑" panose="020B0503020204020204" pitchFamily="34" charset="-122"/>
              </a:rPr>
              <a:t>1100</a:t>
            </a:r>
            <a:r>
              <a:rPr lang="zh-CN" altLang="en-US" sz="1865" dirty="0">
                <a:solidFill>
                  <a:prstClr val="black"/>
                </a:solidFill>
                <a:latin typeface="微软雅黑" panose="020B0503020204020204" pitchFamily="34" charset="-122"/>
                <a:ea typeface="微软雅黑" panose="020B0503020204020204" pitchFamily="34" charset="-122"/>
              </a:rPr>
              <a:t>万人以上。今年目标比去年目标多</a:t>
            </a:r>
            <a:r>
              <a:rPr lang="en-US" altLang="zh-CN" sz="1865" dirty="0">
                <a:solidFill>
                  <a:prstClr val="black"/>
                </a:solidFill>
                <a:latin typeface="微软雅黑" panose="020B0503020204020204" pitchFamily="34" charset="-122"/>
                <a:ea typeface="微软雅黑" panose="020B0503020204020204" pitchFamily="34" charset="-122"/>
              </a:rPr>
              <a:t>100</a:t>
            </a:r>
            <a:r>
              <a:rPr lang="zh-CN" altLang="en-US" sz="1865" dirty="0">
                <a:solidFill>
                  <a:prstClr val="black"/>
                </a:solidFill>
                <a:latin typeface="微软雅黑" panose="020B0503020204020204" pitchFamily="34" charset="-122"/>
                <a:ea typeface="微软雅黑" panose="020B0503020204020204" pitchFamily="34" charset="-122"/>
              </a:rPr>
              <a:t>万人，突出了更加重视就业的导向。</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3921341" y="1858324"/>
            <a:ext cx="6233935" cy="1035605"/>
          </a:xfrm>
          <a:prstGeom prst="rect">
            <a:avLst/>
          </a:prstGeom>
        </p:spPr>
        <p:txBody>
          <a:bodyPr wrap="square">
            <a:spAutoFit/>
          </a:bodyPr>
          <a:lstStyle/>
          <a:p>
            <a:pPr defTabSz="913765">
              <a:lnSpc>
                <a:spcPct val="120000"/>
              </a:lnSpc>
            </a:pPr>
            <a:r>
              <a:rPr lang="zh-CN" altLang="en-US" sz="2665" b="1" dirty="0">
                <a:solidFill>
                  <a:srgbClr val="990000"/>
                </a:solidFill>
                <a:latin typeface="微软雅黑" panose="020B0503020204020204" pitchFamily="34" charset="-122"/>
                <a:ea typeface="微软雅黑" panose="020B0503020204020204" pitchFamily="34" charset="-122"/>
              </a:rPr>
              <a:t>脱贫和就业成为重要发力点</a:t>
            </a:r>
            <a:endParaRPr lang="en-US" altLang="zh-CN" sz="2665" b="1" dirty="0">
              <a:solidFill>
                <a:srgbClr val="990000"/>
              </a:solidFill>
              <a:latin typeface="微软雅黑" panose="020B0503020204020204" pitchFamily="34" charset="-122"/>
              <a:ea typeface="微软雅黑" panose="020B0503020204020204" pitchFamily="34" charset="-122"/>
            </a:endParaRPr>
          </a:p>
          <a:p>
            <a:pPr defTabSz="913765">
              <a:lnSpc>
                <a:spcPct val="120000"/>
              </a:lnSpc>
            </a:pPr>
            <a:r>
              <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rPr>
              <a:t>民生安排更加注重百姓获得感</a:t>
            </a:r>
            <a:endPar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349469" y="1791461"/>
            <a:ext cx="1200145" cy="1200000"/>
            <a:chOff x="1695922" y="1234437"/>
            <a:chExt cx="900109" cy="900000"/>
          </a:xfrm>
        </p:grpSpPr>
        <p:sp>
          <p:nvSpPr>
            <p:cNvPr id="8" name="椭圆 7"/>
            <p:cNvSpPr/>
            <p:nvPr/>
          </p:nvSpPr>
          <p:spPr>
            <a:xfrm>
              <a:off x="1695922" y="1234437"/>
              <a:ext cx="900000" cy="90000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1696031" y="1360894"/>
              <a:ext cx="900000" cy="623248"/>
            </a:xfrm>
            <a:prstGeom prst="rect">
              <a:avLst/>
            </a:prstGeom>
          </p:spPr>
          <p:txBody>
            <a:bodyPr wrap="square">
              <a:spAutoFit/>
            </a:bodyPr>
            <a:lstStyle/>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传递</a:t>
              </a:r>
              <a:endParaRPr lang="en-US" altLang="zh-CN" sz="24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信号</a:t>
              </a:r>
              <a:endParaRPr lang="zh-CN" altLang="en-US" sz="1600" b="1" dirty="0">
                <a:solidFill>
                  <a:srgbClr val="FFC000">
                    <a:lumMod val="20000"/>
                    <a:lumOff val="80000"/>
                  </a:srgbClr>
                </a:solidFill>
                <a:latin typeface="Impact" panose="020B0806030902050204" pitchFamily="34" charset="0"/>
                <a:ea typeface="微软雅黑" panose="020B0503020204020204" pitchFamily="34" charset="-122"/>
              </a:endParaRPr>
            </a:p>
          </p:txBody>
        </p:sp>
      </p:grpSp>
      <p:sp>
        <p:nvSpPr>
          <p:cNvPr id="10" name="矩形 9"/>
          <p:cNvSpPr/>
          <p:nvPr/>
        </p:nvSpPr>
        <p:spPr>
          <a:xfrm>
            <a:off x="10183262" y="1837464"/>
            <a:ext cx="1180131" cy="1200329"/>
          </a:xfrm>
          <a:prstGeom prst="rect">
            <a:avLst/>
          </a:prstGeom>
        </p:spPr>
        <p:txBody>
          <a:bodyPr wrap="none">
            <a:spAutoFit/>
          </a:bodyPr>
          <a:lstStyle/>
          <a:p>
            <a:pPr algn="ctr" defTabSz="913765"/>
            <a:r>
              <a:rPr lang="en-US" altLang="zh-CN" sz="7200" dirty="0">
                <a:solidFill>
                  <a:srgbClr val="990000"/>
                </a:solidFill>
                <a:latin typeface="Impact" panose="020B0806030902050204" pitchFamily="34" charset="0"/>
                <a:ea typeface="微软雅黑" panose="020B0503020204020204" pitchFamily="34" charset="-122"/>
              </a:rPr>
              <a:t>06</a:t>
            </a:r>
            <a:endParaRPr lang="zh-CN" altLang="en-US" sz="4265" dirty="0">
              <a:solidFill>
                <a:srgbClr val="990000"/>
              </a:solidFill>
              <a:latin typeface="Impact" panose="020B0806030902050204" pitchFamily="34" charset="0"/>
              <a:ea typeface="微软雅黑" panose="020B0503020204020204" pitchFamily="34" charset="-122"/>
            </a:endParaRPr>
          </a:p>
        </p:txBody>
      </p:sp>
      <p:pic>
        <p:nvPicPr>
          <p:cNvPr id="11" name="Picture 2" descr="H:\ppt小图 (0-00-14-05)_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flipH="1">
            <a:off x="764865" y="1725323"/>
            <a:ext cx="1214037" cy="1332279"/>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212725" y="3496102"/>
            <a:ext cx="11766550" cy="2704297"/>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14:presetBounceEnd="25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25000">
                                          <p:cBhvr additive="base">
                                            <p:cTn id="27" dur="2000" fill="hold"/>
                                            <p:tgtEl>
                                              <p:spTgt spid="12"/>
                                            </p:tgtEl>
                                            <p:attrNameLst>
                                              <p:attrName>ppt_x</p:attrName>
                                            </p:attrNameLst>
                                          </p:cBhvr>
                                          <p:tavLst>
                                            <p:tav tm="0">
                                              <p:val>
                                                <p:strVal val="0-#ppt_w/2"/>
                                              </p:val>
                                            </p:tav>
                                            <p:tav tm="100000">
                                              <p:val>
                                                <p:strVal val="#ppt_x"/>
                                              </p:val>
                                            </p:tav>
                                          </p:tavLst>
                                        </p:anim>
                                        <p:anim calcmode="lin" valueType="num" p14:bounceEnd="25000">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250"/>
                                            <p:tgtEl>
                                              <p:spTgt spid="5"/>
                                            </p:tgtEl>
                                          </p:cBhvr>
                                        </p:animEffect>
                                        <p:anim calcmode="lin" valueType="num">
                                          <p:cBhvr>
                                            <p:cTn id="33" dur="2250" fill="hold"/>
                                            <p:tgtEl>
                                              <p:spTgt spid="5"/>
                                            </p:tgtEl>
                                            <p:attrNameLst>
                                              <p:attrName>ppt_x</p:attrName>
                                            </p:attrNameLst>
                                          </p:cBhvr>
                                          <p:tavLst>
                                            <p:tav tm="0">
                                              <p:val>
                                                <p:strVal val="#ppt_x"/>
                                              </p:val>
                                            </p:tav>
                                            <p:tav tm="100000">
                                              <p:val>
                                                <p:strVal val="#ppt_x"/>
                                              </p:val>
                                            </p:tav>
                                          </p:tavLst>
                                        </p:anim>
                                        <p:anim calcmode="lin" valueType="num">
                                          <p:cBhvr>
                                            <p:cTn id="34" dur="2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000" fill="hold"/>
                                            <p:tgtEl>
                                              <p:spTgt spid="12"/>
                                            </p:tgtEl>
                                            <p:attrNameLst>
                                              <p:attrName>ppt_x</p:attrName>
                                            </p:attrNameLst>
                                          </p:cBhvr>
                                          <p:tavLst>
                                            <p:tav tm="0">
                                              <p:val>
                                                <p:strVal val="0-#ppt_w/2"/>
                                              </p:val>
                                            </p:tav>
                                            <p:tav tm="100000">
                                              <p:val>
                                                <p:strVal val="#ppt_x"/>
                                              </p:val>
                                            </p:tav>
                                          </p:tavLst>
                                        </p:anim>
                                        <p:anim calcmode="lin" valueType="num">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250"/>
                                            <p:tgtEl>
                                              <p:spTgt spid="5"/>
                                            </p:tgtEl>
                                          </p:cBhvr>
                                        </p:animEffect>
                                        <p:anim calcmode="lin" valueType="num">
                                          <p:cBhvr>
                                            <p:cTn id="33" dur="2250" fill="hold"/>
                                            <p:tgtEl>
                                              <p:spTgt spid="5"/>
                                            </p:tgtEl>
                                            <p:attrNameLst>
                                              <p:attrName>ppt_x</p:attrName>
                                            </p:attrNameLst>
                                          </p:cBhvr>
                                          <p:tavLst>
                                            <p:tav tm="0">
                                              <p:val>
                                                <p:strVal val="#ppt_x"/>
                                              </p:val>
                                            </p:tav>
                                            <p:tav tm="100000">
                                              <p:val>
                                                <p:strVal val="#ppt_x"/>
                                              </p:val>
                                            </p:tav>
                                          </p:tavLst>
                                        </p:anim>
                                        <p:anim calcmode="lin" valueType="num">
                                          <p:cBhvr>
                                            <p:cTn id="34" dur="2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2" grpId="0" animBg="1"/>
        </p:bldLst>
      </p:timing>
    </mc:Fallback>
  </mc:AlternateContent>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836159"/>
            <a:ext cx="11766550" cy="2491334"/>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54829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中国发展八大信号</a:t>
            </a:r>
            <a:endParaRPr lang="zh-CN" altLang="en-US" dirty="0">
              <a:effectLst>
                <a:outerShdw blurRad="38100" dist="38100" dir="2700000" algn="tl">
                  <a:srgbClr val="000000">
                    <a:alpha val="43137"/>
                  </a:srgbClr>
                </a:outerShdw>
              </a:effectLst>
            </a:endParaRPr>
          </a:p>
        </p:txBody>
      </p:sp>
      <p:sp>
        <p:nvSpPr>
          <p:cNvPr id="5" name="矩形 4"/>
          <p:cNvSpPr/>
          <p:nvPr/>
        </p:nvSpPr>
        <p:spPr>
          <a:xfrm>
            <a:off x="527572" y="3621087"/>
            <a:ext cx="11277077" cy="2476512"/>
          </a:xfrm>
          <a:prstGeom prst="rect">
            <a:avLst/>
          </a:prstGeom>
        </p:spPr>
        <p:txBody>
          <a:bodyPr wrap="square">
            <a:spAutoFit/>
          </a:bodyPr>
          <a:lstStyle/>
          <a:p>
            <a:pPr defTabSz="913765">
              <a:lnSpc>
                <a:spcPct val="120000"/>
              </a:lnSpc>
            </a:pPr>
            <a:r>
              <a:rPr lang="zh-CN" altLang="en-US" sz="1865">
                <a:solidFill>
                  <a:prstClr val="black"/>
                </a:solidFill>
                <a:latin typeface="微软雅黑" panose="020B0503020204020204" pitchFamily="34" charset="-122"/>
                <a:ea typeface="微软雅黑" panose="020B0503020204020204" pitchFamily="34" charset="-122"/>
              </a:rPr>
              <a:t>　　加快改善生态环境特别是空气质量，是人民群众的迫切愿望。</a:t>
            </a:r>
            <a:endParaRPr lang="zh-CN" altLang="en-US" sz="1865">
              <a:solidFill>
                <a:prstClr val="black"/>
              </a:solidFill>
              <a:latin typeface="微软雅黑" panose="020B0503020204020204" pitchFamily="34" charset="-122"/>
              <a:ea typeface="微软雅黑" panose="020B0503020204020204" pitchFamily="34" charset="-122"/>
            </a:endParaRPr>
          </a:p>
          <a:p>
            <a:pPr defTabSz="913765">
              <a:lnSpc>
                <a:spcPct val="120000"/>
              </a:lnSpc>
            </a:pPr>
            <a:r>
              <a:rPr lang="zh-CN" altLang="en-US" sz="1865">
                <a:solidFill>
                  <a:prstClr val="black"/>
                </a:solidFill>
                <a:latin typeface="微软雅黑" panose="020B0503020204020204" pitchFamily="34" charset="-122"/>
                <a:ea typeface="微软雅黑" panose="020B0503020204020204" pitchFamily="34" charset="-122"/>
              </a:rPr>
              <a:t>　　</a:t>
            </a:r>
            <a:r>
              <a:rPr lang="zh-CN" altLang="en-US" sz="1865" b="1">
                <a:solidFill>
                  <a:srgbClr val="990000"/>
                </a:solidFill>
                <a:latin typeface="微软雅黑" panose="020B0503020204020204" pitchFamily="34" charset="-122"/>
                <a:ea typeface="微软雅黑" panose="020B0503020204020204" pitchFamily="34" charset="-122"/>
              </a:rPr>
              <a:t>今年的报告，把生态环境保护治理放在了更加突出的位置。</a:t>
            </a:r>
            <a:r>
              <a:rPr lang="zh-CN" altLang="en-US" sz="1865">
                <a:solidFill>
                  <a:prstClr val="black"/>
                </a:solidFill>
                <a:latin typeface="微软雅黑" panose="020B0503020204020204" pitchFamily="34" charset="-122"/>
                <a:ea typeface="微软雅黑" panose="020B0503020204020204" pitchFamily="34" charset="-122"/>
              </a:rPr>
              <a:t>报告提出，必须科学施策、标本兼治、铁腕治理，努力向人民群众交出合格答卷。</a:t>
            </a:r>
            <a:endParaRPr lang="zh-CN" altLang="en-US" sz="1865">
              <a:solidFill>
                <a:prstClr val="black"/>
              </a:solidFill>
              <a:latin typeface="微软雅黑" panose="020B0503020204020204" pitchFamily="34" charset="-122"/>
              <a:ea typeface="微软雅黑" panose="020B0503020204020204" pitchFamily="34" charset="-122"/>
            </a:endParaRPr>
          </a:p>
          <a:p>
            <a:pPr defTabSz="913765">
              <a:lnSpc>
                <a:spcPct val="120000"/>
              </a:lnSpc>
            </a:pPr>
            <a:r>
              <a:rPr lang="zh-CN" altLang="en-US" sz="1865" b="1">
                <a:solidFill>
                  <a:srgbClr val="990000"/>
                </a:solidFill>
                <a:latin typeface="微软雅黑" panose="020B0503020204020204" pitchFamily="34" charset="-122"/>
                <a:ea typeface="微软雅黑" panose="020B0503020204020204" pitchFamily="34" charset="-122"/>
              </a:rPr>
              <a:t>　　在各项生态环境保护治理工作中，报告首先强调的是坚决打好蓝天保卫战。</a:t>
            </a:r>
            <a:endParaRPr lang="zh-CN" altLang="en-US" sz="1865" b="1">
              <a:solidFill>
                <a:srgbClr val="990000"/>
              </a:solidFill>
              <a:latin typeface="微软雅黑" panose="020B0503020204020204" pitchFamily="34" charset="-122"/>
              <a:ea typeface="微软雅黑" panose="020B0503020204020204" pitchFamily="34" charset="-122"/>
            </a:endParaRPr>
          </a:p>
          <a:p>
            <a:pPr defTabSz="913765">
              <a:lnSpc>
                <a:spcPct val="120000"/>
              </a:lnSpc>
            </a:pPr>
            <a:r>
              <a:rPr lang="zh-CN" altLang="en-US" sz="1865">
                <a:solidFill>
                  <a:prstClr val="black"/>
                </a:solidFill>
                <a:latin typeface="微软雅黑" panose="020B0503020204020204" pitchFamily="34" charset="-122"/>
                <a:ea typeface="微软雅黑" panose="020B0503020204020204" pitchFamily="34" charset="-122"/>
              </a:rPr>
              <a:t>　　绿色发展，不仅是一种要求，也是地方和企业提升发展质量的新机遇。</a:t>
            </a:r>
            <a:endParaRPr lang="zh-CN" altLang="en-US" sz="1865">
              <a:solidFill>
                <a:prstClr val="black"/>
              </a:solidFill>
              <a:latin typeface="微软雅黑" panose="020B0503020204020204" pitchFamily="34" charset="-122"/>
              <a:ea typeface="微软雅黑" panose="020B0503020204020204" pitchFamily="34" charset="-122"/>
            </a:endParaRPr>
          </a:p>
          <a:p>
            <a:pPr defTabSz="913765">
              <a:lnSpc>
                <a:spcPct val="120000"/>
              </a:lnSpc>
            </a:pPr>
            <a:r>
              <a:rPr lang="zh-CN" altLang="en-US" sz="1865">
                <a:solidFill>
                  <a:prstClr val="black"/>
                </a:solidFill>
                <a:latin typeface="微软雅黑" panose="020B0503020204020204" pitchFamily="34" charset="-122"/>
                <a:ea typeface="微软雅黑" panose="020B0503020204020204" pitchFamily="34" charset="-122"/>
              </a:rPr>
              <a:t>　　周国辉代表说，通过关停污染企业、实现绿色发展，能够倒逼创新驱动和转型升级，最终实现既要金山银山又要绿水青山。</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3921341" y="1858324"/>
            <a:ext cx="6233935" cy="1035605"/>
          </a:xfrm>
          <a:prstGeom prst="rect">
            <a:avLst/>
          </a:prstGeom>
        </p:spPr>
        <p:txBody>
          <a:bodyPr wrap="square">
            <a:spAutoFit/>
          </a:bodyPr>
          <a:lstStyle/>
          <a:p>
            <a:pPr defTabSz="913765">
              <a:lnSpc>
                <a:spcPct val="120000"/>
              </a:lnSpc>
            </a:pPr>
            <a:r>
              <a:rPr lang="zh-CN" altLang="en-US" sz="2665" b="1" dirty="0">
                <a:solidFill>
                  <a:srgbClr val="990000"/>
                </a:solidFill>
                <a:latin typeface="微软雅黑" panose="020B0503020204020204" pitchFamily="34" charset="-122"/>
                <a:ea typeface="微软雅黑" panose="020B0503020204020204" pitchFamily="34" charset="-122"/>
              </a:rPr>
              <a:t>打好蓝天保卫战</a:t>
            </a:r>
            <a:endParaRPr lang="en-US" altLang="zh-CN" sz="2665" b="1" dirty="0">
              <a:solidFill>
                <a:srgbClr val="990000"/>
              </a:solidFill>
              <a:latin typeface="微软雅黑" panose="020B0503020204020204" pitchFamily="34" charset="-122"/>
              <a:ea typeface="微软雅黑" panose="020B0503020204020204" pitchFamily="34" charset="-122"/>
            </a:endParaRPr>
          </a:p>
          <a:p>
            <a:pPr defTabSz="913765">
              <a:lnSpc>
                <a:spcPct val="120000"/>
              </a:lnSpc>
            </a:pPr>
            <a:r>
              <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rPr>
              <a:t>生态环保约束将越来越“硬”</a:t>
            </a:r>
            <a:endPar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349469" y="1791461"/>
            <a:ext cx="1200145" cy="1200000"/>
            <a:chOff x="1695922" y="1234437"/>
            <a:chExt cx="900109" cy="900000"/>
          </a:xfrm>
        </p:grpSpPr>
        <p:sp>
          <p:nvSpPr>
            <p:cNvPr id="8" name="椭圆 7"/>
            <p:cNvSpPr/>
            <p:nvPr/>
          </p:nvSpPr>
          <p:spPr>
            <a:xfrm>
              <a:off x="1695922" y="1234437"/>
              <a:ext cx="900000" cy="90000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1696031" y="1360894"/>
              <a:ext cx="900000" cy="623248"/>
            </a:xfrm>
            <a:prstGeom prst="rect">
              <a:avLst/>
            </a:prstGeom>
          </p:spPr>
          <p:txBody>
            <a:bodyPr wrap="square">
              <a:spAutoFit/>
            </a:bodyPr>
            <a:lstStyle/>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传递</a:t>
              </a:r>
              <a:endParaRPr lang="en-US" altLang="zh-CN" sz="24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信号</a:t>
              </a:r>
              <a:endParaRPr lang="zh-CN" altLang="en-US" sz="1600" b="1" dirty="0">
                <a:solidFill>
                  <a:srgbClr val="FFC000">
                    <a:lumMod val="20000"/>
                    <a:lumOff val="80000"/>
                  </a:srgbClr>
                </a:solidFill>
                <a:latin typeface="Impact" panose="020B0806030902050204" pitchFamily="34" charset="0"/>
                <a:ea typeface="微软雅黑" panose="020B0503020204020204" pitchFamily="34" charset="-122"/>
              </a:endParaRPr>
            </a:p>
          </p:txBody>
        </p:sp>
      </p:grpSp>
      <p:sp>
        <p:nvSpPr>
          <p:cNvPr id="10" name="矩形 9"/>
          <p:cNvSpPr/>
          <p:nvPr/>
        </p:nvSpPr>
        <p:spPr>
          <a:xfrm>
            <a:off x="10252191" y="1837464"/>
            <a:ext cx="1042273" cy="1200329"/>
          </a:xfrm>
          <a:prstGeom prst="rect">
            <a:avLst/>
          </a:prstGeom>
        </p:spPr>
        <p:txBody>
          <a:bodyPr wrap="none">
            <a:spAutoFit/>
          </a:bodyPr>
          <a:lstStyle/>
          <a:p>
            <a:pPr algn="ctr" defTabSz="913765"/>
            <a:r>
              <a:rPr lang="en-US" altLang="zh-CN" sz="7200" dirty="0">
                <a:solidFill>
                  <a:srgbClr val="990000"/>
                </a:solidFill>
                <a:latin typeface="Impact" panose="020B0806030902050204" pitchFamily="34" charset="0"/>
                <a:ea typeface="微软雅黑" panose="020B0503020204020204" pitchFamily="34" charset="-122"/>
              </a:rPr>
              <a:t>07</a:t>
            </a:r>
            <a:endParaRPr lang="zh-CN" altLang="en-US" sz="4265" dirty="0">
              <a:solidFill>
                <a:srgbClr val="990000"/>
              </a:solidFill>
              <a:latin typeface="Impact" panose="020B0806030902050204" pitchFamily="34" charset="0"/>
              <a:ea typeface="微软雅黑" panose="020B0503020204020204" pitchFamily="34" charset="-122"/>
            </a:endParaRPr>
          </a:p>
        </p:txBody>
      </p:sp>
      <p:pic>
        <p:nvPicPr>
          <p:cNvPr id="11" name="Picture 2" descr="H:\ppt小图 (0-00-14-05)_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flipH="1">
            <a:off x="764865" y="1725323"/>
            <a:ext cx="1214037" cy="1332279"/>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212725" y="3496102"/>
            <a:ext cx="11766550" cy="2704297"/>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14:presetBounceEnd="25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25000">
                                          <p:cBhvr additive="base">
                                            <p:cTn id="27" dur="2000" fill="hold"/>
                                            <p:tgtEl>
                                              <p:spTgt spid="12"/>
                                            </p:tgtEl>
                                            <p:attrNameLst>
                                              <p:attrName>ppt_x</p:attrName>
                                            </p:attrNameLst>
                                          </p:cBhvr>
                                          <p:tavLst>
                                            <p:tav tm="0">
                                              <p:val>
                                                <p:strVal val="0-#ppt_w/2"/>
                                              </p:val>
                                            </p:tav>
                                            <p:tav tm="100000">
                                              <p:val>
                                                <p:strVal val="#ppt_x"/>
                                              </p:val>
                                            </p:tav>
                                          </p:tavLst>
                                        </p:anim>
                                        <p:anim calcmode="lin" valueType="num" p14:bounceEnd="25000">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250"/>
                                            <p:tgtEl>
                                              <p:spTgt spid="5"/>
                                            </p:tgtEl>
                                          </p:cBhvr>
                                        </p:animEffect>
                                        <p:anim calcmode="lin" valueType="num">
                                          <p:cBhvr>
                                            <p:cTn id="33" dur="2250" fill="hold"/>
                                            <p:tgtEl>
                                              <p:spTgt spid="5"/>
                                            </p:tgtEl>
                                            <p:attrNameLst>
                                              <p:attrName>ppt_x</p:attrName>
                                            </p:attrNameLst>
                                          </p:cBhvr>
                                          <p:tavLst>
                                            <p:tav tm="0">
                                              <p:val>
                                                <p:strVal val="#ppt_x"/>
                                              </p:val>
                                            </p:tav>
                                            <p:tav tm="100000">
                                              <p:val>
                                                <p:strVal val="#ppt_x"/>
                                              </p:val>
                                            </p:tav>
                                          </p:tavLst>
                                        </p:anim>
                                        <p:anim calcmode="lin" valueType="num">
                                          <p:cBhvr>
                                            <p:cTn id="34" dur="2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000" fill="hold"/>
                                            <p:tgtEl>
                                              <p:spTgt spid="12"/>
                                            </p:tgtEl>
                                            <p:attrNameLst>
                                              <p:attrName>ppt_x</p:attrName>
                                            </p:attrNameLst>
                                          </p:cBhvr>
                                          <p:tavLst>
                                            <p:tav tm="0">
                                              <p:val>
                                                <p:strVal val="0-#ppt_w/2"/>
                                              </p:val>
                                            </p:tav>
                                            <p:tav tm="100000">
                                              <p:val>
                                                <p:strVal val="#ppt_x"/>
                                              </p:val>
                                            </p:tav>
                                          </p:tavLst>
                                        </p:anim>
                                        <p:anim calcmode="lin" valueType="num">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250"/>
                                            <p:tgtEl>
                                              <p:spTgt spid="5"/>
                                            </p:tgtEl>
                                          </p:cBhvr>
                                        </p:animEffect>
                                        <p:anim calcmode="lin" valueType="num">
                                          <p:cBhvr>
                                            <p:cTn id="33" dur="2250" fill="hold"/>
                                            <p:tgtEl>
                                              <p:spTgt spid="5"/>
                                            </p:tgtEl>
                                            <p:attrNameLst>
                                              <p:attrName>ppt_x</p:attrName>
                                            </p:attrNameLst>
                                          </p:cBhvr>
                                          <p:tavLst>
                                            <p:tav tm="0">
                                              <p:val>
                                                <p:strVal val="#ppt_x"/>
                                              </p:val>
                                            </p:tav>
                                            <p:tav tm="100000">
                                              <p:val>
                                                <p:strVal val="#ppt_x"/>
                                              </p:val>
                                            </p:tav>
                                          </p:tavLst>
                                        </p:anim>
                                        <p:anim calcmode="lin" valueType="num">
                                          <p:cBhvr>
                                            <p:cTn id="34" dur="2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2" grpId="0" animBg="1"/>
        </p:bldLst>
      </p:timing>
    </mc:Fallback>
  </mc:AlternateContent>
</p:sld>
</file>

<file path=ppt/slides/slide4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836159"/>
            <a:ext cx="11766550" cy="2491334"/>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54829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中国发展八大信号</a:t>
            </a:r>
            <a:endParaRPr lang="zh-CN" altLang="en-US" dirty="0">
              <a:effectLst>
                <a:outerShdw blurRad="38100" dist="38100" dir="2700000" algn="tl">
                  <a:srgbClr val="000000">
                    <a:alpha val="43137"/>
                  </a:srgbClr>
                </a:outerShdw>
              </a:effectLst>
            </a:endParaRPr>
          </a:p>
        </p:txBody>
      </p:sp>
      <p:sp>
        <p:nvSpPr>
          <p:cNvPr id="5" name="矩形 4"/>
          <p:cNvSpPr/>
          <p:nvPr/>
        </p:nvSpPr>
        <p:spPr>
          <a:xfrm>
            <a:off x="527572" y="3621087"/>
            <a:ext cx="11277077" cy="2390911"/>
          </a:xfrm>
          <a:prstGeom prst="rect">
            <a:avLst/>
          </a:prstGeom>
        </p:spPr>
        <p:txBody>
          <a:bodyPr wrap="squar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报告明确提出</a:t>
            </a:r>
            <a:r>
              <a:rPr lang="zh-CN" altLang="en-US" sz="1865" dirty="0">
                <a:solidFill>
                  <a:prstClr val="black"/>
                </a:solidFill>
                <a:latin typeface="微软雅黑" panose="020B0503020204020204" pitchFamily="34" charset="-122"/>
                <a:ea typeface="微软雅黑" panose="020B0503020204020204" pitchFamily="34" charset="-122"/>
              </a:rPr>
              <a:t>，面对国际环境新变化和国内发展新要求，要进一步完善对外开放战略布局，加快构建开放型经济新体制，推动更深层次更高水平的对外开放。报告从多方面作出部署，包括扎实推进“一带一路”建设、促进外贸继续回稳向好等。</a:t>
            </a:r>
            <a:endParaRPr lang="zh-CN" altLang="en-US" sz="1865" dirty="0">
              <a:solidFill>
                <a:prstClr val="black"/>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a:t>
            </a:r>
            <a:r>
              <a:rPr lang="zh-CN" altLang="en-US" sz="1865" b="1" dirty="0">
                <a:solidFill>
                  <a:prstClr val="black"/>
                </a:solidFill>
                <a:latin typeface="微软雅黑" panose="020B0503020204020204" pitchFamily="34" charset="-122"/>
                <a:ea typeface="微软雅黑" panose="020B0503020204020204" pitchFamily="34" charset="-122"/>
              </a:rPr>
              <a:t>　</a:t>
            </a:r>
            <a:r>
              <a:rPr lang="zh-CN" altLang="en-US" sz="1865" b="1" dirty="0">
                <a:solidFill>
                  <a:srgbClr val="990000"/>
                </a:solidFill>
                <a:latin typeface="微软雅黑" panose="020B0503020204020204" pitchFamily="34" charset="-122"/>
                <a:ea typeface="微软雅黑" panose="020B0503020204020204" pitchFamily="34" charset="-122"/>
              </a:rPr>
              <a:t>“中国是推进全球化的积极力量，我们强调更加包容性的全球化发展，‘一带一路’就是这一理念最好的体现。”</a:t>
            </a:r>
            <a:r>
              <a:rPr lang="zh-CN" altLang="en-US" sz="1865" dirty="0">
                <a:solidFill>
                  <a:prstClr val="black"/>
                </a:solidFill>
                <a:latin typeface="微软雅黑" panose="020B0503020204020204" pitchFamily="34" charset="-122"/>
                <a:ea typeface="微软雅黑" panose="020B0503020204020204" pitchFamily="34" charset="-122"/>
              </a:rPr>
              <a:t>全国政协委员、国务院发展研究中心对外经济研究部原部长张小济说。</a:t>
            </a:r>
            <a:endParaRPr lang="zh-CN" altLang="en-US" sz="1865" dirty="0">
              <a:solidFill>
                <a:prstClr val="black"/>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今年外贸形势依然严峻，报告再次未对进出口设具体指标，而是提出要促进外贸继续回稳向好。</a:t>
            </a:r>
            <a:endParaRPr lang="zh-CN" altLang="en-US" sz="1865" dirty="0">
              <a:solidFill>
                <a:prstClr val="black"/>
              </a:solidFill>
              <a:latin typeface="微软雅黑" panose="020B0503020204020204" pitchFamily="34" charset="-122"/>
              <a:ea typeface="微软雅黑" panose="020B0503020204020204" pitchFamily="34" charset="-122"/>
            </a:endParaRPr>
          </a:p>
          <a:p>
            <a:pPr defTabSz="913765"/>
            <a:r>
              <a:rPr lang="zh-CN" altLang="en-US" sz="1865" dirty="0">
                <a:solidFill>
                  <a:prstClr val="black"/>
                </a:solidFill>
                <a:latin typeface="微软雅黑" panose="020B0503020204020204" pitchFamily="34" charset="-122"/>
                <a:ea typeface="微软雅黑" panose="020B0503020204020204" pitchFamily="34" charset="-122"/>
              </a:rPr>
              <a:t>　　此外，在优化外商投资环境方面，报告从进一步放宽服务业等部分行业外资准入、高标准高水平建设</a:t>
            </a:r>
            <a:r>
              <a:rPr lang="en-US" altLang="zh-CN" sz="1865" dirty="0">
                <a:solidFill>
                  <a:prstClr val="black"/>
                </a:solidFill>
                <a:latin typeface="微软雅黑" panose="020B0503020204020204" pitchFamily="34" charset="-122"/>
                <a:ea typeface="微软雅黑" panose="020B0503020204020204" pitchFamily="34" charset="-122"/>
              </a:rPr>
              <a:t>11</a:t>
            </a:r>
            <a:r>
              <a:rPr lang="zh-CN" altLang="en-US" sz="1865" dirty="0">
                <a:solidFill>
                  <a:prstClr val="black"/>
                </a:solidFill>
                <a:latin typeface="微软雅黑" panose="020B0503020204020204" pitchFamily="34" charset="-122"/>
                <a:ea typeface="微软雅黑" panose="020B0503020204020204" pitchFamily="34" charset="-122"/>
              </a:rPr>
              <a:t>个自贸试验区等方面提出了具体措施。</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6" name="矩形 5"/>
          <p:cNvSpPr/>
          <p:nvPr/>
        </p:nvSpPr>
        <p:spPr>
          <a:xfrm>
            <a:off x="3921341" y="1858324"/>
            <a:ext cx="6233935" cy="1077346"/>
          </a:xfrm>
          <a:prstGeom prst="rect">
            <a:avLst/>
          </a:prstGeom>
        </p:spPr>
        <p:txBody>
          <a:bodyPr wrap="square">
            <a:spAutoFit/>
          </a:bodyPr>
          <a:lstStyle/>
          <a:p>
            <a:pPr defTabSz="913765">
              <a:lnSpc>
                <a:spcPct val="120000"/>
              </a:lnSpc>
            </a:pPr>
            <a:r>
              <a:rPr lang="zh-CN" altLang="en-US" sz="2665" b="1" dirty="0">
                <a:solidFill>
                  <a:srgbClr val="990000"/>
                </a:solidFill>
                <a:latin typeface="微软雅黑" panose="020B0503020204020204" pitchFamily="34" charset="-122"/>
                <a:ea typeface="微软雅黑" panose="020B0503020204020204" pitchFamily="34" charset="-122"/>
              </a:rPr>
              <a:t>完善战略布局</a:t>
            </a:r>
            <a:endParaRPr lang="en-US" altLang="zh-CN" sz="2665" b="1" dirty="0">
              <a:solidFill>
                <a:srgbClr val="990000"/>
              </a:solidFill>
              <a:latin typeface="微软雅黑" panose="020B0503020204020204" pitchFamily="34" charset="-122"/>
              <a:ea typeface="微软雅黑" panose="020B0503020204020204" pitchFamily="34" charset="-122"/>
            </a:endParaRPr>
          </a:p>
          <a:p>
            <a:pPr defTabSz="913765">
              <a:lnSpc>
                <a:spcPct val="120000"/>
              </a:lnSpc>
            </a:pPr>
            <a:r>
              <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rPr>
              <a:t>对外开放将向更深层次更高水平跃升</a:t>
            </a:r>
            <a:endPar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7" name="组合 6"/>
          <p:cNvGrpSpPr/>
          <p:nvPr/>
        </p:nvGrpSpPr>
        <p:grpSpPr>
          <a:xfrm>
            <a:off x="2349469" y="1791461"/>
            <a:ext cx="1200145" cy="1200000"/>
            <a:chOff x="1695922" y="1234437"/>
            <a:chExt cx="900109" cy="900000"/>
          </a:xfrm>
        </p:grpSpPr>
        <p:sp>
          <p:nvSpPr>
            <p:cNvPr id="8" name="椭圆 7"/>
            <p:cNvSpPr/>
            <p:nvPr/>
          </p:nvSpPr>
          <p:spPr>
            <a:xfrm>
              <a:off x="1695922" y="1234437"/>
              <a:ext cx="900000" cy="90000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 name="矩形 8"/>
            <p:cNvSpPr/>
            <p:nvPr/>
          </p:nvSpPr>
          <p:spPr>
            <a:xfrm>
              <a:off x="1696031" y="1360894"/>
              <a:ext cx="900000" cy="623248"/>
            </a:xfrm>
            <a:prstGeom prst="rect">
              <a:avLst/>
            </a:prstGeom>
          </p:spPr>
          <p:txBody>
            <a:bodyPr wrap="square">
              <a:spAutoFit/>
            </a:bodyPr>
            <a:lstStyle/>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传递</a:t>
              </a:r>
              <a:endParaRPr lang="en-US" altLang="zh-CN" sz="24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2400" b="1" dirty="0">
                  <a:solidFill>
                    <a:srgbClr val="FFC000">
                      <a:lumMod val="20000"/>
                      <a:lumOff val="80000"/>
                    </a:srgbClr>
                  </a:solidFill>
                  <a:latin typeface="微软雅黑" panose="020B0503020204020204" pitchFamily="34" charset="-122"/>
                  <a:ea typeface="微软雅黑" panose="020B0503020204020204" pitchFamily="34" charset="-122"/>
                </a:rPr>
                <a:t>信号</a:t>
              </a:r>
              <a:endParaRPr lang="zh-CN" altLang="en-US" sz="1600" b="1" dirty="0">
                <a:solidFill>
                  <a:srgbClr val="FFC000">
                    <a:lumMod val="20000"/>
                    <a:lumOff val="80000"/>
                  </a:srgbClr>
                </a:solidFill>
                <a:latin typeface="Impact" panose="020B0806030902050204" pitchFamily="34" charset="0"/>
                <a:ea typeface="微软雅黑" panose="020B0503020204020204" pitchFamily="34" charset="-122"/>
              </a:endParaRPr>
            </a:p>
          </p:txBody>
        </p:sp>
      </p:grpSp>
      <p:sp>
        <p:nvSpPr>
          <p:cNvPr id="10" name="矩形 9"/>
          <p:cNvSpPr/>
          <p:nvPr/>
        </p:nvSpPr>
        <p:spPr>
          <a:xfrm>
            <a:off x="10186468" y="1837464"/>
            <a:ext cx="1173719" cy="1200329"/>
          </a:xfrm>
          <a:prstGeom prst="rect">
            <a:avLst/>
          </a:prstGeom>
        </p:spPr>
        <p:txBody>
          <a:bodyPr wrap="none">
            <a:spAutoFit/>
          </a:bodyPr>
          <a:lstStyle/>
          <a:p>
            <a:pPr algn="ctr" defTabSz="913765"/>
            <a:r>
              <a:rPr lang="en-US" altLang="zh-CN" sz="7200" dirty="0">
                <a:solidFill>
                  <a:srgbClr val="990000"/>
                </a:solidFill>
                <a:latin typeface="Impact" panose="020B0806030902050204" pitchFamily="34" charset="0"/>
                <a:ea typeface="微软雅黑" panose="020B0503020204020204" pitchFamily="34" charset="-122"/>
              </a:rPr>
              <a:t>08</a:t>
            </a:r>
            <a:endParaRPr lang="zh-CN" altLang="en-US" sz="4265" dirty="0">
              <a:solidFill>
                <a:srgbClr val="990000"/>
              </a:solidFill>
              <a:latin typeface="Impact" panose="020B0806030902050204" pitchFamily="34" charset="0"/>
              <a:ea typeface="微软雅黑" panose="020B0503020204020204" pitchFamily="34" charset="-122"/>
            </a:endParaRPr>
          </a:p>
        </p:txBody>
      </p:sp>
      <p:pic>
        <p:nvPicPr>
          <p:cNvPr id="11" name="Picture 2" descr="H:\ppt小图 (0-00-14-05)_1.png"/>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a:stretch>
            <a:fillRect/>
          </a:stretch>
        </p:blipFill>
        <p:spPr bwMode="auto">
          <a:xfrm flipH="1">
            <a:off x="764865" y="1725323"/>
            <a:ext cx="1214037" cy="1332279"/>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矩形 11"/>
          <p:cNvSpPr/>
          <p:nvPr/>
        </p:nvSpPr>
        <p:spPr>
          <a:xfrm>
            <a:off x="212725" y="3496102"/>
            <a:ext cx="11766550" cy="2704297"/>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14:presetBounceEnd="25000">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14:bounceEnd="25000">
                                          <p:cBhvr additive="base">
                                            <p:cTn id="27" dur="2000" fill="hold"/>
                                            <p:tgtEl>
                                              <p:spTgt spid="12"/>
                                            </p:tgtEl>
                                            <p:attrNameLst>
                                              <p:attrName>ppt_x</p:attrName>
                                            </p:attrNameLst>
                                          </p:cBhvr>
                                          <p:tavLst>
                                            <p:tav tm="0">
                                              <p:val>
                                                <p:strVal val="0-#ppt_w/2"/>
                                              </p:val>
                                            </p:tav>
                                            <p:tav tm="100000">
                                              <p:val>
                                                <p:strVal val="#ppt_x"/>
                                              </p:val>
                                            </p:tav>
                                          </p:tavLst>
                                        </p:anim>
                                        <p:anim calcmode="lin" valueType="num" p14:bounceEnd="25000">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250"/>
                                            <p:tgtEl>
                                              <p:spTgt spid="5"/>
                                            </p:tgtEl>
                                          </p:cBhvr>
                                        </p:animEffect>
                                        <p:anim calcmode="lin" valueType="num">
                                          <p:cBhvr>
                                            <p:cTn id="33" dur="2250" fill="hold"/>
                                            <p:tgtEl>
                                              <p:spTgt spid="5"/>
                                            </p:tgtEl>
                                            <p:attrNameLst>
                                              <p:attrName>ppt_x</p:attrName>
                                            </p:attrNameLst>
                                          </p:cBhvr>
                                          <p:tavLst>
                                            <p:tav tm="0">
                                              <p:val>
                                                <p:strVal val="#ppt_x"/>
                                              </p:val>
                                            </p:tav>
                                            <p:tav tm="100000">
                                              <p:val>
                                                <p:strVal val="#ppt_x"/>
                                              </p:val>
                                            </p:tav>
                                          </p:tavLst>
                                        </p:anim>
                                        <p:anim calcmode="lin" valueType="num">
                                          <p:cBhvr>
                                            <p:cTn id="34" dur="2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2000"/>
                                            <p:tgtEl>
                                              <p:spTgt spid="11"/>
                                            </p:tgtEl>
                                          </p:cBhvr>
                                        </p:animEffect>
                                      </p:childTnLst>
                                    </p:cTn>
                                  </p:par>
                                  <p:par>
                                    <p:cTn id="8" presetID="53" presetClass="entr" presetSubtype="16" fill="hold" nodeType="withEffect">
                                      <p:stCondLst>
                                        <p:cond delay="750"/>
                                      </p:stCondLst>
                                      <p:childTnLst>
                                        <p:set>
                                          <p:cBhvr>
                                            <p:cTn id="9" dur="1" fill="hold">
                                              <p:stCondLst>
                                                <p:cond delay="0"/>
                                              </p:stCondLst>
                                            </p:cTn>
                                            <p:tgtEl>
                                              <p:spTgt spid="7"/>
                                            </p:tgtEl>
                                            <p:attrNameLst>
                                              <p:attrName>style.visibility</p:attrName>
                                            </p:attrNameLst>
                                          </p:cBhvr>
                                          <p:to>
                                            <p:strVal val="visible"/>
                                          </p:to>
                                        </p:set>
                                        <p:anim calcmode="lin" valueType="num">
                                          <p:cBhvr>
                                            <p:cTn id="10" dur="1250" fill="hold"/>
                                            <p:tgtEl>
                                              <p:spTgt spid="7"/>
                                            </p:tgtEl>
                                            <p:attrNameLst>
                                              <p:attrName>ppt_w</p:attrName>
                                            </p:attrNameLst>
                                          </p:cBhvr>
                                          <p:tavLst>
                                            <p:tav tm="0">
                                              <p:val>
                                                <p:fltVal val="0"/>
                                              </p:val>
                                            </p:tav>
                                            <p:tav tm="100000">
                                              <p:val>
                                                <p:strVal val="#ppt_w"/>
                                              </p:val>
                                            </p:tav>
                                          </p:tavLst>
                                        </p:anim>
                                        <p:anim calcmode="lin" valueType="num">
                                          <p:cBhvr>
                                            <p:cTn id="11" dur="1250" fill="hold"/>
                                            <p:tgtEl>
                                              <p:spTgt spid="7"/>
                                            </p:tgtEl>
                                            <p:attrNameLst>
                                              <p:attrName>ppt_h</p:attrName>
                                            </p:attrNameLst>
                                          </p:cBhvr>
                                          <p:tavLst>
                                            <p:tav tm="0">
                                              <p:val>
                                                <p:fltVal val="0"/>
                                              </p:val>
                                            </p:tav>
                                            <p:tav tm="100000">
                                              <p:val>
                                                <p:strVal val="#ppt_h"/>
                                              </p:val>
                                            </p:tav>
                                          </p:tavLst>
                                        </p:anim>
                                        <p:animEffect transition="in" filter="fade">
                                          <p:cBhvr>
                                            <p:cTn id="12" dur="1250"/>
                                            <p:tgtEl>
                                              <p:spTgt spid="7"/>
                                            </p:tgtEl>
                                          </p:cBhvr>
                                        </p:animEffect>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3000"/>
                                            <p:tgtEl>
                                              <p:spTgt spid="6"/>
                                            </p:tgtEl>
                                          </p:cBhvr>
                                        </p:animEffect>
                                      </p:childTnLst>
                                    </p:cTn>
                                  </p:par>
                                </p:childTnLst>
                              </p:cTn>
                            </p:par>
                            <p:par>
                              <p:cTn id="17" fill="hold">
                                <p:stCondLst>
                                  <p:cond delay="5000"/>
                                </p:stCondLst>
                                <p:childTnLst>
                                  <p:par>
                                    <p:cTn id="18" presetID="31" presetClass="entr" presetSubtype="0" fill="hold" grpId="0"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2000" fill="hold"/>
                                            <p:tgtEl>
                                              <p:spTgt spid="10"/>
                                            </p:tgtEl>
                                            <p:attrNameLst>
                                              <p:attrName>ppt_w</p:attrName>
                                            </p:attrNameLst>
                                          </p:cBhvr>
                                          <p:tavLst>
                                            <p:tav tm="0">
                                              <p:val>
                                                <p:fltVal val="0"/>
                                              </p:val>
                                            </p:tav>
                                            <p:tav tm="100000">
                                              <p:val>
                                                <p:strVal val="#ppt_w"/>
                                              </p:val>
                                            </p:tav>
                                          </p:tavLst>
                                        </p:anim>
                                        <p:anim calcmode="lin" valueType="num">
                                          <p:cBhvr>
                                            <p:cTn id="21" dur="2000" fill="hold"/>
                                            <p:tgtEl>
                                              <p:spTgt spid="10"/>
                                            </p:tgtEl>
                                            <p:attrNameLst>
                                              <p:attrName>ppt_h</p:attrName>
                                            </p:attrNameLst>
                                          </p:cBhvr>
                                          <p:tavLst>
                                            <p:tav tm="0">
                                              <p:val>
                                                <p:fltVal val="0"/>
                                              </p:val>
                                            </p:tav>
                                            <p:tav tm="100000">
                                              <p:val>
                                                <p:strVal val="#ppt_h"/>
                                              </p:val>
                                            </p:tav>
                                          </p:tavLst>
                                        </p:anim>
                                        <p:anim calcmode="lin" valueType="num">
                                          <p:cBhvr>
                                            <p:cTn id="22" dur="2000" fill="hold"/>
                                            <p:tgtEl>
                                              <p:spTgt spid="10"/>
                                            </p:tgtEl>
                                            <p:attrNameLst>
                                              <p:attrName>style.rotation</p:attrName>
                                            </p:attrNameLst>
                                          </p:cBhvr>
                                          <p:tavLst>
                                            <p:tav tm="0">
                                              <p:val>
                                                <p:fltVal val="90"/>
                                              </p:val>
                                            </p:tav>
                                            <p:tav tm="100000">
                                              <p:val>
                                                <p:fltVal val="0"/>
                                              </p:val>
                                            </p:tav>
                                          </p:tavLst>
                                        </p:anim>
                                        <p:animEffect transition="in" filter="fade">
                                          <p:cBhvr>
                                            <p:cTn id="23" dur="2000"/>
                                            <p:tgtEl>
                                              <p:spTgt spid="10"/>
                                            </p:tgtEl>
                                          </p:cBhvr>
                                        </p:animEffect>
                                      </p:childTnLst>
                                    </p:cTn>
                                  </p:par>
                                </p:childTnLst>
                              </p:cTn>
                            </p:par>
                            <p:par>
                              <p:cTn id="24" fill="hold">
                                <p:stCondLst>
                                  <p:cond delay="7000"/>
                                </p:stCondLst>
                                <p:childTnLst>
                                  <p:par>
                                    <p:cTn id="25" presetID="2" presetClass="entr" presetSubtype="8"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 calcmode="lin" valueType="num">
                                          <p:cBhvr additive="base">
                                            <p:cTn id="27" dur="2000" fill="hold"/>
                                            <p:tgtEl>
                                              <p:spTgt spid="12"/>
                                            </p:tgtEl>
                                            <p:attrNameLst>
                                              <p:attrName>ppt_x</p:attrName>
                                            </p:attrNameLst>
                                          </p:cBhvr>
                                          <p:tavLst>
                                            <p:tav tm="0">
                                              <p:val>
                                                <p:strVal val="0-#ppt_w/2"/>
                                              </p:val>
                                            </p:tav>
                                            <p:tav tm="100000">
                                              <p:val>
                                                <p:strVal val="#ppt_x"/>
                                              </p:val>
                                            </p:tav>
                                          </p:tavLst>
                                        </p:anim>
                                        <p:anim calcmode="lin" valueType="num">
                                          <p:cBhvr additive="base">
                                            <p:cTn id="28" dur="2000" fill="hold"/>
                                            <p:tgtEl>
                                              <p:spTgt spid="12"/>
                                            </p:tgtEl>
                                            <p:attrNameLst>
                                              <p:attrName>ppt_y</p:attrName>
                                            </p:attrNameLst>
                                          </p:cBhvr>
                                          <p:tavLst>
                                            <p:tav tm="0">
                                              <p:val>
                                                <p:strVal val="#ppt_y"/>
                                              </p:val>
                                            </p:tav>
                                            <p:tav tm="100000">
                                              <p:val>
                                                <p:strVal val="#ppt_y"/>
                                              </p:val>
                                            </p:tav>
                                          </p:tavLst>
                                        </p:anim>
                                      </p:childTnLst>
                                    </p:cTn>
                                  </p:par>
                                </p:childTnLst>
                              </p:cTn>
                            </p:par>
                            <p:par>
                              <p:cTn id="29" fill="hold">
                                <p:stCondLst>
                                  <p:cond delay="9000"/>
                                </p:stCondLst>
                                <p:childTnLst>
                                  <p:par>
                                    <p:cTn id="30" presetID="42" presetClass="entr" presetSubtype="0" fill="hold" grpId="0"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2250"/>
                                            <p:tgtEl>
                                              <p:spTgt spid="5"/>
                                            </p:tgtEl>
                                          </p:cBhvr>
                                        </p:animEffect>
                                        <p:anim calcmode="lin" valueType="num">
                                          <p:cBhvr>
                                            <p:cTn id="33" dur="2250" fill="hold"/>
                                            <p:tgtEl>
                                              <p:spTgt spid="5"/>
                                            </p:tgtEl>
                                            <p:attrNameLst>
                                              <p:attrName>ppt_x</p:attrName>
                                            </p:attrNameLst>
                                          </p:cBhvr>
                                          <p:tavLst>
                                            <p:tav tm="0">
                                              <p:val>
                                                <p:strVal val="#ppt_x"/>
                                              </p:val>
                                            </p:tav>
                                            <p:tav tm="100000">
                                              <p:val>
                                                <p:strVal val="#ppt_x"/>
                                              </p:val>
                                            </p:tav>
                                          </p:tavLst>
                                        </p:anim>
                                        <p:anim calcmode="lin" valueType="num">
                                          <p:cBhvr>
                                            <p:cTn id="34" dur="22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12" grpId="0" animBg="1"/>
        </p:bldLst>
      </p:timing>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矩形: 圆角 16"/>
          <p:cNvSpPr/>
          <p:nvPr/>
        </p:nvSpPr>
        <p:spPr>
          <a:xfrm>
            <a:off x="1733262" y="1989000"/>
            <a:ext cx="9036338" cy="2880000"/>
          </a:xfrm>
          <a:prstGeom prst="roundRect">
            <a:avLst>
              <a:gd name="adj" fmla="val 8730"/>
            </a:avLst>
          </a:prstGeom>
          <a:solidFill>
            <a:schemeClr val="bg1"/>
          </a:solidFill>
          <a:ln>
            <a:solidFill>
              <a:srgbClr val="99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400" b="0" i="0" u="none" strike="noStrike" kern="1200" cap="none" spc="0" normalizeH="0" baseline="0" noProof="0" dirty="0">
              <a:ln>
                <a:noFill/>
              </a:ln>
              <a:solidFill>
                <a:srgbClr val="C00000"/>
              </a:solidFill>
              <a:effectLst/>
              <a:uLnTx/>
              <a:uFillTx/>
              <a:latin typeface="Impact" panose="020B0806030902050204" pitchFamily="34" charset="0"/>
              <a:ea typeface="宋体" panose="02010600030101010101" pitchFamily="2" charset="-122"/>
              <a:cs typeface="+mn-cs"/>
            </a:endParaRPr>
          </a:p>
        </p:txBody>
      </p:sp>
      <p:sp>
        <p:nvSpPr>
          <p:cNvPr id="58" name="TextBox 57"/>
          <p:cNvSpPr txBox="1"/>
          <p:nvPr/>
        </p:nvSpPr>
        <p:spPr>
          <a:xfrm>
            <a:off x="5022318" y="2252730"/>
            <a:ext cx="4727465" cy="1200329"/>
          </a:xfrm>
          <a:prstGeom prst="rect">
            <a:avLst/>
          </a:prstGeom>
          <a:noFill/>
        </p:spPr>
        <p:txBody>
          <a:bodyPr wrap="square" rtlCol="0">
            <a:spAutoFit/>
          </a:bodyPr>
          <a:lstStyle/>
          <a:p>
            <a:pPr defTabSz="913765"/>
            <a:r>
              <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报告解读</a:t>
            </a:r>
            <a:endPar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9" name="TextBox 58"/>
          <p:cNvSpPr txBox="1"/>
          <p:nvPr/>
        </p:nvSpPr>
        <p:spPr>
          <a:xfrm>
            <a:off x="5022318" y="3699474"/>
            <a:ext cx="5389357" cy="666786"/>
          </a:xfrm>
          <a:prstGeom prst="rect">
            <a:avLst/>
          </a:prstGeom>
          <a:noFill/>
        </p:spPr>
        <p:txBody>
          <a:bodyPr wrap="square" rtlCol="0">
            <a:spAutoFit/>
          </a:bodyPr>
          <a:lstStyle/>
          <a:p>
            <a:pPr defTabSz="913765"/>
            <a:r>
              <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政府工</a:t>
            </a:r>
            <a:r>
              <a:rPr lang="zh-CN" altLang="en-US" sz="3735" b="1">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作报告全面解读</a:t>
            </a:r>
            <a:endPar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1733262" y="1988999"/>
            <a:ext cx="2880000" cy="2880000"/>
            <a:chOff x="1276134" y="2014659"/>
            <a:chExt cx="2160000" cy="2160000"/>
          </a:xfrm>
        </p:grpSpPr>
        <p:grpSp>
          <p:nvGrpSpPr>
            <p:cNvPr id="55" name="组合 54"/>
            <p:cNvGrpSpPr/>
            <p:nvPr/>
          </p:nvGrpSpPr>
          <p:grpSpPr>
            <a:xfrm>
              <a:off x="1276134" y="2014659"/>
              <a:ext cx="2160000" cy="2160000"/>
              <a:chOff x="1085222" y="2014659"/>
              <a:chExt cx="2334731" cy="2115212"/>
            </a:xfrm>
            <a:effectLst>
              <a:outerShdw blurRad="50800" dist="101600" dir="2700000" algn="tl" rotWithShape="0">
                <a:prstClr val="black">
                  <a:alpha val="40000"/>
                </a:prstClr>
              </a:outerShdw>
            </a:effectLst>
          </p:grpSpPr>
          <p:sp>
            <p:nvSpPr>
              <p:cNvPr id="56" name="矩形 3"/>
              <p:cNvSpPr/>
              <p:nvPr/>
            </p:nvSpPr>
            <p:spPr>
              <a:xfrm>
                <a:off x="1085222" y="2014659"/>
                <a:ext cx="2334731" cy="2115212"/>
              </a:xfrm>
              <a:prstGeom prst="roundRect">
                <a:avLst>
                  <a:gd name="adj" fmla="val 8293"/>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1735" dirty="0">
                  <a:solidFill>
                    <a:srgbClr val="FFC000">
                      <a:lumMod val="20000"/>
                      <a:lumOff val="80000"/>
                    </a:srgbClr>
                  </a:solidFill>
                  <a:latin typeface="Impact" panose="020B0806030902050204" pitchFamily="34" charset="0"/>
                  <a:ea typeface="宋体" panose="02010600030101010101" pitchFamily="2" charset="-122"/>
                </a:endParaRPr>
              </a:p>
            </p:txBody>
          </p:sp>
          <p:pic>
            <p:nvPicPr>
              <p:cNvPr id="57" name="Picture 2" descr="H:\ppt小图 (0-00-14-05)_1.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085222" y="2854987"/>
                <a:ext cx="1161736" cy="1274884"/>
              </a:xfrm>
              <a:prstGeom prst="round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60" name="TextBox 59"/>
            <p:cNvSpPr txBox="1"/>
            <p:nvPr/>
          </p:nvSpPr>
          <p:spPr>
            <a:xfrm>
              <a:off x="1582926" y="2163635"/>
              <a:ext cx="1727877" cy="1838918"/>
            </a:xfrm>
            <a:prstGeom prst="rect">
              <a:avLst/>
            </a:prstGeom>
            <a:noFill/>
          </p:spPr>
          <p:txBody>
            <a:bodyPr wrap="none" rtlCol="0">
              <a:spAutoFit/>
            </a:bodyPr>
            <a:lstStyle/>
            <a:p>
              <a:pPr defTabSz="913765"/>
              <a:r>
                <a:rPr lang="en-US" altLang="zh-CN"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06</a:t>
              </a:r>
              <a:endParaRPr lang="zh-CN" altLang="en-US"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childTnLst>
                          </p:cTn>
                        </p:par>
                        <p:par>
                          <p:cTn id="11" fill="hold">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left)">
                                      <p:cBhvr>
                                        <p:cTn id="14" dur="2000"/>
                                        <p:tgtEl>
                                          <p:spTgt spid="58"/>
                                        </p:tgtEl>
                                      </p:cBhvr>
                                    </p:animEffect>
                                  </p:childTnLst>
                                </p:cTn>
                              </p:par>
                            </p:childTnLst>
                          </p:cTn>
                        </p:par>
                        <p:par>
                          <p:cTn id="15" fill="hold">
                            <p:stCondLst>
                              <p:cond delay="4000"/>
                            </p:stCondLst>
                            <p:childTnLst>
                              <p:par>
                                <p:cTn id="16" presetID="42"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1500"/>
                                        <p:tgtEl>
                                          <p:spTgt spid="59"/>
                                        </p:tgtEl>
                                      </p:cBhvr>
                                    </p:animEffect>
                                    <p:anim calcmode="lin" valueType="num">
                                      <p:cBhvr>
                                        <p:cTn id="19" dur="1500" fill="hold"/>
                                        <p:tgtEl>
                                          <p:spTgt spid="59"/>
                                        </p:tgtEl>
                                        <p:attrNameLst>
                                          <p:attrName>ppt_x</p:attrName>
                                        </p:attrNameLst>
                                      </p:cBhvr>
                                      <p:tavLst>
                                        <p:tav tm="0">
                                          <p:val>
                                            <p:strVal val="#ppt_x"/>
                                          </p:val>
                                        </p:tav>
                                        <p:tav tm="100000">
                                          <p:val>
                                            <p:strVal val="#ppt_x"/>
                                          </p:val>
                                        </p:tav>
                                      </p:tavLst>
                                    </p:anim>
                                    <p:anim calcmode="lin" valueType="num">
                                      <p:cBhvr>
                                        <p:cTn id="20" dur="1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4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211743"/>
            <a:ext cx="4349317" cy="664633"/>
          </a:xfrm>
          <a:ln w="25400">
            <a:solidFill>
              <a:srgbClr val="990000"/>
            </a:solidFill>
            <a:prstDash val="dashDot"/>
          </a:ln>
        </p:spPr>
        <p:txBody>
          <a:bodyPr>
            <a:normAutofit fontScale="92500"/>
          </a:bodyPr>
          <a:lstStyle/>
          <a:p>
            <a:pPr algn="ctr"/>
            <a:r>
              <a:rPr lang="zh-CN" altLang="en-US" dirty="0">
                <a:effectLst>
                  <a:outerShdw blurRad="38100" dist="38100" dir="2700000" algn="tl">
                    <a:srgbClr val="000000">
                      <a:alpha val="43137"/>
                    </a:srgbClr>
                  </a:outerShdw>
                </a:effectLst>
              </a:rPr>
              <a:t>政府工作报告：分为三个部分</a:t>
            </a:r>
            <a:endParaRPr lang="zh-CN" altLang="en-US" dirty="0">
              <a:effectLst>
                <a:outerShdw blurRad="38100" dist="38100" dir="2700000" algn="tl">
                  <a:srgbClr val="000000">
                    <a:alpha val="43137"/>
                  </a:srgbClr>
                </a:outerShdw>
              </a:effectLst>
            </a:endParaRPr>
          </a:p>
        </p:txBody>
      </p:sp>
      <p:grpSp>
        <p:nvGrpSpPr>
          <p:cNvPr id="37" name="组合 36"/>
          <p:cNvGrpSpPr/>
          <p:nvPr/>
        </p:nvGrpSpPr>
        <p:grpSpPr>
          <a:xfrm>
            <a:off x="871554" y="1763806"/>
            <a:ext cx="3979148" cy="2277625"/>
            <a:chOff x="663190" y="1469962"/>
            <a:chExt cx="2984361" cy="1708219"/>
          </a:xfrm>
        </p:grpSpPr>
        <p:sp>
          <p:nvSpPr>
            <p:cNvPr id="38" name="矩形 37"/>
            <p:cNvSpPr/>
            <p:nvPr/>
          </p:nvSpPr>
          <p:spPr>
            <a:xfrm>
              <a:off x="663190" y="1469962"/>
              <a:ext cx="2984361" cy="1708219"/>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pic>
          <p:nvPicPr>
            <p:cNvPr id="39" name="图片 3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297271" y="1518032"/>
              <a:ext cx="1496528" cy="1556764"/>
            </a:xfrm>
            <a:prstGeom prst="rect">
              <a:avLst/>
            </a:prstGeom>
          </p:spPr>
        </p:pic>
      </p:grpSp>
      <p:sp>
        <p:nvSpPr>
          <p:cNvPr id="40" name="矩形 39"/>
          <p:cNvSpPr/>
          <p:nvPr/>
        </p:nvSpPr>
        <p:spPr>
          <a:xfrm>
            <a:off x="4850701" y="1763806"/>
            <a:ext cx="6444344" cy="2277625"/>
          </a:xfrm>
          <a:prstGeom prst="rect">
            <a:avLst/>
          </a:prstGeom>
          <a:solidFill>
            <a:schemeClr val="bg1"/>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41" name="圆角矩形 5"/>
          <p:cNvSpPr/>
          <p:nvPr/>
        </p:nvSpPr>
        <p:spPr>
          <a:xfrm>
            <a:off x="1837124" y="4479692"/>
            <a:ext cx="1755112" cy="522515"/>
          </a:xfrm>
          <a:prstGeom prst="roundRect">
            <a:avLst>
              <a:gd name="adj" fmla="val 50000"/>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b="1">
                <a:solidFill>
                  <a:srgbClr val="990000"/>
                </a:solidFill>
                <a:latin typeface="微软雅黑" panose="020B0503020204020204" pitchFamily="34" charset="-122"/>
                <a:ea typeface="微软雅黑" panose="020B0503020204020204" pitchFamily="34" charset="-122"/>
              </a:rPr>
              <a:t>第一部分</a:t>
            </a:r>
            <a:endParaRPr lang="zh-CN" altLang="en-US" sz="1600" b="1">
              <a:solidFill>
                <a:srgbClr val="990000"/>
              </a:solidFill>
              <a:latin typeface="微软雅黑" panose="020B0503020204020204" pitchFamily="34" charset="-122"/>
              <a:ea typeface="微软雅黑" panose="020B0503020204020204" pitchFamily="34" charset="-122"/>
            </a:endParaRPr>
          </a:p>
        </p:txBody>
      </p:sp>
      <p:sp>
        <p:nvSpPr>
          <p:cNvPr id="42" name="矩形 41"/>
          <p:cNvSpPr/>
          <p:nvPr/>
        </p:nvSpPr>
        <p:spPr>
          <a:xfrm>
            <a:off x="1441682" y="5179665"/>
            <a:ext cx="2228495" cy="420564"/>
          </a:xfrm>
          <a:prstGeom prst="rect">
            <a:avLst/>
          </a:prstGeom>
        </p:spPr>
        <p:txBody>
          <a:bodyPr wrap="none">
            <a:spAutoFit/>
          </a:bodyPr>
          <a:lstStyle/>
          <a:p>
            <a:pPr defTabSz="913765"/>
            <a:r>
              <a:rPr lang="en-US" altLang="zh-CN" sz="2135" b="1" dirty="0">
                <a:solidFill>
                  <a:srgbClr val="990000"/>
                </a:solidFill>
                <a:latin typeface="微软雅黑" panose="020B0503020204020204" pitchFamily="34" charset="-122"/>
                <a:ea typeface="微软雅黑" panose="020B0503020204020204" pitchFamily="34" charset="-122"/>
              </a:rPr>
              <a:t>2016</a:t>
            </a:r>
            <a:r>
              <a:rPr lang="zh-CN" altLang="en-US" sz="2135" b="1" dirty="0">
                <a:solidFill>
                  <a:srgbClr val="990000"/>
                </a:solidFill>
                <a:latin typeface="微软雅黑" panose="020B0503020204020204" pitchFamily="34" charset="-122"/>
                <a:ea typeface="微软雅黑" panose="020B0503020204020204" pitchFamily="34" charset="-122"/>
              </a:rPr>
              <a:t>年工作回顾</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43" name="圆角矩形 27"/>
          <p:cNvSpPr/>
          <p:nvPr/>
        </p:nvSpPr>
        <p:spPr>
          <a:xfrm>
            <a:off x="5054775" y="4479692"/>
            <a:ext cx="1755112" cy="522515"/>
          </a:xfrm>
          <a:prstGeom prst="roundRect">
            <a:avLst>
              <a:gd name="adj" fmla="val 50000"/>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b="1" dirty="0">
                <a:solidFill>
                  <a:srgbClr val="990000"/>
                </a:solidFill>
                <a:latin typeface="微软雅黑" panose="020B0503020204020204" pitchFamily="34" charset="-122"/>
                <a:ea typeface="微软雅黑" panose="020B0503020204020204" pitchFamily="34" charset="-122"/>
              </a:rPr>
              <a:t>第二部分</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44" name="矩形 43"/>
          <p:cNvSpPr/>
          <p:nvPr/>
        </p:nvSpPr>
        <p:spPr>
          <a:xfrm>
            <a:off x="4555335" y="5179665"/>
            <a:ext cx="2776721" cy="420564"/>
          </a:xfrm>
          <a:prstGeom prst="rect">
            <a:avLst/>
          </a:prstGeom>
        </p:spPr>
        <p:txBody>
          <a:bodyPr wrap="none">
            <a:spAutoFit/>
          </a:bodyPr>
          <a:lstStyle/>
          <a:p>
            <a:pPr algn="ctr" defTabSz="913765"/>
            <a:r>
              <a:rPr lang="en-US" altLang="zh-CN" sz="2135" b="1" dirty="0">
                <a:solidFill>
                  <a:srgbClr val="990000"/>
                </a:solidFill>
                <a:latin typeface="微软雅黑" panose="020B0503020204020204" pitchFamily="34" charset="-122"/>
                <a:ea typeface="微软雅黑" panose="020B0503020204020204" pitchFamily="34" charset="-122"/>
              </a:rPr>
              <a:t>2017</a:t>
            </a:r>
            <a:r>
              <a:rPr lang="zh-CN" altLang="en-US" sz="2135" b="1" dirty="0">
                <a:solidFill>
                  <a:srgbClr val="990000"/>
                </a:solidFill>
                <a:latin typeface="微软雅黑" panose="020B0503020204020204" pitchFamily="34" charset="-122"/>
                <a:ea typeface="微软雅黑" panose="020B0503020204020204" pitchFamily="34" charset="-122"/>
              </a:rPr>
              <a:t>年工作总体部署</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45" name="圆角矩形 30"/>
          <p:cNvSpPr/>
          <p:nvPr/>
        </p:nvSpPr>
        <p:spPr>
          <a:xfrm>
            <a:off x="8417663" y="4479692"/>
            <a:ext cx="1755112" cy="522515"/>
          </a:xfrm>
          <a:prstGeom prst="roundRect">
            <a:avLst>
              <a:gd name="adj" fmla="val 50000"/>
            </a:avLst>
          </a:prstGeom>
          <a:noFill/>
          <a:ln w="28575">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b="1" dirty="0">
                <a:solidFill>
                  <a:srgbClr val="990000"/>
                </a:solidFill>
                <a:latin typeface="微软雅黑" panose="020B0503020204020204" pitchFamily="34" charset="-122"/>
                <a:ea typeface="微软雅黑" panose="020B0503020204020204" pitchFamily="34" charset="-122"/>
              </a:rPr>
              <a:t>第三部分</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46" name="矩形 45"/>
          <p:cNvSpPr/>
          <p:nvPr/>
        </p:nvSpPr>
        <p:spPr>
          <a:xfrm>
            <a:off x="7888247" y="5179665"/>
            <a:ext cx="2776722" cy="420564"/>
          </a:xfrm>
          <a:prstGeom prst="rect">
            <a:avLst/>
          </a:prstGeom>
        </p:spPr>
        <p:txBody>
          <a:bodyPr wrap="none">
            <a:spAutoFit/>
          </a:bodyPr>
          <a:lstStyle/>
          <a:p>
            <a:pPr defTabSz="913765"/>
            <a:r>
              <a:rPr lang="en-US" altLang="zh-CN" sz="2135" b="1" dirty="0">
                <a:solidFill>
                  <a:srgbClr val="990000"/>
                </a:solidFill>
                <a:latin typeface="微软雅黑" panose="020B0503020204020204" pitchFamily="34" charset="-122"/>
                <a:ea typeface="微软雅黑" panose="020B0503020204020204" pitchFamily="34" charset="-122"/>
              </a:rPr>
              <a:t>2017</a:t>
            </a:r>
            <a:r>
              <a:rPr lang="zh-CN" altLang="en-US" sz="2135" b="1" dirty="0">
                <a:solidFill>
                  <a:srgbClr val="990000"/>
                </a:solidFill>
                <a:latin typeface="微软雅黑" panose="020B0503020204020204" pitchFamily="34" charset="-122"/>
                <a:ea typeface="微软雅黑" panose="020B0503020204020204" pitchFamily="34" charset="-122"/>
              </a:rPr>
              <a:t>年重点工作任务</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47" name="TextBox 1"/>
          <p:cNvSpPr txBox="1"/>
          <p:nvPr/>
        </p:nvSpPr>
        <p:spPr>
          <a:xfrm>
            <a:off x="5023938" y="2199733"/>
            <a:ext cx="6271108" cy="830997"/>
          </a:xfrm>
          <a:prstGeom prst="rect">
            <a:avLst/>
          </a:prstGeom>
          <a:noFill/>
        </p:spPr>
        <p:txBody>
          <a:bodyPr wrap="square" rtlCol="0">
            <a:spAutoFit/>
          </a:bodyPr>
          <a:lstStyle/>
          <a:p>
            <a:pPr algn="ctr" defTabSz="913765"/>
            <a:r>
              <a:rPr lang="zh-CN" altLang="en-US" sz="4800" b="1" dirty="0">
                <a:solidFill>
                  <a:prstClr val="black">
                    <a:lumMod val="85000"/>
                    <a:lumOff val="15000"/>
                  </a:prstClr>
                </a:solidFill>
                <a:latin typeface="微软雅黑" panose="020B0503020204020204" pitchFamily="34" charset="-122"/>
                <a:ea typeface="微软雅黑" panose="020B0503020204020204" pitchFamily="34" charset="-122"/>
              </a:rPr>
              <a:t>政府工作报告</a:t>
            </a:r>
            <a:endParaRPr lang="zh-CN" altLang="en-US" sz="48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8" name="TextBox 33"/>
          <p:cNvSpPr txBox="1"/>
          <p:nvPr/>
        </p:nvSpPr>
        <p:spPr>
          <a:xfrm>
            <a:off x="6860844" y="3132485"/>
            <a:ext cx="2541080" cy="420564"/>
          </a:xfrm>
          <a:prstGeom prst="rect">
            <a:avLst/>
          </a:prstGeom>
          <a:noFill/>
        </p:spPr>
        <p:txBody>
          <a:bodyPr wrap="none" rtlCol="0">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国务院总理  李克强</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28000">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14:bounceEnd="28000">
                                          <p:cBhvr additive="base">
                                            <p:cTn id="7" dur="1750" fill="hold"/>
                                            <p:tgtEl>
                                              <p:spTgt spid="37"/>
                                            </p:tgtEl>
                                            <p:attrNameLst>
                                              <p:attrName>ppt_x</p:attrName>
                                            </p:attrNameLst>
                                          </p:cBhvr>
                                          <p:tavLst>
                                            <p:tav tm="0">
                                              <p:val>
                                                <p:strVal val="0-#ppt_w/2"/>
                                              </p:val>
                                            </p:tav>
                                            <p:tav tm="100000">
                                              <p:val>
                                                <p:strVal val="#ppt_x"/>
                                              </p:val>
                                            </p:tav>
                                          </p:tavLst>
                                        </p:anim>
                                        <p:anim calcmode="lin" valueType="num" p14:bounceEnd="28000">
                                          <p:cBhvr additive="base">
                                            <p:cTn id="8" dur="175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8000">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14:bounceEnd="28000">
                                          <p:cBhvr additive="base">
                                            <p:cTn id="11" dur="1750" fill="hold"/>
                                            <p:tgtEl>
                                              <p:spTgt spid="40"/>
                                            </p:tgtEl>
                                            <p:attrNameLst>
                                              <p:attrName>ppt_x</p:attrName>
                                            </p:attrNameLst>
                                          </p:cBhvr>
                                          <p:tavLst>
                                            <p:tav tm="0">
                                              <p:val>
                                                <p:strVal val="1+#ppt_w/2"/>
                                              </p:val>
                                            </p:tav>
                                            <p:tav tm="100000">
                                              <p:val>
                                                <p:strVal val="#ppt_x"/>
                                              </p:val>
                                            </p:tav>
                                          </p:tavLst>
                                        </p:anim>
                                        <p:anim calcmode="lin" valueType="num" p14:bounceEnd="28000">
                                          <p:cBhvr additive="base">
                                            <p:cTn id="12" dur="175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1750"/>
                                            <p:tgtEl>
                                              <p:spTgt spid="47"/>
                                            </p:tgtEl>
                                          </p:cBhvr>
                                        </p:animEffect>
                                      </p:childTnLst>
                                    </p:cTn>
                                  </p:par>
                                </p:childTnLst>
                              </p:cTn>
                            </p:par>
                            <p:par>
                              <p:cTn id="17" fill="hold">
                                <p:stCondLst>
                                  <p:cond delay="4000"/>
                                </p:stCondLst>
                                <p:childTnLst>
                                  <p:par>
                                    <p:cTn id="18" presetID="16" presetClass="entr" presetSubtype="37"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barn(outVertical)">
                                          <p:cBhvr>
                                            <p:cTn id="20" dur="1750"/>
                                            <p:tgtEl>
                                              <p:spTgt spid="48"/>
                                            </p:tgtEl>
                                          </p:cBhvr>
                                        </p:animEffect>
                                      </p:childTnLst>
                                    </p:cTn>
                                  </p:par>
                                </p:childTnLst>
                              </p:cTn>
                            </p:par>
                            <p:par>
                              <p:cTn id="21" fill="hold">
                                <p:stCondLst>
                                  <p:cond delay="6000"/>
                                </p:stCondLst>
                                <p:childTnLst>
                                  <p:par>
                                    <p:cTn id="22" presetID="31" presetClass="entr" presetSubtype="0"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p:cTn id="24" dur="1750" fill="hold"/>
                                            <p:tgtEl>
                                              <p:spTgt spid="41"/>
                                            </p:tgtEl>
                                            <p:attrNameLst>
                                              <p:attrName>ppt_w</p:attrName>
                                            </p:attrNameLst>
                                          </p:cBhvr>
                                          <p:tavLst>
                                            <p:tav tm="0">
                                              <p:val>
                                                <p:fltVal val="0"/>
                                              </p:val>
                                            </p:tav>
                                            <p:tav tm="100000">
                                              <p:val>
                                                <p:strVal val="#ppt_w"/>
                                              </p:val>
                                            </p:tav>
                                          </p:tavLst>
                                        </p:anim>
                                        <p:anim calcmode="lin" valueType="num">
                                          <p:cBhvr>
                                            <p:cTn id="25" dur="1750" fill="hold"/>
                                            <p:tgtEl>
                                              <p:spTgt spid="41"/>
                                            </p:tgtEl>
                                            <p:attrNameLst>
                                              <p:attrName>ppt_h</p:attrName>
                                            </p:attrNameLst>
                                          </p:cBhvr>
                                          <p:tavLst>
                                            <p:tav tm="0">
                                              <p:val>
                                                <p:fltVal val="0"/>
                                              </p:val>
                                            </p:tav>
                                            <p:tav tm="100000">
                                              <p:val>
                                                <p:strVal val="#ppt_h"/>
                                              </p:val>
                                            </p:tav>
                                          </p:tavLst>
                                        </p:anim>
                                        <p:anim calcmode="lin" valueType="num">
                                          <p:cBhvr>
                                            <p:cTn id="26" dur="1750" fill="hold"/>
                                            <p:tgtEl>
                                              <p:spTgt spid="41"/>
                                            </p:tgtEl>
                                            <p:attrNameLst>
                                              <p:attrName>style.rotation</p:attrName>
                                            </p:attrNameLst>
                                          </p:cBhvr>
                                          <p:tavLst>
                                            <p:tav tm="0">
                                              <p:val>
                                                <p:fltVal val="90"/>
                                              </p:val>
                                            </p:tav>
                                            <p:tav tm="100000">
                                              <p:val>
                                                <p:fltVal val="0"/>
                                              </p:val>
                                            </p:tav>
                                          </p:tavLst>
                                        </p:anim>
                                        <p:animEffect transition="in" filter="fade">
                                          <p:cBhvr>
                                            <p:cTn id="27" dur="1750"/>
                                            <p:tgtEl>
                                              <p:spTgt spid="41"/>
                                            </p:tgtEl>
                                          </p:cBhvr>
                                        </p:animEffect>
                                      </p:childTnLst>
                                    </p:cTn>
                                  </p:par>
                                </p:childTnLst>
                              </p:cTn>
                            </p:par>
                            <p:par>
                              <p:cTn id="28" fill="hold">
                                <p:stCondLst>
                                  <p:cond delay="8000"/>
                                </p:stCondLst>
                                <p:childTnLst>
                                  <p:par>
                                    <p:cTn id="29" presetID="42"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750"/>
                                            <p:tgtEl>
                                              <p:spTgt spid="42"/>
                                            </p:tgtEl>
                                          </p:cBhvr>
                                        </p:animEffect>
                                        <p:anim calcmode="lin" valueType="num">
                                          <p:cBhvr>
                                            <p:cTn id="32" dur="1750" fill="hold"/>
                                            <p:tgtEl>
                                              <p:spTgt spid="42"/>
                                            </p:tgtEl>
                                            <p:attrNameLst>
                                              <p:attrName>ppt_x</p:attrName>
                                            </p:attrNameLst>
                                          </p:cBhvr>
                                          <p:tavLst>
                                            <p:tav tm="0">
                                              <p:val>
                                                <p:strVal val="#ppt_x"/>
                                              </p:val>
                                            </p:tav>
                                            <p:tav tm="100000">
                                              <p:val>
                                                <p:strVal val="#ppt_x"/>
                                              </p:val>
                                            </p:tav>
                                          </p:tavLst>
                                        </p:anim>
                                        <p:anim calcmode="lin" valueType="num">
                                          <p:cBhvr>
                                            <p:cTn id="33" dur="1750" fill="hold"/>
                                            <p:tgtEl>
                                              <p:spTgt spid="42"/>
                                            </p:tgtEl>
                                            <p:attrNameLst>
                                              <p:attrName>ppt_y</p:attrName>
                                            </p:attrNameLst>
                                          </p:cBhvr>
                                          <p:tavLst>
                                            <p:tav tm="0">
                                              <p:val>
                                                <p:strVal val="#ppt_y+.1"/>
                                              </p:val>
                                            </p:tav>
                                            <p:tav tm="100000">
                                              <p:val>
                                                <p:strVal val="#ppt_y"/>
                                              </p:val>
                                            </p:tav>
                                          </p:tavLst>
                                        </p:anim>
                                      </p:childTnLst>
                                    </p:cTn>
                                  </p:par>
                                </p:childTnLst>
                              </p:cTn>
                            </p:par>
                            <p:par>
                              <p:cTn id="34" fill="hold">
                                <p:stCondLst>
                                  <p:cond delay="10000"/>
                                </p:stCondLst>
                                <p:childTnLst>
                                  <p:par>
                                    <p:cTn id="35" presetID="31"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1750" fill="hold"/>
                                            <p:tgtEl>
                                              <p:spTgt spid="43"/>
                                            </p:tgtEl>
                                            <p:attrNameLst>
                                              <p:attrName>ppt_w</p:attrName>
                                            </p:attrNameLst>
                                          </p:cBhvr>
                                          <p:tavLst>
                                            <p:tav tm="0">
                                              <p:val>
                                                <p:fltVal val="0"/>
                                              </p:val>
                                            </p:tav>
                                            <p:tav tm="100000">
                                              <p:val>
                                                <p:strVal val="#ppt_w"/>
                                              </p:val>
                                            </p:tav>
                                          </p:tavLst>
                                        </p:anim>
                                        <p:anim calcmode="lin" valueType="num">
                                          <p:cBhvr>
                                            <p:cTn id="38" dur="1750" fill="hold"/>
                                            <p:tgtEl>
                                              <p:spTgt spid="43"/>
                                            </p:tgtEl>
                                            <p:attrNameLst>
                                              <p:attrName>ppt_h</p:attrName>
                                            </p:attrNameLst>
                                          </p:cBhvr>
                                          <p:tavLst>
                                            <p:tav tm="0">
                                              <p:val>
                                                <p:fltVal val="0"/>
                                              </p:val>
                                            </p:tav>
                                            <p:tav tm="100000">
                                              <p:val>
                                                <p:strVal val="#ppt_h"/>
                                              </p:val>
                                            </p:tav>
                                          </p:tavLst>
                                        </p:anim>
                                        <p:anim calcmode="lin" valueType="num">
                                          <p:cBhvr>
                                            <p:cTn id="39" dur="1750" fill="hold"/>
                                            <p:tgtEl>
                                              <p:spTgt spid="43"/>
                                            </p:tgtEl>
                                            <p:attrNameLst>
                                              <p:attrName>style.rotation</p:attrName>
                                            </p:attrNameLst>
                                          </p:cBhvr>
                                          <p:tavLst>
                                            <p:tav tm="0">
                                              <p:val>
                                                <p:fltVal val="90"/>
                                              </p:val>
                                            </p:tav>
                                            <p:tav tm="100000">
                                              <p:val>
                                                <p:fltVal val="0"/>
                                              </p:val>
                                            </p:tav>
                                          </p:tavLst>
                                        </p:anim>
                                        <p:animEffect transition="in" filter="fade">
                                          <p:cBhvr>
                                            <p:cTn id="40" dur="1750"/>
                                            <p:tgtEl>
                                              <p:spTgt spid="43"/>
                                            </p:tgtEl>
                                          </p:cBhvr>
                                        </p:animEffect>
                                      </p:childTnLst>
                                    </p:cTn>
                                  </p:par>
                                </p:childTnLst>
                              </p:cTn>
                            </p:par>
                            <p:par>
                              <p:cTn id="41" fill="hold">
                                <p:stCondLst>
                                  <p:cond delay="12000"/>
                                </p:stCondLst>
                                <p:childTnLst>
                                  <p:par>
                                    <p:cTn id="42" presetID="42" presetClass="entr" presetSubtype="0"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750"/>
                                            <p:tgtEl>
                                              <p:spTgt spid="44"/>
                                            </p:tgtEl>
                                          </p:cBhvr>
                                        </p:animEffect>
                                        <p:anim calcmode="lin" valueType="num">
                                          <p:cBhvr>
                                            <p:cTn id="45" dur="1750" fill="hold"/>
                                            <p:tgtEl>
                                              <p:spTgt spid="44"/>
                                            </p:tgtEl>
                                            <p:attrNameLst>
                                              <p:attrName>ppt_x</p:attrName>
                                            </p:attrNameLst>
                                          </p:cBhvr>
                                          <p:tavLst>
                                            <p:tav tm="0">
                                              <p:val>
                                                <p:strVal val="#ppt_x"/>
                                              </p:val>
                                            </p:tav>
                                            <p:tav tm="100000">
                                              <p:val>
                                                <p:strVal val="#ppt_x"/>
                                              </p:val>
                                            </p:tav>
                                          </p:tavLst>
                                        </p:anim>
                                        <p:anim calcmode="lin" valueType="num">
                                          <p:cBhvr>
                                            <p:cTn id="46" dur="1750" fill="hold"/>
                                            <p:tgtEl>
                                              <p:spTgt spid="44"/>
                                            </p:tgtEl>
                                            <p:attrNameLst>
                                              <p:attrName>ppt_y</p:attrName>
                                            </p:attrNameLst>
                                          </p:cBhvr>
                                          <p:tavLst>
                                            <p:tav tm="0">
                                              <p:val>
                                                <p:strVal val="#ppt_y+.1"/>
                                              </p:val>
                                            </p:tav>
                                            <p:tav tm="100000">
                                              <p:val>
                                                <p:strVal val="#ppt_y"/>
                                              </p:val>
                                            </p:tav>
                                          </p:tavLst>
                                        </p:anim>
                                      </p:childTnLst>
                                    </p:cTn>
                                  </p:par>
                                </p:childTnLst>
                              </p:cTn>
                            </p:par>
                            <p:par>
                              <p:cTn id="47" fill="hold">
                                <p:stCondLst>
                                  <p:cond delay="14000"/>
                                </p:stCondLst>
                                <p:childTnLst>
                                  <p:par>
                                    <p:cTn id="48" presetID="31" presetClass="entr" presetSubtype="0"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1750" fill="hold"/>
                                            <p:tgtEl>
                                              <p:spTgt spid="45"/>
                                            </p:tgtEl>
                                            <p:attrNameLst>
                                              <p:attrName>ppt_w</p:attrName>
                                            </p:attrNameLst>
                                          </p:cBhvr>
                                          <p:tavLst>
                                            <p:tav tm="0">
                                              <p:val>
                                                <p:fltVal val="0"/>
                                              </p:val>
                                            </p:tav>
                                            <p:tav tm="100000">
                                              <p:val>
                                                <p:strVal val="#ppt_w"/>
                                              </p:val>
                                            </p:tav>
                                          </p:tavLst>
                                        </p:anim>
                                        <p:anim calcmode="lin" valueType="num">
                                          <p:cBhvr>
                                            <p:cTn id="51" dur="1750" fill="hold"/>
                                            <p:tgtEl>
                                              <p:spTgt spid="45"/>
                                            </p:tgtEl>
                                            <p:attrNameLst>
                                              <p:attrName>ppt_h</p:attrName>
                                            </p:attrNameLst>
                                          </p:cBhvr>
                                          <p:tavLst>
                                            <p:tav tm="0">
                                              <p:val>
                                                <p:fltVal val="0"/>
                                              </p:val>
                                            </p:tav>
                                            <p:tav tm="100000">
                                              <p:val>
                                                <p:strVal val="#ppt_h"/>
                                              </p:val>
                                            </p:tav>
                                          </p:tavLst>
                                        </p:anim>
                                        <p:anim calcmode="lin" valueType="num">
                                          <p:cBhvr>
                                            <p:cTn id="52" dur="1750" fill="hold"/>
                                            <p:tgtEl>
                                              <p:spTgt spid="45"/>
                                            </p:tgtEl>
                                            <p:attrNameLst>
                                              <p:attrName>style.rotation</p:attrName>
                                            </p:attrNameLst>
                                          </p:cBhvr>
                                          <p:tavLst>
                                            <p:tav tm="0">
                                              <p:val>
                                                <p:fltVal val="90"/>
                                              </p:val>
                                            </p:tav>
                                            <p:tav tm="100000">
                                              <p:val>
                                                <p:fltVal val="0"/>
                                              </p:val>
                                            </p:tav>
                                          </p:tavLst>
                                        </p:anim>
                                        <p:animEffect transition="in" filter="fade">
                                          <p:cBhvr>
                                            <p:cTn id="53" dur="1750"/>
                                            <p:tgtEl>
                                              <p:spTgt spid="45"/>
                                            </p:tgtEl>
                                          </p:cBhvr>
                                        </p:animEffect>
                                      </p:childTnLst>
                                    </p:cTn>
                                  </p:par>
                                </p:childTnLst>
                              </p:cTn>
                            </p:par>
                            <p:par>
                              <p:cTn id="54" fill="hold">
                                <p:stCondLst>
                                  <p:cond delay="16000"/>
                                </p:stCondLst>
                                <p:childTnLst>
                                  <p:par>
                                    <p:cTn id="55" presetID="42" presetClass="entr" presetSubtype="0"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1750"/>
                                            <p:tgtEl>
                                              <p:spTgt spid="46"/>
                                            </p:tgtEl>
                                          </p:cBhvr>
                                        </p:animEffect>
                                        <p:anim calcmode="lin" valueType="num">
                                          <p:cBhvr>
                                            <p:cTn id="58" dur="1750" fill="hold"/>
                                            <p:tgtEl>
                                              <p:spTgt spid="46"/>
                                            </p:tgtEl>
                                            <p:attrNameLst>
                                              <p:attrName>ppt_x</p:attrName>
                                            </p:attrNameLst>
                                          </p:cBhvr>
                                          <p:tavLst>
                                            <p:tav tm="0">
                                              <p:val>
                                                <p:strVal val="#ppt_x"/>
                                              </p:val>
                                            </p:tav>
                                            <p:tav tm="100000">
                                              <p:val>
                                                <p:strVal val="#ppt_x"/>
                                              </p:val>
                                            </p:tav>
                                          </p:tavLst>
                                        </p:anim>
                                        <p:anim calcmode="lin" valueType="num">
                                          <p:cBhvr>
                                            <p:cTn id="59" dur="17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p:bldP spid="43" grpId="0" animBg="1"/>
          <p:bldP spid="44" grpId="0"/>
          <p:bldP spid="45" grpId="0" animBg="1"/>
          <p:bldP spid="46" grpId="0"/>
          <p:bldP spid="47" grpId="0"/>
          <p:bldP spid="48"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7"/>
                                            </p:tgtEl>
                                            <p:attrNameLst>
                                              <p:attrName>style.visibility</p:attrName>
                                            </p:attrNameLst>
                                          </p:cBhvr>
                                          <p:to>
                                            <p:strVal val="visible"/>
                                          </p:to>
                                        </p:set>
                                        <p:anim calcmode="lin" valueType="num">
                                          <p:cBhvr additive="base">
                                            <p:cTn id="7" dur="1750" fill="hold"/>
                                            <p:tgtEl>
                                              <p:spTgt spid="37"/>
                                            </p:tgtEl>
                                            <p:attrNameLst>
                                              <p:attrName>ppt_x</p:attrName>
                                            </p:attrNameLst>
                                          </p:cBhvr>
                                          <p:tavLst>
                                            <p:tav tm="0">
                                              <p:val>
                                                <p:strVal val="0-#ppt_w/2"/>
                                              </p:val>
                                            </p:tav>
                                            <p:tav tm="100000">
                                              <p:val>
                                                <p:strVal val="#ppt_x"/>
                                              </p:val>
                                            </p:tav>
                                          </p:tavLst>
                                        </p:anim>
                                        <p:anim calcmode="lin" valueType="num">
                                          <p:cBhvr additive="base">
                                            <p:cTn id="8" dur="1750" fill="hold"/>
                                            <p:tgtEl>
                                              <p:spTgt spid="37"/>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40"/>
                                            </p:tgtEl>
                                            <p:attrNameLst>
                                              <p:attrName>style.visibility</p:attrName>
                                            </p:attrNameLst>
                                          </p:cBhvr>
                                          <p:to>
                                            <p:strVal val="visible"/>
                                          </p:to>
                                        </p:set>
                                        <p:anim calcmode="lin" valueType="num">
                                          <p:cBhvr additive="base">
                                            <p:cTn id="11" dur="1750" fill="hold"/>
                                            <p:tgtEl>
                                              <p:spTgt spid="40"/>
                                            </p:tgtEl>
                                            <p:attrNameLst>
                                              <p:attrName>ppt_x</p:attrName>
                                            </p:attrNameLst>
                                          </p:cBhvr>
                                          <p:tavLst>
                                            <p:tav tm="0">
                                              <p:val>
                                                <p:strVal val="1+#ppt_w/2"/>
                                              </p:val>
                                            </p:tav>
                                            <p:tav tm="100000">
                                              <p:val>
                                                <p:strVal val="#ppt_x"/>
                                              </p:val>
                                            </p:tav>
                                          </p:tavLst>
                                        </p:anim>
                                        <p:anim calcmode="lin" valueType="num">
                                          <p:cBhvr additive="base">
                                            <p:cTn id="12" dur="1750" fill="hold"/>
                                            <p:tgtEl>
                                              <p:spTgt spid="40"/>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2" presetClass="entr" presetSubtype="8" fill="hold" grpId="0" nodeType="afterEffect">
                                      <p:stCondLst>
                                        <p:cond delay="0"/>
                                      </p:stCondLst>
                                      <p:childTnLst>
                                        <p:set>
                                          <p:cBhvr>
                                            <p:cTn id="15" dur="1" fill="hold">
                                              <p:stCondLst>
                                                <p:cond delay="0"/>
                                              </p:stCondLst>
                                            </p:cTn>
                                            <p:tgtEl>
                                              <p:spTgt spid="47"/>
                                            </p:tgtEl>
                                            <p:attrNameLst>
                                              <p:attrName>style.visibility</p:attrName>
                                            </p:attrNameLst>
                                          </p:cBhvr>
                                          <p:to>
                                            <p:strVal val="visible"/>
                                          </p:to>
                                        </p:set>
                                        <p:animEffect transition="in" filter="wipe(left)">
                                          <p:cBhvr>
                                            <p:cTn id="16" dur="1750"/>
                                            <p:tgtEl>
                                              <p:spTgt spid="47"/>
                                            </p:tgtEl>
                                          </p:cBhvr>
                                        </p:animEffect>
                                      </p:childTnLst>
                                    </p:cTn>
                                  </p:par>
                                </p:childTnLst>
                              </p:cTn>
                            </p:par>
                            <p:par>
                              <p:cTn id="17" fill="hold">
                                <p:stCondLst>
                                  <p:cond delay="4000"/>
                                </p:stCondLst>
                                <p:childTnLst>
                                  <p:par>
                                    <p:cTn id="18" presetID="16" presetClass="entr" presetSubtype="37"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transition="in" filter="barn(outVertical)">
                                          <p:cBhvr>
                                            <p:cTn id="20" dur="1750"/>
                                            <p:tgtEl>
                                              <p:spTgt spid="48"/>
                                            </p:tgtEl>
                                          </p:cBhvr>
                                        </p:animEffect>
                                      </p:childTnLst>
                                    </p:cTn>
                                  </p:par>
                                </p:childTnLst>
                              </p:cTn>
                            </p:par>
                            <p:par>
                              <p:cTn id="21" fill="hold">
                                <p:stCondLst>
                                  <p:cond delay="6000"/>
                                </p:stCondLst>
                                <p:childTnLst>
                                  <p:par>
                                    <p:cTn id="22" presetID="31" presetClass="entr" presetSubtype="0"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 calcmode="lin" valueType="num">
                                          <p:cBhvr>
                                            <p:cTn id="24" dur="1750" fill="hold"/>
                                            <p:tgtEl>
                                              <p:spTgt spid="41"/>
                                            </p:tgtEl>
                                            <p:attrNameLst>
                                              <p:attrName>ppt_w</p:attrName>
                                            </p:attrNameLst>
                                          </p:cBhvr>
                                          <p:tavLst>
                                            <p:tav tm="0">
                                              <p:val>
                                                <p:fltVal val="0"/>
                                              </p:val>
                                            </p:tav>
                                            <p:tav tm="100000">
                                              <p:val>
                                                <p:strVal val="#ppt_w"/>
                                              </p:val>
                                            </p:tav>
                                          </p:tavLst>
                                        </p:anim>
                                        <p:anim calcmode="lin" valueType="num">
                                          <p:cBhvr>
                                            <p:cTn id="25" dur="1750" fill="hold"/>
                                            <p:tgtEl>
                                              <p:spTgt spid="41"/>
                                            </p:tgtEl>
                                            <p:attrNameLst>
                                              <p:attrName>ppt_h</p:attrName>
                                            </p:attrNameLst>
                                          </p:cBhvr>
                                          <p:tavLst>
                                            <p:tav tm="0">
                                              <p:val>
                                                <p:fltVal val="0"/>
                                              </p:val>
                                            </p:tav>
                                            <p:tav tm="100000">
                                              <p:val>
                                                <p:strVal val="#ppt_h"/>
                                              </p:val>
                                            </p:tav>
                                          </p:tavLst>
                                        </p:anim>
                                        <p:anim calcmode="lin" valueType="num">
                                          <p:cBhvr>
                                            <p:cTn id="26" dur="1750" fill="hold"/>
                                            <p:tgtEl>
                                              <p:spTgt spid="41"/>
                                            </p:tgtEl>
                                            <p:attrNameLst>
                                              <p:attrName>style.rotation</p:attrName>
                                            </p:attrNameLst>
                                          </p:cBhvr>
                                          <p:tavLst>
                                            <p:tav tm="0">
                                              <p:val>
                                                <p:fltVal val="90"/>
                                              </p:val>
                                            </p:tav>
                                            <p:tav tm="100000">
                                              <p:val>
                                                <p:fltVal val="0"/>
                                              </p:val>
                                            </p:tav>
                                          </p:tavLst>
                                        </p:anim>
                                        <p:animEffect transition="in" filter="fade">
                                          <p:cBhvr>
                                            <p:cTn id="27" dur="1750"/>
                                            <p:tgtEl>
                                              <p:spTgt spid="41"/>
                                            </p:tgtEl>
                                          </p:cBhvr>
                                        </p:animEffect>
                                      </p:childTnLst>
                                    </p:cTn>
                                  </p:par>
                                </p:childTnLst>
                              </p:cTn>
                            </p:par>
                            <p:par>
                              <p:cTn id="28" fill="hold">
                                <p:stCondLst>
                                  <p:cond delay="8000"/>
                                </p:stCondLst>
                                <p:childTnLst>
                                  <p:par>
                                    <p:cTn id="29" presetID="42" presetClass="entr" presetSubtype="0" fill="hold" grpId="0" nodeType="afterEffect">
                                      <p:stCondLst>
                                        <p:cond delay="0"/>
                                      </p:stCondLst>
                                      <p:childTnLst>
                                        <p:set>
                                          <p:cBhvr>
                                            <p:cTn id="30" dur="1" fill="hold">
                                              <p:stCondLst>
                                                <p:cond delay="0"/>
                                              </p:stCondLst>
                                            </p:cTn>
                                            <p:tgtEl>
                                              <p:spTgt spid="42"/>
                                            </p:tgtEl>
                                            <p:attrNameLst>
                                              <p:attrName>style.visibility</p:attrName>
                                            </p:attrNameLst>
                                          </p:cBhvr>
                                          <p:to>
                                            <p:strVal val="visible"/>
                                          </p:to>
                                        </p:set>
                                        <p:animEffect transition="in" filter="fade">
                                          <p:cBhvr>
                                            <p:cTn id="31" dur="1750"/>
                                            <p:tgtEl>
                                              <p:spTgt spid="42"/>
                                            </p:tgtEl>
                                          </p:cBhvr>
                                        </p:animEffect>
                                        <p:anim calcmode="lin" valueType="num">
                                          <p:cBhvr>
                                            <p:cTn id="32" dur="1750" fill="hold"/>
                                            <p:tgtEl>
                                              <p:spTgt spid="42"/>
                                            </p:tgtEl>
                                            <p:attrNameLst>
                                              <p:attrName>ppt_x</p:attrName>
                                            </p:attrNameLst>
                                          </p:cBhvr>
                                          <p:tavLst>
                                            <p:tav tm="0">
                                              <p:val>
                                                <p:strVal val="#ppt_x"/>
                                              </p:val>
                                            </p:tav>
                                            <p:tav tm="100000">
                                              <p:val>
                                                <p:strVal val="#ppt_x"/>
                                              </p:val>
                                            </p:tav>
                                          </p:tavLst>
                                        </p:anim>
                                        <p:anim calcmode="lin" valueType="num">
                                          <p:cBhvr>
                                            <p:cTn id="33" dur="1750" fill="hold"/>
                                            <p:tgtEl>
                                              <p:spTgt spid="42"/>
                                            </p:tgtEl>
                                            <p:attrNameLst>
                                              <p:attrName>ppt_y</p:attrName>
                                            </p:attrNameLst>
                                          </p:cBhvr>
                                          <p:tavLst>
                                            <p:tav tm="0">
                                              <p:val>
                                                <p:strVal val="#ppt_y+.1"/>
                                              </p:val>
                                            </p:tav>
                                            <p:tav tm="100000">
                                              <p:val>
                                                <p:strVal val="#ppt_y"/>
                                              </p:val>
                                            </p:tav>
                                          </p:tavLst>
                                        </p:anim>
                                      </p:childTnLst>
                                    </p:cTn>
                                  </p:par>
                                </p:childTnLst>
                              </p:cTn>
                            </p:par>
                            <p:par>
                              <p:cTn id="34" fill="hold">
                                <p:stCondLst>
                                  <p:cond delay="10000"/>
                                </p:stCondLst>
                                <p:childTnLst>
                                  <p:par>
                                    <p:cTn id="35" presetID="31" presetClass="entr" presetSubtype="0" fill="hold" grpId="0" nodeType="afterEffect">
                                      <p:stCondLst>
                                        <p:cond delay="0"/>
                                      </p:stCondLst>
                                      <p:childTnLst>
                                        <p:set>
                                          <p:cBhvr>
                                            <p:cTn id="36" dur="1" fill="hold">
                                              <p:stCondLst>
                                                <p:cond delay="0"/>
                                              </p:stCondLst>
                                            </p:cTn>
                                            <p:tgtEl>
                                              <p:spTgt spid="43"/>
                                            </p:tgtEl>
                                            <p:attrNameLst>
                                              <p:attrName>style.visibility</p:attrName>
                                            </p:attrNameLst>
                                          </p:cBhvr>
                                          <p:to>
                                            <p:strVal val="visible"/>
                                          </p:to>
                                        </p:set>
                                        <p:anim calcmode="lin" valueType="num">
                                          <p:cBhvr>
                                            <p:cTn id="37" dur="1750" fill="hold"/>
                                            <p:tgtEl>
                                              <p:spTgt spid="43"/>
                                            </p:tgtEl>
                                            <p:attrNameLst>
                                              <p:attrName>ppt_w</p:attrName>
                                            </p:attrNameLst>
                                          </p:cBhvr>
                                          <p:tavLst>
                                            <p:tav tm="0">
                                              <p:val>
                                                <p:fltVal val="0"/>
                                              </p:val>
                                            </p:tav>
                                            <p:tav tm="100000">
                                              <p:val>
                                                <p:strVal val="#ppt_w"/>
                                              </p:val>
                                            </p:tav>
                                          </p:tavLst>
                                        </p:anim>
                                        <p:anim calcmode="lin" valueType="num">
                                          <p:cBhvr>
                                            <p:cTn id="38" dur="1750" fill="hold"/>
                                            <p:tgtEl>
                                              <p:spTgt spid="43"/>
                                            </p:tgtEl>
                                            <p:attrNameLst>
                                              <p:attrName>ppt_h</p:attrName>
                                            </p:attrNameLst>
                                          </p:cBhvr>
                                          <p:tavLst>
                                            <p:tav tm="0">
                                              <p:val>
                                                <p:fltVal val="0"/>
                                              </p:val>
                                            </p:tav>
                                            <p:tav tm="100000">
                                              <p:val>
                                                <p:strVal val="#ppt_h"/>
                                              </p:val>
                                            </p:tav>
                                          </p:tavLst>
                                        </p:anim>
                                        <p:anim calcmode="lin" valueType="num">
                                          <p:cBhvr>
                                            <p:cTn id="39" dur="1750" fill="hold"/>
                                            <p:tgtEl>
                                              <p:spTgt spid="43"/>
                                            </p:tgtEl>
                                            <p:attrNameLst>
                                              <p:attrName>style.rotation</p:attrName>
                                            </p:attrNameLst>
                                          </p:cBhvr>
                                          <p:tavLst>
                                            <p:tav tm="0">
                                              <p:val>
                                                <p:fltVal val="90"/>
                                              </p:val>
                                            </p:tav>
                                            <p:tav tm="100000">
                                              <p:val>
                                                <p:fltVal val="0"/>
                                              </p:val>
                                            </p:tav>
                                          </p:tavLst>
                                        </p:anim>
                                        <p:animEffect transition="in" filter="fade">
                                          <p:cBhvr>
                                            <p:cTn id="40" dur="1750"/>
                                            <p:tgtEl>
                                              <p:spTgt spid="43"/>
                                            </p:tgtEl>
                                          </p:cBhvr>
                                        </p:animEffect>
                                      </p:childTnLst>
                                    </p:cTn>
                                  </p:par>
                                </p:childTnLst>
                              </p:cTn>
                            </p:par>
                            <p:par>
                              <p:cTn id="41" fill="hold">
                                <p:stCondLst>
                                  <p:cond delay="12000"/>
                                </p:stCondLst>
                                <p:childTnLst>
                                  <p:par>
                                    <p:cTn id="42" presetID="42" presetClass="entr" presetSubtype="0" fill="hold" grpId="0"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750"/>
                                            <p:tgtEl>
                                              <p:spTgt spid="44"/>
                                            </p:tgtEl>
                                          </p:cBhvr>
                                        </p:animEffect>
                                        <p:anim calcmode="lin" valueType="num">
                                          <p:cBhvr>
                                            <p:cTn id="45" dur="1750" fill="hold"/>
                                            <p:tgtEl>
                                              <p:spTgt spid="44"/>
                                            </p:tgtEl>
                                            <p:attrNameLst>
                                              <p:attrName>ppt_x</p:attrName>
                                            </p:attrNameLst>
                                          </p:cBhvr>
                                          <p:tavLst>
                                            <p:tav tm="0">
                                              <p:val>
                                                <p:strVal val="#ppt_x"/>
                                              </p:val>
                                            </p:tav>
                                            <p:tav tm="100000">
                                              <p:val>
                                                <p:strVal val="#ppt_x"/>
                                              </p:val>
                                            </p:tav>
                                          </p:tavLst>
                                        </p:anim>
                                        <p:anim calcmode="lin" valueType="num">
                                          <p:cBhvr>
                                            <p:cTn id="46" dur="1750" fill="hold"/>
                                            <p:tgtEl>
                                              <p:spTgt spid="44"/>
                                            </p:tgtEl>
                                            <p:attrNameLst>
                                              <p:attrName>ppt_y</p:attrName>
                                            </p:attrNameLst>
                                          </p:cBhvr>
                                          <p:tavLst>
                                            <p:tav tm="0">
                                              <p:val>
                                                <p:strVal val="#ppt_y+.1"/>
                                              </p:val>
                                            </p:tav>
                                            <p:tav tm="100000">
                                              <p:val>
                                                <p:strVal val="#ppt_y"/>
                                              </p:val>
                                            </p:tav>
                                          </p:tavLst>
                                        </p:anim>
                                      </p:childTnLst>
                                    </p:cTn>
                                  </p:par>
                                </p:childTnLst>
                              </p:cTn>
                            </p:par>
                            <p:par>
                              <p:cTn id="47" fill="hold">
                                <p:stCondLst>
                                  <p:cond delay="14000"/>
                                </p:stCondLst>
                                <p:childTnLst>
                                  <p:par>
                                    <p:cTn id="48" presetID="31" presetClass="entr" presetSubtype="0" fill="hold" grpId="0" nodeType="afterEffect">
                                      <p:stCondLst>
                                        <p:cond delay="0"/>
                                      </p:stCondLst>
                                      <p:childTnLst>
                                        <p:set>
                                          <p:cBhvr>
                                            <p:cTn id="49" dur="1" fill="hold">
                                              <p:stCondLst>
                                                <p:cond delay="0"/>
                                              </p:stCondLst>
                                            </p:cTn>
                                            <p:tgtEl>
                                              <p:spTgt spid="45"/>
                                            </p:tgtEl>
                                            <p:attrNameLst>
                                              <p:attrName>style.visibility</p:attrName>
                                            </p:attrNameLst>
                                          </p:cBhvr>
                                          <p:to>
                                            <p:strVal val="visible"/>
                                          </p:to>
                                        </p:set>
                                        <p:anim calcmode="lin" valueType="num">
                                          <p:cBhvr>
                                            <p:cTn id="50" dur="1750" fill="hold"/>
                                            <p:tgtEl>
                                              <p:spTgt spid="45"/>
                                            </p:tgtEl>
                                            <p:attrNameLst>
                                              <p:attrName>ppt_w</p:attrName>
                                            </p:attrNameLst>
                                          </p:cBhvr>
                                          <p:tavLst>
                                            <p:tav tm="0">
                                              <p:val>
                                                <p:fltVal val="0"/>
                                              </p:val>
                                            </p:tav>
                                            <p:tav tm="100000">
                                              <p:val>
                                                <p:strVal val="#ppt_w"/>
                                              </p:val>
                                            </p:tav>
                                          </p:tavLst>
                                        </p:anim>
                                        <p:anim calcmode="lin" valueType="num">
                                          <p:cBhvr>
                                            <p:cTn id="51" dur="1750" fill="hold"/>
                                            <p:tgtEl>
                                              <p:spTgt spid="45"/>
                                            </p:tgtEl>
                                            <p:attrNameLst>
                                              <p:attrName>ppt_h</p:attrName>
                                            </p:attrNameLst>
                                          </p:cBhvr>
                                          <p:tavLst>
                                            <p:tav tm="0">
                                              <p:val>
                                                <p:fltVal val="0"/>
                                              </p:val>
                                            </p:tav>
                                            <p:tav tm="100000">
                                              <p:val>
                                                <p:strVal val="#ppt_h"/>
                                              </p:val>
                                            </p:tav>
                                          </p:tavLst>
                                        </p:anim>
                                        <p:anim calcmode="lin" valueType="num">
                                          <p:cBhvr>
                                            <p:cTn id="52" dur="1750" fill="hold"/>
                                            <p:tgtEl>
                                              <p:spTgt spid="45"/>
                                            </p:tgtEl>
                                            <p:attrNameLst>
                                              <p:attrName>style.rotation</p:attrName>
                                            </p:attrNameLst>
                                          </p:cBhvr>
                                          <p:tavLst>
                                            <p:tav tm="0">
                                              <p:val>
                                                <p:fltVal val="90"/>
                                              </p:val>
                                            </p:tav>
                                            <p:tav tm="100000">
                                              <p:val>
                                                <p:fltVal val="0"/>
                                              </p:val>
                                            </p:tav>
                                          </p:tavLst>
                                        </p:anim>
                                        <p:animEffect transition="in" filter="fade">
                                          <p:cBhvr>
                                            <p:cTn id="53" dur="1750"/>
                                            <p:tgtEl>
                                              <p:spTgt spid="45"/>
                                            </p:tgtEl>
                                          </p:cBhvr>
                                        </p:animEffect>
                                      </p:childTnLst>
                                    </p:cTn>
                                  </p:par>
                                </p:childTnLst>
                              </p:cTn>
                            </p:par>
                            <p:par>
                              <p:cTn id="54" fill="hold">
                                <p:stCondLst>
                                  <p:cond delay="16000"/>
                                </p:stCondLst>
                                <p:childTnLst>
                                  <p:par>
                                    <p:cTn id="55" presetID="42" presetClass="entr" presetSubtype="0" fill="hold" grpId="0" nodeType="afterEffect">
                                      <p:stCondLst>
                                        <p:cond delay="0"/>
                                      </p:stCondLst>
                                      <p:childTnLst>
                                        <p:set>
                                          <p:cBhvr>
                                            <p:cTn id="56" dur="1" fill="hold">
                                              <p:stCondLst>
                                                <p:cond delay="0"/>
                                              </p:stCondLst>
                                            </p:cTn>
                                            <p:tgtEl>
                                              <p:spTgt spid="46"/>
                                            </p:tgtEl>
                                            <p:attrNameLst>
                                              <p:attrName>style.visibility</p:attrName>
                                            </p:attrNameLst>
                                          </p:cBhvr>
                                          <p:to>
                                            <p:strVal val="visible"/>
                                          </p:to>
                                        </p:set>
                                        <p:animEffect transition="in" filter="fade">
                                          <p:cBhvr>
                                            <p:cTn id="57" dur="1750"/>
                                            <p:tgtEl>
                                              <p:spTgt spid="46"/>
                                            </p:tgtEl>
                                          </p:cBhvr>
                                        </p:animEffect>
                                        <p:anim calcmode="lin" valueType="num">
                                          <p:cBhvr>
                                            <p:cTn id="58" dur="1750" fill="hold"/>
                                            <p:tgtEl>
                                              <p:spTgt spid="46"/>
                                            </p:tgtEl>
                                            <p:attrNameLst>
                                              <p:attrName>ppt_x</p:attrName>
                                            </p:attrNameLst>
                                          </p:cBhvr>
                                          <p:tavLst>
                                            <p:tav tm="0">
                                              <p:val>
                                                <p:strVal val="#ppt_x"/>
                                              </p:val>
                                            </p:tav>
                                            <p:tav tm="100000">
                                              <p:val>
                                                <p:strVal val="#ppt_x"/>
                                              </p:val>
                                            </p:tav>
                                          </p:tavLst>
                                        </p:anim>
                                        <p:anim calcmode="lin" valueType="num">
                                          <p:cBhvr>
                                            <p:cTn id="59" dur="175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p:bldP spid="43" grpId="0" animBg="1"/>
          <p:bldP spid="44" grpId="0"/>
          <p:bldP spid="45" grpId="0" animBg="1"/>
          <p:bldP spid="46" grpId="0"/>
          <p:bldP spid="47" grpId="0"/>
          <p:bldP spid="48" grpId="0"/>
        </p:bldLst>
      </p:timing>
    </mc:Fallback>
  </mc:AlternateContent>
</p:sld>
</file>

<file path=ppt/slides/slide4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216833" y="211743"/>
            <a:ext cx="3758333" cy="664633"/>
          </a:xfrm>
          <a:ln w="25400">
            <a:solidFill>
              <a:srgbClr val="990000"/>
            </a:solidFill>
            <a:prstDash val="dashDot"/>
          </a:ln>
        </p:spPr>
        <p:txBody>
          <a:bodyPr>
            <a:normAutofit fontScale="92500"/>
          </a:bodyPr>
          <a:lstStyle/>
          <a:p>
            <a:pPr algn="ctr"/>
            <a:r>
              <a:rPr lang="zh-CN" altLang="en-US" dirty="0">
                <a:effectLst>
                  <a:outerShdw blurRad="38100" dist="38100" dir="2700000" algn="tl">
                    <a:srgbClr val="000000">
                      <a:alpha val="43137"/>
                    </a:srgbClr>
                  </a:outerShdw>
                </a:effectLst>
              </a:rPr>
              <a:t>政府工作报告：第一部分</a:t>
            </a:r>
            <a:endParaRPr lang="zh-CN" altLang="en-US" dirty="0">
              <a:effectLst>
                <a:outerShdw blurRad="38100" dist="38100" dir="2700000" algn="tl">
                  <a:srgbClr val="000000">
                    <a:alpha val="43137"/>
                  </a:srgbClr>
                </a:outerShdw>
              </a:effectLst>
            </a:endParaRPr>
          </a:p>
        </p:txBody>
      </p:sp>
      <p:sp>
        <p:nvSpPr>
          <p:cNvPr id="28" name="矩形 27"/>
          <p:cNvSpPr/>
          <p:nvPr/>
        </p:nvSpPr>
        <p:spPr>
          <a:xfrm>
            <a:off x="738204" y="1725541"/>
            <a:ext cx="3979148" cy="2880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9" name="矩形 28"/>
          <p:cNvSpPr/>
          <p:nvPr/>
        </p:nvSpPr>
        <p:spPr>
          <a:xfrm>
            <a:off x="4717351" y="1725541"/>
            <a:ext cx="6819483" cy="2880000"/>
          </a:xfrm>
          <a:prstGeom prst="rect">
            <a:avLst/>
          </a:prstGeom>
          <a:solidFill>
            <a:srgbClr val="FFC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30" name="矩形 29"/>
          <p:cNvSpPr/>
          <p:nvPr/>
        </p:nvSpPr>
        <p:spPr>
          <a:xfrm>
            <a:off x="1358652" y="3632225"/>
            <a:ext cx="2738249" cy="502766"/>
          </a:xfrm>
          <a:prstGeom prst="rect">
            <a:avLst/>
          </a:prstGeom>
        </p:spPr>
        <p:txBody>
          <a:bodyPr wrap="none">
            <a:spAutoFit/>
          </a:bodyPr>
          <a:lstStyle/>
          <a:p>
            <a:pPr algn="ctr" defTabSz="913765"/>
            <a:r>
              <a:rPr lang="en-US" altLang="zh-CN" sz="2665" b="1" dirty="0">
                <a:solidFill>
                  <a:srgbClr val="FFC000">
                    <a:lumMod val="20000"/>
                    <a:lumOff val="80000"/>
                  </a:srgbClr>
                </a:solidFill>
                <a:latin typeface="微软雅黑" panose="020B0503020204020204" pitchFamily="34" charset="-122"/>
                <a:ea typeface="微软雅黑" panose="020B0503020204020204" pitchFamily="34" charset="-122"/>
              </a:rPr>
              <a:t>2016</a:t>
            </a:r>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年工作回顾</a:t>
            </a:r>
            <a:endPar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1" name="矩形 30"/>
          <p:cNvSpPr/>
          <p:nvPr/>
        </p:nvSpPr>
        <p:spPr>
          <a:xfrm>
            <a:off x="751601" y="5135728"/>
            <a:ext cx="10919212" cy="502766"/>
          </a:xfrm>
          <a:prstGeom prst="rect">
            <a:avLst/>
          </a:prstGeom>
        </p:spPr>
        <p:txBody>
          <a:bodyPr wrap="square">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全年经济社会发展主要目标任务圆满完成，“十三五”实现了良好开局</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sp>
        <p:nvSpPr>
          <p:cNvPr id="32" name="矩形 31"/>
          <p:cNvSpPr/>
          <p:nvPr/>
        </p:nvSpPr>
        <p:spPr>
          <a:xfrm>
            <a:off x="4804437" y="1995990"/>
            <a:ext cx="6645312" cy="2308324"/>
          </a:xfrm>
          <a:prstGeom prst="rect">
            <a:avLst/>
          </a:prstGeom>
        </p:spPr>
        <p:txBody>
          <a:bodyPr wrap="square">
            <a:spAutoFit/>
          </a:bodyPr>
          <a:lstStyle/>
          <a:p>
            <a:pPr defTabSz="913765"/>
            <a:r>
              <a:rPr lang="zh-CN" altLang="en-US" sz="1600" dirty="0">
                <a:solidFill>
                  <a:prstClr val="black"/>
                </a:solidFill>
                <a:latin typeface="微软雅黑" panose="020B0503020204020204" pitchFamily="34" charset="-122"/>
                <a:ea typeface="微软雅黑" panose="020B0503020204020204" pitchFamily="34" charset="-122"/>
              </a:rPr>
              <a:t>过去一年，我国发展面临国内外诸多矛盾叠加、风险隐患交汇的严峻挑战。在以习近平同志为核心的党中央坚强领导下，全国各族人民迎难而上，砥砺前行，推动经济社会持续健康发展。党的十八届六中全会正式明确习近平总书记的核心地位，体现了党和人民的根本利益，对保证党和国家兴旺发达、长治久安，具有十分重大而深远的意义。各地区、各部门不断增强政治意识、大局意识、核心意识、看齐意识，推动全面建成小康社会取得新的重要进展，全面深化改革迈出重大步伐，全面依法治国深入实施，全面从严治党纵深推进，全年经济社会发展主要目标任务圆满完成，“十三五”实现了良好开局。</a:t>
            </a:r>
            <a:endParaRPr lang="zh-CN" altLang="en-US" sz="1600" dirty="0">
              <a:solidFill>
                <a:prstClr val="black"/>
              </a:solidFill>
              <a:latin typeface="微软雅黑" panose="020B0503020204020204" pitchFamily="34" charset="-122"/>
              <a:ea typeface="微软雅黑" panose="020B0503020204020204" pitchFamily="34" charset="-122"/>
            </a:endParaRPr>
          </a:p>
        </p:txBody>
      </p:sp>
      <p:grpSp>
        <p:nvGrpSpPr>
          <p:cNvPr id="33" name="组合 32"/>
          <p:cNvGrpSpPr/>
          <p:nvPr/>
        </p:nvGrpSpPr>
        <p:grpSpPr>
          <a:xfrm>
            <a:off x="1084716" y="2177197"/>
            <a:ext cx="2991005" cy="1276088"/>
            <a:chOff x="923074" y="1808703"/>
            <a:chExt cx="2243254" cy="957066"/>
          </a:xfrm>
        </p:grpSpPr>
        <p:sp>
          <p:nvSpPr>
            <p:cNvPr id="34" name="圆角矩形 5"/>
            <p:cNvSpPr/>
            <p:nvPr/>
          </p:nvSpPr>
          <p:spPr>
            <a:xfrm>
              <a:off x="1989573" y="2300901"/>
              <a:ext cx="1176755" cy="288000"/>
            </a:xfrm>
            <a:prstGeom prst="roundRect">
              <a:avLst>
                <a:gd name="adj" fmla="val 25577"/>
              </a:avLst>
            </a:prstGeom>
            <a:solidFill>
              <a:schemeClr val="accent4">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prstClr val="black">
                      <a:lumMod val="85000"/>
                      <a:lumOff val="15000"/>
                    </a:prstClr>
                  </a:solidFill>
                  <a:latin typeface="微软雅黑" panose="020B0503020204020204" pitchFamily="34" charset="-122"/>
                  <a:ea typeface="微软雅黑" panose="020B0503020204020204" pitchFamily="34" charset="-122"/>
                </a:rPr>
                <a:t>第一部分</a:t>
              </a:r>
              <a:endParaRPr lang="zh-CN" altLang="en-US" sz="18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3074" y="1808703"/>
              <a:ext cx="920036" cy="957066"/>
            </a:xfrm>
            <a:prstGeom prst="rect">
              <a:avLst/>
            </a:prstGeom>
          </p:spPr>
        </p:pic>
        <p:sp>
          <p:nvSpPr>
            <p:cNvPr id="36" name="TextBox 9"/>
            <p:cNvSpPr txBox="1"/>
            <p:nvPr/>
          </p:nvSpPr>
          <p:spPr>
            <a:xfrm>
              <a:off x="1914493" y="1905465"/>
              <a:ext cx="1213313" cy="284742"/>
            </a:xfrm>
            <a:prstGeom prst="rect">
              <a:avLst/>
            </a:prstGeom>
            <a:noFill/>
          </p:spPr>
          <p:txBody>
            <a:bodyPr wrap="none" rtlCol="0">
              <a:spAutoFit/>
            </a:bodyPr>
            <a:lstStyle/>
            <a:p>
              <a:pP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政府工作报告</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28000">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28000">
                                          <p:cBhvr additive="base">
                                            <p:cTn id="7" dur="1750" fill="hold"/>
                                            <p:tgtEl>
                                              <p:spTgt spid="28"/>
                                            </p:tgtEl>
                                            <p:attrNameLst>
                                              <p:attrName>ppt_x</p:attrName>
                                            </p:attrNameLst>
                                          </p:cBhvr>
                                          <p:tavLst>
                                            <p:tav tm="0">
                                              <p:val>
                                                <p:strVal val="0-#ppt_w/2"/>
                                              </p:val>
                                            </p:tav>
                                            <p:tav tm="100000">
                                              <p:val>
                                                <p:strVal val="#ppt_x"/>
                                              </p:val>
                                            </p:tav>
                                          </p:tavLst>
                                        </p:anim>
                                        <p:anim calcmode="lin" valueType="num" p14:bounceEnd="28000">
                                          <p:cBhvr additive="base">
                                            <p:cTn id="8" dur="175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8000">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14:bounceEnd="28000">
                                          <p:cBhvr additive="base">
                                            <p:cTn id="11" dur="1750" fill="hold"/>
                                            <p:tgtEl>
                                              <p:spTgt spid="29"/>
                                            </p:tgtEl>
                                            <p:attrNameLst>
                                              <p:attrName>ppt_x</p:attrName>
                                            </p:attrNameLst>
                                          </p:cBhvr>
                                          <p:tavLst>
                                            <p:tav tm="0">
                                              <p:val>
                                                <p:strVal val="1+#ppt_w/2"/>
                                              </p:val>
                                            </p:tav>
                                            <p:tav tm="100000">
                                              <p:val>
                                                <p:strVal val="#ppt_x"/>
                                              </p:val>
                                            </p:tav>
                                          </p:tavLst>
                                        </p:anim>
                                        <p:anim calcmode="lin" valueType="num" p14:bounceEnd="28000">
                                          <p:cBhvr additive="base">
                                            <p:cTn id="12" dur="175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31" presetClass="entr" presetSubtype="0"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2000" fill="hold"/>
                                            <p:tgtEl>
                                              <p:spTgt spid="33"/>
                                            </p:tgtEl>
                                            <p:attrNameLst>
                                              <p:attrName>ppt_w</p:attrName>
                                            </p:attrNameLst>
                                          </p:cBhvr>
                                          <p:tavLst>
                                            <p:tav tm="0">
                                              <p:val>
                                                <p:fltVal val="0"/>
                                              </p:val>
                                            </p:tav>
                                            <p:tav tm="100000">
                                              <p:val>
                                                <p:strVal val="#ppt_w"/>
                                              </p:val>
                                            </p:tav>
                                          </p:tavLst>
                                        </p:anim>
                                        <p:anim calcmode="lin" valueType="num">
                                          <p:cBhvr>
                                            <p:cTn id="17" dur="2000" fill="hold"/>
                                            <p:tgtEl>
                                              <p:spTgt spid="33"/>
                                            </p:tgtEl>
                                            <p:attrNameLst>
                                              <p:attrName>ppt_h</p:attrName>
                                            </p:attrNameLst>
                                          </p:cBhvr>
                                          <p:tavLst>
                                            <p:tav tm="0">
                                              <p:val>
                                                <p:fltVal val="0"/>
                                              </p:val>
                                            </p:tav>
                                            <p:tav tm="100000">
                                              <p:val>
                                                <p:strVal val="#ppt_h"/>
                                              </p:val>
                                            </p:tav>
                                          </p:tavLst>
                                        </p:anim>
                                        <p:anim calcmode="lin" valueType="num">
                                          <p:cBhvr>
                                            <p:cTn id="18" dur="2000" fill="hold"/>
                                            <p:tgtEl>
                                              <p:spTgt spid="33"/>
                                            </p:tgtEl>
                                            <p:attrNameLst>
                                              <p:attrName>style.rotation</p:attrName>
                                            </p:attrNameLst>
                                          </p:cBhvr>
                                          <p:tavLst>
                                            <p:tav tm="0">
                                              <p:val>
                                                <p:fltVal val="90"/>
                                              </p:val>
                                            </p:tav>
                                            <p:tav tm="100000">
                                              <p:val>
                                                <p:fltVal val="0"/>
                                              </p:val>
                                            </p:tav>
                                          </p:tavLst>
                                        </p:anim>
                                        <p:animEffect transition="in" filter="fade">
                                          <p:cBhvr>
                                            <p:cTn id="19" dur="2000"/>
                                            <p:tgtEl>
                                              <p:spTgt spid="33"/>
                                            </p:tgtEl>
                                          </p:cBhvr>
                                        </p:animEffect>
                                      </p:childTnLst>
                                    </p:cTn>
                                  </p:par>
                                </p:childTnLst>
                              </p:cTn>
                            </p:par>
                            <p:par>
                              <p:cTn id="20" fill="hold">
                                <p:stCondLst>
                                  <p:cond delay="4000"/>
                                </p:stCondLst>
                                <p:childTnLst>
                                  <p:par>
                                    <p:cTn id="21" presetID="53" presetClass="entr" presetSubtype="16"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500" fill="hold"/>
                                            <p:tgtEl>
                                              <p:spTgt spid="30"/>
                                            </p:tgtEl>
                                            <p:attrNameLst>
                                              <p:attrName>ppt_w</p:attrName>
                                            </p:attrNameLst>
                                          </p:cBhvr>
                                          <p:tavLst>
                                            <p:tav tm="0">
                                              <p:val>
                                                <p:fltVal val="0"/>
                                              </p:val>
                                            </p:tav>
                                            <p:tav tm="100000">
                                              <p:val>
                                                <p:strVal val="#ppt_w"/>
                                              </p:val>
                                            </p:tav>
                                          </p:tavLst>
                                        </p:anim>
                                        <p:anim calcmode="lin" valueType="num">
                                          <p:cBhvr>
                                            <p:cTn id="24" dur="1500" fill="hold"/>
                                            <p:tgtEl>
                                              <p:spTgt spid="30"/>
                                            </p:tgtEl>
                                            <p:attrNameLst>
                                              <p:attrName>ppt_h</p:attrName>
                                            </p:attrNameLst>
                                          </p:cBhvr>
                                          <p:tavLst>
                                            <p:tav tm="0">
                                              <p:val>
                                                <p:fltVal val="0"/>
                                              </p:val>
                                            </p:tav>
                                            <p:tav tm="100000">
                                              <p:val>
                                                <p:strVal val="#ppt_h"/>
                                              </p:val>
                                            </p:tav>
                                          </p:tavLst>
                                        </p:anim>
                                        <p:animEffect transition="in" filter="fade">
                                          <p:cBhvr>
                                            <p:cTn id="25" dur="1500"/>
                                            <p:tgtEl>
                                              <p:spTgt spid="30"/>
                                            </p:tgtEl>
                                          </p:cBhvr>
                                        </p:animEffect>
                                      </p:childTnLst>
                                    </p:cTn>
                                  </p:par>
                                </p:childTnLst>
                              </p:cTn>
                            </p:par>
                            <p:par>
                              <p:cTn id="26" fill="hold">
                                <p:stCondLst>
                                  <p:cond delay="5500"/>
                                </p:stCondLst>
                                <p:childTnLst>
                                  <p:par>
                                    <p:cTn id="27" presetID="14" presetClass="entr" presetSubtype="1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2000"/>
                                            <p:tgtEl>
                                              <p:spTgt spid="32"/>
                                            </p:tgtEl>
                                          </p:cBhvr>
                                        </p:animEffect>
                                      </p:childTnLst>
                                    </p:cTn>
                                  </p:par>
                                </p:childTnLst>
                              </p:cTn>
                            </p:par>
                            <p:par>
                              <p:cTn id="30" fill="hold">
                                <p:stCondLst>
                                  <p:cond delay="7500"/>
                                </p:stCondLst>
                                <p:childTnLst>
                                  <p:par>
                                    <p:cTn id="31" presetID="1" presetClass="entr" presetSubtype="0" fill="hold" grpId="0" nodeType="afterEffect">
                                      <p:stCondLst>
                                        <p:cond delay="0"/>
                                      </p:stCondLst>
                                      <p:iterate type="lt">
                                        <p:tmAbs val="80"/>
                                      </p:iterate>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p:bldP spid="31" grpId="0"/>
          <p:bldP spid="3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1750" fill="hold"/>
                                            <p:tgtEl>
                                              <p:spTgt spid="28"/>
                                            </p:tgtEl>
                                            <p:attrNameLst>
                                              <p:attrName>ppt_x</p:attrName>
                                            </p:attrNameLst>
                                          </p:cBhvr>
                                          <p:tavLst>
                                            <p:tav tm="0">
                                              <p:val>
                                                <p:strVal val="0-#ppt_w/2"/>
                                              </p:val>
                                            </p:tav>
                                            <p:tav tm="100000">
                                              <p:val>
                                                <p:strVal val="#ppt_x"/>
                                              </p:val>
                                            </p:tav>
                                          </p:tavLst>
                                        </p:anim>
                                        <p:anim calcmode="lin" valueType="num">
                                          <p:cBhvr additive="base">
                                            <p:cTn id="8" dur="1750" fill="hold"/>
                                            <p:tgtEl>
                                              <p:spTgt spid="28"/>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1750" fill="hold"/>
                                            <p:tgtEl>
                                              <p:spTgt spid="29"/>
                                            </p:tgtEl>
                                            <p:attrNameLst>
                                              <p:attrName>ppt_x</p:attrName>
                                            </p:attrNameLst>
                                          </p:cBhvr>
                                          <p:tavLst>
                                            <p:tav tm="0">
                                              <p:val>
                                                <p:strVal val="1+#ppt_w/2"/>
                                              </p:val>
                                            </p:tav>
                                            <p:tav tm="100000">
                                              <p:val>
                                                <p:strVal val="#ppt_x"/>
                                              </p:val>
                                            </p:tav>
                                          </p:tavLst>
                                        </p:anim>
                                        <p:anim calcmode="lin" valueType="num">
                                          <p:cBhvr additive="base">
                                            <p:cTn id="12" dur="1750" fill="hold"/>
                                            <p:tgtEl>
                                              <p:spTgt spid="29"/>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31" presetClass="entr" presetSubtype="0"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p:cTn id="16" dur="2000" fill="hold"/>
                                            <p:tgtEl>
                                              <p:spTgt spid="33"/>
                                            </p:tgtEl>
                                            <p:attrNameLst>
                                              <p:attrName>ppt_w</p:attrName>
                                            </p:attrNameLst>
                                          </p:cBhvr>
                                          <p:tavLst>
                                            <p:tav tm="0">
                                              <p:val>
                                                <p:fltVal val="0"/>
                                              </p:val>
                                            </p:tav>
                                            <p:tav tm="100000">
                                              <p:val>
                                                <p:strVal val="#ppt_w"/>
                                              </p:val>
                                            </p:tav>
                                          </p:tavLst>
                                        </p:anim>
                                        <p:anim calcmode="lin" valueType="num">
                                          <p:cBhvr>
                                            <p:cTn id="17" dur="2000" fill="hold"/>
                                            <p:tgtEl>
                                              <p:spTgt spid="33"/>
                                            </p:tgtEl>
                                            <p:attrNameLst>
                                              <p:attrName>ppt_h</p:attrName>
                                            </p:attrNameLst>
                                          </p:cBhvr>
                                          <p:tavLst>
                                            <p:tav tm="0">
                                              <p:val>
                                                <p:fltVal val="0"/>
                                              </p:val>
                                            </p:tav>
                                            <p:tav tm="100000">
                                              <p:val>
                                                <p:strVal val="#ppt_h"/>
                                              </p:val>
                                            </p:tav>
                                          </p:tavLst>
                                        </p:anim>
                                        <p:anim calcmode="lin" valueType="num">
                                          <p:cBhvr>
                                            <p:cTn id="18" dur="2000" fill="hold"/>
                                            <p:tgtEl>
                                              <p:spTgt spid="33"/>
                                            </p:tgtEl>
                                            <p:attrNameLst>
                                              <p:attrName>style.rotation</p:attrName>
                                            </p:attrNameLst>
                                          </p:cBhvr>
                                          <p:tavLst>
                                            <p:tav tm="0">
                                              <p:val>
                                                <p:fltVal val="90"/>
                                              </p:val>
                                            </p:tav>
                                            <p:tav tm="100000">
                                              <p:val>
                                                <p:fltVal val="0"/>
                                              </p:val>
                                            </p:tav>
                                          </p:tavLst>
                                        </p:anim>
                                        <p:animEffect transition="in" filter="fade">
                                          <p:cBhvr>
                                            <p:cTn id="19" dur="2000"/>
                                            <p:tgtEl>
                                              <p:spTgt spid="33"/>
                                            </p:tgtEl>
                                          </p:cBhvr>
                                        </p:animEffect>
                                      </p:childTnLst>
                                    </p:cTn>
                                  </p:par>
                                </p:childTnLst>
                              </p:cTn>
                            </p:par>
                            <p:par>
                              <p:cTn id="20" fill="hold">
                                <p:stCondLst>
                                  <p:cond delay="4000"/>
                                </p:stCondLst>
                                <p:childTnLst>
                                  <p:par>
                                    <p:cTn id="21" presetID="53" presetClass="entr" presetSubtype="16" fill="hold" grpId="0" nodeType="afterEffect">
                                      <p:stCondLst>
                                        <p:cond delay="0"/>
                                      </p:stCondLst>
                                      <p:childTnLst>
                                        <p:set>
                                          <p:cBhvr>
                                            <p:cTn id="22" dur="1" fill="hold">
                                              <p:stCondLst>
                                                <p:cond delay="0"/>
                                              </p:stCondLst>
                                            </p:cTn>
                                            <p:tgtEl>
                                              <p:spTgt spid="30"/>
                                            </p:tgtEl>
                                            <p:attrNameLst>
                                              <p:attrName>style.visibility</p:attrName>
                                            </p:attrNameLst>
                                          </p:cBhvr>
                                          <p:to>
                                            <p:strVal val="visible"/>
                                          </p:to>
                                        </p:set>
                                        <p:anim calcmode="lin" valueType="num">
                                          <p:cBhvr>
                                            <p:cTn id="23" dur="1500" fill="hold"/>
                                            <p:tgtEl>
                                              <p:spTgt spid="30"/>
                                            </p:tgtEl>
                                            <p:attrNameLst>
                                              <p:attrName>ppt_w</p:attrName>
                                            </p:attrNameLst>
                                          </p:cBhvr>
                                          <p:tavLst>
                                            <p:tav tm="0">
                                              <p:val>
                                                <p:fltVal val="0"/>
                                              </p:val>
                                            </p:tav>
                                            <p:tav tm="100000">
                                              <p:val>
                                                <p:strVal val="#ppt_w"/>
                                              </p:val>
                                            </p:tav>
                                          </p:tavLst>
                                        </p:anim>
                                        <p:anim calcmode="lin" valueType="num">
                                          <p:cBhvr>
                                            <p:cTn id="24" dur="1500" fill="hold"/>
                                            <p:tgtEl>
                                              <p:spTgt spid="30"/>
                                            </p:tgtEl>
                                            <p:attrNameLst>
                                              <p:attrName>ppt_h</p:attrName>
                                            </p:attrNameLst>
                                          </p:cBhvr>
                                          <p:tavLst>
                                            <p:tav tm="0">
                                              <p:val>
                                                <p:fltVal val="0"/>
                                              </p:val>
                                            </p:tav>
                                            <p:tav tm="100000">
                                              <p:val>
                                                <p:strVal val="#ppt_h"/>
                                              </p:val>
                                            </p:tav>
                                          </p:tavLst>
                                        </p:anim>
                                        <p:animEffect transition="in" filter="fade">
                                          <p:cBhvr>
                                            <p:cTn id="25" dur="1500"/>
                                            <p:tgtEl>
                                              <p:spTgt spid="30"/>
                                            </p:tgtEl>
                                          </p:cBhvr>
                                        </p:animEffect>
                                      </p:childTnLst>
                                    </p:cTn>
                                  </p:par>
                                </p:childTnLst>
                              </p:cTn>
                            </p:par>
                            <p:par>
                              <p:cTn id="26" fill="hold">
                                <p:stCondLst>
                                  <p:cond delay="5500"/>
                                </p:stCondLst>
                                <p:childTnLst>
                                  <p:par>
                                    <p:cTn id="27" presetID="14" presetClass="entr" presetSubtype="10" fill="hold" grpId="0" nodeType="afterEffect">
                                      <p:stCondLst>
                                        <p:cond delay="0"/>
                                      </p:stCondLst>
                                      <p:childTnLst>
                                        <p:set>
                                          <p:cBhvr>
                                            <p:cTn id="28" dur="1" fill="hold">
                                              <p:stCondLst>
                                                <p:cond delay="0"/>
                                              </p:stCondLst>
                                            </p:cTn>
                                            <p:tgtEl>
                                              <p:spTgt spid="32"/>
                                            </p:tgtEl>
                                            <p:attrNameLst>
                                              <p:attrName>style.visibility</p:attrName>
                                            </p:attrNameLst>
                                          </p:cBhvr>
                                          <p:to>
                                            <p:strVal val="visible"/>
                                          </p:to>
                                        </p:set>
                                        <p:animEffect transition="in" filter="randombar(horizontal)">
                                          <p:cBhvr>
                                            <p:cTn id="29" dur="2000"/>
                                            <p:tgtEl>
                                              <p:spTgt spid="32"/>
                                            </p:tgtEl>
                                          </p:cBhvr>
                                        </p:animEffect>
                                      </p:childTnLst>
                                    </p:cTn>
                                  </p:par>
                                </p:childTnLst>
                              </p:cTn>
                            </p:par>
                            <p:par>
                              <p:cTn id="30" fill="hold">
                                <p:stCondLst>
                                  <p:cond delay="7500"/>
                                </p:stCondLst>
                                <p:childTnLst>
                                  <p:par>
                                    <p:cTn id="31" presetID="1" presetClass="entr" presetSubtype="0" fill="hold" grpId="0" nodeType="afterEffect">
                                      <p:stCondLst>
                                        <p:cond delay="0"/>
                                      </p:stCondLst>
                                      <p:iterate type="lt">
                                        <p:tmAbs val="80"/>
                                      </p:iterate>
                                      <p:childTnLst>
                                        <p:set>
                                          <p:cBhvr>
                                            <p:cTn id="32" dur="1" fill="hold">
                                              <p:stCondLst>
                                                <p:cond delay="0"/>
                                              </p:stCondLst>
                                            </p:cTn>
                                            <p:tgtEl>
                                              <p:spTgt spid="3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p:bldP spid="31" grpId="0"/>
          <p:bldP spid="32" grpId="0"/>
        </p:bldLst>
      </p:timing>
    </mc:Fallback>
  </mc:AlternateContent>
</p:sld>
</file>

<file path=ppt/slides/slide4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216833" y="211743"/>
            <a:ext cx="3758333" cy="664633"/>
          </a:xfrm>
          <a:ln w="25400">
            <a:solidFill>
              <a:srgbClr val="990000"/>
            </a:solidFill>
            <a:prstDash val="dashDot"/>
          </a:ln>
        </p:spPr>
        <p:txBody>
          <a:bodyPr>
            <a:normAutofit/>
          </a:bodyPr>
          <a:lstStyle/>
          <a:p>
            <a:pPr algn="ctr"/>
            <a:r>
              <a:rPr lang="en-US" altLang="zh-CN" dirty="0">
                <a:effectLst>
                  <a:outerShdw blurRad="38100" dist="38100" dir="2700000" algn="tl">
                    <a:srgbClr val="000000">
                      <a:alpha val="43137"/>
                    </a:srgbClr>
                  </a:outerShdw>
                </a:effectLst>
              </a:rPr>
              <a:t>201X</a:t>
            </a:r>
            <a:r>
              <a:rPr lang="zh-CN" altLang="en-US" dirty="0">
                <a:effectLst>
                  <a:outerShdw blurRad="38100" dist="38100" dir="2700000" algn="tl">
                    <a:srgbClr val="000000">
                      <a:alpha val="43137"/>
                    </a:srgbClr>
                  </a:outerShdw>
                </a:effectLst>
              </a:rPr>
              <a:t>年主要目标完成</a:t>
            </a:r>
            <a:endParaRPr lang="zh-CN" altLang="en-US" dirty="0">
              <a:effectLst>
                <a:outerShdw blurRad="38100" dist="38100" dir="2700000" algn="tl">
                  <a:srgbClr val="000000">
                    <a:alpha val="43137"/>
                  </a:srgbClr>
                </a:outerShdw>
              </a:effectLst>
            </a:endParaRPr>
          </a:p>
        </p:txBody>
      </p:sp>
      <p:sp>
        <p:nvSpPr>
          <p:cNvPr id="5" name="矩形 4"/>
          <p:cNvSpPr/>
          <p:nvPr/>
        </p:nvSpPr>
        <p:spPr>
          <a:xfrm>
            <a:off x="379806" y="4237857"/>
            <a:ext cx="1536000" cy="576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经济运行</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6" name="矩形 5"/>
          <p:cNvSpPr/>
          <p:nvPr/>
        </p:nvSpPr>
        <p:spPr>
          <a:xfrm>
            <a:off x="2031321" y="4237857"/>
            <a:ext cx="1536000" cy="576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就业增长</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7" name="矩形 6"/>
          <p:cNvSpPr/>
          <p:nvPr/>
        </p:nvSpPr>
        <p:spPr>
          <a:xfrm>
            <a:off x="5334350" y="4237857"/>
            <a:ext cx="1536000" cy="576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经济结构</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8" name="矩形 7"/>
          <p:cNvSpPr/>
          <p:nvPr/>
        </p:nvSpPr>
        <p:spPr>
          <a:xfrm>
            <a:off x="8637379" y="4237857"/>
            <a:ext cx="1536000" cy="576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基础设施</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9" name="矩形 8"/>
          <p:cNvSpPr/>
          <p:nvPr/>
        </p:nvSpPr>
        <p:spPr>
          <a:xfrm>
            <a:off x="3682835" y="4237857"/>
            <a:ext cx="1536000" cy="576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改革开放</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0" name="矩形 9"/>
          <p:cNvSpPr/>
          <p:nvPr/>
        </p:nvSpPr>
        <p:spPr>
          <a:xfrm>
            <a:off x="6985865" y="4237857"/>
            <a:ext cx="1536000" cy="576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发展新动能</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1" name="矩形 10"/>
          <p:cNvSpPr/>
          <p:nvPr/>
        </p:nvSpPr>
        <p:spPr>
          <a:xfrm>
            <a:off x="10288893" y="4237857"/>
            <a:ext cx="1536000" cy="576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人民生活</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nvGrpSpPr>
          <p:cNvPr id="12" name="组合 11"/>
          <p:cNvGrpSpPr/>
          <p:nvPr/>
        </p:nvGrpSpPr>
        <p:grpSpPr>
          <a:xfrm>
            <a:off x="477537" y="5052279"/>
            <a:ext cx="11190207" cy="748794"/>
            <a:chOff x="354653" y="4002492"/>
            <a:chExt cx="8392655" cy="561596"/>
          </a:xfrm>
        </p:grpSpPr>
        <p:sp>
          <p:nvSpPr>
            <p:cNvPr id="13" name="矩形 12"/>
            <p:cNvSpPr/>
            <p:nvPr/>
          </p:nvSpPr>
          <p:spPr>
            <a:xfrm>
              <a:off x="354653" y="4002492"/>
              <a:ext cx="960840" cy="561596"/>
            </a:xfrm>
            <a:prstGeom prst="rect">
              <a:avLst/>
            </a:prstGeom>
          </p:spPr>
          <p:txBody>
            <a:bodyPr wrap="none">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缓中趋稳</a:t>
              </a:r>
              <a:endParaRPr lang="en-US" altLang="zh-CN" sz="2135" b="1"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稳中向好</a:t>
              </a:r>
              <a:endParaRPr lang="zh-CN" altLang="en-US" b="1" dirty="0">
                <a:solidFill>
                  <a:prstClr val="black">
                    <a:lumMod val="85000"/>
                    <a:lumOff val="15000"/>
                  </a:prstClr>
                </a:solidFill>
                <a:latin typeface="Calibri" panose="020F0502020204030204"/>
                <a:ea typeface="宋体" panose="02010600030101010101" pitchFamily="2" charset="-122"/>
              </a:endParaRPr>
            </a:p>
          </p:txBody>
        </p:sp>
        <p:sp>
          <p:nvSpPr>
            <p:cNvPr id="14" name="矩形 13"/>
            <p:cNvSpPr/>
            <p:nvPr/>
          </p:nvSpPr>
          <p:spPr>
            <a:xfrm>
              <a:off x="1593289" y="4002492"/>
              <a:ext cx="960840" cy="315423"/>
            </a:xfrm>
            <a:prstGeom prst="rect">
              <a:avLst/>
            </a:prstGeom>
          </p:spPr>
          <p:txBody>
            <a:bodyPr wrap="none">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超出预期</a:t>
              </a:r>
              <a:endParaRPr lang="en-US" altLang="zh-CN"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5" name="矩形 14"/>
            <p:cNvSpPr/>
            <p:nvPr/>
          </p:nvSpPr>
          <p:spPr>
            <a:xfrm>
              <a:off x="2831925" y="4002492"/>
              <a:ext cx="960840" cy="315423"/>
            </a:xfrm>
            <a:prstGeom prst="rect">
              <a:avLst/>
            </a:prstGeom>
          </p:spPr>
          <p:txBody>
            <a:bodyPr wrap="none">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深入推进</a:t>
              </a:r>
              <a:endParaRPr lang="en-US" altLang="zh-CN"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矩形 15"/>
            <p:cNvSpPr/>
            <p:nvPr/>
          </p:nvSpPr>
          <p:spPr>
            <a:xfrm>
              <a:off x="4070561" y="4002492"/>
              <a:ext cx="960840" cy="315423"/>
            </a:xfrm>
            <a:prstGeom prst="rect">
              <a:avLst/>
            </a:prstGeom>
          </p:spPr>
          <p:txBody>
            <a:bodyPr wrap="none">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加快调整</a:t>
              </a:r>
              <a:endParaRPr lang="en-US" altLang="zh-CN"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7" name="矩形 16"/>
            <p:cNvSpPr/>
            <p:nvPr/>
          </p:nvSpPr>
          <p:spPr>
            <a:xfrm>
              <a:off x="5309197" y="4002492"/>
              <a:ext cx="960840" cy="315423"/>
            </a:xfrm>
            <a:prstGeom prst="rect">
              <a:avLst/>
            </a:prstGeom>
          </p:spPr>
          <p:txBody>
            <a:bodyPr wrap="none">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不断增强</a:t>
              </a:r>
              <a:endParaRPr lang="en-US" altLang="zh-CN"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8" name="矩形 17"/>
            <p:cNvSpPr/>
            <p:nvPr/>
          </p:nvSpPr>
          <p:spPr>
            <a:xfrm>
              <a:off x="6547833" y="4002492"/>
              <a:ext cx="960840" cy="561596"/>
            </a:xfrm>
            <a:prstGeom prst="rect">
              <a:avLst/>
            </a:prstGeom>
          </p:spPr>
          <p:txBody>
            <a:bodyPr wrap="none">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支撑能力</a:t>
              </a:r>
              <a:endParaRPr lang="en-US" altLang="zh-CN" sz="2135" b="1"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持续提升</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9" name="矩形 18"/>
            <p:cNvSpPr/>
            <p:nvPr/>
          </p:nvSpPr>
          <p:spPr>
            <a:xfrm>
              <a:off x="7786468" y="4002492"/>
              <a:ext cx="960840" cy="315423"/>
            </a:xfrm>
            <a:prstGeom prst="rect">
              <a:avLst/>
            </a:prstGeom>
          </p:spPr>
          <p:txBody>
            <a:bodyPr wrap="none">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继续改善</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379806" y="2405802"/>
            <a:ext cx="1536000" cy="1680000"/>
            <a:chOff x="281355" y="1848669"/>
            <a:chExt cx="1152000" cy="1260000"/>
          </a:xfrm>
        </p:grpSpPr>
        <p:sp>
          <p:nvSpPr>
            <p:cNvPr id="21" name="TextBox 34"/>
            <p:cNvSpPr txBox="1"/>
            <p:nvPr/>
          </p:nvSpPr>
          <p:spPr>
            <a:xfrm>
              <a:off x="281355" y="1984469"/>
              <a:ext cx="1152000" cy="715580"/>
            </a:xfrm>
            <a:prstGeom prst="rect">
              <a:avLst/>
            </a:prstGeom>
            <a:noFill/>
          </p:spPr>
          <p:txBody>
            <a:bodyPr wrap="square" rtlCol="0">
              <a:spAutoFit/>
            </a:bodyPr>
            <a:lstStyle/>
            <a:p>
              <a:pPr algn="ctr" defTabSz="913765"/>
              <a:r>
                <a:rPr lang="en-US" altLang="zh-CN" sz="3200" b="1" dirty="0">
                  <a:solidFill>
                    <a:srgbClr val="990000"/>
                  </a:solidFill>
                  <a:latin typeface="Calibri" panose="020F0502020204030204"/>
                  <a:ea typeface="宋体" panose="02010600030101010101" pitchFamily="2" charset="-122"/>
                </a:rPr>
                <a:t>GDP</a:t>
              </a:r>
              <a:endParaRPr lang="en-US" altLang="zh-CN" sz="3200" b="1" dirty="0">
                <a:solidFill>
                  <a:srgbClr val="990000"/>
                </a:solidFill>
                <a:latin typeface="Calibri" panose="020F0502020204030204"/>
                <a:ea typeface="宋体" panose="02010600030101010101" pitchFamily="2" charset="-122"/>
              </a:endParaRPr>
            </a:p>
            <a:p>
              <a:pPr algn="ctr" defTabSz="913765"/>
              <a:r>
                <a:rPr lang="en-US" altLang="zh-CN" sz="2400" b="1" dirty="0">
                  <a:solidFill>
                    <a:srgbClr val="990000"/>
                  </a:solidFill>
                  <a:latin typeface="Calibri" panose="020F0502020204030204"/>
                  <a:ea typeface="宋体" panose="02010600030101010101" pitchFamily="2" charset="-122"/>
                </a:rPr>
                <a:t>74.9</a:t>
              </a:r>
              <a:r>
                <a:rPr lang="zh-CN" altLang="en-US" sz="1600" dirty="0">
                  <a:solidFill>
                    <a:prstClr val="black"/>
                  </a:solidFill>
                  <a:latin typeface="微软雅黑" panose="020B0503020204020204" pitchFamily="34" charset="-122"/>
                  <a:ea typeface="微软雅黑" panose="020B0503020204020204" pitchFamily="34" charset="-122"/>
                </a:rPr>
                <a:t>万亿</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22" name="等腰三角形 21"/>
            <p:cNvSpPr>
              <a:spLocks noChangeAspect="1"/>
            </p:cNvSpPr>
            <p:nvPr/>
          </p:nvSpPr>
          <p:spPr>
            <a:xfrm>
              <a:off x="366350" y="2747514"/>
              <a:ext cx="208801" cy="180000"/>
            </a:xfrm>
            <a:prstGeom prst="triangl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3" name="TextBox 36"/>
            <p:cNvSpPr txBox="1"/>
            <p:nvPr/>
          </p:nvSpPr>
          <p:spPr>
            <a:xfrm>
              <a:off x="575151" y="2687473"/>
              <a:ext cx="858204" cy="276999"/>
            </a:xfrm>
            <a:prstGeom prst="rect">
              <a:avLst/>
            </a:prstGeom>
            <a:noFill/>
          </p:spPr>
          <p:txBody>
            <a:bodyPr wrap="square" rtlCol="0">
              <a:spAutoFit/>
            </a:bodyPr>
            <a:lstStyle/>
            <a:p>
              <a:pP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增长</a:t>
              </a:r>
              <a:r>
                <a:rPr lang="en-US" altLang="zh-CN" b="1" dirty="0">
                  <a:solidFill>
                    <a:srgbClr val="990000"/>
                  </a:solidFill>
                  <a:latin typeface="Calibri" panose="020F0502020204030204"/>
                  <a:ea typeface="宋体" panose="02010600030101010101" pitchFamily="2" charset="-122"/>
                </a:rPr>
                <a:t>6.7%</a:t>
              </a:r>
              <a:endParaRPr lang="zh-CN" altLang="en-US" b="1" dirty="0">
                <a:solidFill>
                  <a:srgbClr val="990000"/>
                </a:solidFill>
                <a:latin typeface="Calibri" panose="020F0502020204030204"/>
                <a:ea typeface="宋体" panose="02010600030101010101" pitchFamily="2" charset="-122"/>
              </a:endParaRPr>
            </a:p>
          </p:txBody>
        </p:sp>
        <p:sp>
          <p:nvSpPr>
            <p:cNvPr id="24" name="矩形 23"/>
            <p:cNvSpPr/>
            <p:nvPr/>
          </p:nvSpPr>
          <p:spPr>
            <a:xfrm>
              <a:off x="281355" y="1848669"/>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25" name="组合 24"/>
          <p:cNvGrpSpPr/>
          <p:nvPr/>
        </p:nvGrpSpPr>
        <p:grpSpPr>
          <a:xfrm>
            <a:off x="2031319" y="2405801"/>
            <a:ext cx="1536000" cy="1680000"/>
            <a:chOff x="281355" y="1848669"/>
            <a:chExt cx="1152000" cy="1260000"/>
          </a:xfrm>
        </p:grpSpPr>
        <p:sp>
          <p:nvSpPr>
            <p:cNvPr id="26" name="TextBox 40"/>
            <p:cNvSpPr txBox="1"/>
            <p:nvPr/>
          </p:nvSpPr>
          <p:spPr>
            <a:xfrm>
              <a:off x="281355" y="2123615"/>
              <a:ext cx="1152000" cy="761747"/>
            </a:xfrm>
            <a:prstGeom prst="rect">
              <a:avLst/>
            </a:prstGeom>
            <a:noFill/>
          </p:spPr>
          <p:txBody>
            <a:bodyPr wrap="square" rtlCol="0">
              <a:spAutoFit/>
            </a:bodyPr>
            <a:lstStyle/>
            <a:p>
              <a:pPr algn="ctr" defTabSz="913765"/>
              <a:r>
                <a:rPr lang="zh-CN" altLang="en-US" dirty="0">
                  <a:solidFill>
                    <a:prstClr val="black">
                      <a:lumMod val="85000"/>
                      <a:lumOff val="15000"/>
                    </a:prstClr>
                  </a:solidFill>
                  <a:latin typeface="微软雅黑" panose="020B0503020204020204" pitchFamily="34" charset="-122"/>
                  <a:ea typeface="微软雅黑" panose="020B0503020204020204" pitchFamily="34" charset="-122"/>
                </a:rPr>
                <a:t>全年新增城镇就业</a:t>
              </a:r>
              <a:endParaRPr lang="en-US" altLang="zh-CN"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3765"/>
              <a:r>
                <a:rPr lang="en-US" altLang="zh-CN" sz="2400" b="1" dirty="0">
                  <a:solidFill>
                    <a:srgbClr val="990000"/>
                  </a:solidFill>
                  <a:latin typeface="Calibri" panose="020F0502020204030204"/>
                  <a:ea typeface="宋体" panose="02010600030101010101" pitchFamily="2" charset="-122"/>
                </a:rPr>
                <a:t>1314</a:t>
              </a:r>
              <a:r>
                <a:rPr lang="zh-CN" altLang="en-US" sz="1600" dirty="0">
                  <a:solidFill>
                    <a:prstClr val="black"/>
                  </a:solidFill>
                  <a:latin typeface="微软雅黑" panose="020B0503020204020204" pitchFamily="34" charset="-122"/>
                  <a:ea typeface="微软雅黑" panose="020B0503020204020204" pitchFamily="34" charset="-122"/>
                </a:rPr>
                <a:t>万人</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27" name="矩形 26"/>
            <p:cNvSpPr/>
            <p:nvPr/>
          </p:nvSpPr>
          <p:spPr>
            <a:xfrm>
              <a:off x="281355" y="1848669"/>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28" name="组合 27"/>
          <p:cNvGrpSpPr/>
          <p:nvPr/>
        </p:nvGrpSpPr>
        <p:grpSpPr>
          <a:xfrm>
            <a:off x="3682834" y="2405802"/>
            <a:ext cx="1536000" cy="1680000"/>
            <a:chOff x="281355" y="1848669"/>
            <a:chExt cx="1152000" cy="1260000"/>
          </a:xfrm>
        </p:grpSpPr>
        <p:sp>
          <p:nvSpPr>
            <p:cNvPr id="29" name="TextBox 45"/>
            <p:cNvSpPr txBox="1"/>
            <p:nvPr/>
          </p:nvSpPr>
          <p:spPr>
            <a:xfrm>
              <a:off x="281355" y="1994408"/>
              <a:ext cx="1152000" cy="1054231"/>
            </a:xfrm>
            <a:prstGeom prst="rect">
              <a:avLst/>
            </a:prstGeom>
            <a:noFill/>
          </p:spPr>
          <p:txBody>
            <a:bodyPr wrap="square" rtlCol="0">
              <a:spAutoFit/>
            </a:bodyPr>
            <a:lstStyle/>
            <a:p>
              <a:pPr algn="ctr" defTabSz="913765"/>
              <a:r>
                <a:rPr lang="zh-CN" altLang="en-US" sz="1865" b="1" dirty="0">
                  <a:solidFill>
                    <a:srgbClr val="990000"/>
                  </a:solidFill>
                  <a:latin typeface="微软雅黑" panose="020B0503020204020204" pitchFamily="34" charset="-122"/>
                  <a:ea typeface="微软雅黑" panose="020B0503020204020204" pitchFamily="34" charset="-122"/>
                </a:rPr>
                <a:t>一带一路</a:t>
              </a:r>
              <a:endParaRPr lang="en-US" altLang="zh-CN" sz="18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1865" b="1" dirty="0">
                  <a:solidFill>
                    <a:srgbClr val="990000"/>
                  </a:solidFill>
                  <a:latin typeface="微软雅黑" panose="020B0503020204020204" pitchFamily="34" charset="-122"/>
                  <a:ea typeface="微软雅黑" panose="020B0503020204020204" pitchFamily="34" charset="-122"/>
                </a:rPr>
                <a:t>进展快速</a:t>
              </a:r>
              <a:endParaRPr lang="en-US" altLang="zh-CN" sz="18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一批重大工程和国际产能合作项目落地</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0" name="矩形 29"/>
            <p:cNvSpPr/>
            <p:nvPr/>
          </p:nvSpPr>
          <p:spPr>
            <a:xfrm>
              <a:off x="281355" y="1848669"/>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31" name="组合 30"/>
          <p:cNvGrpSpPr/>
          <p:nvPr/>
        </p:nvGrpSpPr>
        <p:grpSpPr>
          <a:xfrm>
            <a:off x="5334350" y="2405801"/>
            <a:ext cx="1536000" cy="1680000"/>
            <a:chOff x="281355" y="1848669"/>
            <a:chExt cx="1152000" cy="1260000"/>
          </a:xfrm>
        </p:grpSpPr>
        <p:sp>
          <p:nvSpPr>
            <p:cNvPr id="32" name="TextBox 48"/>
            <p:cNvSpPr txBox="1"/>
            <p:nvPr/>
          </p:nvSpPr>
          <p:spPr>
            <a:xfrm>
              <a:off x="281355" y="1994408"/>
              <a:ext cx="1152000" cy="931073"/>
            </a:xfrm>
            <a:prstGeom prst="rect">
              <a:avLst/>
            </a:prstGeom>
            <a:noFill/>
          </p:spPr>
          <p:txBody>
            <a:bodyPr wrap="square" rtlCol="0">
              <a:spAutoFit/>
            </a:bodyPr>
            <a:lstStyle/>
            <a:p>
              <a:pPr algn="ct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服务业增加值占</a:t>
              </a:r>
              <a:r>
                <a:rPr lang="en-US" altLang="zh-CN" sz="1865" b="1" dirty="0">
                  <a:solidFill>
                    <a:srgbClr val="990000"/>
                  </a:solidFill>
                  <a:latin typeface="微软雅黑" panose="020B0503020204020204" pitchFamily="34" charset="-122"/>
                  <a:ea typeface="微软雅黑" panose="020B0503020204020204" pitchFamily="34" charset="-122"/>
                </a:rPr>
                <a:t>GDP</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比重上升到</a:t>
              </a:r>
              <a:endParaRPr lang="en-US" altLang="zh-CN" sz="1865"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3765"/>
              <a:r>
                <a:rPr lang="en-US" altLang="zh-CN" sz="2400" b="1" dirty="0">
                  <a:solidFill>
                    <a:srgbClr val="990000"/>
                  </a:solidFill>
                  <a:latin typeface="微软雅黑" panose="020B0503020204020204" pitchFamily="34" charset="-122"/>
                  <a:ea typeface="微软雅黑" panose="020B0503020204020204" pitchFamily="34" charset="-122"/>
                </a:rPr>
                <a:t>51.6%</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33" name="矩形 32"/>
            <p:cNvSpPr/>
            <p:nvPr/>
          </p:nvSpPr>
          <p:spPr>
            <a:xfrm>
              <a:off x="281355" y="1848669"/>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34" name="组合 33"/>
          <p:cNvGrpSpPr/>
          <p:nvPr/>
        </p:nvGrpSpPr>
        <p:grpSpPr>
          <a:xfrm>
            <a:off x="6985863" y="2405801"/>
            <a:ext cx="1536000" cy="1681969"/>
            <a:chOff x="281355" y="1848669"/>
            <a:chExt cx="1152000" cy="1261477"/>
          </a:xfrm>
        </p:grpSpPr>
        <p:sp>
          <p:nvSpPr>
            <p:cNvPr id="35" name="TextBox 51"/>
            <p:cNvSpPr txBox="1"/>
            <p:nvPr/>
          </p:nvSpPr>
          <p:spPr>
            <a:xfrm>
              <a:off x="281355" y="1994408"/>
              <a:ext cx="1152000" cy="1115738"/>
            </a:xfrm>
            <a:prstGeom prst="rect">
              <a:avLst/>
            </a:prstGeom>
            <a:noFill/>
          </p:spPr>
          <p:txBody>
            <a:bodyPr wrap="square" rtlCol="0">
              <a:spAutoFit/>
            </a:bodyPr>
            <a:lstStyle/>
            <a:p>
              <a:pPr algn="ct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全年新登记企业增长</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3765"/>
              <a:r>
                <a:rPr lang="en-US" altLang="zh-CN" sz="2400" b="1" dirty="0">
                  <a:solidFill>
                    <a:srgbClr val="990000"/>
                  </a:solidFill>
                  <a:latin typeface="微软雅黑" panose="020B0503020204020204" pitchFamily="34" charset="-122"/>
                  <a:ea typeface="微软雅黑" panose="020B0503020204020204" pitchFamily="34" charset="-122"/>
                </a:rPr>
                <a:t>24.5%</a:t>
              </a:r>
              <a:endParaRPr lang="en-US" altLang="zh-CN" sz="2400"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每天新增</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3765"/>
              <a:r>
                <a:rPr lang="en-US" altLang="zh-CN" sz="1865" b="1" dirty="0">
                  <a:solidFill>
                    <a:srgbClr val="990000"/>
                  </a:solidFill>
                  <a:latin typeface="微软雅黑" panose="020B0503020204020204" pitchFamily="34" charset="-122"/>
                  <a:ea typeface="微软雅黑" panose="020B0503020204020204" pitchFamily="34" charset="-122"/>
                </a:rPr>
                <a:t>4.5</a:t>
              </a:r>
              <a:r>
                <a:rPr lang="zh-CN" altLang="en-US" sz="1865" b="1" dirty="0">
                  <a:solidFill>
                    <a:srgbClr val="990000"/>
                  </a:solidFill>
                  <a:latin typeface="微软雅黑" panose="020B0503020204020204" pitchFamily="34" charset="-122"/>
                  <a:ea typeface="微软雅黑" panose="020B0503020204020204" pitchFamily="34" charset="-122"/>
                </a:rPr>
                <a:t>万户</a:t>
              </a:r>
              <a:endParaRPr lang="en-US" altLang="zh-CN" sz="1865" b="1" dirty="0">
                <a:solidFill>
                  <a:srgbClr val="990000"/>
                </a:solidFill>
                <a:latin typeface="微软雅黑" panose="020B0503020204020204" pitchFamily="34" charset="-122"/>
                <a:ea typeface="微软雅黑" panose="020B0503020204020204" pitchFamily="34" charset="-122"/>
              </a:endParaRPr>
            </a:p>
          </p:txBody>
        </p:sp>
        <p:sp>
          <p:nvSpPr>
            <p:cNvPr id="36" name="矩形 35"/>
            <p:cNvSpPr/>
            <p:nvPr/>
          </p:nvSpPr>
          <p:spPr>
            <a:xfrm>
              <a:off x="281355" y="1848669"/>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37" name="组合 36"/>
          <p:cNvGrpSpPr/>
          <p:nvPr/>
        </p:nvGrpSpPr>
        <p:grpSpPr>
          <a:xfrm>
            <a:off x="8637378" y="2405802"/>
            <a:ext cx="1536000" cy="1930689"/>
            <a:chOff x="281355" y="1848669"/>
            <a:chExt cx="1152000" cy="1448017"/>
          </a:xfrm>
        </p:grpSpPr>
        <p:sp>
          <p:nvSpPr>
            <p:cNvPr id="38" name="TextBox 54"/>
            <p:cNvSpPr txBox="1"/>
            <p:nvPr/>
          </p:nvSpPr>
          <p:spPr>
            <a:xfrm>
              <a:off x="281355" y="1934774"/>
              <a:ext cx="1152000" cy="1361912"/>
            </a:xfrm>
            <a:prstGeom prst="rect">
              <a:avLst/>
            </a:prstGeom>
            <a:noFill/>
          </p:spPr>
          <p:txBody>
            <a:bodyPr wrap="square" rtlCol="0">
              <a:spAutoFit/>
            </a:bodyPr>
            <a:lstStyle/>
            <a:p>
              <a:pPr algn="ct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高铁里程超过</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3765"/>
              <a:r>
                <a:rPr lang="en-US" altLang="zh-CN" sz="1600" b="1" dirty="0">
                  <a:solidFill>
                    <a:srgbClr val="990000"/>
                  </a:solidFill>
                  <a:latin typeface="微软雅黑" panose="020B0503020204020204" pitchFamily="34" charset="-122"/>
                  <a:ea typeface="微软雅黑" panose="020B0503020204020204" pitchFamily="34" charset="-122"/>
                </a:rPr>
                <a:t>1900</a:t>
              </a:r>
              <a:r>
                <a:rPr lang="zh-CN" altLang="en-US" sz="1600" b="1" dirty="0">
                  <a:solidFill>
                    <a:srgbClr val="990000"/>
                  </a:solidFill>
                  <a:latin typeface="微软雅黑" panose="020B0503020204020204" pitchFamily="34" charset="-122"/>
                  <a:ea typeface="微软雅黑" panose="020B0503020204020204" pitchFamily="34" charset="-122"/>
                </a:rPr>
                <a:t>公里</a:t>
              </a:r>
              <a:endParaRPr lang="en-US" altLang="zh-CN" sz="1600"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新改建高速公路</a:t>
              </a:r>
              <a:r>
                <a:rPr lang="en-US" altLang="zh-CN" sz="1600" b="1" dirty="0">
                  <a:solidFill>
                    <a:srgbClr val="990000"/>
                  </a:solidFill>
                  <a:latin typeface="微软雅黑" panose="020B0503020204020204" pitchFamily="34" charset="-122"/>
                  <a:ea typeface="微软雅黑" panose="020B0503020204020204" pitchFamily="34" charset="-122"/>
                </a:rPr>
                <a:t>6700</a:t>
              </a:r>
              <a:r>
                <a:rPr lang="zh-CN" altLang="en-US" sz="1600" b="1" dirty="0">
                  <a:solidFill>
                    <a:srgbClr val="990000"/>
                  </a:solidFill>
                  <a:latin typeface="微软雅黑" panose="020B0503020204020204" pitchFamily="34" charset="-122"/>
                  <a:ea typeface="微软雅黑" panose="020B0503020204020204" pitchFamily="34" charset="-122"/>
                </a:rPr>
                <a:t>公里</a:t>
              </a:r>
              <a:endParaRPr lang="en-US" altLang="zh-CN" sz="1600"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农村公路</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3765"/>
              <a:r>
                <a:rPr lang="en-US" altLang="zh-CN" sz="1600" b="1" dirty="0">
                  <a:solidFill>
                    <a:srgbClr val="990000"/>
                  </a:solidFill>
                  <a:latin typeface="微软雅黑" panose="020B0503020204020204" pitchFamily="34" charset="-122"/>
                  <a:ea typeface="微软雅黑" panose="020B0503020204020204" pitchFamily="34" charset="-122"/>
                </a:rPr>
                <a:t>29</a:t>
              </a:r>
              <a:r>
                <a:rPr lang="zh-CN" altLang="en-US" sz="1600" b="1" dirty="0">
                  <a:solidFill>
                    <a:srgbClr val="990000"/>
                  </a:solidFill>
                  <a:latin typeface="微软雅黑" panose="020B0503020204020204" pitchFamily="34" charset="-122"/>
                  <a:ea typeface="微软雅黑" panose="020B0503020204020204" pitchFamily="34" charset="-122"/>
                </a:rPr>
                <a:t>万公里</a:t>
              </a:r>
              <a:endParaRPr lang="en-US" altLang="zh-CN" sz="1600" b="1" dirty="0">
                <a:solidFill>
                  <a:srgbClr val="990000"/>
                </a:solidFill>
                <a:latin typeface="微软雅黑" panose="020B0503020204020204" pitchFamily="34" charset="-122"/>
                <a:ea typeface="微软雅黑" panose="020B0503020204020204" pitchFamily="34" charset="-122"/>
              </a:endParaRPr>
            </a:p>
            <a:p>
              <a:pPr algn="ctr" defTabSz="913765"/>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矩形 38"/>
            <p:cNvSpPr/>
            <p:nvPr/>
          </p:nvSpPr>
          <p:spPr>
            <a:xfrm>
              <a:off x="281355" y="1848669"/>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40" name="组合 39"/>
          <p:cNvGrpSpPr/>
          <p:nvPr/>
        </p:nvGrpSpPr>
        <p:grpSpPr>
          <a:xfrm>
            <a:off x="10288892" y="2405801"/>
            <a:ext cx="1536001" cy="1680000"/>
            <a:chOff x="7713169" y="1848669"/>
            <a:chExt cx="1152001" cy="1260000"/>
          </a:xfrm>
        </p:grpSpPr>
        <p:sp>
          <p:nvSpPr>
            <p:cNvPr id="41" name="TextBox 57"/>
            <p:cNvSpPr txBox="1"/>
            <p:nvPr/>
          </p:nvSpPr>
          <p:spPr>
            <a:xfrm>
              <a:off x="7713169" y="1934774"/>
              <a:ext cx="1152000" cy="654074"/>
            </a:xfrm>
            <a:prstGeom prst="rect">
              <a:avLst/>
            </a:prstGeom>
            <a:noFill/>
          </p:spPr>
          <p:txBody>
            <a:bodyPr wrap="square" rtlCol="0">
              <a:spAutoFit/>
            </a:bodyPr>
            <a:lstStyle/>
            <a:p>
              <a:pPr algn="ct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高人均可支配收入增长</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3765"/>
              <a:r>
                <a:rPr lang="zh-CN" altLang="en-US" sz="1865" b="1" dirty="0">
                  <a:solidFill>
                    <a:srgbClr val="990000"/>
                  </a:solidFill>
                  <a:latin typeface="微软雅黑" panose="020B0503020204020204" pitchFamily="34" charset="-122"/>
                  <a:ea typeface="微软雅黑" panose="020B0503020204020204" pitchFamily="34" charset="-122"/>
                </a:rPr>
                <a:t>    </a:t>
              </a:r>
              <a:r>
                <a:rPr lang="en-US" altLang="zh-CN" sz="1865" b="1" dirty="0">
                  <a:solidFill>
                    <a:srgbClr val="990000"/>
                  </a:solidFill>
                  <a:latin typeface="微软雅黑" panose="020B0503020204020204" pitchFamily="34" charset="-122"/>
                  <a:ea typeface="微软雅黑" panose="020B0503020204020204" pitchFamily="34" charset="-122"/>
                </a:rPr>
                <a:t>6.3%</a:t>
              </a:r>
              <a:endParaRPr lang="en-US" altLang="zh-CN" sz="1865" b="1" dirty="0">
                <a:solidFill>
                  <a:srgbClr val="990000"/>
                </a:solidFill>
                <a:latin typeface="微软雅黑" panose="020B0503020204020204" pitchFamily="34" charset="-122"/>
                <a:ea typeface="微软雅黑" panose="020B0503020204020204" pitchFamily="34" charset="-122"/>
              </a:endParaRPr>
            </a:p>
          </p:txBody>
        </p:sp>
        <p:sp>
          <p:nvSpPr>
            <p:cNvPr id="42" name="矩形 41"/>
            <p:cNvSpPr/>
            <p:nvPr/>
          </p:nvSpPr>
          <p:spPr>
            <a:xfrm>
              <a:off x="7713169" y="1848669"/>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43" name="等腰三角形 42"/>
            <p:cNvSpPr>
              <a:spLocks noChangeAspect="1"/>
            </p:cNvSpPr>
            <p:nvPr/>
          </p:nvSpPr>
          <p:spPr>
            <a:xfrm>
              <a:off x="7883646" y="2356545"/>
              <a:ext cx="208801" cy="180000"/>
            </a:xfrm>
            <a:prstGeom prst="triangl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44" name="矩形 43"/>
            <p:cNvSpPr/>
            <p:nvPr/>
          </p:nvSpPr>
          <p:spPr>
            <a:xfrm>
              <a:off x="7713169" y="2634441"/>
              <a:ext cx="1152001" cy="469408"/>
            </a:xfrm>
            <a:prstGeom prst="rect">
              <a:avLst/>
            </a:prstGeom>
          </p:spPr>
          <p:txBody>
            <a:bodyPr wrap="square">
              <a:spAutoFit/>
            </a:bodyPr>
            <a:lstStyle/>
            <a:p>
              <a:pPr algn="ct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农村贫困人口减少</a:t>
              </a:r>
              <a:r>
                <a:rPr lang="en-US" altLang="zh-CN" sz="1865" b="1" dirty="0">
                  <a:solidFill>
                    <a:srgbClr val="990000"/>
                  </a:solidFill>
                  <a:latin typeface="微软雅黑" panose="020B0503020204020204" pitchFamily="34" charset="-122"/>
                  <a:ea typeface="微软雅黑" panose="020B0503020204020204" pitchFamily="34" charset="-122"/>
                </a:rPr>
                <a:t>1240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sp>
        <p:nvSpPr>
          <p:cNvPr id="45" name="矩形 44"/>
          <p:cNvSpPr/>
          <p:nvPr/>
        </p:nvSpPr>
        <p:spPr>
          <a:xfrm>
            <a:off x="3207566" y="1435961"/>
            <a:ext cx="5724644" cy="461665"/>
          </a:xfrm>
          <a:prstGeom prst="rect">
            <a:avLst/>
          </a:prstGeom>
        </p:spPr>
        <p:txBody>
          <a:bodyPr wrap="none">
            <a:spAutoFit/>
          </a:bodyPr>
          <a:lstStyle/>
          <a:p>
            <a:pPr defTabSz="913765"/>
            <a:r>
              <a:rPr lang="zh-CN" altLang="en-US" sz="2400" b="1" dirty="0">
                <a:solidFill>
                  <a:srgbClr val="990000"/>
                </a:solidFill>
                <a:latin typeface="微软雅黑" panose="020B0503020204020204" pitchFamily="34" charset="-122"/>
                <a:ea typeface="微软雅黑" panose="020B0503020204020204" pitchFamily="34" charset="-122"/>
              </a:rPr>
              <a:t>全年经济社会发展主要目标任务圆满完成</a:t>
            </a:r>
            <a:endParaRPr lang="zh-CN" altLang="en-US" sz="2400" b="1" dirty="0">
              <a:solidFill>
                <a:srgbClr val="99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barn(inVertical)">
                                      <p:cBhvr>
                                        <p:cTn id="7" dur="1750"/>
                                        <p:tgtEl>
                                          <p:spTgt spid="45"/>
                                        </p:tgtEl>
                                      </p:cBhvr>
                                    </p:animEffect>
                                  </p:childTnLst>
                                </p:cTn>
                              </p:par>
                            </p:childTnLst>
                          </p:cTn>
                        </p:par>
                        <p:par>
                          <p:cTn id="8" fill="hold">
                            <p:stCondLst>
                              <p:cond delay="2000"/>
                            </p:stCondLst>
                            <p:childTnLst>
                              <p:par>
                                <p:cTn id="9" presetID="31" presetClass="entr" presetSubtype="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p:cTn id="11" dur="1500" fill="hold"/>
                                        <p:tgtEl>
                                          <p:spTgt spid="5"/>
                                        </p:tgtEl>
                                        <p:attrNameLst>
                                          <p:attrName>ppt_w</p:attrName>
                                        </p:attrNameLst>
                                      </p:cBhvr>
                                      <p:tavLst>
                                        <p:tav tm="0">
                                          <p:val>
                                            <p:fltVal val="0"/>
                                          </p:val>
                                        </p:tav>
                                        <p:tav tm="100000">
                                          <p:val>
                                            <p:strVal val="#ppt_w"/>
                                          </p:val>
                                        </p:tav>
                                      </p:tavLst>
                                    </p:anim>
                                    <p:anim calcmode="lin" valueType="num">
                                      <p:cBhvr>
                                        <p:cTn id="12" dur="1500" fill="hold"/>
                                        <p:tgtEl>
                                          <p:spTgt spid="5"/>
                                        </p:tgtEl>
                                        <p:attrNameLst>
                                          <p:attrName>ppt_h</p:attrName>
                                        </p:attrNameLst>
                                      </p:cBhvr>
                                      <p:tavLst>
                                        <p:tav tm="0">
                                          <p:val>
                                            <p:fltVal val="0"/>
                                          </p:val>
                                        </p:tav>
                                        <p:tav tm="100000">
                                          <p:val>
                                            <p:strVal val="#ppt_h"/>
                                          </p:val>
                                        </p:tav>
                                      </p:tavLst>
                                    </p:anim>
                                    <p:anim calcmode="lin" valueType="num">
                                      <p:cBhvr>
                                        <p:cTn id="13" dur="1500" fill="hold"/>
                                        <p:tgtEl>
                                          <p:spTgt spid="5"/>
                                        </p:tgtEl>
                                        <p:attrNameLst>
                                          <p:attrName>style.rotation</p:attrName>
                                        </p:attrNameLst>
                                      </p:cBhvr>
                                      <p:tavLst>
                                        <p:tav tm="0">
                                          <p:val>
                                            <p:fltVal val="90"/>
                                          </p:val>
                                        </p:tav>
                                        <p:tav tm="100000">
                                          <p:val>
                                            <p:fltVal val="0"/>
                                          </p:val>
                                        </p:tav>
                                      </p:tavLst>
                                    </p:anim>
                                    <p:animEffect transition="in" filter="fade">
                                      <p:cBhvr>
                                        <p:cTn id="14" dur="1500"/>
                                        <p:tgtEl>
                                          <p:spTgt spid="5"/>
                                        </p:tgtEl>
                                      </p:cBhvr>
                                    </p:animEffect>
                                  </p:childTnLst>
                                </p:cTn>
                              </p:par>
                              <p:par>
                                <p:cTn id="15" presetID="31"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500" fill="hold"/>
                                        <p:tgtEl>
                                          <p:spTgt spid="6"/>
                                        </p:tgtEl>
                                        <p:attrNameLst>
                                          <p:attrName>ppt_w</p:attrName>
                                        </p:attrNameLst>
                                      </p:cBhvr>
                                      <p:tavLst>
                                        <p:tav tm="0">
                                          <p:val>
                                            <p:fltVal val="0"/>
                                          </p:val>
                                        </p:tav>
                                        <p:tav tm="100000">
                                          <p:val>
                                            <p:strVal val="#ppt_w"/>
                                          </p:val>
                                        </p:tav>
                                      </p:tavLst>
                                    </p:anim>
                                    <p:anim calcmode="lin" valueType="num">
                                      <p:cBhvr>
                                        <p:cTn id="18" dur="1500" fill="hold"/>
                                        <p:tgtEl>
                                          <p:spTgt spid="6"/>
                                        </p:tgtEl>
                                        <p:attrNameLst>
                                          <p:attrName>ppt_h</p:attrName>
                                        </p:attrNameLst>
                                      </p:cBhvr>
                                      <p:tavLst>
                                        <p:tav tm="0">
                                          <p:val>
                                            <p:fltVal val="0"/>
                                          </p:val>
                                        </p:tav>
                                        <p:tav tm="100000">
                                          <p:val>
                                            <p:strVal val="#ppt_h"/>
                                          </p:val>
                                        </p:tav>
                                      </p:tavLst>
                                    </p:anim>
                                    <p:anim calcmode="lin" valueType="num">
                                      <p:cBhvr>
                                        <p:cTn id="19" dur="1500" fill="hold"/>
                                        <p:tgtEl>
                                          <p:spTgt spid="6"/>
                                        </p:tgtEl>
                                        <p:attrNameLst>
                                          <p:attrName>style.rotation</p:attrName>
                                        </p:attrNameLst>
                                      </p:cBhvr>
                                      <p:tavLst>
                                        <p:tav tm="0">
                                          <p:val>
                                            <p:fltVal val="90"/>
                                          </p:val>
                                        </p:tav>
                                        <p:tav tm="100000">
                                          <p:val>
                                            <p:fltVal val="0"/>
                                          </p:val>
                                        </p:tav>
                                      </p:tavLst>
                                    </p:anim>
                                    <p:animEffect transition="in" filter="fade">
                                      <p:cBhvr>
                                        <p:cTn id="20" dur="1500"/>
                                        <p:tgtEl>
                                          <p:spTgt spid="6"/>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p:cTn id="23" dur="1500" fill="hold"/>
                                        <p:tgtEl>
                                          <p:spTgt spid="7"/>
                                        </p:tgtEl>
                                        <p:attrNameLst>
                                          <p:attrName>ppt_w</p:attrName>
                                        </p:attrNameLst>
                                      </p:cBhvr>
                                      <p:tavLst>
                                        <p:tav tm="0">
                                          <p:val>
                                            <p:fltVal val="0"/>
                                          </p:val>
                                        </p:tav>
                                        <p:tav tm="100000">
                                          <p:val>
                                            <p:strVal val="#ppt_w"/>
                                          </p:val>
                                        </p:tav>
                                      </p:tavLst>
                                    </p:anim>
                                    <p:anim calcmode="lin" valueType="num">
                                      <p:cBhvr>
                                        <p:cTn id="24" dur="1500" fill="hold"/>
                                        <p:tgtEl>
                                          <p:spTgt spid="7"/>
                                        </p:tgtEl>
                                        <p:attrNameLst>
                                          <p:attrName>ppt_h</p:attrName>
                                        </p:attrNameLst>
                                      </p:cBhvr>
                                      <p:tavLst>
                                        <p:tav tm="0">
                                          <p:val>
                                            <p:fltVal val="0"/>
                                          </p:val>
                                        </p:tav>
                                        <p:tav tm="100000">
                                          <p:val>
                                            <p:strVal val="#ppt_h"/>
                                          </p:val>
                                        </p:tav>
                                      </p:tavLst>
                                    </p:anim>
                                    <p:anim calcmode="lin" valueType="num">
                                      <p:cBhvr>
                                        <p:cTn id="25" dur="1500" fill="hold"/>
                                        <p:tgtEl>
                                          <p:spTgt spid="7"/>
                                        </p:tgtEl>
                                        <p:attrNameLst>
                                          <p:attrName>style.rotation</p:attrName>
                                        </p:attrNameLst>
                                      </p:cBhvr>
                                      <p:tavLst>
                                        <p:tav tm="0">
                                          <p:val>
                                            <p:fltVal val="90"/>
                                          </p:val>
                                        </p:tav>
                                        <p:tav tm="100000">
                                          <p:val>
                                            <p:fltVal val="0"/>
                                          </p:val>
                                        </p:tav>
                                      </p:tavLst>
                                    </p:anim>
                                    <p:animEffect transition="in" filter="fade">
                                      <p:cBhvr>
                                        <p:cTn id="26" dur="1500"/>
                                        <p:tgtEl>
                                          <p:spTgt spid="7"/>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p:cTn id="29" dur="1500" fill="hold"/>
                                        <p:tgtEl>
                                          <p:spTgt spid="8"/>
                                        </p:tgtEl>
                                        <p:attrNameLst>
                                          <p:attrName>ppt_w</p:attrName>
                                        </p:attrNameLst>
                                      </p:cBhvr>
                                      <p:tavLst>
                                        <p:tav tm="0">
                                          <p:val>
                                            <p:fltVal val="0"/>
                                          </p:val>
                                        </p:tav>
                                        <p:tav tm="100000">
                                          <p:val>
                                            <p:strVal val="#ppt_w"/>
                                          </p:val>
                                        </p:tav>
                                      </p:tavLst>
                                    </p:anim>
                                    <p:anim calcmode="lin" valueType="num">
                                      <p:cBhvr>
                                        <p:cTn id="30" dur="1500" fill="hold"/>
                                        <p:tgtEl>
                                          <p:spTgt spid="8"/>
                                        </p:tgtEl>
                                        <p:attrNameLst>
                                          <p:attrName>ppt_h</p:attrName>
                                        </p:attrNameLst>
                                      </p:cBhvr>
                                      <p:tavLst>
                                        <p:tav tm="0">
                                          <p:val>
                                            <p:fltVal val="0"/>
                                          </p:val>
                                        </p:tav>
                                        <p:tav tm="100000">
                                          <p:val>
                                            <p:strVal val="#ppt_h"/>
                                          </p:val>
                                        </p:tav>
                                      </p:tavLst>
                                    </p:anim>
                                    <p:anim calcmode="lin" valueType="num">
                                      <p:cBhvr>
                                        <p:cTn id="31" dur="1500" fill="hold"/>
                                        <p:tgtEl>
                                          <p:spTgt spid="8"/>
                                        </p:tgtEl>
                                        <p:attrNameLst>
                                          <p:attrName>style.rotation</p:attrName>
                                        </p:attrNameLst>
                                      </p:cBhvr>
                                      <p:tavLst>
                                        <p:tav tm="0">
                                          <p:val>
                                            <p:fltVal val="90"/>
                                          </p:val>
                                        </p:tav>
                                        <p:tav tm="100000">
                                          <p:val>
                                            <p:fltVal val="0"/>
                                          </p:val>
                                        </p:tav>
                                      </p:tavLst>
                                    </p:anim>
                                    <p:animEffect transition="in" filter="fade">
                                      <p:cBhvr>
                                        <p:cTn id="32" dur="1500"/>
                                        <p:tgtEl>
                                          <p:spTgt spid="8"/>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p:cTn id="35" dur="1500" fill="hold"/>
                                        <p:tgtEl>
                                          <p:spTgt spid="9"/>
                                        </p:tgtEl>
                                        <p:attrNameLst>
                                          <p:attrName>ppt_w</p:attrName>
                                        </p:attrNameLst>
                                      </p:cBhvr>
                                      <p:tavLst>
                                        <p:tav tm="0">
                                          <p:val>
                                            <p:fltVal val="0"/>
                                          </p:val>
                                        </p:tav>
                                        <p:tav tm="100000">
                                          <p:val>
                                            <p:strVal val="#ppt_w"/>
                                          </p:val>
                                        </p:tav>
                                      </p:tavLst>
                                    </p:anim>
                                    <p:anim calcmode="lin" valueType="num">
                                      <p:cBhvr>
                                        <p:cTn id="36" dur="1500" fill="hold"/>
                                        <p:tgtEl>
                                          <p:spTgt spid="9"/>
                                        </p:tgtEl>
                                        <p:attrNameLst>
                                          <p:attrName>ppt_h</p:attrName>
                                        </p:attrNameLst>
                                      </p:cBhvr>
                                      <p:tavLst>
                                        <p:tav tm="0">
                                          <p:val>
                                            <p:fltVal val="0"/>
                                          </p:val>
                                        </p:tav>
                                        <p:tav tm="100000">
                                          <p:val>
                                            <p:strVal val="#ppt_h"/>
                                          </p:val>
                                        </p:tav>
                                      </p:tavLst>
                                    </p:anim>
                                    <p:anim calcmode="lin" valueType="num">
                                      <p:cBhvr>
                                        <p:cTn id="37" dur="1500" fill="hold"/>
                                        <p:tgtEl>
                                          <p:spTgt spid="9"/>
                                        </p:tgtEl>
                                        <p:attrNameLst>
                                          <p:attrName>style.rotation</p:attrName>
                                        </p:attrNameLst>
                                      </p:cBhvr>
                                      <p:tavLst>
                                        <p:tav tm="0">
                                          <p:val>
                                            <p:fltVal val="90"/>
                                          </p:val>
                                        </p:tav>
                                        <p:tav tm="100000">
                                          <p:val>
                                            <p:fltVal val="0"/>
                                          </p:val>
                                        </p:tav>
                                      </p:tavLst>
                                    </p:anim>
                                    <p:animEffect transition="in" filter="fade">
                                      <p:cBhvr>
                                        <p:cTn id="38" dur="1500"/>
                                        <p:tgtEl>
                                          <p:spTgt spid="9"/>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10"/>
                                        </p:tgtEl>
                                        <p:attrNameLst>
                                          <p:attrName>style.visibility</p:attrName>
                                        </p:attrNameLst>
                                      </p:cBhvr>
                                      <p:to>
                                        <p:strVal val="visible"/>
                                      </p:to>
                                    </p:set>
                                    <p:anim calcmode="lin" valueType="num">
                                      <p:cBhvr>
                                        <p:cTn id="41" dur="1500" fill="hold"/>
                                        <p:tgtEl>
                                          <p:spTgt spid="10"/>
                                        </p:tgtEl>
                                        <p:attrNameLst>
                                          <p:attrName>ppt_w</p:attrName>
                                        </p:attrNameLst>
                                      </p:cBhvr>
                                      <p:tavLst>
                                        <p:tav tm="0">
                                          <p:val>
                                            <p:fltVal val="0"/>
                                          </p:val>
                                        </p:tav>
                                        <p:tav tm="100000">
                                          <p:val>
                                            <p:strVal val="#ppt_w"/>
                                          </p:val>
                                        </p:tav>
                                      </p:tavLst>
                                    </p:anim>
                                    <p:anim calcmode="lin" valueType="num">
                                      <p:cBhvr>
                                        <p:cTn id="42" dur="1500" fill="hold"/>
                                        <p:tgtEl>
                                          <p:spTgt spid="10"/>
                                        </p:tgtEl>
                                        <p:attrNameLst>
                                          <p:attrName>ppt_h</p:attrName>
                                        </p:attrNameLst>
                                      </p:cBhvr>
                                      <p:tavLst>
                                        <p:tav tm="0">
                                          <p:val>
                                            <p:fltVal val="0"/>
                                          </p:val>
                                        </p:tav>
                                        <p:tav tm="100000">
                                          <p:val>
                                            <p:strVal val="#ppt_h"/>
                                          </p:val>
                                        </p:tav>
                                      </p:tavLst>
                                    </p:anim>
                                    <p:anim calcmode="lin" valueType="num">
                                      <p:cBhvr>
                                        <p:cTn id="43" dur="1500" fill="hold"/>
                                        <p:tgtEl>
                                          <p:spTgt spid="10"/>
                                        </p:tgtEl>
                                        <p:attrNameLst>
                                          <p:attrName>style.rotation</p:attrName>
                                        </p:attrNameLst>
                                      </p:cBhvr>
                                      <p:tavLst>
                                        <p:tav tm="0">
                                          <p:val>
                                            <p:fltVal val="90"/>
                                          </p:val>
                                        </p:tav>
                                        <p:tav tm="100000">
                                          <p:val>
                                            <p:fltVal val="0"/>
                                          </p:val>
                                        </p:tav>
                                      </p:tavLst>
                                    </p:anim>
                                    <p:animEffect transition="in" filter="fade">
                                      <p:cBhvr>
                                        <p:cTn id="44" dur="1500"/>
                                        <p:tgtEl>
                                          <p:spTgt spid="10"/>
                                        </p:tgtEl>
                                      </p:cBhvr>
                                    </p:animEffect>
                                  </p:childTnLst>
                                </p:cTn>
                              </p:par>
                              <p:par>
                                <p:cTn id="45" presetID="31" presetClass="entr" presetSubtype="0" fill="hold" grpId="0" nodeType="with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p:cTn id="47" dur="1500" fill="hold"/>
                                        <p:tgtEl>
                                          <p:spTgt spid="11"/>
                                        </p:tgtEl>
                                        <p:attrNameLst>
                                          <p:attrName>ppt_w</p:attrName>
                                        </p:attrNameLst>
                                      </p:cBhvr>
                                      <p:tavLst>
                                        <p:tav tm="0">
                                          <p:val>
                                            <p:fltVal val="0"/>
                                          </p:val>
                                        </p:tav>
                                        <p:tav tm="100000">
                                          <p:val>
                                            <p:strVal val="#ppt_w"/>
                                          </p:val>
                                        </p:tav>
                                      </p:tavLst>
                                    </p:anim>
                                    <p:anim calcmode="lin" valueType="num">
                                      <p:cBhvr>
                                        <p:cTn id="48" dur="1500" fill="hold"/>
                                        <p:tgtEl>
                                          <p:spTgt spid="11"/>
                                        </p:tgtEl>
                                        <p:attrNameLst>
                                          <p:attrName>ppt_h</p:attrName>
                                        </p:attrNameLst>
                                      </p:cBhvr>
                                      <p:tavLst>
                                        <p:tav tm="0">
                                          <p:val>
                                            <p:fltVal val="0"/>
                                          </p:val>
                                        </p:tav>
                                        <p:tav tm="100000">
                                          <p:val>
                                            <p:strVal val="#ppt_h"/>
                                          </p:val>
                                        </p:tav>
                                      </p:tavLst>
                                    </p:anim>
                                    <p:anim calcmode="lin" valueType="num">
                                      <p:cBhvr>
                                        <p:cTn id="49" dur="1500" fill="hold"/>
                                        <p:tgtEl>
                                          <p:spTgt spid="11"/>
                                        </p:tgtEl>
                                        <p:attrNameLst>
                                          <p:attrName>style.rotation</p:attrName>
                                        </p:attrNameLst>
                                      </p:cBhvr>
                                      <p:tavLst>
                                        <p:tav tm="0">
                                          <p:val>
                                            <p:fltVal val="90"/>
                                          </p:val>
                                        </p:tav>
                                        <p:tav tm="100000">
                                          <p:val>
                                            <p:fltVal val="0"/>
                                          </p:val>
                                        </p:tav>
                                      </p:tavLst>
                                    </p:anim>
                                    <p:animEffect transition="in" filter="fade">
                                      <p:cBhvr>
                                        <p:cTn id="50" dur="1500"/>
                                        <p:tgtEl>
                                          <p:spTgt spid="11"/>
                                        </p:tgtEl>
                                      </p:cBhvr>
                                    </p:animEffect>
                                  </p:childTnLst>
                                </p:cTn>
                              </p:par>
                            </p:childTnLst>
                          </p:cTn>
                        </p:par>
                        <p:par>
                          <p:cTn id="51" fill="hold">
                            <p:stCondLst>
                              <p:cond delay="3500"/>
                            </p:stCondLst>
                            <p:childTnLst>
                              <p:par>
                                <p:cTn id="52" presetID="42" presetClass="entr" presetSubtype="0"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1500"/>
                                        <p:tgtEl>
                                          <p:spTgt spid="12"/>
                                        </p:tgtEl>
                                      </p:cBhvr>
                                    </p:animEffect>
                                    <p:anim calcmode="lin" valueType="num">
                                      <p:cBhvr>
                                        <p:cTn id="55" dur="1500" fill="hold"/>
                                        <p:tgtEl>
                                          <p:spTgt spid="12"/>
                                        </p:tgtEl>
                                        <p:attrNameLst>
                                          <p:attrName>ppt_x</p:attrName>
                                        </p:attrNameLst>
                                      </p:cBhvr>
                                      <p:tavLst>
                                        <p:tav tm="0">
                                          <p:val>
                                            <p:strVal val="#ppt_x"/>
                                          </p:val>
                                        </p:tav>
                                        <p:tav tm="100000">
                                          <p:val>
                                            <p:strVal val="#ppt_x"/>
                                          </p:val>
                                        </p:tav>
                                      </p:tavLst>
                                    </p:anim>
                                    <p:anim calcmode="lin" valueType="num">
                                      <p:cBhvr>
                                        <p:cTn id="56" dur="1500" fill="hold"/>
                                        <p:tgtEl>
                                          <p:spTgt spid="12"/>
                                        </p:tgtEl>
                                        <p:attrNameLst>
                                          <p:attrName>ppt_y</p:attrName>
                                        </p:attrNameLst>
                                      </p:cBhvr>
                                      <p:tavLst>
                                        <p:tav tm="0">
                                          <p:val>
                                            <p:strVal val="#ppt_y+.1"/>
                                          </p:val>
                                        </p:tav>
                                        <p:tav tm="100000">
                                          <p:val>
                                            <p:strVal val="#ppt_y"/>
                                          </p:val>
                                        </p:tav>
                                      </p:tavLst>
                                    </p:anim>
                                  </p:childTnLst>
                                </p:cTn>
                              </p:par>
                            </p:childTnLst>
                          </p:cTn>
                        </p:par>
                        <p:par>
                          <p:cTn id="57" fill="hold">
                            <p:stCondLst>
                              <p:cond delay="5000"/>
                            </p:stCondLst>
                            <p:childTnLst>
                              <p:par>
                                <p:cTn id="58" presetID="47" presetClass="entr" presetSubtype="0" fill="hold"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fade">
                                      <p:cBhvr>
                                        <p:cTn id="60" dur="1250"/>
                                        <p:tgtEl>
                                          <p:spTgt spid="20"/>
                                        </p:tgtEl>
                                      </p:cBhvr>
                                    </p:animEffect>
                                    <p:anim calcmode="lin" valueType="num">
                                      <p:cBhvr>
                                        <p:cTn id="61" dur="1250" fill="hold"/>
                                        <p:tgtEl>
                                          <p:spTgt spid="20"/>
                                        </p:tgtEl>
                                        <p:attrNameLst>
                                          <p:attrName>ppt_x</p:attrName>
                                        </p:attrNameLst>
                                      </p:cBhvr>
                                      <p:tavLst>
                                        <p:tav tm="0">
                                          <p:val>
                                            <p:strVal val="#ppt_x"/>
                                          </p:val>
                                        </p:tav>
                                        <p:tav tm="100000">
                                          <p:val>
                                            <p:strVal val="#ppt_x"/>
                                          </p:val>
                                        </p:tav>
                                      </p:tavLst>
                                    </p:anim>
                                    <p:anim calcmode="lin" valueType="num">
                                      <p:cBhvr>
                                        <p:cTn id="62" dur="1250" fill="hold"/>
                                        <p:tgtEl>
                                          <p:spTgt spid="20"/>
                                        </p:tgtEl>
                                        <p:attrNameLst>
                                          <p:attrName>ppt_y</p:attrName>
                                        </p:attrNameLst>
                                      </p:cBhvr>
                                      <p:tavLst>
                                        <p:tav tm="0">
                                          <p:val>
                                            <p:strVal val="#ppt_y-.1"/>
                                          </p:val>
                                        </p:tav>
                                        <p:tav tm="100000">
                                          <p:val>
                                            <p:strVal val="#ppt_y"/>
                                          </p:val>
                                        </p:tav>
                                      </p:tavLst>
                                    </p:anim>
                                  </p:childTnLst>
                                </p:cTn>
                              </p:par>
                              <p:par>
                                <p:cTn id="63" presetID="47" presetClass="entr" presetSubtype="0" fill="hold" nodeType="withEffect">
                                  <p:stCondLst>
                                    <p:cond delay="250"/>
                                  </p:stCondLst>
                                  <p:childTnLst>
                                    <p:set>
                                      <p:cBhvr>
                                        <p:cTn id="64" dur="1" fill="hold">
                                          <p:stCondLst>
                                            <p:cond delay="0"/>
                                          </p:stCondLst>
                                        </p:cTn>
                                        <p:tgtEl>
                                          <p:spTgt spid="25"/>
                                        </p:tgtEl>
                                        <p:attrNameLst>
                                          <p:attrName>style.visibility</p:attrName>
                                        </p:attrNameLst>
                                      </p:cBhvr>
                                      <p:to>
                                        <p:strVal val="visible"/>
                                      </p:to>
                                    </p:set>
                                    <p:animEffect transition="in" filter="fade">
                                      <p:cBhvr>
                                        <p:cTn id="65" dur="1250"/>
                                        <p:tgtEl>
                                          <p:spTgt spid="25"/>
                                        </p:tgtEl>
                                      </p:cBhvr>
                                    </p:animEffect>
                                    <p:anim calcmode="lin" valueType="num">
                                      <p:cBhvr>
                                        <p:cTn id="66" dur="1250" fill="hold"/>
                                        <p:tgtEl>
                                          <p:spTgt spid="25"/>
                                        </p:tgtEl>
                                        <p:attrNameLst>
                                          <p:attrName>ppt_x</p:attrName>
                                        </p:attrNameLst>
                                      </p:cBhvr>
                                      <p:tavLst>
                                        <p:tav tm="0">
                                          <p:val>
                                            <p:strVal val="#ppt_x"/>
                                          </p:val>
                                        </p:tav>
                                        <p:tav tm="100000">
                                          <p:val>
                                            <p:strVal val="#ppt_x"/>
                                          </p:val>
                                        </p:tav>
                                      </p:tavLst>
                                    </p:anim>
                                    <p:anim calcmode="lin" valueType="num">
                                      <p:cBhvr>
                                        <p:cTn id="67" dur="1250" fill="hold"/>
                                        <p:tgtEl>
                                          <p:spTgt spid="25"/>
                                        </p:tgtEl>
                                        <p:attrNameLst>
                                          <p:attrName>ppt_y</p:attrName>
                                        </p:attrNameLst>
                                      </p:cBhvr>
                                      <p:tavLst>
                                        <p:tav tm="0">
                                          <p:val>
                                            <p:strVal val="#ppt_y-.1"/>
                                          </p:val>
                                        </p:tav>
                                        <p:tav tm="100000">
                                          <p:val>
                                            <p:strVal val="#ppt_y"/>
                                          </p:val>
                                        </p:tav>
                                      </p:tavLst>
                                    </p:anim>
                                  </p:childTnLst>
                                </p:cTn>
                              </p:par>
                              <p:par>
                                <p:cTn id="68" presetID="47" presetClass="entr" presetSubtype="0" fill="hold" nodeType="withEffect">
                                  <p:stCondLst>
                                    <p:cond delay="500"/>
                                  </p:stCondLst>
                                  <p:childTnLst>
                                    <p:set>
                                      <p:cBhvr>
                                        <p:cTn id="69" dur="1" fill="hold">
                                          <p:stCondLst>
                                            <p:cond delay="0"/>
                                          </p:stCondLst>
                                        </p:cTn>
                                        <p:tgtEl>
                                          <p:spTgt spid="28"/>
                                        </p:tgtEl>
                                        <p:attrNameLst>
                                          <p:attrName>style.visibility</p:attrName>
                                        </p:attrNameLst>
                                      </p:cBhvr>
                                      <p:to>
                                        <p:strVal val="visible"/>
                                      </p:to>
                                    </p:set>
                                    <p:animEffect transition="in" filter="fade">
                                      <p:cBhvr>
                                        <p:cTn id="70" dur="1250"/>
                                        <p:tgtEl>
                                          <p:spTgt spid="28"/>
                                        </p:tgtEl>
                                      </p:cBhvr>
                                    </p:animEffect>
                                    <p:anim calcmode="lin" valueType="num">
                                      <p:cBhvr>
                                        <p:cTn id="71" dur="1250" fill="hold"/>
                                        <p:tgtEl>
                                          <p:spTgt spid="28"/>
                                        </p:tgtEl>
                                        <p:attrNameLst>
                                          <p:attrName>ppt_x</p:attrName>
                                        </p:attrNameLst>
                                      </p:cBhvr>
                                      <p:tavLst>
                                        <p:tav tm="0">
                                          <p:val>
                                            <p:strVal val="#ppt_x"/>
                                          </p:val>
                                        </p:tav>
                                        <p:tav tm="100000">
                                          <p:val>
                                            <p:strVal val="#ppt_x"/>
                                          </p:val>
                                        </p:tav>
                                      </p:tavLst>
                                    </p:anim>
                                    <p:anim calcmode="lin" valueType="num">
                                      <p:cBhvr>
                                        <p:cTn id="72" dur="1250" fill="hold"/>
                                        <p:tgtEl>
                                          <p:spTgt spid="28"/>
                                        </p:tgtEl>
                                        <p:attrNameLst>
                                          <p:attrName>ppt_y</p:attrName>
                                        </p:attrNameLst>
                                      </p:cBhvr>
                                      <p:tavLst>
                                        <p:tav tm="0">
                                          <p:val>
                                            <p:strVal val="#ppt_y-.1"/>
                                          </p:val>
                                        </p:tav>
                                        <p:tav tm="100000">
                                          <p:val>
                                            <p:strVal val="#ppt_y"/>
                                          </p:val>
                                        </p:tav>
                                      </p:tavLst>
                                    </p:anim>
                                  </p:childTnLst>
                                </p:cTn>
                              </p:par>
                              <p:par>
                                <p:cTn id="73" presetID="47" presetClass="entr" presetSubtype="0" fill="hold" nodeType="withEffect">
                                  <p:stCondLst>
                                    <p:cond delay="750"/>
                                  </p:stCondLst>
                                  <p:childTnLst>
                                    <p:set>
                                      <p:cBhvr>
                                        <p:cTn id="74" dur="1" fill="hold">
                                          <p:stCondLst>
                                            <p:cond delay="0"/>
                                          </p:stCondLst>
                                        </p:cTn>
                                        <p:tgtEl>
                                          <p:spTgt spid="31"/>
                                        </p:tgtEl>
                                        <p:attrNameLst>
                                          <p:attrName>style.visibility</p:attrName>
                                        </p:attrNameLst>
                                      </p:cBhvr>
                                      <p:to>
                                        <p:strVal val="visible"/>
                                      </p:to>
                                    </p:set>
                                    <p:animEffect transition="in" filter="fade">
                                      <p:cBhvr>
                                        <p:cTn id="75" dur="1250"/>
                                        <p:tgtEl>
                                          <p:spTgt spid="31"/>
                                        </p:tgtEl>
                                      </p:cBhvr>
                                    </p:animEffect>
                                    <p:anim calcmode="lin" valueType="num">
                                      <p:cBhvr>
                                        <p:cTn id="76" dur="1250" fill="hold"/>
                                        <p:tgtEl>
                                          <p:spTgt spid="31"/>
                                        </p:tgtEl>
                                        <p:attrNameLst>
                                          <p:attrName>ppt_x</p:attrName>
                                        </p:attrNameLst>
                                      </p:cBhvr>
                                      <p:tavLst>
                                        <p:tav tm="0">
                                          <p:val>
                                            <p:strVal val="#ppt_x"/>
                                          </p:val>
                                        </p:tav>
                                        <p:tav tm="100000">
                                          <p:val>
                                            <p:strVal val="#ppt_x"/>
                                          </p:val>
                                        </p:tav>
                                      </p:tavLst>
                                    </p:anim>
                                    <p:anim calcmode="lin" valueType="num">
                                      <p:cBhvr>
                                        <p:cTn id="77" dur="1250" fill="hold"/>
                                        <p:tgtEl>
                                          <p:spTgt spid="31"/>
                                        </p:tgtEl>
                                        <p:attrNameLst>
                                          <p:attrName>ppt_y</p:attrName>
                                        </p:attrNameLst>
                                      </p:cBhvr>
                                      <p:tavLst>
                                        <p:tav tm="0">
                                          <p:val>
                                            <p:strVal val="#ppt_y-.1"/>
                                          </p:val>
                                        </p:tav>
                                        <p:tav tm="100000">
                                          <p:val>
                                            <p:strVal val="#ppt_y"/>
                                          </p:val>
                                        </p:tav>
                                      </p:tavLst>
                                    </p:anim>
                                  </p:childTnLst>
                                </p:cTn>
                              </p:par>
                              <p:par>
                                <p:cTn id="78" presetID="47" presetClass="entr" presetSubtype="0" fill="hold" nodeType="withEffect">
                                  <p:stCondLst>
                                    <p:cond delay="1000"/>
                                  </p:stCondLst>
                                  <p:childTnLst>
                                    <p:set>
                                      <p:cBhvr>
                                        <p:cTn id="79" dur="1" fill="hold">
                                          <p:stCondLst>
                                            <p:cond delay="0"/>
                                          </p:stCondLst>
                                        </p:cTn>
                                        <p:tgtEl>
                                          <p:spTgt spid="34"/>
                                        </p:tgtEl>
                                        <p:attrNameLst>
                                          <p:attrName>style.visibility</p:attrName>
                                        </p:attrNameLst>
                                      </p:cBhvr>
                                      <p:to>
                                        <p:strVal val="visible"/>
                                      </p:to>
                                    </p:set>
                                    <p:animEffect transition="in" filter="fade">
                                      <p:cBhvr>
                                        <p:cTn id="80" dur="1250"/>
                                        <p:tgtEl>
                                          <p:spTgt spid="34"/>
                                        </p:tgtEl>
                                      </p:cBhvr>
                                    </p:animEffect>
                                    <p:anim calcmode="lin" valueType="num">
                                      <p:cBhvr>
                                        <p:cTn id="81" dur="1250" fill="hold"/>
                                        <p:tgtEl>
                                          <p:spTgt spid="34"/>
                                        </p:tgtEl>
                                        <p:attrNameLst>
                                          <p:attrName>ppt_x</p:attrName>
                                        </p:attrNameLst>
                                      </p:cBhvr>
                                      <p:tavLst>
                                        <p:tav tm="0">
                                          <p:val>
                                            <p:strVal val="#ppt_x"/>
                                          </p:val>
                                        </p:tav>
                                        <p:tav tm="100000">
                                          <p:val>
                                            <p:strVal val="#ppt_x"/>
                                          </p:val>
                                        </p:tav>
                                      </p:tavLst>
                                    </p:anim>
                                    <p:anim calcmode="lin" valueType="num">
                                      <p:cBhvr>
                                        <p:cTn id="82" dur="1250" fill="hold"/>
                                        <p:tgtEl>
                                          <p:spTgt spid="34"/>
                                        </p:tgtEl>
                                        <p:attrNameLst>
                                          <p:attrName>ppt_y</p:attrName>
                                        </p:attrNameLst>
                                      </p:cBhvr>
                                      <p:tavLst>
                                        <p:tav tm="0">
                                          <p:val>
                                            <p:strVal val="#ppt_y-.1"/>
                                          </p:val>
                                        </p:tav>
                                        <p:tav tm="100000">
                                          <p:val>
                                            <p:strVal val="#ppt_y"/>
                                          </p:val>
                                        </p:tav>
                                      </p:tavLst>
                                    </p:anim>
                                  </p:childTnLst>
                                </p:cTn>
                              </p:par>
                              <p:par>
                                <p:cTn id="83" presetID="47" presetClass="entr" presetSubtype="0" fill="hold" nodeType="withEffect">
                                  <p:stCondLst>
                                    <p:cond delay="1250"/>
                                  </p:stCondLst>
                                  <p:childTnLst>
                                    <p:set>
                                      <p:cBhvr>
                                        <p:cTn id="84" dur="1" fill="hold">
                                          <p:stCondLst>
                                            <p:cond delay="0"/>
                                          </p:stCondLst>
                                        </p:cTn>
                                        <p:tgtEl>
                                          <p:spTgt spid="37"/>
                                        </p:tgtEl>
                                        <p:attrNameLst>
                                          <p:attrName>style.visibility</p:attrName>
                                        </p:attrNameLst>
                                      </p:cBhvr>
                                      <p:to>
                                        <p:strVal val="visible"/>
                                      </p:to>
                                    </p:set>
                                    <p:animEffect transition="in" filter="fade">
                                      <p:cBhvr>
                                        <p:cTn id="85" dur="1250"/>
                                        <p:tgtEl>
                                          <p:spTgt spid="37"/>
                                        </p:tgtEl>
                                      </p:cBhvr>
                                    </p:animEffect>
                                    <p:anim calcmode="lin" valueType="num">
                                      <p:cBhvr>
                                        <p:cTn id="86" dur="1250" fill="hold"/>
                                        <p:tgtEl>
                                          <p:spTgt spid="37"/>
                                        </p:tgtEl>
                                        <p:attrNameLst>
                                          <p:attrName>ppt_x</p:attrName>
                                        </p:attrNameLst>
                                      </p:cBhvr>
                                      <p:tavLst>
                                        <p:tav tm="0">
                                          <p:val>
                                            <p:strVal val="#ppt_x"/>
                                          </p:val>
                                        </p:tav>
                                        <p:tav tm="100000">
                                          <p:val>
                                            <p:strVal val="#ppt_x"/>
                                          </p:val>
                                        </p:tav>
                                      </p:tavLst>
                                    </p:anim>
                                    <p:anim calcmode="lin" valueType="num">
                                      <p:cBhvr>
                                        <p:cTn id="87" dur="1250" fill="hold"/>
                                        <p:tgtEl>
                                          <p:spTgt spid="37"/>
                                        </p:tgtEl>
                                        <p:attrNameLst>
                                          <p:attrName>ppt_y</p:attrName>
                                        </p:attrNameLst>
                                      </p:cBhvr>
                                      <p:tavLst>
                                        <p:tav tm="0">
                                          <p:val>
                                            <p:strVal val="#ppt_y-.1"/>
                                          </p:val>
                                        </p:tav>
                                        <p:tav tm="100000">
                                          <p:val>
                                            <p:strVal val="#ppt_y"/>
                                          </p:val>
                                        </p:tav>
                                      </p:tavLst>
                                    </p:anim>
                                  </p:childTnLst>
                                </p:cTn>
                              </p:par>
                              <p:par>
                                <p:cTn id="88" presetID="47" presetClass="entr" presetSubtype="0" fill="hold" nodeType="withEffect">
                                  <p:stCondLst>
                                    <p:cond delay="1500"/>
                                  </p:stCondLst>
                                  <p:childTnLst>
                                    <p:set>
                                      <p:cBhvr>
                                        <p:cTn id="89" dur="1" fill="hold">
                                          <p:stCondLst>
                                            <p:cond delay="0"/>
                                          </p:stCondLst>
                                        </p:cTn>
                                        <p:tgtEl>
                                          <p:spTgt spid="40"/>
                                        </p:tgtEl>
                                        <p:attrNameLst>
                                          <p:attrName>style.visibility</p:attrName>
                                        </p:attrNameLst>
                                      </p:cBhvr>
                                      <p:to>
                                        <p:strVal val="visible"/>
                                      </p:to>
                                    </p:set>
                                    <p:animEffect transition="in" filter="fade">
                                      <p:cBhvr>
                                        <p:cTn id="90" dur="1250"/>
                                        <p:tgtEl>
                                          <p:spTgt spid="40"/>
                                        </p:tgtEl>
                                      </p:cBhvr>
                                    </p:animEffect>
                                    <p:anim calcmode="lin" valueType="num">
                                      <p:cBhvr>
                                        <p:cTn id="91" dur="1250" fill="hold"/>
                                        <p:tgtEl>
                                          <p:spTgt spid="40"/>
                                        </p:tgtEl>
                                        <p:attrNameLst>
                                          <p:attrName>ppt_x</p:attrName>
                                        </p:attrNameLst>
                                      </p:cBhvr>
                                      <p:tavLst>
                                        <p:tav tm="0">
                                          <p:val>
                                            <p:strVal val="#ppt_x"/>
                                          </p:val>
                                        </p:tav>
                                        <p:tav tm="100000">
                                          <p:val>
                                            <p:strVal val="#ppt_x"/>
                                          </p:val>
                                        </p:tav>
                                      </p:tavLst>
                                    </p:anim>
                                    <p:anim calcmode="lin" valueType="num">
                                      <p:cBhvr>
                                        <p:cTn id="92" dur="1250" fill="hold"/>
                                        <p:tgtEl>
                                          <p:spTgt spid="4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animBg="1"/>
      <p:bldP spid="45" grpId="0"/>
    </p:bldLst>
  </p:timing>
</p:sld>
</file>

<file path=ppt/slides/slide4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216833" y="211743"/>
            <a:ext cx="3758333" cy="664633"/>
          </a:xfrm>
          <a:ln w="25400">
            <a:solidFill>
              <a:srgbClr val="990000"/>
            </a:solidFill>
            <a:prstDash val="dashDot"/>
          </a:ln>
        </p:spPr>
        <p:txBody>
          <a:bodyPr>
            <a:normAutofit/>
          </a:bodyPr>
          <a:lstStyle/>
          <a:p>
            <a:pPr algn="ctr"/>
            <a:r>
              <a:rPr lang="en-US" altLang="zh-CN" dirty="0">
                <a:effectLst>
                  <a:outerShdw blurRad="38100" dist="38100" dir="2700000" algn="tl">
                    <a:srgbClr val="000000">
                      <a:alpha val="43137"/>
                    </a:srgbClr>
                  </a:outerShdw>
                </a:effectLst>
              </a:rPr>
              <a:t>201X</a:t>
            </a:r>
            <a:r>
              <a:rPr lang="zh-CN" altLang="en-US" dirty="0">
                <a:effectLst>
                  <a:outerShdw blurRad="38100" dist="38100" dir="2700000" algn="tl">
                    <a:srgbClr val="000000">
                      <a:alpha val="43137"/>
                    </a:srgbClr>
                  </a:outerShdw>
                </a:effectLst>
              </a:rPr>
              <a:t>年主要工作</a:t>
            </a:r>
            <a:endParaRPr lang="zh-CN" altLang="en-US" dirty="0">
              <a:effectLst>
                <a:outerShdw blurRad="38100" dist="38100" dir="2700000" algn="tl">
                  <a:srgbClr val="000000">
                    <a:alpha val="43137"/>
                  </a:srgbClr>
                </a:outerShdw>
              </a:effectLst>
            </a:endParaRPr>
          </a:p>
        </p:txBody>
      </p:sp>
      <p:grpSp>
        <p:nvGrpSpPr>
          <p:cNvPr id="77" name="组合 76"/>
          <p:cNvGrpSpPr/>
          <p:nvPr/>
        </p:nvGrpSpPr>
        <p:grpSpPr>
          <a:xfrm>
            <a:off x="640999" y="1541581"/>
            <a:ext cx="5280000" cy="1920000"/>
            <a:chOff x="452174" y="1154690"/>
            <a:chExt cx="3960000" cy="1440000"/>
          </a:xfrm>
        </p:grpSpPr>
        <p:sp>
          <p:nvSpPr>
            <p:cNvPr id="78" name="矩形 77"/>
            <p:cNvSpPr/>
            <p:nvPr/>
          </p:nvSpPr>
          <p:spPr>
            <a:xfrm>
              <a:off x="452174" y="1154690"/>
              <a:ext cx="3960000" cy="1440000"/>
            </a:xfrm>
            <a:prstGeom prst="rect">
              <a:avLst/>
            </a:prstGeom>
            <a:solidFill>
              <a:srgbClr val="FFC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dirty="0">
                <a:solidFill>
                  <a:prstClr val="white"/>
                </a:solidFill>
                <a:latin typeface="Calibri" panose="020F0502020204030204"/>
                <a:ea typeface="宋体" panose="02010600030101010101" pitchFamily="2" charset="-122"/>
              </a:endParaRPr>
            </a:p>
          </p:txBody>
        </p:sp>
        <p:sp>
          <p:nvSpPr>
            <p:cNvPr id="79" name="矩形 78"/>
            <p:cNvSpPr/>
            <p:nvPr/>
          </p:nvSpPr>
          <p:spPr>
            <a:xfrm>
              <a:off x="1162812" y="1200621"/>
              <a:ext cx="2108991" cy="500233"/>
            </a:xfrm>
            <a:prstGeom prst="rect">
              <a:avLst/>
            </a:prstGeom>
          </p:spPr>
          <p:txBody>
            <a:bodyPr wrap="non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继续创新和加强宏观调控</a:t>
              </a:r>
              <a:endParaRPr lang="en-US" altLang="zh-CN" sz="1865" b="1" dirty="0">
                <a:solidFill>
                  <a:srgbClr val="990000"/>
                </a:solidFill>
                <a:latin typeface="微软雅黑" panose="020B0503020204020204" pitchFamily="34" charset="-122"/>
                <a:ea typeface="微软雅黑" panose="020B0503020204020204" pitchFamily="34" charset="-122"/>
              </a:endParaRPr>
            </a:p>
            <a:p>
              <a:pPr defTabSz="913765"/>
              <a:r>
                <a:rPr lang="zh-CN" altLang="en-US" sz="1865" b="1" dirty="0">
                  <a:solidFill>
                    <a:srgbClr val="990000"/>
                  </a:solidFill>
                  <a:latin typeface="微软雅黑" panose="020B0503020204020204" pitchFamily="34" charset="-122"/>
                  <a:ea typeface="微软雅黑" panose="020B0503020204020204" pitchFamily="34" charset="-122"/>
                </a:rPr>
                <a:t>经济运行保持在合理区间</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80" name="矩形 79"/>
            <p:cNvSpPr/>
            <p:nvPr/>
          </p:nvSpPr>
          <p:spPr>
            <a:xfrm>
              <a:off x="663259" y="1246231"/>
              <a:ext cx="432000" cy="4320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srgbClr val="FFC000">
                      <a:lumMod val="20000"/>
                      <a:lumOff val="80000"/>
                    </a:srgbClr>
                  </a:solidFill>
                  <a:latin typeface="Calibri" panose="020F0502020204030204"/>
                  <a:ea typeface="宋体" panose="02010600030101010101" pitchFamily="2" charset="-122"/>
                </a:rPr>
                <a:t>01</a:t>
              </a:r>
              <a:endParaRPr lang="zh-CN" altLang="en-US" sz="2400" b="1" dirty="0">
                <a:solidFill>
                  <a:srgbClr val="FFC000">
                    <a:lumMod val="20000"/>
                    <a:lumOff val="80000"/>
                  </a:srgbClr>
                </a:solidFill>
                <a:latin typeface="Calibri" panose="020F0502020204030204"/>
                <a:ea typeface="宋体" panose="02010600030101010101" pitchFamily="2" charset="-122"/>
              </a:endParaRPr>
            </a:p>
          </p:txBody>
        </p:sp>
        <p:sp>
          <p:nvSpPr>
            <p:cNvPr id="81" name="矩形 80"/>
            <p:cNvSpPr/>
            <p:nvPr/>
          </p:nvSpPr>
          <p:spPr>
            <a:xfrm>
              <a:off x="663259" y="1765361"/>
              <a:ext cx="2273699" cy="284742"/>
            </a:xfrm>
            <a:prstGeom prst="rect">
              <a:avLst/>
            </a:prstGeom>
          </p:spPr>
          <p:txBody>
            <a:bodyPr wrap="none">
              <a:spAutoFit/>
            </a:bodyPr>
            <a:lstStyle/>
            <a:p>
              <a:pP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全年降低企业税负</a:t>
              </a:r>
              <a:r>
                <a:rPr lang="en-US" altLang="zh-CN" sz="1865" b="1" dirty="0">
                  <a:solidFill>
                    <a:srgbClr val="990000"/>
                  </a:solidFill>
                  <a:latin typeface="微软雅黑" panose="020B0503020204020204" pitchFamily="34" charset="-122"/>
                  <a:ea typeface="微软雅黑" panose="020B0503020204020204" pitchFamily="34" charset="-122"/>
                </a:rPr>
                <a:t>5700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多亿元</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82" name="矩形 81"/>
            <p:cNvSpPr/>
            <p:nvPr/>
          </p:nvSpPr>
          <p:spPr>
            <a:xfrm>
              <a:off x="663259" y="2019518"/>
              <a:ext cx="1985159" cy="253915"/>
            </a:xfrm>
            <a:prstGeom prst="rect">
              <a:avLst/>
            </a:prstGeom>
          </p:spPr>
          <p:txBody>
            <a:bodyPr wrap="none">
              <a:spAutoFit/>
            </a:bodyPr>
            <a:lstStyle/>
            <a:p>
              <a:pP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所有行业实现税负只减不增</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83" name="矩形 82"/>
            <p:cNvSpPr/>
            <p:nvPr/>
          </p:nvSpPr>
          <p:spPr>
            <a:xfrm>
              <a:off x="663259" y="2242897"/>
              <a:ext cx="3709189" cy="284742"/>
            </a:xfrm>
            <a:prstGeom prst="rect">
              <a:avLst/>
            </a:prstGeom>
          </p:spPr>
          <p:txBody>
            <a:bodyPr wrap="none">
              <a:spAutoFit/>
            </a:bodyPr>
            <a:lstStyle/>
            <a:p>
              <a:pPr defTabSz="913765"/>
              <a:r>
                <a:rPr lang="zh-CN" altLang="en-US" sz="1600" dirty="0">
                  <a:solidFill>
                    <a:prstClr val="black"/>
                  </a:solidFill>
                  <a:latin typeface="微软雅黑" panose="020B0503020204020204" pitchFamily="34" charset="-122"/>
                  <a:ea typeface="微软雅黑" panose="020B0503020204020204" pitchFamily="34" charset="-122"/>
                </a:rPr>
                <a:t>广义货币</a:t>
              </a:r>
              <a:r>
                <a:rPr lang="en-US" altLang="zh-CN" sz="1600" dirty="0">
                  <a:solidFill>
                    <a:prstClr val="black"/>
                  </a:solidFill>
                  <a:latin typeface="微软雅黑" panose="020B0503020204020204" pitchFamily="34" charset="-122"/>
                  <a:ea typeface="微软雅黑" panose="020B0503020204020204" pitchFamily="34" charset="-122"/>
                </a:rPr>
                <a:t>M2</a:t>
              </a:r>
              <a:r>
                <a:rPr lang="zh-CN" altLang="en-US" sz="1600" dirty="0">
                  <a:solidFill>
                    <a:prstClr val="black"/>
                  </a:solidFill>
                  <a:latin typeface="微软雅黑" panose="020B0503020204020204" pitchFamily="34" charset="-122"/>
                  <a:ea typeface="微软雅黑" panose="020B0503020204020204" pitchFamily="34" charset="-122"/>
                </a:rPr>
                <a:t>增长</a:t>
              </a:r>
              <a:r>
                <a:rPr lang="en-US" altLang="zh-CN" sz="1865" b="1" dirty="0">
                  <a:solidFill>
                    <a:srgbClr val="990000"/>
                  </a:solidFill>
                  <a:latin typeface="微软雅黑" panose="020B0503020204020204" pitchFamily="34" charset="-122"/>
                  <a:ea typeface="微软雅黑" panose="020B0503020204020204" pitchFamily="34" charset="-122"/>
                </a:rPr>
                <a:t>11.3%</a:t>
              </a:r>
              <a:r>
                <a:rPr lang="zh-CN" altLang="en-US" sz="1600" dirty="0">
                  <a:solidFill>
                    <a:prstClr val="black"/>
                  </a:solidFill>
                  <a:latin typeface="微软雅黑" panose="020B0503020204020204" pitchFamily="34" charset="-122"/>
                  <a:ea typeface="微软雅黑" panose="020B0503020204020204" pitchFamily="34" charset="-122"/>
                </a:rPr>
                <a:t>，低于</a:t>
              </a:r>
              <a:r>
                <a:rPr lang="en-US" altLang="zh-CN" sz="1600" dirty="0">
                  <a:solidFill>
                    <a:prstClr val="black"/>
                  </a:solidFill>
                  <a:latin typeface="微软雅黑" panose="020B0503020204020204" pitchFamily="34" charset="-122"/>
                  <a:ea typeface="微软雅黑" panose="020B0503020204020204" pitchFamily="34" charset="-122"/>
                </a:rPr>
                <a:t>13%</a:t>
              </a:r>
              <a:r>
                <a:rPr lang="zh-CN" altLang="en-US" sz="1600" dirty="0">
                  <a:solidFill>
                    <a:prstClr val="black"/>
                  </a:solidFill>
                  <a:latin typeface="微软雅黑" panose="020B0503020204020204" pitchFamily="34" charset="-122"/>
                  <a:ea typeface="微软雅黑" panose="020B0503020204020204" pitchFamily="34" charset="-122"/>
                </a:rPr>
                <a:t>左右的预期目标</a:t>
              </a:r>
              <a:endParaRPr lang="zh-CN" altLang="en-US" sz="1600" dirty="0">
                <a:solidFill>
                  <a:prstClr val="black"/>
                </a:solidFill>
                <a:latin typeface="微软雅黑" panose="020B0503020204020204" pitchFamily="34" charset="-122"/>
                <a:ea typeface="微软雅黑" panose="020B0503020204020204" pitchFamily="34" charset="-122"/>
              </a:endParaRPr>
            </a:p>
          </p:txBody>
        </p:sp>
      </p:grpSp>
      <p:grpSp>
        <p:nvGrpSpPr>
          <p:cNvPr id="84" name="组合 83"/>
          <p:cNvGrpSpPr/>
          <p:nvPr/>
        </p:nvGrpSpPr>
        <p:grpSpPr>
          <a:xfrm>
            <a:off x="640999" y="3860712"/>
            <a:ext cx="5280000" cy="1961741"/>
            <a:chOff x="452174" y="1154690"/>
            <a:chExt cx="3960000" cy="1471306"/>
          </a:xfrm>
          <a:solidFill>
            <a:srgbClr val="C00000"/>
          </a:solidFill>
        </p:grpSpPr>
        <p:sp>
          <p:nvSpPr>
            <p:cNvPr id="85" name="矩形 84"/>
            <p:cNvSpPr/>
            <p:nvPr/>
          </p:nvSpPr>
          <p:spPr>
            <a:xfrm>
              <a:off x="452174" y="1154690"/>
              <a:ext cx="3960000" cy="1440000"/>
            </a:xfrm>
            <a:prstGeom prst="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1"/>
                </a:solidFill>
                <a:latin typeface="Calibri" panose="020F0502020204030204"/>
                <a:ea typeface="宋体" panose="02010600030101010101" pitchFamily="2" charset="-122"/>
              </a:endParaRPr>
            </a:p>
          </p:txBody>
        </p:sp>
        <p:sp>
          <p:nvSpPr>
            <p:cNvPr id="86" name="矩形 85"/>
            <p:cNvSpPr/>
            <p:nvPr/>
          </p:nvSpPr>
          <p:spPr>
            <a:xfrm>
              <a:off x="1162812" y="1200621"/>
              <a:ext cx="1750720" cy="500233"/>
            </a:xfrm>
            <a:prstGeom prst="rect">
              <a:avLst/>
            </a:prstGeom>
            <a:grpFill/>
          </p:spPr>
          <p:txBody>
            <a:bodyPr wrap="none">
              <a:spAutoFit/>
            </a:bodyPr>
            <a:lstStyle/>
            <a:p>
              <a:pPr defTabSz="913765"/>
              <a:r>
                <a:rPr lang="zh-CN" altLang="en-US" sz="1865" b="1" dirty="0">
                  <a:solidFill>
                    <a:schemeClr val="bg1"/>
                  </a:solidFill>
                  <a:latin typeface="微软雅黑" panose="020B0503020204020204" pitchFamily="34" charset="-122"/>
                  <a:ea typeface="微软雅黑" panose="020B0503020204020204" pitchFamily="34" charset="-122"/>
                </a:rPr>
                <a:t>大力深化改革开放</a:t>
              </a:r>
              <a:endParaRPr lang="en-US" altLang="zh-CN" sz="1865" b="1" dirty="0">
                <a:solidFill>
                  <a:schemeClr val="bg1"/>
                </a:solidFill>
                <a:latin typeface="微软雅黑" panose="020B0503020204020204" pitchFamily="34" charset="-122"/>
                <a:ea typeface="微软雅黑" panose="020B0503020204020204" pitchFamily="34" charset="-122"/>
              </a:endParaRPr>
            </a:p>
            <a:p>
              <a:pPr defTabSz="913765"/>
              <a:r>
                <a:rPr lang="zh-CN" altLang="en-US" sz="1865" b="1" dirty="0">
                  <a:solidFill>
                    <a:schemeClr val="bg1"/>
                  </a:solidFill>
                  <a:latin typeface="微软雅黑" panose="020B0503020204020204" pitchFamily="34" charset="-122"/>
                  <a:ea typeface="微软雅黑" panose="020B0503020204020204" pitchFamily="34" charset="-122"/>
                </a:rPr>
                <a:t>发展活力进一步增强</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sp>
          <p:nvSpPr>
            <p:cNvPr id="87" name="矩形 86"/>
            <p:cNvSpPr/>
            <p:nvPr/>
          </p:nvSpPr>
          <p:spPr>
            <a:xfrm>
              <a:off x="663259" y="1246231"/>
              <a:ext cx="432000" cy="432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schemeClr val="bg1"/>
                  </a:solidFill>
                  <a:latin typeface="Calibri" panose="020F0502020204030204"/>
                  <a:ea typeface="宋体" panose="02010600030101010101" pitchFamily="2" charset="-122"/>
                </a:rPr>
                <a:t>03</a:t>
              </a:r>
              <a:endParaRPr lang="zh-CN" altLang="en-US" sz="2400" b="1" dirty="0">
                <a:solidFill>
                  <a:schemeClr val="bg1"/>
                </a:solidFill>
                <a:latin typeface="Calibri" panose="020F0502020204030204"/>
                <a:ea typeface="宋体" panose="02010600030101010101" pitchFamily="2" charset="-122"/>
              </a:endParaRPr>
            </a:p>
          </p:txBody>
        </p:sp>
        <p:sp>
          <p:nvSpPr>
            <p:cNvPr id="88" name="矩形 87"/>
            <p:cNvSpPr/>
            <p:nvPr/>
          </p:nvSpPr>
          <p:spPr>
            <a:xfrm>
              <a:off x="663259" y="1725605"/>
              <a:ext cx="3630446" cy="900391"/>
            </a:xfrm>
            <a:prstGeom prst="rect">
              <a:avLst/>
            </a:prstGeom>
            <a:noFill/>
          </p:spPr>
          <p:txBody>
            <a:bodyPr wrap="square">
              <a:spAutoFit/>
            </a:bodyPr>
            <a:lstStyle/>
            <a:p>
              <a:pPr defTabSz="913765"/>
              <a:r>
                <a:rPr lang="zh-CN" altLang="en-US" sz="1600" dirty="0">
                  <a:solidFill>
                    <a:schemeClr val="bg1"/>
                  </a:solidFill>
                  <a:latin typeface="微软雅黑" panose="020B0503020204020204" pitchFamily="34" charset="-122"/>
                  <a:ea typeface="微软雅黑" panose="020B0503020204020204" pitchFamily="34" charset="-122"/>
                </a:rPr>
                <a:t>在提前完成本届政府减少行政审批事项三分之一目标的基础上，去年又取消</a:t>
              </a:r>
              <a:r>
                <a:rPr lang="en-US" altLang="zh-CN" sz="1865" b="1" dirty="0">
                  <a:solidFill>
                    <a:schemeClr val="bg1"/>
                  </a:solidFill>
                  <a:latin typeface="微软雅黑" panose="020B0503020204020204" pitchFamily="34" charset="-122"/>
                  <a:ea typeface="微软雅黑" panose="020B0503020204020204" pitchFamily="34" charset="-122"/>
                </a:rPr>
                <a:t>165</a:t>
              </a:r>
              <a:r>
                <a:rPr lang="zh-CN" altLang="en-US" sz="1600" dirty="0">
                  <a:solidFill>
                    <a:schemeClr val="bg1"/>
                  </a:solidFill>
                  <a:latin typeface="微软雅黑" panose="020B0503020204020204" pitchFamily="34" charset="-122"/>
                  <a:ea typeface="微软雅黑" panose="020B0503020204020204" pitchFamily="34" charset="-122"/>
                </a:rPr>
                <a:t>项国务院部门及其指定地方实施的审批事项，清理规范</a:t>
              </a:r>
              <a:r>
                <a:rPr lang="en-US" altLang="zh-CN" sz="1865" b="1" dirty="0">
                  <a:solidFill>
                    <a:schemeClr val="bg1"/>
                  </a:solidFill>
                  <a:latin typeface="微软雅黑" panose="020B0503020204020204" pitchFamily="34" charset="-122"/>
                  <a:ea typeface="微软雅黑" panose="020B0503020204020204" pitchFamily="34" charset="-122"/>
                </a:rPr>
                <a:t>192</a:t>
              </a:r>
              <a:r>
                <a:rPr lang="zh-CN" altLang="en-US" sz="1600" dirty="0">
                  <a:solidFill>
                    <a:schemeClr val="bg1"/>
                  </a:solidFill>
                  <a:latin typeface="微软雅黑" panose="020B0503020204020204" pitchFamily="34" charset="-122"/>
                  <a:ea typeface="微软雅黑" panose="020B0503020204020204" pitchFamily="34" charset="-122"/>
                </a:rPr>
                <a:t>项审批中介服务事项、</a:t>
              </a:r>
              <a:r>
                <a:rPr lang="en-US" altLang="zh-CN" sz="1865" b="1" dirty="0">
                  <a:solidFill>
                    <a:schemeClr val="bg1"/>
                  </a:solidFill>
                  <a:latin typeface="微软雅黑" panose="020B0503020204020204" pitchFamily="34" charset="-122"/>
                  <a:ea typeface="微软雅黑" panose="020B0503020204020204" pitchFamily="34" charset="-122"/>
                </a:rPr>
                <a:t>220</a:t>
              </a:r>
              <a:r>
                <a:rPr lang="zh-CN" altLang="en-US" sz="1600" dirty="0">
                  <a:solidFill>
                    <a:schemeClr val="bg1"/>
                  </a:solidFill>
                  <a:latin typeface="微软雅黑" panose="020B0503020204020204" pitchFamily="34" charset="-122"/>
                  <a:ea typeface="微软雅黑" panose="020B0503020204020204" pitchFamily="34" charset="-122"/>
                </a:rPr>
                <a:t>项职业资格许可认定事项</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89" name="组合 88"/>
          <p:cNvGrpSpPr/>
          <p:nvPr/>
        </p:nvGrpSpPr>
        <p:grpSpPr>
          <a:xfrm>
            <a:off x="6273173" y="3860711"/>
            <a:ext cx="5280000" cy="1920000"/>
            <a:chOff x="452174" y="1154690"/>
            <a:chExt cx="3960000" cy="1440000"/>
          </a:xfrm>
        </p:grpSpPr>
        <p:sp>
          <p:nvSpPr>
            <p:cNvPr id="90" name="矩形 89"/>
            <p:cNvSpPr/>
            <p:nvPr/>
          </p:nvSpPr>
          <p:spPr>
            <a:xfrm>
              <a:off x="452174" y="1154690"/>
              <a:ext cx="3960000" cy="1440000"/>
            </a:xfrm>
            <a:prstGeom prst="rect">
              <a:avLst/>
            </a:prstGeom>
            <a:solidFill>
              <a:srgbClr val="FFC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91" name="矩形 90"/>
            <p:cNvSpPr/>
            <p:nvPr/>
          </p:nvSpPr>
          <p:spPr>
            <a:xfrm>
              <a:off x="1162812" y="1319889"/>
              <a:ext cx="2646398" cy="284742"/>
            </a:xfrm>
            <a:prstGeom prst="rect">
              <a:avLst/>
            </a:prstGeom>
          </p:spPr>
          <p:txBody>
            <a:bodyPr wrap="non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强化创新引领，新动能快速成长</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92" name="矩形 91"/>
            <p:cNvSpPr/>
            <p:nvPr/>
          </p:nvSpPr>
          <p:spPr>
            <a:xfrm>
              <a:off x="663259" y="1246231"/>
              <a:ext cx="432000" cy="4320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srgbClr val="FFC000">
                      <a:lumMod val="20000"/>
                      <a:lumOff val="80000"/>
                    </a:srgbClr>
                  </a:solidFill>
                  <a:latin typeface="Calibri" panose="020F0502020204030204"/>
                  <a:ea typeface="宋体" panose="02010600030101010101" pitchFamily="2" charset="-122"/>
                </a:rPr>
                <a:t>04</a:t>
              </a:r>
              <a:endParaRPr lang="zh-CN" altLang="en-US" sz="2400" b="1" dirty="0">
                <a:solidFill>
                  <a:srgbClr val="FFC000">
                    <a:lumMod val="20000"/>
                    <a:lumOff val="80000"/>
                  </a:srgbClr>
                </a:solidFill>
                <a:latin typeface="Calibri" panose="020F0502020204030204"/>
                <a:ea typeface="宋体" panose="02010600030101010101" pitchFamily="2" charset="-122"/>
              </a:endParaRPr>
            </a:p>
          </p:txBody>
        </p:sp>
        <p:sp>
          <p:nvSpPr>
            <p:cNvPr id="93" name="矩形 92"/>
            <p:cNvSpPr/>
            <p:nvPr/>
          </p:nvSpPr>
          <p:spPr>
            <a:xfrm>
              <a:off x="663259" y="1805117"/>
              <a:ext cx="3588372" cy="684899"/>
            </a:xfrm>
            <a:prstGeom prst="rect">
              <a:avLst/>
            </a:prstGeom>
          </p:spPr>
          <p:txBody>
            <a:bodyPr wrap="square">
              <a:spAutoFit/>
            </a:bodyPr>
            <a:lstStyle/>
            <a:p>
              <a:pP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国内有效发明专利拥有量突破</a:t>
              </a:r>
              <a:r>
                <a:rPr lang="en-US" altLang="zh-CN" sz="1865" b="1" dirty="0">
                  <a:solidFill>
                    <a:srgbClr val="990000"/>
                  </a:solidFill>
                  <a:latin typeface="微软雅黑" panose="020B0503020204020204" pitchFamily="34" charset="-122"/>
                  <a:ea typeface="微软雅黑" panose="020B0503020204020204" pitchFamily="34" charset="-122"/>
                </a:rPr>
                <a:t>100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万件，技术交易额超过</a:t>
              </a:r>
              <a:r>
                <a:rPr lang="en-US" altLang="zh-CN" sz="1865" b="1" dirty="0">
                  <a:solidFill>
                    <a:srgbClr val="990000"/>
                  </a:solidFill>
                  <a:latin typeface="微软雅黑" panose="020B0503020204020204" pitchFamily="34" charset="-122"/>
                  <a:ea typeface="微软雅黑" panose="020B0503020204020204" pitchFamily="34" charset="-122"/>
                </a:rPr>
                <a:t>1</a:t>
              </a:r>
              <a:r>
                <a:rPr lang="zh-CN" altLang="en-US" sz="1865" b="1" dirty="0">
                  <a:solidFill>
                    <a:srgbClr val="990000"/>
                  </a:solidFill>
                  <a:latin typeface="微软雅黑" panose="020B0503020204020204" pitchFamily="34" charset="-122"/>
                  <a:ea typeface="微软雅黑" panose="020B0503020204020204" pitchFamily="34" charset="-122"/>
                </a:rPr>
                <a:t>万亿元</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。科技进步贡献率上升到</a:t>
              </a:r>
              <a:r>
                <a:rPr lang="en-US" altLang="zh-CN" sz="1865" b="1" dirty="0">
                  <a:solidFill>
                    <a:srgbClr val="990000"/>
                  </a:solidFill>
                  <a:latin typeface="微软雅黑" panose="020B0503020204020204" pitchFamily="34" charset="-122"/>
                  <a:ea typeface="微软雅黑" panose="020B0503020204020204" pitchFamily="34" charset="-122"/>
                </a:rPr>
                <a:t>56.2%</a:t>
              </a:r>
              <a:r>
                <a:rPr lang="zh-CN" altLang="en-US" sz="1865" b="1" dirty="0">
                  <a:solidFill>
                    <a:srgbClr val="990000"/>
                  </a:solidFill>
                  <a:latin typeface="微软雅黑" panose="020B0503020204020204" pitchFamily="34" charset="-122"/>
                  <a:ea typeface="微软雅黑" panose="020B0503020204020204" pitchFamily="34" charset="-122"/>
                </a:rPr>
                <a:t>，</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创新对发展的支撑作用明显增强。</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94" name="组合 93"/>
          <p:cNvGrpSpPr/>
          <p:nvPr/>
        </p:nvGrpSpPr>
        <p:grpSpPr>
          <a:xfrm>
            <a:off x="6273173" y="1541581"/>
            <a:ext cx="5280000" cy="1920000"/>
            <a:chOff x="4676305" y="1264019"/>
            <a:chExt cx="3960000" cy="1440000"/>
          </a:xfrm>
          <a:solidFill>
            <a:srgbClr val="C00000"/>
          </a:solidFill>
        </p:grpSpPr>
        <p:grpSp>
          <p:nvGrpSpPr>
            <p:cNvPr id="95" name="组合 94"/>
            <p:cNvGrpSpPr/>
            <p:nvPr/>
          </p:nvGrpSpPr>
          <p:grpSpPr>
            <a:xfrm>
              <a:off x="4676305" y="1264019"/>
              <a:ext cx="3960000" cy="1440000"/>
              <a:chOff x="452174" y="1154690"/>
              <a:chExt cx="3960000" cy="1440000"/>
            </a:xfrm>
            <a:grpFill/>
          </p:grpSpPr>
          <p:sp>
            <p:nvSpPr>
              <p:cNvPr id="97" name="矩形 96"/>
              <p:cNvSpPr/>
              <p:nvPr/>
            </p:nvSpPr>
            <p:spPr>
              <a:xfrm>
                <a:off x="452174" y="1154690"/>
                <a:ext cx="3960000" cy="1440000"/>
              </a:xfrm>
              <a:prstGeom prst="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1"/>
                  </a:solidFill>
                  <a:latin typeface="Calibri" panose="020F0502020204030204"/>
                  <a:ea typeface="宋体" panose="02010600030101010101" pitchFamily="2" charset="-122"/>
                </a:endParaRPr>
              </a:p>
            </p:txBody>
          </p:sp>
          <p:sp>
            <p:nvSpPr>
              <p:cNvPr id="98" name="矩形 97"/>
              <p:cNvSpPr/>
              <p:nvPr/>
            </p:nvSpPr>
            <p:spPr>
              <a:xfrm>
                <a:off x="1162812" y="1200621"/>
                <a:ext cx="2288126" cy="500233"/>
              </a:xfrm>
              <a:prstGeom prst="rect">
                <a:avLst/>
              </a:prstGeom>
              <a:grpFill/>
            </p:spPr>
            <p:txBody>
              <a:bodyPr wrap="none">
                <a:spAutoFit/>
              </a:bodyPr>
              <a:lstStyle/>
              <a:p>
                <a:pPr defTabSz="913765"/>
                <a:r>
                  <a:rPr lang="zh-CN" altLang="en-US" sz="1865" b="1" dirty="0">
                    <a:solidFill>
                      <a:schemeClr val="bg1"/>
                    </a:solidFill>
                    <a:latin typeface="微软雅黑" panose="020B0503020204020204" pitchFamily="34" charset="-122"/>
                    <a:ea typeface="微软雅黑" panose="020B0503020204020204" pitchFamily="34" charset="-122"/>
                  </a:rPr>
                  <a:t>着力抓好“三去一降一补”</a:t>
                </a:r>
                <a:endParaRPr lang="en-US" altLang="zh-CN" sz="1865" b="1" dirty="0">
                  <a:solidFill>
                    <a:schemeClr val="bg1"/>
                  </a:solidFill>
                  <a:latin typeface="微软雅黑" panose="020B0503020204020204" pitchFamily="34" charset="-122"/>
                  <a:ea typeface="微软雅黑" panose="020B0503020204020204" pitchFamily="34" charset="-122"/>
                </a:endParaRPr>
              </a:p>
              <a:p>
                <a:pPr defTabSz="913765"/>
                <a:r>
                  <a:rPr lang="zh-CN" altLang="en-US" sz="1865" b="1" dirty="0">
                    <a:solidFill>
                      <a:schemeClr val="bg1"/>
                    </a:solidFill>
                    <a:latin typeface="微软雅黑" panose="020B0503020204020204" pitchFamily="34" charset="-122"/>
                    <a:ea typeface="微软雅黑" panose="020B0503020204020204" pitchFamily="34" charset="-122"/>
                  </a:rPr>
                  <a:t>供给结构有所改善</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sp>
            <p:nvSpPr>
              <p:cNvPr id="99" name="矩形 98"/>
              <p:cNvSpPr/>
              <p:nvPr/>
            </p:nvSpPr>
            <p:spPr>
              <a:xfrm>
                <a:off x="663259" y="1246231"/>
                <a:ext cx="432000" cy="432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schemeClr val="bg1"/>
                    </a:solidFill>
                    <a:latin typeface="Calibri" panose="020F0502020204030204"/>
                    <a:ea typeface="宋体" panose="02010600030101010101" pitchFamily="2" charset="-122"/>
                  </a:rPr>
                  <a:t>02</a:t>
                </a:r>
                <a:endParaRPr lang="zh-CN" altLang="en-US" sz="2400" b="1" dirty="0">
                  <a:solidFill>
                    <a:schemeClr val="bg1"/>
                  </a:solidFill>
                  <a:latin typeface="Calibri" panose="020F0502020204030204"/>
                  <a:ea typeface="宋体" panose="02010600030101010101" pitchFamily="2" charset="-122"/>
                </a:endParaRPr>
              </a:p>
            </p:txBody>
          </p:sp>
          <p:sp>
            <p:nvSpPr>
              <p:cNvPr id="100" name="矩形 99"/>
              <p:cNvSpPr/>
              <p:nvPr/>
            </p:nvSpPr>
            <p:spPr>
              <a:xfrm>
                <a:off x="663259" y="1854812"/>
                <a:ext cx="2427588" cy="500233"/>
              </a:xfrm>
              <a:prstGeom prst="rect">
                <a:avLst/>
              </a:prstGeom>
              <a:grpFill/>
            </p:spPr>
            <p:txBody>
              <a:bodyPr wrap="none">
                <a:spAutoFit/>
              </a:bodyPr>
              <a:lstStyle/>
              <a:p>
                <a:pPr defTabSz="913765"/>
                <a:r>
                  <a:rPr lang="zh-CN" altLang="en-US" sz="1600" dirty="0">
                    <a:solidFill>
                      <a:schemeClr val="bg1"/>
                    </a:solidFill>
                    <a:latin typeface="微软雅黑" panose="020B0503020204020204" pitchFamily="34" charset="-122"/>
                    <a:ea typeface="微软雅黑" panose="020B0503020204020204" pitchFamily="34" charset="-122"/>
                  </a:rPr>
                  <a:t>全年退出钢铁产能超过</a:t>
                </a:r>
                <a:r>
                  <a:rPr lang="en-US" altLang="zh-CN" sz="1865" b="1" dirty="0">
                    <a:solidFill>
                      <a:schemeClr val="bg1"/>
                    </a:solidFill>
                    <a:latin typeface="微软雅黑" panose="020B0503020204020204" pitchFamily="34" charset="-122"/>
                    <a:ea typeface="微软雅黑" panose="020B0503020204020204" pitchFamily="34" charset="-122"/>
                  </a:rPr>
                  <a:t>6500</a:t>
                </a:r>
                <a:r>
                  <a:rPr lang="zh-CN" altLang="en-US" sz="1600" dirty="0">
                    <a:solidFill>
                      <a:schemeClr val="bg1"/>
                    </a:solidFill>
                    <a:latin typeface="微软雅黑" panose="020B0503020204020204" pitchFamily="34" charset="-122"/>
                    <a:ea typeface="微软雅黑" panose="020B0503020204020204" pitchFamily="34" charset="-122"/>
                  </a:rPr>
                  <a:t>万吨</a:t>
                </a:r>
                <a:endParaRPr lang="en-US" altLang="zh-CN" sz="1600" dirty="0">
                  <a:solidFill>
                    <a:schemeClr val="bg1"/>
                  </a:solidFill>
                  <a:latin typeface="微软雅黑" panose="020B0503020204020204" pitchFamily="34" charset="-122"/>
                  <a:ea typeface="微软雅黑" panose="020B0503020204020204" pitchFamily="34" charset="-122"/>
                </a:endParaRPr>
              </a:p>
              <a:p>
                <a:pPr defTabSz="913765"/>
                <a:r>
                  <a:rPr lang="zh-CN" altLang="en-US" sz="1600" dirty="0">
                    <a:solidFill>
                      <a:schemeClr val="bg1"/>
                    </a:solidFill>
                    <a:latin typeface="微软雅黑" panose="020B0503020204020204" pitchFamily="34" charset="-122"/>
                    <a:ea typeface="微软雅黑" panose="020B0503020204020204" pitchFamily="34" charset="-122"/>
                  </a:rPr>
                  <a:t>煤炭产能超过</a:t>
                </a:r>
                <a:r>
                  <a:rPr lang="en-US" altLang="zh-CN" sz="1865" b="1" dirty="0">
                    <a:solidFill>
                      <a:schemeClr val="bg1"/>
                    </a:solidFill>
                    <a:latin typeface="微软雅黑" panose="020B0503020204020204" pitchFamily="34" charset="-122"/>
                    <a:ea typeface="微软雅黑" panose="020B0503020204020204" pitchFamily="34" charset="-122"/>
                  </a:rPr>
                  <a:t>2.9</a:t>
                </a:r>
                <a:r>
                  <a:rPr lang="zh-CN" altLang="en-US" sz="1600" dirty="0">
                    <a:solidFill>
                      <a:schemeClr val="bg1"/>
                    </a:solidFill>
                    <a:latin typeface="微软雅黑" panose="020B0503020204020204" pitchFamily="34" charset="-122"/>
                    <a:ea typeface="微软雅黑" panose="020B0503020204020204" pitchFamily="34" charset="-122"/>
                  </a:rPr>
                  <a:t>亿吨</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
          <p:nvSpPr>
            <p:cNvPr id="96" name="圆角矩形 10"/>
            <p:cNvSpPr/>
            <p:nvPr/>
          </p:nvSpPr>
          <p:spPr>
            <a:xfrm>
              <a:off x="6675762" y="2315049"/>
              <a:ext cx="1800000" cy="252000"/>
            </a:xfrm>
            <a:prstGeom prst="roundRect">
              <a:avLst>
                <a:gd name="adj" fmla="val 50000"/>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chemeClr val="bg1"/>
                  </a:solidFill>
                  <a:latin typeface="微软雅黑" panose="020B0503020204020204" pitchFamily="34" charset="-122"/>
                  <a:ea typeface="微软雅黑" panose="020B0503020204020204" pitchFamily="34" charset="-122"/>
                </a:rPr>
                <a:t>超额完成年度目标任务</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14:presetBounceEnd="28000">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14:bounceEnd="28000">
                                          <p:cBhvr additive="base">
                                            <p:cTn id="7" dur="1750" fill="hold"/>
                                            <p:tgtEl>
                                              <p:spTgt spid="77"/>
                                            </p:tgtEl>
                                            <p:attrNameLst>
                                              <p:attrName>ppt_x</p:attrName>
                                            </p:attrNameLst>
                                          </p:cBhvr>
                                          <p:tavLst>
                                            <p:tav tm="0">
                                              <p:val>
                                                <p:strVal val="0-#ppt_w/2"/>
                                              </p:val>
                                            </p:tav>
                                            <p:tav tm="100000">
                                              <p:val>
                                                <p:strVal val="#ppt_x"/>
                                              </p:val>
                                            </p:tav>
                                          </p:tavLst>
                                        </p:anim>
                                        <p:anim calcmode="lin" valueType="num" p14:bounceEnd="28000">
                                          <p:cBhvr additive="base">
                                            <p:cTn id="8" dur="1750" fill="hold"/>
                                            <p:tgtEl>
                                              <p:spTgt spid="7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14:presetBounceEnd="28000">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14:bounceEnd="28000">
                                          <p:cBhvr additive="base">
                                            <p:cTn id="11" dur="1750" fill="hold"/>
                                            <p:tgtEl>
                                              <p:spTgt spid="94"/>
                                            </p:tgtEl>
                                            <p:attrNameLst>
                                              <p:attrName>ppt_x</p:attrName>
                                            </p:attrNameLst>
                                          </p:cBhvr>
                                          <p:tavLst>
                                            <p:tav tm="0">
                                              <p:val>
                                                <p:strVal val="1+#ppt_w/2"/>
                                              </p:val>
                                            </p:tav>
                                            <p:tav tm="100000">
                                              <p:val>
                                                <p:strVal val="#ppt_x"/>
                                              </p:val>
                                            </p:tav>
                                          </p:tavLst>
                                        </p:anim>
                                        <p:anim calcmode="lin" valueType="num" p14:bounceEnd="28000">
                                          <p:cBhvr additive="base">
                                            <p:cTn id="12" dur="1750" fill="hold"/>
                                            <p:tgtEl>
                                              <p:spTgt spid="94"/>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8" fill="hold" nodeType="afterEffect" p14:presetBounceEnd="28000">
                                      <p:stCondLst>
                                        <p:cond delay="0"/>
                                      </p:stCondLst>
                                      <p:childTnLst>
                                        <p:set>
                                          <p:cBhvr>
                                            <p:cTn id="15" dur="1" fill="hold">
                                              <p:stCondLst>
                                                <p:cond delay="0"/>
                                              </p:stCondLst>
                                            </p:cTn>
                                            <p:tgtEl>
                                              <p:spTgt spid="84"/>
                                            </p:tgtEl>
                                            <p:attrNameLst>
                                              <p:attrName>style.visibility</p:attrName>
                                            </p:attrNameLst>
                                          </p:cBhvr>
                                          <p:to>
                                            <p:strVal val="visible"/>
                                          </p:to>
                                        </p:set>
                                        <p:anim calcmode="lin" valueType="num" p14:bounceEnd="28000">
                                          <p:cBhvr additive="base">
                                            <p:cTn id="16" dur="1750" fill="hold"/>
                                            <p:tgtEl>
                                              <p:spTgt spid="84"/>
                                            </p:tgtEl>
                                            <p:attrNameLst>
                                              <p:attrName>ppt_x</p:attrName>
                                            </p:attrNameLst>
                                          </p:cBhvr>
                                          <p:tavLst>
                                            <p:tav tm="0">
                                              <p:val>
                                                <p:strVal val="0-#ppt_w/2"/>
                                              </p:val>
                                            </p:tav>
                                            <p:tav tm="100000">
                                              <p:val>
                                                <p:strVal val="#ppt_x"/>
                                              </p:val>
                                            </p:tav>
                                          </p:tavLst>
                                        </p:anim>
                                        <p:anim calcmode="lin" valueType="num" p14:bounceEnd="28000">
                                          <p:cBhvr additive="base">
                                            <p:cTn id="17" dur="1750" fill="hold"/>
                                            <p:tgtEl>
                                              <p:spTgt spid="8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14:presetBounceEnd="28000">
                                      <p:stCondLst>
                                        <p:cond delay="0"/>
                                      </p:stCondLst>
                                      <p:childTnLst>
                                        <p:set>
                                          <p:cBhvr>
                                            <p:cTn id="19" dur="1" fill="hold">
                                              <p:stCondLst>
                                                <p:cond delay="0"/>
                                              </p:stCondLst>
                                            </p:cTn>
                                            <p:tgtEl>
                                              <p:spTgt spid="89"/>
                                            </p:tgtEl>
                                            <p:attrNameLst>
                                              <p:attrName>style.visibility</p:attrName>
                                            </p:attrNameLst>
                                          </p:cBhvr>
                                          <p:to>
                                            <p:strVal val="visible"/>
                                          </p:to>
                                        </p:set>
                                        <p:anim calcmode="lin" valueType="num" p14:bounceEnd="28000">
                                          <p:cBhvr additive="base">
                                            <p:cTn id="20" dur="1750" fill="hold"/>
                                            <p:tgtEl>
                                              <p:spTgt spid="89"/>
                                            </p:tgtEl>
                                            <p:attrNameLst>
                                              <p:attrName>ppt_x</p:attrName>
                                            </p:attrNameLst>
                                          </p:cBhvr>
                                          <p:tavLst>
                                            <p:tav tm="0">
                                              <p:val>
                                                <p:strVal val="1+#ppt_w/2"/>
                                              </p:val>
                                            </p:tav>
                                            <p:tav tm="100000">
                                              <p:val>
                                                <p:strVal val="#ppt_x"/>
                                              </p:val>
                                            </p:tav>
                                          </p:tavLst>
                                        </p:anim>
                                        <p:anim calcmode="lin" valueType="num" p14:bounceEnd="28000">
                                          <p:cBhvr additive="base">
                                            <p:cTn id="21" dur="175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1750" fill="hold"/>
                                            <p:tgtEl>
                                              <p:spTgt spid="77"/>
                                            </p:tgtEl>
                                            <p:attrNameLst>
                                              <p:attrName>ppt_x</p:attrName>
                                            </p:attrNameLst>
                                          </p:cBhvr>
                                          <p:tavLst>
                                            <p:tav tm="0">
                                              <p:val>
                                                <p:strVal val="0-#ppt_w/2"/>
                                              </p:val>
                                            </p:tav>
                                            <p:tav tm="100000">
                                              <p:val>
                                                <p:strVal val="#ppt_x"/>
                                              </p:val>
                                            </p:tav>
                                          </p:tavLst>
                                        </p:anim>
                                        <p:anim calcmode="lin" valueType="num">
                                          <p:cBhvr additive="base">
                                            <p:cTn id="8" dur="1750" fill="hold"/>
                                            <p:tgtEl>
                                              <p:spTgt spid="77"/>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94"/>
                                            </p:tgtEl>
                                            <p:attrNameLst>
                                              <p:attrName>style.visibility</p:attrName>
                                            </p:attrNameLst>
                                          </p:cBhvr>
                                          <p:to>
                                            <p:strVal val="visible"/>
                                          </p:to>
                                        </p:set>
                                        <p:anim calcmode="lin" valueType="num">
                                          <p:cBhvr additive="base">
                                            <p:cTn id="11" dur="1750" fill="hold"/>
                                            <p:tgtEl>
                                              <p:spTgt spid="94"/>
                                            </p:tgtEl>
                                            <p:attrNameLst>
                                              <p:attrName>ppt_x</p:attrName>
                                            </p:attrNameLst>
                                          </p:cBhvr>
                                          <p:tavLst>
                                            <p:tav tm="0">
                                              <p:val>
                                                <p:strVal val="1+#ppt_w/2"/>
                                              </p:val>
                                            </p:tav>
                                            <p:tav tm="100000">
                                              <p:val>
                                                <p:strVal val="#ppt_x"/>
                                              </p:val>
                                            </p:tav>
                                          </p:tavLst>
                                        </p:anim>
                                        <p:anim calcmode="lin" valueType="num">
                                          <p:cBhvr additive="base">
                                            <p:cTn id="12" dur="1750" fill="hold"/>
                                            <p:tgtEl>
                                              <p:spTgt spid="94"/>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2" presetClass="entr" presetSubtype="8" fill="hold" nodeType="afterEffect">
                                      <p:stCondLst>
                                        <p:cond delay="0"/>
                                      </p:stCondLst>
                                      <p:childTnLst>
                                        <p:set>
                                          <p:cBhvr>
                                            <p:cTn id="15" dur="1" fill="hold">
                                              <p:stCondLst>
                                                <p:cond delay="0"/>
                                              </p:stCondLst>
                                            </p:cTn>
                                            <p:tgtEl>
                                              <p:spTgt spid="84"/>
                                            </p:tgtEl>
                                            <p:attrNameLst>
                                              <p:attrName>style.visibility</p:attrName>
                                            </p:attrNameLst>
                                          </p:cBhvr>
                                          <p:to>
                                            <p:strVal val="visible"/>
                                          </p:to>
                                        </p:set>
                                        <p:anim calcmode="lin" valueType="num">
                                          <p:cBhvr additive="base">
                                            <p:cTn id="16" dur="1750" fill="hold"/>
                                            <p:tgtEl>
                                              <p:spTgt spid="84"/>
                                            </p:tgtEl>
                                            <p:attrNameLst>
                                              <p:attrName>ppt_x</p:attrName>
                                            </p:attrNameLst>
                                          </p:cBhvr>
                                          <p:tavLst>
                                            <p:tav tm="0">
                                              <p:val>
                                                <p:strVal val="0-#ppt_w/2"/>
                                              </p:val>
                                            </p:tav>
                                            <p:tav tm="100000">
                                              <p:val>
                                                <p:strVal val="#ppt_x"/>
                                              </p:val>
                                            </p:tav>
                                          </p:tavLst>
                                        </p:anim>
                                        <p:anim calcmode="lin" valueType="num">
                                          <p:cBhvr additive="base">
                                            <p:cTn id="17" dur="1750" fill="hold"/>
                                            <p:tgtEl>
                                              <p:spTgt spid="84"/>
                                            </p:tgtEl>
                                            <p:attrNameLst>
                                              <p:attrName>ppt_y</p:attrName>
                                            </p:attrNameLst>
                                          </p:cBhvr>
                                          <p:tavLst>
                                            <p:tav tm="0">
                                              <p:val>
                                                <p:strVal val="#ppt_y"/>
                                              </p:val>
                                            </p:tav>
                                            <p:tav tm="100000">
                                              <p:val>
                                                <p:strVal val="#ppt_y"/>
                                              </p:val>
                                            </p:tav>
                                          </p:tavLst>
                                        </p:anim>
                                      </p:childTnLst>
                                    </p:cTn>
                                  </p:par>
                                  <p:par>
                                    <p:cTn id="18" presetID="2" presetClass="entr" presetSubtype="2" fill="hold" nodeType="withEffect">
                                      <p:stCondLst>
                                        <p:cond delay="0"/>
                                      </p:stCondLst>
                                      <p:childTnLst>
                                        <p:set>
                                          <p:cBhvr>
                                            <p:cTn id="19" dur="1" fill="hold">
                                              <p:stCondLst>
                                                <p:cond delay="0"/>
                                              </p:stCondLst>
                                            </p:cTn>
                                            <p:tgtEl>
                                              <p:spTgt spid="89"/>
                                            </p:tgtEl>
                                            <p:attrNameLst>
                                              <p:attrName>style.visibility</p:attrName>
                                            </p:attrNameLst>
                                          </p:cBhvr>
                                          <p:to>
                                            <p:strVal val="visible"/>
                                          </p:to>
                                        </p:set>
                                        <p:anim calcmode="lin" valueType="num">
                                          <p:cBhvr additive="base">
                                            <p:cTn id="20" dur="1750" fill="hold"/>
                                            <p:tgtEl>
                                              <p:spTgt spid="89"/>
                                            </p:tgtEl>
                                            <p:attrNameLst>
                                              <p:attrName>ppt_x</p:attrName>
                                            </p:attrNameLst>
                                          </p:cBhvr>
                                          <p:tavLst>
                                            <p:tav tm="0">
                                              <p:val>
                                                <p:strVal val="1+#ppt_w/2"/>
                                              </p:val>
                                            </p:tav>
                                            <p:tav tm="100000">
                                              <p:val>
                                                <p:strVal val="#ppt_x"/>
                                              </p:val>
                                            </p:tav>
                                          </p:tavLst>
                                        </p:anim>
                                        <p:anim calcmode="lin" valueType="num">
                                          <p:cBhvr additive="base">
                                            <p:cTn id="21" dur="1750" fill="hold"/>
                                            <p:tgtEl>
                                              <p:spTgt spid="8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mc:Fallback>
  </mc:AlternateContent>
</p:sld>
</file>

<file path=ppt/slides/slide4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216833" y="211743"/>
            <a:ext cx="3758333" cy="664633"/>
          </a:xfrm>
          <a:ln w="25400">
            <a:solidFill>
              <a:srgbClr val="990000"/>
            </a:solidFill>
            <a:prstDash val="dashDot"/>
          </a:ln>
        </p:spPr>
        <p:txBody>
          <a:bodyPr>
            <a:normAutofit/>
          </a:bodyPr>
          <a:lstStyle/>
          <a:p>
            <a:pPr algn="ctr"/>
            <a:r>
              <a:rPr lang="en-US" altLang="zh-CN" dirty="0">
                <a:effectLst>
                  <a:outerShdw blurRad="38100" dist="38100" dir="2700000" algn="tl">
                    <a:srgbClr val="000000">
                      <a:alpha val="43137"/>
                    </a:srgbClr>
                  </a:outerShdw>
                </a:effectLst>
              </a:rPr>
              <a:t>201X</a:t>
            </a:r>
            <a:r>
              <a:rPr lang="zh-CN" altLang="en-US" dirty="0">
                <a:effectLst>
                  <a:outerShdw blurRad="38100" dist="38100" dir="2700000" algn="tl">
                    <a:srgbClr val="000000">
                      <a:alpha val="43137"/>
                    </a:srgbClr>
                  </a:outerShdw>
                </a:effectLst>
              </a:rPr>
              <a:t>年主要工作</a:t>
            </a:r>
            <a:endParaRPr lang="zh-CN" altLang="en-US" dirty="0">
              <a:effectLst>
                <a:outerShdw blurRad="38100" dist="38100" dir="2700000" algn="tl">
                  <a:srgbClr val="000000">
                    <a:alpha val="43137"/>
                  </a:srgbClr>
                </a:outerShdw>
              </a:effectLst>
            </a:endParaRPr>
          </a:p>
        </p:txBody>
      </p:sp>
      <p:grpSp>
        <p:nvGrpSpPr>
          <p:cNvPr id="5" name="组合 4"/>
          <p:cNvGrpSpPr/>
          <p:nvPr/>
        </p:nvGrpSpPr>
        <p:grpSpPr>
          <a:xfrm>
            <a:off x="602899" y="1685359"/>
            <a:ext cx="5280000" cy="1920000"/>
            <a:chOff x="452174" y="1154690"/>
            <a:chExt cx="3960000" cy="1440000"/>
          </a:xfrm>
          <a:solidFill>
            <a:srgbClr val="C00000"/>
          </a:solidFill>
        </p:grpSpPr>
        <p:sp>
          <p:nvSpPr>
            <p:cNvPr id="6" name="矩形 5"/>
            <p:cNvSpPr/>
            <p:nvPr/>
          </p:nvSpPr>
          <p:spPr>
            <a:xfrm>
              <a:off x="452174" y="1154690"/>
              <a:ext cx="3960000" cy="1440000"/>
            </a:xfrm>
            <a:prstGeom prst="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1"/>
                </a:solidFill>
                <a:latin typeface="Calibri" panose="020F0502020204030204"/>
                <a:ea typeface="宋体" panose="02010600030101010101" pitchFamily="2" charset="-122"/>
              </a:endParaRPr>
            </a:p>
          </p:txBody>
        </p:sp>
        <p:sp>
          <p:nvSpPr>
            <p:cNvPr id="7" name="矩形 6"/>
            <p:cNvSpPr/>
            <p:nvPr/>
          </p:nvSpPr>
          <p:spPr>
            <a:xfrm>
              <a:off x="1162812" y="1200621"/>
              <a:ext cx="2288126" cy="500233"/>
            </a:xfrm>
            <a:prstGeom prst="rect">
              <a:avLst/>
            </a:prstGeom>
            <a:grpFill/>
          </p:spPr>
          <p:txBody>
            <a:bodyPr wrap="none">
              <a:spAutoFit/>
            </a:bodyPr>
            <a:lstStyle/>
            <a:p>
              <a:pPr defTabSz="913765"/>
              <a:r>
                <a:rPr lang="zh-CN" altLang="en-US" sz="1865" b="1" dirty="0">
                  <a:solidFill>
                    <a:schemeClr val="bg1"/>
                  </a:solidFill>
                  <a:latin typeface="微软雅黑" panose="020B0503020204020204" pitchFamily="34" charset="-122"/>
                  <a:ea typeface="微软雅黑" panose="020B0503020204020204" pitchFamily="34" charset="-122"/>
                </a:rPr>
                <a:t>促进区域城乡协调发展</a:t>
              </a:r>
              <a:endParaRPr lang="en-US" altLang="zh-CN" sz="1865" b="1" dirty="0">
                <a:solidFill>
                  <a:schemeClr val="bg1"/>
                </a:solidFill>
                <a:latin typeface="微软雅黑" panose="020B0503020204020204" pitchFamily="34" charset="-122"/>
                <a:ea typeface="微软雅黑" panose="020B0503020204020204" pitchFamily="34" charset="-122"/>
              </a:endParaRPr>
            </a:p>
            <a:p>
              <a:pPr defTabSz="913765"/>
              <a:r>
                <a:rPr lang="zh-CN" altLang="en-US" sz="1865" b="1" dirty="0">
                  <a:solidFill>
                    <a:schemeClr val="bg1"/>
                  </a:solidFill>
                  <a:latin typeface="微软雅黑" panose="020B0503020204020204" pitchFamily="34" charset="-122"/>
                  <a:ea typeface="微软雅黑" panose="020B0503020204020204" pitchFamily="34" charset="-122"/>
                </a:rPr>
                <a:t>新的增长极增长带加快形成</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sp>
          <p:nvSpPr>
            <p:cNvPr id="8" name="矩形 7"/>
            <p:cNvSpPr/>
            <p:nvPr/>
          </p:nvSpPr>
          <p:spPr>
            <a:xfrm>
              <a:off x="663259" y="1246231"/>
              <a:ext cx="432000" cy="432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schemeClr val="bg1"/>
                  </a:solidFill>
                  <a:latin typeface="Calibri" panose="020F0502020204030204"/>
                  <a:ea typeface="宋体" panose="02010600030101010101" pitchFamily="2" charset="-122"/>
                </a:rPr>
                <a:t>05</a:t>
              </a:r>
              <a:endParaRPr lang="zh-CN" altLang="en-US" sz="2400" b="1" dirty="0">
                <a:solidFill>
                  <a:schemeClr val="bg1"/>
                </a:solidFill>
                <a:latin typeface="Calibri" panose="020F0502020204030204"/>
                <a:ea typeface="宋体" panose="02010600030101010101" pitchFamily="2" charset="-122"/>
              </a:endParaRPr>
            </a:p>
          </p:txBody>
        </p:sp>
        <p:sp>
          <p:nvSpPr>
            <p:cNvPr id="9" name="矩形 8"/>
            <p:cNvSpPr/>
            <p:nvPr/>
          </p:nvSpPr>
          <p:spPr>
            <a:xfrm>
              <a:off x="663259" y="1865410"/>
              <a:ext cx="3441602" cy="469408"/>
            </a:xfrm>
            <a:prstGeom prst="rect">
              <a:avLst/>
            </a:prstGeom>
            <a:grpFill/>
          </p:spPr>
          <p:txBody>
            <a:bodyPr wrap="square">
              <a:spAutoFit/>
            </a:bodyPr>
            <a:lstStyle/>
            <a:p>
              <a:pPr defTabSz="913765"/>
              <a:r>
                <a:rPr lang="zh-CN" altLang="en-US" sz="1600" dirty="0">
                  <a:solidFill>
                    <a:schemeClr val="bg1"/>
                  </a:solidFill>
                  <a:latin typeface="微软雅黑" panose="020B0503020204020204" pitchFamily="34" charset="-122"/>
                  <a:ea typeface="微软雅黑" panose="020B0503020204020204" pitchFamily="34" charset="-122"/>
                </a:rPr>
                <a:t>加快推进新型城镇化，深化户籍制度改革，全面推行居住证制度，又有</a:t>
              </a:r>
              <a:r>
                <a:rPr lang="en-US" altLang="zh-CN" sz="1865" b="1" dirty="0">
                  <a:solidFill>
                    <a:schemeClr val="bg1"/>
                  </a:solidFill>
                  <a:latin typeface="微软雅黑" panose="020B0503020204020204" pitchFamily="34" charset="-122"/>
                  <a:ea typeface="微软雅黑" panose="020B0503020204020204" pitchFamily="34" charset="-122"/>
                </a:rPr>
                <a:t>1600</a:t>
              </a:r>
              <a:r>
                <a:rPr lang="zh-CN" altLang="en-US" sz="1865" b="1" dirty="0">
                  <a:solidFill>
                    <a:schemeClr val="bg1"/>
                  </a:solidFill>
                  <a:latin typeface="微软雅黑" panose="020B0503020204020204" pitchFamily="34" charset="-122"/>
                  <a:ea typeface="微软雅黑" panose="020B0503020204020204" pitchFamily="34" charset="-122"/>
                </a:rPr>
                <a:t>万</a:t>
              </a:r>
              <a:r>
                <a:rPr lang="zh-CN" altLang="en-US" sz="1600" dirty="0">
                  <a:solidFill>
                    <a:schemeClr val="bg1"/>
                  </a:solidFill>
                  <a:latin typeface="微软雅黑" panose="020B0503020204020204" pitchFamily="34" charset="-122"/>
                  <a:ea typeface="微软雅黑" panose="020B0503020204020204" pitchFamily="34" charset="-122"/>
                </a:rPr>
                <a:t>人进城落户</a:t>
              </a:r>
              <a:endParaRPr lang="zh-CN" altLang="en-US" sz="1600" dirty="0">
                <a:solidFill>
                  <a:schemeClr val="bg1"/>
                </a:solidFill>
                <a:latin typeface="微软雅黑" panose="020B0503020204020204" pitchFamily="34" charset="-122"/>
                <a:ea typeface="微软雅黑" panose="020B0503020204020204" pitchFamily="34" charset="-122"/>
              </a:endParaRPr>
            </a:p>
          </p:txBody>
        </p:sp>
      </p:grpSp>
      <p:grpSp>
        <p:nvGrpSpPr>
          <p:cNvPr id="10" name="组合 9"/>
          <p:cNvGrpSpPr/>
          <p:nvPr/>
        </p:nvGrpSpPr>
        <p:grpSpPr>
          <a:xfrm>
            <a:off x="6235073" y="1685359"/>
            <a:ext cx="5280000" cy="1920000"/>
            <a:chOff x="452174" y="1154690"/>
            <a:chExt cx="3960000" cy="1440000"/>
          </a:xfrm>
        </p:grpSpPr>
        <p:sp>
          <p:nvSpPr>
            <p:cNvPr id="11" name="矩形 10"/>
            <p:cNvSpPr/>
            <p:nvPr/>
          </p:nvSpPr>
          <p:spPr>
            <a:xfrm>
              <a:off x="452174" y="1154690"/>
              <a:ext cx="3960000" cy="1440000"/>
            </a:xfrm>
            <a:prstGeom prst="rect">
              <a:avLst/>
            </a:prstGeom>
            <a:solidFill>
              <a:srgbClr val="FFC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2" name="矩形 11"/>
            <p:cNvSpPr/>
            <p:nvPr/>
          </p:nvSpPr>
          <p:spPr>
            <a:xfrm>
              <a:off x="1162812" y="1200621"/>
              <a:ext cx="1750720" cy="500233"/>
            </a:xfrm>
            <a:prstGeom prst="rect">
              <a:avLst/>
            </a:prstGeom>
          </p:spPr>
          <p:txBody>
            <a:bodyPr wrap="non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加强生态文明建设</a:t>
              </a:r>
              <a:endParaRPr lang="en-US" altLang="zh-CN" sz="1865" b="1" dirty="0">
                <a:solidFill>
                  <a:srgbClr val="990000"/>
                </a:solidFill>
                <a:latin typeface="微软雅黑" panose="020B0503020204020204" pitchFamily="34" charset="-122"/>
                <a:ea typeface="微软雅黑" panose="020B0503020204020204" pitchFamily="34" charset="-122"/>
              </a:endParaRPr>
            </a:p>
            <a:p>
              <a:pPr defTabSz="913765"/>
              <a:r>
                <a:rPr lang="zh-CN" altLang="en-US" sz="1865" b="1" dirty="0">
                  <a:solidFill>
                    <a:srgbClr val="990000"/>
                  </a:solidFill>
                  <a:latin typeface="微软雅黑" panose="020B0503020204020204" pitchFamily="34" charset="-122"/>
                  <a:ea typeface="微软雅黑" panose="020B0503020204020204" pitchFamily="34" charset="-122"/>
                </a:rPr>
                <a:t>绿色发展取得新进展</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3" name="矩形 12"/>
            <p:cNvSpPr/>
            <p:nvPr/>
          </p:nvSpPr>
          <p:spPr>
            <a:xfrm>
              <a:off x="663259" y="1246231"/>
              <a:ext cx="432000" cy="4320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srgbClr val="FFC000">
                      <a:lumMod val="20000"/>
                      <a:lumOff val="80000"/>
                    </a:srgbClr>
                  </a:solidFill>
                  <a:latin typeface="Calibri" panose="020F0502020204030204"/>
                  <a:ea typeface="宋体" panose="02010600030101010101" pitchFamily="2" charset="-122"/>
                </a:rPr>
                <a:t>06</a:t>
              </a:r>
              <a:endParaRPr lang="zh-CN" altLang="en-US" sz="2400" b="1" dirty="0">
                <a:solidFill>
                  <a:srgbClr val="FFC000">
                    <a:lumMod val="20000"/>
                    <a:lumOff val="80000"/>
                  </a:srgbClr>
                </a:solidFill>
                <a:latin typeface="Calibri" panose="020F0502020204030204"/>
                <a:ea typeface="宋体" panose="02010600030101010101" pitchFamily="2" charset="-122"/>
              </a:endParaRPr>
            </a:p>
          </p:txBody>
        </p:sp>
        <p:sp>
          <p:nvSpPr>
            <p:cNvPr id="14" name="矩形 13"/>
            <p:cNvSpPr/>
            <p:nvPr/>
          </p:nvSpPr>
          <p:spPr>
            <a:xfrm>
              <a:off x="663258" y="1854812"/>
              <a:ext cx="3748915" cy="500233"/>
            </a:xfrm>
            <a:prstGeom prst="rect">
              <a:avLst/>
            </a:prstGeom>
          </p:spPr>
          <p:txBody>
            <a:bodyPr wrap="square">
              <a:spAutoFit/>
            </a:bodyPr>
            <a:lstStyle/>
            <a:p>
              <a:pPr defTabSz="913765"/>
              <a:r>
                <a:rPr lang="zh-CN" altLang="en-US" sz="1600" b="1" dirty="0">
                  <a:solidFill>
                    <a:srgbClr val="990000"/>
                  </a:solidFill>
                  <a:latin typeface="微软雅黑" panose="020B0503020204020204" pitchFamily="34" charset="-122"/>
                  <a:ea typeface="微软雅黑" panose="020B0503020204020204" pitchFamily="34" charset="-122"/>
                </a:rPr>
                <a:t>二氧化硫、氮氧化物</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排放量分别下降</a:t>
              </a:r>
              <a:r>
                <a:rPr lang="en-US" altLang="zh-CN" sz="1865" b="1" dirty="0">
                  <a:solidFill>
                    <a:srgbClr val="990000"/>
                  </a:solidFill>
                  <a:latin typeface="微软雅黑" panose="020B0503020204020204" pitchFamily="34" charset="-122"/>
                  <a:ea typeface="微软雅黑" panose="020B0503020204020204" pitchFamily="34" charset="-122"/>
                </a:rPr>
                <a:t>5.6%</a:t>
              </a:r>
              <a:r>
                <a:rPr lang="zh-CN" altLang="en-US" sz="1865" b="1" dirty="0">
                  <a:solidFill>
                    <a:srgbClr val="990000"/>
                  </a:solidFill>
                  <a:latin typeface="微软雅黑" panose="020B0503020204020204" pitchFamily="34" charset="-122"/>
                  <a:ea typeface="微软雅黑" panose="020B0503020204020204" pitchFamily="34" charset="-122"/>
                </a:rPr>
                <a:t>和</a:t>
              </a:r>
              <a:r>
                <a:rPr lang="en-US" altLang="zh-CN" sz="1865" b="1" dirty="0">
                  <a:solidFill>
                    <a:srgbClr val="990000"/>
                  </a:solidFill>
                  <a:latin typeface="微软雅黑" panose="020B0503020204020204" pitchFamily="34" charset="-122"/>
                  <a:ea typeface="微软雅黑" panose="020B0503020204020204" pitchFamily="34" charset="-122"/>
                </a:rPr>
                <a:t>4%</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74</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个重点城市细颗粒物</a:t>
              </a:r>
              <a:r>
                <a:rPr lang="en-US" altLang="zh-CN" sz="1865" b="1" dirty="0">
                  <a:solidFill>
                    <a:srgbClr val="990000"/>
                  </a:solidFill>
                  <a:latin typeface="微软雅黑" panose="020B0503020204020204" pitchFamily="34" charset="-122"/>
                  <a:ea typeface="微软雅黑" panose="020B0503020204020204" pitchFamily="34" charset="-122"/>
                </a:rPr>
                <a:t>(PM2.5)</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年均浓度下降</a:t>
              </a:r>
              <a:r>
                <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rPr>
                <a:t>9.1%</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602899" y="4004490"/>
            <a:ext cx="5280000" cy="1920000"/>
            <a:chOff x="452174" y="1154690"/>
            <a:chExt cx="3960000" cy="1440000"/>
          </a:xfrm>
        </p:grpSpPr>
        <p:sp>
          <p:nvSpPr>
            <p:cNvPr id="16" name="矩形 15"/>
            <p:cNvSpPr/>
            <p:nvPr/>
          </p:nvSpPr>
          <p:spPr>
            <a:xfrm>
              <a:off x="452174" y="1154690"/>
              <a:ext cx="3960000" cy="1440000"/>
            </a:xfrm>
            <a:prstGeom prst="rect">
              <a:avLst/>
            </a:prstGeom>
            <a:solidFill>
              <a:srgbClr val="FFC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7" name="矩形 16"/>
            <p:cNvSpPr/>
            <p:nvPr/>
          </p:nvSpPr>
          <p:spPr>
            <a:xfrm>
              <a:off x="1162812" y="1200621"/>
              <a:ext cx="1750720" cy="500233"/>
            </a:xfrm>
            <a:prstGeom prst="rect">
              <a:avLst/>
            </a:prstGeom>
          </p:spPr>
          <p:txBody>
            <a:bodyPr wrap="non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注重保障和改善民生</a:t>
              </a:r>
              <a:endParaRPr lang="en-US" altLang="zh-CN" sz="1865" b="1" dirty="0">
                <a:solidFill>
                  <a:srgbClr val="990000"/>
                </a:solidFill>
                <a:latin typeface="微软雅黑" panose="020B0503020204020204" pitchFamily="34" charset="-122"/>
                <a:ea typeface="微软雅黑" panose="020B0503020204020204" pitchFamily="34" charset="-122"/>
              </a:endParaRPr>
            </a:p>
            <a:p>
              <a:pPr defTabSz="913765"/>
              <a:r>
                <a:rPr lang="zh-CN" altLang="en-US" sz="1865" b="1" dirty="0">
                  <a:solidFill>
                    <a:srgbClr val="990000"/>
                  </a:solidFill>
                  <a:latin typeface="微软雅黑" panose="020B0503020204020204" pitchFamily="34" charset="-122"/>
                  <a:ea typeface="微软雅黑" panose="020B0503020204020204" pitchFamily="34" charset="-122"/>
                </a:rPr>
                <a:t>人民群众获得感增强</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8" name="矩形 17"/>
            <p:cNvSpPr/>
            <p:nvPr/>
          </p:nvSpPr>
          <p:spPr>
            <a:xfrm>
              <a:off x="663259" y="1246231"/>
              <a:ext cx="432000" cy="4320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srgbClr val="FFC000">
                      <a:lumMod val="20000"/>
                      <a:lumOff val="80000"/>
                    </a:srgbClr>
                  </a:solidFill>
                  <a:latin typeface="Calibri" panose="020F0502020204030204"/>
                  <a:ea typeface="宋体" panose="02010600030101010101" pitchFamily="2" charset="-122"/>
                </a:rPr>
                <a:t>07</a:t>
              </a:r>
              <a:endParaRPr lang="zh-CN" altLang="en-US" sz="2400" b="1" dirty="0">
                <a:solidFill>
                  <a:srgbClr val="FFC000">
                    <a:lumMod val="20000"/>
                    <a:lumOff val="80000"/>
                  </a:srgbClr>
                </a:solidFill>
                <a:latin typeface="Calibri" panose="020F0502020204030204"/>
                <a:ea typeface="宋体" panose="02010600030101010101" pitchFamily="2" charset="-122"/>
              </a:endParaRPr>
            </a:p>
          </p:txBody>
        </p:sp>
        <p:sp>
          <p:nvSpPr>
            <p:cNvPr id="19" name="矩形 18"/>
            <p:cNvSpPr/>
            <p:nvPr/>
          </p:nvSpPr>
          <p:spPr>
            <a:xfrm>
              <a:off x="663259" y="1725605"/>
              <a:ext cx="3630446" cy="684899"/>
            </a:xfrm>
            <a:prstGeom prst="rect">
              <a:avLst/>
            </a:prstGeom>
          </p:spPr>
          <p:txBody>
            <a:bodyPr wrap="square">
              <a:spAutoFit/>
            </a:bodyPr>
            <a:lstStyle/>
            <a:p>
              <a:pP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全面推进脱贫攻坚，全国财政专项扶贫资金投入超过</a:t>
              </a:r>
              <a:r>
                <a:rPr lang="en-US" altLang="zh-CN" sz="1865" b="1" dirty="0">
                  <a:solidFill>
                    <a:srgbClr val="990000"/>
                  </a:solidFill>
                  <a:latin typeface="微软雅黑" panose="020B0503020204020204" pitchFamily="34" charset="-122"/>
                  <a:ea typeface="微软雅黑" panose="020B0503020204020204" pitchFamily="34" charset="-122"/>
                </a:rPr>
                <a:t>1000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亿元。</a:t>
              </a:r>
              <a:endParaRPr lang="en-US" altLang="zh-CN" sz="1600"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全年资助各类学校家庭困难学生</a:t>
              </a:r>
              <a:r>
                <a:rPr lang="en-US" altLang="zh-CN" sz="1865" b="1" dirty="0">
                  <a:solidFill>
                    <a:srgbClr val="990000"/>
                  </a:solidFill>
                  <a:latin typeface="微软雅黑" panose="020B0503020204020204" pitchFamily="34" charset="-122"/>
                  <a:ea typeface="微软雅黑" panose="020B0503020204020204" pitchFamily="34" charset="-122"/>
                </a:rPr>
                <a:t>8400</a:t>
              </a:r>
              <a:r>
                <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rPr>
                <a:t>多万人次</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6235073" y="4004489"/>
            <a:ext cx="5280000" cy="1920000"/>
            <a:chOff x="452174" y="1154690"/>
            <a:chExt cx="3960000" cy="1440000"/>
          </a:xfrm>
          <a:solidFill>
            <a:srgbClr val="C00000"/>
          </a:solidFill>
        </p:grpSpPr>
        <p:sp>
          <p:nvSpPr>
            <p:cNvPr id="21" name="矩形 20"/>
            <p:cNvSpPr/>
            <p:nvPr/>
          </p:nvSpPr>
          <p:spPr>
            <a:xfrm>
              <a:off x="452174" y="1154690"/>
              <a:ext cx="3960000" cy="1440000"/>
            </a:xfrm>
            <a:prstGeom prst="rect">
              <a:avLst/>
            </a:prstGeom>
            <a:grp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schemeClr val="bg1"/>
                </a:solidFill>
                <a:latin typeface="Calibri" panose="020F0502020204030204"/>
                <a:ea typeface="宋体" panose="02010600030101010101" pitchFamily="2" charset="-122"/>
              </a:endParaRPr>
            </a:p>
          </p:txBody>
        </p:sp>
        <p:sp>
          <p:nvSpPr>
            <p:cNvPr id="22" name="矩形 21"/>
            <p:cNvSpPr/>
            <p:nvPr/>
          </p:nvSpPr>
          <p:spPr>
            <a:xfrm>
              <a:off x="1162812" y="1200621"/>
              <a:ext cx="2108991" cy="500233"/>
            </a:xfrm>
            <a:prstGeom prst="rect">
              <a:avLst/>
            </a:prstGeom>
            <a:grpFill/>
          </p:spPr>
          <p:txBody>
            <a:bodyPr wrap="none">
              <a:spAutoFit/>
            </a:bodyPr>
            <a:lstStyle/>
            <a:p>
              <a:pPr defTabSz="913765"/>
              <a:r>
                <a:rPr lang="zh-CN" altLang="en-US" sz="1865" b="1" dirty="0">
                  <a:solidFill>
                    <a:schemeClr val="bg1"/>
                  </a:solidFill>
                  <a:latin typeface="微软雅黑" panose="020B0503020204020204" pitchFamily="34" charset="-122"/>
                  <a:ea typeface="微软雅黑" panose="020B0503020204020204" pitchFamily="34" charset="-122"/>
                </a:rPr>
                <a:t>推进政府建设和治理创新</a:t>
              </a:r>
              <a:endParaRPr lang="en-US" altLang="zh-CN" sz="1865" b="1" dirty="0">
                <a:solidFill>
                  <a:schemeClr val="bg1"/>
                </a:solidFill>
                <a:latin typeface="微软雅黑" panose="020B0503020204020204" pitchFamily="34" charset="-122"/>
                <a:ea typeface="微软雅黑" panose="020B0503020204020204" pitchFamily="34" charset="-122"/>
              </a:endParaRPr>
            </a:p>
            <a:p>
              <a:pPr defTabSz="913765"/>
              <a:r>
                <a:rPr lang="zh-CN" altLang="en-US" sz="1865" b="1" dirty="0">
                  <a:solidFill>
                    <a:schemeClr val="bg1"/>
                  </a:solidFill>
                  <a:latin typeface="微软雅黑" panose="020B0503020204020204" pitchFamily="34" charset="-122"/>
                  <a:ea typeface="微软雅黑" panose="020B0503020204020204" pitchFamily="34" charset="-122"/>
                </a:rPr>
                <a:t>社会保持和谐稳定</a:t>
              </a:r>
              <a:endParaRPr lang="zh-CN" altLang="en-US" sz="1865" b="1"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663259" y="1246231"/>
              <a:ext cx="432000" cy="432000"/>
            </a:xfrm>
            <a:prstGeom prst="rect">
              <a:avLst/>
            </a:prstGeom>
            <a:grp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schemeClr val="bg1"/>
                  </a:solidFill>
                  <a:latin typeface="Calibri" panose="020F0502020204030204"/>
                  <a:ea typeface="宋体" panose="02010600030101010101" pitchFamily="2" charset="-122"/>
                </a:rPr>
                <a:t>08</a:t>
              </a:r>
              <a:endParaRPr lang="zh-CN" altLang="en-US" sz="2400" b="1" dirty="0">
                <a:solidFill>
                  <a:schemeClr val="bg1"/>
                </a:solidFill>
                <a:latin typeface="Calibri" panose="020F0502020204030204"/>
                <a:ea typeface="宋体" panose="02010600030101010101" pitchFamily="2" charset="-122"/>
              </a:endParaRPr>
            </a:p>
          </p:txBody>
        </p:sp>
        <p:sp>
          <p:nvSpPr>
            <p:cNvPr id="24" name="矩形 23"/>
            <p:cNvSpPr/>
            <p:nvPr/>
          </p:nvSpPr>
          <p:spPr>
            <a:xfrm>
              <a:off x="663259" y="1805117"/>
              <a:ext cx="3588372" cy="500089"/>
            </a:xfrm>
            <a:prstGeom prst="rect">
              <a:avLst/>
            </a:prstGeom>
            <a:grpFill/>
          </p:spPr>
          <p:txBody>
            <a:bodyPr wrap="square">
              <a:spAutoFit/>
            </a:bodyPr>
            <a:lstStyle/>
            <a:p>
              <a:pPr defTabSz="913765"/>
              <a:r>
                <a:rPr lang="zh-CN" altLang="en-US" sz="1600" dirty="0">
                  <a:solidFill>
                    <a:schemeClr val="bg1"/>
                  </a:solidFill>
                  <a:latin typeface="微软雅黑" panose="020B0503020204020204" pitchFamily="34" charset="-122"/>
                  <a:ea typeface="微软雅黑" panose="020B0503020204020204" pitchFamily="34" charset="-122"/>
                </a:rPr>
                <a:t>依法惩处一批腐败分子，反腐败斗争形成</a:t>
              </a:r>
              <a:endParaRPr lang="en-US" altLang="zh-CN" sz="1600" dirty="0">
                <a:solidFill>
                  <a:schemeClr val="bg1"/>
                </a:solidFill>
                <a:latin typeface="微软雅黑" panose="020B0503020204020204" pitchFamily="34" charset="-122"/>
                <a:ea typeface="微软雅黑" panose="020B0503020204020204" pitchFamily="34" charset="-122"/>
              </a:endParaRPr>
            </a:p>
            <a:p>
              <a:pPr algn="r" defTabSz="913765"/>
              <a:r>
                <a:rPr lang="zh-CN" altLang="en-US" sz="2135" b="1" dirty="0">
                  <a:solidFill>
                    <a:schemeClr val="bg1"/>
                  </a:solidFill>
                  <a:latin typeface="微软雅黑" panose="020B0503020204020204" pitchFamily="34" charset="-122"/>
                  <a:ea typeface="微软雅黑" panose="020B0503020204020204" pitchFamily="34" charset="-122"/>
                </a:rPr>
                <a:t>压倒性态势</a:t>
              </a:r>
              <a:endParaRPr lang="zh-CN" altLang="en-US" sz="2135" b="1"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750" fill="hold"/>
                                        <p:tgtEl>
                                          <p:spTgt spid="5"/>
                                        </p:tgtEl>
                                        <p:attrNameLst>
                                          <p:attrName>ppt_w</p:attrName>
                                        </p:attrNameLst>
                                      </p:cBhvr>
                                      <p:tavLst>
                                        <p:tav tm="0">
                                          <p:val>
                                            <p:fltVal val="0"/>
                                          </p:val>
                                        </p:tav>
                                        <p:tav tm="100000">
                                          <p:val>
                                            <p:strVal val="#ppt_w"/>
                                          </p:val>
                                        </p:tav>
                                      </p:tavLst>
                                    </p:anim>
                                    <p:anim calcmode="lin" valueType="num">
                                      <p:cBhvr>
                                        <p:cTn id="8" dur="1750" fill="hold"/>
                                        <p:tgtEl>
                                          <p:spTgt spid="5"/>
                                        </p:tgtEl>
                                        <p:attrNameLst>
                                          <p:attrName>ppt_h</p:attrName>
                                        </p:attrNameLst>
                                      </p:cBhvr>
                                      <p:tavLst>
                                        <p:tav tm="0">
                                          <p:val>
                                            <p:fltVal val="0"/>
                                          </p:val>
                                        </p:tav>
                                        <p:tav tm="100000">
                                          <p:val>
                                            <p:strVal val="#ppt_h"/>
                                          </p:val>
                                        </p:tav>
                                      </p:tavLst>
                                    </p:anim>
                                    <p:anim calcmode="lin" valueType="num">
                                      <p:cBhvr>
                                        <p:cTn id="9" dur="1750" fill="hold"/>
                                        <p:tgtEl>
                                          <p:spTgt spid="5"/>
                                        </p:tgtEl>
                                        <p:attrNameLst>
                                          <p:attrName>style.rotation</p:attrName>
                                        </p:attrNameLst>
                                      </p:cBhvr>
                                      <p:tavLst>
                                        <p:tav tm="0">
                                          <p:val>
                                            <p:fltVal val="90"/>
                                          </p:val>
                                        </p:tav>
                                        <p:tav tm="100000">
                                          <p:val>
                                            <p:fltVal val="0"/>
                                          </p:val>
                                        </p:tav>
                                      </p:tavLst>
                                    </p:anim>
                                    <p:animEffect transition="in" filter="fade">
                                      <p:cBhvr>
                                        <p:cTn id="10" dur="1750"/>
                                        <p:tgtEl>
                                          <p:spTgt spid="5"/>
                                        </p:tgtEl>
                                      </p:cBhvr>
                                    </p:animEffect>
                                  </p:childTnLst>
                                </p:cTn>
                              </p:par>
                            </p:childTnLst>
                          </p:cTn>
                        </p:par>
                        <p:par>
                          <p:cTn id="11" fill="hold">
                            <p:stCondLst>
                              <p:cond delay="2000"/>
                            </p:stCondLst>
                            <p:childTnLst>
                              <p:par>
                                <p:cTn id="12" presetID="31" presetClass="entr" presetSubtype="0" fill="hold" nodeType="after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1750" fill="hold"/>
                                        <p:tgtEl>
                                          <p:spTgt spid="10"/>
                                        </p:tgtEl>
                                        <p:attrNameLst>
                                          <p:attrName>ppt_w</p:attrName>
                                        </p:attrNameLst>
                                      </p:cBhvr>
                                      <p:tavLst>
                                        <p:tav tm="0">
                                          <p:val>
                                            <p:fltVal val="0"/>
                                          </p:val>
                                        </p:tav>
                                        <p:tav tm="100000">
                                          <p:val>
                                            <p:strVal val="#ppt_w"/>
                                          </p:val>
                                        </p:tav>
                                      </p:tavLst>
                                    </p:anim>
                                    <p:anim calcmode="lin" valueType="num">
                                      <p:cBhvr>
                                        <p:cTn id="15" dur="1750" fill="hold"/>
                                        <p:tgtEl>
                                          <p:spTgt spid="10"/>
                                        </p:tgtEl>
                                        <p:attrNameLst>
                                          <p:attrName>ppt_h</p:attrName>
                                        </p:attrNameLst>
                                      </p:cBhvr>
                                      <p:tavLst>
                                        <p:tav tm="0">
                                          <p:val>
                                            <p:fltVal val="0"/>
                                          </p:val>
                                        </p:tav>
                                        <p:tav tm="100000">
                                          <p:val>
                                            <p:strVal val="#ppt_h"/>
                                          </p:val>
                                        </p:tav>
                                      </p:tavLst>
                                    </p:anim>
                                    <p:anim calcmode="lin" valueType="num">
                                      <p:cBhvr>
                                        <p:cTn id="16" dur="1750" fill="hold"/>
                                        <p:tgtEl>
                                          <p:spTgt spid="10"/>
                                        </p:tgtEl>
                                        <p:attrNameLst>
                                          <p:attrName>style.rotation</p:attrName>
                                        </p:attrNameLst>
                                      </p:cBhvr>
                                      <p:tavLst>
                                        <p:tav tm="0">
                                          <p:val>
                                            <p:fltVal val="90"/>
                                          </p:val>
                                        </p:tav>
                                        <p:tav tm="100000">
                                          <p:val>
                                            <p:fltVal val="0"/>
                                          </p:val>
                                        </p:tav>
                                      </p:tavLst>
                                    </p:anim>
                                    <p:animEffect transition="in" filter="fade">
                                      <p:cBhvr>
                                        <p:cTn id="17" dur="1750"/>
                                        <p:tgtEl>
                                          <p:spTgt spid="10"/>
                                        </p:tgtEl>
                                      </p:cBhvr>
                                    </p:animEffect>
                                  </p:childTnLst>
                                </p:cTn>
                              </p:par>
                            </p:childTnLst>
                          </p:cTn>
                        </p:par>
                        <p:par>
                          <p:cTn id="18" fill="hold">
                            <p:stCondLst>
                              <p:cond delay="4000"/>
                            </p:stCondLst>
                            <p:childTnLst>
                              <p:par>
                                <p:cTn id="19" presetID="31" presetClass="entr" presetSubtype="0" fill="hold" nodeType="afterEffect">
                                  <p:stCondLst>
                                    <p:cond delay="0"/>
                                  </p:stCondLst>
                                  <p:childTnLst>
                                    <p:set>
                                      <p:cBhvr>
                                        <p:cTn id="20" dur="1" fill="hold">
                                          <p:stCondLst>
                                            <p:cond delay="0"/>
                                          </p:stCondLst>
                                        </p:cTn>
                                        <p:tgtEl>
                                          <p:spTgt spid="15"/>
                                        </p:tgtEl>
                                        <p:attrNameLst>
                                          <p:attrName>style.visibility</p:attrName>
                                        </p:attrNameLst>
                                      </p:cBhvr>
                                      <p:to>
                                        <p:strVal val="visible"/>
                                      </p:to>
                                    </p:set>
                                    <p:anim calcmode="lin" valueType="num">
                                      <p:cBhvr>
                                        <p:cTn id="21" dur="1750" fill="hold"/>
                                        <p:tgtEl>
                                          <p:spTgt spid="15"/>
                                        </p:tgtEl>
                                        <p:attrNameLst>
                                          <p:attrName>ppt_w</p:attrName>
                                        </p:attrNameLst>
                                      </p:cBhvr>
                                      <p:tavLst>
                                        <p:tav tm="0">
                                          <p:val>
                                            <p:fltVal val="0"/>
                                          </p:val>
                                        </p:tav>
                                        <p:tav tm="100000">
                                          <p:val>
                                            <p:strVal val="#ppt_w"/>
                                          </p:val>
                                        </p:tav>
                                      </p:tavLst>
                                    </p:anim>
                                    <p:anim calcmode="lin" valueType="num">
                                      <p:cBhvr>
                                        <p:cTn id="22" dur="1750" fill="hold"/>
                                        <p:tgtEl>
                                          <p:spTgt spid="15"/>
                                        </p:tgtEl>
                                        <p:attrNameLst>
                                          <p:attrName>ppt_h</p:attrName>
                                        </p:attrNameLst>
                                      </p:cBhvr>
                                      <p:tavLst>
                                        <p:tav tm="0">
                                          <p:val>
                                            <p:fltVal val="0"/>
                                          </p:val>
                                        </p:tav>
                                        <p:tav tm="100000">
                                          <p:val>
                                            <p:strVal val="#ppt_h"/>
                                          </p:val>
                                        </p:tav>
                                      </p:tavLst>
                                    </p:anim>
                                    <p:anim calcmode="lin" valueType="num">
                                      <p:cBhvr>
                                        <p:cTn id="23" dur="1750" fill="hold"/>
                                        <p:tgtEl>
                                          <p:spTgt spid="15"/>
                                        </p:tgtEl>
                                        <p:attrNameLst>
                                          <p:attrName>style.rotation</p:attrName>
                                        </p:attrNameLst>
                                      </p:cBhvr>
                                      <p:tavLst>
                                        <p:tav tm="0">
                                          <p:val>
                                            <p:fltVal val="90"/>
                                          </p:val>
                                        </p:tav>
                                        <p:tav tm="100000">
                                          <p:val>
                                            <p:fltVal val="0"/>
                                          </p:val>
                                        </p:tav>
                                      </p:tavLst>
                                    </p:anim>
                                    <p:animEffect transition="in" filter="fade">
                                      <p:cBhvr>
                                        <p:cTn id="24" dur="1750"/>
                                        <p:tgtEl>
                                          <p:spTgt spid="15"/>
                                        </p:tgtEl>
                                      </p:cBhvr>
                                    </p:animEffect>
                                  </p:childTnLst>
                                </p:cTn>
                              </p:par>
                            </p:childTnLst>
                          </p:cTn>
                        </p:par>
                        <p:par>
                          <p:cTn id="25" fill="hold">
                            <p:stCondLst>
                              <p:cond delay="6000"/>
                            </p:stCondLst>
                            <p:childTnLst>
                              <p:par>
                                <p:cTn id="26" presetID="31" presetClass="entr" presetSubtype="0" fill="hold" nodeType="afterEffect">
                                  <p:stCondLst>
                                    <p:cond delay="0"/>
                                  </p:stCondLst>
                                  <p:childTnLst>
                                    <p:set>
                                      <p:cBhvr>
                                        <p:cTn id="27" dur="1" fill="hold">
                                          <p:stCondLst>
                                            <p:cond delay="0"/>
                                          </p:stCondLst>
                                        </p:cTn>
                                        <p:tgtEl>
                                          <p:spTgt spid="20"/>
                                        </p:tgtEl>
                                        <p:attrNameLst>
                                          <p:attrName>style.visibility</p:attrName>
                                        </p:attrNameLst>
                                      </p:cBhvr>
                                      <p:to>
                                        <p:strVal val="visible"/>
                                      </p:to>
                                    </p:set>
                                    <p:anim calcmode="lin" valueType="num">
                                      <p:cBhvr>
                                        <p:cTn id="28" dur="1750" fill="hold"/>
                                        <p:tgtEl>
                                          <p:spTgt spid="20"/>
                                        </p:tgtEl>
                                        <p:attrNameLst>
                                          <p:attrName>ppt_w</p:attrName>
                                        </p:attrNameLst>
                                      </p:cBhvr>
                                      <p:tavLst>
                                        <p:tav tm="0">
                                          <p:val>
                                            <p:fltVal val="0"/>
                                          </p:val>
                                        </p:tav>
                                        <p:tav tm="100000">
                                          <p:val>
                                            <p:strVal val="#ppt_w"/>
                                          </p:val>
                                        </p:tav>
                                      </p:tavLst>
                                    </p:anim>
                                    <p:anim calcmode="lin" valueType="num">
                                      <p:cBhvr>
                                        <p:cTn id="29" dur="1750" fill="hold"/>
                                        <p:tgtEl>
                                          <p:spTgt spid="20"/>
                                        </p:tgtEl>
                                        <p:attrNameLst>
                                          <p:attrName>ppt_h</p:attrName>
                                        </p:attrNameLst>
                                      </p:cBhvr>
                                      <p:tavLst>
                                        <p:tav tm="0">
                                          <p:val>
                                            <p:fltVal val="0"/>
                                          </p:val>
                                        </p:tav>
                                        <p:tav tm="100000">
                                          <p:val>
                                            <p:strVal val="#ppt_h"/>
                                          </p:val>
                                        </p:tav>
                                      </p:tavLst>
                                    </p:anim>
                                    <p:anim calcmode="lin" valueType="num">
                                      <p:cBhvr>
                                        <p:cTn id="30" dur="1750" fill="hold"/>
                                        <p:tgtEl>
                                          <p:spTgt spid="20"/>
                                        </p:tgtEl>
                                        <p:attrNameLst>
                                          <p:attrName>style.rotation</p:attrName>
                                        </p:attrNameLst>
                                      </p:cBhvr>
                                      <p:tavLst>
                                        <p:tav tm="0">
                                          <p:val>
                                            <p:fltVal val="90"/>
                                          </p:val>
                                        </p:tav>
                                        <p:tav tm="100000">
                                          <p:val>
                                            <p:fltVal val="0"/>
                                          </p:val>
                                        </p:tav>
                                      </p:tavLst>
                                    </p:anim>
                                    <p:animEffect transition="in" filter="fade">
                                      <p:cBhvr>
                                        <p:cTn id="31" dur="175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“两会”的届和次</a:t>
            </a:r>
            <a:endParaRPr lang="zh-CN" altLang="en-US" dirty="0">
              <a:effectLst>
                <a:outerShdw blurRad="38100" dist="38100" dir="2700000" algn="tl">
                  <a:srgbClr val="000000">
                    <a:alpha val="43137"/>
                  </a:srgbClr>
                </a:outerShdw>
              </a:effectLst>
            </a:endParaRPr>
          </a:p>
        </p:txBody>
      </p:sp>
      <p:pic>
        <p:nvPicPr>
          <p:cNvPr id="5" name="图片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398379" y="1792943"/>
            <a:ext cx="1402619" cy="1440000"/>
          </a:xfrm>
          <a:prstGeom prst="rect">
            <a:avLst/>
          </a:prstGeom>
        </p:spPr>
      </p:pic>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09769" y="1792943"/>
            <a:ext cx="1384284" cy="1440000"/>
          </a:xfrm>
          <a:prstGeom prst="rect">
            <a:avLst/>
          </a:prstGeom>
        </p:spPr>
      </p:pic>
      <p:sp>
        <p:nvSpPr>
          <p:cNvPr id="7" name="TextBox 8"/>
          <p:cNvSpPr txBox="1"/>
          <p:nvPr/>
        </p:nvSpPr>
        <p:spPr>
          <a:xfrm>
            <a:off x="2524762" y="2082057"/>
            <a:ext cx="2646878" cy="830997"/>
          </a:xfrm>
          <a:prstGeom prst="rect">
            <a:avLst/>
          </a:prstGeom>
          <a:noFill/>
        </p:spPr>
        <p:txBody>
          <a:bodyPr wrap="none" rtlCol="0">
            <a:spAutoFit/>
          </a:bodyPr>
          <a:lstStyle/>
          <a:p>
            <a:pPr defTabSz="913765"/>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全国人民代表大会</a:t>
            </a:r>
            <a:endParaRPr lang="en-US" altLang="zh-CN" sz="2400" b="1"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会议</a:t>
            </a:r>
            <a:endPar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8" name="TextBox 21"/>
          <p:cNvSpPr txBox="1"/>
          <p:nvPr/>
        </p:nvSpPr>
        <p:spPr>
          <a:xfrm>
            <a:off x="7845344" y="2082057"/>
            <a:ext cx="3262432" cy="830997"/>
          </a:xfrm>
          <a:prstGeom prst="rect">
            <a:avLst/>
          </a:prstGeom>
          <a:noFill/>
        </p:spPr>
        <p:txBody>
          <a:bodyPr wrap="none" rtlCol="0">
            <a:spAutoFit/>
          </a:bodyPr>
          <a:lstStyle/>
          <a:p>
            <a:pPr defTabSz="913765"/>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中国人民政治协商会议</a:t>
            </a:r>
            <a:endParaRPr lang="en-US" altLang="zh-CN" sz="2400" b="1"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全国委员会会议</a:t>
            </a:r>
            <a:endPar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endParaRPr>
          </a:p>
        </p:txBody>
      </p:sp>
      <p:cxnSp>
        <p:nvCxnSpPr>
          <p:cNvPr id="9" name="直接连接符 8"/>
          <p:cNvCxnSpPr/>
          <p:nvPr/>
        </p:nvCxnSpPr>
        <p:spPr>
          <a:xfrm>
            <a:off x="6061609" y="1909871"/>
            <a:ext cx="0" cy="4080000"/>
          </a:xfrm>
          <a:prstGeom prst="line">
            <a:avLst/>
          </a:prstGeom>
          <a:ln w="1905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0" name="矩形 9"/>
          <p:cNvSpPr/>
          <p:nvPr/>
        </p:nvSpPr>
        <p:spPr>
          <a:xfrm>
            <a:off x="2423878" y="3342303"/>
            <a:ext cx="3249185" cy="52522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135" b="1" dirty="0">
                <a:solidFill>
                  <a:srgbClr val="C00000"/>
                </a:solidFill>
                <a:latin typeface="微软雅黑" panose="020B0503020204020204" pitchFamily="34" charset="-122"/>
                <a:ea typeface="微软雅黑" panose="020B0503020204020204" pitchFamily="34" charset="-122"/>
              </a:rPr>
              <a:t>X</a:t>
            </a:r>
            <a:r>
              <a:rPr lang="zh-CN" altLang="en-US" sz="2135" b="1" dirty="0">
                <a:solidFill>
                  <a:srgbClr val="C00000"/>
                </a:solidFill>
                <a:latin typeface="微软雅黑" panose="020B0503020204020204" pitchFamily="34" charset="-122"/>
                <a:ea typeface="微软雅黑" panose="020B0503020204020204" pitchFamily="34" charset="-122"/>
              </a:rPr>
              <a:t>届</a:t>
            </a:r>
            <a:r>
              <a:rPr lang="zh-CN" altLang="en-US" sz="2135" b="1" dirty="0">
                <a:solidFill>
                  <a:prstClr val="white"/>
                </a:solidFill>
                <a:latin typeface="微软雅黑" panose="020B0503020204020204" pitchFamily="34" charset="-122"/>
                <a:ea typeface="微软雅黑" panose="020B0503020204020204" pitchFamily="34" charset="-122"/>
              </a:rPr>
              <a:t>全国人大</a:t>
            </a:r>
            <a:r>
              <a:rPr lang="en-US" altLang="zh-CN" sz="2135" b="1" dirty="0">
                <a:solidFill>
                  <a:srgbClr val="C00000"/>
                </a:solidFill>
                <a:latin typeface="微软雅黑" panose="020B0503020204020204" pitchFamily="34" charset="-122"/>
                <a:ea typeface="微软雅黑" panose="020B0503020204020204" pitchFamily="34" charset="-122"/>
              </a:rPr>
              <a:t>X</a:t>
            </a:r>
            <a:r>
              <a:rPr lang="zh-CN" altLang="en-US" sz="2135" b="1" dirty="0">
                <a:solidFill>
                  <a:srgbClr val="C00000"/>
                </a:solidFill>
                <a:latin typeface="微软雅黑" panose="020B0503020204020204" pitchFamily="34" charset="-122"/>
                <a:ea typeface="微软雅黑" panose="020B0503020204020204" pitchFamily="34" charset="-122"/>
              </a:rPr>
              <a:t>次</a:t>
            </a:r>
            <a:r>
              <a:rPr lang="zh-CN" altLang="en-US" sz="2135" b="1" dirty="0">
                <a:solidFill>
                  <a:prstClr val="white"/>
                </a:solidFill>
                <a:latin typeface="微软雅黑" panose="020B0503020204020204" pitchFamily="34" charset="-122"/>
                <a:ea typeface="微软雅黑" panose="020B0503020204020204" pitchFamily="34" charset="-122"/>
              </a:rPr>
              <a:t>会议</a:t>
            </a:r>
            <a:endParaRPr lang="zh-CN" altLang="en-US" sz="2135" b="1" dirty="0">
              <a:solidFill>
                <a:prstClr val="white"/>
              </a:solidFill>
              <a:latin typeface="微软雅黑" panose="020B0503020204020204" pitchFamily="34" charset="-122"/>
              <a:ea typeface="微软雅黑" panose="020B0503020204020204" pitchFamily="34" charset="-122"/>
            </a:endParaRPr>
          </a:p>
        </p:txBody>
      </p:sp>
      <p:sp>
        <p:nvSpPr>
          <p:cNvPr id="11" name="矩形 10"/>
          <p:cNvSpPr/>
          <p:nvPr/>
        </p:nvSpPr>
        <p:spPr>
          <a:xfrm>
            <a:off x="953372" y="3342303"/>
            <a:ext cx="1430313" cy="5252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正确表述</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2" name="TextBox 5"/>
          <p:cNvSpPr txBox="1"/>
          <p:nvPr/>
        </p:nvSpPr>
        <p:spPr>
          <a:xfrm>
            <a:off x="753632" y="4647959"/>
            <a:ext cx="4763293" cy="502766"/>
          </a:xfrm>
          <a:prstGeom prst="rect">
            <a:avLst/>
          </a:prstGeom>
          <a:noFill/>
        </p:spPr>
        <p:txBody>
          <a:bodyPr wrap="square" rtlCol="0">
            <a:spAutoFit/>
          </a:bodyPr>
          <a:lstStyle/>
          <a:p>
            <a:pPr algn="ctr" defTabSz="913765"/>
            <a:r>
              <a:rPr lang="zh-CN" altLang="en-US" sz="2665" b="1" dirty="0">
                <a:solidFill>
                  <a:srgbClr val="C00000"/>
                </a:solidFill>
                <a:latin typeface="微软雅黑" panose="020B0503020204020204" pitchFamily="34" charset="-122"/>
                <a:ea typeface="微软雅黑" panose="020B0503020204020204" pitchFamily="34" charset="-122"/>
              </a:rPr>
              <a:t>十二届全国人大五次会议</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sp>
        <p:nvSpPr>
          <p:cNvPr id="13" name="矩形 12"/>
          <p:cNvSpPr/>
          <p:nvPr/>
        </p:nvSpPr>
        <p:spPr>
          <a:xfrm>
            <a:off x="7930379" y="3342303"/>
            <a:ext cx="3249185" cy="525220"/>
          </a:xfrm>
          <a:prstGeom prst="rect">
            <a:avLst/>
          </a:prstGeom>
          <a:solidFill>
            <a:schemeClr val="tx1">
              <a:lumMod val="50000"/>
              <a:lumOff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135" b="1" dirty="0">
                <a:solidFill>
                  <a:prstClr val="white"/>
                </a:solidFill>
                <a:latin typeface="微软雅黑" panose="020B0503020204020204" pitchFamily="34" charset="-122"/>
                <a:ea typeface="微软雅黑" panose="020B0503020204020204" pitchFamily="34" charset="-122"/>
              </a:rPr>
              <a:t>全国政协</a:t>
            </a:r>
            <a:r>
              <a:rPr lang="en-US" altLang="zh-CN" sz="2135" b="1" dirty="0">
                <a:solidFill>
                  <a:srgbClr val="C00000"/>
                </a:solidFill>
                <a:latin typeface="微软雅黑" panose="020B0503020204020204" pitchFamily="34" charset="-122"/>
                <a:ea typeface="微软雅黑" panose="020B0503020204020204" pitchFamily="34" charset="-122"/>
              </a:rPr>
              <a:t>X</a:t>
            </a:r>
            <a:r>
              <a:rPr lang="zh-CN" altLang="en-US" sz="2135" b="1" dirty="0">
                <a:solidFill>
                  <a:srgbClr val="C00000"/>
                </a:solidFill>
                <a:latin typeface="微软雅黑" panose="020B0503020204020204" pitchFamily="34" charset="-122"/>
                <a:ea typeface="微软雅黑" panose="020B0503020204020204" pitchFamily="34" charset="-122"/>
              </a:rPr>
              <a:t>届</a:t>
            </a:r>
            <a:r>
              <a:rPr lang="en-US" altLang="zh-CN" sz="2135" b="1" dirty="0">
                <a:solidFill>
                  <a:srgbClr val="C00000"/>
                </a:solidFill>
                <a:latin typeface="微软雅黑" panose="020B0503020204020204" pitchFamily="34" charset="-122"/>
                <a:ea typeface="微软雅黑" panose="020B0503020204020204" pitchFamily="34" charset="-122"/>
              </a:rPr>
              <a:t>X</a:t>
            </a:r>
            <a:r>
              <a:rPr lang="zh-CN" altLang="en-US" sz="2135" b="1" dirty="0">
                <a:solidFill>
                  <a:srgbClr val="C00000"/>
                </a:solidFill>
                <a:latin typeface="微软雅黑" panose="020B0503020204020204" pitchFamily="34" charset="-122"/>
                <a:ea typeface="微软雅黑" panose="020B0503020204020204" pitchFamily="34" charset="-122"/>
              </a:rPr>
              <a:t>次</a:t>
            </a:r>
            <a:r>
              <a:rPr lang="zh-CN" altLang="en-US" sz="2135" b="1" dirty="0">
                <a:solidFill>
                  <a:prstClr val="white"/>
                </a:solidFill>
                <a:latin typeface="微软雅黑" panose="020B0503020204020204" pitchFamily="34" charset="-122"/>
                <a:ea typeface="微软雅黑" panose="020B0503020204020204" pitchFamily="34" charset="-122"/>
              </a:rPr>
              <a:t>会议</a:t>
            </a:r>
            <a:endParaRPr lang="zh-CN" altLang="en-US" sz="2135" b="1" dirty="0">
              <a:solidFill>
                <a:prstClr val="white"/>
              </a:solidFill>
              <a:latin typeface="微软雅黑" panose="020B0503020204020204" pitchFamily="34" charset="-122"/>
              <a:ea typeface="微软雅黑" panose="020B0503020204020204" pitchFamily="34" charset="-122"/>
            </a:endParaRPr>
          </a:p>
        </p:txBody>
      </p:sp>
      <p:sp>
        <p:nvSpPr>
          <p:cNvPr id="14" name="矩形 13"/>
          <p:cNvSpPr/>
          <p:nvPr/>
        </p:nvSpPr>
        <p:spPr>
          <a:xfrm>
            <a:off x="6459874" y="3342303"/>
            <a:ext cx="1430313" cy="525220"/>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正确表述</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5" name="TextBox 33"/>
          <p:cNvSpPr txBox="1"/>
          <p:nvPr/>
        </p:nvSpPr>
        <p:spPr>
          <a:xfrm>
            <a:off x="6648656" y="4647959"/>
            <a:ext cx="4763293" cy="502766"/>
          </a:xfrm>
          <a:prstGeom prst="rect">
            <a:avLst/>
          </a:prstGeom>
          <a:noFill/>
        </p:spPr>
        <p:txBody>
          <a:bodyPr wrap="square" rtlCol="0">
            <a:spAutoFit/>
          </a:bodyPr>
          <a:lstStyle/>
          <a:p>
            <a:pPr algn="ctr" defTabSz="913765"/>
            <a:r>
              <a:rPr lang="zh-CN" altLang="en-US" sz="2665" b="1" dirty="0">
                <a:solidFill>
                  <a:srgbClr val="C00000"/>
                </a:solidFill>
                <a:latin typeface="微软雅黑" panose="020B0503020204020204" pitchFamily="34" charset="-122"/>
                <a:ea typeface="微软雅黑" panose="020B0503020204020204" pitchFamily="34" charset="-122"/>
              </a:rPr>
              <a:t>全国政协十二届五次会议</a:t>
            </a:r>
            <a:endParaRPr lang="zh-CN" altLang="en-US" sz="2665" b="1" dirty="0">
              <a:solidFill>
                <a:srgbClr val="C00000"/>
              </a:solidFill>
              <a:latin typeface="微软雅黑" panose="020B0503020204020204" pitchFamily="34" charset="-122"/>
              <a:ea typeface="微软雅黑" panose="020B0503020204020204" pitchFamily="34" charset="-122"/>
            </a:endParaRPr>
          </a:p>
        </p:txBody>
      </p:sp>
      <p:sp>
        <p:nvSpPr>
          <p:cNvPr id="16" name="椭圆 15"/>
          <p:cNvSpPr/>
          <p:nvPr/>
        </p:nvSpPr>
        <p:spPr>
          <a:xfrm>
            <a:off x="5443474" y="4296564"/>
            <a:ext cx="1236269" cy="1236269"/>
          </a:xfrm>
          <a:prstGeom prst="ellipse">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dirty="0">
              <a:solidFill>
                <a:prstClr val="white"/>
              </a:solidFill>
              <a:latin typeface="Calibri" panose="020F0502020204030204"/>
              <a:ea typeface="宋体" panose="02010600030101010101" pitchFamily="2" charset="-122"/>
            </a:endParaRPr>
          </a:p>
        </p:txBody>
      </p:sp>
      <p:sp>
        <p:nvSpPr>
          <p:cNvPr id="17" name="矩形 16"/>
          <p:cNvSpPr/>
          <p:nvPr/>
        </p:nvSpPr>
        <p:spPr>
          <a:xfrm>
            <a:off x="5489976" y="4565885"/>
            <a:ext cx="1143262" cy="666786"/>
          </a:xfrm>
          <a:prstGeom prst="rect">
            <a:avLst/>
          </a:prstGeom>
        </p:spPr>
        <p:txBody>
          <a:bodyPr wrap="none">
            <a:spAutoFit/>
          </a:bodyPr>
          <a:lstStyle/>
          <a:p>
            <a:pPr algn="ctr" defTabSz="913765"/>
            <a:r>
              <a:rPr lang="zh-CN" altLang="en-US" sz="3735" b="1" dirty="0">
                <a:solidFill>
                  <a:srgbClr val="FFC000">
                    <a:lumMod val="20000"/>
                    <a:lumOff val="80000"/>
                  </a:srgbClr>
                </a:solidFill>
                <a:latin typeface="微软雅黑" panose="020B0503020204020204" pitchFamily="34" charset="-122"/>
                <a:ea typeface="微软雅黑" panose="020B0503020204020204" pitchFamily="34" charset="-122"/>
              </a:rPr>
              <a:t>今年</a:t>
            </a:r>
            <a:endParaRPr lang="zh-CN" altLang="en-US" sz="37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1750" fill="hold"/>
                                        <p:tgtEl>
                                          <p:spTgt spid="6"/>
                                        </p:tgtEl>
                                        <p:attrNameLst>
                                          <p:attrName>ppt_w</p:attrName>
                                        </p:attrNameLst>
                                      </p:cBhvr>
                                      <p:tavLst>
                                        <p:tav tm="0">
                                          <p:val>
                                            <p:fltVal val="0"/>
                                          </p:val>
                                        </p:tav>
                                        <p:tav tm="100000">
                                          <p:val>
                                            <p:strVal val="#ppt_w"/>
                                          </p:val>
                                        </p:tav>
                                      </p:tavLst>
                                    </p:anim>
                                    <p:anim calcmode="lin" valueType="num">
                                      <p:cBhvr>
                                        <p:cTn id="8" dur="1750" fill="hold"/>
                                        <p:tgtEl>
                                          <p:spTgt spid="6"/>
                                        </p:tgtEl>
                                        <p:attrNameLst>
                                          <p:attrName>ppt_h</p:attrName>
                                        </p:attrNameLst>
                                      </p:cBhvr>
                                      <p:tavLst>
                                        <p:tav tm="0">
                                          <p:val>
                                            <p:fltVal val="0"/>
                                          </p:val>
                                        </p:tav>
                                        <p:tav tm="100000">
                                          <p:val>
                                            <p:strVal val="#ppt_h"/>
                                          </p:val>
                                        </p:tav>
                                      </p:tavLst>
                                    </p:anim>
                                    <p:anim calcmode="lin" valueType="num">
                                      <p:cBhvr>
                                        <p:cTn id="9" dur="1750" fill="hold"/>
                                        <p:tgtEl>
                                          <p:spTgt spid="6"/>
                                        </p:tgtEl>
                                        <p:attrNameLst>
                                          <p:attrName>style.rotation</p:attrName>
                                        </p:attrNameLst>
                                      </p:cBhvr>
                                      <p:tavLst>
                                        <p:tav tm="0">
                                          <p:val>
                                            <p:fltVal val="90"/>
                                          </p:val>
                                        </p:tav>
                                        <p:tav tm="100000">
                                          <p:val>
                                            <p:fltVal val="0"/>
                                          </p:val>
                                        </p:tav>
                                      </p:tavLst>
                                    </p:anim>
                                    <p:animEffect transition="in" filter="fade">
                                      <p:cBhvr>
                                        <p:cTn id="10" dur="1750"/>
                                        <p:tgtEl>
                                          <p:spTgt spid="6"/>
                                        </p:tgtEl>
                                      </p:cBhvr>
                                    </p:animEffect>
                                  </p:childTnLst>
                                </p:cTn>
                              </p:par>
                              <p:par>
                                <p:cTn id="11" presetID="31" presetClass="entr" presetSubtype="0" fill="hold" nodeType="with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p:cTn id="13" dur="1750" fill="hold"/>
                                        <p:tgtEl>
                                          <p:spTgt spid="5"/>
                                        </p:tgtEl>
                                        <p:attrNameLst>
                                          <p:attrName>ppt_w</p:attrName>
                                        </p:attrNameLst>
                                      </p:cBhvr>
                                      <p:tavLst>
                                        <p:tav tm="0">
                                          <p:val>
                                            <p:fltVal val="0"/>
                                          </p:val>
                                        </p:tav>
                                        <p:tav tm="100000">
                                          <p:val>
                                            <p:strVal val="#ppt_w"/>
                                          </p:val>
                                        </p:tav>
                                      </p:tavLst>
                                    </p:anim>
                                    <p:anim calcmode="lin" valueType="num">
                                      <p:cBhvr>
                                        <p:cTn id="14" dur="1750" fill="hold"/>
                                        <p:tgtEl>
                                          <p:spTgt spid="5"/>
                                        </p:tgtEl>
                                        <p:attrNameLst>
                                          <p:attrName>ppt_h</p:attrName>
                                        </p:attrNameLst>
                                      </p:cBhvr>
                                      <p:tavLst>
                                        <p:tav tm="0">
                                          <p:val>
                                            <p:fltVal val="0"/>
                                          </p:val>
                                        </p:tav>
                                        <p:tav tm="100000">
                                          <p:val>
                                            <p:strVal val="#ppt_h"/>
                                          </p:val>
                                        </p:tav>
                                      </p:tavLst>
                                    </p:anim>
                                    <p:anim calcmode="lin" valueType="num">
                                      <p:cBhvr>
                                        <p:cTn id="15" dur="1750" fill="hold"/>
                                        <p:tgtEl>
                                          <p:spTgt spid="5"/>
                                        </p:tgtEl>
                                        <p:attrNameLst>
                                          <p:attrName>style.rotation</p:attrName>
                                        </p:attrNameLst>
                                      </p:cBhvr>
                                      <p:tavLst>
                                        <p:tav tm="0">
                                          <p:val>
                                            <p:fltVal val="90"/>
                                          </p:val>
                                        </p:tav>
                                        <p:tav tm="100000">
                                          <p:val>
                                            <p:fltVal val="0"/>
                                          </p:val>
                                        </p:tav>
                                      </p:tavLst>
                                    </p:anim>
                                    <p:animEffect transition="in" filter="fade">
                                      <p:cBhvr>
                                        <p:cTn id="16" dur="1750"/>
                                        <p:tgtEl>
                                          <p:spTgt spid="5"/>
                                        </p:tgtEl>
                                      </p:cBhvr>
                                    </p:animEffect>
                                  </p:childTnLst>
                                </p:cTn>
                              </p:par>
                            </p:childTnLst>
                          </p:cTn>
                        </p:par>
                        <p:par>
                          <p:cTn id="17" fill="hold">
                            <p:stCondLst>
                              <p:cond delay="2000"/>
                            </p:stCondLst>
                            <p:childTnLst>
                              <p:par>
                                <p:cTn id="18" presetID="53" presetClass="entr" presetSubtype="16" fill="hold" grpId="0" nodeType="afterEffect">
                                  <p:stCondLst>
                                    <p:cond delay="0"/>
                                  </p:stCondLst>
                                  <p:childTnLst>
                                    <p:set>
                                      <p:cBhvr>
                                        <p:cTn id="19" dur="1" fill="hold">
                                          <p:stCondLst>
                                            <p:cond delay="0"/>
                                          </p:stCondLst>
                                        </p:cTn>
                                        <p:tgtEl>
                                          <p:spTgt spid="7"/>
                                        </p:tgtEl>
                                        <p:attrNameLst>
                                          <p:attrName>style.visibility</p:attrName>
                                        </p:attrNameLst>
                                      </p:cBhvr>
                                      <p:to>
                                        <p:strVal val="visible"/>
                                      </p:to>
                                    </p:set>
                                    <p:anim calcmode="lin" valueType="num">
                                      <p:cBhvr>
                                        <p:cTn id="20" dur="1500" fill="hold"/>
                                        <p:tgtEl>
                                          <p:spTgt spid="7"/>
                                        </p:tgtEl>
                                        <p:attrNameLst>
                                          <p:attrName>ppt_w</p:attrName>
                                        </p:attrNameLst>
                                      </p:cBhvr>
                                      <p:tavLst>
                                        <p:tav tm="0">
                                          <p:val>
                                            <p:fltVal val="0"/>
                                          </p:val>
                                        </p:tav>
                                        <p:tav tm="100000">
                                          <p:val>
                                            <p:strVal val="#ppt_w"/>
                                          </p:val>
                                        </p:tav>
                                      </p:tavLst>
                                    </p:anim>
                                    <p:anim calcmode="lin" valueType="num">
                                      <p:cBhvr>
                                        <p:cTn id="21" dur="1500" fill="hold"/>
                                        <p:tgtEl>
                                          <p:spTgt spid="7"/>
                                        </p:tgtEl>
                                        <p:attrNameLst>
                                          <p:attrName>ppt_h</p:attrName>
                                        </p:attrNameLst>
                                      </p:cBhvr>
                                      <p:tavLst>
                                        <p:tav tm="0">
                                          <p:val>
                                            <p:fltVal val="0"/>
                                          </p:val>
                                        </p:tav>
                                        <p:tav tm="100000">
                                          <p:val>
                                            <p:strVal val="#ppt_h"/>
                                          </p:val>
                                        </p:tav>
                                      </p:tavLst>
                                    </p:anim>
                                    <p:animEffect transition="in" filter="fade">
                                      <p:cBhvr>
                                        <p:cTn id="22" dur="1500"/>
                                        <p:tgtEl>
                                          <p:spTgt spid="7"/>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p:cTn id="25" dur="1500" fill="hold"/>
                                        <p:tgtEl>
                                          <p:spTgt spid="8"/>
                                        </p:tgtEl>
                                        <p:attrNameLst>
                                          <p:attrName>ppt_w</p:attrName>
                                        </p:attrNameLst>
                                      </p:cBhvr>
                                      <p:tavLst>
                                        <p:tav tm="0">
                                          <p:val>
                                            <p:fltVal val="0"/>
                                          </p:val>
                                        </p:tav>
                                        <p:tav tm="100000">
                                          <p:val>
                                            <p:strVal val="#ppt_w"/>
                                          </p:val>
                                        </p:tav>
                                      </p:tavLst>
                                    </p:anim>
                                    <p:anim calcmode="lin" valueType="num">
                                      <p:cBhvr>
                                        <p:cTn id="26" dur="1500" fill="hold"/>
                                        <p:tgtEl>
                                          <p:spTgt spid="8"/>
                                        </p:tgtEl>
                                        <p:attrNameLst>
                                          <p:attrName>ppt_h</p:attrName>
                                        </p:attrNameLst>
                                      </p:cBhvr>
                                      <p:tavLst>
                                        <p:tav tm="0">
                                          <p:val>
                                            <p:fltVal val="0"/>
                                          </p:val>
                                        </p:tav>
                                        <p:tav tm="100000">
                                          <p:val>
                                            <p:strVal val="#ppt_h"/>
                                          </p:val>
                                        </p:tav>
                                      </p:tavLst>
                                    </p:anim>
                                    <p:animEffect transition="in" filter="fade">
                                      <p:cBhvr>
                                        <p:cTn id="27" dur="1500"/>
                                        <p:tgtEl>
                                          <p:spTgt spid="8"/>
                                        </p:tgtEl>
                                      </p:cBhvr>
                                    </p:animEffect>
                                  </p:childTnLst>
                                </p:cTn>
                              </p:par>
                            </p:childTnLst>
                          </p:cTn>
                        </p:par>
                        <p:par>
                          <p:cTn id="28" fill="hold">
                            <p:stCondLst>
                              <p:cond delay="3500"/>
                            </p:stCondLst>
                            <p:childTnLst>
                              <p:par>
                                <p:cTn id="29" presetID="31"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p:cTn id="31" dur="1500" fill="hold"/>
                                        <p:tgtEl>
                                          <p:spTgt spid="11"/>
                                        </p:tgtEl>
                                        <p:attrNameLst>
                                          <p:attrName>ppt_w</p:attrName>
                                        </p:attrNameLst>
                                      </p:cBhvr>
                                      <p:tavLst>
                                        <p:tav tm="0">
                                          <p:val>
                                            <p:fltVal val="0"/>
                                          </p:val>
                                        </p:tav>
                                        <p:tav tm="100000">
                                          <p:val>
                                            <p:strVal val="#ppt_w"/>
                                          </p:val>
                                        </p:tav>
                                      </p:tavLst>
                                    </p:anim>
                                    <p:anim calcmode="lin" valueType="num">
                                      <p:cBhvr>
                                        <p:cTn id="32" dur="1500" fill="hold"/>
                                        <p:tgtEl>
                                          <p:spTgt spid="11"/>
                                        </p:tgtEl>
                                        <p:attrNameLst>
                                          <p:attrName>ppt_h</p:attrName>
                                        </p:attrNameLst>
                                      </p:cBhvr>
                                      <p:tavLst>
                                        <p:tav tm="0">
                                          <p:val>
                                            <p:fltVal val="0"/>
                                          </p:val>
                                        </p:tav>
                                        <p:tav tm="100000">
                                          <p:val>
                                            <p:strVal val="#ppt_h"/>
                                          </p:val>
                                        </p:tav>
                                      </p:tavLst>
                                    </p:anim>
                                    <p:anim calcmode="lin" valueType="num">
                                      <p:cBhvr>
                                        <p:cTn id="33" dur="1500" fill="hold"/>
                                        <p:tgtEl>
                                          <p:spTgt spid="11"/>
                                        </p:tgtEl>
                                        <p:attrNameLst>
                                          <p:attrName>style.rotation</p:attrName>
                                        </p:attrNameLst>
                                      </p:cBhvr>
                                      <p:tavLst>
                                        <p:tav tm="0">
                                          <p:val>
                                            <p:fltVal val="90"/>
                                          </p:val>
                                        </p:tav>
                                        <p:tav tm="100000">
                                          <p:val>
                                            <p:fltVal val="0"/>
                                          </p:val>
                                        </p:tav>
                                      </p:tavLst>
                                    </p:anim>
                                    <p:animEffect transition="in" filter="fade">
                                      <p:cBhvr>
                                        <p:cTn id="34" dur="1500"/>
                                        <p:tgtEl>
                                          <p:spTgt spid="11"/>
                                        </p:tgtEl>
                                      </p:cBhvr>
                                    </p:animEffect>
                                  </p:childTnLst>
                                </p:cTn>
                              </p:par>
                              <p:par>
                                <p:cTn id="35" presetID="31" presetClass="entr" presetSubtype="0"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1500" fill="hold"/>
                                        <p:tgtEl>
                                          <p:spTgt spid="14"/>
                                        </p:tgtEl>
                                        <p:attrNameLst>
                                          <p:attrName>ppt_w</p:attrName>
                                        </p:attrNameLst>
                                      </p:cBhvr>
                                      <p:tavLst>
                                        <p:tav tm="0">
                                          <p:val>
                                            <p:fltVal val="0"/>
                                          </p:val>
                                        </p:tav>
                                        <p:tav tm="100000">
                                          <p:val>
                                            <p:strVal val="#ppt_w"/>
                                          </p:val>
                                        </p:tav>
                                      </p:tavLst>
                                    </p:anim>
                                    <p:anim calcmode="lin" valueType="num">
                                      <p:cBhvr>
                                        <p:cTn id="38" dur="1500" fill="hold"/>
                                        <p:tgtEl>
                                          <p:spTgt spid="14"/>
                                        </p:tgtEl>
                                        <p:attrNameLst>
                                          <p:attrName>ppt_h</p:attrName>
                                        </p:attrNameLst>
                                      </p:cBhvr>
                                      <p:tavLst>
                                        <p:tav tm="0">
                                          <p:val>
                                            <p:fltVal val="0"/>
                                          </p:val>
                                        </p:tav>
                                        <p:tav tm="100000">
                                          <p:val>
                                            <p:strVal val="#ppt_h"/>
                                          </p:val>
                                        </p:tav>
                                      </p:tavLst>
                                    </p:anim>
                                    <p:anim calcmode="lin" valueType="num">
                                      <p:cBhvr>
                                        <p:cTn id="39" dur="1500" fill="hold"/>
                                        <p:tgtEl>
                                          <p:spTgt spid="14"/>
                                        </p:tgtEl>
                                        <p:attrNameLst>
                                          <p:attrName>style.rotation</p:attrName>
                                        </p:attrNameLst>
                                      </p:cBhvr>
                                      <p:tavLst>
                                        <p:tav tm="0">
                                          <p:val>
                                            <p:fltVal val="90"/>
                                          </p:val>
                                        </p:tav>
                                        <p:tav tm="100000">
                                          <p:val>
                                            <p:fltVal val="0"/>
                                          </p:val>
                                        </p:tav>
                                      </p:tavLst>
                                    </p:anim>
                                    <p:animEffect transition="in" filter="fade">
                                      <p:cBhvr>
                                        <p:cTn id="40" dur="1500"/>
                                        <p:tgtEl>
                                          <p:spTgt spid="14"/>
                                        </p:tgtEl>
                                      </p:cBhvr>
                                    </p:animEffect>
                                  </p:childTnLst>
                                </p:cTn>
                              </p:par>
                            </p:childTnLst>
                          </p:cTn>
                        </p:par>
                        <p:par>
                          <p:cTn id="41" fill="hold">
                            <p:stCondLst>
                              <p:cond delay="5000"/>
                            </p:stCondLst>
                            <p:childTnLst>
                              <p:par>
                                <p:cTn id="42" presetID="22" presetClass="entr" presetSubtype="8"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left)">
                                      <p:cBhvr>
                                        <p:cTn id="44" dur="2000"/>
                                        <p:tgtEl>
                                          <p:spTgt spid="10"/>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wipe(left)">
                                      <p:cBhvr>
                                        <p:cTn id="47" dur="2000"/>
                                        <p:tgtEl>
                                          <p:spTgt spid="13"/>
                                        </p:tgtEl>
                                      </p:cBhvr>
                                    </p:animEffect>
                                  </p:childTnLst>
                                </p:cTn>
                              </p:par>
                            </p:childTnLst>
                          </p:cTn>
                        </p:par>
                        <p:par>
                          <p:cTn id="48" fill="hold">
                            <p:stCondLst>
                              <p:cond delay="7000"/>
                            </p:stCondLst>
                            <p:childTnLst>
                              <p:par>
                                <p:cTn id="49" presetID="22" presetClass="entr" presetSubtype="1" fill="hold"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1500"/>
                                        <p:tgtEl>
                                          <p:spTgt spid="9"/>
                                        </p:tgtEl>
                                      </p:cBhvr>
                                    </p:animEffect>
                                  </p:childTnLst>
                                </p:cTn>
                              </p:par>
                            </p:childTnLst>
                          </p:cTn>
                        </p:par>
                        <p:par>
                          <p:cTn id="52" fill="hold">
                            <p:stCondLst>
                              <p:cond delay="8500"/>
                            </p:stCondLst>
                            <p:childTnLst>
                              <p:par>
                                <p:cTn id="53" presetID="16" presetClass="entr" presetSubtype="37"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barn(outVertical)">
                                      <p:cBhvr>
                                        <p:cTn id="55" dur="1500"/>
                                        <p:tgtEl>
                                          <p:spTgt spid="16"/>
                                        </p:tgtEl>
                                      </p:cBhvr>
                                    </p:animEffect>
                                  </p:childTnLst>
                                </p:cTn>
                              </p:par>
                            </p:childTnLst>
                          </p:cTn>
                        </p:par>
                        <p:par>
                          <p:cTn id="56" fill="hold">
                            <p:stCondLst>
                              <p:cond delay="10000"/>
                            </p:stCondLst>
                            <p:childTnLst>
                              <p:par>
                                <p:cTn id="57" presetID="42" presetClass="entr" presetSubtype="0" fill="hold" grpId="0" nodeType="afterEffect">
                                  <p:stCondLst>
                                    <p:cond delay="0"/>
                                  </p:stCondLst>
                                  <p:childTnLst>
                                    <p:set>
                                      <p:cBhvr>
                                        <p:cTn id="58" dur="1" fill="hold">
                                          <p:stCondLst>
                                            <p:cond delay="0"/>
                                          </p:stCondLst>
                                        </p:cTn>
                                        <p:tgtEl>
                                          <p:spTgt spid="12"/>
                                        </p:tgtEl>
                                        <p:attrNameLst>
                                          <p:attrName>style.visibility</p:attrName>
                                        </p:attrNameLst>
                                      </p:cBhvr>
                                      <p:to>
                                        <p:strVal val="visible"/>
                                      </p:to>
                                    </p:set>
                                    <p:animEffect transition="in" filter="fade">
                                      <p:cBhvr>
                                        <p:cTn id="59" dur="2000"/>
                                        <p:tgtEl>
                                          <p:spTgt spid="12"/>
                                        </p:tgtEl>
                                      </p:cBhvr>
                                    </p:animEffect>
                                    <p:anim calcmode="lin" valueType="num">
                                      <p:cBhvr>
                                        <p:cTn id="60" dur="2000" fill="hold"/>
                                        <p:tgtEl>
                                          <p:spTgt spid="12"/>
                                        </p:tgtEl>
                                        <p:attrNameLst>
                                          <p:attrName>ppt_x</p:attrName>
                                        </p:attrNameLst>
                                      </p:cBhvr>
                                      <p:tavLst>
                                        <p:tav tm="0">
                                          <p:val>
                                            <p:strVal val="#ppt_x"/>
                                          </p:val>
                                        </p:tav>
                                        <p:tav tm="100000">
                                          <p:val>
                                            <p:strVal val="#ppt_x"/>
                                          </p:val>
                                        </p:tav>
                                      </p:tavLst>
                                    </p:anim>
                                    <p:anim calcmode="lin" valueType="num">
                                      <p:cBhvr>
                                        <p:cTn id="61" dur="2000" fill="hold"/>
                                        <p:tgtEl>
                                          <p:spTgt spid="12"/>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5"/>
                                        </p:tgtEl>
                                        <p:attrNameLst>
                                          <p:attrName>style.visibility</p:attrName>
                                        </p:attrNameLst>
                                      </p:cBhvr>
                                      <p:to>
                                        <p:strVal val="visible"/>
                                      </p:to>
                                    </p:set>
                                    <p:animEffect transition="in" filter="fade">
                                      <p:cBhvr>
                                        <p:cTn id="64" dur="2000"/>
                                        <p:tgtEl>
                                          <p:spTgt spid="15"/>
                                        </p:tgtEl>
                                      </p:cBhvr>
                                    </p:animEffect>
                                    <p:anim calcmode="lin" valueType="num">
                                      <p:cBhvr>
                                        <p:cTn id="65" dur="2000" fill="hold"/>
                                        <p:tgtEl>
                                          <p:spTgt spid="15"/>
                                        </p:tgtEl>
                                        <p:attrNameLst>
                                          <p:attrName>ppt_x</p:attrName>
                                        </p:attrNameLst>
                                      </p:cBhvr>
                                      <p:tavLst>
                                        <p:tav tm="0">
                                          <p:val>
                                            <p:strVal val="#ppt_x"/>
                                          </p:val>
                                        </p:tav>
                                        <p:tav tm="100000">
                                          <p:val>
                                            <p:strVal val="#ppt_x"/>
                                          </p:val>
                                        </p:tav>
                                      </p:tavLst>
                                    </p:anim>
                                    <p:anim calcmode="lin" valueType="num">
                                      <p:cBhvr>
                                        <p:cTn id="66" dur="2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10" grpId="0" animBg="1"/>
      <p:bldP spid="11" grpId="0" animBg="1"/>
      <p:bldP spid="12" grpId="0"/>
      <p:bldP spid="13" grpId="0" animBg="1"/>
      <p:bldP spid="14" grpId="0" animBg="1"/>
      <p:bldP spid="15" grpId="0"/>
      <p:bldP spid="16" grpId="0" animBg="1"/>
    </p:bldLst>
  </p:timing>
</p:sld>
</file>

<file path=ppt/slides/slide5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216833" y="211743"/>
            <a:ext cx="3758333" cy="664633"/>
          </a:xfrm>
          <a:ln w="25400">
            <a:solidFill>
              <a:srgbClr val="990000"/>
            </a:solidFill>
            <a:prstDash val="dashDot"/>
          </a:ln>
        </p:spPr>
        <p:txBody>
          <a:bodyPr>
            <a:normAutofit fontScale="92500"/>
          </a:bodyPr>
          <a:lstStyle/>
          <a:p>
            <a:pPr algn="dist"/>
            <a:r>
              <a:rPr lang="zh-CN" altLang="en-US" dirty="0">
                <a:effectLst>
                  <a:outerShdw blurRad="38100" dist="38100" dir="2700000" algn="tl">
                    <a:srgbClr val="000000">
                      <a:alpha val="43137"/>
                    </a:srgbClr>
                  </a:outerShdw>
                </a:effectLst>
              </a:rPr>
              <a:t>政府工作报告：第二部分</a:t>
            </a:r>
            <a:endParaRPr lang="zh-CN" altLang="en-US" dirty="0">
              <a:effectLst>
                <a:outerShdw blurRad="38100" dist="38100" dir="2700000" algn="tl">
                  <a:srgbClr val="000000">
                    <a:alpha val="43137"/>
                  </a:srgbClr>
                </a:outerShdw>
              </a:effectLst>
            </a:endParaRPr>
          </a:p>
        </p:txBody>
      </p:sp>
      <p:sp>
        <p:nvSpPr>
          <p:cNvPr id="69" name="矩形 68"/>
          <p:cNvSpPr/>
          <p:nvPr/>
        </p:nvSpPr>
        <p:spPr>
          <a:xfrm>
            <a:off x="808054" y="2242017"/>
            <a:ext cx="3979148" cy="2880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70" name="矩形 69"/>
          <p:cNvSpPr/>
          <p:nvPr/>
        </p:nvSpPr>
        <p:spPr>
          <a:xfrm>
            <a:off x="4787201" y="2242017"/>
            <a:ext cx="6819483" cy="2880000"/>
          </a:xfrm>
          <a:prstGeom prst="rect">
            <a:avLst/>
          </a:prstGeom>
          <a:solidFill>
            <a:srgbClr val="FFC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71" name="矩形 70"/>
          <p:cNvSpPr/>
          <p:nvPr/>
        </p:nvSpPr>
        <p:spPr>
          <a:xfrm>
            <a:off x="1087064" y="4148701"/>
            <a:ext cx="3421128" cy="502766"/>
          </a:xfrm>
          <a:prstGeom prst="rect">
            <a:avLst/>
          </a:prstGeom>
        </p:spPr>
        <p:txBody>
          <a:bodyPr wrap="none">
            <a:spAutoFit/>
          </a:bodyPr>
          <a:lstStyle/>
          <a:p>
            <a:pPr algn="ctr" defTabSz="913765"/>
            <a:r>
              <a:rPr lang="en-US" altLang="zh-CN" sz="2665" b="1" dirty="0">
                <a:solidFill>
                  <a:srgbClr val="FFC000">
                    <a:lumMod val="20000"/>
                    <a:lumOff val="80000"/>
                  </a:srgbClr>
                </a:solidFill>
                <a:latin typeface="微软雅黑" panose="020B0503020204020204" pitchFamily="34" charset="-122"/>
                <a:ea typeface="微软雅黑" panose="020B0503020204020204" pitchFamily="34" charset="-122"/>
              </a:rPr>
              <a:t>2017</a:t>
            </a:r>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年工作总体部署</a:t>
            </a:r>
            <a:endPar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72" name="矩形 71"/>
          <p:cNvSpPr/>
          <p:nvPr/>
        </p:nvSpPr>
        <p:spPr>
          <a:xfrm>
            <a:off x="4874287" y="2406451"/>
            <a:ext cx="6645312" cy="2678234"/>
          </a:xfrm>
          <a:prstGeom prst="rect">
            <a:avLst/>
          </a:prstGeom>
        </p:spPr>
        <p:txBody>
          <a:bodyPr wrap="squar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今年将召开中国共产党第十九次全国代表大会，是党和国家事业发展中具有重大意义的一年。做好政府工作，要在以习近平同志为核心的党中央领导下</a:t>
            </a:r>
            <a:r>
              <a:rPr lang="zh-CN" altLang="en-US" sz="1865" dirty="0">
                <a:solidFill>
                  <a:prstClr val="black"/>
                </a:solidFill>
                <a:latin typeface="微软雅黑" panose="020B0503020204020204" pitchFamily="34" charset="-122"/>
                <a:ea typeface="微软雅黑" panose="020B0503020204020204" pitchFamily="34" charset="-122"/>
              </a:rPr>
              <a:t>，高举中国特色社会主义伟大旗帜，全面贯彻党的十八大和十八届三中、四中、五中、六中全会精神，以邓小平理论、“三个代表”重要思想、科学发展观为指导，深入贯彻习近平总书记系列重要讲话精神和治国理政新理念新思想新战略，统筹推进“五位一体”总体布局和协调推进“四个全面”战略布局，</a:t>
            </a:r>
            <a:r>
              <a:rPr lang="zh-CN" altLang="en-US" sz="1865" b="1" dirty="0">
                <a:solidFill>
                  <a:srgbClr val="990000"/>
                </a:solidFill>
                <a:latin typeface="微软雅黑" panose="020B0503020204020204" pitchFamily="34" charset="-122"/>
                <a:ea typeface="微软雅黑" panose="020B0503020204020204" pitchFamily="34" charset="-122"/>
              </a:rPr>
              <a:t>保持经济平稳健康发展和社会和谐稳定，以优异成绩迎接党的十九大胜利召开</a:t>
            </a:r>
            <a:r>
              <a:rPr lang="zh-CN" altLang="en-US" sz="1865" dirty="0">
                <a:solidFill>
                  <a:prstClr val="black"/>
                </a:solidFill>
                <a:latin typeface="微软雅黑" panose="020B0503020204020204" pitchFamily="34" charset="-122"/>
                <a:ea typeface="微软雅黑" panose="020B0503020204020204" pitchFamily="34" charset="-122"/>
              </a:rPr>
              <a:t>。</a:t>
            </a:r>
            <a:endParaRPr lang="zh-CN" altLang="en-US" sz="1865" dirty="0">
              <a:solidFill>
                <a:prstClr val="black"/>
              </a:solidFill>
              <a:latin typeface="微软雅黑" panose="020B0503020204020204" pitchFamily="34" charset="-122"/>
              <a:ea typeface="微软雅黑" panose="020B0503020204020204" pitchFamily="34" charset="-122"/>
            </a:endParaRPr>
          </a:p>
        </p:txBody>
      </p:sp>
      <p:grpSp>
        <p:nvGrpSpPr>
          <p:cNvPr id="73" name="组合 72"/>
          <p:cNvGrpSpPr/>
          <p:nvPr/>
        </p:nvGrpSpPr>
        <p:grpSpPr>
          <a:xfrm>
            <a:off x="1154566" y="2693673"/>
            <a:ext cx="2991005" cy="1276088"/>
            <a:chOff x="923074" y="2063680"/>
            <a:chExt cx="2243254" cy="957066"/>
          </a:xfrm>
        </p:grpSpPr>
        <p:sp>
          <p:nvSpPr>
            <p:cNvPr id="74" name="圆角矩形 5"/>
            <p:cNvSpPr/>
            <p:nvPr/>
          </p:nvSpPr>
          <p:spPr>
            <a:xfrm>
              <a:off x="1989573" y="2555878"/>
              <a:ext cx="1176755" cy="288000"/>
            </a:xfrm>
            <a:prstGeom prst="roundRect">
              <a:avLst>
                <a:gd name="adj" fmla="val 25577"/>
              </a:avLst>
            </a:prstGeom>
            <a:solidFill>
              <a:schemeClr val="accent4">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prstClr val="black">
                      <a:lumMod val="85000"/>
                      <a:lumOff val="15000"/>
                    </a:prstClr>
                  </a:solidFill>
                  <a:latin typeface="微软雅黑" panose="020B0503020204020204" pitchFamily="34" charset="-122"/>
                  <a:ea typeface="微软雅黑" panose="020B0503020204020204" pitchFamily="34" charset="-122"/>
                </a:rPr>
                <a:t>第二部分</a:t>
              </a:r>
              <a:endParaRPr lang="zh-CN" altLang="en-US" sz="18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75" name="图片 7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3074" y="2063680"/>
              <a:ext cx="920036" cy="957066"/>
            </a:xfrm>
            <a:prstGeom prst="rect">
              <a:avLst/>
            </a:prstGeom>
          </p:spPr>
        </p:pic>
        <p:sp>
          <p:nvSpPr>
            <p:cNvPr id="76" name="TextBox 9"/>
            <p:cNvSpPr txBox="1"/>
            <p:nvPr/>
          </p:nvSpPr>
          <p:spPr>
            <a:xfrm>
              <a:off x="1914493" y="2160442"/>
              <a:ext cx="1213313" cy="284742"/>
            </a:xfrm>
            <a:prstGeom prst="rect">
              <a:avLst/>
            </a:prstGeom>
            <a:noFill/>
          </p:spPr>
          <p:txBody>
            <a:bodyPr wrap="none" rtlCol="0">
              <a:spAutoFit/>
            </a:bodyPr>
            <a:lstStyle/>
            <a:p>
              <a:pP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政府工作报告</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28000">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14:bounceEnd="28000">
                                          <p:cBhvr additive="base">
                                            <p:cTn id="7" dur="1750" fill="hold"/>
                                            <p:tgtEl>
                                              <p:spTgt spid="69"/>
                                            </p:tgtEl>
                                            <p:attrNameLst>
                                              <p:attrName>ppt_x</p:attrName>
                                            </p:attrNameLst>
                                          </p:cBhvr>
                                          <p:tavLst>
                                            <p:tav tm="0">
                                              <p:val>
                                                <p:strVal val="0-#ppt_w/2"/>
                                              </p:val>
                                            </p:tav>
                                            <p:tav tm="100000">
                                              <p:val>
                                                <p:strVal val="#ppt_x"/>
                                              </p:val>
                                            </p:tav>
                                          </p:tavLst>
                                        </p:anim>
                                        <p:anim calcmode="lin" valueType="num" p14:bounceEnd="28000">
                                          <p:cBhvr additive="base">
                                            <p:cTn id="8" dur="1750" fill="hold"/>
                                            <p:tgtEl>
                                              <p:spTgt spid="6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8000">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14:bounceEnd="28000">
                                          <p:cBhvr additive="base">
                                            <p:cTn id="11" dur="1750" fill="hold"/>
                                            <p:tgtEl>
                                              <p:spTgt spid="70"/>
                                            </p:tgtEl>
                                            <p:attrNameLst>
                                              <p:attrName>ppt_x</p:attrName>
                                            </p:attrNameLst>
                                          </p:cBhvr>
                                          <p:tavLst>
                                            <p:tav tm="0">
                                              <p:val>
                                                <p:strVal val="1+#ppt_w/2"/>
                                              </p:val>
                                            </p:tav>
                                            <p:tav tm="100000">
                                              <p:val>
                                                <p:strVal val="#ppt_x"/>
                                              </p:val>
                                            </p:tav>
                                          </p:tavLst>
                                        </p:anim>
                                        <p:anim calcmode="lin" valueType="num" p14:bounceEnd="28000">
                                          <p:cBhvr additive="base">
                                            <p:cTn id="12" dur="1750" fill="hold"/>
                                            <p:tgtEl>
                                              <p:spTgt spid="70"/>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31" presetClass="entr" presetSubtype="0" fill="hold"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2000" fill="hold"/>
                                            <p:tgtEl>
                                              <p:spTgt spid="73"/>
                                            </p:tgtEl>
                                            <p:attrNameLst>
                                              <p:attrName>ppt_w</p:attrName>
                                            </p:attrNameLst>
                                          </p:cBhvr>
                                          <p:tavLst>
                                            <p:tav tm="0">
                                              <p:val>
                                                <p:fltVal val="0"/>
                                              </p:val>
                                            </p:tav>
                                            <p:tav tm="100000">
                                              <p:val>
                                                <p:strVal val="#ppt_w"/>
                                              </p:val>
                                            </p:tav>
                                          </p:tavLst>
                                        </p:anim>
                                        <p:anim calcmode="lin" valueType="num">
                                          <p:cBhvr>
                                            <p:cTn id="17" dur="2000" fill="hold"/>
                                            <p:tgtEl>
                                              <p:spTgt spid="73"/>
                                            </p:tgtEl>
                                            <p:attrNameLst>
                                              <p:attrName>ppt_h</p:attrName>
                                            </p:attrNameLst>
                                          </p:cBhvr>
                                          <p:tavLst>
                                            <p:tav tm="0">
                                              <p:val>
                                                <p:fltVal val="0"/>
                                              </p:val>
                                            </p:tav>
                                            <p:tav tm="100000">
                                              <p:val>
                                                <p:strVal val="#ppt_h"/>
                                              </p:val>
                                            </p:tav>
                                          </p:tavLst>
                                        </p:anim>
                                        <p:anim calcmode="lin" valueType="num">
                                          <p:cBhvr>
                                            <p:cTn id="18" dur="2000" fill="hold"/>
                                            <p:tgtEl>
                                              <p:spTgt spid="73"/>
                                            </p:tgtEl>
                                            <p:attrNameLst>
                                              <p:attrName>style.rotation</p:attrName>
                                            </p:attrNameLst>
                                          </p:cBhvr>
                                          <p:tavLst>
                                            <p:tav tm="0">
                                              <p:val>
                                                <p:fltVal val="90"/>
                                              </p:val>
                                            </p:tav>
                                            <p:tav tm="100000">
                                              <p:val>
                                                <p:fltVal val="0"/>
                                              </p:val>
                                            </p:tav>
                                          </p:tavLst>
                                        </p:anim>
                                        <p:animEffect transition="in" filter="fade">
                                          <p:cBhvr>
                                            <p:cTn id="19" dur="2000"/>
                                            <p:tgtEl>
                                              <p:spTgt spid="73"/>
                                            </p:tgtEl>
                                          </p:cBhvr>
                                        </p:animEffect>
                                      </p:childTnLst>
                                    </p:cTn>
                                  </p:par>
                                </p:childTnLst>
                              </p:cTn>
                            </p:par>
                            <p:par>
                              <p:cTn id="20" fill="hold">
                                <p:stCondLst>
                                  <p:cond delay="4000"/>
                                </p:stCondLst>
                                <p:childTnLst>
                                  <p:par>
                                    <p:cTn id="21" presetID="53" presetClass="entr" presetSubtype="16" fill="hold" grpId="0" nodeType="after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p:cTn id="23" dur="1500" fill="hold"/>
                                            <p:tgtEl>
                                              <p:spTgt spid="71"/>
                                            </p:tgtEl>
                                            <p:attrNameLst>
                                              <p:attrName>ppt_w</p:attrName>
                                            </p:attrNameLst>
                                          </p:cBhvr>
                                          <p:tavLst>
                                            <p:tav tm="0">
                                              <p:val>
                                                <p:fltVal val="0"/>
                                              </p:val>
                                            </p:tav>
                                            <p:tav tm="100000">
                                              <p:val>
                                                <p:strVal val="#ppt_w"/>
                                              </p:val>
                                            </p:tav>
                                          </p:tavLst>
                                        </p:anim>
                                        <p:anim calcmode="lin" valueType="num">
                                          <p:cBhvr>
                                            <p:cTn id="24" dur="1500" fill="hold"/>
                                            <p:tgtEl>
                                              <p:spTgt spid="71"/>
                                            </p:tgtEl>
                                            <p:attrNameLst>
                                              <p:attrName>ppt_h</p:attrName>
                                            </p:attrNameLst>
                                          </p:cBhvr>
                                          <p:tavLst>
                                            <p:tav tm="0">
                                              <p:val>
                                                <p:fltVal val="0"/>
                                              </p:val>
                                            </p:tav>
                                            <p:tav tm="100000">
                                              <p:val>
                                                <p:strVal val="#ppt_h"/>
                                              </p:val>
                                            </p:tav>
                                          </p:tavLst>
                                        </p:anim>
                                        <p:animEffect transition="in" filter="fade">
                                          <p:cBhvr>
                                            <p:cTn id="25" dur="1500"/>
                                            <p:tgtEl>
                                              <p:spTgt spid="71"/>
                                            </p:tgtEl>
                                          </p:cBhvr>
                                        </p:animEffect>
                                      </p:childTnLst>
                                    </p:cTn>
                                  </p:par>
                                </p:childTnLst>
                              </p:cTn>
                            </p:par>
                            <p:par>
                              <p:cTn id="26" fill="hold">
                                <p:stCondLst>
                                  <p:cond delay="5500"/>
                                </p:stCondLst>
                                <p:childTnLst>
                                  <p:par>
                                    <p:cTn id="27" presetID="6" presetClass="entr" presetSubtype="16" fill="hold" grpId="0" nodeType="after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circle(in)">
                                          <p:cBhvr>
                                            <p:cTn id="29" dur="2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p:bldP spid="72"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69"/>
                                            </p:tgtEl>
                                            <p:attrNameLst>
                                              <p:attrName>style.visibility</p:attrName>
                                            </p:attrNameLst>
                                          </p:cBhvr>
                                          <p:to>
                                            <p:strVal val="visible"/>
                                          </p:to>
                                        </p:set>
                                        <p:anim calcmode="lin" valueType="num">
                                          <p:cBhvr additive="base">
                                            <p:cTn id="7" dur="1750" fill="hold"/>
                                            <p:tgtEl>
                                              <p:spTgt spid="69"/>
                                            </p:tgtEl>
                                            <p:attrNameLst>
                                              <p:attrName>ppt_x</p:attrName>
                                            </p:attrNameLst>
                                          </p:cBhvr>
                                          <p:tavLst>
                                            <p:tav tm="0">
                                              <p:val>
                                                <p:strVal val="0-#ppt_w/2"/>
                                              </p:val>
                                            </p:tav>
                                            <p:tav tm="100000">
                                              <p:val>
                                                <p:strVal val="#ppt_x"/>
                                              </p:val>
                                            </p:tav>
                                          </p:tavLst>
                                        </p:anim>
                                        <p:anim calcmode="lin" valueType="num">
                                          <p:cBhvr additive="base">
                                            <p:cTn id="8" dur="1750" fill="hold"/>
                                            <p:tgtEl>
                                              <p:spTgt spid="69"/>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70"/>
                                            </p:tgtEl>
                                            <p:attrNameLst>
                                              <p:attrName>style.visibility</p:attrName>
                                            </p:attrNameLst>
                                          </p:cBhvr>
                                          <p:to>
                                            <p:strVal val="visible"/>
                                          </p:to>
                                        </p:set>
                                        <p:anim calcmode="lin" valueType="num">
                                          <p:cBhvr additive="base">
                                            <p:cTn id="11" dur="1750" fill="hold"/>
                                            <p:tgtEl>
                                              <p:spTgt spid="70"/>
                                            </p:tgtEl>
                                            <p:attrNameLst>
                                              <p:attrName>ppt_x</p:attrName>
                                            </p:attrNameLst>
                                          </p:cBhvr>
                                          <p:tavLst>
                                            <p:tav tm="0">
                                              <p:val>
                                                <p:strVal val="1+#ppt_w/2"/>
                                              </p:val>
                                            </p:tav>
                                            <p:tav tm="100000">
                                              <p:val>
                                                <p:strVal val="#ppt_x"/>
                                              </p:val>
                                            </p:tav>
                                          </p:tavLst>
                                        </p:anim>
                                        <p:anim calcmode="lin" valueType="num">
                                          <p:cBhvr additive="base">
                                            <p:cTn id="12" dur="1750" fill="hold"/>
                                            <p:tgtEl>
                                              <p:spTgt spid="70"/>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31" presetClass="entr" presetSubtype="0" fill="hold" nodeType="afterEffect">
                                      <p:stCondLst>
                                        <p:cond delay="0"/>
                                      </p:stCondLst>
                                      <p:childTnLst>
                                        <p:set>
                                          <p:cBhvr>
                                            <p:cTn id="15" dur="1" fill="hold">
                                              <p:stCondLst>
                                                <p:cond delay="0"/>
                                              </p:stCondLst>
                                            </p:cTn>
                                            <p:tgtEl>
                                              <p:spTgt spid="73"/>
                                            </p:tgtEl>
                                            <p:attrNameLst>
                                              <p:attrName>style.visibility</p:attrName>
                                            </p:attrNameLst>
                                          </p:cBhvr>
                                          <p:to>
                                            <p:strVal val="visible"/>
                                          </p:to>
                                        </p:set>
                                        <p:anim calcmode="lin" valueType="num">
                                          <p:cBhvr>
                                            <p:cTn id="16" dur="2000" fill="hold"/>
                                            <p:tgtEl>
                                              <p:spTgt spid="73"/>
                                            </p:tgtEl>
                                            <p:attrNameLst>
                                              <p:attrName>ppt_w</p:attrName>
                                            </p:attrNameLst>
                                          </p:cBhvr>
                                          <p:tavLst>
                                            <p:tav tm="0">
                                              <p:val>
                                                <p:fltVal val="0"/>
                                              </p:val>
                                            </p:tav>
                                            <p:tav tm="100000">
                                              <p:val>
                                                <p:strVal val="#ppt_w"/>
                                              </p:val>
                                            </p:tav>
                                          </p:tavLst>
                                        </p:anim>
                                        <p:anim calcmode="lin" valueType="num">
                                          <p:cBhvr>
                                            <p:cTn id="17" dur="2000" fill="hold"/>
                                            <p:tgtEl>
                                              <p:spTgt spid="73"/>
                                            </p:tgtEl>
                                            <p:attrNameLst>
                                              <p:attrName>ppt_h</p:attrName>
                                            </p:attrNameLst>
                                          </p:cBhvr>
                                          <p:tavLst>
                                            <p:tav tm="0">
                                              <p:val>
                                                <p:fltVal val="0"/>
                                              </p:val>
                                            </p:tav>
                                            <p:tav tm="100000">
                                              <p:val>
                                                <p:strVal val="#ppt_h"/>
                                              </p:val>
                                            </p:tav>
                                          </p:tavLst>
                                        </p:anim>
                                        <p:anim calcmode="lin" valueType="num">
                                          <p:cBhvr>
                                            <p:cTn id="18" dur="2000" fill="hold"/>
                                            <p:tgtEl>
                                              <p:spTgt spid="73"/>
                                            </p:tgtEl>
                                            <p:attrNameLst>
                                              <p:attrName>style.rotation</p:attrName>
                                            </p:attrNameLst>
                                          </p:cBhvr>
                                          <p:tavLst>
                                            <p:tav tm="0">
                                              <p:val>
                                                <p:fltVal val="90"/>
                                              </p:val>
                                            </p:tav>
                                            <p:tav tm="100000">
                                              <p:val>
                                                <p:fltVal val="0"/>
                                              </p:val>
                                            </p:tav>
                                          </p:tavLst>
                                        </p:anim>
                                        <p:animEffect transition="in" filter="fade">
                                          <p:cBhvr>
                                            <p:cTn id="19" dur="2000"/>
                                            <p:tgtEl>
                                              <p:spTgt spid="73"/>
                                            </p:tgtEl>
                                          </p:cBhvr>
                                        </p:animEffect>
                                      </p:childTnLst>
                                    </p:cTn>
                                  </p:par>
                                </p:childTnLst>
                              </p:cTn>
                            </p:par>
                            <p:par>
                              <p:cTn id="20" fill="hold">
                                <p:stCondLst>
                                  <p:cond delay="4000"/>
                                </p:stCondLst>
                                <p:childTnLst>
                                  <p:par>
                                    <p:cTn id="21" presetID="53" presetClass="entr" presetSubtype="16" fill="hold" grpId="0" nodeType="after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p:cTn id="23" dur="1500" fill="hold"/>
                                            <p:tgtEl>
                                              <p:spTgt spid="71"/>
                                            </p:tgtEl>
                                            <p:attrNameLst>
                                              <p:attrName>ppt_w</p:attrName>
                                            </p:attrNameLst>
                                          </p:cBhvr>
                                          <p:tavLst>
                                            <p:tav tm="0">
                                              <p:val>
                                                <p:fltVal val="0"/>
                                              </p:val>
                                            </p:tav>
                                            <p:tav tm="100000">
                                              <p:val>
                                                <p:strVal val="#ppt_w"/>
                                              </p:val>
                                            </p:tav>
                                          </p:tavLst>
                                        </p:anim>
                                        <p:anim calcmode="lin" valueType="num">
                                          <p:cBhvr>
                                            <p:cTn id="24" dur="1500" fill="hold"/>
                                            <p:tgtEl>
                                              <p:spTgt spid="71"/>
                                            </p:tgtEl>
                                            <p:attrNameLst>
                                              <p:attrName>ppt_h</p:attrName>
                                            </p:attrNameLst>
                                          </p:cBhvr>
                                          <p:tavLst>
                                            <p:tav tm="0">
                                              <p:val>
                                                <p:fltVal val="0"/>
                                              </p:val>
                                            </p:tav>
                                            <p:tav tm="100000">
                                              <p:val>
                                                <p:strVal val="#ppt_h"/>
                                              </p:val>
                                            </p:tav>
                                          </p:tavLst>
                                        </p:anim>
                                        <p:animEffect transition="in" filter="fade">
                                          <p:cBhvr>
                                            <p:cTn id="25" dur="1500"/>
                                            <p:tgtEl>
                                              <p:spTgt spid="71"/>
                                            </p:tgtEl>
                                          </p:cBhvr>
                                        </p:animEffect>
                                      </p:childTnLst>
                                    </p:cTn>
                                  </p:par>
                                </p:childTnLst>
                              </p:cTn>
                            </p:par>
                            <p:par>
                              <p:cTn id="26" fill="hold">
                                <p:stCondLst>
                                  <p:cond delay="5500"/>
                                </p:stCondLst>
                                <p:childTnLst>
                                  <p:par>
                                    <p:cTn id="27" presetID="6" presetClass="entr" presetSubtype="16" fill="hold" grpId="0" nodeType="afterEffect">
                                      <p:stCondLst>
                                        <p:cond delay="0"/>
                                      </p:stCondLst>
                                      <p:childTnLst>
                                        <p:set>
                                          <p:cBhvr>
                                            <p:cTn id="28" dur="1" fill="hold">
                                              <p:stCondLst>
                                                <p:cond delay="0"/>
                                              </p:stCondLst>
                                            </p:cTn>
                                            <p:tgtEl>
                                              <p:spTgt spid="72"/>
                                            </p:tgtEl>
                                            <p:attrNameLst>
                                              <p:attrName>style.visibility</p:attrName>
                                            </p:attrNameLst>
                                          </p:cBhvr>
                                          <p:to>
                                            <p:strVal val="visible"/>
                                          </p:to>
                                        </p:set>
                                        <p:animEffect transition="in" filter="circle(in)">
                                          <p:cBhvr>
                                            <p:cTn id="29" dur="2000"/>
                                            <p:tgtEl>
                                              <p:spTgt spid="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p:bldP spid="72" grpId="0"/>
        </p:bldLst>
      </p:timing>
    </mc:Fallback>
  </mc:AlternateContent>
</p:sld>
</file>

<file path=ppt/slides/slide5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216833" y="211743"/>
            <a:ext cx="3758333" cy="664633"/>
          </a:xfrm>
          <a:ln w="25400">
            <a:solidFill>
              <a:srgbClr val="990000"/>
            </a:solidFill>
            <a:prstDash val="dashDot"/>
          </a:ln>
        </p:spPr>
        <p:txBody>
          <a:bodyPr>
            <a:normAutofit fontScale="92500"/>
          </a:bodyPr>
          <a:lstStyle/>
          <a:p>
            <a:pPr algn="dist"/>
            <a:r>
              <a:rPr lang="zh-CN" altLang="en-US" dirty="0">
                <a:effectLst>
                  <a:outerShdw blurRad="38100" dist="38100" dir="2700000" algn="tl">
                    <a:srgbClr val="000000">
                      <a:alpha val="43137"/>
                    </a:srgbClr>
                  </a:outerShdw>
                </a:effectLst>
              </a:rPr>
              <a:t>政府工作报告：第二部分</a:t>
            </a:r>
            <a:endParaRPr lang="zh-CN" altLang="en-US" dirty="0">
              <a:effectLst>
                <a:outerShdw blurRad="38100" dist="38100" dir="2700000" algn="tl">
                  <a:srgbClr val="000000">
                    <a:alpha val="43137"/>
                  </a:srgbClr>
                </a:outerShdw>
              </a:effectLst>
            </a:endParaRPr>
          </a:p>
        </p:txBody>
      </p:sp>
      <p:sp>
        <p:nvSpPr>
          <p:cNvPr id="5" name="TextBox 1"/>
          <p:cNvSpPr txBox="1"/>
          <p:nvPr/>
        </p:nvSpPr>
        <p:spPr>
          <a:xfrm>
            <a:off x="4026977" y="1472659"/>
            <a:ext cx="3564835" cy="420564"/>
          </a:xfrm>
          <a:prstGeom prst="rect">
            <a:avLst/>
          </a:prstGeom>
          <a:noFill/>
        </p:spPr>
        <p:txBody>
          <a:bodyPr wrap="square" rtlCol="0">
            <a:spAutoFit/>
          </a:bodyPr>
          <a:lstStyle/>
          <a:p>
            <a:pPr algn="ctr" defTabSz="913765"/>
            <a:r>
              <a:rPr lang="en-US" altLang="zh-CN" sz="2135" b="1" dirty="0">
                <a:solidFill>
                  <a:prstClr val="black">
                    <a:lumMod val="85000"/>
                    <a:lumOff val="15000"/>
                  </a:prstClr>
                </a:solidFill>
                <a:latin typeface="微软雅黑" panose="020B0503020204020204" pitchFamily="34" charset="-122"/>
                <a:ea typeface="微软雅黑" panose="020B0503020204020204" pitchFamily="34" charset="-122"/>
              </a:rPr>
              <a:t>2017</a:t>
            </a:r>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年主要预期目标</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 name="矩形 5"/>
          <p:cNvSpPr/>
          <p:nvPr/>
        </p:nvSpPr>
        <p:spPr>
          <a:xfrm>
            <a:off x="373456" y="4047236"/>
            <a:ext cx="1536000" cy="950916"/>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国内生产总值增长</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7" name="矩形 6"/>
          <p:cNvSpPr/>
          <p:nvPr/>
        </p:nvSpPr>
        <p:spPr>
          <a:xfrm>
            <a:off x="2024971" y="4047237"/>
            <a:ext cx="1536000" cy="950915"/>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居民消费价格增幅</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8" name="矩形 7"/>
          <p:cNvSpPr/>
          <p:nvPr/>
        </p:nvSpPr>
        <p:spPr>
          <a:xfrm>
            <a:off x="5328000" y="4047237"/>
            <a:ext cx="1536000" cy="950915"/>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城镇登记</a:t>
            </a:r>
            <a:endParaRPr lang="en-US" altLang="zh-CN" sz="1865"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失业率</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9" name="矩形 8"/>
          <p:cNvSpPr/>
          <p:nvPr/>
        </p:nvSpPr>
        <p:spPr>
          <a:xfrm>
            <a:off x="8631029" y="4047237"/>
            <a:ext cx="1536000" cy="950915"/>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国际则支</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0" name="矩形 9"/>
          <p:cNvSpPr/>
          <p:nvPr/>
        </p:nvSpPr>
        <p:spPr>
          <a:xfrm>
            <a:off x="3676485" y="4047237"/>
            <a:ext cx="1536000" cy="950915"/>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城镇新增</a:t>
            </a:r>
            <a:endParaRPr lang="en-US" altLang="zh-CN" sz="1865"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就业</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1" name="矩形 10"/>
          <p:cNvSpPr/>
          <p:nvPr/>
        </p:nvSpPr>
        <p:spPr>
          <a:xfrm>
            <a:off x="6979515" y="4047237"/>
            <a:ext cx="1536000" cy="950915"/>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进出口</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2" name="矩形 11"/>
          <p:cNvSpPr/>
          <p:nvPr/>
        </p:nvSpPr>
        <p:spPr>
          <a:xfrm>
            <a:off x="10282543" y="4047237"/>
            <a:ext cx="1536000" cy="950915"/>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主要污染物排放</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a:off x="373456" y="2215181"/>
            <a:ext cx="1536000" cy="1680000"/>
            <a:chOff x="281355" y="1818852"/>
            <a:chExt cx="1152000" cy="1260000"/>
          </a:xfrm>
        </p:grpSpPr>
        <p:sp>
          <p:nvSpPr>
            <p:cNvPr id="14" name="TextBox 19"/>
            <p:cNvSpPr txBox="1"/>
            <p:nvPr/>
          </p:nvSpPr>
          <p:spPr>
            <a:xfrm>
              <a:off x="281355" y="1954652"/>
              <a:ext cx="1152000" cy="623248"/>
            </a:xfrm>
            <a:prstGeom prst="rect">
              <a:avLst/>
            </a:prstGeom>
            <a:noFill/>
          </p:spPr>
          <p:txBody>
            <a:bodyPr wrap="square" rtlCol="0">
              <a:spAutoFit/>
            </a:bodyPr>
            <a:lstStyle/>
            <a:p>
              <a:pPr algn="ctr" defTabSz="913765"/>
              <a:r>
                <a:rPr lang="en-US" altLang="zh-CN" sz="3200" b="1" dirty="0">
                  <a:solidFill>
                    <a:srgbClr val="990000"/>
                  </a:solidFill>
                  <a:latin typeface="Calibri" panose="020F0502020204030204"/>
                  <a:ea typeface="宋体" panose="02010600030101010101" pitchFamily="2" charset="-122"/>
                </a:rPr>
                <a:t>GDP</a:t>
              </a:r>
              <a:endParaRPr lang="en-US" altLang="zh-CN" sz="3200" b="1" dirty="0">
                <a:solidFill>
                  <a:srgbClr val="990000"/>
                </a:solidFill>
                <a:latin typeface="Calibri" panose="020F0502020204030204"/>
                <a:ea typeface="宋体" panose="02010600030101010101" pitchFamily="2" charset="-122"/>
              </a:endParaRPr>
            </a:p>
            <a:p>
              <a:pPr algn="ctr" defTabSz="913765"/>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5" name="TextBox 21"/>
            <p:cNvSpPr txBox="1"/>
            <p:nvPr/>
          </p:nvSpPr>
          <p:spPr>
            <a:xfrm>
              <a:off x="428253" y="2457033"/>
              <a:ext cx="858204" cy="592566"/>
            </a:xfrm>
            <a:prstGeom prst="rect">
              <a:avLst/>
            </a:prstGeom>
            <a:noFill/>
          </p:spPr>
          <p:txBody>
            <a:bodyPr wrap="square" rtlCol="0">
              <a:spAutoFit/>
            </a:bodyPr>
            <a:lstStyle/>
            <a:p>
              <a:pPr algn="ctr" defTabSz="913765"/>
              <a:r>
                <a:rPr lang="en-US" altLang="zh-CN" sz="2665" b="1" dirty="0">
                  <a:solidFill>
                    <a:srgbClr val="990000"/>
                  </a:solidFill>
                  <a:latin typeface="Calibri" panose="020F0502020204030204"/>
                  <a:ea typeface="宋体" panose="02010600030101010101" pitchFamily="2" charset="-122"/>
                </a:rPr>
                <a:t>6.5%</a:t>
              </a:r>
              <a:endParaRPr lang="en-US" altLang="zh-CN" sz="2665" b="1" dirty="0">
                <a:solidFill>
                  <a:srgbClr val="990000"/>
                </a:solidFill>
                <a:latin typeface="Calibri" panose="020F0502020204030204"/>
                <a:ea typeface="宋体" panose="02010600030101010101" pitchFamily="2" charset="-122"/>
              </a:endParaRPr>
            </a:p>
            <a:p>
              <a:pPr algn="ct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左右</a:t>
              </a:r>
              <a:endPar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16" name="矩形 15"/>
            <p:cNvSpPr/>
            <p:nvPr/>
          </p:nvSpPr>
          <p:spPr>
            <a:xfrm>
              <a:off x="281355" y="1818852"/>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17" name="组合 16"/>
          <p:cNvGrpSpPr/>
          <p:nvPr/>
        </p:nvGrpSpPr>
        <p:grpSpPr>
          <a:xfrm>
            <a:off x="2024969" y="2215181"/>
            <a:ext cx="1536000" cy="1680000"/>
            <a:chOff x="1519990" y="1818852"/>
            <a:chExt cx="1152000" cy="1260000"/>
          </a:xfrm>
        </p:grpSpPr>
        <p:sp>
          <p:nvSpPr>
            <p:cNvPr id="18" name="TextBox 24"/>
            <p:cNvSpPr txBox="1"/>
            <p:nvPr/>
          </p:nvSpPr>
          <p:spPr>
            <a:xfrm>
              <a:off x="1519990" y="2141076"/>
              <a:ext cx="1152000" cy="592566"/>
            </a:xfrm>
            <a:prstGeom prst="rect">
              <a:avLst/>
            </a:prstGeom>
            <a:noFill/>
          </p:spPr>
          <p:txBody>
            <a:bodyPr wrap="square" rtlCol="0">
              <a:spAutoFit/>
            </a:bodyPr>
            <a:lstStyle/>
            <a:p>
              <a:pPr algn="ctr" defTabSz="913765"/>
              <a:r>
                <a:rPr lang="en-US" altLang="zh-CN" sz="2665" b="1" dirty="0">
                  <a:solidFill>
                    <a:srgbClr val="990000"/>
                  </a:solidFill>
                  <a:latin typeface="微软雅黑" panose="020B0503020204020204" pitchFamily="34" charset="-122"/>
                  <a:ea typeface="微软雅黑" panose="020B0503020204020204" pitchFamily="34" charset="-122"/>
                </a:rPr>
                <a:t>3%</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左右</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19" name="矩形 18"/>
            <p:cNvSpPr/>
            <p:nvPr/>
          </p:nvSpPr>
          <p:spPr>
            <a:xfrm>
              <a:off x="1519990" y="1818852"/>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20" name="组合 19"/>
          <p:cNvGrpSpPr/>
          <p:nvPr/>
        </p:nvGrpSpPr>
        <p:grpSpPr>
          <a:xfrm>
            <a:off x="3676485" y="2215181"/>
            <a:ext cx="1536001" cy="1680000"/>
            <a:chOff x="2758626" y="1818852"/>
            <a:chExt cx="1152001" cy="1260000"/>
          </a:xfrm>
        </p:grpSpPr>
        <p:sp>
          <p:nvSpPr>
            <p:cNvPr id="21" name="TextBox 27"/>
            <p:cNvSpPr txBox="1"/>
            <p:nvPr/>
          </p:nvSpPr>
          <p:spPr>
            <a:xfrm>
              <a:off x="2758627" y="2141076"/>
              <a:ext cx="1152000" cy="592566"/>
            </a:xfrm>
            <a:prstGeom prst="rect">
              <a:avLst/>
            </a:prstGeom>
            <a:noFill/>
          </p:spPr>
          <p:txBody>
            <a:bodyPr wrap="square" rtlCol="0">
              <a:spAutoFit/>
            </a:bodyPr>
            <a:lstStyle/>
            <a:p>
              <a:pPr algn="ctr" defTabSz="913765"/>
              <a:r>
                <a:rPr lang="en-US" altLang="zh-CN" sz="2665" b="1" dirty="0">
                  <a:solidFill>
                    <a:srgbClr val="990000"/>
                  </a:solidFill>
                  <a:latin typeface="微软雅黑" panose="020B0503020204020204" pitchFamily="34" charset="-122"/>
                  <a:ea typeface="微软雅黑" panose="020B0503020204020204" pitchFamily="34" charset="-122"/>
                </a:rPr>
                <a:t>1100</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万人以上</a:t>
              </a:r>
              <a:endParaRPr lang="zh-CN" altLang="en-US" sz="16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2" name="矩形 21"/>
            <p:cNvSpPr/>
            <p:nvPr/>
          </p:nvSpPr>
          <p:spPr>
            <a:xfrm>
              <a:off x="2758626" y="1818852"/>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23" name="组合 22"/>
          <p:cNvGrpSpPr/>
          <p:nvPr/>
        </p:nvGrpSpPr>
        <p:grpSpPr>
          <a:xfrm>
            <a:off x="5328000" y="2215181"/>
            <a:ext cx="1536000" cy="1680000"/>
            <a:chOff x="3997263" y="1818852"/>
            <a:chExt cx="1152000" cy="1260000"/>
          </a:xfrm>
        </p:grpSpPr>
        <p:sp>
          <p:nvSpPr>
            <p:cNvPr id="24" name="TextBox 30"/>
            <p:cNvSpPr txBox="1"/>
            <p:nvPr/>
          </p:nvSpPr>
          <p:spPr>
            <a:xfrm>
              <a:off x="3997263" y="2125687"/>
              <a:ext cx="1152000" cy="561741"/>
            </a:xfrm>
            <a:prstGeom prst="rect">
              <a:avLst/>
            </a:prstGeom>
            <a:noFill/>
          </p:spPr>
          <p:txBody>
            <a:bodyPr wrap="square" rtlCol="0">
              <a:spAutoFit/>
            </a:bodyPr>
            <a:lstStyle/>
            <a:p>
              <a:pPr algn="ctr" defTabSz="913765"/>
              <a:r>
                <a:rPr lang="en-US" altLang="zh-CN" sz="2400" b="1" dirty="0">
                  <a:solidFill>
                    <a:srgbClr val="990000"/>
                  </a:solidFill>
                  <a:latin typeface="微软雅黑" panose="020B0503020204020204" pitchFamily="34" charset="-122"/>
                  <a:ea typeface="微软雅黑" panose="020B0503020204020204" pitchFamily="34" charset="-122"/>
                </a:rPr>
                <a:t>4.5%</a:t>
              </a:r>
              <a:endParaRPr lang="en-US" altLang="zh-CN" sz="2400"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1865" dirty="0">
                  <a:solidFill>
                    <a:prstClr val="black">
                      <a:lumMod val="85000"/>
                      <a:lumOff val="15000"/>
                    </a:prstClr>
                  </a:solidFill>
                  <a:latin typeface="微软雅黑" panose="020B0503020204020204" pitchFamily="34" charset="-122"/>
                  <a:ea typeface="微软雅黑" panose="020B0503020204020204" pitchFamily="34" charset="-122"/>
                </a:rPr>
                <a:t>以内</a:t>
              </a:r>
              <a:endParaRPr lang="zh-CN" altLang="en-US" sz="24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5" name="矩形 24"/>
            <p:cNvSpPr/>
            <p:nvPr/>
          </p:nvSpPr>
          <p:spPr>
            <a:xfrm>
              <a:off x="3997263" y="1818852"/>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26" name="组合 25"/>
          <p:cNvGrpSpPr/>
          <p:nvPr/>
        </p:nvGrpSpPr>
        <p:grpSpPr>
          <a:xfrm>
            <a:off x="6979513" y="2215181"/>
            <a:ext cx="1536000" cy="1680000"/>
            <a:chOff x="5235898" y="1818852"/>
            <a:chExt cx="1152000" cy="1260000"/>
          </a:xfrm>
        </p:grpSpPr>
        <p:sp>
          <p:nvSpPr>
            <p:cNvPr id="27" name="TextBox 33"/>
            <p:cNvSpPr txBox="1"/>
            <p:nvPr/>
          </p:nvSpPr>
          <p:spPr>
            <a:xfrm>
              <a:off x="5235898" y="2097791"/>
              <a:ext cx="1152000" cy="684899"/>
            </a:xfrm>
            <a:prstGeom prst="rect">
              <a:avLst/>
            </a:prstGeom>
            <a:noFill/>
          </p:spPr>
          <p:txBody>
            <a:bodyPr wrap="square" rtlCol="0">
              <a:spAutoFit/>
            </a:bodyP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回稳</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向好</a:t>
              </a:r>
              <a:endParaRPr lang="en-US" altLang="zh-CN" sz="2665" b="1" dirty="0">
                <a:solidFill>
                  <a:srgbClr val="990000"/>
                </a:solidFill>
                <a:latin typeface="微软雅黑" panose="020B0503020204020204" pitchFamily="34" charset="-122"/>
                <a:ea typeface="微软雅黑" panose="020B0503020204020204" pitchFamily="34" charset="-122"/>
              </a:endParaRPr>
            </a:p>
          </p:txBody>
        </p:sp>
        <p:sp>
          <p:nvSpPr>
            <p:cNvPr id="28" name="矩形 27"/>
            <p:cNvSpPr/>
            <p:nvPr/>
          </p:nvSpPr>
          <p:spPr>
            <a:xfrm>
              <a:off x="5235898" y="1818852"/>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665" b="1">
                <a:solidFill>
                  <a:srgbClr val="990000"/>
                </a:solidFill>
                <a:latin typeface="Calibri" panose="020F0502020204030204"/>
                <a:ea typeface="宋体" panose="02010600030101010101" pitchFamily="2" charset="-122"/>
              </a:endParaRPr>
            </a:p>
          </p:txBody>
        </p:sp>
      </p:grpSp>
      <p:grpSp>
        <p:nvGrpSpPr>
          <p:cNvPr id="29" name="组合 28"/>
          <p:cNvGrpSpPr/>
          <p:nvPr/>
        </p:nvGrpSpPr>
        <p:grpSpPr>
          <a:xfrm>
            <a:off x="8631028" y="2215181"/>
            <a:ext cx="1536000" cy="1680000"/>
            <a:chOff x="6474534" y="1818852"/>
            <a:chExt cx="1152000" cy="1260000"/>
          </a:xfrm>
        </p:grpSpPr>
        <p:sp>
          <p:nvSpPr>
            <p:cNvPr id="30" name="TextBox 36"/>
            <p:cNvSpPr txBox="1"/>
            <p:nvPr/>
          </p:nvSpPr>
          <p:spPr>
            <a:xfrm>
              <a:off x="6474534" y="2128569"/>
              <a:ext cx="1152000" cy="684899"/>
            </a:xfrm>
            <a:prstGeom prst="rect">
              <a:avLst/>
            </a:prstGeom>
            <a:noFill/>
          </p:spPr>
          <p:txBody>
            <a:bodyPr wrap="square" rtlCol="0">
              <a:spAutoFit/>
            </a:bodyP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基本</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平衡</a:t>
              </a:r>
              <a:endParaRPr lang="en-US" altLang="zh-CN" sz="2665" b="1" dirty="0">
                <a:solidFill>
                  <a:srgbClr val="990000"/>
                </a:solidFill>
                <a:latin typeface="微软雅黑" panose="020B0503020204020204" pitchFamily="34" charset="-122"/>
                <a:ea typeface="微软雅黑" panose="020B0503020204020204" pitchFamily="34" charset="-122"/>
              </a:endParaRPr>
            </a:p>
          </p:txBody>
        </p:sp>
        <p:sp>
          <p:nvSpPr>
            <p:cNvPr id="31" name="矩形 30"/>
            <p:cNvSpPr/>
            <p:nvPr/>
          </p:nvSpPr>
          <p:spPr>
            <a:xfrm>
              <a:off x="6474534" y="1818852"/>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665" b="1">
                <a:solidFill>
                  <a:srgbClr val="990000"/>
                </a:solidFill>
                <a:latin typeface="Calibri" panose="020F0502020204030204"/>
                <a:ea typeface="宋体" panose="02010600030101010101" pitchFamily="2" charset="-122"/>
              </a:endParaRPr>
            </a:p>
          </p:txBody>
        </p:sp>
      </p:grpSp>
      <p:grpSp>
        <p:nvGrpSpPr>
          <p:cNvPr id="32" name="组合 31"/>
          <p:cNvGrpSpPr/>
          <p:nvPr/>
        </p:nvGrpSpPr>
        <p:grpSpPr>
          <a:xfrm>
            <a:off x="10282542" y="2215181"/>
            <a:ext cx="1536001" cy="1680000"/>
            <a:chOff x="7713169" y="1818852"/>
            <a:chExt cx="1152001" cy="1260000"/>
          </a:xfrm>
        </p:grpSpPr>
        <p:sp>
          <p:nvSpPr>
            <p:cNvPr id="33" name="矩形 32"/>
            <p:cNvSpPr/>
            <p:nvPr/>
          </p:nvSpPr>
          <p:spPr>
            <a:xfrm>
              <a:off x="7713169" y="1818852"/>
              <a:ext cx="1152000" cy="126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2665" b="1">
                <a:solidFill>
                  <a:srgbClr val="990000"/>
                </a:solidFill>
                <a:latin typeface="Calibri" panose="020F0502020204030204"/>
                <a:ea typeface="宋体" panose="02010600030101010101" pitchFamily="2" charset="-122"/>
              </a:endParaRPr>
            </a:p>
          </p:txBody>
        </p:sp>
        <p:sp>
          <p:nvSpPr>
            <p:cNvPr id="34" name="矩形 33"/>
            <p:cNvSpPr/>
            <p:nvPr/>
          </p:nvSpPr>
          <p:spPr>
            <a:xfrm>
              <a:off x="7713169" y="2128569"/>
              <a:ext cx="1152001" cy="684899"/>
            </a:xfrm>
            <a:prstGeom prst="rect">
              <a:avLst/>
            </a:prstGeom>
          </p:spPr>
          <p:txBody>
            <a:bodyPr wrap="square">
              <a:spAutoFit/>
            </a:bodyPr>
            <a:lstStyle/>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继续</a:t>
              </a:r>
              <a:endParaRPr lang="en-US" altLang="zh-CN" sz="26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2665" b="1" dirty="0">
                  <a:solidFill>
                    <a:srgbClr val="990000"/>
                  </a:solidFill>
                  <a:latin typeface="微软雅黑" panose="020B0503020204020204" pitchFamily="34" charset="-122"/>
                  <a:ea typeface="微软雅黑" panose="020B0503020204020204" pitchFamily="34" charset="-122"/>
                </a:rPr>
                <a:t>下降</a:t>
              </a:r>
              <a:endParaRPr lang="en-US" altLang="zh-CN" sz="2665" b="1" dirty="0">
                <a:solidFill>
                  <a:srgbClr val="990000"/>
                </a:solidFill>
                <a:latin typeface="微软雅黑" panose="020B0503020204020204" pitchFamily="34" charset="-122"/>
                <a:ea typeface="微软雅黑" panose="020B0503020204020204" pitchFamily="34" charset="-122"/>
              </a:endParaRPr>
            </a:p>
          </p:txBody>
        </p:sp>
      </p:grpSp>
      <p:sp>
        <p:nvSpPr>
          <p:cNvPr id="35" name="矩形 34"/>
          <p:cNvSpPr/>
          <p:nvPr/>
        </p:nvSpPr>
        <p:spPr>
          <a:xfrm>
            <a:off x="373456" y="5552821"/>
            <a:ext cx="8770541" cy="338554"/>
          </a:xfrm>
          <a:prstGeom prst="rect">
            <a:avLst/>
          </a:prstGeom>
        </p:spPr>
        <p:txBody>
          <a:bodyPr wrap="square">
            <a:spAutoFit/>
          </a:bodyPr>
          <a:lstStyle/>
          <a:p>
            <a:pPr defTabSz="913765"/>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今年广义货币</a:t>
            </a:r>
            <a:r>
              <a:rPr lang="en-US" altLang="zh-CN" sz="1600" b="1" dirty="0">
                <a:solidFill>
                  <a:prstClr val="black">
                    <a:lumMod val="85000"/>
                    <a:lumOff val="15000"/>
                  </a:prstClr>
                </a:solidFill>
                <a:latin typeface="微软雅黑" panose="020B0503020204020204" pitchFamily="34" charset="-122"/>
                <a:ea typeface="微软雅黑" panose="020B0503020204020204" pitchFamily="34" charset="-122"/>
              </a:rPr>
              <a:t>M2</a:t>
            </a:r>
            <a:r>
              <a:rPr lang="zh-CN" altLang="en-US" sz="1600" b="1" dirty="0">
                <a:solidFill>
                  <a:prstClr val="black">
                    <a:lumMod val="85000"/>
                    <a:lumOff val="15000"/>
                  </a:prstClr>
                </a:solidFill>
                <a:latin typeface="微软雅黑" panose="020B0503020204020204" pitchFamily="34" charset="-122"/>
                <a:ea typeface="微软雅黑" panose="020B0503020204020204" pitchFamily="34" charset="-122"/>
              </a:rPr>
              <a:t>和社会融资规模余额预期增长均为</a:t>
            </a:r>
            <a:r>
              <a:rPr lang="en-US" altLang="zh-CN" sz="1600" b="1" dirty="0">
                <a:solidFill>
                  <a:srgbClr val="990000"/>
                </a:solidFill>
                <a:latin typeface="微软雅黑" panose="020B0503020204020204" pitchFamily="34" charset="-122"/>
                <a:ea typeface="微软雅黑" panose="020B0503020204020204" pitchFamily="34" charset="-122"/>
              </a:rPr>
              <a:t>12%</a:t>
            </a:r>
            <a:r>
              <a:rPr lang="zh-CN" altLang="en-US" sz="1600" b="1" dirty="0">
                <a:solidFill>
                  <a:srgbClr val="990000"/>
                </a:solidFill>
                <a:latin typeface="微软雅黑" panose="020B0503020204020204" pitchFamily="34" charset="-122"/>
                <a:ea typeface="微软雅黑" panose="020B0503020204020204" pitchFamily="34" charset="-122"/>
              </a:rPr>
              <a:t>左右</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36" name="TextBox 44"/>
          <p:cNvSpPr txBox="1"/>
          <p:nvPr/>
        </p:nvSpPr>
        <p:spPr>
          <a:xfrm>
            <a:off x="373457" y="5152712"/>
            <a:ext cx="8507809" cy="338554"/>
          </a:xfrm>
          <a:prstGeom prst="rect">
            <a:avLst/>
          </a:prstGeom>
        </p:spPr>
        <p:txBody>
          <a:bodyPr wrap="square">
            <a:spAutoFit/>
          </a:bodyPr>
          <a:lstStyle>
            <a:defPPr>
              <a:defRPr lang="zh-CN"/>
            </a:defPPr>
            <a:lvl1pPr>
              <a:defRPr sz="1400">
                <a:solidFill>
                  <a:srgbClr val="990000"/>
                </a:solidFill>
                <a:latin typeface="微软雅黑" panose="020B0503020204020204" pitchFamily="34" charset="-122"/>
                <a:ea typeface="微软雅黑" panose="020B0503020204020204" pitchFamily="34" charset="-122"/>
              </a:defRPr>
            </a:lvl1pPr>
          </a:lstStyle>
          <a:p>
            <a:pPr defTabSz="913765"/>
            <a:r>
              <a:rPr lang="zh-CN" altLang="en-US" sz="1600" b="1" dirty="0">
                <a:solidFill>
                  <a:prstClr val="black">
                    <a:lumMod val="85000"/>
                    <a:lumOff val="15000"/>
                  </a:prstClr>
                </a:solidFill>
              </a:rPr>
              <a:t>赤字率拟按</a:t>
            </a:r>
            <a:r>
              <a:rPr lang="en-US" altLang="zh-CN" sz="1600" b="1" dirty="0"/>
              <a:t>3%</a:t>
            </a:r>
            <a:r>
              <a:rPr lang="zh-CN" altLang="en-US" sz="1600" b="1" dirty="0">
                <a:solidFill>
                  <a:prstClr val="black">
                    <a:lumMod val="85000"/>
                    <a:lumOff val="15000"/>
                  </a:prstClr>
                </a:solidFill>
              </a:rPr>
              <a:t>安排</a:t>
            </a:r>
            <a:r>
              <a:rPr lang="en-US" altLang="zh-CN" sz="1600" b="1" dirty="0">
                <a:solidFill>
                  <a:prstClr val="black">
                    <a:lumMod val="85000"/>
                    <a:lumOff val="15000"/>
                  </a:prstClr>
                </a:solidFill>
              </a:rPr>
              <a:t>,</a:t>
            </a:r>
            <a:r>
              <a:rPr lang="zh-CN" altLang="en-US" sz="1600" b="1" dirty="0">
                <a:solidFill>
                  <a:prstClr val="black">
                    <a:lumMod val="85000"/>
                    <a:lumOff val="15000"/>
                  </a:prstClr>
                </a:solidFill>
              </a:rPr>
              <a:t>财政赤字</a:t>
            </a:r>
            <a:r>
              <a:rPr lang="en-US" altLang="zh-CN" sz="1600" b="1" dirty="0"/>
              <a:t>2.38</a:t>
            </a:r>
            <a:r>
              <a:rPr lang="zh-CN" altLang="en-US" sz="1600" b="1" dirty="0"/>
              <a:t>万亿元</a:t>
            </a:r>
            <a:r>
              <a:rPr lang="en-US" altLang="zh-CN" sz="1600" b="1" dirty="0">
                <a:solidFill>
                  <a:prstClr val="black">
                    <a:lumMod val="85000"/>
                    <a:lumOff val="15000"/>
                  </a:prstClr>
                </a:solidFill>
              </a:rPr>
              <a:t>,</a:t>
            </a:r>
            <a:r>
              <a:rPr lang="zh-CN" altLang="en-US" sz="1600" b="1" dirty="0">
                <a:solidFill>
                  <a:prstClr val="black">
                    <a:lumMod val="85000"/>
                    <a:lumOff val="15000"/>
                  </a:prstClr>
                </a:solidFill>
              </a:rPr>
              <a:t>比去年增加</a:t>
            </a:r>
            <a:r>
              <a:rPr lang="en-US" altLang="zh-CN" sz="1600" b="1" dirty="0"/>
              <a:t>2000</a:t>
            </a:r>
            <a:r>
              <a:rPr lang="zh-CN" altLang="en-US" sz="1600" b="1" dirty="0"/>
              <a:t>亿元</a:t>
            </a:r>
            <a:endParaRPr lang="zh-CN" altLang="en-US" sz="1600" b="1" dirty="0"/>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2000"/>
                                        <p:tgtEl>
                                          <p:spTgt spid="5"/>
                                        </p:tgtEl>
                                      </p:cBhvr>
                                    </p:animEffect>
                                  </p:childTnLst>
                                </p:cTn>
                              </p:par>
                            </p:childTnLst>
                          </p:cTn>
                        </p:par>
                        <p:par>
                          <p:cTn id="8" fill="hold">
                            <p:stCondLst>
                              <p:cond delay="2000"/>
                            </p:stCondLst>
                            <p:childTnLst>
                              <p:par>
                                <p:cTn id="9" presetID="47" presetClass="entr" presetSubtype="0" fill="hold"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500"/>
                                        <p:tgtEl>
                                          <p:spTgt spid="13"/>
                                        </p:tgtEl>
                                      </p:cBhvr>
                                    </p:animEffect>
                                    <p:anim calcmode="lin" valueType="num">
                                      <p:cBhvr>
                                        <p:cTn id="12" dur="1500" fill="hold"/>
                                        <p:tgtEl>
                                          <p:spTgt spid="13"/>
                                        </p:tgtEl>
                                        <p:attrNameLst>
                                          <p:attrName>ppt_x</p:attrName>
                                        </p:attrNameLst>
                                      </p:cBhvr>
                                      <p:tavLst>
                                        <p:tav tm="0">
                                          <p:val>
                                            <p:strVal val="#ppt_x"/>
                                          </p:val>
                                        </p:tav>
                                        <p:tav tm="100000">
                                          <p:val>
                                            <p:strVal val="#ppt_x"/>
                                          </p:val>
                                        </p:tav>
                                      </p:tavLst>
                                    </p:anim>
                                    <p:anim calcmode="lin" valueType="num">
                                      <p:cBhvr>
                                        <p:cTn id="13" dur="1500" fill="hold"/>
                                        <p:tgtEl>
                                          <p:spTgt spid="13"/>
                                        </p:tgtEl>
                                        <p:attrNameLst>
                                          <p:attrName>ppt_y</p:attrName>
                                        </p:attrNameLst>
                                      </p:cBhvr>
                                      <p:tavLst>
                                        <p:tav tm="0">
                                          <p:val>
                                            <p:strVal val="#ppt_y-.1"/>
                                          </p:val>
                                        </p:tav>
                                        <p:tav tm="100000">
                                          <p:val>
                                            <p:strVal val="#ppt_y"/>
                                          </p:val>
                                        </p:tav>
                                      </p:tavLst>
                                    </p:anim>
                                  </p:childTnLst>
                                </p:cTn>
                              </p:par>
                              <p:par>
                                <p:cTn id="14" presetID="42" presetClass="entr" presetSubtype="0"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1500"/>
                                        <p:tgtEl>
                                          <p:spTgt spid="6"/>
                                        </p:tgtEl>
                                      </p:cBhvr>
                                    </p:animEffect>
                                    <p:anim calcmode="lin" valueType="num">
                                      <p:cBhvr>
                                        <p:cTn id="17" dur="1500" fill="hold"/>
                                        <p:tgtEl>
                                          <p:spTgt spid="6"/>
                                        </p:tgtEl>
                                        <p:attrNameLst>
                                          <p:attrName>ppt_x</p:attrName>
                                        </p:attrNameLst>
                                      </p:cBhvr>
                                      <p:tavLst>
                                        <p:tav tm="0">
                                          <p:val>
                                            <p:strVal val="#ppt_x"/>
                                          </p:val>
                                        </p:tav>
                                        <p:tav tm="100000">
                                          <p:val>
                                            <p:strVal val="#ppt_x"/>
                                          </p:val>
                                        </p:tav>
                                      </p:tavLst>
                                    </p:anim>
                                    <p:anim calcmode="lin" valueType="num">
                                      <p:cBhvr>
                                        <p:cTn id="18" dur="1500" fill="hold"/>
                                        <p:tgtEl>
                                          <p:spTgt spid="6"/>
                                        </p:tgtEl>
                                        <p:attrNameLst>
                                          <p:attrName>ppt_y</p:attrName>
                                        </p:attrNameLst>
                                      </p:cBhvr>
                                      <p:tavLst>
                                        <p:tav tm="0">
                                          <p:val>
                                            <p:strVal val="#ppt_y+.1"/>
                                          </p:val>
                                        </p:tav>
                                        <p:tav tm="100000">
                                          <p:val>
                                            <p:strVal val="#ppt_y"/>
                                          </p:val>
                                        </p:tav>
                                      </p:tavLst>
                                    </p:anim>
                                  </p:childTnLst>
                                </p:cTn>
                              </p:par>
                            </p:childTnLst>
                          </p:cTn>
                        </p:par>
                        <p:par>
                          <p:cTn id="19" fill="hold">
                            <p:stCondLst>
                              <p:cond delay="3500"/>
                            </p:stCondLst>
                            <p:childTnLst>
                              <p:par>
                                <p:cTn id="20" presetID="47" presetClass="entr" presetSubtype="0" fill="hold" nodeType="afterEffect">
                                  <p:stCondLst>
                                    <p:cond delay="0"/>
                                  </p:stCondLst>
                                  <p:childTnLst>
                                    <p:set>
                                      <p:cBhvr>
                                        <p:cTn id="21" dur="1" fill="hold">
                                          <p:stCondLst>
                                            <p:cond delay="0"/>
                                          </p:stCondLst>
                                        </p:cTn>
                                        <p:tgtEl>
                                          <p:spTgt spid="17"/>
                                        </p:tgtEl>
                                        <p:attrNameLst>
                                          <p:attrName>style.visibility</p:attrName>
                                        </p:attrNameLst>
                                      </p:cBhvr>
                                      <p:to>
                                        <p:strVal val="visible"/>
                                      </p:to>
                                    </p:set>
                                    <p:animEffect transition="in" filter="fade">
                                      <p:cBhvr>
                                        <p:cTn id="22" dur="1500"/>
                                        <p:tgtEl>
                                          <p:spTgt spid="17"/>
                                        </p:tgtEl>
                                      </p:cBhvr>
                                    </p:animEffect>
                                    <p:anim calcmode="lin" valueType="num">
                                      <p:cBhvr>
                                        <p:cTn id="23" dur="1500" fill="hold"/>
                                        <p:tgtEl>
                                          <p:spTgt spid="17"/>
                                        </p:tgtEl>
                                        <p:attrNameLst>
                                          <p:attrName>ppt_x</p:attrName>
                                        </p:attrNameLst>
                                      </p:cBhvr>
                                      <p:tavLst>
                                        <p:tav tm="0">
                                          <p:val>
                                            <p:strVal val="#ppt_x"/>
                                          </p:val>
                                        </p:tav>
                                        <p:tav tm="100000">
                                          <p:val>
                                            <p:strVal val="#ppt_x"/>
                                          </p:val>
                                        </p:tav>
                                      </p:tavLst>
                                    </p:anim>
                                    <p:anim calcmode="lin" valueType="num">
                                      <p:cBhvr>
                                        <p:cTn id="24" dur="1500" fill="hold"/>
                                        <p:tgtEl>
                                          <p:spTgt spid="17"/>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1500"/>
                                        <p:tgtEl>
                                          <p:spTgt spid="7"/>
                                        </p:tgtEl>
                                      </p:cBhvr>
                                    </p:animEffect>
                                    <p:anim calcmode="lin" valueType="num">
                                      <p:cBhvr>
                                        <p:cTn id="28" dur="1500" fill="hold"/>
                                        <p:tgtEl>
                                          <p:spTgt spid="7"/>
                                        </p:tgtEl>
                                        <p:attrNameLst>
                                          <p:attrName>ppt_x</p:attrName>
                                        </p:attrNameLst>
                                      </p:cBhvr>
                                      <p:tavLst>
                                        <p:tav tm="0">
                                          <p:val>
                                            <p:strVal val="#ppt_x"/>
                                          </p:val>
                                        </p:tav>
                                        <p:tav tm="100000">
                                          <p:val>
                                            <p:strVal val="#ppt_x"/>
                                          </p:val>
                                        </p:tav>
                                      </p:tavLst>
                                    </p:anim>
                                    <p:anim calcmode="lin" valueType="num">
                                      <p:cBhvr>
                                        <p:cTn id="29" dur="1500" fill="hold"/>
                                        <p:tgtEl>
                                          <p:spTgt spid="7"/>
                                        </p:tgtEl>
                                        <p:attrNameLst>
                                          <p:attrName>ppt_y</p:attrName>
                                        </p:attrNameLst>
                                      </p:cBhvr>
                                      <p:tavLst>
                                        <p:tav tm="0">
                                          <p:val>
                                            <p:strVal val="#ppt_y+.1"/>
                                          </p:val>
                                        </p:tav>
                                        <p:tav tm="100000">
                                          <p:val>
                                            <p:strVal val="#ppt_y"/>
                                          </p:val>
                                        </p:tav>
                                      </p:tavLst>
                                    </p:anim>
                                  </p:childTnLst>
                                </p:cTn>
                              </p:par>
                            </p:childTnLst>
                          </p:cTn>
                        </p:par>
                        <p:par>
                          <p:cTn id="30" fill="hold">
                            <p:stCondLst>
                              <p:cond delay="5000"/>
                            </p:stCondLst>
                            <p:childTnLst>
                              <p:par>
                                <p:cTn id="31" presetID="47" presetClass="entr" presetSubtype="0" fill="hold" nodeType="afterEffect">
                                  <p:stCondLst>
                                    <p:cond delay="0"/>
                                  </p:stCondLst>
                                  <p:childTnLst>
                                    <p:set>
                                      <p:cBhvr>
                                        <p:cTn id="32" dur="1" fill="hold">
                                          <p:stCondLst>
                                            <p:cond delay="0"/>
                                          </p:stCondLst>
                                        </p:cTn>
                                        <p:tgtEl>
                                          <p:spTgt spid="20"/>
                                        </p:tgtEl>
                                        <p:attrNameLst>
                                          <p:attrName>style.visibility</p:attrName>
                                        </p:attrNameLst>
                                      </p:cBhvr>
                                      <p:to>
                                        <p:strVal val="visible"/>
                                      </p:to>
                                    </p:set>
                                    <p:animEffect transition="in" filter="fade">
                                      <p:cBhvr>
                                        <p:cTn id="33" dur="1500"/>
                                        <p:tgtEl>
                                          <p:spTgt spid="20"/>
                                        </p:tgtEl>
                                      </p:cBhvr>
                                    </p:animEffect>
                                    <p:anim calcmode="lin" valueType="num">
                                      <p:cBhvr>
                                        <p:cTn id="34" dur="1500" fill="hold"/>
                                        <p:tgtEl>
                                          <p:spTgt spid="20"/>
                                        </p:tgtEl>
                                        <p:attrNameLst>
                                          <p:attrName>ppt_x</p:attrName>
                                        </p:attrNameLst>
                                      </p:cBhvr>
                                      <p:tavLst>
                                        <p:tav tm="0">
                                          <p:val>
                                            <p:strVal val="#ppt_x"/>
                                          </p:val>
                                        </p:tav>
                                        <p:tav tm="100000">
                                          <p:val>
                                            <p:strVal val="#ppt_x"/>
                                          </p:val>
                                        </p:tav>
                                      </p:tavLst>
                                    </p:anim>
                                    <p:anim calcmode="lin" valueType="num">
                                      <p:cBhvr>
                                        <p:cTn id="35" dur="1500" fill="hold"/>
                                        <p:tgtEl>
                                          <p:spTgt spid="2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1500"/>
                                        <p:tgtEl>
                                          <p:spTgt spid="10"/>
                                        </p:tgtEl>
                                      </p:cBhvr>
                                    </p:animEffect>
                                    <p:anim calcmode="lin" valueType="num">
                                      <p:cBhvr>
                                        <p:cTn id="39" dur="1500" fill="hold"/>
                                        <p:tgtEl>
                                          <p:spTgt spid="10"/>
                                        </p:tgtEl>
                                        <p:attrNameLst>
                                          <p:attrName>ppt_x</p:attrName>
                                        </p:attrNameLst>
                                      </p:cBhvr>
                                      <p:tavLst>
                                        <p:tav tm="0">
                                          <p:val>
                                            <p:strVal val="#ppt_x"/>
                                          </p:val>
                                        </p:tav>
                                        <p:tav tm="100000">
                                          <p:val>
                                            <p:strVal val="#ppt_x"/>
                                          </p:val>
                                        </p:tav>
                                      </p:tavLst>
                                    </p:anim>
                                    <p:anim calcmode="lin" valueType="num">
                                      <p:cBhvr>
                                        <p:cTn id="40" dur="150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6500"/>
                            </p:stCondLst>
                            <p:childTnLst>
                              <p:par>
                                <p:cTn id="42" presetID="47" presetClass="entr" presetSubtype="0" fill="hold" nodeType="afterEffect">
                                  <p:stCondLst>
                                    <p:cond delay="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500"/>
                                        <p:tgtEl>
                                          <p:spTgt spid="23"/>
                                        </p:tgtEl>
                                      </p:cBhvr>
                                    </p:animEffect>
                                    <p:anim calcmode="lin" valueType="num">
                                      <p:cBhvr>
                                        <p:cTn id="45" dur="1500" fill="hold"/>
                                        <p:tgtEl>
                                          <p:spTgt spid="23"/>
                                        </p:tgtEl>
                                        <p:attrNameLst>
                                          <p:attrName>ppt_x</p:attrName>
                                        </p:attrNameLst>
                                      </p:cBhvr>
                                      <p:tavLst>
                                        <p:tav tm="0">
                                          <p:val>
                                            <p:strVal val="#ppt_x"/>
                                          </p:val>
                                        </p:tav>
                                        <p:tav tm="100000">
                                          <p:val>
                                            <p:strVal val="#ppt_x"/>
                                          </p:val>
                                        </p:tav>
                                      </p:tavLst>
                                    </p:anim>
                                    <p:anim calcmode="lin" valueType="num">
                                      <p:cBhvr>
                                        <p:cTn id="46" dur="1500" fill="hold"/>
                                        <p:tgtEl>
                                          <p:spTgt spid="2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1500"/>
                                        <p:tgtEl>
                                          <p:spTgt spid="8"/>
                                        </p:tgtEl>
                                      </p:cBhvr>
                                    </p:animEffect>
                                    <p:anim calcmode="lin" valueType="num">
                                      <p:cBhvr>
                                        <p:cTn id="50" dur="1500" fill="hold"/>
                                        <p:tgtEl>
                                          <p:spTgt spid="8"/>
                                        </p:tgtEl>
                                        <p:attrNameLst>
                                          <p:attrName>ppt_x</p:attrName>
                                        </p:attrNameLst>
                                      </p:cBhvr>
                                      <p:tavLst>
                                        <p:tav tm="0">
                                          <p:val>
                                            <p:strVal val="#ppt_x"/>
                                          </p:val>
                                        </p:tav>
                                        <p:tav tm="100000">
                                          <p:val>
                                            <p:strVal val="#ppt_x"/>
                                          </p:val>
                                        </p:tav>
                                      </p:tavLst>
                                    </p:anim>
                                    <p:anim calcmode="lin" valueType="num">
                                      <p:cBhvr>
                                        <p:cTn id="51" dur="1500" fill="hold"/>
                                        <p:tgtEl>
                                          <p:spTgt spid="8"/>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nodeType="afterEffect">
                                  <p:stCondLst>
                                    <p:cond delay="0"/>
                                  </p:stCondLst>
                                  <p:childTnLst>
                                    <p:set>
                                      <p:cBhvr>
                                        <p:cTn id="54" dur="1" fill="hold">
                                          <p:stCondLst>
                                            <p:cond delay="0"/>
                                          </p:stCondLst>
                                        </p:cTn>
                                        <p:tgtEl>
                                          <p:spTgt spid="26"/>
                                        </p:tgtEl>
                                        <p:attrNameLst>
                                          <p:attrName>style.visibility</p:attrName>
                                        </p:attrNameLst>
                                      </p:cBhvr>
                                      <p:to>
                                        <p:strVal val="visible"/>
                                      </p:to>
                                    </p:set>
                                    <p:animEffect transition="in" filter="fade">
                                      <p:cBhvr>
                                        <p:cTn id="55" dur="1500"/>
                                        <p:tgtEl>
                                          <p:spTgt spid="26"/>
                                        </p:tgtEl>
                                      </p:cBhvr>
                                    </p:animEffect>
                                    <p:anim calcmode="lin" valueType="num">
                                      <p:cBhvr>
                                        <p:cTn id="56" dur="1500" fill="hold"/>
                                        <p:tgtEl>
                                          <p:spTgt spid="26"/>
                                        </p:tgtEl>
                                        <p:attrNameLst>
                                          <p:attrName>ppt_x</p:attrName>
                                        </p:attrNameLst>
                                      </p:cBhvr>
                                      <p:tavLst>
                                        <p:tav tm="0">
                                          <p:val>
                                            <p:strVal val="#ppt_x"/>
                                          </p:val>
                                        </p:tav>
                                        <p:tav tm="100000">
                                          <p:val>
                                            <p:strVal val="#ppt_x"/>
                                          </p:val>
                                        </p:tav>
                                      </p:tavLst>
                                    </p:anim>
                                    <p:anim calcmode="lin" valueType="num">
                                      <p:cBhvr>
                                        <p:cTn id="57" dur="1500" fill="hold"/>
                                        <p:tgtEl>
                                          <p:spTgt spid="26"/>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0"/>
                                  </p:stCondLst>
                                  <p:childTnLst>
                                    <p:set>
                                      <p:cBhvr>
                                        <p:cTn id="59" dur="1" fill="hold">
                                          <p:stCondLst>
                                            <p:cond delay="0"/>
                                          </p:stCondLst>
                                        </p:cTn>
                                        <p:tgtEl>
                                          <p:spTgt spid="11"/>
                                        </p:tgtEl>
                                        <p:attrNameLst>
                                          <p:attrName>style.visibility</p:attrName>
                                        </p:attrNameLst>
                                      </p:cBhvr>
                                      <p:to>
                                        <p:strVal val="visible"/>
                                      </p:to>
                                    </p:set>
                                    <p:animEffect transition="in" filter="fade">
                                      <p:cBhvr>
                                        <p:cTn id="60" dur="1500"/>
                                        <p:tgtEl>
                                          <p:spTgt spid="11"/>
                                        </p:tgtEl>
                                      </p:cBhvr>
                                    </p:animEffect>
                                    <p:anim calcmode="lin" valueType="num">
                                      <p:cBhvr>
                                        <p:cTn id="61" dur="1500" fill="hold"/>
                                        <p:tgtEl>
                                          <p:spTgt spid="11"/>
                                        </p:tgtEl>
                                        <p:attrNameLst>
                                          <p:attrName>ppt_x</p:attrName>
                                        </p:attrNameLst>
                                      </p:cBhvr>
                                      <p:tavLst>
                                        <p:tav tm="0">
                                          <p:val>
                                            <p:strVal val="#ppt_x"/>
                                          </p:val>
                                        </p:tav>
                                        <p:tav tm="100000">
                                          <p:val>
                                            <p:strVal val="#ppt_x"/>
                                          </p:val>
                                        </p:tav>
                                      </p:tavLst>
                                    </p:anim>
                                    <p:anim calcmode="lin" valueType="num">
                                      <p:cBhvr>
                                        <p:cTn id="62" dur="1500" fill="hold"/>
                                        <p:tgtEl>
                                          <p:spTgt spid="11"/>
                                        </p:tgtEl>
                                        <p:attrNameLst>
                                          <p:attrName>ppt_y</p:attrName>
                                        </p:attrNameLst>
                                      </p:cBhvr>
                                      <p:tavLst>
                                        <p:tav tm="0">
                                          <p:val>
                                            <p:strVal val="#ppt_y+.1"/>
                                          </p:val>
                                        </p:tav>
                                        <p:tav tm="100000">
                                          <p:val>
                                            <p:strVal val="#ppt_y"/>
                                          </p:val>
                                        </p:tav>
                                      </p:tavLst>
                                    </p:anim>
                                  </p:childTnLst>
                                </p:cTn>
                              </p:par>
                            </p:childTnLst>
                          </p:cTn>
                        </p:par>
                        <p:par>
                          <p:cTn id="63" fill="hold">
                            <p:stCondLst>
                              <p:cond delay="9500"/>
                            </p:stCondLst>
                            <p:childTnLst>
                              <p:par>
                                <p:cTn id="64" presetID="47" presetClass="entr" presetSubtype="0" fill="hold" nodeType="afterEffect">
                                  <p:stCondLst>
                                    <p:cond delay="0"/>
                                  </p:stCondLst>
                                  <p:childTnLst>
                                    <p:set>
                                      <p:cBhvr>
                                        <p:cTn id="65" dur="1" fill="hold">
                                          <p:stCondLst>
                                            <p:cond delay="0"/>
                                          </p:stCondLst>
                                        </p:cTn>
                                        <p:tgtEl>
                                          <p:spTgt spid="29"/>
                                        </p:tgtEl>
                                        <p:attrNameLst>
                                          <p:attrName>style.visibility</p:attrName>
                                        </p:attrNameLst>
                                      </p:cBhvr>
                                      <p:to>
                                        <p:strVal val="visible"/>
                                      </p:to>
                                    </p:set>
                                    <p:animEffect transition="in" filter="fade">
                                      <p:cBhvr>
                                        <p:cTn id="66" dur="1500"/>
                                        <p:tgtEl>
                                          <p:spTgt spid="29"/>
                                        </p:tgtEl>
                                      </p:cBhvr>
                                    </p:animEffect>
                                    <p:anim calcmode="lin" valueType="num">
                                      <p:cBhvr>
                                        <p:cTn id="67" dur="1500" fill="hold"/>
                                        <p:tgtEl>
                                          <p:spTgt spid="29"/>
                                        </p:tgtEl>
                                        <p:attrNameLst>
                                          <p:attrName>ppt_x</p:attrName>
                                        </p:attrNameLst>
                                      </p:cBhvr>
                                      <p:tavLst>
                                        <p:tav tm="0">
                                          <p:val>
                                            <p:strVal val="#ppt_x"/>
                                          </p:val>
                                        </p:tav>
                                        <p:tav tm="100000">
                                          <p:val>
                                            <p:strVal val="#ppt_x"/>
                                          </p:val>
                                        </p:tav>
                                      </p:tavLst>
                                    </p:anim>
                                    <p:anim calcmode="lin" valueType="num">
                                      <p:cBhvr>
                                        <p:cTn id="68" dur="1500" fill="hold"/>
                                        <p:tgtEl>
                                          <p:spTgt spid="29"/>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9"/>
                                        </p:tgtEl>
                                        <p:attrNameLst>
                                          <p:attrName>style.visibility</p:attrName>
                                        </p:attrNameLst>
                                      </p:cBhvr>
                                      <p:to>
                                        <p:strVal val="visible"/>
                                      </p:to>
                                    </p:set>
                                    <p:animEffect transition="in" filter="fade">
                                      <p:cBhvr>
                                        <p:cTn id="71" dur="1500"/>
                                        <p:tgtEl>
                                          <p:spTgt spid="9"/>
                                        </p:tgtEl>
                                      </p:cBhvr>
                                    </p:animEffect>
                                    <p:anim calcmode="lin" valueType="num">
                                      <p:cBhvr>
                                        <p:cTn id="72" dur="1500" fill="hold"/>
                                        <p:tgtEl>
                                          <p:spTgt spid="9"/>
                                        </p:tgtEl>
                                        <p:attrNameLst>
                                          <p:attrName>ppt_x</p:attrName>
                                        </p:attrNameLst>
                                      </p:cBhvr>
                                      <p:tavLst>
                                        <p:tav tm="0">
                                          <p:val>
                                            <p:strVal val="#ppt_x"/>
                                          </p:val>
                                        </p:tav>
                                        <p:tav tm="100000">
                                          <p:val>
                                            <p:strVal val="#ppt_x"/>
                                          </p:val>
                                        </p:tav>
                                      </p:tavLst>
                                    </p:anim>
                                    <p:anim calcmode="lin" valueType="num">
                                      <p:cBhvr>
                                        <p:cTn id="73" dur="1500" fill="hold"/>
                                        <p:tgtEl>
                                          <p:spTgt spid="9"/>
                                        </p:tgtEl>
                                        <p:attrNameLst>
                                          <p:attrName>ppt_y</p:attrName>
                                        </p:attrNameLst>
                                      </p:cBhvr>
                                      <p:tavLst>
                                        <p:tav tm="0">
                                          <p:val>
                                            <p:strVal val="#ppt_y+.1"/>
                                          </p:val>
                                        </p:tav>
                                        <p:tav tm="100000">
                                          <p:val>
                                            <p:strVal val="#ppt_y"/>
                                          </p:val>
                                        </p:tav>
                                      </p:tavLst>
                                    </p:anim>
                                  </p:childTnLst>
                                </p:cTn>
                              </p:par>
                            </p:childTnLst>
                          </p:cTn>
                        </p:par>
                        <p:par>
                          <p:cTn id="74" fill="hold">
                            <p:stCondLst>
                              <p:cond delay="11000"/>
                            </p:stCondLst>
                            <p:childTnLst>
                              <p:par>
                                <p:cTn id="75" presetID="47" presetClass="entr" presetSubtype="0" fill="hold" nodeType="afterEffect">
                                  <p:stCondLst>
                                    <p:cond delay="0"/>
                                  </p:stCondLst>
                                  <p:childTnLst>
                                    <p:set>
                                      <p:cBhvr>
                                        <p:cTn id="76" dur="1" fill="hold">
                                          <p:stCondLst>
                                            <p:cond delay="0"/>
                                          </p:stCondLst>
                                        </p:cTn>
                                        <p:tgtEl>
                                          <p:spTgt spid="32"/>
                                        </p:tgtEl>
                                        <p:attrNameLst>
                                          <p:attrName>style.visibility</p:attrName>
                                        </p:attrNameLst>
                                      </p:cBhvr>
                                      <p:to>
                                        <p:strVal val="visible"/>
                                      </p:to>
                                    </p:set>
                                    <p:animEffect transition="in" filter="fade">
                                      <p:cBhvr>
                                        <p:cTn id="77" dur="1500"/>
                                        <p:tgtEl>
                                          <p:spTgt spid="32"/>
                                        </p:tgtEl>
                                      </p:cBhvr>
                                    </p:animEffect>
                                    <p:anim calcmode="lin" valueType="num">
                                      <p:cBhvr>
                                        <p:cTn id="78" dur="1500" fill="hold"/>
                                        <p:tgtEl>
                                          <p:spTgt spid="32"/>
                                        </p:tgtEl>
                                        <p:attrNameLst>
                                          <p:attrName>ppt_x</p:attrName>
                                        </p:attrNameLst>
                                      </p:cBhvr>
                                      <p:tavLst>
                                        <p:tav tm="0">
                                          <p:val>
                                            <p:strVal val="#ppt_x"/>
                                          </p:val>
                                        </p:tav>
                                        <p:tav tm="100000">
                                          <p:val>
                                            <p:strVal val="#ppt_x"/>
                                          </p:val>
                                        </p:tav>
                                      </p:tavLst>
                                    </p:anim>
                                    <p:anim calcmode="lin" valueType="num">
                                      <p:cBhvr>
                                        <p:cTn id="79" dur="1500" fill="hold"/>
                                        <p:tgtEl>
                                          <p:spTgt spid="32"/>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2"/>
                                        </p:tgtEl>
                                        <p:attrNameLst>
                                          <p:attrName>style.visibility</p:attrName>
                                        </p:attrNameLst>
                                      </p:cBhvr>
                                      <p:to>
                                        <p:strVal val="visible"/>
                                      </p:to>
                                    </p:set>
                                    <p:animEffect transition="in" filter="fade">
                                      <p:cBhvr>
                                        <p:cTn id="82" dur="1500"/>
                                        <p:tgtEl>
                                          <p:spTgt spid="12"/>
                                        </p:tgtEl>
                                      </p:cBhvr>
                                    </p:animEffect>
                                    <p:anim calcmode="lin" valueType="num">
                                      <p:cBhvr>
                                        <p:cTn id="83" dur="1500" fill="hold"/>
                                        <p:tgtEl>
                                          <p:spTgt spid="12"/>
                                        </p:tgtEl>
                                        <p:attrNameLst>
                                          <p:attrName>ppt_x</p:attrName>
                                        </p:attrNameLst>
                                      </p:cBhvr>
                                      <p:tavLst>
                                        <p:tav tm="0">
                                          <p:val>
                                            <p:strVal val="#ppt_x"/>
                                          </p:val>
                                        </p:tav>
                                        <p:tav tm="100000">
                                          <p:val>
                                            <p:strVal val="#ppt_x"/>
                                          </p:val>
                                        </p:tav>
                                      </p:tavLst>
                                    </p:anim>
                                    <p:anim calcmode="lin" valueType="num">
                                      <p:cBhvr>
                                        <p:cTn id="84" dur="1500" fill="hold"/>
                                        <p:tgtEl>
                                          <p:spTgt spid="12"/>
                                        </p:tgtEl>
                                        <p:attrNameLst>
                                          <p:attrName>ppt_y</p:attrName>
                                        </p:attrNameLst>
                                      </p:cBhvr>
                                      <p:tavLst>
                                        <p:tav tm="0">
                                          <p:val>
                                            <p:strVal val="#ppt_y+.1"/>
                                          </p:val>
                                        </p:tav>
                                        <p:tav tm="100000">
                                          <p:val>
                                            <p:strVal val="#ppt_y"/>
                                          </p:val>
                                        </p:tav>
                                      </p:tavLst>
                                    </p:anim>
                                  </p:childTnLst>
                                </p:cTn>
                              </p:par>
                            </p:childTnLst>
                          </p:cTn>
                        </p:par>
                        <p:par>
                          <p:cTn id="85" fill="hold">
                            <p:stCondLst>
                              <p:cond delay="12500"/>
                            </p:stCondLst>
                            <p:childTnLst>
                              <p:par>
                                <p:cTn id="86" presetID="22" presetClass="entr" presetSubtype="8" fill="hold" grpId="0" nodeType="afterEffect">
                                  <p:stCondLst>
                                    <p:cond delay="0"/>
                                  </p:stCondLst>
                                  <p:childTnLst>
                                    <p:set>
                                      <p:cBhvr>
                                        <p:cTn id="87" dur="1" fill="hold">
                                          <p:stCondLst>
                                            <p:cond delay="0"/>
                                          </p:stCondLst>
                                        </p:cTn>
                                        <p:tgtEl>
                                          <p:spTgt spid="36"/>
                                        </p:tgtEl>
                                        <p:attrNameLst>
                                          <p:attrName>style.visibility</p:attrName>
                                        </p:attrNameLst>
                                      </p:cBhvr>
                                      <p:to>
                                        <p:strVal val="visible"/>
                                      </p:to>
                                    </p:set>
                                    <p:animEffect transition="in" filter="wipe(left)">
                                      <p:cBhvr>
                                        <p:cTn id="88" dur="2000"/>
                                        <p:tgtEl>
                                          <p:spTgt spid="36"/>
                                        </p:tgtEl>
                                      </p:cBhvr>
                                    </p:animEffect>
                                  </p:childTnLst>
                                </p:cTn>
                              </p:par>
                            </p:childTnLst>
                          </p:cTn>
                        </p:par>
                        <p:par>
                          <p:cTn id="89" fill="hold">
                            <p:stCondLst>
                              <p:cond delay="14500"/>
                            </p:stCondLst>
                            <p:childTnLst>
                              <p:par>
                                <p:cTn id="90" presetID="22" presetClass="entr" presetSubtype="8" fill="hold" grpId="0" nodeType="afterEffect">
                                  <p:stCondLst>
                                    <p:cond delay="0"/>
                                  </p:stCondLst>
                                  <p:childTnLst>
                                    <p:set>
                                      <p:cBhvr>
                                        <p:cTn id="91" dur="1" fill="hold">
                                          <p:stCondLst>
                                            <p:cond delay="0"/>
                                          </p:stCondLst>
                                        </p:cTn>
                                        <p:tgtEl>
                                          <p:spTgt spid="35"/>
                                        </p:tgtEl>
                                        <p:attrNameLst>
                                          <p:attrName>style.visibility</p:attrName>
                                        </p:attrNameLst>
                                      </p:cBhvr>
                                      <p:to>
                                        <p:strVal val="visible"/>
                                      </p:to>
                                    </p:set>
                                    <p:animEffect transition="in" filter="wipe(left)">
                                      <p:cBhvr>
                                        <p:cTn id="92" dur="20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animBg="1"/>
      <p:bldP spid="10" grpId="0" animBg="1"/>
      <p:bldP spid="11" grpId="0" animBg="1"/>
      <p:bldP spid="12" grpId="0" animBg="1"/>
      <p:bldP spid="35" grpId="0"/>
      <p:bldP spid="36" grpId="0"/>
    </p:bldLst>
  </p:timing>
</p:sld>
</file>

<file path=ppt/slides/slide5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216833" y="211743"/>
            <a:ext cx="3758333" cy="664633"/>
          </a:xfrm>
          <a:ln w="25400">
            <a:solidFill>
              <a:srgbClr val="990000"/>
            </a:solidFill>
            <a:prstDash val="dashDot"/>
          </a:ln>
        </p:spPr>
        <p:txBody>
          <a:bodyPr>
            <a:normAutofit fontScale="92500"/>
          </a:bodyPr>
          <a:lstStyle/>
          <a:p>
            <a:pPr algn="dist"/>
            <a:r>
              <a:rPr lang="zh-CN" altLang="en-US" dirty="0">
                <a:effectLst>
                  <a:outerShdw blurRad="38100" dist="38100" dir="2700000" algn="tl">
                    <a:srgbClr val="000000">
                      <a:alpha val="43137"/>
                    </a:srgbClr>
                  </a:outerShdw>
                </a:effectLst>
              </a:rPr>
              <a:t>政府工作报告：第二部分</a:t>
            </a:r>
            <a:endParaRPr lang="zh-CN" altLang="en-US" dirty="0">
              <a:effectLst>
                <a:outerShdw blurRad="38100" dist="38100" dir="2700000" algn="tl">
                  <a:srgbClr val="000000">
                    <a:alpha val="43137"/>
                  </a:srgbClr>
                </a:outerShdw>
              </a:effectLst>
            </a:endParaRPr>
          </a:p>
        </p:txBody>
      </p:sp>
      <p:sp>
        <p:nvSpPr>
          <p:cNvPr id="5" name="矩形 4"/>
          <p:cNvSpPr/>
          <p:nvPr/>
        </p:nvSpPr>
        <p:spPr>
          <a:xfrm>
            <a:off x="3752643" y="1562272"/>
            <a:ext cx="6992596" cy="1200329"/>
          </a:xfrm>
          <a:prstGeom prst="rect">
            <a:avLst/>
          </a:prstGeom>
        </p:spPr>
        <p:txBody>
          <a:bodyPr wrap="square">
            <a:spAutoFit/>
          </a:bodyPr>
          <a:lstStyle/>
          <a:p>
            <a:pPr defTabSz="913765"/>
            <a:r>
              <a:rPr lang="zh-CN" altLang="en-US" sz="2400" dirty="0">
                <a:solidFill>
                  <a:prstClr val="black"/>
                </a:solidFill>
                <a:latin typeface="微软雅黑" panose="020B0503020204020204" pitchFamily="34" charset="-122"/>
                <a:ea typeface="微软雅黑" panose="020B0503020204020204" pitchFamily="34" charset="-122"/>
              </a:rPr>
              <a:t>做好今年政府工作，要把握好以下几 </a:t>
            </a:r>
            <a:r>
              <a:rPr lang="en-US" altLang="zh-CN" sz="7200" b="1" dirty="0">
                <a:solidFill>
                  <a:srgbClr val="990000"/>
                </a:solidFill>
                <a:latin typeface="Impact" panose="020B0806030902050204" pitchFamily="34" charset="0"/>
                <a:ea typeface="微软雅黑" panose="020B0503020204020204" pitchFamily="34" charset="-122"/>
              </a:rPr>
              <a:t>5</a:t>
            </a:r>
            <a:r>
              <a:rPr lang="zh-CN" altLang="en-US" sz="4800" b="1" dirty="0">
                <a:solidFill>
                  <a:srgbClr val="990000"/>
                </a:solidFill>
                <a:latin typeface="Impact" panose="020B0806030902050204" pitchFamily="34" charset="0"/>
                <a:ea typeface="微软雅黑" panose="020B0503020204020204" pitchFamily="34" charset="-122"/>
              </a:rPr>
              <a:t>点</a:t>
            </a:r>
            <a:endParaRPr lang="zh-CN" altLang="en-US" sz="2400" dirty="0">
              <a:solidFill>
                <a:prstClr val="black"/>
              </a:solidFill>
              <a:latin typeface="微软雅黑" panose="020B0503020204020204" pitchFamily="34" charset="-122"/>
              <a:ea typeface="微软雅黑" panose="020B0503020204020204" pitchFamily="34" charset="-122"/>
            </a:endParaRPr>
          </a:p>
        </p:txBody>
      </p:sp>
      <p:grpSp>
        <p:nvGrpSpPr>
          <p:cNvPr id="6" name="组合 5"/>
          <p:cNvGrpSpPr/>
          <p:nvPr/>
        </p:nvGrpSpPr>
        <p:grpSpPr>
          <a:xfrm>
            <a:off x="629482" y="3157317"/>
            <a:ext cx="2027573" cy="2198823"/>
            <a:chOff x="472111" y="2406087"/>
            <a:chExt cx="1520680" cy="1649117"/>
          </a:xfrm>
        </p:grpSpPr>
        <p:sp>
          <p:nvSpPr>
            <p:cNvPr id="7" name="椭圆 6"/>
            <p:cNvSpPr/>
            <p:nvPr/>
          </p:nvSpPr>
          <p:spPr>
            <a:xfrm>
              <a:off x="472111" y="2534524"/>
              <a:ext cx="1520680" cy="152068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8" name="矩形 7"/>
            <p:cNvSpPr/>
            <p:nvPr/>
          </p:nvSpPr>
          <p:spPr>
            <a:xfrm>
              <a:off x="779082" y="2835119"/>
              <a:ext cx="906739" cy="377074"/>
            </a:xfrm>
            <a:prstGeom prst="rect">
              <a:avLst/>
            </a:prstGeom>
          </p:spPr>
          <p:txBody>
            <a:bodyPr wrap="none">
              <a:spAutoFit/>
            </a:bodyP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总基调</a:t>
              </a:r>
              <a:endPar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9" name="矩形 8"/>
            <p:cNvSpPr/>
            <p:nvPr/>
          </p:nvSpPr>
          <p:spPr>
            <a:xfrm>
              <a:off x="804930" y="3266007"/>
              <a:ext cx="855042" cy="284742"/>
            </a:xfrm>
            <a:prstGeom prst="rect">
              <a:avLst/>
            </a:prstGeom>
          </p:spPr>
          <p:txBody>
            <a:bodyPr wrap="none">
              <a:spAutoFit/>
            </a:bodyPr>
            <a:lstStyle/>
            <a:p>
              <a:pPr algn="ct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稳中求进</a:t>
              </a:r>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0" name="椭圆 9"/>
            <p:cNvSpPr/>
            <p:nvPr/>
          </p:nvSpPr>
          <p:spPr>
            <a:xfrm>
              <a:off x="1409504" y="2406087"/>
              <a:ext cx="429032" cy="429032"/>
            </a:xfrm>
            <a:prstGeom prst="ellipse">
              <a:avLst/>
            </a:prstGeom>
            <a:solidFill>
              <a:schemeClr val="accent4">
                <a:lumMod val="20000"/>
                <a:lumOff val="80000"/>
              </a:schemeClr>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prstClr val="black">
                      <a:lumMod val="85000"/>
                      <a:lumOff val="15000"/>
                    </a:prstClr>
                  </a:solidFill>
                  <a:latin typeface="Impact" panose="020B0806030902050204" pitchFamily="34" charset="0"/>
                  <a:ea typeface="宋体" panose="02010600030101010101" pitchFamily="2" charset="-122"/>
                </a:rPr>
                <a:t>1</a:t>
              </a:r>
              <a:endParaRPr lang="zh-CN" altLang="en-US" sz="2400" b="1" dirty="0">
                <a:solidFill>
                  <a:prstClr val="black">
                    <a:lumMod val="85000"/>
                    <a:lumOff val="15000"/>
                  </a:prstClr>
                </a:solidFill>
                <a:latin typeface="Impact" panose="020B0806030902050204" pitchFamily="34" charset="0"/>
                <a:ea typeface="宋体" panose="02010600030101010101" pitchFamily="2" charset="-122"/>
              </a:endParaRPr>
            </a:p>
          </p:txBody>
        </p:sp>
      </p:grpSp>
      <p:grpSp>
        <p:nvGrpSpPr>
          <p:cNvPr id="11" name="组合 10"/>
          <p:cNvGrpSpPr/>
          <p:nvPr/>
        </p:nvGrpSpPr>
        <p:grpSpPr>
          <a:xfrm>
            <a:off x="2835968" y="3157317"/>
            <a:ext cx="2027574" cy="2198823"/>
            <a:chOff x="2126976" y="2406087"/>
            <a:chExt cx="1520680" cy="1649117"/>
          </a:xfrm>
        </p:grpSpPr>
        <p:sp>
          <p:nvSpPr>
            <p:cNvPr id="12" name="椭圆 11"/>
            <p:cNvSpPr/>
            <p:nvPr/>
          </p:nvSpPr>
          <p:spPr>
            <a:xfrm>
              <a:off x="2126976" y="2534524"/>
              <a:ext cx="1520680" cy="152068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ltLang="zh-CN" sz="32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3" name="矩形 12"/>
            <p:cNvSpPr/>
            <p:nvPr/>
          </p:nvSpPr>
          <p:spPr>
            <a:xfrm>
              <a:off x="2280659" y="3266007"/>
              <a:ext cx="1213313" cy="500233"/>
            </a:xfrm>
            <a:prstGeom prst="rect">
              <a:avLst/>
            </a:prstGeom>
          </p:spPr>
          <p:txBody>
            <a:bodyPr wrap="none">
              <a:spAutoFit/>
            </a:bodyPr>
            <a:lstStyle/>
            <a:p>
              <a:pPr algn="ct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供给侧结构性</a:t>
              </a:r>
              <a:endParaRPr lang="en-US" altLang="zh-CN" sz="1865"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改革</a:t>
              </a:r>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4" name="矩形 13"/>
            <p:cNvSpPr/>
            <p:nvPr/>
          </p:nvSpPr>
          <p:spPr>
            <a:xfrm>
              <a:off x="2561987" y="2835119"/>
              <a:ext cx="650659" cy="377074"/>
            </a:xfrm>
            <a:prstGeom prst="rect">
              <a:avLst/>
            </a:prstGeom>
          </p:spPr>
          <p:txBody>
            <a:bodyPr wrap="none">
              <a:spAutoFit/>
            </a:bodyP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主线</a:t>
              </a:r>
              <a:endParaRPr lang="en-US" altLang="zh-CN" sz="26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5" name="椭圆 14"/>
            <p:cNvSpPr/>
            <p:nvPr/>
          </p:nvSpPr>
          <p:spPr>
            <a:xfrm>
              <a:off x="2969950" y="2406087"/>
              <a:ext cx="429032" cy="429032"/>
            </a:xfrm>
            <a:prstGeom prst="ellipse">
              <a:avLst/>
            </a:prstGeom>
            <a:solidFill>
              <a:schemeClr val="accent4">
                <a:lumMod val="20000"/>
                <a:lumOff val="80000"/>
              </a:schemeClr>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prstClr val="black">
                      <a:lumMod val="85000"/>
                      <a:lumOff val="15000"/>
                    </a:prstClr>
                  </a:solidFill>
                  <a:latin typeface="Impact" panose="020B0806030902050204" pitchFamily="34" charset="0"/>
                  <a:ea typeface="宋体" panose="02010600030101010101" pitchFamily="2" charset="-122"/>
                </a:rPr>
                <a:t>2</a:t>
              </a:r>
              <a:endParaRPr lang="zh-CN" altLang="en-US" sz="2400" b="1" dirty="0">
                <a:solidFill>
                  <a:prstClr val="black">
                    <a:lumMod val="85000"/>
                    <a:lumOff val="15000"/>
                  </a:prstClr>
                </a:solidFill>
                <a:latin typeface="Impact" panose="020B0806030902050204" pitchFamily="34" charset="0"/>
                <a:ea typeface="宋体" panose="02010600030101010101" pitchFamily="2" charset="-122"/>
              </a:endParaRPr>
            </a:p>
          </p:txBody>
        </p:sp>
      </p:grpSp>
      <p:grpSp>
        <p:nvGrpSpPr>
          <p:cNvPr id="16" name="组合 15"/>
          <p:cNvGrpSpPr/>
          <p:nvPr/>
        </p:nvGrpSpPr>
        <p:grpSpPr>
          <a:xfrm>
            <a:off x="5042455" y="3157316"/>
            <a:ext cx="2027573" cy="2198823"/>
            <a:chOff x="3781841" y="2406087"/>
            <a:chExt cx="1520680" cy="1649117"/>
          </a:xfrm>
        </p:grpSpPr>
        <p:sp>
          <p:nvSpPr>
            <p:cNvPr id="17" name="椭圆 16"/>
            <p:cNvSpPr/>
            <p:nvPr/>
          </p:nvSpPr>
          <p:spPr>
            <a:xfrm>
              <a:off x="3781841" y="2534524"/>
              <a:ext cx="1520680" cy="152068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ltLang="zh-CN" sz="32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8" name="矩形 17"/>
            <p:cNvSpPr/>
            <p:nvPr/>
          </p:nvSpPr>
          <p:spPr>
            <a:xfrm>
              <a:off x="3843958" y="3266007"/>
              <a:ext cx="1396446" cy="500233"/>
            </a:xfrm>
            <a:prstGeom prst="rect">
              <a:avLst/>
            </a:prstGeom>
          </p:spPr>
          <p:txBody>
            <a:bodyPr wrap="square">
              <a:spAutoFit/>
            </a:bodyPr>
            <a:lstStyle/>
            <a:p>
              <a:pPr algn="ct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扩大总需求并提高有效性</a:t>
              </a:r>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9" name="矩形 18"/>
            <p:cNvSpPr/>
            <p:nvPr/>
          </p:nvSpPr>
          <p:spPr>
            <a:xfrm>
              <a:off x="4216852" y="2835119"/>
              <a:ext cx="650659" cy="377074"/>
            </a:xfrm>
            <a:prstGeom prst="rect">
              <a:avLst/>
            </a:prstGeom>
          </p:spPr>
          <p:txBody>
            <a:bodyPr wrap="none">
              <a:spAutoFit/>
            </a:bodyP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适度</a:t>
              </a:r>
              <a:endParaRPr lang="en-US" altLang="zh-CN" sz="26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 name="椭圆 19"/>
            <p:cNvSpPr/>
            <p:nvPr/>
          </p:nvSpPr>
          <p:spPr>
            <a:xfrm>
              <a:off x="4686932" y="2406087"/>
              <a:ext cx="429032" cy="429032"/>
            </a:xfrm>
            <a:prstGeom prst="ellipse">
              <a:avLst/>
            </a:prstGeom>
            <a:solidFill>
              <a:schemeClr val="accent4">
                <a:lumMod val="20000"/>
                <a:lumOff val="80000"/>
              </a:schemeClr>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prstClr val="black">
                      <a:lumMod val="85000"/>
                      <a:lumOff val="15000"/>
                    </a:prstClr>
                  </a:solidFill>
                  <a:latin typeface="Impact" panose="020B0806030902050204" pitchFamily="34" charset="0"/>
                  <a:ea typeface="宋体" panose="02010600030101010101" pitchFamily="2" charset="-122"/>
                </a:rPr>
                <a:t>3</a:t>
              </a:r>
              <a:endParaRPr lang="zh-CN" altLang="en-US" sz="2400" b="1" dirty="0">
                <a:solidFill>
                  <a:prstClr val="black">
                    <a:lumMod val="85000"/>
                    <a:lumOff val="15000"/>
                  </a:prstClr>
                </a:solidFill>
                <a:latin typeface="Impact" panose="020B0806030902050204" pitchFamily="34" charset="0"/>
                <a:ea typeface="宋体" panose="02010600030101010101" pitchFamily="2" charset="-122"/>
              </a:endParaRPr>
            </a:p>
          </p:txBody>
        </p:sp>
      </p:grpSp>
      <p:grpSp>
        <p:nvGrpSpPr>
          <p:cNvPr id="21" name="组合 20"/>
          <p:cNvGrpSpPr/>
          <p:nvPr/>
        </p:nvGrpSpPr>
        <p:grpSpPr>
          <a:xfrm>
            <a:off x="7248940" y="3157317"/>
            <a:ext cx="2027573" cy="2377859"/>
            <a:chOff x="5436706" y="2406087"/>
            <a:chExt cx="1520680" cy="1783394"/>
          </a:xfrm>
        </p:grpSpPr>
        <p:sp>
          <p:nvSpPr>
            <p:cNvPr id="22" name="椭圆 21"/>
            <p:cNvSpPr/>
            <p:nvPr/>
          </p:nvSpPr>
          <p:spPr>
            <a:xfrm>
              <a:off x="5436706" y="2534524"/>
              <a:ext cx="1520680" cy="152068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3" name="矩形 22"/>
            <p:cNvSpPr/>
            <p:nvPr/>
          </p:nvSpPr>
          <p:spPr>
            <a:xfrm>
              <a:off x="5501309" y="3266007"/>
              <a:ext cx="1391474" cy="923474"/>
            </a:xfrm>
            <a:prstGeom prst="rect">
              <a:avLst/>
            </a:prstGeom>
          </p:spPr>
          <p:txBody>
            <a:bodyPr wrap="square">
              <a:spAutoFit/>
            </a:bodyPr>
            <a:lstStyle/>
            <a:p>
              <a:pPr algn="ct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推动新旧动能转换和结构优化升级</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4" name="矩形 23"/>
            <p:cNvSpPr/>
            <p:nvPr/>
          </p:nvSpPr>
          <p:spPr>
            <a:xfrm>
              <a:off x="5615638" y="2835119"/>
              <a:ext cx="1162818" cy="377074"/>
            </a:xfrm>
            <a:prstGeom prst="rect">
              <a:avLst/>
            </a:prstGeom>
          </p:spPr>
          <p:txBody>
            <a:bodyPr wrap="none">
              <a:spAutoFit/>
            </a:bodyP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依靠创新</a:t>
              </a:r>
              <a:endParaRPr lang="en-US" altLang="zh-CN" sz="26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5" name="椭圆 24"/>
            <p:cNvSpPr/>
            <p:nvPr/>
          </p:nvSpPr>
          <p:spPr>
            <a:xfrm>
              <a:off x="6344283" y="2406087"/>
              <a:ext cx="429032" cy="429032"/>
            </a:xfrm>
            <a:prstGeom prst="ellipse">
              <a:avLst/>
            </a:prstGeom>
            <a:solidFill>
              <a:schemeClr val="accent4">
                <a:lumMod val="20000"/>
                <a:lumOff val="80000"/>
              </a:schemeClr>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prstClr val="black">
                      <a:lumMod val="85000"/>
                      <a:lumOff val="15000"/>
                    </a:prstClr>
                  </a:solidFill>
                  <a:latin typeface="Impact" panose="020B0806030902050204" pitchFamily="34" charset="0"/>
                  <a:ea typeface="宋体" panose="02010600030101010101" pitchFamily="2" charset="-122"/>
                </a:rPr>
                <a:t>4</a:t>
              </a:r>
              <a:endParaRPr lang="zh-CN" altLang="en-US" sz="2400" b="1" dirty="0">
                <a:solidFill>
                  <a:prstClr val="black">
                    <a:lumMod val="85000"/>
                    <a:lumOff val="15000"/>
                  </a:prstClr>
                </a:solidFill>
                <a:latin typeface="Impact" panose="020B0806030902050204" pitchFamily="34" charset="0"/>
                <a:ea typeface="宋体" panose="02010600030101010101" pitchFamily="2" charset="-122"/>
              </a:endParaRPr>
            </a:p>
          </p:txBody>
        </p:sp>
      </p:grpSp>
      <p:grpSp>
        <p:nvGrpSpPr>
          <p:cNvPr id="26" name="组合 25"/>
          <p:cNvGrpSpPr/>
          <p:nvPr/>
        </p:nvGrpSpPr>
        <p:grpSpPr>
          <a:xfrm>
            <a:off x="9455427" y="3157316"/>
            <a:ext cx="2027573" cy="2198823"/>
            <a:chOff x="7091572" y="2406087"/>
            <a:chExt cx="1520680" cy="1649117"/>
          </a:xfrm>
        </p:grpSpPr>
        <p:sp>
          <p:nvSpPr>
            <p:cNvPr id="27" name="椭圆 26"/>
            <p:cNvSpPr/>
            <p:nvPr/>
          </p:nvSpPr>
          <p:spPr>
            <a:xfrm>
              <a:off x="7091572" y="2534524"/>
              <a:ext cx="1520680" cy="1520680"/>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en-US" altLang="zh-CN" sz="24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8" name="矩形 27"/>
            <p:cNvSpPr/>
            <p:nvPr/>
          </p:nvSpPr>
          <p:spPr>
            <a:xfrm>
              <a:off x="7091572" y="3266007"/>
              <a:ext cx="1520680" cy="500233"/>
            </a:xfrm>
            <a:prstGeom prst="rect">
              <a:avLst/>
            </a:prstGeom>
          </p:spPr>
          <p:txBody>
            <a:bodyPr wrap="square">
              <a:spAutoFit/>
            </a:bodyPr>
            <a:lstStyle/>
            <a:p>
              <a:pPr algn="ct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人民群众普遍关心的突出问题</a:t>
              </a:r>
              <a:endParaRPr lang="zh-CN" altLang="en-US"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9" name="矩形 28"/>
            <p:cNvSpPr/>
            <p:nvPr/>
          </p:nvSpPr>
          <p:spPr>
            <a:xfrm>
              <a:off x="7270504" y="2835119"/>
              <a:ext cx="1162818" cy="377074"/>
            </a:xfrm>
            <a:prstGeom prst="rect">
              <a:avLst/>
            </a:prstGeom>
          </p:spPr>
          <p:txBody>
            <a:bodyPr wrap="none">
              <a:spAutoFit/>
            </a:bodyP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着力解决</a:t>
              </a:r>
              <a:endParaRPr lang="en-US" altLang="zh-CN" sz="26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0" name="椭圆 29"/>
            <p:cNvSpPr/>
            <p:nvPr/>
          </p:nvSpPr>
          <p:spPr>
            <a:xfrm>
              <a:off x="8028175" y="2406087"/>
              <a:ext cx="429032" cy="429032"/>
            </a:xfrm>
            <a:prstGeom prst="ellipse">
              <a:avLst/>
            </a:prstGeom>
            <a:solidFill>
              <a:schemeClr val="accent4">
                <a:lumMod val="20000"/>
                <a:lumOff val="80000"/>
              </a:schemeClr>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400" b="1" dirty="0">
                  <a:solidFill>
                    <a:prstClr val="black">
                      <a:lumMod val="85000"/>
                      <a:lumOff val="15000"/>
                    </a:prstClr>
                  </a:solidFill>
                  <a:latin typeface="Impact" panose="020B0806030902050204" pitchFamily="34" charset="0"/>
                  <a:ea typeface="宋体" panose="02010600030101010101" pitchFamily="2" charset="-122"/>
                </a:rPr>
                <a:t>5</a:t>
              </a:r>
              <a:endParaRPr lang="zh-CN" altLang="en-US" sz="2400" b="1" dirty="0">
                <a:solidFill>
                  <a:prstClr val="black">
                    <a:lumMod val="85000"/>
                    <a:lumOff val="15000"/>
                  </a:prstClr>
                </a:solidFill>
                <a:latin typeface="Impact" panose="020B0806030902050204" pitchFamily="34" charset="0"/>
                <a:ea typeface="宋体" panose="02010600030101010101" pitchFamily="2" charset="-122"/>
              </a:endParaRPr>
            </a:p>
          </p:txBody>
        </p:sp>
      </p:grpSp>
      <p:pic>
        <p:nvPicPr>
          <p:cNvPr id="31" name="图片 3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157956" y="1762701"/>
            <a:ext cx="1226715" cy="1276088"/>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500"/>
                                        <p:tgtEl>
                                          <p:spTgt spid="31"/>
                                        </p:tgtEl>
                                      </p:cBhvr>
                                    </p:animEffect>
                                    <p:anim calcmode="lin" valueType="num">
                                      <p:cBhvr>
                                        <p:cTn id="8" dur="1500" fill="hold"/>
                                        <p:tgtEl>
                                          <p:spTgt spid="31"/>
                                        </p:tgtEl>
                                        <p:attrNameLst>
                                          <p:attrName>ppt_x</p:attrName>
                                        </p:attrNameLst>
                                      </p:cBhvr>
                                      <p:tavLst>
                                        <p:tav tm="0">
                                          <p:val>
                                            <p:strVal val="#ppt_x"/>
                                          </p:val>
                                        </p:tav>
                                        <p:tav tm="100000">
                                          <p:val>
                                            <p:strVal val="#ppt_x"/>
                                          </p:val>
                                        </p:tav>
                                      </p:tavLst>
                                    </p:anim>
                                    <p:anim calcmode="lin" valueType="num">
                                      <p:cBhvr>
                                        <p:cTn id="9" dur="1500" fill="hold"/>
                                        <p:tgtEl>
                                          <p:spTgt spid="31"/>
                                        </p:tgtEl>
                                        <p:attrNameLst>
                                          <p:attrName>ppt_y</p:attrName>
                                        </p:attrNameLst>
                                      </p:cBhvr>
                                      <p:tavLst>
                                        <p:tav tm="0">
                                          <p:val>
                                            <p:strVal val="#ppt_y+.1"/>
                                          </p:val>
                                        </p:tav>
                                        <p:tav tm="100000">
                                          <p:val>
                                            <p:strVal val="#ppt_y"/>
                                          </p:val>
                                        </p:tav>
                                      </p:tavLst>
                                    </p:anim>
                                  </p:childTnLst>
                                </p:cTn>
                              </p:par>
                            </p:childTnLst>
                          </p:cTn>
                        </p:par>
                        <p:par>
                          <p:cTn id="10" fill="hold">
                            <p:stCondLst>
                              <p:cond delay="1500"/>
                            </p:stCondLst>
                            <p:childTnLst>
                              <p:par>
                                <p:cTn id="11" presetID="22" presetClass="entr" presetSubtype="8"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left)">
                                      <p:cBhvr>
                                        <p:cTn id="13" dur="2000"/>
                                        <p:tgtEl>
                                          <p:spTgt spid="5"/>
                                        </p:tgtEl>
                                      </p:cBhvr>
                                    </p:animEffect>
                                  </p:childTnLst>
                                </p:cTn>
                              </p:par>
                            </p:childTnLst>
                          </p:cTn>
                        </p:par>
                        <p:par>
                          <p:cTn id="14" fill="hold">
                            <p:stCondLst>
                              <p:cond delay="3500"/>
                            </p:stCondLst>
                            <p:childTnLst>
                              <p:par>
                                <p:cTn id="15" presetID="31" presetClass="entr" presetSubtype="0" fill="hold" nodeType="after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750" fill="hold"/>
                                        <p:tgtEl>
                                          <p:spTgt spid="6"/>
                                        </p:tgtEl>
                                        <p:attrNameLst>
                                          <p:attrName>ppt_w</p:attrName>
                                        </p:attrNameLst>
                                      </p:cBhvr>
                                      <p:tavLst>
                                        <p:tav tm="0">
                                          <p:val>
                                            <p:fltVal val="0"/>
                                          </p:val>
                                        </p:tav>
                                        <p:tav tm="100000">
                                          <p:val>
                                            <p:strVal val="#ppt_w"/>
                                          </p:val>
                                        </p:tav>
                                      </p:tavLst>
                                    </p:anim>
                                    <p:anim calcmode="lin" valueType="num">
                                      <p:cBhvr>
                                        <p:cTn id="18" dur="1750" fill="hold"/>
                                        <p:tgtEl>
                                          <p:spTgt spid="6"/>
                                        </p:tgtEl>
                                        <p:attrNameLst>
                                          <p:attrName>ppt_h</p:attrName>
                                        </p:attrNameLst>
                                      </p:cBhvr>
                                      <p:tavLst>
                                        <p:tav tm="0">
                                          <p:val>
                                            <p:fltVal val="0"/>
                                          </p:val>
                                        </p:tav>
                                        <p:tav tm="100000">
                                          <p:val>
                                            <p:strVal val="#ppt_h"/>
                                          </p:val>
                                        </p:tav>
                                      </p:tavLst>
                                    </p:anim>
                                    <p:anim calcmode="lin" valueType="num">
                                      <p:cBhvr>
                                        <p:cTn id="19" dur="1750" fill="hold"/>
                                        <p:tgtEl>
                                          <p:spTgt spid="6"/>
                                        </p:tgtEl>
                                        <p:attrNameLst>
                                          <p:attrName>style.rotation</p:attrName>
                                        </p:attrNameLst>
                                      </p:cBhvr>
                                      <p:tavLst>
                                        <p:tav tm="0">
                                          <p:val>
                                            <p:fltVal val="90"/>
                                          </p:val>
                                        </p:tav>
                                        <p:tav tm="100000">
                                          <p:val>
                                            <p:fltVal val="0"/>
                                          </p:val>
                                        </p:tav>
                                      </p:tavLst>
                                    </p:anim>
                                    <p:animEffect transition="in" filter="fade">
                                      <p:cBhvr>
                                        <p:cTn id="20" dur="1750"/>
                                        <p:tgtEl>
                                          <p:spTgt spid="6"/>
                                        </p:tgtEl>
                                      </p:cBhvr>
                                    </p:animEffect>
                                  </p:childTnLst>
                                </p:cTn>
                              </p:par>
                            </p:childTnLst>
                          </p:cTn>
                        </p:par>
                        <p:par>
                          <p:cTn id="21" fill="hold">
                            <p:stCondLst>
                              <p:cond delay="5500"/>
                            </p:stCondLst>
                            <p:childTnLst>
                              <p:par>
                                <p:cTn id="22" presetID="31" presetClass="entr" presetSubtype="0" fill="hold" nodeType="after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p:cTn id="24" dur="1750" fill="hold"/>
                                        <p:tgtEl>
                                          <p:spTgt spid="11"/>
                                        </p:tgtEl>
                                        <p:attrNameLst>
                                          <p:attrName>ppt_w</p:attrName>
                                        </p:attrNameLst>
                                      </p:cBhvr>
                                      <p:tavLst>
                                        <p:tav tm="0">
                                          <p:val>
                                            <p:fltVal val="0"/>
                                          </p:val>
                                        </p:tav>
                                        <p:tav tm="100000">
                                          <p:val>
                                            <p:strVal val="#ppt_w"/>
                                          </p:val>
                                        </p:tav>
                                      </p:tavLst>
                                    </p:anim>
                                    <p:anim calcmode="lin" valueType="num">
                                      <p:cBhvr>
                                        <p:cTn id="25" dur="1750" fill="hold"/>
                                        <p:tgtEl>
                                          <p:spTgt spid="11"/>
                                        </p:tgtEl>
                                        <p:attrNameLst>
                                          <p:attrName>ppt_h</p:attrName>
                                        </p:attrNameLst>
                                      </p:cBhvr>
                                      <p:tavLst>
                                        <p:tav tm="0">
                                          <p:val>
                                            <p:fltVal val="0"/>
                                          </p:val>
                                        </p:tav>
                                        <p:tav tm="100000">
                                          <p:val>
                                            <p:strVal val="#ppt_h"/>
                                          </p:val>
                                        </p:tav>
                                      </p:tavLst>
                                    </p:anim>
                                    <p:anim calcmode="lin" valueType="num">
                                      <p:cBhvr>
                                        <p:cTn id="26" dur="1750" fill="hold"/>
                                        <p:tgtEl>
                                          <p:spTgt spid="11"/>
                                        </p:tgtEl>
                                        <p:attrNameLst>
                                          <p:attrName>style.rotation</p:attrName>
                                        </p:attrNameLst>
                                      </p:cBhvr>
                                      <p:tavLst>
                                        <p:tav tm="0">
                                          <p:val>
                                            <p:fltVal val="90"/>
                                          </p:val>
                                        </p:tav>
                                        <p:tav tm="100000">
                                          <p:val>
                                            <p:fltVal val="0"/>
                                          </p:val>
                                        </p:tav>
                                      </p:tavLst>
                                    </p:anim>
                                    <p:animEffect transition="in" filter="fade">
                                      <p:cBhvr>
                                        <p:cTn id="27" dur="1750"/>
                                        <p:tgtEl>
                                          <p:spTgt spid="11"/>
                                        </p:tgtEl>
                                      </p:cBhvr>
                                    </p:animEffect>
                                  </p:childTnLst>
                                </p:cTn>
                              </p:par>
                            </p:childTnLst>
                          </p:cTn>
                        </p:par>
                        <p:par>
                          <p:cTn id="28" fill="hold">
                            <p:stCondLst>
                              <p:cond delay="7500"/>
                            </p:stCondLst>
                            <p:childTnLst>
                              <p:par>
                                <p:cTn id="29" presetID="31" presetClass="entr" presetSubtype="0" fill="hold" nodeType="afterEffect">
                                  <p:stCondLst>
                                    <p:cond delay="0"/>
                                  </p:stCondLst>
                                  <p:childTnLst>
                                    <p:set>
                                      <p:cBhvr>
                                        <p:cTn id="30" dur="1" fill="hold">
                                          <p:stCondLst>
                                            <p:cond delay="0"/>
                                          </p:stCondLst>
                                        </p:cTn>
                                        <p:tgtEl>
                                          <p:spTgt spid="16"/>
                                        </p:tgtEl>
                                        <p:attrNameLst>
                                          <p:attrName>style.visibility</p:attrName>
                                        </p:attrNameLst>
                                      </p:cBhvr>
                                      <p:to>
                                        <p:strVal val="visible"/>
                                      </p:to>
                                    </p:set>
                                    <p:anim calcmode="lin" valueType="num">
                                      <p:cBhvr>
                                        <p:cTn id="31" dur="1750" fill="hold"/>
                                        <p:tgtEl>
                                          <p:spTgt spid="16"/>
                                        </p:tgtEl>
                                        <p:attrNameLst>
                                          <p:attrName>ppt_w</p:attrName>
                                        </p:attrNameLst>
                                      </p:cBhvr>
                                      <p:tavLst>
                                        <p:tav tm="0">
                                          <p:val>
                                            <p:fltVal val="0"/>
                                          </p:val>
                                        </p:tav>
                                        <p:tav tm="100000">
                                          <p:val>
                                            <p:strVal val="#ppt_w"/>
                                          </p:val>
                                        </p:tav>
                                      </p:tavLst>
                                    </p:anim>
                                    <p:anim calcmode="lin" valueType="num">
                                      <p:cBhvr>
                                        <p:cTn id="32" dur="1750" fill="hold"/>
                                        <p:tgtEl>
                                          <p:spTgt spid="16"/>
                                        </p:tgtEl>
                                        <p:attrNameLst>
                                          <p:attrName>ppt_h</p:attrName>
                                        </p:attrNameLst>
                                      </p:cBhvr>
                                      <p:tavLst>
                                        <p:tav tm="0">
                                          <p:val>
                                            <p:fltVal val="0"/>
                                          </p:val>
                                        </p:tav>
                                        <p:tav tm="100000">
                                          <p:val>
                                            <p:strVal val="#ppt_h"/>
                                          </p:val>
                                        </p:tav>
                                      </p:tavLst>
                                    </p:anim>
                                    <p:anim calcmode="lin" valueType="num">
                                      <p:cBhvr>
                                        <p:cTn id="33" dur="1750" fill="hold"/>
                                        <p:tgtEl>
                                          <p:spTgt spid="16"/>
                                        </p:tgtEl>
                                        <p:attrNameLst>
                                          <p:attrName>style.rotation</p:attrName>
                                        </p:attrNameLst>
                                      </p:cBhvr>
                                      <p:tavLst>
                                        <p:tav tm="0">
                                          <p:val>
                                            <p:fltVal val="90"/>
                                          </p:val>
                                        </p:tav>
                                        <p:tav tm="100000">
                                          <p:val>
                                            <p:fltVal val="0"/>
                                          </p:val>
                                        </p:tav>
                                      </p:tavLst>
                                    </p:anim>
                                    <p:animEffect transition="in" filter="fade">
                                      <p:cBhvr>
                                        <p:cTn id="34" dur="1750"/>
                                        <p:tgtEl>
                                          <p:spTgt spid="16"/>
                                        </p:tgtEl>
                                      </p:cBhvr>
                                    </p:animEffect>
                                  </p:childTnLst>
                                </p:cTn>
                              </p:par>
                            </p:childTnLst>
                          </p:cTn>
                        </p:par>
                        <p:par>
                          <p:cTn id="35" fill="hold">
                            <p:stCondLst>
                              <p:cond delay="9500"/>
                            </p:stCondLst>
                            <p:childTnLst>
                              <p:par>
                                <p:cTn id="36" presetID="31" presetClass="entr" presetSubtype="0" fill="hold" nodeType="afterEffect">
                                  <p:stCondLst>
                                    <p:cond delay="0"/>
                                  </p:stCondLst>
                                  <p:childTnLst>
                                    <p:set>
                                      <p:cBhvr>
                                        <p:cTn id="37" dur="1" fill="hold">
                                          <p:stCondLst>
                                            <p:cond delay="0"/>
                                          </p:stCondLst>
                                        </p:cTn>
                                        <p:tgtEl>
                                          <p:spTgt spid="21"/>
                                        </p:tgtEl>
                                        <p:attrNameLst>
                                          <p:attrName>style.visibility</p:attrName>
                                        </p:attrNameLst>
                                      </p:cBhvr>
                                      <p:to>
                                        <p:strVal val="visible"/>
                                      </p:to>
                                    </p:set>
                                    <p:anim calcmode="lin" valueType="num">
                                      <p:cBhvr>
                                        <p:cTn id="38" dur="1750" fill="hold"/>
                                        <p:tgtEl>
                                          <p:spTgt spid="21"/>
                                        </p:tgtEl>
                                        <p:attrNameLst>
                                          <p:attrName>ppt_w</p:attrName>
                                        </p:attrNameLst>
                                      </p:cBhvr>
                                      <p:tavLst>
                                        <p:tav tm="0">
                                          <p:val>
                                            <p:fltVal val="0"/>
                                          </p:val>
                                        </p:tav>
                                        <p:tav tm="100000">
                                          <p:val>
                                            <p:strVal val="#ppt_w"/>
                                          </p:val>
                                        </p:tav>
                                      </p:tavLst>
                                    </p:anim>
                                    <p:anim calcmode="lin" valueType="num">
                                      <p:cBhvr>
                                        <p:cTn id="39" dur="1750" fill="hold"/>
                                        <p:tgtEl>
                                          <p:spTgt spid="21"/>
                                        </p:tgtEl>
                                        <p:attrNameLst>
                                          <p:attrName>ppt_h</p:attrName>
                                        </p:attrNameLst>
                                      </p:cBhvr>
                                      <p:tavLst>
                                        <p:tav tm="0">
                                          <p:val>
                                            <p:fltVal val="0"/>
                                          </p:val>
                                        </p:tav>
                                        <p:tav tm="100000">
                                          <p:val>
                                            <p:strVal val="#ppt_h"/>
                                          </p:val>
                                        </p:tav>
                                      </p:tavLst>
                                    </p:anim>
                                    <p:anim calcmode="lin" valueType="num">
                                      <p:cBhvr>
                                        <p:cTn id="40" dur="1750" fill="hold"/>
                                        <p:tgtEl>
                                          <p:spTgt spid="21"/>
                                        </p:tgtEl>
                                        <p:attrNameLst>
                                          <p:attrName>style.rotation</p:attrName>
                                        </p:attrNameLst>
                                      </p:cBhvr>
                                      <p:tavLst>
                                        <p:tav tm="0">
                                          <p:val>
                                            <p:fltVal val="90"/>
                                          </p:val>
                                        </p:tav>
                                        <p:tav tm="100000">
                                          <p:val>
                                            <p:fltVal val="0"/>
                                          </p:val>
                                        </p:tav>
                                      </p:tavLst>
                                    </p:anim>
                                    <p:animEffect transition="in" filter="fade">
                                      <p:cBhvr>
                                        <p:cTn id="41" dur="1750"/>
                                        <p:tgtEl>
                                          <p:spTgt spid="21"/>
                                        </p:tgtEl>
                                      </p:cBhvr>
                                    </p:animEffect>
                                  </p:childTnLst>
                                </p:cTn>
                              </p:par>
                            </p:childTnLst>
                          </p:cTn>
                        </p:par>
                        <p:par>
                          <p:cTn id="42" fill="hold">
                            <p:stCondLst>
                              <p:cond delay="11500"/>
                            </p:stCondLst>
                            <p:childTnLst>
                              <p:par>
                                <p:cTn id="43" presetID="31" presetClass="entr" presetSubtype="0" fill="hold" nodeType="afterEffect">
                                  <p:stCondLst>
                                    <p:cond delay="0"/>
                                  </p:stCondLst>
                                  <p:childTnLst>
                                    <p:set>
                                      <p:cBhvr>
                                        <p:cTn id="44" dur="1" fill="hold">
                                          <p:stCondLst>
                                            <p:cond delay="0"/>
                                          </p:stCondLst>
                                        </p:cTn>
                                        <p:tgtEl>
                                          <p:spTgt spid="26"/>
                                        </p:tgtEl>
                                        <p:attrNameLst>
                                          <p:attrName>style.visibility</p:attrName>
                                        </p:attrNameLst>
                                      </p:cBhvr>
                                      <p:to>
                                        <p:strVal val="visible"/>
                                      </p:to>
                                    </p:set>
                                    <p:anim calcmode="lin" valueType="num">
                                      <p:cBhvr>
                                        <p:cTn id="45" dur="1750" fill="hold"/>
                                        <p:tgtEl>
                                          <p:spTgt spid="26"/>
                                        </p:tgtEl>
                                        <p:attrNameLst>
                                          <p:attrName>ppt_w</p:attrName>
                                        </p:attrNameLst>
                                      </p:cBhvr>
                                      <p:tavLst>
                                        <p:tav tm="0">
                                          <p:val>
                                            <p:fltVal val="0"/>
                                          </p:val>
                                        </p:tav>
                                        <p:tav tm="100000">
                                          <p:val>
                                            <p:strVal val="#ppt_w"/>
                                          </p:val>
                                        </p:tav>
                                      </p:tavLst>
                                    </p:anim>
                                    <p:anim calcmode="lin" valueType="num">
                                      <p:cBhvr>
                                        <p:cTn id="46" dur="1750" fill="hold"/>
                                        <p:tgtEl>
                                          <p:spTgt spid="26"/>
                                        </p:tgtEl>
                                        <p:attrNameLst>
                                          <p:attrName>ppt_h</p:attrName>
                                        </p:attrNameLst>
                                      </p:cBhvr>
                                      <p:tavLst>
                                        <p:tav tm="0">
                                          <p:val>
                                            <p:fltVal val="0"/>
                                          </p:val>
                                        </p:tav>
                                        <p:tav tm="100000">
                                          <p:val>
                                            <p:strVal val="#ppt_h"/>
                                          </p:val>
                                        </p:tav>
                                      </p:tavLst>
                                    </p:anim>
                                    <p:anim calcmode="lin" valueType="num">
                                      <p:cBhvr>
                                        <p:cTn id="47" dur="1750" fill="hold"/>
                                        <p:tgtEl>
                                          <p:spTgt spid="26"/>
                                        </p:tgtEl>
                                        <p:attrNameLst>
                                          <p:attrName>style.rotation</p:attrName>
                                        </p:attrNameLst>
                                      </p:cBhvr>
                                      <p:tavLst>
                                        <p:tav tm="0">
                                          <p:val>
                                            <p:fltVal val="90"/>
                                          </p:val>
                                        </p:tav>
                                        <p:tav tm="100000">
                                          <p:val>
                                            <p:fltVal val="0"/>
                                          </p:val>
                                        </p:tav>
                                      </p:tavLst>
                                    </p:anim>
                                    <p:animEffect transition="in" filter="fade">
                                      <p:cBhvr>
                                        <p:cTn id="48" dur="1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3.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216833" y="211743"/>
            <a:ext cx="3758333" cy="664633"/>
          </a:xfrm>
          <a:ln w="25400">
            <a:solidFill>
              <a:srgbClr val="990000"/>
            </a:solidFill>
            <a:prstDash val="dashDot"/>
          </a:ln>
        </p:spPr>
        <p:txBody>
          <a:bodyPr>
            <a:normAutofit fontScale="92500"/>
          </a:bodyPr>
          <a:lstStyle/>
          <a:p>
            <a:pPr algn="dist"/>
            <a:r>
              <a:rPr lang="zh-CN" altLang="en-US" dirty="0">
                <a:effectLst>
                  <a:outerShdw blurRad="38100" dist="38100" dir="2700000" algn="tl">
                    <a:srgbClr val="000000">
                      <a:alpha val="43137"/>
                    </a:srgbClr>
                  </a:outerShdw>
                </a:effectLst>
              </a:rPr>
              <a:t>政府工作报告：第三部分</a:t>
            </a:r>
            <a:endParaRPr lang="zh-CN" altLang="en-US" dirty="0">
              <a:effectLst>
                <a:outerShdw blurRad="38100" dist="38100" dir="2700000" algn="tl">
                  <a:srgbClr val="000000">
                    <a:alpha val="43137"/>
                  </a:srgbClr>
                </a:outerShdw>
              </a:effectLst>
            </a:endParaRPr>
          </a:p>
        </p:txBody>
      </p:sp>
      <p:sp>
        <p:nvSpPr>
          <p:cNvPr id="51" name="矩形 50"/>
          <p:cNvSpPr/>
          <p:nvPr/>
        </p:nvSpPr>
        <p:spPr>
          <a:xfrm>
            <a:off x="763604" y="1731348"/>
            <a:ext cx="3979148" cy="2880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52" name="矩形 51"/>
          <p:cNvSpPr/>
          <p:nvPr/>
        </p:nvSpPr>
        <p:spPr>
          <a:xfrm>
            <a:off x="4742751" y="1731348"/>
            <a:ext cx="6819483" cy="2880000"/>
          </a:xfrm>
          <a:prstGeom prst="rect">
            <a:avLst/>
          </a:prstGeom>
          <a:solidFill>
            <a:srgbClr val="FFC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53" name="矩形 52"/>
          <p:cNvSpPr/>
          <p:nvPr/>
        </p:nvSpPr>
        <p:spPr>
          <a:xfrm>
            <a:off x="1042614" y="3638032"/>
            <a:ext cx="3421128" cy="502766"/>
          </a:xfrm>
          <a:prstGeom prst="rect">
            <a:avLst/>
          </a:prstGeom>
        </p:spPr>
        <p:txBody>
          <a:bodyPr wrap="none">
            <a:spAutoFit/>
          </a:bodyPr>
          <a:lstStyle/>
          <a:p>
            <a:pPr algn="ctr" defTabSz="913765"/>
            <a:r>
              <a:rPr lang="en-US" altLang="zh-CN" sz="2665" b="1" dirty="0">
                <a:solidFill>
                  <a:srgbClr val="FFC000">
                    <a:lumMod val="20000"/>
                    <a:lumOff val="80000"/>
                  </a:srgbClr>
                </a:solidFill>
                <a:latin typeface="微软雅黑" panose="020B0503020204020204" pitchFamily="34" charset="-122"/>
                <a:ea typeface="微软雅黑" panose="020B0503020204020204" pitchFamily="34" charset="-122"/>
              </a:rPr>
              <a:t>2017</a:t>
            </a:r>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年重点工作任务</a:t>
            </a:r>
            <a:endPar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1110115" y="2183004"/>
            <a:ext cx="2991005" cy="1276088"/>
            <a:chOff x="923074" y="1808703"/>
            <a:chExt cx="2243254" cy="957066"/>
          </a:xfrm>
        </p:grpSpPr>
        <p:sp>
          <p:nvSpPr>
            <p:cNvPr id="55" name="圆角矩形 5"/>
            <p:cNvSpPr/>
            <p:nvPr/>
          </p:nvSpPr>
          <p:spPr>
            <a:xfrm>
              <a:off x="1989573" y="2300901"/>
              <a:ext cx="1176755" cy="288000"/>
            </a:xfrm>
            <a:prstGeom prst="roundRect">
              <a:avLst>
                <a:gd name="adj" fmla="val 25577"/>
              </a:avLst>
            </a:prstGeom>
            <a:solidFill>
              <a:schemeClr val="accent4">
                <a:lumMod val="20000"/>
                <a:lumOff val="80000"/>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b="1" dirty="0">
                  <a:solidFill>
                    <a:prstClr val="black">
                      <a:lumMod val="85000"/>
                      <a:lumOff val="15000"/>
                    </a:prstClr>
                  </a:solidFill>
                  <a:latin typeface="微软雅黑" panose="020B0503020204020204" pitchFamily="34" charset="-122"/>
                  <a:ea typeface="微软雅黑" panose="020B0503020204020204" pitchFamily="34" charset="-122"/>
                </a:rPr>
                <a:t>第三部分</a:t>
              </a:r>
              <a:endParaRPr lang="zh-CN" altLang="en-US" sz="18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pic>
          <p:nvPicPr>
            <p:cNvPr id="56" name="图片 5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23074" y="1808703"/>
              <a:ext cx="920036" cy="957066"/>
            </a:xfrm>
            <a:prstGeom prst="rect">
              <a:avLst/>
            </a:prstGeom>
          </p:spPr>
        </p:pic>
        <p:sp>
          <p:nvSpPr>
            <p:cNvPr id="57" name="TextBox 9"/>
            <p:cNvSpPr txBox="1"/>
            <p:nvPr/>
          </p:nvSpPr>
          <p:spPr>
            <a:xfrm>
              <a:off x="1949661" y="1905465"/>
              <a:ext cx="1213313" cy="284742"/>
            </a:xfrm>
            <a:prstGeom prst="rect">
              <a:avLst/>
            </a:prstGeom>
            <a:noFill/>
          </p:spPr>
          <p:txBody>
            <a:bodyPr wrap="none" rtlCol="0">
              <a:spAutoFit/>
            </a:bodyPr>
            <a:lstStyle/>
            <a:p>
              <a:pPr defTabSz="913765"/>
              <a:r>
                <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rPr>
                <a:t>政府工作报告</a:t>
              </a:r>
              <a:endParaRPr lang="zh-CN" altLang="en-US" sz="18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
        <p:nvSpPr>
          <p:cNvPr id="58" name="矩形 57"/>
          <p:cNvSpPr/>
          <p:nvPr/>
        </p:nvSpPr>
        <p:spPr>
          <a:xfrm>
            <a:off x="5370984" y="2468482"/>
            <a:ext cx="5757285" cy="1405256"/>
          </a:xfrm>
          <a:prstGeom prst="rect">
            <a:avLst/>
          </a:prstGeom>
        </p:spPr>
        <p:txBody>
          <a:bodyPr wrap="square">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面对今年艰巨繁重的改革发展稳定任务，我们要通观全局、统筹兼顾，突出重点、把握关键，正确处理好各方面关系，着重抓好以下几个方面工作。</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59" name="椭圆 58"/>
          <p:cNvSpPr/>
          <p:nvPr/>
        </p:nvSpPr>
        <p:spPr>
          <a:xfrm>
            <a:off x="3990798" y="4973343"/>
            <a:ext cx="750277" cy="750277"/>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1</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60" name="椭圆 59"/>
          <p:cNvSpPr/>
          <p:nvPr/>
        </p:nvSpPr>
        <p:spPr>
          <a:xfrm>
            <a:off x="4836090" y="4973343"/>
            <a:ext cx="750277" cy="750277"/>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2</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61" name="椭圆 60"/>
          <p:cNvSpPr/>
          <p:nvPr/>
        </p:nvSpPr>
        <p:spPr>
          <a:xfrm>
            <a:off x="5681382" y="4973343"/>
            <a:ext cx="750277" cy="750277"/>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3</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62" name="椭圆 61"/>
          <p:cNvSpPr/>
          <p:nvPr/>
        </p:nvSpPr>
        <p:spPr>
          <a:xfrm>
            <a:off x="6526674" y="4973343"/>
            <a:ext cx="750277" cy="750277"/>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4</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63" name="椭圆 62"/>
          <p:cNvSpPr/>
          <p:nvPr/>
        </p:nvSpPr>
        <p:spPr>
          <a:xfrm>
            <a:off x="7371966" y="4973343"/>
            <a:ext cx="750277" cy="750277"/>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5</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64" name="椭圆 63"/>
          <p:cNvSpPr/>
          <p:nvPr/>
        </p:nvSpPr>
        <p:spPr>
          <a:xfrm>
            <a:off x="8217258" y="4973343"/>
            <a:ext cx="750277" cy="750277"/>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6</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65" name="椭圆 64"/>
          <p:cNvSpPr/>
          <p:nvPr/>
        </p:nvSpPr>
        <p:spPr>
          <a:xfrm>
            <a:off x="9062550" y="4973343"/>
            <a:ext cx="750277" cy="750277"/>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7</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66" name="椭圆 65"/>
          <p:cNvSpPr/>
          <p:nvPr/>
        </p:nvSpPr>
        <p:spPr>
          <a:xfrm>
            <a:off x="9907842" y="4973343"/>
            <a:ext cx="750277" cy="750277"/>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8</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sp>
        <p:nvSpPr>
          <p:cNvPr id="67" name="椭圆 66"/>
          <p:cNvSpPr/>
          <p:nvPr/>
        </p:nvSpPr>
        <p:spPr>
          <a:xfrm>
            <a:off x="10753130" y="4973343"/>
            <a:ext cx="750277" cy="750277"/>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665" dirty="0">
                <a:solidFill>
                  <a:srgbClr val="FFC000">
                    <a:lumMod val="20000"/>
                    <a:lumOff val="80000"/>
                  </a:srgbClr>
                </a:solidFill>
                <a:latin typeface="Impact" panose="020B0806030902050204" pitchFamily="34" charset="0"/>
                <a:ea typeface="宋体" panose="02010600030101010101" pitchFamily="2" charset="-122"/>
              </a:rPr>
              <a:t>9</a:t>
            </a:r>
            <a:endParaRPr lang="zh-CN" altLang="en-US" sz="2665" dirty="0">
              <a:solidFill>
                <a:srgbClr val="FFC000">
                  <a:lumMod val="20000"/>
                  <a:lumOff val="80000"/>
                </a:srgbClr>
              </a:solidFill>
              <a:latin typeface="Impact" panose="020B0806030902050204" pitchFamily="34" charset="0"/>
              <a:ea typeface="宋体" panose="02010600030101010101" pitchFamily="2" charset="-122"/>
            </a:endParaRPr>
          </a:p>
        </p:txBody>
      </p:sp>
      <p:cxnSp>
        <p:nvCxnSpPr>
          <p:cNvPr id="68" name="直接连接符 67"/>
          <p:cNvCxnSpPr/>
          <p:nvPr/>
        </p:nvCxnSpPr>
        <p:spPr>
          <a:xfrm>
            <a:off x="1366514" y="5348481"/>
            <a:ext cx="2331201" cy="0"/>
          </a:xfrm>
          <a:prstGeom prst="line">
            <a:avLst/>
          </a:prstGeom>
          <a:ln w="19050">
            <a:solidFill>
              <a:srgbClr val="990000"/>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14:presetBounceEnd="28000">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14:bounceEnd="28000">
                                          <p:cBhvr additive="base">
                                            <p:cTn id="7" dur="1750" fill="hold"/>
                                            <p:tgtEl>
                                              <p:spTgt spid="51"/>
                                            </p:tgtEl>
                                            <p:attrNameLst>
                                              <p:attrName>ppt_x</p:attrName>
                                            </p:attrNameLst>
                                          </p:cBhvr>
                                          <p:tavLst>
                                            <p:tav tm="0">
                                              <p:val>
                                                <p:strVal val="0-#ppt_w/2"/>
                                              </p:val>
                                            </p:tav>
                                            <p:tav tm="100000">
                                              <p:val>
                                                <p:strVal val="#ppt_x"/>
                                              </p:val>
                                            </p:tav>
                                          </p:tavLst>
                                        </p:anim>
                                        <p:anim calcmode="lin" valueType="num" p14:bounceEnd="28000">
                                          <p:cBhvr additive="base">
                                            <p:cTn id="8" dur="175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14:presetBounceEnd="28000">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14:bounceEnd="28000">
                                          <p:cBhvr additive="base">
                                            <p:cTn id="11" dur="1750" fill="hold"/>
                                            <p:tgtEl>
                                              <p:spTgt spid="52"/>
                                            </p:tgtEl>
                                            <p:attrNameLst>
                                              <p:attrName>ppt_x</p:attrName>
                                            </p:attrNameLst>
                                          </p:cBhvr>
                                          <p:tavLst>
                                            <p:tav tm="0">
                                              <p:val>
                                                <p:strVal val="1+#ppt_w/2"/>
                                              </p:val>
                                            </p:tav>
                                            <p:tav tm="100000">
                                              <p:val>
                                                <p:strVal val="#ppt_x"/>
                                              </p:val>
                                            </p:tav>
                                          </p:tavLst>
                                        </p:anim>
                                        <p:anim calcmode="lin" valueType="num" p14:bounceEnd="28000">
                                          <p:cBhvr additive="base">
                                            <p:cTn id="12" dur="1750" fill="hold"/>
                                            <p:tgtEl>
                                              <p:spTgt spid="52"/>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31" presetClass="entr" presetSubtype="0"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2000" fill="hold"/>
                                            <p:tgtEl>
                                              <p:spTgt spid="54"/>
                                            </p:tgtEl>
                                            <p:attrNameLst>
                                              <p:attrName>ppt_w</p:attrName>
                                            </p:attrNameLst>
                                          </p:cBhvr>
                                          <p:tavLst>
                                            <p:tav tm="0">
                                              <p:val>
                                                <p:fltVal val="0"/>
                                              </p:val>
                                            </p:tav>
                                            <p:tav tm="100000">
                                              <p:val>
                                                <p:strVal val="#ppt_w"/>
                                              </p:val>
                                            </p:tav>
                                          </p:tavLst>
                                        </p:anim>
                                        <p:anim calcmode="lin" valueType="num">
                                          <p:cBhvr>
                                            <p:cTn id="17" dur="2000" fill="hold"/>
                                            <p:tgtEl>
                                              <p:spTgt spid="54"/>
                                            </p:tgtEl>
                                            <p:attrNameLst>
                                              <p:attrName>ppt_h</p:attrName>
                                            </p:attrNameLst>
                                          </p:cBhvr>
                                          <p:tavLst>
                                            <p:tav tm="0">
                                              <p:val>
                                                <p:fltVal val="0"/>
                                              </p:val>
                                            </p:tav>
                                            <p:tav tm="100000">
                                              <p:val>
                                                <p:strVal val="#ppt_h"/>
                                              </p:val>
                                            </p:tav>
                                          </p:tavLst>
                                        </p:anim>
                                        <p:anim calcmode="lin" valueType="num">
                                          <p:cBhvr>
                                            <p:cTn id="18" dur="2000" fill="hold"/>
                                            <p:tgtEl>
                                              <p:spTgt spid="54"/>
                                            </p:tgtEl>
                                            <p:attrNameLst>
                                              <p:attrName>style.rotation</p:attrName>
                                            </p:attrNameLst>
                                          </p:cBhvr>
                                          <p:tavLst>
                                            <p:tav tm="0">
                                              <p:val>
                                                <p:fltVal val="90"/>
                                              </p:val>
                                            </p:tav>
                                            <p:tav tm="100000">
                                              <p:val>
                                                <p:fltVal val="0"/>
                                              </p:val>
                                            </p:tav>
                                          </p:tavLst>
                                        </p:anim>
                                        <p:animEffect transition="in" filter="fade">
                                          <p:cBhvr>
                                            <p:cTn id="19" dur="2000"/>
                                            <p:tgtEl>
                                              <p:spTgt spid="54"/>
                                            </p:tgtEl>
                                          </p:cBhvr>
                                        </p:animEffect>
                                      </p:childTnLst>
                                    </p:cTn>
                                  </p:par>
                                </p:childTnLst>
                              </p:cTn>
                            </p:par>
                            <p:par>
                              <p:cTn id="20" fill="hold">
                                <p:stCondLst>
                                  <p:cond delay="4000"/>
                                </p:stCondLst>
                                <p:childTnLst>
                                  <p:par>
                                    <p:cTn id="21" presetID="53" presetClass="entr" presetSubtype="16"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500" fill="hold"/>
                                            <p:tgtEl>
                                              <p:spTgt spid="53"/>
                                            </p:tgtEl>
                                            <p:attrNameLst>
                                              <p:attrName>ppt_w</p:attrName>
                                            </p:attrNameLst>
                                          </p:cBhvr>
                                          <p:tavLst>
                                            <p:tav tm="0">
                                              <p:val>
                                                <p:fltVal val="0"/>
                                              </p:val>
                                            </p:tav>
                                            <p:tav tm="100000">
                                              <p:val>
                                                <p:strVal val="#ppt_w"/>
                                              </p:val>
                                            </p:tav>
                                          </p:tavLst>
                                        </p:anim>
                                        <p:anim calcmode="lin" valueType="num">
                                          <p:cBhvr>
                                            <p:cTn id="24" dur="1500" fill="hold"/>
                                            <p:tgtEl>
                                              <p:spTgt spid="53"/>
                                            </p:tgtEl>
                                            <p:attrNameLst>
                                              <p:attrName>ppt_h</p:attrName>
                                            </p:attrNameLst>
                                          </p:cBhvr>
                                          <p:tavLst>
                                            <p:tav tm="0">
                                              <p:val>
                                                <p:fltVal val="0"/>
                                              </p:val>
                                            </p:tav>
                                            <p:tav tm="100000">
                                              <p:val>
                                                <p:strVal val="#ppt_h"/>
                                              </p:val>
                                            </p:tav>
                                          </p:tavLst>
                                        </p:anim>
                                        <p:animEffect transition="in" filter="fade">
                                          <p:cBhvr>
                                            <p:cTn id="25" dur="1500"/>
                                            <p:tgtEl>
                                              <p:spTgt spid="53"/>
                                            </p:tgtEl>
                                          </p:cBhvr>
                                        </p:animEffect>
                                      </p:childTnLst>
                                    </p:cTn>
                                  </p:par>
                                </p:childTnLst>
                              </p:cTn>
                            </p:par>
                            <p:par>
                              <p:cTn id="26" fill="hold">
                                <p:stCondLst>
                                  <p:cond delay="5500"/>
                                </p:stCondLst>
                                <p:childTnLst>
                                  <p:par>
                                    <p:cTn id="27" presetID="1" presetClass="entr" presetSubtype="0" fill="hold" grpId="0" nodeType="afterEffect">
                                      <p:stCondLst>
                                        <p:cond delay="0"/>
                                      </p:stCondLst>
                                      <p:iterate type="lt">
                                        <p:tmAbs val="80"/>
                                      </p:iterate>
                                      <p:childTnLst>
                                        <p:set>
                                          <p:cBhvr>
                                            <p:cTn id="28" dur="1" fill="hold">
                                              <p:stCondLst>
                                                <p:cond delay="0"/>
                                              </p:stCondLst>
                                            </p:cTn>
                                            <p:tgtEl>
                                              <p:spTgt spid="58"/>
                                            </p:tgtEl>
                                            <p:attrNameLst>
                                              <p:attrName>style.visibility</p:attrName>
                                            </p:attrNameLst>
                                          </p:cBhvr>
                                          <p:to>
                                            <p:strVal val="visible"/>
                                          </p:to>
                                        </p:set>
                                      </p:childTnLst>
                                    </p:cTn>
                                  </p:par>
                                </p:childTnLst>
                              </p:cTn>
                            </p:par>
                            <p:par>
                              <p:cTn id="29" fill="hold">
                                <p:stCondLst>
                                  <p:cond delay="10449"/>
                                </p:stCondLst>
                                <p:childTnLst>
                                  <p:par>
                                    <p:cTn id="30" presetID="22" presetClass="entr" presetSubtype="8" fill="hold" nodeType="after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wipe(left)">
                                          <p:cBhvr>
                                            <p:cTn id="32" dur="1500"/>
                                            <p:tgtEl>
                                              <p:spTgt spid="68"/>
                                            </p:tgtEl>
                                          </p:cBhvr>
                                        </p:animEffect>
                                      </p:childTnLst>
                                    </p:cTn>
                                  </p:par>
                                </p:childTnLst>
                              </p:cTn>
                            </p:par>
                            <p:par>
                              <p:cTn id="33" fill="hold">
                                <p:stCondLst>
                                  <p:cond delay="11949"/>
                                </p:stCondLst>
                                <p:childTnLst>
                                  <p:par>
                                    <p:cTn id="34" presetID="2" presetClass="entr" presetSubtype="2"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 calcmode="lin" valueType="num">
                                          <p:cBhvr additive="base">
                                            <p:cTn id="36" dur="1000" fill="hold"/>
                                            <p:tgtEl>
                                              <p:spTgt spid="59"/>
                                            </p:tgtEl>
                                            <p:attrNameLst>
                                              <p:attrName>ppt_x</p:attrName>
                                            </p:attrNameLst>
                                          </p:cBhvr>
                                          <p:tavLst>
                                            <p:tav tm="0">
                                              <p:val>
                                                <p:strVal val="1+#ppt_w/2"/>
                                              </p:val>
                                            </p:tav>
                                            <p:tav tm="100000">
                                              <p:val>
                                                <p:strVal val="#ppt_x"/>
                                              </p:val>
                                            </p:tav>
                                          </p:tavLst>
                                        </p:anim>
                                        <p:anim calcmode="lin" valueType="num">
                                          <p:cBhvr additive="base">
                                            <p:cTn id="37" dur="1000" fill="hold"/>
                                            <p:tgtEl>
                                              <p:spTgt spid="5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1000" fill="hold"/>
                                            <p:tgtEl>
                                              <p:spTgt spid="60"/>
                                            </p:tgtEl>
                                            <p:attrNameLst>
                                              <p:attrName>ppt_x</p:attrName>
                                            </p:attrNameLst>
                                          </p:cBhvr>
                                          <p:tavLst>
                                            <p:tav tm="0">
                                              <p:val>
                                                <p:strVal val="1+#ppt_w/2"/>
                                              </p:val>
                                            </p:tav>
                                            <p:tav tm="100000">
                                              <p:val>
                                                <p:strVal val="#ppt_x"/>
                                              </p:val>
                                            </p:tav>
                                          </p:tavLst>
                                        </p:anim>
                                        <p:anim calcmode="lin" valueType="num">
                                          <p:cBhvr additive="base">
                                            <p:cTn id="41" dur="10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1000" fill="hold"/>
                                            <p:tgtEl>
                                              <p:spTgt spid="61"/>
                                            </p:tgtEl>
                                            <p:attrNameLst>
                                              <p:attrName>ppt_x</p:attrName>
                                            </p:attrNameLst>
                                          </p:cBhvr>
                                          <p:tavLst>
                                            <p:tav tm="0">
                                              <p:val>
                                                <p:strVal val="1+#ppt_w/2"/>
                                              </p:val>
                                            </p:tav>
                                            <p:tav tm="100000">
                                              <p:val>
                                                <p:strVal val="#ppt_x"/>
                                              </p:val>
                                            </p:tav>
                                          </p:tavLst>
                                        </p:anim>
                                        <p:anim calcmode="lin" valueType="num">
                                          <p:cBhvr additive="base">
                                            <p:cTn id="45" dur="1000" fill="hold"/>
                                            <p:tgtEl>
                                              <p:spTgt spid="61"/>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additive="base">
                                            <p:cTn id="48" dur="1000" fill="hold"/>
                                            <p:tgtEl>
                                              <p:spTgt spid="62"/>
                                            </p:tgtEl>
                                            <p:attrNameLst>
                                              <p:attrName>ppt_x</p:attrName>
                                            </p:attrNameLst>
                                          </p:cBhvr>
                                          <p:tavLst>
                                            <p:tav tm="0">
                                              <p:val>
                                                <p:strVal val="1+#ppt_w/2"/>
                                              </p:val>
                                            </p:tav>
                                            <p:tav tm="100000">
                                              <p:val>
                                                <p:strVal val="#ppt_x"/>
                                              </p:val>
                                            </p:tav>
                                          </p:tavLst>
                                        </p:anim>
                                        <p:anim calcmode="lin" valueType="num">
                                          <p:cBhvr additive="base">
                                            <p:cTn id="49" dur="1000" fill="hold"/>
                                            <p:tgtEl>
                                              <p:spTgt spid="62"/>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additive="base">
                                            <p:cTn id="52" dur="1000" fill="hold"/>
                                            <p:tgtEl>
                                              <p:spTgt spid="63"/>
                                            </p:tgtEl>
                                            <p:attrNameLst>
                                              <p:attrName>ppt_x</p:attrName>
                                            </p:attrNameLst>
                                          </p:cBhvr>
                                          <p:tavLst>
                                            <p:tav tm="0">
                                              <p:val>
                                                <p:strVal val="1+#ppt_w/2"/>
                                              </p:val>
                                            </p:tav>
                                            <p:tav tm="100000">
                                              <p:val>
                                                <p:strVal val="#ppt_x"/>
                                              </p:val>
                                            </p:tav>
                                          </p:tavLst>
                                        </p:anim>
                                        <p:anim calcmode="lin" valueType="num">
                                          <p:cBhvr additive="base">
                                            <p:cTn id="53" dur="1000" fill="hold"/>
                                            <p:tgtEl>
                                              <p:spTgt spid="6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1000" fill="hold"/>
                                            <p:tgtEl>
                                              <p:spTgt spid="64"/>
                                            </p:tgtEl>
                                            <p:attrNameLst>
                                              <p:attrName>ppt_x</p:attrName>
                                            </p:attrNameLst>
                                          </p:cBhvr>
                                          <p:tavLst>
                                            <p:tav tm="0">
                                              <p:val>
                                                <p:strVal val="1+#ppt_w/2"/>
                                              </p:val>
                                            </p:tav>
                                            <p:tav tm="100000">
                                              <p:val>
                                                <p:strVal val="#ppt_x"/>
                                              </p:val>
                                            </p:tav>
                                          </p:tavLst>
                                        </p:anim>
                                        <p:anim calcmode="lin" valueType="num">
                                          <p:cBhvr additive="base">
                                            <p:cTn id="57" dur="1000" fill="hold"/>
                                            <p:tgtEl>
                                              <p:spTgt spid="6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65"/>
                                            </p:tgtEl>
                                            <p:attrNameLst>
                                              <p:attrName>style.visibility</p:attrName>
                                            </p:attrNameLst>
                                          </p:cBhvr>
                                          <p:to>
                                            <p:strVal val="visible"/>
                                          </p:to>
                                        </p:set>
                                        <p:anim calcmode="lin" valueType="num">
                                          <p:cBhvr additive="base">
                                            <p:cTn id="60" dur="1000" fill="hold"/>
                                            <p:tgtEl>
                                              <p:spTgt spid="65"/>
                                            </p:tgtEl>
                                            <p:attrNameLst>
                                              <p:attrName>ppt_x</p:attrName>
                                            </p:attrNameLst>
                                          </p:cBhvr>
                                          <p:tavLst>
                                            <p:tav tm="0">
                                              <p:val>
                                                <p:strVal val="1+#ppt_w/2"/>
                                              </p:val>
                                            </p:tav>
                                            <p:tav tm="100000">
                                              <p:val>
                                                <p:strVal val="#ppt_x"/>
                                              </p:val>
                                            </p:tav>
                                          </p:tavLst>
                                        </p:anim>
                                        <p:anim calcmode="lin" valueType="num">
                                          <p:cBhvr additive="base">
                                            <p:cTn id="61" dur="1000" fill="hold"/>
                                            <p:tgtEl>
                                              <p:spTgt spid="6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66"/>
                                            </p:tgtEl>
                                            <p:attrNameLst>
                                              <p:attrName>style.visibility</p:attrName>
                                            </p:attrNameLst>
                                          </p:cBhvr>
                                          <p:to>
                                            <p:strVal val="visible"/>
                                          </p:to>
                                        </p:set>
                                        <p:anim calcmode="lin" valueType="num">
                                          <p:cBhvr additive="base">
                                            <p:cTn id="64" dur="1000" fill="hold"/>
                                            <p:tgtEl>
                                              <p:spTgt spid="66"/>
                                            </p:tgtEl>
                                            <p:attrNameLst>
                                              <p:attrName>ppt_x</p:attrName>
                                            </p:attrNameLst>
                                          </p:cBhvr>
                                          <p:tavLst>
                                            <p:tav tm="0">
                                              <p:val>
                                                <p:strVal val="1+#ppt_w/2"/>
                                              </p:val>
                                            </p:tav>
                                            <p:tav tm="100000">
                                              <p:val>
                                                <p:strVal val="#ppt_x"/>
                                              </p:val>
                                            </p:tav>
                                          </p:tavLst>
                                        </p:anim>
                                        <p:anim calcmode="lin" valueType="num">
                                          <p:cBhvr additive="base">
                                            <p:cTn id="65" dur="1000" fill="hold"/>
                                            <p:tgtEl>
                                              <p:spTgt spid="66"/>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 calcmode="lin" valueType="num">
                                          <p:cBhvr additive="base">
                                            <p:cTn id="68" dur="1000" fill="hold"/>
                                            <p:tgtEl>
                                              <p:spTgt spid="67"/>
                                            </p:tgtEl>
                                            <p:attrNameLst>
                                              <p:attrName>ppt_x</p:attrName>
                                            </p:attrNameLst>
                                          </p:cBhvr>
                                          <p:tavLst>
                                            <p:tav tm="0">
                                              <p:val>
                                                <p:strVal val="1+#ppt_w/2"/>
                                              </p:val>
                                            </p:tav>
                                            <p:tav tm="100000">
                                              <p:val>
                                                <p:strVal val="#ppt_x"/>
                                              </p:val>
                                            </p:tav>
                                          </p:tavLst>
                                        </p:anim>
                                        <p:anim calcmode="lin" valueType="num">
                                          <p:cBhvr additive="base">
                                            <p:cTn id="69" dur="10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p:bldP spid="58" grpId="0"/>
          <p:bldP spid="59" grpId="0" animBg="1"/>
          <p:bldP spid="60" grpId="0" animBg="1"/>
          <p:bldP spid="61" grpId="0" animBg="1"/>
          <p:bldP spid="62" grpId="0" animBg="1"/>
          <p:bldP spid="63" grpId="0" animBg="1"/>
          <p:bldP spid="64" grpId="0" animBg="1"/>
          <p:bldP spid="65" grpId="0" animBg="1"/>
          <p:bldP spid="66" grpId="0" animBg="1"/>
          <p:bldP spid="67" grpId="0" animBg="1"/>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1"/>
                                            </p:tgtEl>
                                            <p:attrNameLst>
                                              <p:attrName>style.visibility</p:attrName>
                                            </p:attrNameLst>
                                          </p:cBhvr>
                                          <p:to>
                                            <p:strVal val="visible"/>
                                          </p:to>
                                        </p:set>
                                        <p:anim calcmode="lin" valueType="num">
                                          <p:cBhvr additive="base">
                                            <p:cTn id="7" dur="1750" fill="hold"/>
                                            <p:tgtEl>
                                              <p:spTgt spid="51"/>
                                            </p:tgtEl>
                                            <p:attrNameLst>
                                              <p:attrName>ppt_x</p:attrName>
                                            </p:attrNameLst>
                                          </p:cBhvr>
                                          <p:tavLst>
                                            <p:tav tm="0">
                                              <p:val>
                                                <p:strVal val="0-#ppt_w/2"/>
                                              </p:val>
                                            </p:tav>
                                            <p:tav tm="100000">
                                              <p:val>
                                                <p:strVal val="#ppt_x"/>
                                              </p:val>
                                            </p:tav>
                                          </p:tavLst>
                                        </p:anim>
                                        <p:anim calcmode="lin" valueType="num">
                                          <p:cBhvr additive="base">
                                            <p:cTn id="8" dur="1750" fill="hold"/>
                                            <p:tgtEl>
                                              <p:spTgt spid="51"/>
                                            </p:tgtEl>
                                            <p:attrNameLst>
                                              <p:attrName>ppt_y</p:attrName>
                                            </p:attrNameLst>
                                          </p:cBhvr>
                                          <p:tavLst>
                                            <p:tav tm="0">
                                              <p:val>
                                                <p:strVal val="#ppt_y"/>
                                              </p:val>
                                            </p:tav>
                                            <p:tav tm="100000">
                                              <p:val>
                                                <p:strVal val="#ppt_y"/>
                                              </p:val>
                                            </p:tav>
                                          </p:tavLst>
                                        </p:anim>
                                      </p:childTnLst>
                                    </p:cTn>
                                  </p:par>
                                  <p:par>
                                    <p:cTn id="9" presetID="2" presetClass="entr" presetSubtype="2" fill="hold" grpId="0"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1750" fill="hold"/>
                                            <p:tgtEl>
                                              <p:spTgt spid="52"/>
                                            </p:tgtEl>
                                            <p:attrNameLst>
                                              <p:attrName>ppt_x</p:attrName>
                                            </p:attrNameLst>
                                          </p:cBhvr>
                                          <p:tavLst>
                                            <p:tav tm="0">
                                              <p:val>
                                                <p:strVal val="1+#ppt_w/2"/>
                                              </p:val>
                                            </p:tav>
                                            <p:tav tm="100000">
                                              <p:val>
                                                <p:strVal val="#ppt_x"/>
                                              </p:val>
                                            </p:tav>
                                          </p:tavLst>
                                        </p:anim>
                                        <p:anim calcmode="lin" valueType="num">
                                          <p:cBhvr additive="base">
                                            <p:cTn id="12" dur="1750" fill="hold"/>
                                            <p:tgtEl>
                                              <p:spTgt spid="52"/>
                                            </p:tgtEl>
                                            <p:attrNameLst>
                                              <p:attrName>ppt_y</p:attrName>
                                            </p:attrNameLst>
                                          </p:cBhvr>
                                          <p:tavLst>
                                            <p:tav tm="0">
                                              <p:val>
                                                <p:strVal val="#ppt_y"/>
                                              </p:val>
                                            </p:tav>
                                            <p:tav tm="100000">
                                              <p:val>
                                                <p:strVal val="#ppt_y"/>
                                              </p:val>
                                            </p:tav>
                                          </p:tavLst>
                                        </p:anim>
                                      </p:childTnLst>
                                    </p:cTn>
                                  </p:par>
                                </p:childTnLst>
                              </p:cTn>
                            </p:par>
                            <p:par>
                              <p:cTn id="13" fill="hold">
                                <p:stCondLst>
                                  <p:cond delay="2000"/>
                                </p:stCondLst>
                                <p:childTnLst>
                                  <p:par>
                                    <p:cTn id="14" presetID="31" presetClass="entr" presetSubtype="0" fill="hold" nodeType="afterEffect">
                                      <p:stCondLst>
                                        <p:cond delay="0"/>
                                      </p:stCondLst>
                                      <p:childTnLst>
                                        <p:set>
                                          <p:cBhvr>
                                            <p:cTn id="15" dur="1" fill="hold">
                                              <p:stCondLst>
                                                <p:cond delay="0"/>
                                              </p:stCondLst>
                                            </p:cTn>
                                            <p:tgtEl>
                                              <p:spTgt spid="54"/>
                                            </p:tgtEl>
                                            <p:attrNameLst>
                                              <p:attrName>style.visibility</p:attrName>
                                            </p:attrNameLst>
                                          </p:cBhvr>
                                          <p:to>
                                            <p:strVal val="visible"/>
                                          </p:to>
                                        </p:set>
                                        <p:anim calcmode="lin" valueType="num">
                                          <p:cBhvr>
                                            <p:cTn id="16" dur="2000" fill="hold"/>
                                            <p:tgtEl>
                                              <p:spTgt spid="54"/>
                                            </p:tgtEl>
                                            <p:attrNameLst>
                                              <p:attrName>ppt_w</p:attrName>
                                            </p:attrNameLst>
                                          </p:cBhvr>
                                          <p:tavLst>
                                            <p:tav tm="0">
                                              <p:val>
                                                <p:fltVal val="0"/>
                                              </p:val>
                                            </p:tav>
                                            <p:tav tm="100000">
                                              <p:val>
                                                <p:strVal val="#ppt_w"/>
                                              </p:val>
                                            </p:tav>
                                          </p:tavLst>
                                        </p:anim>
                                        <p:anim calcmode="lin" valueType="num">
                                          <p:cBhvr>
                                            <p:cTn id="17" dur="2000" fill="hold"/>
                                            <p:tgtEl>
                                              <p:spTgt spid="54"/>
                                            </p:tgtEl>
                                            <p:attrNameLst>
                                              <p:attrName>ppt_h</p:attrName>
                                            </p:attrNameLst>
                                          </p:cBhvr>
                                          <p:tavLst>
                                            <p:tav tm="0">
                                              <p:val>
                                                <p:fltVal val="0"/>
                                              </p:val>
                                            </p:tav>
                                            <p:tav tm="100000">
                                              <p:val>
                                                <p:strVal val="#ppt_h"/>
                                              </p:val>
                                            </p:tav>
                                          </p:tavLst>
                                        </p:anim>
                                        <p:anim calcmode="lin" valueType="num">
                                          <p:cBhvr>
                                            <p:cTn id="18" dur="2000" fill="hold"/>
                                            <p:tgtEl>
                                              <p:spTgt spid="54"/>
                                            </p:tgtEl>
                                            <p:attrNameLst>
                                              <p:attrName>style.rotation</p:attrName>
                                            </p:attrNameLst>
                                          </p:cBhvr>
                                          <p:tavLst>
                                            <p:tav tm="0">
                                              <p:val>
                                                <p:fltVal val="90"/>
                                              </p:val>
                                            </p:tav>
                                            <p:tav tm="100000">
                                              <p:val>
                                                <p:fltVal val="0"/>
                                              </p:val>
                                            </p:tav>
                                          </p:tavLst>
                                        </p:anim>
                                        <p:animEffect transition="in" filter="fade">
                                          <p:cBhvr>
                                            <p:cTn id="19" dur="2000"/>
                                            <p:tgtEl>
                                              <p:spTgt spid="54"/>
                                            </p:tgtEl>
                                          </p:cBhvr>
                                        </p:animEffect>
                                      </p:childTnLst>
                                    </p:cTn>
                                  </p:par>
                                </p:childTnLst>
                              </p:cTn>
                            </p:par>
                            <p:par>
                              <p:cTn id="20" fill="hold">
                                <p:stCondLst>
                                  <p:cond delay="4000"/>
                                </p:stCondLst>
                                <p:childTnLst>
                                  <p:par>
                                    <p:cTn id="21" presetID="53" presetClass="entr" presetSubtype="16" fill="hold" grpId="0" nodeType="after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1500" fill="hold"/>
                                            <p:tgtEl>
                                              <p:spTgt spid="53"/>
                                            </p:tgtEl>
                                            <p:attrNameLst>
                                              <p:attrName>ppt_w</p:attrName>
                                            </p:attrNameLst>
                                          </p:cBhvr>
                                          <p:tavLst>
                                            <p:tav tm="0">
                                              <p:val>
                                                <p:fltVal val="0"/>
                                              </p:val>
                                            </p:tav>
                                            <p:tav tm="100000">
                                              <p:val>
                                                <p:strVal val="#ppt_w"/>
                                              </p:val>
                                            </p:tav>
                                          </p:tavLst>
                                        </p:anim>
                                        <p:anim calcmode="lin" valueType="num">
                                          <p:cBhvr>
                                            <p:cTn id="24" dur="1500" fill="hold"/>
                                            <p:tgtEl>
                                              <p:spTgt spid="53"/>
                                            </p:tgtEl>
                                            <p:attrNameLst>
                                              <p:attrName>ppt_h</p:attrName>
                                            </p:attrNameLst>
                                          </p:cBhvr>
                                          <p:tavLst>
                                            <p:tav tm="0">
                                              <p:val>
                                                <p:fltVal val="0"/>
                                              </p:val>
                                            </p:tav>
                                            <p:tav tm="100000">
                                              <p:val>
                                                <p:strVal val="#ppt_h"/>
                                              </p:val>
                                            </p:tav>
                                          </p:tavLst>
                                        </p:anim>
                                        <p:animEffect transition="in" filter="fade">
                                          <p:cBhvr>
                                            <p:cTn id="25" dur="1500"/>
                                            <p:tgtEl>
                                              <p:spTgt spid="53"/>
                                            </p:tgtEl>
                                          </p:cBhvr>
                                        </p:animEffect>
                                      </p:childTnLst>
                                    </p:cTn>
                                  </p:par>
                                </p:childTnLst>
                              </p:cTn>
                            </p:par>
                            <p:par>
                              <p:cTn id="26" fill="hold">
                                <p:stCondLst>
                                  <p:cond delay="5500"/>
                                </p:stCondLst>
                                <p:childTnLst>
                                  <p:par>
                                    <p:cTn id="27" presetID="1" presetClass="entr" presetSubtype="0" fill="hold" grpId="0" nodeType="afterEffect">
                                      <p:stCondLst>
                                        <p:cond delay="0"/>
                                      </p:stCondLst>
                                      <p:iterate type="lt">
                                        <p:tmAbs val="80"/>
                                      </p:iterate>
                                      <p:childTnLst>
                                        <p:set>
                                          <p:cBhvr>
                                            <p:cTn id="28" dur="1" fill="hold">
                                              <p:stCondLst>
                                                <p:cond delay="0"/>
                                              </p:stCondLst>
                                            </p:cTn>
                                            <p:tgtEl>
                                              <p:spTgt spid="58"/>
                                            </p:tgtEl>
                                            <p:attrNameLst>
                                              <p:attrName>style.visibility</p:attrName>
                                            </p:attrNameLst>
                                          </p:cBhvr>
                                          <p:to>
                                            <p:strVal val="visible"/>
                                          </p:to>
                                        </p:set>
                                      </p:childTnLst>
                                    </p:cTn>
                                  </p:par>
                                </p:childTnLst>
                              </p:cTn>
                            </p:par>
                            <p:par>
                              <p:cTn id="29" fill="hold">
                                <p:stCondLst>
                                  <p:cond delay="10449"/>
                                </p:stCondLst>
                                <p:childTnLst>
                                  <p:par>
                                    <p:cTn id="30" presetID="22" presetClass="entr" presetSubtype="8" fill="hold" nodeType="after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wipe(left)">
                                          <p:cBhvr>
                                            <p:cTn id="32" dur="1500"/>
                                            <p:tgtEl>
                                              <p:spTgt spid="68"/>
                                            </p:tgtEl>
                                          </p:cBhvr>
                                        </p:animEffect>
                                      </p:childTnLst>
                                    </p:cTn>
                                  </p:par>
                                </p:childTnLst>
                              </p:cTn>
                            </p:par>
                            <p:par>
                              <p:cTn id="33" fill="hold">
                                <p:stCondLst>
                                  <p:cond delay="11949"/>
                                </p:stCondLst>
                                <p:childTnLst>
                                  <p:par>
                                    <p:cTn id="34" presetID="2" presetClass="entr" presetSubtype="2" fill="hold" grpId="0" nodeType="afterEffect">
                                      <p:stCondLst>
                                        <p:cond delay="0"/>
                                      </p:stCondLst>
                                      <p:childTnLst>
                                        <p:set>
                                          <p:cBhvr>
                                            <p:cTn id="35" dur="1" fill="hold">
                                              <p:stCondLst>
                                                <p:cond delay="0"/>
                                              </p:stCondLst>
                                            </p:cTn>
                                            <p:tgtEl>
                                              <p:spTgt spid="59"/>
                                            </p:tgtEl>
                                            <p:attrNameLst>
                                              <p:attrName>style.visibility</p:attrName>
                                            </p:attrNameLst>
                                          </p:cBhvr>
                                          <p:to>
                                            <p:strVal val="visible"/>
                                          </p:to>
                                        </p:set>
                                        <p:anim calcmode="lin" valueType="num">
                                          <p:cBhvr additive="base">
                                            <p:cTn id="36" dur="1000" fill="hold"/>
                                            <p:tgtEl>
                                              <p:spTgt spid="59"/>
                                            </p:tgtEl>
                                            <p:attrNameLst>
                                              <p:attrName>ppt_x</p:attrName>
                                            </p:attrNameLst>
                                          </p:cBhvr>
                                          <p:tavLst>
                                            <p:tav tm="0">
                                              <p:val>
                                                <p:strVal val="1+#ppt_w/2"/>
                                              </p:val>
                                            </p:tav>
                                            <p:tav tm="100000">
                                              <p:val>
                                                <p:strVal val="#ppt_x"/>
                                              </p:val>
                                            </p:tav>
                                          </p:tavLst>
                                        </p:anim>
                                        <p:anim calcmode="lin" valueType="num">
                                          <p:cBhvr additive="base">
                                            <p:cTn id="37" dur="1000" fill="hold"/>
                                            <p:tgtEl>
                                              <p:spTgt spid="59"/>
                                            </p:tgtEl>
                                            <p:attrNameLst>
                                              <p:attrName>ppt_y</p:attrName>
                                            </p:attrNameLst>
                                          </p:cBhvr>
                                          <p:tavLst>
                                            <p:tav tm="0">
                                              <p:val>
                                                <p:strVal val="#ppt_y"/>
                                              </p:val>
                                            </p:tav>
                                            <p:tav tm="100000">
                                              <p:val>
                                                <p:strVal val="#ppt_y"/>
                                              </p:val>
                                            </p:tav>
                                          </p:tavLst>
                                        </p:anim>
                                      </p:childTnLst>
                                    </p:cTn>
                                  </p:par>
                                  <p:par>
                                    <p:cTn id="38" presetID="2" presetClass="entr" presetSubtype="2" fill="hold" grpId="0" nodeType="with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additive="base">
                                            <p:cTn id="40" dur="1000" fill="hold"/>
                                            <p:tgtEl>
                                              <p:spTgt spid="60"/>
                                            </p:tgtEl>
                                            <p:attrNameLst>
                                              <p:attrName>ppt_x</p:attrName>
                                            </p:attrNameLst>
                                          </p:cBhvr>
                                          <p:tavLst>
                                            <p:tav tm="0">
                                              <p:val>
                                                <p:strVal val="1+#ppt_w/2"/>
                                              </p:val>
                                            </p:tav>
                                            <p:tav tm="100000">
                                              <p:val>
                                                <p:strVal val="#ppt_x"/>
                                              </p:val>
                                            </p:tav>
                                          </p:tavLst>
                                        </p:anim>
                                        <p:anim calcmode="lin" valueType="num">
                                          <p:cBhvr additive="base">
                                            <p:cTn id="41" dur="1000" fill="hold"/>
                                            <p:tgtEl>
                                              <p:spTgt spid="60"/>
                                            </p:tgtEl>
                                            <p:attrNameLst>
                                              <p:attrName>ppt_y</p:attrName>
                                            </p:attrNameLst>
                                          </p:cBhvr>
                                          <p:tavLst>
                                            <p:tav tm="0">
                                              <p:val>
                                                <p:strVal val="#ppt_y"/>
                                              </p:val>
                                            </p:tav>
                                            <p:tav tm="100000">
                                              <p:val>
                                                <p:strVal val="#ppt_y"/>
                                              </p:val>
                                            </p:tav>
                                          </p:tavLst>
                                        </p:anim>
                                      </p:childTnLst>
                                    </p:cTn>
                                  </p:par>
                                  <p:par>
                                    <p:cTn id="42" presetID="2" presetClass="entr" presetSubtype="2" fill="hold" grpId="0" nodeType="withEffect">
                                      <p:stCondLst>
                                        <p:cond delay="0"/>
                                      </p:stCondLst>
                                      <p:childTnLst>
                                        <p:set>
                                          <p:cBhvr>
                                            <p:cTn id="43" dur="1" fill="hold">
                                              <p:stCondLst>
                                                <p:cond delay="0"/>
                                              </p:stCondLst>
                                            </p:cTn>
                                            <p:tgtEl>
                                              <p:spTgt spid="61"/>
                                            </p:tgtEl>
                                            <p:attrNameLst>
                                              <p:attrName>style.visibility</p:attrName>
                                            </p:attrNameLst>
                                          </p:cBhvr>
                                          <p:to>
                                            <p:strVal val="visible"/>
                                          </p:to>
                                        </p:set>
                                        <p:anim calcmode="lin" valueType="num">
                                          <p:cBhvr additive="base">
                                            <p:cTn id="44" dur="1000" fill="hold"/>
                                            <p:tgtEl>
                                              <p:spTgt spid="61"/>
                                            </p:tgtEl>
                                            <p:attrNameLst>
                                              <p:attrName>ppt_x</p:attrName>
                                            </p:attrNameLst>
                                          </p:cBhvr>
                                          <p:tavLst>
                                            <p:tav tm="0">
                                              <p:val>
                                                <p:strVal val="1+#ppt_w/2"/>
                                              </p:val>
                                            </p:tav>
                                            <p:tav tm="100000">
                                              <p:val>
                                                <p:strVal val="#ppt_x"/>
                                              </p:val>
                                            </p:tav>
                                          </p:tavLst>
                                        </p:anim>
                                        <p:anim calcmode="lin" valueType="num">
                                          <p:cBhvr additive="base">
                                            <p:cTn id="45" dur="1000" fill="hold"/>
                                            <p:tgtEl>
                                              <p:spTgt spid="61"/>
                                            </p:tgtEl>
                                            <p:attrNameLst>
                                              <p:attrName>ppt_y</p:attrName>
                                            </p:attrNameLst>
                                          </p:cBhvr>
                                          <p:tavLst>
                                            <p:tav tm="0">
                                              <p:val>
                                                <p:strVal val="#ppt_y"/>
                                              </p:val>
                                            </p:tav>
                                            <p:tav tm="100000">
                                              <p:val>
                                                <p:strVal val="#ppt_y"/>
                                              </p:val>
                                            </p:tav>
                                          </p:tavLst>
                                        </p:anim>
                                      </p:childTnLst>
                                    </p:cTn>
                                  </p:par>
                                  <p:par>
                                    <p:cTn id="46" presetID="2" presetClass="entr" presetSubtype="2" fill="hold" grpId="0" nodeType="withEffect">
                                      <p:stCondLst>
                                        <p:cond delay="0"/>
                                      </p:stCondLst>
                                      <p:childTnLst>
                                        <p:set>
                                          <p:cBhvr>
                                            <p:cTn id="47" dur="1" fill="hold">
                                              <p:stCondLst>
                                                <p:cond delay="0"/>
                                              </p:stCondLst>
                                            </p:cTn>
                                            <p:tgtEl>
                                              <p:spTgt spid="62"/>
                                            </p:tgtEl>
                                            <p:attrNameLst>
                                              <p:attrName>style.visibility</p:attrName>
                                            </p:attrNameLst>
                                          </p:cBhvr>
                                          <p:to>
                                            <p:strVal val="visible"/>
                                          </p:to>
                                        </p:set>
                                        <p:anim calcmode="lin" valueType="num">
                                          <p:cBhvr additive="base">
                                            <p:cTn id="48" dur="1000" fill="hold"/>
                                            <p:tgtEl>
                                              <p:spTgt spid="62"/>
                                            </p:tgtEl>
                                            <p:attrNameLst>
                                              <p:attrName>ppt_x</p:attrName>
                                            </p:attrNameLst>
                                          </p:cBhvr>
                                          <p:tavLst>
                                            <p:tav tm="0">
                                              <p:val>
                                                <p:strVal val="1+#ppt_w/2"/>
                                              </p:val>
                                            </p:tav>
                                            <p:tav tm="100000">
                                              <p:val>
                                                <p:strVal val="#ppt_x"/>
                                              </p:val>
                                            </p:tav>
                                          </p:tavLst>
                                        </p:anim>
                                        <p:anim calcmode="lin" valueType="num">
                                          <p:cBhvr additive="base">
                                            <p:cTn id="49" dur="1000" fill="hold"/>
                                            <p:tgtEl>
                                              <p:spTgt spid="62"/>
                                            </p:tgtEl>
                                            <p:attrNameLst>
                                              <p:attrName>ppt_y</p:attrName>
                                            </p:attrNameLst>
                                          </p:cBhvr>
                                          <p:tavLst>
                                            <p:tav tm="0">
                                              <p:val>
                                                <p:strVal val="#ppt_y"/>
                                              </p:val>
                                            </p:tav>
                                            <p:tav tm="100000">
                                              <p:val>
                                                <p:strVal val="#ppt_y"/>
                                              </p:val>
                                            </p:tav>
                                          </p:tavLst>
                                        </p:anim>
                                      </p:childTnLst>
                                    </p:cTn>
                                  </p:par>
                                  <p:par>
                                    <p:cTn id="50" presetID="2" presetClass="entr" presetSubtype="2" fill="hold" grpId="0" nodeType="withEffect">
                                      <p:stCondLst>
                                        <p:cond delay="0"/>
                                      </p:stCondLst>
                                      <p:childTnLst>
                                        <p:set>
                                          <p:cBhvr>
                                            <p:cTn id="51" dur="1" fill="hold">
                                              <p:stCondLst>
                                                <p:cond delay="0"/>
                                              </p:stCondLst>
                                            </p:cTn>
                                            <p:tgtEl>
                                              <p:spTgt spid="63"/>
                                            </p:tgtEl>
                                            <p:attrNameLst>
                                              <p:attrName>style.visibility</p:attrName>
                                            </p:attrNameLst>
                                          </p:cBhvr>
                                          <p:to>
                                            <p:strVal val="visible"/>
                                          </p:to>
                                        </p:set>
                                        <p:anim calcmode="lin" valueType="num">
                                          <p:cBhvr additive="base">
                                            <p:cTn id="52" dur="1000" fill="hold"/>
                                            <p:tgtEl>
                                              <p:spTgt spid="63"/>
                                            </p:tgtEl>
                                            <p:attrNameLst>
                                              <p:attrName>ppt_x</p:attrName>
                                            </p:attrNameLst>
                                          </p:cBhvr>
                                          <p:tavLst>
                                            <p:tav tm="0">
                                              <p:val>
                                                <p:strVal val="1+#ppt_w/2"/>
                                              </p:val>
                                            </p:tav>
                                            <p:tav tm="100000">
                                              <p:val>
                                                <p:strVal val="#ppt_x"/>
                                              </p:val>
                                            </p:tav>
                                          </p:tavLst>
                                        </p:anim>
                                        <p:anim calcmode="lin" valueType="num">
                                          <p:cBhvr additive="base">
                                            <p:cTn id="53" dur="1000" fill="hold"/>
                                            <p:tgtEl>
                                              <p:spTgt spid="63"/>
                                            </p:tgtEl>
                                            <p:attrNameLst>
                                              <p:attrName>ppt_y</p:attrName>
                                            </p:attrNameLst>
                                          </p:cBhvr>
                                          <p:tavLst>
                                            <p:tav tm="0">
                                              <p:val>
                                                <p:strVal val="#ppt_y"/>
                                              </p:val>
                                            </p:tav>
                                            <p:tav tm="100000">
                                              <p:val>
                                                <p:strVal val="#ppt_y"/>
                                              </p:val>
                                            </p:tav>
                                          </p:tavLst>
                                        </p:anim>
                                      </p:childTnLst>
                                    </p:cTn>
                                  </p:par>
                                  <p:par>
                                    <p:cTn id="54" presetID="2" presetClass="entr" presetSubtype="2"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1000" fill="hold"/>
                                            <p:tgtEl>
                                              <p:spTgt spid="64"/>
                                            </p:tgtEl>
                                            <p:attrNameLst>
                                              <p:attrName>ppt_x</p:attrName>
                                            </p:attrNameLst>
                                          </p:cBhvr>
                                          <p:tavLst>
                                            <p:tav tm="0">
                                              <p:val>
                                                <p:strVal val="1+#ppt_w/2"/>
                                              </p:val>
                                            </p:tav>
                                            <p:tav tm="100000">
                                              <p:val>
                                                <p:strVal val="#ppt_x"/>
                                              </p:val>
                                            </p:tav>
                                          </p:tavLst>
                                        </p:anim>
                                        <p:anim calcmode="lin" valueType="num">
                                          <p:cBhvr additive="base">
                                            <p:cTn id="57" dur="1000" fill="hold"/>
                                            <p:tgtEl>
                                              <p:spTgt spid="64"/>
                                            </p:tgtEl>
                                            <p:attrNameLst>
                                              <p:attrName>ppt_y</p:attrName>
                                            </p:attrNameLst>
                                          </p:cBhvr>
                                          <p:tavLst>
                                            <p:tav tm="0">
                                              <p:val>
                                                <p:strVal val="#ppt_y"/>
                                              </p:val>
                                            </p:tav>
                                            <p:tav tm="100000">
                                              <p:val>
                                                <p:strVal val="#ppt_y"/>
                                              </p:val>
                                            </p:tav>
                                          </p:tavLst>
                                        </p:anim>
                                      </p:childTnLst>
                                    </p:cTn>
                                  </p:par>
                                  <p:par>
                                    <p:cTn id="58" presetID="2" presetClass="entr" presetSubtype="2" fill="hold" grpId="0" nodeType="withEffect">
                                      <p:stCondLst>
                                        <p:cond delay="0"/>
                                      </p:stCondLst>
                                      <p:childTnLst>
                                        <p:set>
                                          <p:cBhvr>
                                            <p:cTn id="59" dur="1" fill="hold">
                                              <p:stCondLst>
                                                <p:cond delay="0"/>
                                              </p:stCondLst>
                                            </p:cTn>
                                            <p:tgtEl>
                                              <p:spTgt spid="65"/>
                                            </p:tgtEl>
                                            <p:attrNameLst>
                                              <p:attrName>style.visibility</p:attrName>
                                            </p:attrNameLst>
                                          </p:cBhvr>
                                          <p:to>
                                            <p:strVal val="visible"/>
                                          </p:to>
                                        </p:set>
                                        <p:anim calcmode="lin" valueType="num">
                                          <p:cBhvr additive="base">
                                            <p:cTn id="60" dur="1000" fill="hold"/>
                                            <p:tgtEl>
                                              <p:spTgt spid="65"/>
                                            </p:tgtEl>
                                            <p:attrNameLst>
                                              <p:attrName>ppt_x</p:attrName>
                                            </p:attrNameLst>
                                          </p:cBhvr>
                                          <p:tavLst>
                                            <p:tav tm="0">
                                              <p:val>
                                                <p:strVal val="1+#ppt_w/2"/>
                                              </p:val>
                                            </p:tav>
                                            <p:tav tm="100000">
                                              <p:val>
                                                <p:strVal val="#ppt_x"/>
                                              </p:val>
                                            </p:tav>
                                          </p:tavLst>
                                        </p:anim>
                                        <p:anim calcmode="lin" valueType="num">
                                          <p:cBhvr additive="base">
                                            <p:cTn id="61" dur="1000" fill="hold"/>
                                            <p:tgtEl>
                                              <p:spTgt spid="65"/>
                                            </p:tgtEl>
                                            <p:attrNameLst>
                                              <p:attrName>ppt_y</p:attrName>
                                            </p:attrNameLst>
                                          </p:cBhvr>
                                          <p:tavLst>
                                            <p:tav tm="0">
                                              <p:val>
                                                <p:strVal val="#ppt_y"/>
                                              </p:val>
                                            </p:tav>
                                            <p:tav tm="100000">
                                              <p:val>
                                                <p:strVal val="#ppt_y"/>
                                              </p:val>
                                            </p:tav>
                                          </p:tavLst>
                                        </p:anim>
                                      </p:childTnLst>
                                    </p:cTn>
                                  </p:par>
                                  <p:par>
                                    <p:cTn id="62" presetID="2" presetClass="entr" presetSubtype="2" fill="hold" grpId="0" nodeType="withEffect">
                                      <p:stCondLst>
                                        <p:cond delay="0"/>
                                      </p:stCondLst>
                                      <p:childTnLst>
                                        <p:set>
                                          <p:cBhvr>
                                            <p:cTn id="63" dur="1" fill="hold">
                                              <p:stCondLst>
                                                <p:cond delay="0"/>
                                              </p:stCondLst>
                                            </p:cTn>
                                            <p:tgtEl>
                                              <p:spTgt spid="66"/>
                                            </p:tgtEl>
                                            <p:attrNameLst>
                                              <p:attrName>style.visibility</p:attrName>
                                            </p:attrNameLst>
                                          </p:cBhvr>
                                          <p:to>
                                            <p:strVal val="visible"/>
                                          </p:to>
                                        </p:set>
                                        <p:anim calcmode="lin" valueType="num">
                                          <p:cBhvr additive="base">
                                            <p:cTn id="64" dur="1000" fill="hold"/>
                                            <p:tgtEl>
                                              <p:spTgt spid="66"/>
                                            </p:tgtEl>
                                            <p:attrNameLst>
                                              <p:attrName>ppt_x</p:attrName>
                                            </p:attrNameLst>
                                          </p:cBhvr>
                                          <p:tavLst>
                                            <p:tav tm="0">
                                              <p:val>
                                                <p:strVal val="1+#ppt_w/2"/>
                                              </p:val>
                                            </p:tav>
                                            <p:tav tm="100000">
                                              <p:val>
                                                <p:strVal val="#ppt_x"/>
                                              </p:val>
                                            </p:tav>
                                          </p:tavLst>
                                        </p:anim>
                                        <p:anim calcmode="lin" valueType="num">
                                          <p:cBhvr additive="base">
                                            <p:cTn id="65" dur="1000" fill="hold"/>
                                            <p:tgtEl>
                                              <p:spTgt spid="66"/>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67"/>
                                            </p:tgtEl>
                                            <p:attrNameLst>
                                              <p:attrName>style.visibility</p:attrName>
                                            </p:attrNameLst>
                                          </p:cBhvr>
                                          <p:to>
                                            <p:strVal val="visible"/>
                                          </p:to>
                                        </p:set>
                                        <p:anim calcmode="lin" valueType="num">
                                          <p:cBhvr additive="base">
                                            <p:cTn id="68" dur="1000" fill="hold"/>
                                            <p:tgtEl>
                                              <p:spTgt spid="67"/>
                                            </p:tgtEl>
                                            <p:attrNameLst>
                                              <p:attrName>ppt_x</p:attrName>
                                            </p:attrNameLst>
                                          </p:cBhvr>
                                          <p:tavLst>
                                            <p:tav tm="0">
                                              <p:val>
                                                <p:strVal val="1+#ppt_w/2"/>
                                              </p:val>
                                            </p:tav>
                                            <p:tav tm="100000">
                                              <p:val>
                                                <p:strVal val="#ppt_x"/>
                                              </p:val>
                                            </p:tav>
                                          </p:tavLst>
                                        </p:anim>
                                        <p:anim calcmode="lin" valueType="num">
                                          <p:cBhvr additive="base">
                                            <p:cTn id="69" dur="1000" fill="hold"/>
                                            <p:tgtEl>
                                              <p:spTgt spid="6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 grpId="0" animBg="1"/>
          <p:bldP spid="52" grpId="0" animBg="1"/>
          <p:bldP spid="53" grpId="0"/>
          <p:bldP spid="58" grpId="0"/>
          <p:bldP spid="59" grpId="0" animBg="1"/>
          <p:bldP spid="60" grpId="0" animBg="1"/>
          <p:bldP spid="61" grpId="0" animBg="1"/>
          <p:bldP spid="62" grpId="0" animBg="1"/>
          <p:bldP spid="63" grpId="0" animBg="1"/>
          <p:bldP spid="64" grpId="0" animBg="1"/>
          <p:bldP spid="65" grpId="0" animBg="1"/>
          <p:bldP spid="66" grpId="0" animBg="1"/>
          <p:bldP spid="67" grpId="0" animBg="1"/>
        </p:bldLst>
      </p:timing>
    </mc:Fallback>
  </mc:AlternateContent>
</p:sld>
</file>

<file path=ppt/slides/slide54.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363910" y="167293"/>
            <a:ext cx="3464180" cy="664633"/>
          </a:xfrm>
          <a:ln w="25400">
            <a:solidFill>
              <a:srgbClr val="990000"/>
            </a:solidFill>
            <a:prstDash val="dashDot"/>
          </a:ln>
        </p:spPr>
        <p:txBody>
          <a:bodyPr/>
          <a:lstStyle/>
          <a:p>
            <a:pPr algn="dist"/>
            <a:r>
              <a:rPr lang="en-US" altLang="zh-CN" dirty="0">
                <a:solidFill>
                  <a:srgbClr val="990000"/>
                </a:solidFill>
                <a:effectLst>
                  <a:outerShdw blurRad="38100" dist="38100" dir="2700000" algn="tl">
                    <a:srgbClr val="000000">
                      <a:alpha val="43137"/>
                    </a:srgbClr>
                  </a:outerShdw>
                </a:effectLst>
              </a:rPr>
              <a:t>2017</a:t>
            </a:r>
            <a:r>
              <a:rPr lang="zh-CN" altLang="en-US" dirty="0">
                <a:solidFill>
                  <a:srgbClr val="990000"/>
                </a:solidFill>
                <a:effectLst>
                  <a:outerShdw blurRad="38100" dist="38100" dir="2700000" algn="tl">
                    <a:srgbClr val="000000">
                      <a:alpha val="43137"/>
                    </a:srgbClr>
                  </a:outerShdw>
                </a:effectLst>
              </a:rPr>
              <a:t>年重点工作任务</a:t>
            </a:r>
            <a:endParaRPr lang="zh-CN" altLang="en-US" dirty="0">
              <a:solidFill>
                <a:srgbClr val="990000"/>
              </a:solidFill>
              <a:effectLst>
                <a:outerShdw blurRad="38100" dist="38100" dir="2700000" algn="tl">
                  <a:srgbClr val="000000">
                    <a:alpha val="43137"/>
                  </a:srgbClr>
                </a:outerShdw>
              </a:effectLst>
            </a:endParaRPr>
          </a:p>
        </p:txBody>
      </p:sp>
      <p:sp>
        <p:nvSpPr>
          <p:cNvPr id="40" name="圆角矩形 4"/>
          <p:cNvSpPr/>
          <p:nvPr/>
        </p:nvSpPr>
        <p:spPr>
          <a:xfrm>
            <a:off x="743821" y="1726429"/>
            <a:ext cx="2400000" cy="720000"/>
          </a:xfrm>
          <a:prstGeom prst="roundRect">
            <a:avLst>
              <a:gd name="adj" fmla="val 50000"/>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rPr>
              <a:t>2017</a:t>
            </a:r>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重点任务</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1" name="TextBox 5"/>
          <p:cNvSpPr txBox="1"/>
          <p:nvPr/>
        </p:nvSpPr>
        <p:spPr>
          <a:xfrm>
            <a:off x="4409090" y="1801794"/>
            <a:ext cx="6251095" cy="502766"/>
          </a:xfrm>
          <a:prstGeom prst="rect">
            <a:avLst/>
          </a:prstGeom>
          <a:noFill/>
        </p:spPr>
        <p:txBody>
          <a:bodyPr wrap="square" rtlCol="0">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用改革的办法深入推进“三去一降一补”</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sp>
        <p:nvSpPr>
          <p:cNvPr id="42" name="矩形 41"/>
          <p:cNvSpPr/>
          <p:nvPr/>
        </p:nvSpPr>
        <p:spPr>
          <a:xfrm>
            <a:off x="743822" y="2707398"/>
            <a:ext cx="10798289" cy="60959"/>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43" name="TextBox 1"/>
          <p:cNvSpPr txBox="1"/>
          <p:nvPr/>
        </p:nvSpPr>
        <p:spPr>
          <a:xfrm>
            <a:off x="3536122" y="1726430"/>
            <a:ext cx="715617" cy="666786"/>
          </a:xfrm>
          <a:prstGeom prst="rect">
            <a:avLst/>
          </a:prstGeom>
          <a:noFill/>
        </p:spPr>
        <p:txBody>
          <a:bodyPr wrap="square" rtlCol="0">
            <a:spAutoFit/>
          </a:bodyPr>
          <a:lstStyle/>
          <a:p>
            <a:pPr defTabSz="913765"/>
            <a:r>
              <a:rPr lang="en-US" altLang="zh-CN" sz="3735" dirty="0">
                <a:solidFill>
                  <a:srgbClr val="990000"/>
                </a:solidFill>
                <a:latin typeface="Impact" panose="020B0806030902050204" pitchFamily="34" charset="0"/>
                <a:ea typeface="宋体" panose="02010600030101010101" pitchFamily="2" charset="-122"/>
              </a:rPr>
              <a:t>01</a:t>
            </a:r>
            <a:endParaRPr lang="zh-CN" altLang="en-US" sz="3735" dirty="0">
              <a:solidFill>
                <a:srgbClr val="990000"/>
              </a:solidFill>
              <a:latin typeface="Impact" panose="020B0806030902050204" pitchFamily="34" charset="0"/>
              <a:ea typeface="宋体" panose="02010600030101010101" pitchFamily="2" charset="-122"/>
            </a:endParaRPr>
          </a:p>
        </p:txBody>
      </p:sp>
      <p:sp>
        <p:nvSpPr>
          <p:cNvPr id="44" name="矩形 43"/>
          <p:cNvSpPr/>
          <p:nvPr/>
        </p:nvSpPr>
        <p:spPr>
          <a:xfrm>
            <a:off x="1084468" y="3673155"/>
            <a:ext cx="1920000" cy="19200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rPr>
              <a:t>三去</a:t>
            </a:r>
            <a:endParaRPr lang="en-US" altLang="zh-CN" sz="32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rPr>
              <a:t>一降</a:t>
            </a:r>
            <a:endParaRPr lang="en-US" altLang="zh-CN" sz="32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rPr>
              <a:t>一补</a:t>
            </a:r>
            <a:endPar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5" name="矩形 44"/>
          <p:cNvSpPr/>
          <p:nvPr/>
        </p:nvSpPr>
        <p:spPr>
          <a:xfrm>
            <a:off x="3695147" y="3673155"/>
            <a:ext cx="2173357"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扎实有效 </a:t>
            </a:r>
            <a:r>
              <a:rPr lang="zh-CN" altLang="en-US" sz="2135" b="1" dirty="0">
                <a:solidFill>
                  <a:srgbClr val="990000"/>
                </a:solidFill>
                <a:latin typeface="微软雅黑" panose="020B0503020204020204" pitchFamily="34" charset="-122"/>
                <a:ea typeface="微软雅黑" panose="020B0503020204020204" pitchFamily="34" charset="-122"/>
              </a:rPr>
              <a:t>去产能</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46" name="矩形 45"/>
          <p:cNvSpPr/>
          <p:nvPr/>
        </p:nvSpPr>
        <p:spPr>
          <a:xfrm>
            <a:off x="3695147" y="4342389"/>
            <a:ext cx="2173357"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因城施策 </a:t>
            </a:r>
            <a:r>
              <a:rPr lang="zh-CN" altLang="en-US" sz="2135" b="1" dirty="0">
                <a:solidFill>
                  <a:srgbClr val="990000"/>
                </a:solidFill>
                <a:latin typeface="微软雅黑" panose="020B0503020204020204" pitchFamily="34" charset="-122"/>
                <a:ea typeface="微软雅黑" panose="020B0503020204020204" pitchFamily="34" charset="-122"/>
              </a:rPr>
              <a:t>去库存</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47" name="矩形 46"/>
          <p:cNvSpPr/>
          <p:nvPr/>
        </p:nvSpPr>
        <p:spPr>
          <a:xfrm>
            <a:off x="3695147" y="5011624"/>
            <a:ext cx="2173357"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积极稳妥 </a:t>
            </a:r>
            <a:r>
              <a:rPr lang="zh-CN" altLang="en-US" sz="2135" b="1" dirty="0">
                <a:solidFill>
                  <a:srgbClr val="990000"/>
                </a:solidFill>
                <a:latin typeface="微软雅黑" panose="020B0503020204020204" pitchFamily="34" charset="-122"/>
                <a:ea typeface="微软雅黑" panose="020B0503020204020204" pitchFamily="34" charset="-122"/>
              </a:rPr>
              <a:t>去杠杆</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48" name="矩形 47"/>
          <p:cNvSpPr/>
          <p:nvPr/>
        </p:nvSpPr>
        <p:spPr>
          <a:xfrm>
            <a:off x="6319076" y="4342389"/>
            <a:ext cx="2173357"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多措并举 </a:t>
            </a:r>
            <a:r>
              <a:rPr lang="zh-CN" altLang="en-US" sz="2135" b="1" dirty="0">
                <a:solidFill>
                  <a:srgbClr val="990000"/>
                </a:solidFill>
                <a:latin typeface="微软雅黑" panose="020B0503020204020204" pitchFamily="34" charset="-122"/>
                <a:ea typeface="微软雅黑" panose="020B0503020204020204" pitchFamily="34" charset="-122"/>
              </a:rPr>
              <a:t>降成本</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49" name="矩形 48"/>
          <p:cNvSpPr/>
          <p:nvPr/>
        </p:nvSpPr>
        <p:spPr>
          <a:xfrm>
            <a:off x="8836990" y="4342389"/>
            <a:ext cx="2173357"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精准加力 </a:t>
            </a:r>
            <a:r>
              <a:rPr lang="zh-CN" altLang="en-US" sz="2135" b="1" dirty="0">
                <a:solidFill>
                  <a:srgbClr val="990000"/>
                </a:solidFill>
                <a:latin typeface="微软雅黑" panose="020B0503020204020204" pitchFamily="34" charset="-122"/>
                <a:ea typeface="微软雅黑" panose="020B0503020204020204" pitchFamily="34" charset="-122"/>
              </a:rPr>
              <a:t>补短板</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50" name="矩形 49"/>
          <p:cNvSpPr/>
          <p:nvPr/>
        </p:nvSpPr>
        <p:spPr>
          <a:xfrm>
            <a:off x="1025855" y="2969643"/>
            <a:ext cx="9188855" cy="379656"/>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要在巩固成果基础上，针对新情况新问题，完善政策措施，努力取得更大成效。</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 calcmode="lin" valueType="num">
                                      <p:cBhvr>
                                        <p:cTn id="7" dur="2000" fill="hold"/>
                                        <p:tgtEl>
                                          <p:spTgt spid="40"/>
                                        </p:tgtEl>
                                        <p:attrNameLst>
                                          <p:attrName>ppt_w</p:attrName>
                                        </p:attrNameLst>
                                      </p:cBhvr>
                                      <p:tavLst>
                                        <p:tav tm="0">
                                          <p:val>
                                            <p:fltVal val="0"/>
                                          </p:val>
                                        </p:tav>
                                        <p:tav tm="100000">
                                          <p:val>
                                            <p:strVal val="#ppt_w"/>
                                          </p:val>
                                        </p:tav>
                                      </p:tavLst>
                                    </p:anim>
                                    <p:anim calcmode="lin" valueType="num">
                                      <p:cBhvr>
                                        <p:cTn id="8" dur="2000" fill="hold"/>
                                        <p:tgtEl>
                                          <p:spTgt spid="40"/>
                                        </p:tgtEl>
                                        <p:attrNameLst>
                                          <p:attrName>ppt_h</p:attrName>
                                        </p:attrNameLst>
                                      </p:cBhvr>
                                      <p:tavLst>
                                        <p:tav tm="0">
                                          <p:val>
                                            <p:fltVal val="0"/>
                                          </p:val>
                                        </p:tav>
                                        <p:tav tm="100000">
                                          <p:val>
                                            <p:strVal val="#ppt_h"/>
                                          </p:val>
                                        </p:tav>
                                      </p:tavLst>
                                    </p:anim>
                                    <p:anim calcmode="lin" valueType="num">
                                      <p:cBhvr>
                                        <p:cTn id="9" dur="2000" fill="hold"/>
                                        <p:tgtEl>
                                          <p:spTgt spid="40"/>
                                        </p:tgtEl>
                                        <p:attrNameLst>
                                          <p:attrName>style.rotation</p:attrName>
                                        </p:attrNameLst>
                                      </p:cBhvr>
                                      <p:tavLst>
                                        <p:tav tm="0">
                                          <p:val>
                                            <p:fltVal val="90"/>
                                          </p:val>
                                        </p:tav>
                                        <p:tav tm="100000">
                                          <p:val>
                                            <p:fltVal val="0"/>
                                          </p:val>
                                        </p:tav>
                                      </p:tavLst>
                                    </p:anim>
                                    <p:animEffect transition="in" filter="fade">
                                      <p:cBhvr>
                                        <p:cTn id="10" dur="2000"/>
                                        <p:tgtEl>
                                          <p:spTgt spid="40"/>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randombar(horizontal)">
                                      <p:cBhvr>
                                        <p:cTn id="14" dur="1000"/>
                                        <p:tgtEl>
                                          <p:spTgt spid="43"/>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41"/>
                                        </p:tgtEl>
                                        <p:attrNameLst>
                                          <p:attrName>style.visibility</p:attrName>
                                        </p:attrNameLst>
                                      </p:cBhvr>
                                      <p:to>
                                        <p:strVal val="visible"/>
                                      </p:to>
                                    </p:set>
                                    <p:animEffect transition="in" filter="wipe(left)">
                                      <p:cBhvr>
                                        <p:cTn id="18" dur="2000"/>
                                        <p:tgtEl>
                                          <p:spTgt spid="41"/>
                                        </p:tgtEl>
                                      </p:cBhvr>
                                    </p:animEffect>
                                  </p:childTnLst>
                                </p:cTn>
                              </p:par>
                            </p:childTnLst>
                          </p:cTn>
                        </p:par>
                        <p:par>
                          <p:cTn id="19" fill="hold">
                            <p:stCondLst>
                              <p:cond delay="5000"/>
                            </p:stCondLst>
                            <p:childTnLst>
                              <p:par>
                                <p:cTn id="20" presetID="16" presetClass="entr" presetSubtype="21" fill="hold" grpId="0" nodeType="after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inVertical)">
                                      <p:cBhvr>
                                        <p:cTn id="22" dur="2000"/>
                                        <p:tgtEl>
                                          <p:spTgt spid="42"/>
                                        </p:tgtEl>
                                      </p:cBhvr>
                                    </p:animEffect>
                                  </p:childTnLst>
                                </p:cTn>
                              </p:par>
                            </p:childTnLst>
                          </p:cTn>
                        </p:par>
                        <p:par>
                          <p:cTn id="23" fill="hold">
                            <p:stCondLst>
                              <p:cond delay="7000"/>
                            </p:stCondLst>
                            <p:childTnLst>
                              <p:par>
                                <p:cTn id="24" presetID="1" presetClass="entr" presetSubtype="0" fill="hold" grpId="0" nodeType="afterEffect">
                                  <p:stCondLst>
                                    <p:cond delay="0"/>
                                  </p:stCondLst>
                                  <p:iterate type="lt">
                                    <p:tmAbs val="80"/>
                                  </p:iterate>
                                  <p:childTnLst>
                                    <p:set>
                                      <p:cBhvr>
                                        <p:cTn id="25" dur="1" fill="hold">
                                          <p:stCondLst>
                                            <p:cond delay="0"/>
                                          </p:stCondLst>
                                        </p:cTn>
                                        <p:tgtEl>
                                          <p:spTgt spid="50"/>
                                        </p:tgtEl>
                                        <p:attrNameLst>
                                          <p:attrName>style.visibility</p:attrName>
                                        </p:attrNameLst>
                                      </p:cBhvr>
                                      <p:to>
                                        <p:strVal val="visible"/>
                                      </p:to>
                                    </p:set>
                                  </p:childTnLst>
                                </p:cTn>
                              </p:par>
                            </p:childTnLst>
                          </p:cTn>
                        </p:par>
                        <p:par>
                          <p:cTn id="26" fill="hold">
                            <p:stCondLst>
                              <p:cond delay="9800"/>
                            </p:stCondLst>
                            <p:childTnLst>
                              <p:par>
                                <p:cTn id="27" presetID="31" presetClass="entr" presetSubtype="0" fill="hold" grpId="0" nodeType="afterEffect">
                                  <p:stCondLst>
                                    <p:cond delay="0"/>
                                  </p:stCondLst>
                                  <p:childTnLst>
                                    <p:set>
                                      <p:cBhvr>
                                        <p:cTn id="28" dur="1" fill="hold">
                                          <p:stCondLst>
                                            <p:cond delay="0"/>
                                          </p:stCondLst>
                                        </p:cTn>
                                        <p:tgtEl>
                                          <p:spTgt spid="44"/>
                                        </p:tgtEl>
                                        <p:attrNameLst>
                                          <p:attrName>style.visibility</p:attrName>
                                        </p:attrNameLst>
                                      </p:cBhvr>
                                      <p:to>
                                        <p:strVal val="visible"/>
                                      </p:to>
                                    </p:set>
                                    <p:anim calcmode="lin" valueType="num">
                                      <p:cBhvr>
                                        <p:cTn id="29" dur="2000" fill="hold"/>
                                        <p:tgtEl>
                                          <p:spTgt spid="44"/>
                                        </p:tgtEl>
                                        <p:attrNameLst>
                                          <p:attrName>ppt_w</p:attrName>
                                        </p:attrNameLst>
                                      </p:cBhvr>
                                      <p:tavLst>
                                        <p:tav tm="0">
                                          <p:val>
                                            <p:fltVal val="0"/>
                                          </p:val>
                                        </p:tav>
                                        <p:tav tm="100000">
                                          <p:val>
                                            <p:strVal val="#ppt_w"/>
                                          </p:val>
                                        </p:tav>
                                      </p:tavLst>
                                    </p:anim>
                                    <p:anim calcmode="lin" valueType="num">
                                      <p:cBhvr>
                                        <p:cTn id="30" dur="2000" fill="hold"/>
                                        <p:tgtEl>
                                          <p:spTgt spid="44"/>
                                        </p:tgtEl>
                                        <p:attrNameLst>
                                          <p:attrName>ppt_h</p:attrName>
                                        </p:attrNameLst>
                                      </p:cBhvr>
                                      <p:tavLst>
                                        <p:tav tm="0">
                                          <p:val>
                                            <p:fltVal val="0"/>
                                          </p:val>
                                        </p:tav>
                                        <p:tav tm="100000">
                                          <p:val>
                                            <p:strVal val="#ppt_h"/>
                                          </p:val>
                                        </p:tav>
                                      </p:tavLst>
                                    </p:anim>
                                    <p:anim calcmode="lin" valueType="num">
                                      <p:cBhvr>
                                        <p:cTn id="31" dur="2000" fill="hold"/>
                                        <p:tgtEl>
                                          <p:spTgt spid="44"/>
                                        </p:tgtEl>
                                        <p:attrNameLst>
                                          <p:attrName>style.rotation</p:attrName>
                                        </p:attrNameLst>
                                      </p:cBhvr>
                                      <p:tavLst>
                                        <p:tav tm="0">
                                          <p:val>
                                            <p:fltVal val="90"/>
                                          </p:val>
                                        </p:tav>
                                        <p:tav tm="100000">
                                          <p:val>
                                            <p:fltVal val="0"/>
                                          </p:val>
                                        </p:tav>
                                      </p:tavLst>
                                    </p:anim>
                                    <p:animEffect transition="in" filter="fade">
                                      <p:cBhvr>
                                        <p:cTn id="32" dur="2000"/>
                                        <p:tgtEl>
                                          <p:spTgt spid="44"/>
                                        </p:tgtEl>
                                      </p:cBhvr>
                                    </p:animEffect>
                                  </p:childTnLst>
                                </p:cTn>
                              </p:par>
                            </p:childTnLst>
                          </p:cTn>
                        </p:par>
                        <p:par>
                          <p:cTn id="33" fill="hold">
                            <p:stCondLst>
                              <p:cond delay="11800"/>
                            </p:stCondLst>
                            <p:childTnLst>
                              <p:par>
                                <p:cTn id="34" presetID="31" presetClass="entr" presetSubtype="0" fill="hold" grpId="0" nodeType="after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p:cTn id="36" dur="1250" fill="hold"/>
                                        <p:tgtEl>
                                          <p:spTgt spid="45"/>
                                        </p:tgtEl>
                                        <p:attrNameLst>
                                          <p:attrName>ppt_w</p:attrName>
                                        </p:attrNameLst>
                                      </p:cBhvr>
                                      <p:tavLst>
                                        <p:tav tm="0">
                                          <p:val>
                                            <p:fltVal val="0"/>
                                          </p:val>
                                        </p:tav>
                                        <p:tav tm="100000">
                                          <p:val>
                                            <p:strVal val="#ppt_w"/>
                                          </p:val>
                                        </p:tav>
                                      </p:tavLst>
                                    </p:anim>
                                    <p:anim calcmode="lin" valueType="num">
                                      <p:cBhvr>
                                        <p:cTn id="37" dur="1250" fill="hold"/>
                                        <p:tgtEl>
                                          <p:spTgt spid="45"/>
                                        </p:tgtEl>
                                        <p:attrNameLst>
                                          <p:attrName>ppt_h</p:attrName>
                                        </p:attrNameLst>
                                      </p:cBhvr>
                                      <p:tavLst>
                                        <p:tav tm="0">
                                          <p:val>
                                            <p:fltVal val="0"/>
                                          </p:val>
                                        </p:tav>
                                        <p:tav tm="100000">
                                          <p:val>
                                            <p:strVal val="#ppt_h"/>
                                          </p:val>
                                        </p:tav>
                                      </p:tavLst>
                                    </p:anim>
                                    <p:anim calcmode="lin" valueType="num">
                                      <p:cBhvr>
                                        <p:cTn id="38" dur="1250" fill="hold"/>
                                        <p:tgtEl>
                                          <p:spTgt spid="45"/>
                                        </p:tgtEl>
                                        <p:attrNameLst>
                                          <p:attrName>style.rotation</p:attrName>
                                        </p:attrNameLst>
                                      </p:cBhvr>
                                      <p:tavLst>
                                        <p:tav tm="0">
                                          <p:val>
                                            <p:fltVal val="90"/>
                                          </p:val>
                                        </p:tav>
                                        <p:tav tm="100000">
                                          <p:val>
                                            <p:fltVal val="0"/>
                                          </p:val>
                                        </p:tav>
                                      </p:tavLst>
                                    </p:anim>
                                    <p:animEffect transition="in" filter="fade">
                                      <p:cBhvr>
                                        <p:cTn id="39" dur="1250"/>
                                        <p:tgtEl>
                                          <p:spTgt spid="45"/>
                                        </p:tgtEl>
                                      </p:cBhvr>
                                    </p:animEffect>
                                  </p:childTnLst>
                                </p:cTn>
                              </p:par>
                            </p:childTnLst>
                          </p:cTn>
                        </p:par>
                        <p:par>
                          <p:cTn id="40" fill="hold">
                            <p:stCondLst>
                              <p:cond delay="13300"/>
                            </p:stCondLst>
                            <p:childTnLst>
                              <p:par>
                                <p:cTn id="41" presetID="31" presetClass="entr" presetSubtype="0" fill="hold" grpId="0" nodeType="afterEffect">
                                  <p:stCondLst>
                                    <p:cond delay="0"/>
                                  </p:stCondLst>
                                  <p:childTnLst>
                                    <p:set>
                                      <p:cBhvr>
                                        <p:cTn id="42" dur="1" fill="hold">
                                          <p:stCondLst>
                                            <p:cond delay="0"/>
                                          </p:stCondLst>
                                        </p:cTn>
                                        <p:tgtEl>
                                          <p:spTgt spid="46"/>
                                        </p:tgtEl>
                                        <p:attrNameLst>
                                          <p:attrName>style.visibility</p:attrName>
                                        </p:attrNameLst>
                                      </p:cBhvr>
                                      <p:to>
                                        <p:strVal val="visible"/>
                                      </p:to>
                                    </p:set>
                                    <p:anim calcmode="lin" valueType="num">
                                      <p:cBhvr>
                                        <p:cTn id="43" dur="1250" fill="hold"/>
                                        <p:tgtEl>
                                          <p:spTgt spid="46"/>
                                        </p:tgtEl>
                                        <p:attrNameLst>
                                          <p:attrName>ppt_w</p:attrName>
                                        </p:attrNameLst>
                                      </p:cBhvr>
                                      <p:tavLst>
                                        <p:tav tm="0">
                                          <p:val>
                                            <p:fltVal val="0"/>
                                          </p:val>
                                        </p:tav>
                                        <p:tav tm="100000">
                                          <p:val>
                                            <p:strVal val="#ppt_w"/>
                                          </p:val>
                                        </p:tav>
                                      </p:tavLst>
                                    </p:anim>
                                    <p:anim calcmode="lin" valueType="num">
                                      <p:cBhvr>
                                        <p:cTn id="44" dur="1250" fill="hold"/>
                                        <p:tgtEl>
                                          <p:spTgt spid="46"/>
                                        </p:tgtEl>
                                        <p:attrNameLst>
                                          <p:attrName>ppt_h</p:attrName>
                                        </p:attrNameLst>
                                      </p:cBhvr>
                                      <p:tavLst>
                                        <p:tav tm="0">
                                          <p:val>
                                            <p:fltVal val="0"/>
                                          </p:val>
                                        </p:tav>
                                        <p:tav tm="100000">
                                          <p:val>
                                            <p:strVal val="#ppt_h"/>
                                          </p:val>
                                        </p:tav>
                                      </p:tavLst>
                                    </p:anim>
                                    <p:anim calcmode="lin" valueType="num">
                                      <p:cBhvr>
                                        <p:cTn id="45" dur="1250" fill="hold"/>
                                        <p:tgtEl>
                                          <p:spTgt spid="46"/>
                                        </p:tgtEl>
                                        <p:attrNameLst>
                                          <p:attrName>style.rotation</p:attrName>
                                        </p:attrNameLst>
                                      </p:cBhvr>
                                      <p:tavLst>
                                        <p:tav tm="0">
                                          <p:val>
                                            <p:fltVal val="90"/>
                                          </p:val>
                                        </p:tav>
                                        <p:tav tm="100000">
                                          <p:val>
                                            <p:fltVal val="0"/>
                                          </p:val>
                                        </p:tav>
                                      </p:tavLst>
                                    </p:anim>
                                    <p:animEffect transition="in" filter="fade">
                                      <p:cBhvr>
                                        <p:cTn id="46" dur="1250"/>
                                        <p:tgtEl>
                                          <p:spTgt spid="46"/>
                                        </p:tgtEl>
                                      </p:cBhvr>
                                    </p:animEffect>
                                  </p:childTnLst>
                                </p:cTn>
                              </p:par>
                            </p:childTnLst>
                          </p:cTn>
                        </p:par>
                        <p:par>
                          <p:cTn id="47" fill="hold">
                            <p:stCondLst>
                              <p:cond delay="14800"/>
                            </p:stCondLst>
                            <p:childTnLst>
                              <p:par>
                                <p:cTn id="48" presetID="31" presetClass="entr" presetSubtype="0" fill="hold" grpId="0" nodeType="afterEffect">
                                  <p:stCondLst>
                                    <p:cond delay="0"/>
                                  </p:stCondLst>
                                  <p:childTnLst>
                                    <p:set>
                                      <p:cBhvr>
                                        <p:cTn id="49" dur="1" fill="hold">
                                          <p:stCondLst>
                                            <p:cond delay="0"/>
                                          </p:stCondLst>
                                        </p:cTn>
                                        <p:tgtEl>
                                          <p:spTgt spid="47"/>
                                        </p:tgtEl>
                                        <p:attrNameLst>
                                          <p:attrName>style.visibility</p:attrName>
                                        </p:attrNameLst>
                                      </p:cBhvr>
                                      <p:to>
                                        <p:strVal val="visible"/>
                                      </p:to>
                                    </p:set>
                                    <p:anim calcmode="lin" valueType="num">
                                      <p:cBhvr>
                                        <p:cTn id="50" dur="1250" fill="hold"/>
                                        <p:tgtEl>
                                          <p:spTgt spid="47"/>
                                        </p:tgtEl>
                                        <p:attrNameLst>
                                          <p:attrName>ppt_w</p:attrName>
                                        </p:attrNameLst>
                                      </p:cBhvr>
                                      <p:tavLst>
                                        <p:tav tm="0">
                                          <p:val>
                                            <p:fltVal val="0"/>
                                          </p:val>
                                        </p:tav>
                                        <p:tav tm="100000">
                                          <p:val>
                                            <p:strVal val="#ppt_w"/>
                                          </p:val>
                                        </p:tav>
                                      </p:tavLst>
                                    </p:anim>
                                    <p:anim calcmode="lin" valueType="num">
                                      <p:cBhvr>
                                        <p:cTn id="51" dur="1250" fill="hold"/>
                                        <p:tgtEl>
                                          <p:spTgt spid="47"/>
                                        </p:tgtEl>
                                        <p:attrNameLst>
                                          <p:attrName>ppt_h</p:attrName>
                                        </p:attrNameLst>
                                      </p:cBhvr>
                                      <p:tavLst>
                                        <p:tav tm="0">
                                          <p:val>
                                            <p:fltVal val="0"/>
                                          </p:val>
                                        </p:tav>
                                        <p:tav tm="100000">
                                          <p:val>
                                            <p:strVal val="#ppt_h"/>
                                          </p:val>
                                        </p:tav>
                                      </p:tavLst>
                                    </p:anim>
                                    <p:anim calcmode="lin" valueType="num">
                                      <p:cBhvr>
                                        <p:cTn id="52" dur="1250" fill="hold"/>
                                        <p:tgtEl>
                                          <p:spTgt spid="47"/>
                                        </p:tgtEl>
                                        <p:attrNameLst>
                                          <p:attrName>style.rotation</p:attrName>
                                        </p:attrNameLst>
                                      </p:cBhvr>
                                      <p:tavLst>
                                        <p:tav tm="0">
                                          <p:val>
                                            <p:fltVal val="90"/>
                                          </p:val>
                                        </p:tav>
                                        <p:tav tm="100000">
                                          <p:val>
                                            <p:fltVal val="0"/>
                                          </p:val>
                                        </p:tav>
                                      </p:tavLst>
                                    </p:anim>
                                    <p:animEffect transition="in" filter="fade">
                                      <p:cBhvr>
                                        <p:cTn id="53" dur="1250"/>
                                        <p:tgtEl>
                                          <p:spTgt spid="47"/>
                                        </p:tgtEl>
                                      </p:cBhvr>
                                    </p:animEffect>
                                  </p:childTnLst>
                                </p:cTn>
                              </p:par>
                            </p:childTnLst>
                          </p:cTn>
                        </p:par>
                        <p:par>
                          <p:cTn id="54" fill="hold">
                            <p:stCondLst>
                              <p:cond delay="16300"/>
                            </p:stCondLst>
                            <p:childTnLst>
                              <p:par>
                                <p:cTn id="55" presetID="31" presetClass="entr" presetSubtype="0" fill="hold" grpId="0" nodeType="afterEffect">
                                  <p:stCondLst>
                                    <p:cond delay="0"/>
                                  </p:stCondLst>
                                  <p:childTnLst>
                                    <p:set>
                                      <p:cBhvr>
                                        <p:cTn id="56" dur="1" fill="hold">
                                          <p:stCondLst>
                                            <p:cond delay="0"/>
                                          </p:stCondLst>
                                        </p:cTn>
                                        <p:tgtEl>
                                          <p:spTgt spid="48"/>
                                        </p:tgtEl>
                                        <p:attrNameLst>
                                          <p:attrName>style.visibility</p:attrName>
                                        </p:attrNameLst>
                                      </p:cBhvr>
                                      <p:to>
                                        <p:strVal val="visible"/>
                                      </p:to>
                                    </p:set>
                                    <p:anim calcmode="lin" valueType="num">
                                      <p:cBhvr>
                                        <p:cTn id="57" dur="1250" fill="hold"/>
                                        <p:tgtEl>
                                          <p:spTgt spid="48"/>
                                        </p:tgtEl>
                                        <p:attrNameLst>
                                          <p:attrName>ppt_w</p:attrName>
                                        </p:attrNameLst>
                                      </p:cBhvr>
                                      <p:tavLst>
                                        <p:tav tm="0">
                                          <p:val>
                                            <p:fltVal val="0"/>
                                          </p:val>
                                        </p:tav>
                                        <p:tav tm="100000">
                                          <p:val>
                                            <p:strVal val="#ppt_w"/>
                                          </p:val>
                                        </p:tav>
                                      </p:tavLst>
                                    </p:anim>
                                    <p:anim calcmode="lin" valueType="num">
                                      <p:cBhvr>
                                        <p:cTn id="58" dur="1250" fill="hold"/>
                                        <p:tgtEl>
                                          <p:spTgt spid="48"/>
                                        </p:tgtEl>
                                        <p:attrNameLst>
                                          <p:attrName>ppt_h</p:attrName>
                                        </p:attrNameLst>
                                      </p:cBhvr>
                                      <p:tavLst>
                                        <p:tav tm="0">
                                          <p:val>
                                            <p:fltVal val="0"/>
                                          </p:val>
                                        </p:tav>
                                        <p:tav tm="100000">
                                          <p:val>
                                            <p:strVal val="#ppt_h"/>
                                          </p:val>
                                        </p:tav>
                                      </p:tavLst>
                                    </p:anim>
                                    <p:anim calcmode="lin" valueType="num">
                                      <p:cBhvr>
                                        <p:cTn id="59" dur="1250" fill="hold"/>
                                        <p:tgtEl>
                                          <p:spTgt spid="48"/>
                                        </p:tgtEl>
                                        <p:attrNameLst>
                                          <p:attrName>style.rotation</p:attrName>
                                        </p:attrNameLst>
                                      </p:cBhvr>
                                      <p:tavLst>
                                        <p:tav tm="0">
                                          <p:val>
                                            <p:fltVal val="90"/>
                                          </p:val>
                                        </p:tav>
                                        <p:tav tm="100000">
                                          <p:val>
                                            <p:fltVal val="0"/>
                                          </p:val>
                                        </p:tav>
                                      </p:tavLst>
                                    </p:anim>
                                    <p:animEffect transition="in" filter="fade">
                                      <p:cBhvr>
                                        <p:cTn id="60" dur="1250"/>
                                        <p:tgtEl>
                                          <p:spTgt spid="48"/>
                                        </p:tgtEl>
                                      </p:cBhvr>
                                    </p:animEffect>
                                  </p:childTnLst>
                                </p:cTn>
                              </p:par>
                            </p:childTnLst>
                          </p:cTn>
                        </p:par>
                        <p:par>
                          <p:cTn id="61" fill="hold">
                            <p:stCondLst>
                              <p:cond delay="17800"/>
                            </p:stCondLst>
                            <p:childTnLst>
                              <p:par>
                                <p:cTn id="62" presetID="31" presetClass="entr" presetSubtype="0" fill="hold" grpId="0" nodeType="afterEffect">
                                  <p:stCondLst>
                                    <p:cond delay="0"/>
                                  </p:stCondLst>
                                  <p:childTnLst>
                                    <p:set>
                                      <p:cBhvr>
                                        <p:cTn id="63" dur="1" fill="hold">
                                          <p:stCondLst>
                                            <p:cond delay="0"/>
                                          </p:stCondLst>
                                        </p:cTn>
                                        <p:tgtEl>
                                          <p:spTgt spid="49"/>
                                        </p:tgtEl>
                                        <p:attrNameLst>
                                          <p:attrName>style.visibility</p:attrName>
                                        </p:attrNameLst>
                                      </p:cBhvr>
                                      <p:to>
                                        <p:strVal val="visible"/>
                                      </p:to>
                                    </p:set>
                                    <p:anim calcmode="lin" valueType="num">
                                      <p:cBhvr>
                                        <p:cTn id="64" dur="1250" fill="hold"/>
                                        <p:tgtEl>
                                          <p:spTgt spid="49"/>
                                        </p:tgtEl>
                                        <p:attrNameLst>
                                          <p:attrName>ppt_w</p:attrName>
                                        </p:attrNameLst>
                                      </p:cBhvr>
                                      <p:tavLst>
                                        <p:tav tm="0">
                                          <p:val>
                                            <p:fltVal val="0"/>
                                          </p:val>
                                        </p:tav>
                                        <p:tav tm="100000">
                                          <p:val>
                                            <p:strVal val="#ppt_w"/>
                                          </p:val>
                                        </p:tav>
                                      </p:tavLst>
                                    </p:anim>
                                    <p:anim calcmode="lin" valueType="num">
                                      <p:cBhvr>
                                        <p:cTn id="65" dur="1250" fill="hold"/>
                                        <p:tgtEl>
                                          <p:spTgt spid="49"/>
                                        </p:tgtEl>
                                        <p:attrNameLst>
                                          <p:attrName>ppt_h</p:attrName>
                                        </p:attrNameLst>
                                      </p:cBhvr>
                                      <p:tavLst>
                                        <p:tav tm="0">
                                          <p:val>
                                            <p:fltVal val="0"/>
                                          </p:val>
                                        </p:tav>
                                        <p:tav tm="100000">
                                          <p:val>
                                            <p:strVal val="#ppt_h"/>
                                          </p:val>
                                        </p:tav>
                                      </p:tavLst>
                                    </p:anim>
                                    <p:anim calcmode="lin" valueType="num">
                                      <p:cBhvr>
                                        <p:cTn id="66" dur="1250" fill="hold"/>
                                        <p:tgtEl>
                                          <p:spTgt spid="49"/>
                                        </p:tgtEl>
                                        <p:attrNameLst>
                                          <p:attrName>style.rotation</p:attrName>
                                        </p:attrNameLst>
                                      </p:cBhvr>
                                      <p:tavLst>
                                        <p:tav tm="0">
                                          <p:val>
                                            <p:fltVal val="90"/>
                                          </p:val>
                                        </p:tav>
                                        <p:tav tm="100000">
                                          <p:val>
                                            <p:fltVal val="0"/>
                                          </p:val>
                                        </p:tav>
                                      </p:tavLst>
                                    </p:anim>
                                    <p:animEffect transition="in" filter="fade">
                                      <p:cBhvr>
                                        <p:cTn id="67" dur="125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p:bldP spid="42" grpId="0" animBg="1"/>
      <p:bldP spid="43" grpId="0"/>
      <p:bldP spid="44" grpId="0" animBg="1"/>
      <p:bldP spid="45" grpId="0" animBg="1"/>
      <p:bldP spid="46" grpId="0" animBg="1"/>
      <p:bldP spid="47" grpId="0" animBg="1"/>
      <p:bldP spid="48" grpId="0" animBg="1"/>
      <p:bldP spid="49" grpId="0" animBg="1"/>
      <p:bldP spid="50" grpId="0"/>
    </p:bldLst>
  </p:timing>
</p:sld>
</file>

<file path=ppt/slides/slide55.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363910" y="167293"/>
            <a:ext cx="3464180" cy="664633"/>
          </a:xfrm>
          <a:ln w="25400">
            <a:solidFill>
              <a:srgbClr val="990000"/>
            </a:solidFill>
            <a:prstDash val="dashDot"/>
          </a:ln>
        </p:spPr>
        <p:txBody>
          <a:bodyPr/>
          <a:lstStyle/>
          <a:p>
            <a:pPr algn="dist"/>
            <a:r>
              <a:rPr lang="en-US" altLang="zh-CN" dirty="0">
                <a:solidFill>
                  <a:srgbClr val="990000"/>
                </a:solidFill>
                <a:effectLst>
                  <a:outerShdw blurRad="38100" dist="38100" dir="2700000" algn="tl">
                    <a:srgbClr val="000000">
                      <a:alpha val="43137"/>
                    </a:srgbClr>
                  </a:outerShdw>
                </a:effectLst>
              </a:rPr>
              <a:t>2017</a:t>
            </a:r>
            <a:r>
              <a:rPr lang="zh-CN" altLang="en-US" dirty="0">
                <a:solidFill>
                  <a:srgbClr val="990000"/>
                </a:solidFill>
                <a:effectLst>
                  <a:outerShdw blurRad="38100" dist="38100" dir="2700000" algn="tl">
                    <a:srgbClr val="000000">
                      <a:alpha val="43137"/>
                    </a:srgbClr>
                  </a:outerShdw>
                </a:effectLst>
              </a:rPr>
              <a:t>年重点工作任务</a:t>
            </a:r>
            <a:endParaRPr lang="zh-CN" altLang="en-US" dirty="0">
              <a:solidFill>
                <a:srgbClr val="990000"/>
              </a:solidFill>
              <a:effectLst>
                <a:outerShdw blurRad="38100" dist="38100" dir="2700000" algn="tl">
                  <a:srgbClr val="000000">
                    <a:alpha val="43137"/>
                  </a:srgbClr>
                </a:outerShdw>
              </a:effectLst>
            </a:endParaRPr>
          </a:p>
        </p:txBody>
      </p:sp>
      <p:sp>
        <p:nvSpPr>
          <p:cNvPr id="24" name="矩形 23"/>
          <p:cNvSpPr/>
          <p:nvPr/>
        </p:nvSpPr>
        <p:spPr>
          <a:xfrm>
            <a:off x="1039288" y="3746588"/>
            <a:ext cx="1920000" cy="19200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4265" b="1" dirty="0">
                <a:solidFill>
                  <a:srgbClr val="FFC000">
                    <a:lumMod val="20000"/>
                    <a:lumOff val="80000"/>
                  </a:srgbClr>
                </a:solidFill>
                <a:latin typeface="微软雅黑" panose="020B0503020204020204" pitchFamily="34" charset="-122"/>
                <a:ea typeface="微软雅黑" panose="020B0503020204020204" pitchFamily="34" charset="-122"/>
              </a:rPr>
              <a:t>八个</a:t>
            </a:r>
            <a:endParaRPr lang="en-US" altLang="zh-CN" sz="4265"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4265" b="1" dirty="0">
                <a:solidFill>
                  <a:srgbClr val="FFC000">
                    <a:lumMod val="20000"/>
                    <a:lumOff val="80000"/>
                  </a:srgbClr>
                </a:solidFill>
                <a:latin typeface="微软雅黑" panose="020B0503020204020204" pitchFamily="34" charset="-122"/>
                <a:ea typeface="微软雅黑" panose="020B0503020204020204" pitchFamily="34" charset="-122"/>
              </a:rPr>
              <a:t>方面</a:t>
            </a:r>
            <a:endParaRPr lang="zh-CN" altLang="en-US" sz="426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5" name="矩形 24"/>
          <p:cNvSpPr/>
          <p:nvPr/>
        </p:nvSpPr>
        <p:spPr>
          <a:xfrm>
            <a:off x="3098820" y="3746588"/>
            <a:ext cx="2640000"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持续推进政府职能转变</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6" name="矩形 25"/>
          <p:cNvSpPr/>
          <p:nvPr/>
        </p:nvSpPr>
        <p:spPr>
          <a:xfrm>
            <a:off x="3098820" y="4460480"/>
            <a:ext cx="2640000"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继续推进财税体制改革</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30" name="矩形 29"/>
          <p:cNvSpPr/>
          <p:nvPr/>
        </p:nvSpPr>
        <p:spPr>
          <a:xfrm>
            <a:off x="3098820" y="5174371"/>
            <a:ext cx="2640000"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抓好金融体制改革</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40" name="矩形 39"/>
          <p:cNvSpPr/>
          <p:nvPr/>
        </p:nvSpPr>
        <p:spPr>
          <a:xfrm>
            <a:off x="5972639" y="3746588"/>
            <a:ext cx="2640000"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加快推进国企国资改革</a:t>
            </a:r>
            <a:endParaRPr lang="zh-CN" altLang="en-US" sz="1600" dirty="0">
              <a:solidFill>
                <a:srgbClr val="990000"/>
              </a:solidFill>
              <a:latin typeface="微软雅黑" panose="020B0503020204020204" pitchFamily="34" charset="-122"/>
              <a:ea typeface="微软雅黑" panose="020B0503020204020204" pitchFamily="34" charset="-122"/>
            </a:endParaRPr>
          </a:p>
        </p:txBody>
      </p:sp>
      <p:sp>
        <p:nvSpPr>
          <p:cNvPr id="41" name="矩形 40"/>
          <p:cNvSpPr/>
          <p:nvPr/>
        </p:nvSpPr>
        <p:spPr>
          <a:xfrm>
            <a:off x="5972639" y="4460480"/>
            <a:ext cx="2640000"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465" dirty="0">
                <a:solidFill>
                  <a:srgbClr val="990000"/>
                </a:solidFill>
                <a:latin typeface="微软雅黑" panose="020B0503020204020204" pitchFamily="34" charset="-122"/>
                <a:ea typeface="微软雅黑" panose="020B0503020204020204" pitchFamily="34" charset="-122"/>
              </a:rPr>
              <a:t>更好激发非公有制经济活力</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42" name="矩形 41"/>
          <p:cNvSpPr/>
          <p:nvPr/>
        </p:nvSpPr>
        <p:spPr>
          <a:xfrm>
            <a:off x="5972639" y="5174371"/>
            <a:ext cx="2640000"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加强产权保护制度建设</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43" name="矩形 42"/>
          <p:cNvSpPr/>
          <p:nvPr/>
        </p:nvSpPr>
        <p:spPr>
          <a:xfrm>
            <a:off x="8846459" y="3746588"/>
            <a:ext cx="2640000"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大力推进社会体制改革</a:t>
            </a:r>
            <a:endParaRPr lang="zh-CN" altLang="en-US" sz="1600" dirty="0">
              <a:solidFill>
                <a:srgbClr val="990000"/>
              </a:solidFill>
              <a:latin typeface="微软雅黑" panose="020B0503020204020204" pitchFamily="34" charset="-122"/>
              <a:ea typeface="微软雅黑" panose="020B0503020204020204" pitchFamily="34" charset="-122"/>
            </a:endParaRPr>
          </a:p>
        </p:txBody>
      </p:sp>
      <p:sp>
        <p:nvSpPr>
          <p:cNvPr id="44" name="矩形 43"/>
          <p:cNvSpPr/>
          <p:nvPr/>
        </p:nvSpPr>
        <p:spPr>
          <a:xfrm>
            <a:off x="8846459" y="4460480"/>
            <a:ext cx="2640000" cy="556592"/>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600" dirty="0">
                <a:solidFill>
                  <a:srgbClr val="990000"/>
                </a:solidFill>
                <a:latin typeface="微软雅黑" panose="020B0503020204020204" pitchFamily="34" charset="-122"/>
                <a:ea typeface="微软雅黑" panose="020B0503020204020204" pitchFamily="34" charset="-122"/>
              </a:rPr>
              <a:t>深化生态文明体制改革</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45" name="圆角矩形 22"/>
          <p:cNvSpPr/>
          <p:nvPr/>
        </p:nvSpPr>
        <p:spPr>
          <a:xfrm>
            <a:off x="698641" y="1694353"/>
            <a:ext cx="2400000" cy="720000"/>
          </a:xfrm>
          <a:prstGeom prst="roundRect">
            <a:avLst>
              <a:gd name="adj" fmla="val 50000"/>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rPr>
              <a:t>2017</a:t>
            </a:r>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重点任务</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46" name="TextBox 5"/>
          <p:cNvSpPr txBox="1"/>
          <p:nvPr/>
        </p:nvSpPr>
        <p:spPr>
          <a:xfrm>
            <a:off x="4363910" y="1769717"/>
            <a:ext cx="6251095" cy="502766"/>
          </a:xfrm>
          <a:prstGeom prst="rect">
            <a:avLst/>
          </a:prstGeom>
          <a:noFill/>
        </p:spPr>
        <p:txBody>
          <a:bodyPr wrap="square" rtlCol="0">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深化重要领域和关键环节改革</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sp>
        <p:nvSpPr>
          <p:cNvPr id="47" name="矩形 46"/>
          <p:cNvSpPr/>
          <p:nvPr/>
        </p:nvSpPr>
        <p:spPr>
          <a:xfrm>
            <a:off x="698642" y="2675322"/>
            <a:ext cx="10798289" cy="60959"/>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48" name="TextBox 1"/>
          <p:cNvSpPr txBox="1"/>
          <p:nvPr/>
        </p:nvSpPr>
        <p:spPr>
          <a:xfrm>
            <a:off x="3490941" y="1694354"/>
            <a:ext cx="872968" cy="666786"/>
          </a:xfrm>
          <a:prstGeom prst="rect">
            <a:avLst/>
          </a:prstGeom>
          <a:noFill/>
        </p:spPr>
        <p:txBody>
          <a:bodyPr wrap="square" rtlCol="0">
            <a:spAutoFit/>
          </a:bodyPr>
          <a:lstStyle/>
          <a:p>
            <a:pPr defTabSz="913765"/>
            <a:r>
              <a:rPr lang="en-US" altLang="zh-CN" sz="3735" dirty="0">
                <a:solidFill>
                  <a:srgbClr val="990000"/>
                </a:solidFill>
                <a:latin typeface="Impact" panose="020B0806030902050204" pitchFamily="34" charset="0"/>
                <a:ea typeface="宋体" panose="02010600030101010101" pitchFamily="2" charset="-122"/>
              </a:rPr>
              <a:t>02</a:t>
            </a:r>
            <a:endParaRPr lang="zh-CN" altLang="en-US" sz="3735" dirty="0">
              <a:solidFill>
                <a:srgbClr val="990000"/>
              </a:solidFill>
              <a:latin typeface="Impact" panose="020B0806030902050204" pitchFamily="34" charset="0"/>
              <a:ea typeface="宋体" panose="02010600030101010101" pitchFamily="2" charset="-122"/>
            </a:endParaRPr>
          </a:p>
        </p:txBody>
      </p:sp>
      <p:sp>
        <p:nvSpPr>
          <p:cNvPr id="49" name="矩形 48"/>
          <p:cNvSpPr/>
          <p:nvPr/>
        </p:nvSpPr>
        <p:spPr>
          <a:xfrm>
            <a:off x="968953" y="3023099"/>
            <a:ext cx="8110332" cy="379656"/>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要全面深化各领域改革，加快推进基础性、关键性改革，增强内生发展动力。</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p:cTn id="7" dur="2000" fill="hold"/>
                                        <p:tgtEl>
                                          <p:spTgt spid="45"/>
                                        </p:tgtEl>
                                        <p:attrNameLst>
                                          <p:attrName>ppt_w</p:attrName>
                                        </p:attrNameLst>
                                      </p:cBhvr>
                                      <p:tavLst>
                                        <p:tav tm="0">
                                          <p:val>
                                            <p:fltVal val="0"/>
                                          </p:val>
                                        </p:tav>
                                        <p:tav tm="100000">
                                          <p:val>
                                            <p:strVal val="#ppt_w"/>
                                          </p:val>
                                        </p:tav>
                                      </p:tavLst>
                                    </p:anim>
                                    <p:anim calcmode="lin" valueType="num">
                                      <p:cBhvr>
                                        <p:cTn id="8" dur="2000" fill="hold"/>
                                        <p:tgtEl>
                                          <p:spTgt spid="45"/>
                                        </p:tgtEl>
                                        <p:attrNameLst>
                                          <p:attrName>ppt_h</p:attrName>
                                        </p:attrNameLst>
                                      </p:cBhvr>
                                      <p:tavLst>
                                        <p:tav tm="0">
                                          <p:val>
                                            <p:fltVal val="0"/>
                                          </p:val>
                                        </p:tav>
                                        <p:tav tm="100000">
                                          <p:val>
                                            <p:strVal val="#ppt_h"/>
                                          </p:val>
                                        </p:tav>
                                      </p:tavLst>
                                    </p:anim>
                                    <p:anim calcmode="lin" valueType="num">
                                      <p:cBhvr>
                                        <p:cTn id="9" dur="2000" fill="hold"/>
                                        <p:tgtEl>
                                          <p:spTgt spid="45"/>
                                        </p:tgtEl>
                                        <p:attrNameLst>
                                          <p:attrName>style.rotation</p:attrName>
                                        </p:attrNameLst>
                                      </p:cBhvr>
                                      <p:tavLst>
                                        <p:tav tm="0">
                                          <p:val>
                                            <p:fltVal val="90"/>
                                          </p:val>
                                        </p:tav>
                                        <p:tav tm="100000">
                                          <p:val>
                                            <p:fltVal val="0"/>
                                          </p:val>
                                        </p:tav>
                                      </p:tavLst>
                                    </p:anim>
                                    <p:animEffect transition="in" filter="fade">
                                      <p:cBhvr>
                                        <p:cTn id="10" dur="2000"/>
                                        <p:tgtEl>
                                          <p:spTgt spid="45"/>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48"/>
                                        </p:tgtEl>
                                        <p:attrNameLst>
                                          <p:attrName>style.visibility</p:attrName>
                                        </p:attrNameLst>
                                      </p:cBhvr>
                                      <p:to>
                                        <p:strVal val="visible"/>
                                      </p:to>
                                    </p:set>
                                    <p:animEffect transition="in" filter="randombar(horizontal)">
                                      <p:cBhvr>
                                        <p:cTn id="14" dur="1000"/>
                                        <p:tgtEl>
                                          <p:spTgt spid="48"/>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46"/>
                                        </p:tgtEl>
                                        <p:attrNameLst>
                                          <p:attrName>style.visibility</p:attrName>
                                        </p:attrNameLst>
                                      </p:cBhvr>
                                      <p:to>
                                        <p:strVal val="visible"/>
                                      </p:to>
                                    </p:set>
                                    <p:animEffect transition="in" filter="wipe(left)">
                                      <p:cBhvr>
                                        <p:cTn id="18" dur="2000"/>
                                        <p:tgtEl>
                                          <p:spTgt spid="46"/>
                                        </p:tgtEl>
                                      </p:cBhvr>
                                    </p:animEffect>
                                  </p:childTnLst>
                                </p:cTn>
                              </p:par>
                            </p:childTnLst>
                          </p:cTn>
                        </p:par>
                        <p:par>
                          <p:cTn id="19" fill="hold">
                            <p:stCondLst>
                              <p:cond delay="5000"/>
                            </p:stCondLst>
                            <p:childTnLst>
                              <p:par>
                                <p:cTn id="20" presetID="16" presetClass="entr" presetSubtype="21" fill="hold" grpId="0" nodeType="afterEffect">
                                  <p:stCondLst>
                                    <p:cond delay="0"/>
                                  </p:stCondLst>
                                  <p:childTnLst>
                                    <p:set>
                                      <p:cBhvr>
                                        <p:cTn id="21" dur="1" fill="hold">
                                          <p:stCondLst>
                                            <p:cond delay="0"/>
                                          </p:stCondLst>
                                        </p:cTn>
                                        <p:tgtEl>
                                          <p:spTgt spid="47"/>
                                        </p:tgtEl>
                                        <p:attrNameLst>
                                          <p:attrName>style.visibility</p:attrName>
                                        </p:attrNameLst>
                                      </p:cBhvr>
                                      <p:to>
                                        <p:strVal val="visible"/>
                                      </p:to>
                                    </p:set>
                                    <p:animEffect transition="in" filter="barn(inVertical)">
                                      <p:cBhvr>
                                        <p:cTn id="22" dur="2000"/>
                                        <p:tgtEl>
                                          <p:spTgt spid="47"/>
                                        </p:tgtEl>
                                      </p:cBhvr>
                                    </p:animEffect>
                                  </p:childTnLst>
                                </p:cTn>
                              </p:par>
                            </p:childTnLst>
                          </p:cTn>
                        </p:par>
                        <p:par>
                          <p:cTn id="23" fill="hold">
                            <p:stCondLst>
                              <p:cond delay="7000"/>
                            </p:stCondLst>
                            <p:childTnLst>
                              <p:par>
                                <p:cTn id="24" presetID="1" presetClass="entr" presetSubtype="0" fill="hold" grpId="0" nodeType="afterEffect">
                                  <p:stCondLst>
                                    <p:cond delay="0"/>
                                  </p:stCondLst>
                                  <p:iterate type="lt">
                                    <p:tmAbs val="80"/>
                                  </p:iterate>
                                  <p:childTnLst>
                                    <p:set>
                                      <p:cBhvr>
                                        <p:cTn id="25" dur="1" fill="hold">
                                          <p:stCondLst>
                                            <p:cond delay="0"/>
                                          </p:stCondLst>
                                        </p:cTn>
                                        <p:tgtEl>
                                          <p:spTgt spid="49"/>
                                        </p:tgtEl>
                                        <p:attrNameLst>
                                          <p:attrName>style.visibility</p:attrName>
                                        </p:attrNameLst>
                                      </p:cBhvr>
                                      <p:to>
                                        <p:strVal val="visible"/>
                                      </p:to>
                                    </p:set>
                                  </p:childTnLst>
                                </p:cTn>
                              </p:par>
                            </p:childTnLst>
                          </p:cTn>
                        </p:par>
                        <p:par>
                          <p:cTn id="26" fill="hold">
                            <p:stCondLst>
                              <p:cond delay="9720"/>
                            </p:stCondLst>
                            <p:childTnLst>
                              <p:par>
                                <p:cTn id="27" presetID="42" presetClass="entr" presetSubtype="0"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fade">
                                      <p:cBhvr>
                                        <p:cTn id="29" dur="2000"/>
                                        <p:tgtEl>
                                          <p:spTgt spid="24"/>
                                        </p:tgtEl>
                                      </p:cBhvr>
                                    </p:animEffect>
                                    <p:anim calcmode="lin" valueType="num">
                                      <p:cBhvr>
                                        <p:cTn id="30" dur="2000" fill="hold"/>
                                        <p:tgtEl>
                                          <p:spTgt spid="24"/>
                                        </p:tgtEl>
                                        <p:attrNameLst>
                                          <p:attrName>ppt_x</p:attrName>
                                        </p:attrNameLst>
                                      </p:cBhvr>
                                      <p:tavLst>
                                        <p:tav tm="0">
                                          <p:val>
                                            <p:strVal val="#ppt_x"/>
                                          </p:val>
                                        </p:tav>
                                        <p:tav tm="100000">
                                          <p:val>
                                            <p:strVal val="#ppt_x"/>
                                          </p:val>
                                        </p:tav>
                                      </p:tavLst>
                                    </p:anim>
                                    <p:anim calcmode="lin" valueType="num">
                                      <p:cBhvr>
                                        <p:cTn id="31" dur="2000" fill="hold"/>
                                        <p:tgtEl>
                                          <p:spTgt spid="24"/>
                                        </p:tgtEl>
                                        <p:attrNameLst>
                                          <p:attrName>ppt_y</p:attrName>
                                        </p:attrNameLst>
                                      </p:cBhvr>
                                      <p:tavLst>
                                        <p:tav tm="0">
                                          <p:val>
                                            <p:strVal val="#ppt_y+.1"/>
                                          </p:val>
                                        </p:tav>
                                        <p:tav tm="100000">
                                          <p:val>
                                            <p:strVal val="#ppt_y"/>
                                          </p:val>
                                        </p:tav>
                                      </p:tavLst>
                                    </p:anim>
                                  </p:childTnLst>
                                </p:cTn>
                              </p:par>
                            </p:childTnLst>
                          </p:cTn>
                        </p:par>
                        <p:par>
                          <p:cTn id="32" fill="hold">
                            <p:stCondLst>
                              <p:cond delay="11720"/>
                            </p:stCondLst>
                            <p:childTnLst>
                              <p:par>
                                <p:cTn id="33" presetID="42" presetClass="entr" presetSubtype="0" fill="hold" grpId="0" nodeType="after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fade">
                                      <p:cBhvr>
                                        <p:cTn id="35" dur="1500"/>
                                        <p:tgtEl>
                                          <p:spTgt spid="25"/>
                                        </p:tgtEl>
                                      </p:cBhvr>
                                    </p:animEffect>
                                    <p:anim calcmode="lin" valueType="num">
                                      <p:cBhvr>
                                        <p:cTn id="36" dur="1500" fill="hold"/>
                                        <p:tgtEl>
                                          <p:spTgt spid="25"/>
                                        </p:tgtEl>
                                        <p:attrNameLst>
                                          <p:attrName>ppt_x</p:attrName>
                                        </p:attrNameLst>
                                      </p:cBhvr>
                                      <p:tavLst>
                                        <p:tav tm="0">
                                          <p:val>
                                            <p:strVal val="#ppt_x"/>
                                          </p:val>
                                        </p:tav>
                                        <p:tav tm="100000">
                                          <p:val>
                                            <p:strVal val="#ppt_x"/>
                                          </p:val>
                                        </p:tav>
                                      </p:tavLst>
                                    </p:anim>
                                    <p:anim calcmode="lin" valueType="num">
                                      <p:cBhvr>
                                        <p:cTn id="37" dur="1500" fill="hold"/>
                                        <p:tgtEl>
                                          <p:spTgt spid="25"/>
                                        </p:tgtEl>
                                        <p:attrNameLst>
                                          <p:attrName>ppt_y</p:attrName>
                                        </p:attrNameLst>
                                      </p:cBhvr>
                                      <p:tavLst>
                                        <p:tav tm="0">
                                          <p:val>
                                            <p:strVal val="#ppt_y+.1"/>
                                          </p:val>
                                        </p:tav>
                                        <p:tav tm="100000">
                                          <p:val>
                                            <p:strVal val="#ppt_y"/>
                                          </p:val>
                                        </p:tav>
                                      </p:tavLst>
                                    </p:anim>
                                  </p:childTnLst>
                                </p:cTn>
                              </p:par>
                            </p:childTnLst>
                          </p:cTn>
                        </p:par>
                        <p:par>
                          <p:cTn id="38" fill="hold">
                            <p:stCondLst>
                              <p:cond delay="13220"/>
                            </p:stCondLst>
                            <p:childTnLst>
                              <p:par>
                                <p:cTn id="39" presetID="42"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1500"/>
                                        <p:tgtEl>
                                          <p:spTgt spid="26"/>
                                        </p:tgtEl>
                                      </p:cBhvr>
                                    </p:animEffect>
                                    <p:anim calcmode="lin" valueType="num">
                                      <p:cBhvr>
                                        <p:cTn id="42" dur="1500" fill="hold"/>
                                        <p:tgtEl>
                                          <p:spTgt spid="26"/>
                                        </p:tgtEl>
                                        <p:attrNameLst>
                                          <p:attrName>ppt_x</p:attrName>
                                        </p:attrNameLst>
                                      </p:cBhvr>
                                      <p:tavLst>
                                        <p:tav tm="0">
                                          <p:val>
                                            <p:strVal val="#ppt_x"/>
                                          </p:val>
                                        </p:tav>
                                        <p:tav tm="100000">
                                          <p:val>
                                            <p:strVal val="#ppt_x"/>
                                          </p:val>
                                        </p:tav>
                                      </p:tavLst>
                                    </p:anim>
                                    <p:anim calcmode="lin" valueType="num">
                                      <p:cBhvr>
                                        <p:cTn id="43" dur="1500" fill="hold"/>
                                        <p:tgtEl>
                                          <p:spTgt spid="26"/>
                                        </p:tgtEl>
                                        <p:attrNameLst>
                                          <p:attrName>ppt_y</p:attrName>
                                        </p:attrNameLst>
                                      </p:cBhvr>
                                      <p:tavLst>
                                        <p:tav tm="0">
                                          <p:val>
                                            <p:strVal val="#ppt_y+.1"/>
                                          </p:val>
                                        </p:tav>
                                        <p:tav tm="100000">
                                          <p:val>
                                            <p:strVal val="#ppt_y"/>
                                          </p:val>
                                        </p:tav>
                                      </p:tavLst>
                                    </p:anim>
                                  </p:childTnLst>
                                </p:cTn>
                              </p:par>
                            </p:childTnLst>
                          </p:cTn>
                        </p:par>
                        <p:par>
                          <p:cTn id="44" fill="hold">
                            <p:stCondLst>
                              <p:cond delay="14720"/>
                            </p:stCondLst>
                            <p:childTnLst>
                              <p:par>
                                <p:cTn id="45" presetID="42" presetClass="entr" presetSubtype="0"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Effect transition="in" filter="fade">
                                      <p:cBhvr>
                                        <p:cTn id="47" dur="1500"/>
                                        <p:tgtEl>
                                          <p:spTgt spid="30"/>
                                        </p:tgtEl>
                                      </p:cBhvr>
                                    </p:animEffect>
                                    <p:anim calcmode="lin" valueType="num">
                                      <p:cBhvr>
                                        <p:cTn id="48" dur="1500" fill="hold"/>
                                        <p:tgtEl>
                                          <p:spTgt spid="30"/>
                                        </p:tgtEl>
                                        <p:attrNameLst>
                                          <p:attrName>ppt_x</p:attrName>
                                        </p:attrNameLst>
                                      </p:cBhvr>
                                      <p:tavLst>
                                        <p:tav tm="0">
                                          <p:val>
                                            <p:strVal val="#ppt_x"/>
                                          </p:val>
                                        </p:tav>
                                        <p:tav tm="100000">
                                          <p:val>
                                            <p:strVal val="#ppt_x"/>
                                          </p:val>
                                        </p:tav>
                                      </p:tavLst>
                                    </p:anim>
                                    <p:anim calcmode="lin" valueType="num">
                                      <p:cBhvr>
                                        <p:cTn id="49" dur="1500" fill="hold"/>
                                        <p:tgtEl>
                                          <p:spTgt spid="30"/>
                                        </p:tgtEl>
                                        <p:attrNameLst>
                                          <p:attrName>ppt_y</p:attrName>
                                        </p:attrNameLst>
                                      </p:cBhvr>
                                      <p:tavLst>
                                        <p:tav tm="0">
                                          <p:val>
                                            <p:strVal val="#ppt_y+.1"/>
                                          </p:val>
                                        </p:tav>
                                        <p:tav tm="100000">
                                          <p:val>
                                            <p:strVal val="#ppt_y"/>
                                          </p:val>
                                        </p:tav>
                                      </p:tavLst>
                                    </p:anim>
                                  </p:childTnLst>
                                </p:cTn>
                              </p:par>
                            </p:childTnLst>
                          </p:cTn>
                        </p:par>
                        <p:par>
                          <p:cTn id="50" fill="hold">
                            <p:stCondLst>
                              <p:cond delay="16220"/>
                            </p:stCondLst>
                            <p:childTnLst>
                              <p:par>
                                <p:cTn id="51" presetID="42" presetClass="entr" presetSubtype="0" fill="hold" grpId="0" nodeType="after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fade">
                                      <p:cBhvr>
                                        <p:cTn id="53" dur="1500"/>
                                        <p:tgtEl>
                                          <p:spTgt spid="40"/>
                                        </p:tgtEl>
                                      </p:cBhvr>
                                    </p:animEffect>
                                    <p:anim calcmode="lin" valueType="num">
                                      <p:cBhvr>
                                        <p:cTn id="54" dur="1500" fill="hold"/>
                                        <p:tgtEl>
                                          <p:spTgt spid="40"/>
                                        </p:tgtEl>
                                        <p:attrNameLst>
                                          <p:attrName>ppt_x</p:attrName>
                                        </p:attrNameLst>
                                      </p:cBhvr>
                                      <p:tavLst>
                                        <p:tav tm="0">
                                          <p:val>
                                            <p:strVal val="#ppt_x"/>
                                          </p:val>
                                        </p:tav>
                                        <p:tav tm="100000">
                                          <p:val>
                                            <p:strVal val="#ppt_x"/>
                                          </p:val>
                                        </p:tav>
                                      </p:tavLst>
                                    </p:anim>
                                    <p:anim calcmode="lin" valueType="num">
                                      <p:cBhvr>
                                        <p:cTn id="55" dur="1500" fill="hold"/>
                                        <p:tgtEl>
                                          <p:spTgt spid="40"/>
                                        </p:tgtEl>
                                        <p:attrNameLst>
                                          <p:attrName>ppt_y</p:attrName>
                                        </p:attrNameLst>
                                      </p:cBhvr>
                                      <p:tavLst>
                                        <p:tav tm="0">
                                          <p:val>
                                            <p:strVal val="#ppt_y+.1"/>
                                          </p:val>
                                        </p:tav>
                                        <p:tav tm="100000">
                                          <p:val>
                                            <p:strVal val="#ppt_y"/>
                                          </p:val>
                                        </p:tav>
                                      </p:tavLst>
                                    </p:anim>
                                  </p:childTnLst>
                                </p:cTn>
                              </p:par>
                            </p:childTnLst>
                          </p:cTn>
                        </p:par>
                        <p:par>
                          <p:cTn id="56" fill="hold">
                            <p:stCondLst>
                              <p:cond delay="17720"/>
                            </p:stCondLst>
                            <p:childTnLst>
                              <p:par>
                                <p:cTn id="57" presetID="42" presetClass="entr" presetSubtype="0" fill="hold" grpId="0" nodeType="afterEffect">
                                  <p:stCondLst>
                                    <p:cond delay="0"/>
                                  </p:stCondLst>
                                  <p:childTnLst>
                                    <p:set>
                                      <p:cBhvr>
                                        <p:cTn id="58" dur="1" fill="hold">
                                          <p:stCondLst>
                                            <p:cond delay="0"/>
                                          </p:stCondLst>
                                        </p:cTn>
                                        <p:tgtEl>
                                          <p:spTgt spid="41"/>
                                        </p:tgtEl>
                                        <p:attrNameLst>
                                          <p:attrName>style.visibility</p:attrName>
                                        </p:attrNameLst>
                                      </p:cBhvr>
                                      <p:to>
                                        <p:strVal val="visible"/>
                                      </p:to>
                                    </p:set>
                                    <p:animEffect transition="in" filter="fade">
                                      <p:cBhvr>
                                        <p:cTn id="59" dur="1500"/>
                                        <p:tgtEl>
                                          <p:spTgt spid="41"/>
                                        </p:tgtEl>
                                      </p:cBhvr>
                                    </p:animEffect>
                                    <p:anim calcmode="lin" valueType="num">
                                      <p:cBhvr>
                                        <p:cTn id="60" dur="1500" fill="hold"/>
                                        <p:tgtEl>
                                          <p:spTgt spid="41"/>
                                        </p:tgtEl>
                                        <p:attrNameLst>
                                          <p:attrName>ppt_x</p:attrName>
                                        </p:attrNameLst>
                                      </p:cBhvr>
                                      <p:tavLst>
                                        <p:tav tm="0">
                                          <p:val>
                                            <p:strVal val="#ppt_x"/>
                                          </p:val>
                                        </p:tav>
                                        <p:tav tm="100000">
                                          <p:val>
                                            <p:strVal val="#ppt_x"/>
                                          </p:val>
                                        </p:tav>
                                      </p:tavLst>
                                    </p:anim>
                                    <p:anim calcmode="lin" valueType="num">
                                      <p:cBhvr>
                                        <p:cTn id="61" dur="1500" fill="hold"/>
                                        <p:tgtEl>
                                          <p:spTgt spid="41"/>
                                        </p:tgtEl>
                                        <p:attrNameLst>
                                          <p:attrName>ppt_y</p:attrName>
                                        </p:attrNameLst>
                                      </p:cBhvr>
                                      <p:tavLst>
                                        <p:tav tm="0">
                                          <p:val>
                                            <p:strVal val="#ppt_y+.1"/>
                                          </p:val>
                                        </p:tav>
                                        <p:tav tm="100000">
                                          <p:val>
                                            <p:strVal val="#ppt_y"/>
                                          </p:val>
                                        </p:tav>
                                      </p:tavLst>
                                    </p:anim>
                                  </p:childTnLst>
                                </p:cTn>
                              </p:par>
                            </p:childTnLst>
                          </p:cTn>
                        </p:par>
                        <p:par>
                          <p:cTn id="62" fill="hold">
                            <p:stCondLst>
                              <p:cond delay="19220"/>
                            </p:stCondLst>
                            <p:childTnLst>
                              <p:par>
                                <p:cTn id="63" presetID="42" presetClass="entr" presetSubtype="0" fill="hold" grpId="0"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fade">
                                      <p:cBhvr>
                                        <p:cTn id="65" dur="1500"/>
                                        <p:tgtEl>
                                          <p:spTgt spid="42"/>
                                        </p:tgtEl>
                                      </p:cBhvr>
                                    </p:animEffect>
                                    <p:anim calcmode="lin" valueType="num">
                                      <p:cBhvr>
                                        <p:cTn id="66" dur="1500" fill="hold"/>
                                        <p:tgtEl>
                                          <p:spTgt spid="42"/>
                                        </p:tgtEl>
                                        <p:attrNameLst>
                                          <p:attrName>ppt_x</p:attrName>
                                        </p:attrNameLst>
                                      </p:cBhvr>
                                      <p:tavLst>
                                        <p:tav tm="0">
                                          <p:val>
                                            <p:strVal val="#ppt_x"/>
                                          </p:val>
                                        </p:tav>
                                        <p:tav tm="100000">
                                          <p:val>
                                            <p:strVal val="#ppt_x"/>
                                          </p:val>
                                        </p:tav>
                                      </p:tavLst>
                                    </p:anim>
                                    <p:anim calcmode="lin" valueType="num">
                                      <p:cBhvr>
                                        <p:cTn id="67" dur="1500" fill="hold"/>
                                        <p:tgtEl>
                                          <p:spTgt spid="42"/>
                                        </p:tgtEl>
                                        <p:attrNameLst>
                                          <p:attrName>ppt_y</p:attrName>
                                        </p:attrNameLst>
                                      </p:cBhvr>
                                      <p:tavLst>
                                        <p:tav tm="0">
                                          <p:val>
                                            <p:strVal val="#ppt_y+.1"/>
                                          </p:val>
                                        </p:tav>
                                        <p:tav tm="100000">
                                          <p:val>
                                            <p:strVal val="#ppt_y"/>
                                          </p:val>
                                        </p:tav>
                                      </p:tavLst>
                                    </p:anim>
                                  </p:childTnLst>
                                </p:cTn>
                              </p:par>
                            </p:childTnLst>
                          </p:cTn>
                        </p:par>
                        <p:par>
                          <p:cTn id="68" fill="hold">
                            <p:stCondLst>
                              <p:cond delay="20720"/>
                            </p:stCondLst>
                            <p:childTnLst>
                              <p:par>
                                <p:cTn id="69" presetID="42" presetClass="entr" presetSubtype="0" fill="hold" grpId="0" nodeType="afterEffect">
                                  <p:stCondLst>
                                    <p:cond delay="0"/>
                                  </p:stCondLst>
                                  <p:childTnLst>
                                    <p:set>
                                      <p:cBhvr>
                                        <p:cTn id="70" dur="1" fill="hold">
                                          <p:stCondLst>
                                            <p:cond delay="0"/>
                                          </p:stCondLst>
                                        </p:cTn>
                                        <p:tgtEl>
                                          <p:spTgt spid="43"/>
                                        </p:tgtEl>
                                        <p:attrNameLst>
                                          <p:attrName>style.visibility</p:attrName>
                                        </p:attrNameLst>
                                      </p:cBhvr>
                                      <p:to>
                                        <p:strVal val="visible"/>
                                      </p:to>
                                    </p:set>
                                    <p:animEffect transition="in" filter="fade">
                                      <p:cBhvr>
                                        <p:cTn id="71" dur="1500"/>
                                        <p:tgtEl>
                                          <p:spTgt spid="43"/>
                                        </p:tgtEl>
                                      </p:cBhvr>
                                    </p:animEffect>
                                    <p:anim calcmode="lin" valueType="num">
                                      <p:cBhvr>
                                        <p:cTn id="72" dur="1500" fill="hold"/>
                                        <p:tgtEl>
                                          <p:spTgt spid="43"/>
                                        </p:tgtEl>
                                        <p:attrNameLst>
                                          <p:attrName>ppt_x</p:attrName>
                                        </p:attrNameLst>
                                      </p:cBhvr>
                                      <p:tavLst>
                                        <p:tav tm="0">
                                          <p:val>
                                            <p:strVal val="#ppt_x"/>
                                          </p:val>
                                        </p:tav>
                                        <p:tav tm="100000">
                                          <p:val>
                                            <p:strVal val="#ppt_x"/>
                                          </p:val>
                                        </p:tav>
                                      </p:tavLst>
                                    </p:anim>
                                    <p:anim calcmode="lin" valueType="num">
                                      <p:cBhvr>
                                        <p:cTn id="73" dur="1500" fill="hold"/>
                                        <p:tgtEl>
                                          <p:spTgt spid="43"/>
                                        </p:tgtEl>
                                        <p:attrNameLst>
                                          <p:attrName>ppt_y</p:attrName>
                                        </p:attrNameLst>
                                      </p:cBhvr>
                                      <p:tavLst>
                                        <p:tav tm="0">
                                          <p:val>
                                            <p:strVal val="#ppt_y+.1"/>
                                          </p:val>
                                        </p:tav>
                                        <p:tav tm="100000">
                                          <p:val>
                                            <p:strVal val="#ppt_y"/>
                                          </p:val>
                                        </p:tav>
                                      </p:tavLst>
                                    </p:anim>
                                  </p:childTnLst>
                                </p:cTn>
                              </p:par>
                            </p:childTnLst>
                          </p:cTn>
                        </p:par>
                        <p:par>
                          <p:cTn id="74" fill="hold">
                            <p:stCondLst>
                              <p:cond delay="22220"/>
                            </p:stCondLst>
                            <p:childTnLst>
                              <p:par>
                                <p:cTn id="75" presetID="42" presetClass="entr" presetSubtype="0" fill="hold" grpId="0" nodeType="afterEffect">
                                  <p:stCondLst>
                                    <p:cond delay="0"/>
                                  </p:stCondLst>
                                  <p:childTnLst>
                                    <p:set>
                                      <p:cBhvr>
                                        <p:cTn id="76" dur="1" fill="hold">
                                          <p:stCondLst>
                                            <p:cond delay="0"/>
                                          </p:stCondLst>
                                        </p:cTn>
                                        <p:tgtEl>
                                          <p:spTgt spid="44"/>
                                        </p:tgtEl>
                                        <p:attrNameLst>
                                          <p:attrName>style.visibility</p:attrName>
                                        </p:attrNameLst>
                                      </p:cBhvr>
                                      <p:to>
                                        <p:strVal val="visible"/>
                                      </p:to>
                                    </p:set>
                                    <p:animEffect transition="in" filter="fade">
                                      <p:cBhvr>
                                        <p:cTn id="77" dur="1500"/>
                                        <p:tgtEl>
                                          <p:spTgt spid="44"/>
                                        </p:tgtEl>
                                      </p:cBhvr>
                                    </p:animEffect>
                                    <p:anim calcmode="lin" valueType="num">
                                      <p:cBhvr>
                                        <p:cTn id="78" dur="1500" fill="hold"/>
                                        <p:tgtEl>
                                          <p:spTgt spid="44"/>
                                        </p:tgtEl>
                                        <p:attrNameLst>
                                          <p:attrName>ppt_x</p:attrName>
                                        </p:attrNameLst>
                                      </p:cBhvr>
                                      <p:tavLst>
                                        <p:tav tm="0">
                                          <p:val>
                                            <p:strVal val="#ppt_x"/>
                                          </p:val>
                                        </p:tav>
                                        <p:tav tm="100000">
                                          <p:val>
                                            <p:strVal val="#ppt_x"/>
                                          </p:val>
                                        </p:tav>
                                      </p:tavLst>
                                    </p:anim>
                                    <p:anim calcmode="lin" valueType="num">
                                      <p:cBhvr>
                                        <p:cTn id="79" dur="1500" fill="hold"/>
                                        <p:tgtEl>
                                          <p:spTgt spid="4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animBg="1"/>
      <p:bldP spid="30" grpId="0" animBg="1"/>
      <p:bldP spid="40" grpId="0" animBg="1"/>
      <p:bldP spid="41" grpId="0" animBg="1"/>
      <p:bldP spid="42" grpId="0" animBg="1"/>
      <p:bldP spid="43" grpId="0" animBg="1"/>
      <p:bldP spid="44" grpId="0" animBg="1"/>
      <p:bldP spid="45" grpId="0" animBg="1"/>
      <p:bldP spid="46" grpId="0"/>
      <p:bldP spid="47" grpId="0" animBg="1"/>
      <p:bldP spid="48" grpId="0"/>
      <p:bldP spid="49" grpId="0"/>
    </p:bldLst>
  </p:timing>
</p:sld>
</file>

<file path=ppt/slides/slide5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363910" y="167293"/>
            <a:ext cx="3464180" cy="664633"/>
          </a:xfrm>
          <a:ln w="25400">
            <a:solidFill>
              <a:srgbClr val="990000"/>
            </a:solidFill>
            <a:prstDash val="dashDot"/>
          </a:ln>
        </p:spPr>
        <p:txBody>
          <a:bodyPr/>
          <a:lstStyle/>
          <a:p>
            <a:pPr algn="dist"/>
            <a:r>
              <a:rPr lang="en-US" altLang="zh-CN" dirty="0">
                <a:solidFill>
                  <a:srgbClr val="990000"/>
                </a:solidFill>
                <a:effectLst>
                  <a:outerShdw blurRad="38100" dist="38100" dir="2700000" algn="tl">
                    <a:srgbClr val="000000">
                      <a:alpha val="43137"/>
                    </a:srgbClr>
                  </a:outerShdw>
                </a:effectLst>
              </a:rPr>
              <a:t>2017</a:t>
            </a:r>
            <a:r>
              <a:rPr lang="zh-CN" altLang="en-US" dirty="0">
                <a:solidFill>
                  <a:srgbClr val="990000"/>
                </a:solidFill>
                <a:effectLst>
                  <a:outerShdw blurRad="38100" dist="38100" dir="2700000" algn="tl">
                    <a:srgbClr val="000000">
                      <a:alpha val="43137"/>
                    </a:srgbClr>
                  </a:outerShdw>
                </a:effectLst>
              </a:rPr>
              <a:t>年重点工作任务</a:t>
            </a:r>
            <a:endParaRPr lang="zh-CN" altLang="en-US" dirty="0">
              <a:solidFill>
                <a:srgbClr val="990000"/>
              </a:solidFill>
              <a:effectLst>
                <a:outerShdw blurRad="38100" dist="38100" dir="2700000" algn="tl">
                  <a:srgbClr val="000000">
                    <a:alpha val="43137"/>
                  </a:srgbClr>
                </a:outerShdw>
              </a:effectLst>
            </a:endParaRPr>
          </a:p>
        </p:txBody>
      </p:sp>
      <p:sp>
        <p:nvSpPr>
          <p:cNvPr id="5" name="圆角矩形 22"/>
          <p:cNvSpPr/>
          <p:nvPr/>
        </p:nvSpPr>
        <p:spPr>
          <a:xfrm>
            <a:off x="769221" y="1611047"/>
            <a:ext cx="2400000" cy="720000"/>
          </a:xfrm>
          <a:prstGeom prst="roundRect">
            <a:avLst>
              <a:gd name="adj" fmla="val 50000"/>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rPr>
              <a:t>2017</a:t>
            </a:r>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重点任务</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434490" y="1686411"/>
            <a:ext cx="6251095" cy="502766"/>
          </a:xfrm>
          <a:prstGeom prst="rect">
            <a:avLst/>
          </a:prstGeom>
          <a:noFill/>
        </p:spPr>
        <p:txBody>
          <a:bodyPr wrap="square" rtlCol="0">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进一步释放国内需求潜力</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sp>
        <p:nvSpPr>
          <p:cNvPr id="7" name="矩形 6"/>
          <p:cNvSpPr/>
          <p:nvPr/>
        </p:nvSpPr>
        <p:spPr>
          <a:xfrm>
            <a:off x="769222" y="2592016"/>
            <a:ext cx="10798289" cy="60959"/>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8" name="TextBox 1"/>
          <p:cNvSpPr txBox="1"/>
          <p:nvPr/>
        </p:nvSpPr>
        <p:spPr>
          <a:xfrm>
            <a:off x="3561521" y="1611048"/>
            <a:ext cx="872968" cy="666786"/>
          </a:xfrm>
          <a:prstGeom prst="rect">
            <a:avLst/>
          </a:prstGeom>
          <a:noFill/>
        </p:spPr>
        <p:txBody>
          <a:bodyPr wrap="square" rtlCol="0">
            <a:spAutoFit/>
          </a:bodyPr>
          <a:lstStyle/>
          <a:p>
            <a:pPr defTabSz="913765"/>
            <a:r>
              <a:rPr lang="en-US" altLang="zh-CN" sz="3735" dirty="0">
                <a:solidFill>
                  <a:srgbClr val="990000"/>
                </a:solidFill>
                <a:latin typeface="Impact" panose="020B0806030902050204" pitchFamily="34" charset="0"/>
                <a:ea typeface="宋体" panose="02010600030101010101" pitchFamily="2" charset="-122"/>
              </a:rPr>
              <a:t>03</a:t>
            </a:r>
            <a:endParaRPr lang="zh-CN" altLang="en-US" sz="3735" dirty="0">
              <a:solidFill>
                <a:srgbClr val="990000"/>
              </a:solidFill>
              <a:latin typeface="Impact" panose="020B0806030902050204" pitchFamily="34" charset="0"/>
              <a:ea typeface="宋体" panose="02010600030101010101" pitchFamily="2" charset="-122"/>
            </a:endParaRPr>
          </a:p>
        </p:txBody>
      </p:sp>
      <p:sp>
        <p:nvSpPr>
          <p:cNvPr id="9" name="矩形 8"/>
          <p:cNvSpPr/>
          <p:nvPr/>
        </p:nvSpPr>
        <p:spPr>
          <a:xfrm>
            <a:off x="769221" y="2947061"/>
            <a:ext cx="10798289" cy="666977"/>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推动供给结构和需求结构相适应、消费升级和有效投资相促进、区域城乡发展相协调，增强内需对经济增长的持久拉动作用。</a:t>
            </a:r>
            <a:endParaRPr lang="zh-CN" altLang="en-US" sz="1865" dirty="0">
              <a:solidFill>
                <a:prstClr val="black"/>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791312" y="3887005"/>
            <a:ext cx="4032739" cy="697627"/>
            <a:chOff x="536334" y="3273007"/>
            <a:chExt cx="3024554" cy="523220"/>
          </a:xfrm>
        </p:grpSpPr>
        <p:sp>
          <p:nvSpPr>
            <p:cNvPr id="11" name="矩形 10"/>
            <p:cNvSpPr/>
            <p:nvPr/>
          </p:nvSpPr>
          <p:spPr>
            <a:xfrm>
              <a:off x="730784" y="3273007"/>
              <a:ext cx="2830104" cy="500233"/>
            </a:xfrm>
            <a:prstGeom prst="rect">
              <a:avLst/>
            </a:prstGeom>
          </p:spPr>
          <p:txBody>
            <a:bodyPr wrap="square">
              <a:spAutoFit/>
            </a:bodyPr>
            <a:lstStyle/>
            <a:p>
              <a:pPr defTabSz="913765"/>
              <a:r>
                <a:rPr lang="zh-CN" altLang="en-US" sz="1600" dirty="0">
                  <a:solidFill>
                    <a:prstClr val="black"/>
                  </a:solidFill>
                  <a:latin typeface="微软雅黑" panose="020B0503020204020204" pitchFamily="34" charset="-122"/>
                  <a:ea typeface="微软雅黑" panose="020B0503020204020204" pitchFamily="34" charset="-122"/>
                </a:rPr>
                <a:t>今年要完成铁路建设投资</a:t>
              </a:r>
              <a:r>
                <a:rPr lang="en-US" altLang="zh-CN" sz="1865" b="1" dirty="0">
                  <a:solidFill>
                    <a:srgbClr val="990000"/>
                  </a:solidFill>
                  <a:latin typeface="微软雅黑" panose="020B0503020204020204" pitchFamily="34" charset="-122"/>
                  <a:ea typeface="微软雅黑" panose="020B0503020204020204" pitchFamily="34" charset="-122"/>
                </a:rPr>
                <a:t>8000</a:t>
              </a:r>
              <a:r>
                <a:rPr lang="zh-CN" altLang="en-US" sz="1865" b="1" dirty="0">
                  <a:solidFill>
                    <a:srgbClr val="990000"/>
                  </a:solidFill>
                  <a:latin typeface="微软雅黑" panose="020B0503020204020204" pitchFamily="34" charset="-122"/>
                  <a:ea typeface="微软雅黑" panose="020B0503020204020204" pitchFamily="34" charset="-122"/>
                </a:rPr>
                <a:t>亿元</a:t>
              </a:r>
              <a:endParaRPr lang="en-US" altLang="zh-CN" sz="1600" b="1" dirty="0">
                <a:solidFill>
                  <a:srgbClr val="990000"/>
                </a:solidFill>
                <a:latin typeface="微软雅黑" panose="020B0503020204020204" pitchFamily="34" charset="-122"/>
                <a:ea typeface="微软雅黑" panose="020B0503020204020204" pitchFamily="34" charset="-122"/>
              </a:endParaRPr>
            </a:p>
            <a:p>
              <a:pPr defTabSz="913765"/>
              <a:r>
                <a:rPr lang="zh-CN" altLang="en-US" sz="1600" dirty="0">
                  <a:solidFill>
                    <a:prstClr val="black"/>
                  </a:solidFill>
                  <a:latin typeface="微软雅黑" panose="020B0503020204020204" pitchFamily="34" charset="-122"/>
                  <a:ea typeface="微软雅黑" panose="020B0503020204020204" pitchFamily="34" charset="-122"/>
                </a:rPr>
                <a:t>公路水运投资</a:t>
              </a:r>
              <a:r>
                <a:rPr lang="en-US" altLang="zh-CN" sz="1865" b="1" dirty="0">
                  <a:solidFill>
                    <a:srgbClr val="990000"/>
                  </a:solidFill>
                  <a:latin typeface="微软雅黑" panose="020B0503020204020204" pitchFamily="34" charset="-122"/>
                  <a:ea typeface="微软雅黑" panose="020B0503020204020204" pitchFamily="34" charset="-122"/>
                </a:rPr>
                <a:t>1.8</a:t>
              </a:r>
              <a:r>
                <a:rPr lang="zh-CN" altLang="en-US" sz="1865" b="1" dirty="0">
                  <a:solidFill>
                    <a:srgbClr val="990000"/>
                  </a:solidFill>
                  <a:latin typeface="微软雅黑" panose="020B0503020204020204" pitchFamily="34" charset="-122"/>
                  <a:ea typeface="微软雅黑" panose="020B0503020204020204" pitchFamily="34" charset="-122"/>
                </a:rPr>
                <a:t>万亿元</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2" name="圆角矩形 10"/>
            <p:cNvSpPr/>
            <p:nvPr/>
          </p:nvSpPr>
          <p:spPr>
            <a:xfrm>
              <a:off x="536334" y="3273007"/>
              <a:ext cx="2936631" cy="52322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13" name="组合 12"/>
          <p:cNvGrpSpPr/>
          <p:nvPr/>
        </p:nvGrpSpPr>
        <p:grpSpPr>
          <a:xfrm>
            <a:off x="791312" y="4769606"/>
            <a:ext cx="4381736" cy="697626"/>
            <a:chOff x="536334" y="3934962"/>
            <a:chExt cx="3286302" cy="523220"/>
          </a:xfrm>
        </p:grpSpPr>
        <p:sp>
          <p:nvSpPr>
            <p:cNvPr id="14" name="矩形 13"/>
            <p:cNvSpPr/>
            <p:nvPr/>
          </p:nvSpPr>
          <p:spPr>
            <a:xfrm>
              <a:off x="758068" y="3950351"/>
              <a:ext cx="3064568" cy="469408"/>
            </a:xfrm>
            <a:prstGeom prst="rect">
              <a:avLst/>
            </a:prstGeom>
          </p:spPr>
          <p:txBody>
            <a:bodyPr wrap="square">
              <a:spAutoFit/>
            </a:bodyPr>
            <a:lstStyle/>
            <a:p>
              <a:pPr defTabSz="913765"/>
              <a:r>
                <a:rPr lang="zh-CN" altLang="en-US" sz="1600" dirty="0">
                  <a:solidFill>
                    <a:prstClr val="black"/>
                  </a:solidFill>
                  <a:latin typeface="微软雅黑" panose="020B0503020204020204" pitchFamily="34" charset="-122"/>
                  <a:ea typeface="微软雅黑" panose="020B0503020204020204" pitchFamily="34" charset="-122"/>
                </a:rPr>
                <a:t>今年实现进城落户</a:t>
              </a:r>
              <a:r>
                <a:rPr lang="en-US" altLang="zh-CN" sz="1865" b="1" dirty="0">
                  <a:solidFill>
                    <a:srgbClr val="990000"/>
                  </a:solidFill>
                  <a:latin typeface="微软雅黑" panose="020B0503020204020204" pitchFamily="34" charset="-122"/>
                  <a:ea typeface="微软雅黑" panose="020B0503020204020204" pitchFamily="34" charset="-122"/>
                </a:rPr>
                <a:t>1300</a:t>
              </a:r>
              <a:r>
                <a:rPr lang="zh-CN" altLang="en-US" sz="1865" b="1" dirty="0">
                  <a:solidFill>
                    <a:srgbClr val="990000"/>
                  </a:solidFill>
                  <a:latin typeface="微软雅黑" panose="020B0503020204020204" pitchFamily="34" charset="-122"/>
                  <a:ea typeface="微软雅黑" panose="020B0503020204020204" pitchFamily="34" charset="-122"/>
                </a:rPr>
                <a:t>万人以上</a:t>
              </a:r>
              <a:endParaRPr lang="en-US" altLang="zh-CN" sz="1865" b="1" dirty="0">
                <a:solidFill>
                  <a:srgbClr val="990000"/>
                </a:solidFill>
                <a:latin typeface="微软雅黑" panose="020B0503020204020204" pitchFamily="34" charset="-122"/>
                <a:ea typeface="微软雅黑" panose="020B0503020204020204" pitchFamily="34" charset="-122"/>
              </a:endParaRPr>
            </a:p>
            <a:p>
              <a:pPr defTabSz="913765"/>
              <a:r>
                <a:rPr lang="zh-CN" altLang="en-US" sz="1600" dirty="0">
                  <a:solidFill>
                    <a:prstClr val="black"/>
                  </a:solidFill>
                  <a:latin typeface="微软雅黑" panose="020B0503020204020204" pitchFamily="34" charset="-122"/>
                  <a:ea typeface="微软雅黑" panose="020B0503020204020204" pitchFamily="34" charset="-122"/>
                </a:rPr>
                <a:t>加快居住证制度全覆盖</a:t>
              </a:r>
              <a:endParaRPr lang="zh-CN" altLang="en-US" sz="1600" dirty="0">
                <a:solidFill>
                  <a:prstClr val="black"/>
                </a:solidFill>
                <a:latin typeface="微软雅黑" panose="020B0503020204020204" pitchFamily="34" charset="-122"/>
                <a:ea typeface="微软雅黑" panose="020B0503020204020204" pitchFamily="34" charset="-122"/>
              </a:endParaRPr>
            </a:p>
          </p:txBody>
        </p:sp>
        <p:sp>
          <p:nvSpPr>
            <p:cNvPr id="15" name="圆角矩形 27"/>
            <p:cNvSpPr/>
            <p:nvPr/>
          </p:nvSpPr>
          <p:spPr>
            <a:xfrm>
              <a:off x="536334" y="3934962"/>
              <a:ext cx="2936631" cy="52322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16" name="组合 15"/>
          <p:cNvGrpSpPr/>
          <p:nvPr/>
        </p:nvGrpSpPr>
        <p:grpSpPr>
          <a:xfrm>
            <a:off x="8341620" y="3887003"/>
            <a:ext cx="3293537" cy="697627"/>
            <a:chOff x="6199065" y="3273007"/>
            <a:chExt cx="2470153" cy="523220"/>
          </a:xfrm>
        </p:grpSpPr>
        <p:sp>
          <p:nvSpPr>
            <p:cNvPr id="17" name="矩形 16"/>
            <p:cNvSpPr/>
            <p:nvPr/>
          </p:nvSpPr>
          <p:spPr>
            <a:xfrm>
              <a:off x="6199065" y="3380729"/>
              <a:ext cx="2324194" cy="284742"/>
            </a:xfrm>
            <a:prstGeom prst="rect">
              <a:avLst/>
            </a:prstGeom>
          </p:spPr>
          <p:txBody>
            <a:bodyPr wrap="none">
              <a:spAutoFit/>
            </a:bodyPr>
            <a:lstStyle/>
            <a:p>
              <a:pPr defTabSz="913765"/>
              <a:r>
                <a:rPr lang="zh-CN" altLang="en-US" sz="1600" dirty="0">
                  <a:solidFill>
                    <a:prstClr val="black"/>
                  </a:solidFill>
                  <a:latin typeface="微软雅黑" panose="020B0503020204020204" pitchFamily="34" charset="-122"/>
                  <a:ea typeface="微软雅黑" panose="020B0503020204020204" pitchFamily="34" charset="-122"/>
                </a:rPr>
                <a:t>中央预算内投资安排</a:t>
              </a:r>
              <a:r>
                <a:rPr lang="en-US" altLang="zh-CN" sz="1865" b="1" dirty="0">
                  <a:solidFill>
                    <a:srgbClr val="990000"/>
                  </a:solidFill>
                  <a:latin typeface="微软雅黑" panose="020B0503020204020204" pitchFamily="34" charset="-122"/>
                  <a:ea typeface="微软雅黑" panose="020B0503020204020204" pitchFamily="34" charset="-122"/>
                </a:rPr>
                <a:t>5076</a:t>
              </a:r>
              <a:r>
                <a:rPr lang="zh-CN" altLang="en-US" sz="1865" b="1" dirty="0">
                  <a:solidFill>
                    <a:srgbClr val="990000"/>
                  </a:solidFill>
                  <a:latin typeface="微软雅黑" panose="020B0503020204020204" pitchFamily="34" charset="-122"/>
                  <a:ea typeface="微软雅黑" panose="020B0503020204020204" pitchFamily="34" charset="-122"/>
                </a:rPr>
                <a:t>亿元</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8" name="圆角矩形 28"/>
            <p:cNvSpPr/>
            <p:nvPr/>
          </p:nvSpPr>
          <p:spPr>
            <a:xfrm>
              <a:off x="6199065" y="3273007"/>
              <a:ext cx="2470153" cy="52322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19" name="组合 18"/>
          <p:cNvGrpSpPr/>
          <p:nvPr/>
        </p:nvGrpSpPr>
        <p:grpSpPr>
          <a:xfrm>
            <a:off x="4915061" y="3887003"/>
            <a:ext cx="3293537" cy="697627"/>
            <a:chOff x="3629145" y="3273007"/>
            <a:chExt cx="2470153" cy="523220"/>
          </a:xfrm>
        </p:grpSpPr>
        <p:sp>
          <p:nvSpPr>
            <p:cNvPr id="20" name="矩形 19"/>
            <p:cNvSpPr/>
            <p:nvPr/>
          </p:nvSpPr>
          <p:spPr>
            <a:xfrm>
              <a:off x="3822636" y="3380729"/>
              <a:ext cx="2075328" cy="284742"/>
            </a:xfrm>
            <a:prstGeom prst="rect">
              <a:avLst/>
            </a:prstGeom>
          </p:spPr>
          <p:txBody>
            <a:bodyPr wrap="none">
              <a:spAutoFit/>
            </a:bodyPr>
            <a:lstStyle/>
            <a:p>
              <a:pPr defTabSz="913765"/>
              <a:r>
                <a:rPr lang="zh-CN" altLang="en-US" sz="1600" dirty="0">
                  <a:solidFill>
                    <a:prstClr val="black"/>
                  </a:solidFill>
                  <a:latin typeface="微软雅黑" panose="020B0503020204020204" pitchFamily="34" charset="-122"/>
                  <a:ea typeface="微软雅黑" panose="020B0503020204020204" pitchFamily="34" charset="-122"/>
                </a:rPr>
                <a:t>再开工</a:t>
              </a:r>
              <a:r>
                <a:rPr lang="en-US" altLang="zh-CN" sz="1865" b="1" dirty="0">
                  <a:solidFill>
                    <a:srgbClr val="990000"/>
                  </a:solidFill>
                  <a:latin typeface="微软雅黑" panose="020B0503020204020204" pitchFamily="34" charset="-122"/>
                  <a:ea typeface="微软雅黑" panose="020B0503020204020204" pitchFamily="34" charset="-122"/>
                </a:rPr>
                <a:t>15</a:t>
              </a:r>
              <a:r>
                <a:rPr lang="zh-CN" altLang="en-US" sz="1865" b="1" dirty="0">
                  <a:solidFill>
                    <a:srgbClr val="990000"/>
                  </a:solidFill>
                  <a:latin typeface="微软雅黑" panose="020B0503020204020204" pitchFamily="34" charset="-122"/>
                  <a:ea typeface="微软雅黑" panose="020B0503020204020204" pitchFamily="34" charset="-122"/>
                </a:rPr>
                <a:t>项重大水利工程</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21" name="圆角矩形 29"/>
            <p:cNvSpPr/>
            <p:nvPr/>
          </p:nvSpPr>
          <p:spPr>
            <a:xfrm>
              <a:off x="3629145" y="3273007"/>
              <a:ext cx="2470153" cy="52322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grpSp>
        <p:nvGrpSpPr>
          <p:cNvPr id="22" name="组合 21"/>
          <p:cNvGrpSpPr/>
          <p:nvPr/>
        </p:nvGrpSpPr>
        <p:grpSpPr>
          <a:xfrm>
            <a:off x="4915061" y="4769610"/>
            <a:ext cx="4738817" cy="697627"/>
            <a:chOff x="3629145" y="3934962"/>
            <a:chExt cx="3554113" cy="523220"/>
          </a:xfrm>
        </p:grpSpPr>
        <p:sp>
          <p:nvSpPr>
            <p:cNvPr id="23" name="矩形 22"/>
            <p:cNvSpPr/>
            <p:nvPr/>
          </p:nvSpPr>
          <p:spPr>
            <a:xfrm>
              <a:off x="3822636" y="4042684"/>
              <a:ext cx="3298019" cy="284742"/>
            </a:xfrm>
            <a:prstGeom prst="rect">
              <a:avLst/>
            </a:prstGeom>
          </p:spPr>
          <p:txBody>
            <a:bodyPr wrap="none">
              <a:spAutoFit/>
            </a:bodyPr>
            <a:lstStyle/>
            <a:p>
              <a:pPr defTabSz="913765"/>
              <a:r>
                <a:rPr lang="zh-CN" altLang="en-US" sz="1600" dirty="0">
                  <a:solidFill>
                    <a:prstClr val="black"/>
                  </a:solidFill>
                  <a:latin typeface="微软雅黑" panose="020B0503020204020204" pitchFamily="34" charset="-122"/>
                  <a:ea typeface="微软雅黑" panose="020B0503020204020204" pitchFamily="34" charset="-122"/>
                </a:rPr>
                <a:t>再开工建设城市地下综合管廊</a:t>
              </a:r>
              <a:r>
                <a:rPr lang="en-US" altLang="zh-CN" sz="1865" b="1" dirty="0">
                  <a:solidFill>
                    <a:srgbClr val="990000"/>
                  </a:solidFill>
                  <a:latin typeface="微软雅黑" panose="020B0503020204020204" pitchFamily="34" charset="-122"/>
                  <a:ea typeface="微软雅黑" panose="020B0503020204020204" pitchFamily="34" charset="-122"/>
                </a:rPr>
                <a:t>2000</a:t>
              </a:r>
              <a:r>
                <a:rPr lang="zh-CN" altLang="en-US" sz="1865" b="1" dirty="0">
                  <a:solidFill>
                    <a:srgbClr val="990000"/>
                  </a:solidFill>
                  <a:latin typeface="微软雅黑" panose="020B0503020204020204" pitchFamily="34" charset="-122"/>
                  <a:ea typeface="微软雅黑" panose="020B0503020204020204" pitchFamily="34" charset="-122"/>
                </a:rPr>
                <a:t>公里以上</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24" name="圆角矩形 30"/>
            <p:cNvSpPr/>
            <p:nvPr/>
          </p:nvSpPr>
          <p:spPr>
            <a:xfrm>
              <a:off x="3629145" y="3934962"/>
              <a:ext cx="3554113" cy="523220"/>
            </a:xfrm>
            <a:prstGeom prst="roundRect">
              <a:avLst>
                <a:gd name="adj" fmla="val 50000"/>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mc:AlternateContent xmlns:mc="http://schemas.openxmlformats.org/markup-compatibility/2006">
    <mc:Choice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1000"/>
                                            <p:tgtEl>
                                              <p:spTgt spid="8"/>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2000"/>
                                            <p:tgtEl>
                                              <p:spTgt spid="6"/>
                                            </p:tgtEl>
                                          </p:cBhvr>
                                        </p:animEffect>
                                      </p:childTnLst>
                                    </p:cTn>
                                  </p:par>
                                </p:childTnLst>
                              </p:cTn>
                            </p:par>
                            <p:par>
                              <p:cTn id="19" fill="hold">
                                <p:stCondLst>
                                  <p:cond delay="5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2000"/>
                                            <p:tgtEl>
                                              <p:spTgt spid="7"/>
                                            </p:tgtEl>
                                          </p:cBhvr>
                                        </p:animEffect>
                                      </p:childTnLst>
                                    </p:cTn>
                                  </p:par>
                                </p:childTnLst>
                              </p:cTn>
                            </p:par>
                            <p:par>
                              <p:cTn id="23" fill="hold">
                                <p:stCondLst>
                                  <p:cond delay="7000"/>
                                </p:stCondLst>
                                <p:childTnLst>
                                  <p:par>
                                    <p:cTn id="24" presetID="1" presetClass="entr" presetSubtype="0" fill="hold" grpId="0" nodeType="afterEffect">
                                      <p:stCondLst>
                                        <p:cond delay="0"/>
                                      </p:stCondLst>
                                      <p:iterate type="lt">
                                        <p:tmAbs val="80"/>
                                      </p:iterate>
                                      <p:childTnLst>
                                        <p:set>
                                          <p:cBhvr>
                                            <p:cTn id="25" dur="1" fill="hold">
                                              <p:stCondLst>
                                                <p:cond delay="0"/>
                                              </p:stCondLst>
                                            </p:cTn>
                                            <p:tgtEl>
                                              <p:spTgt spid="9"/>
                                            </p:tgtEl>
                                            <p:attrNameLst>
                                              <p:attrName>style.visibility</p:attrName>
                                            </p:attrNameLst>
                                          </p:cBhvr>
                                          <p:to>
                                            <p:strVal val="visible"/>
                                          </p:to>
                                        </p:set>
                                      </p:childTnLst>
                                    </p:cTn>
                                  </p:par>
                                  <p:par>
                                    <p:cTn id="26" presetID="2" presetClass="entr" presetSubtype="2" fill="hold" nodeType="withEffect" p14:presetBounceEnd="28000">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14:bounceEnd="28000">
                                          <p:cBhvr additive="base">
                                            <p:cTn id="28" dur="1750" fill="hold"/>
                                            <p:tgtEl>
                                              <p:spTgt spid="10"/>
                                            </p:tgtEl>
                                            <p:attrNameLst>
                                              <p:attrName>ppt_x</p:attrName>
                                            </p:attrNameLst>
                                          </p:cBhvr>
                                          <p:tavLst>
                                            <p:tav tm="0">
                                              <p:val>
                                                <p:strVal val="1+#ppt_w/2"/>
                                              </p:val>
                                            </p:tav>
                                            <p:tav tm="100000">
                                              <p:val>
                                                <p:strVal val="#ppt_x"/>
                                              </p:val>
                                            </p:tav>
                                          </p:tavLst>
                                        </p:anim>
                                        <p:anim calcmode="lin" valueType="num" p14:bounceEnd="28000">
                                          <p:cBhvr additive="base">
                                            <p:cTn id="29" dur="175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14:presetBounceEnd="28000">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14:bounceEnd="28000">
                                          <p:cBhvr additive="base">
                                            <p:cTn id="32" dur="1750" fill="hold"/>
                                            <p:tgtEl>
                                              <p:spTgt spid="19"/>
                                            </p:tgtEl>
                                            <p:attrNameLst>
                                              <p:attrName>ppt_x</p:attrName>
                                            </p:attrNameLst>
                                          </p:cBhvr>
                                          <p:tavLst>
                                            <p:tav tm="0">
                                              <p:val>
                                                <p:strVal val="1+#ppt_w/2"/>
                                              </p:val>
                                            </p:tav>
                                            <p:tav tm="100000">
                                              <p:val>
                                                <p:strVal val="#ppt_x"/>
                                              </p:val>
                                            </p:tav>
                                          </p:tavLst>
                                        </p:anim>
                                        <p:anim calcmode="lin" valueType="num" p14:bounceEnd="28000">
                                          <p:cBhvr additive="base">
                                            <p:cTn id="33" dur="175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14:presetBounceEnd="28000">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14:bounceEnd="28000">
                                          <p:cBhvr additive="base">
                                            <p:cTn id="36" dur="1750" fill="hold"/>
                                            <p:tgtEl>
                                              <p:spTgt spid="16"/>
                                            </p:tgtEl>
                                            <p:attrNameLst>
                                              <p:attrName>ppt_x</p:attrName>
                                            </p:attrNameLst>
                                          </p:cBhvr>
                                          <p:tavLst>
                                            <p:tav tm="0">
                                              <p:val>
                                                <p:strVal val="1+#ppt_w/2"/>
                                              </p:val>
                                            </p:tav>
                                            <p:tav tm="100000">
                                              <p:val>
                                                <p:strVal val="#ppt_x"/>
                                              </p:val>
                                            </p:tav>
                                          </p:tavLst>
                                        </p:anim>
                                        <p:anim calcmode="lin" valueType="num" p14:bounceEnd="28000">
                                          <p:cBhvr additive="base">
                                            <p:cTn id="37" dur="175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14:presetBounceEnd="28000">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14:bounceEnd="28000">
                                          <p:cBhvr additive="base">
                                            <p:cTn id="40" dur="1750" fill="hold"/>
                                            <p:tgtEl>
                                              <p:spTgt spid="13"/>
                                            </p:tgtEl>
                                            <p:attrNameLst>
                                              <p:attrName>ppt_x</p:attrName>
                                            </p:attrNameLst>
                                          </p:cBhvr>
                                          <p:tavLst>
                                            <p:tav tm="0">
                                              <p:val>
                                                <p:strVal val="1+#ppt_w/2"/>
                                              </p:val>
                                            </p:tav>
                                            <p:tav tm="100000">
                                              <p:val>
                                                <p:strVal val="#ppt_x"/>
                                              </p:val>
                                            </p:tav>
                                          </p:tavLst>
                                        </p:anim>
                                        <p:anim calcmode="lin" valueType="num" p14:bounceEnd="28000">
                                          <p:cBhvr additive="base">
                                            <p:cTn id="41" dur="1750" fill="hold"/>
                                            <p:tgtEl>
                                              <p:spTgt spid="13"/>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14:presetBounceEnd="28000">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14:bounceEnd="28000">
                                          <p:cBhvr additive="base">
                                            <p:cTn id="44" dur="1750" fill="hold"/>
                                            <p:tgtEl>
                                              <p:spTgt spid="22"/>
                                            </p:tgtEl>
                                            <p:attrNameLst>
                                              <p:attrName>ppt_x</p:attrName>
                                            </p:attrNameLst>
                                          </p:cBhvr>
                                          <p:tavLst>
                                            <p:tav tm="0">
                                              <p:val>
                                                <p:strVal val="1+#ppt_w/2"/>
                                              </p:val>
                                            </p:tav>
                                            <p:tav tm="100000">
                                              <p:val>
                                                <p:strVal val="#ppt_x"/>
                                              </p:val>
                                            </p:tav>
                                          </p:tavLst>
                                        </p:anim>
                                        <p:anim calcmode="lin" valueType="num" p14:bounceEnd="28000">
                                          <p:cBhvr additive="base">
                                            <p:cTn id="45" dur="17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Lst>
      </p:timing>
    </mc:Choice>
    <mc:Fallback>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1000"/>
                                            <p:tgtEl>
                                              <p:spTgt spid="8"/>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2000"/>
                                            <p:tgtEl>
                                              <p:spTgt spid="6"/>
                                            </p:tgtEl>
                                          </p:cBhvr>
                                        </p:animEffect>
                                      </p:childTnLst>
                                    </p:cTn>
                                  </p:par>
                                </p:childTnLst>
                              </p:cTn>
                            </p:par>
                            <p:par>
                              <p:cTn id="19" fill="hold">
                                <p:stCondLst>
                                  <p:cond delay="5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2000"/>
                                            <p:tgtEl>
                                              <p:spTgt spid="7"/>
                                            </p:tgtEl>
                                          </p:cBhvr>
                                        </p:animEffect>
                                      </p:childTnLst>
                                    </p:cTn>
                                  </p:par>
                                </p:childTnLst>
                              </p:cTn>
                            </p:par>
                            <p:par>
                              <p:cTn id="23" fill="hold">
                                <p:stCondLst>
                                  <p:cond delay="7000"/>
                                </p:stCondLst>
                                <p:childTnLst>
                                  <p:par>
                                    <p:cTn id="24" presetID="1" presetClass="entr" presetSubtype="0" fill="hold" grpId="0" nodeType="afterEffect">
                                      <p:stCondLst>
                                        <p:cond delay="0"/>
                                      </p:stCondLst>
                                      <p:iterate type="lt">
                                        <p:tmAbs val="80"/>
                                      </p:iterate>
                                      <p:childTnLst>
                                        <p:set>
                                          <p:cBhvr>
                                            <p:cTn id="25" dur="1" fill="hold">
                                              <p:stCondLst>
                                                <p:cond delay="0"/>
                                              </p:stCondLst>
                                            </p:cTn>
                                            <p:tgtEl>
                                              <p:spTgt spid="9"/>
                                            </p:tgtEl>
                                            <p:attrNameLst>
                                              <p:attrName>style.visibility</p:attrName>
                                            </p:attrNameLst>
                                          </p:cBhvr>
                                          <p:to>
                                            <p:strVal val="visible"/>
                                          </p:to>
                                        </p:set>
                                      </p:childTnLst>
                                    </p:cTn>
                                  </p:par>
                                  <p:par>
                                    <p:cTn id="26" presetID="2" presetClass="entr" presetSubtype="2" fill="hold" nodeType="with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additive="base">
                                            <p:cTn id="28" dur="1750" fill="hold"/>
                                            <p:tgtEl>
                                              <p:spTgt spid="10"/>
                                            </p:tgtEl>
                                            <p:attrNameLst>
                                              <p:attrName>ppt_x</p:attrName>
                                            </p:attrNameLst>
                                          </p:cBhvr>
                                          <p:tavLst>
                                            <p:tav tm="0">
                                              <p:val>
                                                <p:strVal val="1+#ppt_w/2"/>
                                              </p:val>
                                            </p:tav>
                                            <p:tav tm="100000">
                                              <p:val>
                                                <p:strVal val="#ppt_x"/>
                                              </p:val>
                                            </p:tav>
                                          </p:tavLst>
                                        </p:anim>
                                        <p:anim calcmode="lin" valueType="num">
                                          <p:cBhvr additive="base">
                                            <p:cTn id="29" dur="1750" fill="hold"/>
                                            <p:tgtEl>
                                              <p:spTgt spid="10"/>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0"/>
                                      </p:stCondLst>
                                      <p:childTnLst>
                                        <p:set>
                                          <p:cBhvr>
                                            <p:cTn id="31" dur="1" fill="hold">
                                              <p:stCondLst>
                                                <p:cond delay="0"/>
                                              </p:stCondLst>
                                            </p:cTn>
                                            <p:tgtEl>
                                              <p:spTgt spid="19"/>
                                            </p:tgtEl>
                                            <p:attrNameLst>
                                              <p:attrName>style.visibility</p:attrName>
                                            </p:attrNameLst>
                                          </p:cBhvr>
                                          <p:to>
                                            <p:strVal val="visible"/>
                                          </p:to>
                                        </p:set>
                                        <p:anim calcmode="lin" valueType="num">
                                          <p:cBhvr additive="base">
                                            <p:cTn id="32" dur="1750" fill="hold"/>
                                            <p:tgtEl>
                                              <p:spTgt spid="19"/>
                                            </p:tgtEl>
                                            <p:attrNameLst>
                                              <p:attrName>ppt_x</p:attrName>
                                            </p:attrNameLst>
                                          </p:cBhvr>
                                          <p:tavLst>
                                            <p:tav tm="0">
                                              <p:val>
                                                <p:strVal val="1+#ppt_w/2"/>
                                              </p:val>
                                            </p:tav>
                                            <p:tav tm="100000">
                                              <p:val>
                                                <p:strVal val="#ppt_x"/>
                                              </p:val>
                                            </p:tav>
                                          </p:tavLst>
                                        </p:anim>
                                        <p:anim calcmode="lin" valueType="num">
                                          <p:cBhvr additive="base">
                                            <p:cTn id="33" dur="1750" fill="hold"/>
                                            <p:tgtEl>
                                              <p:spTgt spid="1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anim calcmode="lin" valueType="num">
                                          <p:cBhvr additive="base">
                                            <p:cTn id="36" dur="1750" fill="hold"/>
                                            <p:tgtEl>
                                              <p:spTgt spid="16"/>
                                            </p:tgtEl>
                                            <p:attrNameLst>
                                              <p:attrName>ppt_x</p:attrName>
                                            </p:attrNameLst>
                                          </p:cBhvr>
                                          <p:tavLst>
                                            <p:tav tm="0">
                                              <p:val>
                                                <p:strVal val="1+#ppt_w/2"/>
                                              </p:val>
                                            </p:tav>
                                            <p:tav tm="100000">
                                              <p:val>
                                                <p:strVal val="#ppt_x"/>
                                              </p:val>
                                            </p:tav>
                                          </p:tavLst>
                                        </p:anim>
                                        <p:anim calcmode="lin" valueType="num">
                                          <p:cBhvr additive="base">
                                            <p:cTn id="37" dur="1750" fill="hold"/>
                                            <p:tgtEl>
                                              <p:spTgt spid="16"/>
                                            </p:tgtEl>
                                            <p:attrNameLst>
                                              <p:attrName>ppt_y</p:attrName>
                                            </p:attrNameLst>
                                          </p:cBhvr>
                                          <p:tavLst>
                                            <p:tav tm="0">
                                              <p:val>
                                                <p:strVal val="#ppt_y"/>
                                              </p:val>
                                            </p:tav>
                                            <p:tav tm="100000">
                                              <p:val>
                                                <p:strVal val="#ppt_y"/>
                                              </p:val>
                                            </p:tav>
                                          </p:tavLst>
                                        </p:anim>
                                      </p:childTnLst>
                                    </p:cTn>
                                  </p:par>
                                  <p:par>
                                    <p:cTn id="38" presetID="2" presetClass="entr" presetSubtype="2" fill="hold" nodeType="withEffect">
                                      <p:stCondLst>
                                        <p:cond delay="0"/>
                                      </p:stCondLst>
                                      <p:childTnLst>
                                        <p:set>
                                          <p:cBhvr>
                                            <p:cTn id="39" dur="1" fill="hold">
                                              <p:stCondLst>
                                                <p:cond delay="0"/>
                                              </p:stCondLst>
                                            </p:cTn>
                                            <p:tgtEl>
                                              <p:spTgt spid="13"/>
                                            </p:tgtEl>
                                            <p:attrNameLst>
                                              <p:attrName>style.visibility</p:attrName>
                                            </p:attrNameLst>
                                          </p:cBhvr>
                                          <p:to>
                                            <p:strVal val="visible"/>
                                          </p:to>
                                        </p:set>
                                        <p:anim calcmode="lin" valueType="num">
                                          <p:cBhvr additive="base">
                                            <p:cTn id="40" dur="1750" fill="hold"/>
                                            <p:tgtEl>
                                              <p:spTgt spid="13"/>
                                            </p:tgtEl>
                                            <p:attrNameLst>
                                              <p:attrName>ppt_x</p:attrName>
                                            </p:attrNameLst>
                                          </p:cBhvr>
                                          <p:tavLst>
                                            <p:tav tm="0">
                                              <p:val>
                                                <p:strVal val="1+#ppt_w/2"/>
                                              </p:val>
                                            </p:tav>
                                            <p:tav tm="100000">
                                              <p:val>
                                                <p:strVal val="#ppt_x"/>
                                              </p:val>
                                            </p:tav>
                                          </p:tavLst>
                                        </p:anim>
                                        <p:anim calcmode="lin" valueType="num">
                                          <p:cBhvr additive="base">
                                            <p:cTn id="41" dur="1750" fill="hold"/>
                                            <p:tgtEl>
                                              <p:spTgt spid="13"/>
                                            </p:tgtEl>
                                            <p:attrNameLst>
                                              <p:attrName>ppt_y</p:attrName>
                                            </p:attrNameLst>
                                          </p:cBhvr>
                                          <p:tavLst>
                                            <p:tav tm="0">
                                              <p:val>
                                                <p:strVal val="#ppt_y"/>
                                              </p:val>
                                            </p:tav>
                                            <p:tav tm="100000">
                                              <p:val>
                                                <p:strVal val="#ppt_y"/>
                                              </p:val>
                                            </p:tav>
                                          </p:tavLst>
                                        </p:anim>
                                      </p:childTnLst>
                                    </p:cTn>
                                  </p:par>
                                  <p:par>
                                    <p:cTn id="42" presetID="2" presetClass="entr" presetSubtype="2" fill="hold"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1750" fill="hold"/>
                                            <p:tgtEl>
                                              <p:spTgt spid="22"/>
                                            </p:tgtEl>
                                            <p:attrNameLst>
                                              <p:attrName>ppt_x</p:attrName>
                                            </p:attrNameLst>
                                          </p:cBhvr>
                                          <p:tavLst>
                                            <p:tav tm="0">
                                              <p:val>
                                                <p:strVal val="1+#ppt_w/2"/>
                                              </p:val>
                                            </p:tav>
                                            <p:tav tm="100000">
                                              <p:val>
                                                <p:strVal val="#ppt_x"/>
                                              </p:val>
                                            </p:tav>
                                          </p:tavLst>
                                        </p:anim>
                                        <p:anim calcmode="lin" valueType="num">
                                          <p:cBhvr additive="base">
                                            <p:cTn id="45" dur="175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Lst>
      </p:timing>
    </mc:Fallback>
  </mc:AlternateContent>
</p:sld>
</file>

<file path=ppt/slides/slide5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363910" y="167293"/>
            <a:ext cx="3464180" cy="664633"/>
          </a:xfrm>
          <a:ln w="25400">
            <a:solidFill>
              <a:srgbClr val="990000"/>
            </a:solidFill>
            <a:prstDash val="dashDot"/>
          </a:ln>
        </p:spPr>
        <p:txBody>
          <a:bodyPr/>
          <a:lstStyle/>
          <a:p>
            <a:pPr algn="dist"/>
            <a:r>
              <a:rPr lang="en-US" altLang="zh-CN" dirty="0">
                <a:solidFill>
                  <a:srgbClr val="990000"/>
                </a:solidFill>
                <a:effectLst>
                  <a:outerShdw blurRad="38100" dist="38100" dir="2700000" algn="tl">
                    <a:srgbClr val="000000">
                      <a:alpha val="43137"/>
                    </a:srgbClr>
                  </a:outerShdw>
                </a:effectLst>
              </a:rPr>
              <a:t>2017</a:t>
            </a:r>
            <a:r>
              <a:rPr lang="zh-CN" altLang="en-US" dirty="0">
                <a:solidFill>
                  <a:srgbClr val="990000"/>
                </a:solidFill>
                <a:effectLst>
                  <a:outerShdw blurRad="38100" dist="38100" dir="2700000" algn="tl">
                    <a:srgbClr val="000000">
                      <a:alpha val="43137"/>
                    </a:srgbClr>
                  </a:outerShdw>
                </a:effectLst>
              </a:rPr>
              <a:t>年重点工作任务</a:t>
            </a:r>
            <a:endParaRPr lang="zh-CN" altLang="en-US" dirty="0">
              <a:solidFill>
                <a:srgbClr val="990000"/>
              </a:solidFill>
              <a:effectLst>
                <a:outerShdw blurRad="38100" dist="38100" dir="2700000" algn="tl">
                  <a:srgbClr val="000000">
                    <a:alpha val="43137"/>
                  </a:srgbClr>
                </a:outerShdw>
              </a:effectLst>
            </a:endParaRPr>
          </a:p>
        </p:txBody>
      </p:sp>
      <p:sp>
        <p:nvSpPr>
          <p:cNvPr id="5" name="圆角矩形 22"/>
          <p:cNvSpPr/>
          <p:nvPr/>
        </p:nvSpPr>
        <p:spPr>
          <a:xfrm>
            <a:off x="698641" y="1751503"/>
            <a:ext cx="2400000" cy="720000"/>
          </a:xfrm>
          <a:prstGeom prst="roundRect">
            <a:avLst>
              <a:gd name="adj" fmla="val 50000"/>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rPr>
              <a:t>2017</a:t>
            </a:r>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重点任务</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363910" y="1826867"/>
            <a:ext cx="6251095" cy="502766"/>
          </a:xfrm>
          <a:prstGeom prst="rect">
            <a:avLst/>
          </a:prstGeom>
          <a:noFill/>
        </p:spPr>
        <p:txBody>
          <a:bodyPr wrap="square" rtlCol="0">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以创新引领实体经济转型升级</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sp>
        <p:nvSpPr>
          <p:cNvPr id="7" name="矩形 6"/>
          <p:cNvSpPr/>
          <p:nvPr/>
        </p:nvSpPr>
        <p:spPr>
          <a:xfrm>
            <a:off x="698642" y="2732472"/>
            <a:ext cx="10798289" cy="60959"/>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8" name="TextBox 1"/>
          <p:cNvSpPr txBox="1"/>
          <p:nvPr/>
        </p:nvSpPr>
        <p:spPr>
          <a:xfrm>
            <a:off x="3490941" y="1751504"/>
            <a:ext cx="872968" cy="666786"/>
          </a:xfrm>
          <a:prstGeom prst="rect">
            <a:avLst/>
          </a:prstGeom>
          <a:noFill/>
        </p:spPr>
        <p:txBody>
          <a:bodyPr wrap="square" rtlCol="0">
            <a:spAutoFit/>
          </a:bodyPr>
          <a:lstStyle/>
          <a:p>
            <a:pPr defTabSz="913765"/>
            <a:r>
              <a:rPr lang="en-US" altLang="zh-CN" sz="3735" dirty="0">
                <a:solidFill>
                  <a:srgbClr val="990000"/>
                </a:solidFill>
                <a:latin typeface="Impact" panose="020B0806030902050204" pitchFamily="34" charset="0"/>
                <a:ea typeface="宋体" panose="02010600030101010101" pitchFamily="2" charset="-122"/>
              </a:rPr>
              <a:t>04</a:t>
            </a:r>
            <a:endParaRPr lang="zh-CN" altLang="en-US" sz="3735" dirty="0">
              <a:solidFill>
                <a:srgbClr val="990000"/>
              </a:solidFill>
              <a:latin typeface="Impact" panose="020B0806030902050204" pitchFamily="34" charset="0"/>
              <a:ea typeface="宋体" panose="02010600030101010101" pitchFamily="2" charset="-122"/>
            </a:endParaRPr>
          </a:p>
        </p:txBody>
      </p:sp>
      <p:sp>
        <p:nvSpPr>
          <p:cNvPr id="9" name="矩形 8"/>
          <p:cNvSpPr/>
          <p:nvPr/>
        </p:nvSpPr>
        <p:spPr>
          <a:xfrm>
            <a:off x="698641" y="3087517"/>
            <a:ext cx="10798289" cy="666977"/>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实体经济从来都是我国发展的根基，当务之急是加快转型升级。要深入实施创新驱动发展战略，推动实体经济优化结构，不断提高质量、效益和竞争力。</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6737980" y="4079230"/>
            <a:ext cx="4006225" cy="379656"/>
          </a:xfrm>
          <a:prstGeom prst="rect">
            <a:avLst/>
          </a:prstGeom>
        </p:spPr>
        <p:txBody>
          <a:bodyPr wrap="non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年内全部取消手机国内长途和漫游费</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1" name="矩形 10"/>
          <p:cNvSpPr/>
          <p:nvPr/>
        </p:nvSpPr>
        <p:spPr>
          <a:xfrm>
            <a:off x="6737980" y="4699867"/>
            <a:ext cx="4245073" cy="379656"/>
          </a:xfrm>
          <a:prstGeom prst="rect">
            <a:avLst/>
          </a:prstGeom>
        </p:spPr>
        <p:txBody>
          <a:bodyPr wrap="non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大幅降低中小企业互联网专线接入资费</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2" name="矩形 11"/>
          <p:cNvSpPr/>
          <p:nvPr/>
        </p:nvSpPr>
        <p:spPr>
          <a:xfrm>
            <a:off x="6737979" y="5320505"/>
            <a:ext cx="2334293" cy="379656"/>
          </a:xfrm>
          <a:prstGeom prst="rect">
            <a:avLst/>
          </a:prstGeom>
        </p:spPr>
        <p:txBody>
          <a:bodyPr wrap="none">
            <a:spAutoFit/>
          </a:bodyPr>
          <a:lstStyle/>
          <a:p>
            <a:pPr defTabSz="913765"/>
            <a:r>
              <a:rPr lang="zh-CN" altLang="en-US" sz="1865" b="1" dirty="0">
                <a:solidFill>
                  <a:srgbClr val="990000"/>
                </a:solidFill>
                <a:latin typeface="微软雅黑" panose="020B0503020204020204" pitchFamily="34" charset="-122"/>
                <a:ea typeface="微软雅黑" panose="020B0503020204020204" pitchFamily="34" charset="-122"/>
              </a:rPr>
              <a:t>降低国际长途电话费</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3" name="矩形 12"/>
          <p:cNvSpPr/>
          <p:nvPr/>
        </p:nvSpPr>
        <p:spPr>
          <a:xfrm>
            <a:off x="698640" y="4050874"/>
            <a:ext cx="1680000" cy="1680000"/>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rPr>
              <a:t>提速</a:t>
            </a:r>
            <a:endParaRPr lang="en-US" altLang="zh-CN" sz="32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rPr>
              <a:t>降费</a:t>
            </a:r>
            <a:endPar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4" name="矩形 13"/>
          <p:cNvSpPr/>
          <p:nvPr/>
        </p:nvSpPr>
        <p:spPr>
          <a:xfrm>
            <a:off x="2594551" y="4050874"/>
            <a:ext cx="1680000" cy="1680000"/>
          </a:xfrm>
          <a:prstGeom prst="rect">
            <a:avLst/>
          </a:prstGeom>
          <a:solidFill>
            <a:schemeClr val="tx1">
              <a:lumMod val="65000"/>
              <a:lumOff val="35000"/>
            </a:schemeClr>
          </a:solidFill>
          <a:ln>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rPr>
              <a:t>更大</a:t>
            </a:r>
            <a:endParaRPr lang="en-US" altLang="zh-CN" sz="32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rPr>
              <a:t>步伐</a:t>
            </a:r>
            <a:endPar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5" name="右箭头 15"/>
          <p:cNvSpPr/>
          <p:nvPr/>
        </p:nvSpPr>
        <p:spPr>
          <a:xfrm>
            <a:off x="5183880" y="4601874"/>
            <a:ext cx="882571" cy="620637"/>
          </a:xfrm>
          <a:prstGeom prst="rightArrow">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1000"/>
                                        <p:tgtEl>
                                          <p:spTgt spid="8"/>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2000"/>
                                        <p:tgtEl>
                                          <p:spTgt spid="6"/>
                                        </p:tgtEl>
                                      </p:cBhvr>
                                    </p:animEffect>
                                  </p:childTnLst>
                                </p:cTn>
                              </p:par>
                            </p:childTnLst>
                          </p:cTn>
                        </p:par>
                        <p:par>
                          <p:cTn id="19" fill="hold">
                            <p:stCondLst>
                              <p:cond delay="5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2000"/>
                                        <p:tgtEl>
                                          <p:spTgt spid="7"/>
                                        </p:tgtEl>
                                      </p:cBhvr>
                                    </p:animEffect>
                                  </p:childTnLst>
                                </p:cTn>
                              </p:par>
                            </p:childTnLst>
                          </p:cTn>
                        </p:par>
                        <p:par>
                          <p:cTn id="23" fill="hold">
                            <p:stCondLst>
                              <p:cond delay="7000"/>
                            </p:stCondLst>
                            <p:childTnLst>
                              <p:par>
                                <p:cTn id="24" presetID="1" presetClass="entr" presetSubtype="0" fill="hold" grpId="0" nodeType="afterEffect">
                                  <p:stCondLst>
                                    <p:cond delay="0"/>
                                  </p:stCondLst>
                                  <p:iterate type="lt">
                                    <p:tmAbs val="80"/>
                                  </p:iterate>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12359"/>
                            </p:stCondLst>
                            <p:childTnLst>
                              <p:par>
                                <p:cTn id="27" presetID="31" presetClass="entr" presetSubtype="0"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 calcmode="lin" valueType="num">
                                      <p:cBhvr>
                                        <p:cTn id="29" dur="1500" fill="hold"/>
                                        <p:tgtEl>
                                          <p:spTgt spid="13"/>
                                        </p:tgtEl>
                                        <p:attrNameLst>
                                          <p:attrName>ppt_w</p:attrName>
                                        </p:attrNameLst>
                                      </p:cBhvr>
                                      <p:tavLst>
                                        <p:tav tm="0">
                                          <p:val>
                                            <p:fltVal val="0"/>
                                          </p:val>
                                        </p:tav>
                                        <p:tav tm="100000">
                                          <p:val>
                                            <p:strVal val="#ppt_w"/>
                                          </p:val>
                                        </p:tav>
                                      </p:tavLst>
                                    </p:anim>
                                    <p:anim calcmode="lin" valueType="num">
                                      <p:cBhvr>
                                        <p:cTn id="30" dur="1500" fill="hold"/>
                                        <p:tgtEl>
                                          <p:spTgt spid="13"/>
                                        </p:tgtEl>
                                        <p:attrNameLst>
                                          <p:attrName>ppt_h</p:attrName>
                                        </p:attrNameLst>
                                      </p:cBhvr>
                                      <p:tavLst>
                                        <p:tav tm="0">
                                          <p:val>
                                            <p:fltVal val="0"/>
                                          </p:val>
                                        </p:tav>
                                        <p:tav tm="100000">
                                          <p:val>
                                            <p:strVal val="#ppt_h"/>
                                          </p:val>
                                        </p:tav>
                                      </p:tavLst>
                                    </p:anim>
                                    <p:anim calcmode="lin" valueType="num">
                                      <p:cBhvr>
                                        <p:cTn id="31" dur="1500" fill="hold"/>
                                        <p:tgtEl>
                                          <p:spTgt spid="13"/>
                                        </p:tgtEl>
                                        <p:attrNameLst>
                                          <p:attrName>style.rotation</p:attrName>
                                        </p:attrNameLst>
                                      </p:cBhvr>
                                      <p:tavLst>
                                        <p:tav tm="0">
                                          <p:val>
                                            <p:fltVal val="90"/>
                                          </p:val>
                                        </p:tav>
                                        <p:tav tm="100000">
                                          <p:val>
                                            <p:fltVal val="0"/>
                                          </p:val>
                                        </p:tav>
                                      </p:tavLst>
                                    </p:anim>
                                    <p:animEffect transition="in" filter="fade">
                                      <p:cBhvr>
                                        <p:cTn id="32" dur="1500"/>
                                        <p:tgtEl>
                                          <p:spTgt spid="13"/>
                                        </p:tgtEl>
                                      </p:cBhvr>
                                    </p:animEffect>
                                  </p:childTnLst>
                                </p:cTn>
                              </p:par>
                            </p:childTnLst>
                          </p:cTn>
                        </p:par>
                        <p:par>
                          <p:cTn id="33" fill="hold">
                            <p:stCondLst>
                              <p:cond delay="13859"/>
                            </p:stCondLst>
                            <p:childTnLst>
                              <p:par>
                                <p:cTn id="34" presetID="31"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 calcmode="lin" valueType="num">
                                      <p:cBhvr>
                                        <p:cTn id="36" dur="1500" fill="hold"/>
                                        <p:tgtEl>
                                          <p:spTgt spid="14"/>
                                        </p:tgtEl>
                                        <p:attrNameLst>
                                          <p:attrName>ppt_w</p:attrName>
                                        </p:attrNameLst>
                                      </p:cBhvr>
                                      <p:tavLst>
                                        <p:tav tm="0">
                                          <p:val>
                                            <p:fltVal val="0"/>
                                          </p:val>
                                        </p:tav>
                                        <p:tav tm="100000">
                                          <p:val>
                                            <p:strVal val="#ppt_w"/>
                                          </p:val>
                                        </p:tav>
                                      </p:tavLst>
                                    </p:anim>
                                    <p:anim calcmode="lin" valueType="num">
                                      <p:cBhvr>
                                        <p:cTn id="37" dur="1500" fill="hold"/>
                                        <p:tgtEl>
                                          <p:spTgt spid="14"/>
                                        </p:tgtEl>
                                        <p:attrNameLst>
                                          <p:attrName>ppt_h</p:attrName>
                                        </p:attrNameLst>
                                      </p:cBhvr>
                                      <p:tavLst>
                                        <p:tav tm="0">
                                          <p:val>
                                            <p:fltVal val="0"/>
                                          </p:val>
                                        </p:tav>
                                        <p:tav tm="100000">
                                          <p:val>
                                            <p:strVal val="#ppt_h"/>
                                          </p:val>
                                        </p:tav>
                                      </p:tavLst>
                                    </p:anim>
                                    <p:anim calcmode="lin" valueType="num">
                                      <p:cBhvr>
                                        <p:cTn id="38" dur="1500" fill="hold"/>
                                        <p:tgtEl>
                                          <p:spTgt spid="14"/>
                                        </p:tgtEl>
                                        <p:attrNameLst>
                                          <p:attrName>style.rotation</p:attrName>
                                        </p:attrNameLst>
                                      </p:cBhvr>
                                      <p:tavLst>
                                        <p:tav tm="0">
                                          <p:val>
                                            <p:fltVal val="90"/>
                                          </p:val>
                                        </p:tav>
                                        <p:tav tm="100000">
                                          <p:val>
                                            <p:fltVal val="0"/>
                                          </p:val>
                                        </p:tav>
                                      </p:tavLst>
                                    </p:anim>
                                    <p:animEffect transition="in" filter="fade">
                                      <p:cBhvr>
                                        <p:cTn id="39" dur="1500"/>
                                        <p:tgtEl>
                                          <p:spTgt spid="14"/>
                                        </p:tgtEl>
                                      </p:cBhvr>
                                    </p:animEffect>
                                  </p:childTnLst>
                                </p:cTn>
                              </p:par>
                            </p:childTnLst>
                          </p:cTn>
                        </p:par>
                        <p:par>
                          <p:cTn id="40" fill="hold">
                            <p:stCondLst>
                              <p:cond delay="15359"/>
                            </p:stCondLst>
                            <p:childTnLst>
                              <p:par>
                                <p:cTn id="41" presetID="22" presetClass="entr" presetSubtype="8"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left)">
                                      <p:cBhvr>
                                        <p:cTn id="43" dur="1250"/>
                                        <p:tgtEl>
                                          <p:spTgt spid="15"/>
                                        </p:tgtEl>
                                      </p:cBhvr>
                                    </p:animEffect>
                                  </p:childTnLst>
                                </p:cTn>
                              </p:par>
                            </p:childTnLst>
                          </p:cTn>
                        </p:par>
                        <p:par>
                          <p:cTn id="44" fill="hold">
                            <p:stCondLst>
                              <p:cond delay="16859"/>
                            </p:stCondLst>
                            <p:childTnLst>
                              <p:par>
                                <p:cTn id="45" presetID="2" presetClass="entr" presetSubtype="4" fill="hold" grpId="0" nodeType="afterEffect">
                                  <p:stCondLst>
                                    <p:cond delay="0"/>
                                  </p:stCondLst>
                                  <p:childTnLst>
                                    <p:set>
                                      <p:cBhvr>
                                        <p:cTn id="46" dur="1" fill="hold">
                                          <p:stCondLst>
                                            <p:cond delay="0"/>
                                          </p:stCondLst>
                                        </p:cTn>
                                        <p:tgtEl>
                                          <p:spTgt spid="10"/>
                                        </p:tgtEl>
                                        <p:attrNameLst>
                                          <p:attrName>style.visibility</p:attrName>
                                        </p:attrNameLst>
                                      </p:cBhvr>
                                      <p:to>
                                        <p:strVal val="visible"/>
                                      </p:to>
                                    </p:set>
                                    <p:anim calcmode="lin" valueType="num">
                                      <p:cBhvr additive="base">
                                        <p:cTn id="47" dur="1750" fill="hold"/>
                                        <p:tgtEl>
                                          <p:spTgt spid="10"/>
                                        </p:tgtEl>
                                        <p:attrNameLst>
                                          <p:attrName>ppt_x</p:attrName>
                                        </p:attrNameLst>
                                      </p:cBhvr>
                                      <p:tavLst>
                                        <p:tav tm="0">
                                          <p:val>
                                            <p:strVal val="#ppt_x"/>
                                          </p:val>
                                        </p:tav>
                                        <p:tav tm="100000">
                                          <p:val>
                                            <p:strVal val="#ppt_x"/>
                                          </p:val>
                                        </p:tav>
                                      </p:tavLst>
                                    </p:anim>
                                    <p:anim calcmode="lin" valueType="num">
                                      <p:cBhvr additive="base">
                                        <p:cTn id="48" dur="1750" fill="hold"/>
                                        <p:tgtEl>
                                          <p:spTgt spid="10"/>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1750" fill="hold"/>
                                        <p:tgtEl>
                                          <p:spTgt spid="11"/>
                                        </p:tgtEl>
                                        <p:attrNameLst>
                                          <p:attrName>ppt_x</p:attrName>
                                        </p:attrNameLst>
                                      </p:cBhvr>
                                      <p:tavLst>
                                        <p:tav tm="0">
                                          <p:val>
                                            <p:strVal val="#ppt_x"/>
                                          </p:val>
                                        </p:tav>
                                        <p:tav tm="100000">
                                          <p:val>
                                            <p:strVal val="#ppt_x"/>
                                          </p:val>
                                        </p:tav>
                                      </p:tavLst>
                                    </p:anim>
                                    <p:anim calcmode="lin" valueType="num">
                                      <p:cBhvr additive="base">
                                        <p:cTn id="52" dur="1750" fill="hold"/>
                                        <p:tgtEl>
                                          <p:spTgt spid="11"/>
                                        </p:tgtEl>
                                        <p:attrNameLst>
                                          <p:attrName>ppt_y</p:attrName>
                                        </p:attrNameLst>
                                      </p:cBhvr>
                                      <p:tavLst>
                                        <p:tav tm="0">
                                          <p:val>
                                            <p:strVal val="1+#ppt_h/2"/>
                                          </p:val>
                                        </p:tav>
                                        <p:tav tm="100000">
                                          <p:val>
                                            <p:strVal val="#ppt_y"/>
                                          </p:val>
                                        </p:tav>
                                      </p:tavLst>
                                    </p:anim>
                                  </p:childTnLst>
                                </p:cTn>
                              </p:par>
                              <p:par>
                                <p:cTn id="53" presetID="2" presetClass="entr" presetSubtype="4" fill="hold" grpId="0" nodeType="with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1750" fill="hold"/>
                                        <p:tgtEl>
                                          <p:spTgt spid="12"/>
                                        </p:tgtEl>
                                        <p:attrNameLst>
                                          <p:attrName>ppt_x</p:attrName>
                                        </p:attrNameLst>
                                      </p:cBhvr>
                                      <p:tavLst>
                                        <p:tav tm="0">
                                          <p:val>
                                            <p:strVal val="#ppt_x"/>
                                          </p:val>
                                        </p:tav>
                                        <p:tav tm="100000">
                                          <p:val>
                                            <p:strVal val="#ppt_x"/>
                                          </p:val>
                                        </p:tav>
                                      </p:tavLst>
                                    </p:anim>
                                    <p:anim calcmode="lin" valueType="num">
                                      <p:cBhvr additive="base">
                                        <p:cTn id="56" dur="17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0" grpId="0"/>
      <p:bldP spid="11" grpId="0"/>
      <p:bldP spid="12" grpId="0"/>
      <p:bldP spid="13" grpId="0" animBg="1"/>
      <p:bldP spid="14" grpId="0" animBg="1"/>
      <p:bldP spid="15" grpId="0" animBg="1"/>
    </p:bldLst>
  </p:timing>
</p:sld>
</file>

<file path=ppt/slides/slide58.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363910" y="167293"/>
            <a:ext cx="3464180" cy="664633"/>
          </a:xfrm>
          <a:ln w="25400">
            <a:solidFill>
              <a:srgbClr val="990000"/>
            </a:solidFill>
            <a:prstDash val="dashDot"/>
          </a:ln>
        </p:spPr>
        <p:txBody>
          <a:bodyPr/>
          <a:lstStyle/>
          <a:p>
            <a:pPr algn="dist"/>
            <a:r>
              <a:rPr lang="en-US" altLang="zh-CN" dirty="0">
                <a:solidFill>
                  <a:srgbClr val="990000"/>
                </a:solidFill>
                <a:effectLst>
                  <a:outerShdw blurRad="38100" dist="38100" dir="2700000" algn="tl">
                    <a:srgbClr val="000000">
                      <a:alpha val="43137"/>
                    </a:srgbClr>
                  </a:outerShdw>
                </a:effectLst>
              </a:rPr>
              <a:t>2017</a:t>
            </a:r>
            <a:r>
              <a:rPr lang="zh-CN" altLang="en-US" dirty="0">
                <a:solidFill>
                  <a:srgbClr val="990000"/>
                </a:solidFill>
                <a:effectLst>
                  <a:outerShdw blurRad="38100" dist="38100" dir="2700000" algn="tl">
                    <a:srgbClr val="000000">
                      <a:alpha val="43137"/>
                    </a:srgbClr>
                  </a:outerShdw>
                </a:effectLst>
              </a:rPr>
              <a:t>年重点工作任务</a:t>
            </a:r>
            <a:endParaRPr lang="zh-CN" altLang="en-US" dirty="0">
              <a:solidFill>
                <a:srgbClr val="990000"/>
              </a:solidFill>
              <a:effectLst>
                <a:outerShdw blurRad="38100" dist="38100" dir="2700000" algn="tl">
                  <a:srgbClr val="000000">
                    <a:alpha val="43137"/>
                  </a:srgbClr>
                </a:outerShdw>
              </a:effectLst>
            </a:endParaRPr>
          </a:p>
        </p:txBody>
      </p:sp>
      <p:sp>
        <p:nvSpPr>
          <p:cNvPr id="5" name="圆角矩形 22"/>
          <p:cNvSpPr/>
          <p:nvPr/>
        </p:nvSpPr>
        <p:spPr>
          <a:xfrm>
            <a:off x="698641" y="1782442"/>
            <a:ext cx="2400000" cy="720000"/>
          </a:xfrm>
          <a:prstGeom prst="roundRect">
            <a:avLst>
              <a:gd name="adj" fmla="val 50000"/>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rPr>
              <a:t>2017</a:t>
            </a:r>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重点任务</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363910" y="1857807"/>
            <a:ext cx="6251095" cy="502766"/>
          </a:xfrm>
          <a:prstGeom prst="rect">
            <a:avLst/>
          </a:prstGeom>
          <a:noFill/>
        </p:spPr>
        <p:txBody>
          <a:bodyPr wrap="square" rtlCol="0">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促进农业稳定发展和农民持续增收</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sp>
        <p:nvSpPr>
          <p:cNvPr id="7" name="矩形 6"/>
          <p:cNvSpPr/>
          <p:nvPr/>
        </p:nvSpPr>
        <p:spPr>
          <a:xfrm>
            <a:off x="698642" y="2763411"/>
            <a:ext cx="10798289" cy="60959"/>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8" name="TextBox 1"/>
          <p:cNvSpPr txBox="1"/>
          <p:nvPr/>
        </p:nvSpPr>
        <p:spPr>
          <a:xfrm>
            <a:off x="3490941" y="1782443"/>
            <a:ext cx="872968" cy="666786"/>
          </a:xfrm>
          <a:prstGeom prst="rect">
            <a:avLst/>
          </a:prstGeom>
          <a:noFill/>
        </p:spPr>
        <p:txBody>
          <a:bodyPr wrap="square" rtlCol="0">
            <a:spAutoFit/>
          </a:bodyPr>
          <a:lstStyle/>
          <a:p>
            <a:pPr defTabSz="913765"/>
            <a:r>
              <a:rPr lang="en-US" altLang="zh-CN" sz="3735" dirty="0">
                <a:solidFill>
                  <a:srgbClr val="990000"/>
                </a:solidFill>
                <a:latin typeface="Impact" panose="020B0806030902050204" pitchFamily="34" charset="0"/>
                <a:ea typeface="宋体" panose="02010600030101010101" pitchFamily="2" charset="-122"/>
              </a:rPr>
              <a:t>05</a:t>
            </a:r>
            <a:endParaRPr lang="zh-CN" altLang="en-US" sz="3735" dirty="0">
              <a:solidFill>
                <a:srgbClr val="990000"/>
              </a:solidFill>
              <a:latin typeface="Impact" panose="020B0806030902050204" pitchFamily="34" charset="0"/>
              <a:ea typeface="宋体" panose="02010600030101010101" pitchFamily="2" charset="-122"/>
            </a:endParaRPr>
          </a:p>
        </p:txBody>
      </p:sp>
      <p:sp>
        <p:nvSpPr>
          <p:cNvPr id="9" name="矩形 8"/>
          <p:cNvSpPr/>
          <p:nvPr/>
        </p:nvSpPr>
        <p:spPr>
          <a:xfrm>
            <a:off x="698641" y="3118456"/>
            <a:ext cx="10798289" cy="666977"/>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深入推进农业供给侧结构性改革，完善强农惠农政策，拓展农民就业增收渠道，保障国家粮食安全，推动农业现代化与新型城镇化互促共进，加快培育农业农村发展新动能。</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124596" y="4238600"/>
            <a:ext cx="4695516" cy="420564"/>
          </a:xfrm>
          <a:prstGeom prst="rect">
            <a:avLst/>
          </a:prstGeom>
        </p:spPr>
        <p:txBody>
          <a:bodyPr wrap="none">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粮改饲试点面积扩大到</a:t>
            </a:r>
            <a:r>
              <a:rPr lang="en-US" altLang="zh-CN" sz="2135" b="1" dirty="0">
                <a:solidFill>
                  <a:srgbClr val="990000"/>
                </a:solidFill>
                <a:latin typeface="微软雅黑" panose="020B0503020204020204" pitchFamily="34" charset="-122"/>
                <a:ea typeface="微软雅黑" panose="020B0503020204020204" pitchFamily="34" charset="-122"/>
              </a:rPr>
              <a:t>1000</a:t>
            </a:r>
            <a:r>
              <a:rPr lang="zh-CN" altLang="en-US" sz="2135" b="1" dirty="0">
                <a:solidFill>
                  <a:srgbClr val="990000"/>
                </a:solidFill>
                <a:latin typeface="微软雅黑" panose="020B0503020204020204" pitchFamily="34" charset="-122"/>
                <a:ea typeface="微软雅黑" panose="020B0503020204020204" pitchFamily="34" charset="-122"/>
              </a:rPr>
              <a:t>万亩以上</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145795" y="4965849"/>
            <a:ext cx="4147289" cy="420564"/>
          </a:xfrm>
          <a:prstGeom prst="rect">
            <a:avLst/>
          </a:prstGeom>
        </p:spPr>
        <p:txBody>
          <a:bodyPr wrap="none">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新增高效节水灌溉面积</a:t>
            </a:r>
            <a:r>
              <a:rPr lang="en-US" altLang="zh-CN" sz="2135" b="1" dirty="0">
                <a:solidFill>
                  <a:srgbClr val="990000"/>
                </a:solidFill>
                <a:latin typeface="微软雅黑" panose="020B0503020204020204" pitchFamily="34" charset="-122"/>
                <a:ea typeface="微软雅黑" panose="020B0503020204020204" pitchFamily="34" charset="-122"/>
              </a:rPr>
              <a:t>2000</a:t>
            </a:r>
            <a:r>
              <a:rPr lang="zh-CN" altLang="en-US" sz="2135" b="1" dirty="0">
                <a:solidFill>
                  <a:srgbClr val="990000"/>
                </a:solidFill>
                <a:latin typeface="微软雅黑" panose="020B0503020204020204" pitchFamily="34" charset="-122"/>
                <a:ea typeface="微软雅黑" panose="020B0503020204020204" pitchFamily="34" charset="-122"/>
              </a:rPr>
              <a:t>万亩</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12" name="矩形 11"/>
          <p:cNvSpPr/>
          <p:nvPr/>
        </p:nvSpPr>
        <p:spPr>
          <a:xfrm>
            <a:off x="7463531" y="4238600"/>
            <a:ext cx="3536546" cy="420564"/>
          </a:xfrm>
          <a:prstGeom prst="rect">
            <a:avLst/>
          </a:prstGeom>
        </p:spPr>
        <p:txBody>
          <a:bodyPr wrap="none">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新建改建农村公路</a:t>
            </a:r>
            <a:r>
              <a:rPr lang="en-US" altLang="zh-CN" sz="2135" b="1" dirty="0">
                <a:solidFill>
                  <a:srgbClr val="990000"/>
                </a:solidFill>
                <a:latin typeface="微软雅黑" panose="020B0503020204020204" pitchFamily="34" charset="-122"/>
                <a:ea typeface="微软雅黑" panose="020B0503020204020204" pitchFamily="34" charset="-122"/>
              </a:rPr>
              <a:t>20</a:t>
            </a:r>
            <a:r>
              <a:rPr lang="zh-CN" altLang="en-US" sz="2135" b="1" dirty="0">
                <a:solidFill>
                  <a:srgbClr val="990000"/>
                </a:solidFill>
                <a:latin typeface="微软雅黑" panose="020B0503020204020204" pitchFamily="34" charset="-122"/>
                <a:ea typeface="微软雅黑" panose="020B0503020204020204" pitchFamily="34" charset="-122"/>
              </a:rPr>
              <a:t>万公里</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13" name="矩形 12"/>
          <p:cNvSpPr/>
          <p:nvPr/>
        </p:nvSpPr>
        <p:spPr>
          <a:xfrm>
            <a:off x="7463532" y="4965849"/>
            <a:ext cx="3094117" cy="420564"/>
          </a:xfrm>
          <a:prstGeom prst="rect">
            <a:avLst/>
          </a:prstGeom>
        </p:spPr>
        <p:txBody>
          <a:bodyPr wrap="none">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完成</a:t>
            </a:r>
            <a:r>
              <a:rPr lang="en-US" altLang="zh-CN" sz="2135" b="1" dirty="0">
                <a:solidFill>
                  <a:srgbClr val="990000"/>
                </a:solidFill>
                <a:latin typeface="微软雅黑" panose="020B0503020204020204" pitchFamily="34" charset="-122"/>
                <a:ea typeface="微软雅黑" panose="020B0503020204020204" pitchFamily="34" charset="-122"/>
              </a:rPr>
              <a:t>3</a:t>
            </a:r>
            <a:r>
              <a:rPr lang="zh-CN" altLang="en-US" sz="2135" b="1" dirty="0">
                <a:solidFill>
                  <a:srgbClr val="990000"/>
                </a:solidFill>
                <a:latin typeface="微软雅黑" panose="020B0503020204020204" pitchFamily="34" charset="-122"/>
                <a:ea typeface="微软雅黑" panose="020B0503020204020204" pitchFamily="34" charset="-122"/>
              </a:rPr>
              <a:t>万个行政村通光纤</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14" name="矩形 13"/>
          <p:cNvSpPr/>
          <p:nvPr/>
        </p:nvSpPr>
        <p:spPr>
          <a:xfrm>
            <a:off x="7004297" y="4336724"/>
            <a:ext cx="240000" cy="24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5" name="矩形 14"/>
          <p:cNvSpPr/>
          <p:nvPr/>
        </p:nvSpPr>
        <p:spPr>
          <a:xfrm>
            <a:off x="785363" y="4336724"/>
            <a:ext cx="240000" cy="24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6" name="矩形 15"/>
          <p:cNvSpPr/>
          <p:nvPr/>
        </p:nvSpPr>
        <p:spPr>
          <a:xfrm>
            <a:off x="7004297" y="5065877"/>
            <a:ext cx="240000" cy="24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7" name="矩形 16"/>
          <p:cNvSpPr/>
          <p:nvPr/>
        </p:nvSpPr>
        <p:spPr>
          <a:xfrm>
            <a:off x="785363" y="5065877"/>
            <a:ext cx="240000" cy="240000"/>
          </a:xfrm>
          <a:prstGeom prst="rect">
            <a:avLst/>
          </a:prstGeom>
          <a:no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1000"/>
                                        <p:tgtEl>
                                          <p:spTgt spid="8"/>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2000"/>
                                        <p:tgtEl>
                                          <p:spTgt spid="6"/>
                                        </p:tgtEl>
                                      </p:cBhvr>
                                    </p:animEffect>
                                  </p:childTnLst>
                                </p:cTn>
                              </p:par>
                            </p:childTnLst>
                          </p:cTn>
                        </p:par>
                        <p:par>
                          <p:cTn id="19" fill="hold">
                            <p:stCondLst>
                              <p:cond delay="5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2000"/>
                                        <p:tgtEl>
                                          <p:spTgt spid="7"/>
                                        </p:tgtEl>
                                      </p:cBhvr>
                                    </p:animEffect>
                                  </p:childTnLst>
                                </p:cTn>
                              </p:par>
                            </p:childTnLst>
                          </p:cTn>
                        </p:par>
                        <p:par>
                          <p:cTn id="23" fill="hold">
                            <p:stCondLst>
                              <p:cond delay="7000"/>
                            </p:stCondLst>
                            <p:childTnLst>
                              <p:par>
                                <p:cTn id="24" presetID="1" presetClass="entr" presetSubtype="0" fill="hold" grpId="0" nodeType="afterEffect">
                                  <p:stCondLst>
                                    <p:cond delay="0"/>
                                  </p:stCondLst>
                                  <p:iterate type="lt">
                                    <p:tmAbs val="80"/>
                                  </p:iterate>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13079"/>
                            </p:stCondLst>
                            <p:childTnLst>
                              <p:par>
                                <p:cTn id="27" presetID="31" presetClass="entr" presetSubtype="0" fill="hold" grpId="0"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p:cTn id="29" dur="1000" fill="hold"/>
                                        <p:tgtEl>
                                          <p:spTgt spid="15"/>
                                        </p:tgtEl>
                                        <p:attrNameLst>
                                          <p:attrName>ppt_w</p:attrName>
                                        </p:attrNameLst>
                                      </p:cBhvr>
                                      <p:tavLst>
                                        <p:tav tm="0">
                                          <p:val>
                                            <p:fltVal val="0"/>
                                          </p:val>
                                        </p:tav>
                                        <p:tav tm="100000">
                                          <p:val>
                                            <p:strVal val="#ppt_w"/>
                                          </p:val>
                                        </p:tav>
                                      </p:tavLst>
                                    </p:anim>
                                    <p:anim calcmode="lin" valueType="num">
                                      <p:cBhvr>
                                        <p:cTn id="30" dur="1000" fill="hold"/>
                                        <p:tgtEl>
                                          <p:spTgt spid="15"/>
                                        </p:tgtEl>
                                        <p:attrNameLst>
                                          <p:attrName>ppt_h</p:attrName>
                                        </p:attrNameLst>
                                      </p:cBhvr>
                                      <p:tavLst>
                                        <p:tav tm="0">
                                          <p:val>
                                            <p:fltVal val="0"/>
                                          </p:val>
                                        </p:tav>
                                        <p:tav tm="100000">
                                          <p:val>
                                            <p:strVal val="#ppt_h"/>
                                          </p:val>
                                        </p:tav>
                                      </p:tavLst>
                                    </p:anim>
                                    <p:anim calcmode="lin" valueType="num">
                                      <p:cBhvr>
                                        <p:cTn id="31" dur="1000" fill="hold"/>
                                        <p:tgtEl>
                                          <p:spTgt spid="15"/>
                                        </p:tgtEl>
                                        <p:attrNameLst>
                                          <p:attrName>style.rotation</p:attrName>
                                        </p:attrNameLst>
                                      </p:cBhvr>
                                      <p:tavLst>
                                        <p:tav tm="0">
                                          <p:val>
                                            <p:fltVal val="90"/>
                                          </p:val>
                                        </p:tav>
                                        <p:tav tm="100000">
                                          <p:val>
                                            <p:fltVal val="0"/>
                                          </p:val>
                                        </p:tav>
                                      </p:tavLst>
                                    </p:anim>
                                    <p:animEffect transition="in" filter="fade">
                                      <p:cBhvr>
                                        <p:cTn id="32" dur="1000"/>
                                        <p:tgtEl>
                                          <p:spTgt spid="15"/>
                                        </p:tgtEl>
                                      </p:cBhvr>
                                    </p:animEffect>
                                  </p:childTnLst>
                                </p:cTn>
                              </p:par>
                            </p:childTnLst>
                          </p:cTn>
                        </p:par>
                        <p:par>
                          <p:cTn id="33" fill="hold">
                            <p:stCondLst>
                              <p:cond delay="14079"/>
                            </p:stCondLst>
                            <p:childTnLst>
                              <p:par>
                                <p:cTn id="34" presetID="42" presetClass="entr" presetSubtype="0" fill="hold" grpId="0"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1750"/>
                                        <p:tgtEl>
                                          <p:spTgt spid="10"/>
                                        </p:tgtEl>
                                      </p:cBhvr>
                                    </p:animEffect>
                                    <p:anim calcmode="lin" valueType="num">
                                      <p:cBhvr>
                                        <p:cTn id="37" dur="1750" fill="hold"/>
                                        <p:tgtEl>
                                          <p:spTgt spid="10"/>
                                        </p:tgtEl>
                                        <p:attrNameLst>
                                          <p:attrName>ppt_x</p:attrName>
                                        </p:attrNameLst>
                                      </p:cBhvr>
                                      <p:tavLst>
                                        <p:tav tm="0">
                                          <p:val>
                                            <p:strVal val="#ppt_x"/>
                                          </p:val>
                                        </p:tav>
                                        <p:tav tm="100000">
                                          <p:val>
                                            <p:strVal val="#ppt_x"/>
                                          </p:val>
                                        </p:tav>
                                      </p:tavLst>
                                    </p:anim>
                                    <p:anim calcmode="lin" valueType="num">
                                      <p:cBhvr>
                                        <p:cTn id="38" dur="1750" fill="hold"/>
                                        <p:tgtEl>
                                          <p:spTgt spid="10"/>
                                        </p:tgtEl>
                                        <p:attrNameLst>
                                          <p:attrName>ppt_y</p:attrName>
                                        </p:attrNameLst>
                                      </p:cBhvr>
                                      <p:tavLst>
                                        <p:tav tm="0">
                                          <p:val>
                                            <p:strVal val="#ppt_y+.1"/>
                                          </p:val>
                                        </p:tav>
                                        <p:tav tm="100000">
                                          <p:val>
                                            <p:strVal val="#ppt_y"/>
                                          </p:val>
                                        </p:tav>
                                      </p:tavLst>
                                    </p:anim>
                                  </p:childTnLst>
                                </p:cTn>
                              </p:par>
                            </p:childTnLst>
                          </p:cTn>
                        </p:par>
                        <p:par>
                          <p:cTn id="39" fill="hold">
                            <p:stCondLst>
                              <p:cond delay="16079"/>
                            </p:stCondLst>
                            <p:childTnLst>
                              <p:par>
                                <p:cTn id="40" presetID="31" presetClass="entr" presetSubtype="0" fill="hold" grpId="0" nodeType="after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1000" fill="hold"/>
                                        <p:tgtEl>
                                          <p:spTgt spid="14"/>
                                        </p:tgtEl>
                                        <p:attrNameLst>
                                          <p:attrName>ppt_w</p:attrName>
                                        </p:attrNameLst>
                                      </p:cBhvr>
                                      <p:tavLst>
                                        <p:tav tm="0">
                                          <p:val>
                                            <p:fltVal val="0"/>
                                          </p:val>
                                        </p:tav>
                                        <p:tav tm="100000">
                                          <p:val>
                                            <p:strVal val="#ppt_w"/>
                                          </p:val>
                                        </p:tav>
                                      </p:tavLst>
                                    </p:anim>
                                    <p:anim calcmode="lin" valueType="num">
                                      <p:cBhvr>
                                        <p:cTn id="43" dur="1000" fill="hold"/>
                                        <p:tgtEl>
                                          <p:spTgt spid="14"/>
                                        </p:tgtEl>
                                        <p:attrNameLst>
                                          <p:attrName>ppt_h</p:attrName>
                                        </p:attrNameLst>
                                      </p:cBhvr>
                                      <p:tavLst>
                                        <p:tav tm="0">
                                          <p:val>
                                            <p:fltVal val="0"/>
                                          </p:val>
                                        </p:tav>
                                        <p:tav tm="100000">
                                          <p:val>
                                            <p:strVal val="#ppt_h"/>
                                          </p:val>
                                        </p:tav>
                                      </p:tavLst>
                                    </p:anim>
                                    <p:anim calcmode="lin" valueType="num">
                                      <p:cBhvr>
                                        <p:cTn id="44" dur="1000" fill="hold"/>
                                        <p:tgtEl>
                                          <p:spTgt spid="14"/>
                                        </p:tgtEl>
                                        <p:attrNameLst>
                                          <p:attrName>style.rotation</p:attrName>
                                        </p:attrNameLst>
                                      </p:cBhvr>
                                      <p:tavLst>
                                        <p:tav tm="0">
                                          <p:val>
                                            <p:fltVal val="90"/>
                                          </p:val>
                                        </p:tav>
                                        <p:tav tm="100000">
                                          <p:val>
                                            <p:fltVal val="0"/>
                                          </p:val>
                                        </p:tav>
                                      </p:tavLst>
                                    </p:anim>
                                    <p:animEffect transition="in" filter="fade">
                                      <p:cBhvr>
                                        <p:cTn id="45" dur="1000"/>
                                        <p:tgtEl>
                                          <p:spTgt spid="14"/>
                                        </p:tgtEl>
                                      </p:cBhvr>
                                    </p:animEffect>
                                  </p:childTnLst>
                                </p:cTn>
                              </p:par>
                            </p:childTnLst>
                          </p:cTn>
                        </p:par>
                        <p:par>
                          <p:cTn id="46" fill="hold">
                            <p:stCondLst>
                              <p:cond delay="17079"/>
                            </p:stCondLst>
                            <p:childTnLst>
                              <p:par>
                                <p:cTn id="47" presetID="42" presetClass="entr" presetSubtype="0"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750"/>
                                        <p:tgtEl>
                                          <p:spTgt spid="12"/>
                                        </p:tgtEl>
                                      </p:cBhvr>
                                    </p:animEffect>
                                    <p:anim calcmode="lin" valueType="num">
                                      <p:cBhvr>
                                        <p:cTn id="50" dur="1750" fill="hold"/>
                                        <p:tgtEl>
                                          <p:spTgt spid="12"/>
                                        </p:tgtEl>
                                        <p:attrNameLst>
                                          <p:attrName>ppt_x</p:attrName>
                                        </p:attrNameLst>
                                      </p:cBhvr>
                                      <p:tavLst>
                                        <p:tav tm="0">
                                          <p:val>
                                            <p:strVal val="#ppt_x"/>
                                          </p:val>
                                        </p:tav>
                                        <p:tav tm="100000">
                                          <p:val>
                                            <p:strVal val="#ppt_x"/>
                                          </p:val>
                                        </p:tav>
                                      </p:tavLst>
                                    </p:anim>
                                    <p:anim calcmode="lin" valueType="num">
                                      <p:cBhvr>
                                        <p:cTn id="51" dur="1750" fill="hold"/>
                                        <p:tgtEl>
                                          <p:spTgt spid="12"/>
                                        </p:tgtEl>
                                        <p:attrNameLst>
                                          <p:attrName>ppt_y</p:attrName>
                                        </p:attrNameLst>
                                      </p:cBhvr>
                                      <p:tavLst>
                                        <p:tav tm="0">
                                          <p:val>
                                            <p:strVal val="#ppt_y+.1"/>
                                          </p:val>
                                        </p:tav>
                                        <p:tav tm="100000">
                                          <p:val>
                                            <p:strVal val="#ppt_y"/>
                                          </p:val>
                                        </p:tav>
                                      </p:tavLst>
                                    </p:anim>
                                  </p:childTnLst>
                                </p:cTn>
                              </p:par>
                            </p:childTnLst>
                          </p:cTn>
                        </p:par>
                        <p:par>
                          <p:cTn id="52" fill="hold">
                            <p:stCondLst>
                              <p:cond delay="19079"/>
                            </p:stCondLst>
                            <p:childTnLst>
                              <p:par>
                                <p:cTn id="53" presetID="31" presetClass="entr" presetSubtype="0"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p:cTn id="55" dur="1000" fill="hold"/>
                                        <p:tgtEl>
                                          <p:spTgt spid="17"/>
                                        </p:tgtEl>
                                        <p:attrNameLst>
                                          <p:attrName>ppt_w</p:attrName>
                                        </p:attrNameLst>
                                      </p:cBhvr>
                                      <p:tavLst>
                                        <p:tav tm="0">
                                          <p:val>
                                            <p:fltVal val="0"/>
                                          </p:val>
                                        </p:tav>
                                        <p:tav tm="100000">
                                          <p:val>
                                            <p:strVal val="#ppt_w"/>
                                          </p:val>
                                        </p:tav>
                                      </p:tavLst>
                                    </p:anim>
                                    <p:anim calcmode="lin" valueType="num">
                                      <p:cBhvr>
                                        <p:cTn id="56" dur="1000" fill="hold"/>
                                        <p:tgtEl>
                                          <p:spTgt spid="17"/>
                                        </p:tgtEl>
                                        <p:attrNameLst>
                                          <p:attrName>ppt_h</p:attrName>
                                        </p:attrNameLst>
                                      </p:cBhvr>
                                      <p:tavLst>
                                        <p:tav tm="0">
                                          <p:val>
                                            <p:fltVal val="0"/>
                                          </p:val>
                                        </p:tav>
                                        <p:tav tm="100000">
                                          <p:val>
                                            <p:strVal val="#ppt_h"/>
                                          </p:val>
                                        </p:tav>
                                      </p:tavLst>
                                    </p:anim>
                                    <p:anim calcmode="lin" valueType="num">
                                      <p:cBhvr>
                                        <p:cTn id="57" dur="1000" fill="hold"/>
                                        <p:tgtEl>
                                          <p:spTgt spid="17"/>
                                        </p:tgtEl>
                                        <p:attrNameLst>
                                          <p:attrName>style.rotation</p:attrName>
                                        </p:attrNameLst>
                                      </p:cBhvr>
                                      <p:tavLst>
                                        <p:tav tm="0">
                                          <p:val>
                                            <p:fltVal val="90"/>
                                          </p:val>
                                        </p:tav>
                                        <p:tav tm="100000">
                                          <p:val>
                                            <p:fltVal val="0"/>
                                          </p:val>
                                        </p:tav>
                                      </p:tavLst>
                                    </p:anim>
                                    <p:animEffect transition="in" filter="fade">
                                      <p:cBhvr>
                                        <p:cTn id="58" dur="1000"/>
                                        <p:tgtEl>
                                          <p:spTgt spid="17"/>
                                        </p:tgtEl>
                                      </p:cBhvr>
                                    </p:animEffect>
                                  </p:childTnLst>
                                </p:cTn>
                              </p:par>
                            </p:childTnLst>
                          </p:cTn>
                        </p:par>
                        <p:par>
                          <p:cTn id="59" fill="hold">
                            <p:stCondLst>
                              <p:cond delay="20079"/>
                            </p:stCondLst>
                            <p:childTnLst>
                              <p:par>
                                <p:cTn id="60" presetID="42" presetClass="entr" presetSubtype="0"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fade">
                                      <p:cBhvr>
                                        <p:cTn id="62" dur="1750"/>
                                        <p:tgtEl>
                                          <p:spTgt spid="11"/>
                                        </p:tgtEl>
                                      </p:cBhvr>
                                    </p:animEffect>
                                    <p:anim calcmode="lin" valueType="num">
                                      <p:cBhvr>
                                        <p:cTn id="63" dur="1750" fill="hold"/>
                                        <p:tgtEl>
                                          <p:spTgt spid="11"/>
                                        </p:tgtEl>
                                        <p:attrNameLst>
                                          <p:attrName>ppt_x</p:attrName>
                                        </p:attrNameLst>
                                      </p:cBhvr>
                                      <p:tavLst>
                                        <p:tav tm="0">
                                          <p:val>
                                            <p:strVal val="#ppt_x"/>
                                          </p:val>
                                        </p:tav>
                                        <p:tav tm="100000">
                                          <p:val>
                                            <p:strVal val="#ppt_x"/>
                                          </p:val>
                                        </p:tav>
                                      </p:tavLst>
                                    </p:anim>
                                    <p:anim calcmode="lin" valueType="num">
                                      <p:cBhvr>
                                        <p:cTn id="64" dur="1750" fill="hold"/>
                                        <p:tgtEl>
                                          <p:spTgt spid="11"/>
                                        </p:tgtEl>
                                        <p:attrNameLst>
                                          <p:attrName>ppt_y</p:attrName>
                                        </p:attrNameLst>
                                      </p:cBhvr>
                                      <p:tavLst>
                                        <p:tav tm="0">
                                          <p:val>
                                            <p:strVal val="#ppt_y+.1"/>
                                          </p:val>
                                        </p:tav>
                                        <p:tav tm="100000">
                                          <p:val>
                                            <p:strVal val="#ppt_y"/>
                                          </p:val>
                                        </p:tav>
                                      </p:tavLst>
                                    </p:anim>
                                  </p:childTnLst>
                                </p:cTn>
                              </p:par>
                            </p:childTnLst>
                          </p:cTn>
                        </p:par>
                        <p:par>
                          <p:cTn id="65" fill="hold">
                            <p:stCondLst>
                              <p:cond delay="22079"/>
                            </p:stCondLst>
                            <p:childTnLst>
                              <p:par>
                                <p:cTn id="66" presetID="31" presetClass="entr" presetSubtype="0" fill="hold" grpId="0" nodeType="afterEffect">
                                  <p:stCondLst>
                                    <p:cond delay="0"/>
                                  </p:stCondLst>
                                  <p:childTnLst>
                                    <p:set>
                                      <p:cBhvr>
                                        <p:cTn id="67" dur="1" fill="hold">
                                          <p:stCondLst>
                                            <p:cond delay="0"/>
                                          </p:stCondLst>
                                        </p:cTn>
                                        <p:tgtEl>
                                          <p:spTgt spid="16"/>
                                        </p:tgtEl>
                                        <p:attrNameLst>
                                          <p:attrName>style.visibility</p:attrName>
                                        </p:attrNameLst>
                                      </p:cBhvr>
                                      <p:to>
                                        <p:strVal val="visible"/>
                                      </p:to>
                                    </p:set>
                                    <p:anim calcmode="lin" valueType="num">
                                      <p:cBhvr>
                                        <p:cTn id="68" dur="1000" fill="hold"/>
                                        <p:tgtEl>
                                          <p:spTgt spid="16"/>
                                        </p:tgtEl>
                                        <p:attrNameLst>
                                          <p:attrName>ppt_w</p:attrName>
                                        </p:attrNameLst>
                                      </p:cBhvr>
                                      <p:tavLst>
                                        <p:tav tm="0">
                                          <p:val>
                                            <p:fltVal val="0"/>
                                          </p:val>
                                        </p:tav>
                                        <p:tav tm="100000">
                                          <p:val>
                                            <p:strVal val="#ppt_w"/>
                                          </p:val>
                                        </p:tav>
                                      </p:tavLst>
                                    </p:anim>
                                    <p:anim calcmode="lin" valueType="num">
                                      <p:cBhvr>
                                        <p:cTn id="69" dur="1000" fill="hold"/>
                                        <p:tgtEl>
                                          <p:spTgt spid="16"/>
                                        </p:tgtEl>
                                        <p:attrNameLst>
                                          <p:attrName>ppt_h</p:attrName>
                                        </p:attrNameLst>
                                      </p:cBhvr>
                                      <p:tavLst>
                                        <p:tav tm="0">
                                          <p:val>
                                            <p:fltVal val="0"/>
                                          </p:val>
                                        </p:tav>
                                        <p:tav tm="100000">
                                          <p:val>
                                            <p:strVal val="#ppt_h"/>
                                          </p:val>
                                        </p:tav>
                                      </p:tavLst>
                                    </p:anim>
                                    <p:anim calcmode="lin" valueType="num">
                                      <p:cBhvr>
                                        <p:cTn id="70" dur="1000" fill="hold"/>
                                        <p:tgtEl>
                                          <p:spTgt spid="16"/>
                                        </p:tgtEl>
                                        <p:attrNameLst>
                                          <p:attrName>style.rotation</p:attrName>
                                        </p:attrNameLst>
                                      </p:cBhvr>
                                      <p:tavLst>
                                        <p:tav tm="0">
                                          <p:val>
                                            <p:fltVal val="90"/>
                                          </p:val>
                                        </p:tav>
                                        <p:tav tm="100000">
                                          <p:val>
                                            <p:fltVal val="0"/>
                                          </p:val>
                                        </p:tav>
                                      </p:tavLst>
                                    </p:anim>
                                    <p:animEffect transition="in" filter="fade">
                                      <p:cBhvr>
                                        <p:cTn id="71" dur="1000"/>
                                        <p:tgtEl>
                                          <p:spTgt spid="16"/>
                                        </p:tgtEl>
                                      </p:cBhvr>
                                    </p:animEffect>
                                  </p:childTnLst>
                                </p:cTn>
                              </p:par>
                            </p:childTnLst>
                          </p:cTn>
                        </p:par>
                        <p:par>
                          <p:cTn id="72" fill="hold">
                            <p:stCondLst>
                              <p:cond delay="23079"/>
                            </p:stCondLst>
                            <p:childTnLst>
                              <p:par>
                                <p:cTn id="73" presetID="42" presetClass="entr" presetSubtype="0" fill="hold" grpId="0" nodeType="afterEffect">
                                  <p:stCondLst>
                                    <p:cond delay="0"/>
                                  </p:stCondLst>
                                  <p:childTnLst>
                                    <p:set>
                                      <p:cBhvr>
                                        <p:cTn id="74" dur="1" fill="hold">
                                          <p:stCondLst>
                                            <p:cond delay="0"/>
                                          </p:stCondLst>
                                        </p:cTn>
                                        <p:tgtEl>
                                          <p:spTgt spid="13"/>
                                        </p:tgtEl>
                                        <p:attrNameLst>
                                          <p:attrName>style.visibility</p:attrName>
                                        </p:attrNameLst>
                                      </p:cBhvr>
                                      <p:to>
                                        <p:strVal val="visible"/>
                                      </p:to>
                                    </p:set>
                                    <p:animEffect transition="in" filter="fade">
                                      <p:cBhvr>
                                        <p:cTn id="75" dur="1750"/>
                                        <p:tgtEl>
                                          <p:spTgt spid="13"/>
                                        </p:tgtEl>
                                      </p:cBhvr>
                                    </p:animEffect>
                                    <p:anim calcmode="lin" valueType="num">
                                      <p:cBhvr>
                                        <p:cTn id="76" dur="1750" fill="hold"/>
                                        <p:tgtEl>
                                          <p:spTgt spid="13"/>
                                        </p:tgtEl>
                                        <p:attrNameLst>
                                          <p:attrName>ppt_x</p:attrName>
                                        </p:attrNameLst>
                                      </p:cBhvr>
                                      <p:tavLst>
                                        <p:tav tm="0">
                                          <p:val>
                                            <p:strVal val="#ppt_x"/>
                                          </p:val>
                                        </p:tav>
                                        <p:tav tm="100000">
                                          <p:val>
                                            <p:strVal val="#ppt_x"/>
                                          </p:val>
                                        </p:tav>
                                      </p:tavLst>
                                    </p:anim>
                                    <p:anim calcmode="lin" valueType="num">
                                      <p:cBhvr>
                                        <p:cTn id="77" dur="175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0" grpId="0"/>
      <p:bldP spid="11" grpId="0"/>
      <p:bldP spid="12" grpId="0"/>
      <p:bldP spid="13" grpId="0"/>
      <p:bldP spid="14" grpId="0" animBg="1"/>
      <p:bldP spid="15" grpId="0" animBg="1"/>
      <p:bldP spid="16" grpId="0" animBg="1"/>
      <p:bldP spid="17" grpId="0" animBg="1"/>
    </p:bldLst>
  </p:timing>
</p:sld>
</file>

<file path=ppt/slides/slide5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363910" y="167293"/>
            <a:ext cx="3464180" cy="664633"/>
          </a:xfrm>
          <a:ln w="25400">
            <a:solidFill>
              <a:srgbClr val="990000"/>
            </a:solidFill>
            <a:prstDash val="dashDot"/>
          </a:ln>
        </p:spPr>
        <p:txBody>
          <a:bodyPr/>
          <a:lstStyle/>
          <a:p>
            <a:pPr algn="dist"/>
            <a:r>
              <a:rPr lang="en-US" altLang="zh-CN" dirty="0">
                <a:solidFill>
                  <a:srgbClr val="990000"/>
                </a:solidFill>
                <a:effectLst>
                  <a:outerShdw blurRad="38100" dist="38100" dir="2700000" algn="tl">
                    <a:srgbClr val="000000">
                      <a:alpha val="43137"/>
                    </a:srgbClr>
                  </a:outerShdw>
                </a:effectLst>
              </a:rPr>
              <a:t>2017</a:t>
            </a:r>
            <a:r>
              <a:rPr lang="zh-CN" altLang="en-US" dirty="0">
                <a:solidFill>
                  <a:srgbClr val="990000"/>
                </a:solidFill>
                <a:effectLst>
                  <a:outerShdw blurRad="38100" dist="38100" dir="2700000" algn="tl">
                    <a:srgbClr val="000000">
                      <a:alpha val="43137"/>
                    </a:srgbClr>
                  </a:outerShdw>
                </a:effectLst>
              </a:rPr>
              <a:t>年重点工作任务</a:t>
            </a:r>
            <a:endParaRPr lang="zh-CN" altLang="en-US" dirty="0">
              <a:solidFill>
                <a:srgbClr val="990000"/>
              </a:solidFill>
              <a:effectLst>
                <a:outerShdw blurRad="38100" dist="38100" dir="2700000" algn="tl">
                  <a:srgbClr val="000000">
                    <a:alpha val="43137"/>
                  </a:srgbClr>
                </a:outerShdw>
              </a:effectLst>
            </a:endParaRPr>
          </a:p>
        </p:txBody>
      </p:sp>
      <p:sp>
        <p:nvSpPr>
          <p:cNvPr id="5" name="圆角矩形 22"/>
          <p:cNvSpPr/>
          <p:nvPr/>
        </p:nvSpPr>
        <p:spPr>
          <a:xfrm>
            <a:off x="698641" y="1942824"/>
            <a:ext cx="2400000" cy="720000"/>
          </a:xfrm>
          <a:prstGeom prst="roundRect">
            <a:avLst>
              <a:gd name="adj" fmla="val 50000"/>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rPr>
              <a:t>2017</a:t>
            </a:r>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重点任务</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363910" y="2018188"/>
            <a:ext cx="6251095" cy="502766"/>
          </a:xfrm>
          <a:prstGeom prst="rect">
            <a:avLst/>
          </a:prstGeom>
          <a:noFill/>
        </p:spPr>
        <p:txBody>
          <a:bodyPr wrap="square" rtlCol="0">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积极主动扩大对外开放</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sp>
        <p:nvSpPr>
          <p:cNvPr id="7" name="矩形 6"/>
          <p:cNvSpPr/>
          <p:nvPr/>
        </p:nvSpPr>
        <p:spPr>
          <a:xfrm>
            <a:off x="698642" y="2923793"/>
            <a:ext cx="10798289" cy="60959"/>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8" name="TextBox 1"/>
          <p:cNvSpPr txBox="1"/>
          <p:nvPr/>
        </p:nvSpPr>
        <p:spPr>
          <a:xfrm>
            <a:off x="3490941" y="1942825"/>
            <a:ext cx="872968" cy="666786"/>
          </a:xfrm>
          <a:prstGeom prst="rect">
            <a:avLst/>
          </a:prstGeom>
          <a:noFill/>
        </p:spPr>
        <p:txBody>
          <a:bodyPr wrap="square" rtlCol="0">
            <a:spAutoFit/>
          </a:bodyPr>
          <a:lstStyle/>
          <a:p>
            <a:pPr defTabSz="913765"/>
            <a:r>
              <a:rPr lang="en-US" altLang="zh-CN" sz="3735" dirty="0">
                <a:solidFill>
                  <a:srgbClr val="990000"/>
                </a:solidFill>
                <a:latin typeface="Impact" panose="020B0806030902050204" pitchFamily="34" charset="0"/>
                <a:ea typeface="宋体" panose="02010600030101010101" pitchFamily="2" charset="-122"/>
              </a:rPr>
              <a:t>06</a:t>
            </a:r>
            <a:endParaRPr lang="zh-CN" altLang="en-US" sz="3735" dirty="0">
              <a:solidFill>
                <a:srgbClr val="990000"/>
              </a:solidFill>
              <a:latin typeface="Impact" panose="020B0806030902050204" pitchFamily="34" charset="0"/>
              <a:ea typeface="宋体" panose="02010600030101010101" pitchFamily="2" charset="-122"/>
            </a:endParaRPr>
          </a:p>
        </p:txBody>
      </p:sp>
      <p:sp>
        <p:nvSpPr>
          <p:cNvPr id="9" name="矩形 8"/>
          <p:cNvSpPr/>
          <p:nvPr/>
        </p:nvSpPr>
        <p:spPr>
          <a:xfrm>
            <a:off x="698641" y="3278838"/>
            <a:ext cx="10798289" cy="666977"/>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面对国际环境新变化和国内发展新要求，要进一步完善对外开放战略布局，加快构建开放型经济新体制，推动更深层次更高水平的对外开放。</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441441" y="4709974"/>
            <a:ext cx="9796272" cy="666786"/>
          </a:xfrm>
          <a:prstGeom prst="rect">
            <a:avLst/>
          </a:prstGeom>
        </p:spPr>
        <p:txBody>
          <a:bodyPr wrap="none">
            <a:spAutoFit/>
          </a:bodyPr>
          <a:lstStyle/>
          <a:p>
            <a:pPr defTabSz="913765"/>
            <a:r>
              <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rPr>
              <a:t>高标准高水平建设</a:t>
            </a:r>
            <a:r>
              <a:rPr lang="en-US" altLang="zh-CN" sz="3735" b="1" dirty="0">
                <a:solidFill>
                  <a:srgbClr val="990000"/>
                </a:solidFill>
                <a:latin typeface="微软雅黑" panose="020B0503020204020204" pitchFamily="34" charset="-122"/>
                <a:ea typeface="微软雅黑" panose="020B0503020204020204" pitchFamily="34" charset="-122"/>
              </a:rPr>
              <a:t>11</a:t>
            </a:r>
            <a:r>
              <a:rPr lang="zh-CN" altLang="en-US" sz="3735" b="1" dirty="0">
                <a:solidFill>
                  <a:srgbClr val="990000"/>
                </a:solidFill>
                <a:latin typeface="微软雅黑" panose="020B0503020204020204" pitchFamily="34" charset="-122"/>
                <a:ea typeface="微软雅黑" panose="020B0503020204020204" pitchFamily="34" charset="-122"/>
              </a:rPr>
              <a:t>个自贸试验区</a:t>
            </a:r>
            <a:r>
              <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rPr>
              <a:t>，全面推广成熟经验。</a:t>
            </a:r>
            <a:endParaRPr lang="zh-CN" altLang="en-US" sz="26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1000"/>
                                        <p:tgtEl>
                                          <p:spTgt spid="8"/>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2000"/>
                                        <p:tgtEl>
                                          <p:spTgt spid="6"/>
                                        </p:tgtEl>
                                      </p:cBhvr>
                                    </p:animEffect>
                                  </p:childTnLst>
                                </p:cTn>
                              </p:par>
                            </p:childTnLst>
                          </p:cTn>
                        </p:par>
                        <p:par>
                          <p:cTn id="19" fill="hold">
                            <p:stCondLst>
                              <p:cond delay="5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2000"/>
                                        <p:tgtEl>
                                          <p:spTgt spid="7"/>
                                        </p:tgtEl>
                                      </p:cBhvr>
                                    </p:animEffect>
                                  </p:childTnLst>
                                </p:cTn>
                              </p:par>
                            </p:childTnLst>
                          </p:cTn>
                        </p:par>
                        <p:par>
                          <p:cTn id="23" fill="hold">
                            <p:stCondLst>
                              <p:cond delay="7000"/>
                            </p:stCondLst>
                            <p:childTnLst>
                              <p:par>
                                <p:cTn id="24" presetID="1" presetClass="entr" presetSubtype="0" fill="hold" grpId="0" nodeType="afterEffect">
                                  <p:stCondLst>
                                    <p:cond delay="0"/>
                                  </p:stCondLst>
                                  <p:iterate type="lt">
                                    <p:tmAbs val="80"/>
                                  </p:iterate>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1196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000"/>
                                        <p:tgtEl>
                                          <p:spTgt spid="10"/>
                                        </p:tgtEl>
                                      </p:cBhvr>
                                    </p:animEffect>
                                    <p:anim calcmode="lin" valueType="num">
                                      <p:cBhvr>
                                        <p:cTn id="30" dur="2000" fill="hold"/>
                                        <p:tgtEl>
                                          <p:spTgt spid="10"/>
                                        </p:tgtEl>
                                        <p:attrNameLst>
                                          <p:attrName>ppt_x</p:attrName>
                                        </p:attrNameLst>
                                      </p:cBhvr>
                                      <p:tavLst>
                                        <p:tav tm="0">
                                          <p:val>
                                            <p:strVal val="#ppt_x"/>
                                          </p:val>
                                        </p:tav>
                                        <p:tav tm="100000">
                                          <p:val>
                                            <p:strVal val="#ppt_x"/>
                                          </p:val>
                                        </p:tav>
                                      </p:tavLst>
                                    </p:anim>
                                    <p:anim calcmode="lin" valueType="num">
                                      <p:cBhvr>
                                        <p:cTn id="31" dur="2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0" grpId="0"/>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“两会”的代表和委员</a:t>
            </a:r>
            <a:endParaRPr lang="zh-CN" altLang="en-US" dirty="0">
              <a:effectLst>
                <a:outerShdw blurRad="38100" dist="38100" dir="2700000" algn="tl">
                  <a:srgbClr val="000000">
                    <a:alpha val="43137"/>
                  </a:srgbClr>
                </a:outerShdw>
              </a:effectLst>
            </a:endParaRPr>
          </a:p>
        </p:txBody>
      </p:sp>
      <p:pic>
        <p:nvPicPr>
          <p:cNvPr id="261" name="图片 26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38029" y="1653243"/>
            <a:ext cx="1402619" cy="1440000"/>
          </a:xfrm>
          <a:prstGeom prst="rect">
            <a:avLst/>
          </a:prstGeom>
        </p:spPr>
      </p:pic>
      <p:pic>
        <p:nvPicPr>
          <p:cNvPr id="262" name="图片 26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49419" y="1653243"/>
            <a:ext cx="1384284" cy="1440000"/>
          </a:xfrm>
          <a:prstGeom prst="rect">
            <a:avLst/>
          </a:prstGeom>
        </p:spPr>
      </p:pic>
      <p:sp>
        <p:nvSpPr>
          <p:cNvPr id="263" name="TextBox 8"/>
          <p:cNvSpPr txBox="1"/>
          <p:nvPr/>
        </p:nvSpPr>
        <p:spPr>
          <a:xfrm>
            <a:off x="2264413" y="1942357"/>
            <a:ext cx="3249179" cy="1036117"/>
          </a:xfrm>
          <a:prstGeom prst="rect">
            <a:avLst/>
          </a:prstGeom>
          <a:noFill/>
        </p:spPr>
        <p:txBody>
          <a:bodyPr wrap="square" rtlCol="0">
            <a:spAutoFit/>
          </a:bodyPr>
          <a:lstStyle/>
          <a:p>
            <a:pPr defTabSz="913765"/>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全国人民代表大会的成员称为</a:t>
            </a:r>
            <a:r>
              <a:rPr lang="zh-CN" altLang="en-US" sz="3735" b="1" dirty="0">
                <a:solidFill>
                  <a:srgbClr val="990000"/>
                </a:solidFill>
                <a:latin typeface="微软雅黑" panose="020B0503020204020204" pitchFamily="34" charset="-122"/>
                <a:ea typeface="微软雅黑" panose="020B0503020204020204" pitchFamily="34" charset="-122"/>
              </a:rPr>
              <a:t>“代表”</a:t>
            </a:r>
            <a:endParaRPr lang="zh-CN" altLang="en-US" sz="3735" b="1" dirty="0">
              <a:solidFill>
                <a:srgbClr val="990000"/>
              </a:solidFill>
              <a:latin typeface="微软雅黑" panose="020B0503020204020204" pitchFamily="34" charset="-122"/>
              <a:ea typeface="微软雅黑" panose="020B0503020204020204" pitchFamily="34" charset="-122"/>
            </a:endParaRPr>
          </a:p>
        </p:txBody>
      </p:sp>
      <p:sp>
        <p:nvSpPr>
          <p:cNvPr id="264" name="TextBox 21"/>
          <p:cNvSpPr txBox="1"/>
          <p:nvPr/>
        </p:nvSpPr>
        <p:spPr>
          <a:xfrm>
            <a:off x="7584993" y="1942357"/>
            <a:ext cx="3640740" cy="1036117"/>
          </a:xfrm>
          <a:prstGeom prst="rect">
            <a:avLst/>
          </a:prstGeom>
          <a:noFill/>
        </p:spPr>
        <p:txBody>
          <a:bodyPr wrap="none" rtlCol="0">
            <a:spAutoFit/>
          </a:bodyPr>
          <a:lstStyle/>
          <a:p>
            <a:pPr defTabSz="913765"/>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中国人民政治协商会议</a:t>
            </a:r>
            <a:endParaRPr lang="en-US" altLang="zh-CN" sz="2400" b="1" dirty="0">
              <a:solidFill>
                <a:prstClr val="black">
                  <a:lumMod val="85000"/>
                  <a:lumOff val="15000"/>
                </a:prstClr>
              </a:solidFill>
              <a:latin typeface="微软雅黑" panose="020B0503020204020204" pitchFamily="34" charset="-122"/>
              <a:ea typeface="微软雅黑" panose="020B0503020204020204" pitchFamily="34" charset="-122"/>
            </a:endParaRPr>
          </a:p>
          <a:p>
            <a:pPr defTabSz="913765"/>
            <a:r>
              <a:rPr lang="zh-CN" altLang="en-US" sz="2400" b="1" dirty="0">
                <a:solidFill>
                  <a:prstClr val="black">
                    <a:lumMod val="85000"/>
                    <a:lumOff val="15000"/>
                  </a:prstClr>
                </a:solidFill>
                <a:latin typeface="微软雅黑" panose="020B0503020204020204" pitchFamily="34" charset="-122"/>
                <a:ea typeface="微软雅黑" panose="020B0503020204020204" pitchFamily="34" charset="-122"/>
              </a:rPr>
              <a:t>的成员称为</a:t>
            </a:r>
            <a:r>
              <a:rPr lang="zh-CN" altLang="en-US" sz="3735" b="1" dirty="0">
                <a:solidFill>
                  <a:srgbClr val="990000"/>
                </a:solidFill>
                <a:latin typeface="微软雅黑" panose="020B0503020204020204" pitchFamily="34" charset="-122"/>
                <a:ea typeface="微软雅黑" panose="020B0503020204020204" pitchFamily="34" charset="-122"/>
              </a:rPr>
              <a:t>“委员”</a:t>
            </a:r>
            <a:endParaRPr lang="zh-CN" altLang="en-US" sz="3735" b="1" dirty="0">
              <a:solidFill>
                <a:srgbClr val="990000"/>
              </a:solidFill>
              <a:latin typeface="微软雅黑" panose="020B0503020204020204" pitchFamily="34" charset="-122"/>
              <a:ea typeface="微软雅黑" panose="020B0503020204020204" pitchFamily="34" charset="-122"/>
            </a:endParaRPr>
          </a:p>
        </p:txBody>
      </p:sp>
      <p:grpSp>
        <p:nvGrpSpPr>
          <p:cNvPr id="265" name="组合 264"/>
          <p:cNvGrpSpPr/>
          <p:nvPr/>
        </p:nvGrpSpPr>
        <p:grpSpPr>
          <a:xfrm>
            <a:off x="649419" y="3601545"/>
            <a:ext cx="4800000" cy="2158338"/>
            <a:chOff x="487064" y="2701159"/>
            <a:chExt cx="3600000" cy="1618754"/>
          </a:xfrm>
        </p:grpSpPr>
        <p:sp>
          <p:nvSpPr>
            <p:cNvPr id="266" name="TextBox 5"/>
            <p:cNvSpPr txBox="1"/>
            <p:nvPr/>
          </p:nvSpPr>
          <p:spPr>
            <a:xfrm>
              <a:off x="959705" y="2852838"/>
              <a:ext cx="2981181" cy="315423"/>
            </a:xfrm>
            <a:prstGeom prst="rect">
              <a:avLst/>
            </a:prstGeom>
            <a:noFill/>
          </p:spPr>
          <p:txBody>
            <a:bodyPr wrap="square" rtlCol="0">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人大代表不超过</a:t>
              </a:r>
              <a:r>
                <a:rPr lang="en-US" altLang="zh-CN" sz="2135" b="1" dirty="0">
                  <a:solidFill>
                    <a:srgbClr val="990000"/>
                  </a:solidFill>
                  <a:latin typeface="微软雅黑" panose="020B0503020204020204" pitchFamily="34" charset="-122"/>
                  <a:ea typeface="微软雅黑" panose="020B0503020204020204" pitchFamily="34" charset="-122"/>
                </a:rPr>
                <a:t>3000</a:t>
              </a:r>
              <a:r>
                <a:rPr lang="zh-CN" altLang="en-US" sz="2135" b="1" dirty="0">
                  <a:solidFill>
                    <a:srgbClr val="990000"/>
                  </a:solidFill>
                  <a:latin typeface="微软雅黑" panose="020B0503020204020204" pitchFamily="34" charset="-122"/>
                  <a:ea typeface="微软雅黑" panose="020B0503020204020204" pitchFamily="34" charset="-122"/>
                </a:rPr>
                <a:t>人</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67" name="TextBox 5"/>
            <p:cNvSpPr txBox="1"/>
            <p:nvPr/>
          </p:nvSpPr>
          <p:spPr>
            <a:xfrm>
              <a:off x="959705" y="3488916"/>
              <a:ext cx="2981181" cy="561596"/>
            </a:xfrm>
            <a:prstGeom prst="rect">
              <a:avLst/>
            </a:prstGeom>
            <a:noFill/>
          </p:spPr>
          <p:txBody>
            <a:bodyPr wrap="square" rtlCol="0">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来自省、自治区、直辖市，港、澳、台和解放军共</a:t>
              </a:r>
              <a:r>
                <a:rPr lang="en-US" altLang="zh-CN" sz="2135" b="1" dirty="0">
                  <a:solidFill>
                    <a:srgbClr val="990000"/>
                  </a:solidFill>
                  <a:latin typeface="微软雅黑" panose="020B0503020204020204" pitchFamily="34" charset="-122"/>
                  <a:ea typeface="微软雅黑" panose="020B0503020204020204" pitchFamily="34" charset="-122"/>
                </a:rPr>
                <a:t>35</a:t>
              </a:r>
              <a:r>
                <a:rPr lang="zh-CN" altLang="en-US" sz="2135" b="1" dirty="0">
                  <a:solidFill>
                    <a:srgbClr val="990000"/>
                  </a:solidFill>
                  <a:latin typeface="微软雅黑" panose="020B0503020204020204" pitchFamily="34" charset="-122"/>
                  <a:ea typeface="微软雅黑" panose="020B0503020204020204" pitchFamily="34" charset="-122"/>
                </a:rPr>
                <a:t>个代表团</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68" name="矩形 267"/>
            <p:cNvSpPr/>
            <p:nvPr/>
          </p:nvSpPr>
          <p:spPr>
            <a:xfrm>
              <a:off x="487064" y="2701159"/>
              <a:ext cx="3600000" cy="1618754"/>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cxnSp>
          <p:nvCxnSpPr>
            <p:cNvPr id="269" name="直接连接符 268"/>
            <p:cNvCxnSpPr/>
            <p:nvPr/>
          </p:nvCxnSpPr>
          <p:spPr>
            <a:xfrm>
              <a:off x="1006170" y="3301042"/>
              <a:ext cx="2674434"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grpSp>
        <p:nvGrpSpPr>
          <p:cNvPr id="270" name="组合 269"/>
          <p:cNvGrpSpPr/>
          <p:nvPr/>
        </p:nvGrpSpPr>
        <p:grpSpPr>
          <a:xfrm>
            <a:off x="6332370" y="3601545"/>
            <a:ext cx="4812649" cy="2158338"/>
            <a:chOff x="4749277" y="2701159"/>
            <a:chExt cx="3609487" cy="1618754"/>
          </a:xfrm>
        </p:grpSpPr>
        <p:sp>
          <p:nvSpPr>
            <p:cNvPr id="271" name="TextBox 5"/>
            <p:cNvSpPr txBox="1"/>
            <p:nvPr/>
          </p:nvSpPr>
          <p:spPr>
            <a:xfrm>
              <a:off x="4939588" y="2852838"/>
              <a:ext cx="2981181" cy="315423"/>
            </a:xfrm>
            <a:prstGeom prst="rect">
              <a:avLst/>
            </a:prstGeom>
            <a:noFill/>
          </p:spPr>
          <p:txBody>
            <a:bodyPr wrap="square" rtlCol="0">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政协委员有</a:t>
              </a:r>
              <a:r>
                <a:rPr lang="en-US" altLang="zh-CN" sz="2135" b="1" dirty="0">
                  <a:solidFill>
                    <a:srgbClr val="990000"/>
                  </a:solidFill>
                  <a:latin typeface="微软雅黑" panose="020B0503020204020204" pitchFamily="34" charset="-122"/>
                  <a:ea typeface="微软雅黑" panose="020B0503020204020204" pitchFamily="34" charset="-122"/>
                </a:rPr>
                <a:t>2000</a:t>
              </a:r>
              <a:r>
                <a:rPr lang="zh-CN" altLang="en-US" sz="2135" b="1" dirty="0">
                  <a:solidFill>
                    <a:srgbClr val="990000"/>
                  </a:solidFill>
                  <a:latin typeface="微软雅黑" panose="020B0503020204020204" pitchFamily="34" charset="-122"/>
                  <a:ea typeface="微软雅黑" panose="020B0503020204020204" pitchFamily="34" charset="-122"/>
                </a:rPr>
                <a:t>多人</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
          <p:nvSpPr>
            <p:cNvPr id="272" name="TextBox 5"/>
            <p:cNvSpPr txBox="1"/>
            <p:nvPr/>
          </p:nvSpPr>
          <p:spPr>
            <a:xfrm>
              <a:off x="4939588" y="3488916"/>
              <a:ext cx="3419176" cy="807770"/>
            </a:xfrm>
            <a:prstGeom prst="rect">
              <a:avLst/>
            </a:prstGeom>
            <a:noFill/>
          </p:spPr>
          <p:txBody>
            <a:bodyPr wrap="square" rtlCol="0">
              <a:spAutoFit/>
            </a:bodyPr>
            <a:lstStyle/>
            <a:p>
              <a:pP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来自中国共产党、民主党派、无党派民主人士、人民团体等</a:t>
              </a:r>
              <a:r>
                <a:rPr lang="en-US" altLang="zh-CN" sz="2135" b="1" dirty="0">
                  <a:solidFill>
                    <a:srgbClr val="990000"/>
                  </a:solidFill>
                  <a:latin typeface="微软雅黑" panose="020B0503020204020204" pitchFamily="34" charset="-122"/>
                  <a:ea typeface="微软雅黑" panose="020B0503020204020204" pitchFamily="34" charset="-122"/>
                </a:rPr>
                <a:t>34</a:t>
              </a:r>
              <a:r>
                <a:rPr lang="zh-CN" altLang="en-US" sz="2135" b="1" dirty="0">
                  <a:solidFill>
                    <a:srgbClr val="990000"/>
                  </a:solidFill>
                  <a:latin typeface="微软雅黑" panose="020B0503020204020204" pitchFamily="34" charset="-122"/>
                  <a:ea typeface="微软雅黑" panose="020B0503020204020204" pitchFamily="34" charset="-122"/>
                </a:rPr>
                <a:t>个界别，</a:t>
              </a:r>
              <a:r>
                <a:rPr lang="en-US" altLang="zh-CN" sz="2135" b="1" dirty="0">
                  <a:solidFill>
                    <a:srgbClr val="990000"/>
                  </a:solidFill>
                  <a:latin typeface="微软雅黑" panose="020B0503020204020204" pitchFamily="34" charset="-122"/>
                  <a:ea typeface="微软雅黑" panose="020B0503020204020204" pitchFamily="34" charset="-122"/>
                </a:rPr>
                <a:t>56</a:t>
              </a:r>
              <a:r>
                <a:rPr lang="zh-CN" altLang="en-US" sz="2135" b="1" dirty="0">
                  <a:solidFill>
                    <a:srgbClr val="990000"/>
                  </a:solidFill>
                  <a:latin typeface="微软雅黑" panose="020B0503020204020204" pitchFamily="34" charset="-122"/>
                  <a:ea typeface="微软雅黑" panose="020B0503020204020204" pitchFamily="34" charset="-122"/>
                </a:rPr>
                <a:t>个民族</a:t>
              </a:r>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都有委员入选</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73" name="矩形 272"/>
            <p:cNvSpPr/>
            <p:nvPr/>
          </p:nvSpPr>
          <p:spPr>
            <a:xfrm>
              <a:off x="4749277" y="2701159"/>
              <a:ext cx="3600000" cy="1618754"/>
            </a:xfrm>
            <a:prstGeom prst="rect">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cxnSp>
          <p:nvCxnSpPr>
            <p:cNvPr id="274" name="直接连接符 273"/>
            <p:cNvCxnSpPr/>
            <p:nvPr/>
          </p:nvCxnSpPr>
          <p:spPr>
            <a:xfrm>
              <a:off x="5026080" y="3301042"/>
              <a:ext cx="2674434" cy="0"/>
            </a:xfrm>
            <a:prstGeom prst="line">
              <a:avLst/>
            </a:prstGeom>
            <a:ln w="12700">
              <a:solidFill>
                <a:schemeClr val="tx1">
                  <a:lumMod val="50000"/>
                  <a:lumOff val="50000"/>
                </a:schemeClr>
              </a:solidFill>
              <a:prstDash val="sysDash"/>
            </a:ln>
          </p:spPr>
          <p:style>
            <a:lnRef idx="1">
              <a:schemeClr val="accent1"/>
            </a:lnRef>
            <a:fillRef idx="0">
              <a:schemeClr val="accent1"/>
            </a:fillRef>
            <a:effectRef idx="0">
              <a:schemeClr val="accent1"/>
            </a:effectRef>
            <a:fontRef idx="minor">
              <a:schemeClr val="tx1"/>
            </a:fontRef>
          </p:style>
        </p:cxn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262"/>
                                        </p:tgtEl>
                                        <p:attrNameLst>
                                          <p:attrName>style.visibility</p:attrName>
                                        </p:attrNameLst>
                                      </p:cBhvr>
                                      <p:to>
                                        <p:strVal val="visible"/>
                                      </p:to>
                                    </p:set>
                                    <p:anim calcmode="lin" valueType="num">
                                      <p:cBhvr>
                                        <p:cTn id="7" dur="1750" fill="hold"/>
                                        <p:tgtEl>
                                          <p:spTgt spid="262"/>
                                        </p:tgtEl>
                                        <p:attrNameLst>
                                          <p:attrName>ppt_w</p:attrName>
                                        </p:attrNameLst>
                                      </p:cBhvr>
                                      <p:tavLst>
                                        <p:tav tm="0">
                                          <p:val>
                                            <p:fltVal val="0"/>
                                          </p:val>
                                        </p:tav>
                                        <p:tav tm="100000">
                                          <p:val>
                                            <p:strVal val="#ppt_w"/>
                                          </p:val>
                                        </p:tav>
                                      </p:tavLst>
                                    </p:anim>
                                    <p:anim calcmode="lin" valueType="num">
                                      <p:cBhvr>
                                        <p:cTn id="8" dur="1750" fill="hold"/>
                                        <p:tgtEl>
                                          <p:spTgt spid="262"/>
                                        </p:tgtEl>
                                        <p:attrNameLst>
                                          <p:attrName>ppt_h</p:attrName>
                                        </p:attrNameLst>
                                      </p:cBhvr>
                                      <p:tavLst>
                                        <p:tav tm="0">
                                          <p:val>
                                            <p:fltVal val="0"/>
                                          </p:val>
                                        </p:tav>
                                        <p:tav tm="100000">
                                          <p:val>
                                            <p:strVal val="#ppt_h"/>
                                          </p:val>
                                        </p:tav>
                                      </p:tavLst>
                                    </p:anim>
                                    <p:anim calcmode="lin" valueType="num">
                                      <p:cBhvr>
                                        <p:cTn id="9" dur="1750" fill="hold"/>
                                        <p:tgtEl>
                                          <p:spTgt spid="262"/>
                                        </p:tgtEl>
                                        <p:attrNameLst>
                                          <p:attrName>style.rotation</p:attrName>
                                        </p:attrNameLst>
                                      </p:cBhvr>
                                      <p:tavLst>
                                        <p:tav tm="0">
                                          <p:val>
                                            <p:fltVal val="90"/>
                                          </p:val>
                                        </p:tav>
                                        <p:tav tm="100000">
                                          <p:val>
                                            <p:fltVal val="0"/>
                                          </p:val>
                                        </p:tav>
                                      </p:tavLst>
                                    </p:anim>
                                    <p:animEffect transition="in" filter="fade">
                                      <p:cBhvr>
                                        <p:cTn id="10" dur="1750"/>
                                        <p:tgtEl>
                                          <p:spTgt spid="262"/>
                                        </p:tgtEl>
                                      </p:cBhvr>
                                    </p:animEffect>
                                  </p:childTnLst>
                                </p:cTn>
                              </p:par>
                            </p:childTnLst>
                          </p:cTn>
                        </p:par>
                        <p:par>
                          <p:cTn id="11" fill="hold">
                            <p:stCondLst>
                              <p:cond delay="2000"/>
                            </p:stCondLst>
                            <p:childTnLst>
                              <p:par>
                                <p:cTn id="12" presetID="1" presetClass="entr" presetSubtype="0" fill="hold" grpId="0" nodeType="afterEffect">
                                  <p:stCondLst>
                                    <p:cond delay="0"/>
                                  </p:stCondLst>
                                  <p:iterate type="lt">
                                    <p:tmAbs val="100"/>
                                  </p:iterate>
                                  <p:childTnLst>
                                    <p:set>
                                      <p:cBhvr>
                                        <p:cTn id="13" dur="1" fill="hold">
                                          <p:stCondLst>
                                            <p:cond delay="0"/>
                                          </p:stCondLst>
                                        </p:cTn>
                                        <p:tgtEl>
                                          <p:spTgt spid="263"/>
                                        </p:tgtEl>
                                        <p:attrNameLst>
                                          <p:attrName>style.visibility</p:attrName>
                                        </p:attrNameLst>
                                      </p:cBhvr>
                                      <p:to>
                                        <p:strVal val="visible"/>
                                      </p:to>
                                    </p:set>
                                  </p:childTnLst>
                                </p:cTn>
                              </p:par>
                            </p:childTnLst>
                          </p:cTn>
                        </p:par>
                        <p:par>
                          <p:cTn id="14" fill="hold">
                            <p:stCondLst>
                              <p:cond delay="3450"/>
                            </p:stCondLst>
                            <p:childTnLst>
                              <p:par>
                                <p:cTn id="15" presetID="42" presetClass="entr" presetSubtype="0" fill="hold" nodeType="afterEffect">
                                  <p:stCondLst>
                                    <p:cond delay="0"/>
                                  </p:stCondLst>
                                  <p:childTnLst>
                                    <p:set>
                                      <p:cBhvr>
                                        <p:cTn id="16" dur="1" fill="hold">
                                          <p:stCondLst>
                                            <p:cond delay="0"/>
                                          </p:stCondLst>
                                        </p:cTn>
                                        <p:tgtEl>
                                          <p:spTgt spid="265"/>
                                        </p:tgtEl>
                                        <p:attrNameLst>
                                          <p:attrName>style.visibility</p:attrName>
                                        </p:attrNameLst>
                                      </p:cBhvr>
                                      <p:to>
                                        <p:strVal val="visible"/>
                                      </p:to>
                                    </p:set>
                                    <p:animEffect transition="in" filter="fade">
                                      <p:cBhvr>
                                        <p:cTn id="17" dur="2000"/>
                                        <p:tgtEl>
                                          <p:spTgt spid="265"/>
                                        </p:tgtEl>
                                      </p:cBhvr>
                                    </p:animEffect>
                                    <p:anim calcmode="lin" valueType="num">
                                      <p:cBhvr>
                                        <p:cTn id="18" dur="2000" fill="hold"/>
                                        <p:tgtEl>
                                          <p:spTgt spid="265"/>
                                        </p:tgtEl>
                                        <p:attrNameLst>
                                          <p:attrName>ppt_x</p:attrName>
                                        </p:attrNameLst>
                                      </p:cBhvr>
                                      <p:tavLst>
                                        <p:tav tm="0">
                                          <p:val>
                                            <p:strVal val="#ppt_x"/>
                                          </p:val>
                                        </p:tav>
                                        <p:tav tm="100000">
                                          <p:val>
                                            <p:strVal val="#ppt_x"/>
                                          </p:val>
                                        </p:tav>
                                      </p:tavLst>
                                    </p:anim>
                                    <p:anim calcmode="lin" valueType="num">
                                      <p:cBhvr>
                                        <p:cTn id="19" dur="2000" fill="hold"/>
                                        <p:tgtEl>
                                          <p:spTgt spid="265"/>
                                        </p:tgtEl>
                                        <p:attrNameLst>
                                          <p:attrName>ppt_y</p:attrName>
                                        </p:attrNameLst>
                                      </p:cBhvr>
                                      <p:tavLst>
                                        <p:tav tm="0">
                                          <p:val>
                                            <p:strVal val="#ppt_y+.1"/>
                                          </p:val>
                                        </p:tav>
                                        <p:tav tm="100000">
                                          <p:val>
                                            <p:strVal val="#ppt_y"/>
                                          </p:val>
                                        </p:tav>
                                      </p:tavLst>
                                    </p:anim>
                                  </p:childTnLst>
                                </p:cTn>
                              </p:par>
                            </p:childTnLst>
                          </p:cTn>
                        </p:par>
                        <p:par>
                          <p:cTn id="20" fill="hold">
                            <p:stCondLst>
                              <p:cond delay="5450"/>
                            </p:stCondLst>
                            <p:childTnLst>
                              <p:par>
                                <p:cTn id="21" presetID="31" presetClass="entr" presetSubtype="0" fill="hold" nodeType="afterEffect">
                                  <p:stCondLst>
                                    <p:cond delay="0"/>
                                  </p:stCondLst>
                                  <p:childTnLst>
                                    <p:set>
                                      <p:cBhvr>
                                        <p:cTn id="22" dur="1" fill="hold">
                                          <p:stCondLst>
                                            <p:cond delay="0"/>
                                          </p:stCondLst>
                                        </p:cTn>
                                        <p:tgtEl>
                                          <p:spTgt spid="261"/>
                                        </p:tgtEl>
                                        <p:attrNameLst>
                                          <p:attrName>style.visibility</p:attrName>
                                        </p:attrNameLst>
                                      </p:cBhvr>
                                      <p:to>
                                        <p:strVal val="visible"/>
                                      </p:to>
                                    </p:set>
                                    <p:anim calcmode="lin" valueType="num">
                                      <p:cBhvr>
                                        <p:cTn id="23" dur="1750" fill="hold"/>
                                        <p:tgtEl>
                                          <p:spTgt spid="261"/>
                                        </p:tgtEl>
                                        <p:attrNameLst>
                                          <p:attrName>ppt_w</p:attrName>
                                        </p:attrNameLst>
                                      </p:cBhvr>
                                      <p:tavLst>
                                        <p:tav tm="0">
                                          <p:val>
                                            <p:fltVal val="0"/>
                                          </p:val>
                                        </p:tav>
                                        <p:tav tm="100000">
                                          <p:val>
                                            <p:strVal val="#ppt_w"/>
                                          </p:val>
                                        </p:tav>
                                      </p:tavLst>
                                    </p:anim>
                                    <p:anim calcmode="lin" valueType="num">
                                      <p:cBhvr>
                                        <p:cTn id="24" dur="1750" fill="hold"/>
                                        <p:tgtEl>
                                          <p:spTgt spid="261"/>
                                        </p:tgtEl>
                                        <p:attrNameLst>
                                          <p:attrName>ppt_h</p:attrName>
                                        </p:attrNameLst>
                                      </p:cBhvr>
                                      <p:tavLst>
                                        <p:tav tm="0">
                                          <p:val>
                                            <p:fltVal val="0"/>
                                          </p:val>
                                        </p:tav>
                                        <p:tav tm="100000">
                                          <p:val>
                                            <p:strVal val="#ppt_h"/>
                                          </p:val>
                                        </p:tav>
                                      </p:tavLst>
                                    </p:anim>
                                    <p:anim calcmode="lin" valueType="num">
                                      <p:cBhvr>
                                        <p:cTn id="25" dur="1750" fill="hold"/>
                                        <p:tgtEl>
                                          <p:spTgt spid="261"/>
                                        </p:tgtEl>
                                        <p:attrNameLst>
                                          <p:attrName>style.rotation</p:attrName>
                                        </p:attrNameLst>
                                      </p:cBhvr>
                                      <p:tavLst>
                                        <p:tav tm="0">
                                          <p:val>
                                            <p:fltVal val="90"/>
                                          </p:val>
                                        </p:tav>
                                        <p:tav tm="100000">
                                          <p:val>
                                            <p:fltVal val="0"/>
                                          </p:val>
                                        </p:tav>
                                      </p:tavLst>
                                    </p:anim>
                                    <p:animEffect transition="in" filter="fade">
                                      <p:cBhvr>
                                        <p:cTn id="26" dur="1750"/>
                                        <p:tgtEl>
                                          <p:spTgt spid="261"/>
                                        </p:tgtEl>
                                      </p:cBhvr>
                                    </p:animEffect>
                                  </p:childTnLst>
                                </p:cTn>
                              </p:par>
                            </p:childTnLst>
                          </p:cTn>
                        </p:par>
                        <p:par>
                          <p:cTn id="27" fill="hold">
                            <p:stCondLst>
                              <p:cond delay="7450"/>
                            </p:stCondLst>
                            <p:childTnLst>
                              <p:par>
                                <p:cTn id="28" presetID="1" presetClass="entr" presetSubtype="0" fill="hold" grpId="0" nodeType="afterEffect">
                                  <p:stCondLst>
                                    <p:cond delay="0"/>
                                  </p:stCondLst>
                                  <p:iterate type="lt">
                                    <p:tmAbs val="100"/>
                                  </p:iterate>
                                  <p:childTnLst>
                                    <p:set>
                                      <p:cBhvr>
                                        <p:cTn id="29" dur="1" fill="hold">
                                          <p:stCondLst>
                                            <p:cond delay="0"/>
                                          </p:stCondLst>
                                        </p:cTn>
                                        <p:tgtEl>
                                          <p:spTgt spid="264"/>
                                        </p:tgtEl>
                                        <p:attrNameLst>
                                          <p:attrName>style.visibility</p:attrName>
                                        </p:attrNameLst>
                                      </p:cBhvr>
                                      <p:to>
                                        <p:strVal val="visible"/>
                                      </p:to>
                                    </p:set>
                                  </p:childTnLst>
                                </p:cTn>
                              </p:par>
                            </p:childTnLst>
                          </p:cTn>
                        </p:par>
                        <p:par>
                          <p:cTn id="30" fill="hold">
                            <p:stCondLst>
                              <p:cond delay="9100"/>
                            </p:stCondLst>
                            <p:childTnLst>
                              <p:par>
                                <p:cTn id="31" presetID="42" presetClass="entr" presetSubtype="0" fill="hold" nodeType="afterEffect">
                                  <p:stCondLst>
                                    <p:cond delay="0"/>
                                  </p:stCondLst>
                                  <p:childTnLst>
                                    <p:set>
                                      <p:cBhvr>
                                        <p:cTn id="32" dur="1" fill="hold">
                                          <p:stCondLst>
                                            <p:cond delay="0"/>
                                          </p:stCondLst>
                                        </p:cTn>
                                        <p:tgtEl>
                                          <p:spTgt spid="270"/>
                                        </p:tgtEl>
                                        <p:attrNameLst>
                                          <p:attrName>style.visibility</p:attrName>
                                        </p:attrNameLst>
                                      </p:cBhvr>
                                      <p:to>
                                        <p:strVal val="visible"/>
                                      </p:to>
                                    </p:set>
                                    <p:animEffect transition="in" filter="fade">
                                      <p:cBhvr>
                                        <p:cTn id="33" dur="2000"/>
                                        <p:tgtEl>
                                          <p:spTgt spid="270"/>
                                        </p:tgtEl>
                                      </p:cBhvr>
                                    </p:animEffect>
                                    <p:anim calcmode="lin" valueType="num">
                                      <p:cBhvr>
                                        <p:cTn id="34" dur="2000" fill="hold"/>
                                        <p:tgtEl>
                                          <p:spTgt spid="270"/>
                                        </p:tgtEl>
                                        <p:attrNameLst>
                                          <p:attrName>ppt_x</p:attrName>
                                        </p:attrNameLst>
                                      </p:cBhvr>
                                      <p:tavLst>
                                        <p:tav tm="0">
                                          <p:val>
                                            <p:strVal val="#ppt_x"/>
                                          </p:val>
                                        </p:tav>
                                        <p:tav tm="100000">
                                          <p:val>
                                            <p:strVal val="#ppt_x"/>
                                          </p:val>
                                        </p:tav>
                                      </p:tavLst>
                                    </p:anim>
                                    <p:anim calcmode="lin" valueType="num">
                                      <p:cBhvr>
                                        <p:cTn id="35" dur="2000" fill="hold"/>
                                        <p:tgtEl>
                                          <p:spTgt spid="27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3" grpId="0"/>
      <p:bldP spid="264" grpId="0"/>
    </p:bldLst>
  </p:timing>
</p:sld>
</file>

<file path=ppt/slides/slide6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363910" y="167293"/>
            <a:ext cx="3464180" cy="664633"/>
          </a:xfrm>
          <a:ln w="25400">
            <a:solidFill>
              <a:srgbClr val="990000"/>
            </a:solidFill>
            <a:prstDash val="dashDot"/>
          </a:ln>
        </p:spPr>
        <p:txBody>
          <a:bodyPr/>
          <a:lstStyle/>
          <a:p>
            <a:pPr algn="dist"/>
            <a:r>
              <a:rPr lang="en-US" altLang="zh-CN" dirty="0">
                <a:solidFill>
                  <a:srgbClr val="990000"/>
                </a:solidFill>
                <a:effectLst>
                  <a:outerShdw blurRad="38100" dist="38100" dir="2700000" algn="tl">
                    <a:srgbClr val="000000">
                      <a:alpha val="43137"/>
                    </a:srgbClr>
                  </a:outerShdw>
                </a:effectLst>
              </a:rPr>
              <a:t>2017</a:t>
            </a:r>
            <a:r>
              <a:rPr lang="zh-CN" altLang="en-US" dirty="0">
                <a:solidFill>
                  <a:srgbClr val="990000"/>
                </a:solidFill>
                <a:effectLst>
                  <a:outerShdw blurRad="38100" dist="38100" dir="2700000" algn="tl">
                    <a:srgbClr val="000000">
                      <a:alpha val="43137"/>
                    </a:srgbClr>
                  </a:outerShdw>
                </a:effectLst>
              </a:rPr>
              <a:t>年重点工作任务</a:t>
            </a:r>
            <a:endParaRPr lang="zh-CN" altLang="en-US" dirty="0">
              <a:solidFill>
                <a:srgbClr val="990000"/>
              </a:solidFill>
              <a:effectLst>
                <a:outerShdw blurRad="38100" dist="38100" dir="2700000" algn="tl">
                  <a:srgbClr val="000000">
                    <a:alpha val="43137"/>
                  </a:srgbClr>
                </a:outerShdw>
              </a:effectLst>
            </a:endParaRPr>
          </a:p>
        </p:txBody>
      </p:sp>
      <p:sp>
        <p:nvSpPr>
          <p:cNvPr id="5" name="圆角矩形 22"/>
          <p:cNvSpPr/>
          <p:nvPr/>
        </p:nvSpPr>
        <p:spPr>
          <a:xfrm>
            <a:off x="698641" y="1790129"/>
            <a:ext cx="2400000" cy="720000"/>
          </a:xfrm>
          <a:prstGeom prst="roundRect">
            <a:avLst>
              <a:gd name="adj" fmla="val 50000"/>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rPr>
              <a:t>2017</a:t>
            </a:r>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重点任务</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363910" y="1865493"/>
            <a:ext cx="6251095" cy="502766"/>
          </a:xfrm>
          <a:prstGeom prst="rect">
            <a:avLst/>
          </a:prstGeom>
          <a:noFill/>
        </p:spPr>
        <p:txBody>
          <a:bodyPr wrap="square" rtlCol="0">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加大生态环境保护治理力度</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sp>
        <p:nvSpPr>
          <p:cNvPr id="7" name="矩形 6"/>
          <p:cNvSpPr/>
          <p:nvPr/>
        </p:nvSpPr>
        <p:spPr>
          <a:xfrm>
            <a:off x="698642" y="2771098"/>
            <a:ext cx="10798289" cy="60959"/>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8" name="TextBox 1"/>
          <p:cNvSpPr txBox="1"/>
          <p:nvPr/>
        </p:nvSpPr>
        <p:spPr>
          <a:xfrm>
            <a:off x="3490941" y="1790129"/>
            <a:ext cx="872968" cy="666786"/>
          </a:xfrm>
          <a:prstGeom prst="rect">
            <a:avLst/>
          </a:prstGeom>
          <a:noFill/>
        </p:spPr>
        <p:txBody>
          <a:bodyPr wrap="square" rtlCol="0">
            <a:spAutoFit/>
          </a:bodyPr>
          <a:lstStyle/>
          <a:p>
            <a:pPr defTabSz="913765"/>
            <a:r>
              <a:rPr lang="en-US" altLang="zh-CN" sz="3735" dirty="0">
                <a:solidFill>
                  <a:srgbClr val="990000"/>
                </a:solidFill>
                <a:latin typeface="Impact" panose="020B0806030902050204" pitchFamily="34" charset="0"/>
                <a:ea typeface="宋体" panose="02010600030101010101" pitchFamily="2" charset="-122"/>
              </a:rPr>
              <a:t>07</a:t>
            </a:r>
            <a:endParaRPr lang="zh-CN" altLang="en-US" sz="3735" dirty="0">
              <a:solidFill>
                <a:srgbClr val="990000"/>
              </a:solidFill>
              <a:latin typeface="Impact" panose="020B0806030902050204" pitchFamily="34" charset="0"/>
              <a:ea typeface="宋体" panose="02010600030101010101" pitchFamily="2" charset="-122"/>
            </a:endParaRPr>
          </a:p>
        </p:txBody>
      </p:sp>
      <p:sp>
        <p:nvSpPr>
          <p:cNvPr id="9" name="矩形 8"/>
          <p:cNvSpPr/>
          <p:nvPr/>
        </p:nvSpPr>
        <p:spPr>
          <a:xfrm>
            <a:off x="698641" y="3126143"/>
            <a:ext cx="10798289" cy="666977"/>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加快改善生态环境特别是空气质量，是人民群众的迫切愿望，是可持续发展的内在要求。必须科学施策、标本兼治、铁腕治理，努力向人民群众交出合格答卷。</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10" name="矩形 9"/>
          <p:cNvSpPr/>
          <p:nvPr/>
        </p:nvSpPr>
        <p:spPr>
          <a:xfrm>
            <a:off x="1029455" y="4095206"/>
            <a:ext cx="6096000" cy="379656"/>
          </a:xfrm>
          <a:prstGeom prst="rect">
            <a:avLst/>
          </a:prstGeom>
        </p:spPr>
        <p:txBody>
          <a:bodyPr>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今年二氧化硫、氮氧化物排放量要分别下降</a:t>
            </a:r>
            <a:r>
              <a:rPr lang="en-US" altLang="zh-CN" sz="1865" b="1" dirty="0">
                <a:solidFill>
                  <a:srgbClr val="990000"/>
                </a:solidFill>
                <a:latin typeface="微软雅黑" panose="020B0503020204020204" pitchFamily="34" charset="-122"/>
                <a:ea typeface="微软雅黑" panose="020B0503020204020204" pitchFamily="34" charset="-122"/>
              </a:rPr>
              <a:t>3%</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1" name="矩形 10"/>
          <p:cNvSpPr/>
          <p:nvPr/>
        </p:nvSpPr>
        <p:spPr>
          <a:xfrm>
            <a:off x="1029455" y="4622503"/>
            <a:ext cx="4482317" cy="379656"/>
          </a:xfrm>
          <a:prstGeom prst="rect">
            <a:avLst/>
          </a:prstGeom>
        </p:spPr>
        <p:txBody>
          <a:bodyPr wrap="non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重点地区细颗粒物</a:t>
            </a:r>
            <a:r>
              <a:rPr lang="en-US" altLang="zh-CN" sz="1865" b="1" dirty="0">
                <a:solidFill>
                  <a:srgbClr val="990000"/>
                </a:solidFill>
                <a:latin typeface="微软雅黑" panose="020B0503020204020204" pitchFamily="34" charset="-122"/>
                <a:ea typeface="微软雅黑" panose="020B0503020204020204" pitchFamily="34" charset="-122"/>
              </a:rPr>
              <a:t>(PM2.5)</a:t>
            </a:r>
            <a:r>
              <a:rPr lang="zh-CN" altLang="en-US" sz="1865" dirty="0">
                <a:solidFill>
                  <a:prstClr val="black"/>
                </a:solidFill>
                <a:latin typeface="微软雅黑" panose="020B0503020204020204" pitchFamily="34" charset="-122"/>
                <a:ea typeface="微软雅黑" panose="020B0503020204020204" pitchFamily="34" charset="-122"/>
              </a:rPr>
              <a:t>浓度明显下降</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12" name="矩形 11"/>
          <p:cNvSpPr/>
          <p:nvPr/>
        </p:nvSpPr>
        <p:spPr>
          <a:xfrm>
            <a:off x="1029455" y="5149799"/>
            <a:ext cx="4854214" cy="379656"/>
          </a:xfrm>
          <a:prstGeom prst="rect">
            <a:avLst/>
          </a:prstGeom>
        </p:spPr>
        <p:txBody>
          <a:bodyPr wrap="non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今年化学需氧量、氨氮排放量要分别</a:t>
            </a:r>
            <a:r>
              <a:rPr lang="zh-CN" altLang="en-US" sz="1865" b="1" dirty="0">
                <a:solidFill>
                  <a:srgbClr val="990000"/>
                </a:solidFill>
                <a:latin typeface="微软雅黑" panose="020B0503020204020204" pitchFamily="34" charset="-122"/>
                <a:ea typeface="微软雅黑" panose="020B0503020204020204" pitchFamily="34" charset="-122"/>
              </a:rPr>
              <a:t>下降</a:t>
            </a:r>
            <a:r>
              <a:rPr lang="en-US" altLang="zh-CN" sz="1865" b="1" dirty="0">
                <a:solidFill>
                  <a:srgbClr val="990000"/>
                </a:solidFill>
                <a:latin typeface="微软雅黑" panose="020B0503020204020204" pitchFamily="34" charset="-122"/>
                <a:ea typeface="微软雅黑" panose="020B0503020204020204" pitchFamily="34" charset="-122"/>
              </a:rPr>
              <a:t>2%</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3" name="矩形 12"/>
          <p:cNvSpPr/>
          <p:nvPr/>
        </p:nvSpPr>
        <p:spPr>
          <a:xfrm>
            <a:off x="6508094" y="4095205"/>
            <a:ext cx="4209807" cy="379656"/>
          </a:xfrm>
          <a:prstGeom prst="rect">
            <a:avLst/>
          </a:prstGeom>
        </p:spPr>
        <p:txBody>
          <a:bodyPr wrap="non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完成以电代煤、以气代煤</a:t>
            </a:r>
            <a:r>
              <a:rPr lang="en-US" altLang="zh-CN" sz="1865" b="1" dirty="0">
                <a:solidFill>
                  <a:srgbClr val="990000"/>
                </a:solidFill>
                <a:latin typeface="微软雅黑" panose="020B0503020204020204" pitchFamily="34" charset="-122"/>
                <a:ea typeface="微软雅黑" panose="020B0503020204020204" pitchFamily="34" charset="-122"/>
              </a:rPr>
              <a:t>300</a:t>
            </a:r>
            <a:r>
              <a:rPr lang="zh-CN" altLang="en-US" sz="1865" b="1" dirty="0">
                <a:solidFill>
                  <a:srgbClr val="990000"/>
                </a:solidFill>
                <a:latin typeface="微软雅黑" panose="020B0503020204020204" pitchFamily="34" charset="-122"/>
                <a:ea typeface="微软雅黑" panose="020B0503020204020204" pitchFamily="34" charset="-122"/>
              </a:rPr>
              <a:t>万户以上</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4" name="矩形 13"/>
          <p:cNvSpPr/>
          <p:nvPr/>
        </p:nvSpPr>
        <p:spPr>
          <a:xfrm>
            <a:off x="6508094" y="4622503"/>
            <a:ext cx="5017720" cy="379656"/>
          </a:xfrm>
          <a:prstGeom prst="rect">
            <a:avLst/>
          </a:prstGeom>
        </p:spPr>
        <p:txBody>
          <a:bodyPr wrap="non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对所有重点工业污染源，实行</a:t>
            </a:r>
            <a:r>
              <a:rPr lang="en-US" altLang="zh-CN" sz="1865" b="1" dirty="0">
                <a:solidFill>
                  <a:srgbClr val="990000"/>
                </a:solidFill>
                <a:latin typeface="微软雅黑" panose="020B0503020204020204" pitchFamily="34" charset="-122"/>
                <a:ea typeface="微软雅黑" panose="020B0503020204020204" pitchFamily="34" charset="-122"/>
              </a:rPr>
              <a:t>24</a:t>
            </a:r>
            <a:r>
              <a:rPr lang="zh-CN" altLang="en-US" sz="1865" b="1" dirty="0">
                <a:solidFill>
                  <a:srgbClr val="990000"/>
                </a:solidFill>
                <a:latin typeface="微软雅黑" panose="020B0503020204020204" pitchFamily="34" charset="-122"/>
                <a:ea typeface="微软雅黑" panose="020B0503020204020204" pitchFamily="34" charset="-122"/>
              </a:rPr>
              <a:t>小时在线监控</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5" name="矩形 14"/>
          <p:cNvSpPr/>
          <p:nvPr/>
        </p:nvSpPr>
        <p:spPr>
          <a:xfrm>
            <a:off x="6508093" y="5149799"/>
            <a:ext cx="3640740" cy="379656"/>
          </a:xfrm>
          <a:prstGeom prst="rect">
            <a:avLst/>
          </a:prstGeom>
        </p:spPr>
        <p:txBody>
          <a:bodyPr wrap="non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完成退耕还林还草</a:t>
            </a:r>
            <a:r>
              <a:rPr lang="en-US" altLang="zh-CN" sz="1865" b="1" dirty="0">
                <a:solidFill>
                  <a:srgbClr val="990000"/>
                </a:solidFill>
                <a:latin typeface="微软雅黑" panose="020B0503020204020204" pitchFamily="34" charset="-122"/>
                <a:ea typeface="微软雅黑" panose="020B0503020204020204" pitchFamily="34" charset="-122"/>
              </a:rPr>
              <a:t>1200</a:t>
            </a:r>
            <a:r>
              <a:rPr lang="zh-CN" altLang="en-US" sz="1865" b="1" dirty="0">
                <a:solidFill>
                  <a:srgbClr val="990000"/>
                </a:solidFill>
                <a:latin typeface="微软雅黑" panose="020B0503020204020204" pitchFamily="34" charset="-122"/>
                <a:ea typeface="微软雅黑" panose="020B0503020204020204" pitchFamily="34" charset="-122"/>
              </a:rPr>
              <a:t>万亩以上</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sp>
        <p:nvSpPr>
          <p:cNvPr id="16" name="椭圆 15"/>
          <p:cNvSpPr/>
          <p:nvPr/>
        </p:nvSpPr>
        <p:spPr>
          <a:xfrm>
            <a:off x="777680" y="4191857"/>
            <a:ext cx="217064" cy="217064"/>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7" name="椭圆 16"/>
          <p:cNvSpPr/>
          <p:nvPr/>
        </p:nvSpPr>
        <p:spPr>
          <a:xfrm>
            <a:off x="777680" y="4719155"/>
            <a:ext cx="217064" cy="217064"/>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8" name="椭圆 17"/>
          <p:cNvSpPr/>
          <p:nvPr/>
        </p:nvSpPr>
        <p:spPr>
          <a:xfrm>
            <a:off x="777680" y="5246451"/>
            <a:ext cx="217064" cy="217064"/>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19" name="椭圆 18"/>
          <p:cNvSpPr/>
          <p:nvPr/>
        </p:nvSpPr>
        <p:spPr>
          <a:xfrm>
            <a:off x="6200727" y="4191857"/>
            <a:ext cx="217064" cy="217064"/>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0" name="椭圆 19"/>
          <p:cNvSpPr/>
          <p:nvPr/>
        </p:nvSpPr>
        <p:spPr>
          <a:xfrm>
            <a:off x="6200727" y="4719155"/>
            <a:ext cx="217064" cy="217064"/>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
        <p:nvSpPr>
          <p:cNvPr id="21" name="椭圆 20"/>
          <p:cNvSpPr/>
          <p:nvPr/>
        </p:nvSpPr>
        <p:spPr>
          <a:xfrm>
            <a:off x="6200727" y="5246451"/>
            <a:ext cx="217064" cy="217064"/>
          </a:xfrm>
          <a:prstGeom prst="ellipse">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1000"/>
                                        <p:tgtEl>
                                          <p:spTgt spid="8"/>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2000"/>
                                        <p:tgtEl>
                                          <p:spTgt spid="6"/>
                                        </p:tgtEl>
                                      </p:cBhvr>
                                    </p:animEffect>
                                  </p:childTnLst>
                                </p:cTn>
                              </p:par>
                            </p:childTnLst>
                          </p:cTn>
                        </p:par>
                        <p:par>
                          <p:cTn id="19" fill="hold">
                            <p:stCondLst>
                              <p:cond delay="5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2000"/>
                                        <p:tgtEl>
                                          <p:spTgt spid="7"/>
                                        </p:tgtEl>
                                      </p:cBhvr>
                                    </p:animEffect>
                                  </p:childTnLst>
                                </p:cTn>
                              </p:par>
                            </p:childTnLst>
                          </p:cTn>
                        </p:par>
                        <p:par>
                          <p:cTn id="23" fill="hold">
                            <p:stCondLst>
                              <p:cond delay="7000"/>
                            </p:stCondLst>
                            <p:childTnLst>
                              <p:par>
                                <p:cTn id="24" presetID="1" presetClass="entr" presetSubtype="0" fill="hold" grpId="0" nodeType="afterEffect">
                                  <p:stCondLst>
                                    <p:cond delay="0"/>
                                  </p:stCondLst>
                                  <p:iterate type="lt">
                                    <p:tmAbs val="80"/>
                                  </p:iterate>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12600"/>
                            </p:stCondLst>
                            <p:childTnLst>
                              <p:par>
                                <p:cTn id="27" presetID="42"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2000"/>
                                        <p:tgtEl>
                                          <p:spTgt spid="10"/>
                                        </p:tgtEl>
                                      </p:cBhvr>
                                    </p:animEffect>
                                    <p:anim calcmode="lin" valueType="num">
                                      <p:cBhvr>
                                        <p:cTn id="30" dur="2000" fill="hold"/>
                                        <p:tgtEl>
                                          <p:spTgt spid="10"/>
                                        </p:tgtEl>
                                        <p:attrNameLst>
                                          <p:attrName>ppt_x</p:attrName>
                                        </p:attrNameLst>
                                      </p:cBhvr>
                                      <p:tavLst>
                                        <p:tav tm="0">
                                          <p:val>
                                            <p:strVal val="#ppt_x"/>
                                          </p:val>
                                        </p:tav>
                                        <p:tav tm="100000">
                                          <p:val>
                                            <p:strVal val="#ppt_x"/>
                                          </p:val>
                                        </p:tav>
                                      </p:tavLst>
                                    </p:anim>
                                    <p:anim calcmode="lin" valueType="num">
                                      <p:cBhvr>
                                        <p:cTn id="31" dur="2000" fill="hold"/>
                                        <p:tgtEl>
                                          <p:spTgt spid="10"/>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2000"/>
                                        <p:tgtEl>
                                          <p:spTgt spid="11"/>
                                        </p:tgtEl>
                                      </p:cBhvr>
                                    </p:animEffect>
                                    <p:anim calcmode="lin" valueType="num">
                                      <p:cBhvr>
                                        <p:cTn id="35" dur="2000" fill="hold"/>
                                        <p:tgtEl>
                                          <p:spTgt spid="11"/>
                                        </p:tgtEl>
                                        <p:attrNameLst>
                                          <p:attrName>ppt_x</p:attrName>
                                        </p:attrNameLst>
                                      </p:cBhvr>
                                      <p:tavLst>
                                        <p:tav tm="0">
                                          <p:val>
                                            <p:strVal val="#ppt_x"/>
                                          </p:val>
                                        </p:tav>
                                        <p:tav tm="100000">
                                          <p:val>
                                            <p:strVal val="#ppt_x"/>
                                          </p:val>
                                        </p:tav>
                                      </p:tavLst>
                                    </p:anim>
                                    <p:anim calcmode="lin" valueType="num">
                                      <p:cBhvr>
                                        <p:cTn id="36" dur="2000" fill="hold"/>
                                        <p:tgtEl>
                                          <p:spTgt spid="11"/>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2"/>
                                        </p:tgtEl>
                                        <p:attrNameLst>
                                          <p:attrName>style.visibility</p:attrName>
                                        </p:attrNameLst>
                                      </p:cBhvr>
                                      <p:to>
                                        <p:strVal val="visible"/>
                                      </p:to>
                                    </p:set>
                                    <p:animEffect transition="in" filter="fade">
                                      <p:cBhvr>
                                        <p:cTn id="39" dur="2000"/>
                                        <p:tgtEl>
                                          <p:spTgt spid="12"/>
                                        </p:tgtEl>
                                      </p:cBhvr>
                                    </p:animEffect>
                                    <p:anim calcmode="lin" valueType="num">
                                      <p:cBhvr>
                                        <p:cTn id="40" dur="2000" fill="hold"/>
                                        <p:tgtEl>
                                          <p:spTgt spid="12"/>
                                        </p:tgtEl>
                                        <p:attrNameLst>
                                          <p:attrName>ppt_x</p:attrName>
                                        </p:attrNameLst>
                                      </p:cBhvr>
                                      <p:tavLst>
                                        <p:tav tm="0">
                                          <p:val>
                                            <p:strVal val="#ppt_x"/>
                                          </p:val>
                                        </p:tav>
                                        <p:tav tm="100000">
                                          <p:val>
                                            <p:strVal val="#ppt_x"/>
                                          </p:val>
                                        </p:tav>
                                      </p:tavLst>
                                    </p:anim>
                                    <p:anim calcmode="lin" valueType="num">
                                      <p:cBhvr>
                                        <p:cTn id="41" dur="2000" fill="hold"/>
                                        <p:tgtEl>
                                          <p:spTgt spid="12"/>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fade">
                                      <p:cBhvr>
                                        <p:cTn id="44" dur="2000"/>
                                        <p:tgtEl>
                                          <p:spTgt spid="13"/>
                                        </p:tgtEl>
                                      </p:cBhvr>
                                    </p:animEffect>
                                    <p:anim calcmode="lin" valueType="num">
                                      <p:cBhvr>
                                        <p:cTn id="45" dur="2000" fill="hold"/>
                                        <p:tgtEl>
                                          <p:spTgt spid="13"/>
                                        </p:tgtEl>
                                        <p:attrNameLst>
                                          <p:attrName>ppt_x</p:attrName>
                                        </p:attrNameLst>
                                      </p:cBhvr>
                                      <p:tavLst>
                                        <p:tav tm="0">
                                          <p:val>
                                            <p:strVal val="#ppt_x"/>
                                          </p:val>
                                        </p:tav>
                                        <p:tav tm="100000">
                                          <p:val>
                                            <p:strVal val="#ppt_x"/>
                                          </p:val>
                                        </p:tav>
                                      </p:tavLst>
                                    </p:anim>
                                    <p:anim calcmode="lin" valueType="num">
                                      <p:cBhvr>
                                        <p:cTn id="46" dur="2000" fill="hold"/>
                                        <p:tgtEl>
                                          <p:spTgt spid="13"/>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2000"/>
                                        <p:tgtEl>
                                          <p:spTgt spid="14"/>
                                        </p:tgtEl>
                                      </p:cBhvr>
                                    </p:animEffect>
                                    <p:anim calcmode="lin" valueType="num">
                                      <p:cBhvr>
                                        <p:cTn id="50" dur="2000" fill="hold"/>
                                        <p:tgtEl>
                                          <p:spTgt spid="14"/>
                                        </p:tgtEl>
                                        <p:attrNameLst>
                                          <p:attrName>ppt_x</p:attrName>
                                        </p:attrNameLst>
                                      </p:cBhvr>
                                      <p:tavLst>
                                        <p:tav tm="0">
                                          <p:val>
                                            <p:strVal val="#ppt_x"/>
                                          </p:val>
                                        </p:tav>
                                        <p:tav tm="100000">
                                          <p:val>
                                            <p:strVal val="#ppt_x"/>
                                          </p:val>
                                        </p:tav>
                                      </p:tavLst>
                                    </p:anim>
                                    <p:anim calcmode="lin" valueType="num">
                                      <p:cBhvr>
                                        <p:cTn id="51" dur="2000" fill="hold"/>
                                        <p:tgtEl>
                                          <p:spTgt spid="1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5"/>
                                        </p:tgtEl>
                                        <p:attrNameLst>
                                          <p:attrName>style.visibility</p:attrName>
                                        </p:attrNameLst>
                                      </p:cBhvr>
                                      <p:to>
                                        <p:strVal val="visible"/>
                                      </p:to>
                                    </p:set>
                                    <p:animEffect transition="in" filter="fade">
                                      <p:cBhvr>
                                        <p:cTn id="54" dur="2000"/>
                                        <p:tgtEl>
                                          <p:spTgt spid="15"/>
                                        </p:tgtEl>
                                      </p:cBhvr>
                                    </p:animEffect>
                                    <p:anim calcmode="lin" valueType="num">
                                      <p:cBhvr>
                                        <p:cTn id="55" dur="2000" fill="hold"/>
                                        <p:tgtEl>
                                          <p:spTgt spid="15"/>
                                        </p:tgtEl>
                                        <p:attrNameLst>
                                          <p:attrName>ppt_x</p:attrName>
                                        </p:attrNameLst>
                                      </p:cBhvr>
                                      <p:tavLst>
                                        <p:tav tm="0">
                                          <p:val>
                                            <p:strVal val="#ppt_x"/>
                                          </p:val>
                                        </p:tav>
                                        <p:tav tm="100000">
                                          <p:val>
                                            <p:strVal val="#ppt_x"/>
                                          </p:val>
                                        </p:tav>
                                      </p:tavLst>
                                    </p:anim>
                                    <p:anim calcmode="lin" valueType="num">
                                      <p:cBhvr>
                                        <p:cTn id="56" dur="2000" fill="hold"/>
                                        <p:tgtEl>
                                          <p:spTgt spid="15"/>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2000"/>
                                        <p:tgtEl>
                                          <p:spTgt spid="16"/>
                                        </p:tgtEl>
                                      </p:cBhvr>
                                    </p:animEffect>
                                    <p:anim calcmode="lin" valueType="num">
                                      <p:cBhvr>
                                        <p:cTn id="60" dur="2000" fill="hold"/>
                                        <p:tgtEl>
                                          <p:spTgt spid="16"/>
                                        </p:tgtEl>
                                        <p:attrNameLst>
                                          <p:attrName>ppt_x</p:attrName>
                                        </p:attrNameLst>
                                      </p:cBhvr>
                                      <p:tavLst>
                                        <p:tav tm="0">
                                          <p:val>
                                            <p:strVal val="#ppt_x"/>
                                          </p:val>
                                        </p:tav>
                                        <p:tav tm="100000">
                                          <p:val>
                                            <p:strVal val="#ppt_x"/>
                                          </p:val>
                                        </p:tav>
                                      </p:tavLst>
                                    </p:anim>
                                    <p:anim calcmode="lin" valueType="num">
                                      <p:cBhvr>
                                        <p:cTn id="61" dur="2000" fill="hold"/>
                                        <p:tgtEl>
                                          <p:spTgt spid="1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fade">
                                      <p:cBhvr>
                                        <p:cTn id="64" dur="2000"/>
                                        <p:tgtEl>
                                          <p:spTgt spid="17"/>
                                        </p:tgtEl>
                                      </p:cBhvr>
                                    </p:animEffect>
                                    <p:anim calcmode="lin" valueType="num">
                                      <p:cBhvr>
                                        <p:cTn id="65" dur="2000" fill="hold"/>
                                        <p:tgtEl>
                                          <p:spTgt spid="17"/>
                                        </p:tgtEl>
                                        <p:attrNameLst>
                                          <p:attrName>ppt_x</p:attrName>
                                        </p:attrNameLst>
                                      </p:cBhvr>
                                      <p:tavLst>
                                        <p:tav tm="0">
                                          <p:val>
                                            <p:strVal val="#ppt_x"/>
                                          </p:val>
                                        </p:tav>
                                        <p:tav tm="100000">
                                          <p:val>
                                            <p:strVal val="#ppt_x"/>
                                          </p:val>
                                        </p:tav>
                                      </p:tavLst>
                                    </p:anim>
                                    <p:anim calcmode="lin" valueType="num">
                                      <p:cBhvr>
                                        <p:cTn id="66" dur="2000" fill="hold"/>
                                        <p:tgtEl>
                                          <p:spTgt spid="17"/>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2000"/>
                                        <p:tgtEl>
                                          <p:spTgt spid="18"/>
                                        </p:tgtEl>
                                      </p:cBhvr>
                                    </p:animEffect>
                                    <p:anim calcmode="lin" valueType="num">
                                      <p:cBhvr>
                                        <p:cTn id="70" dur="2000" fill="hold"/>
                                        <p:tgtEl>
                                          <p:spTgt spid="18"/>
                                        </p:tgtEl>
                                        <p:attrNameLst>
                                          <p:attrName>ppt_x</p:attrName>
                                        </p:attrNameLst>
                                      </p:cBhvr>
                                      <p:tavLst>
                                        <p:tav tm="0">
                                          <p:val>
                                            <p:strVal val="#ppt_x"/>
                                          </p:val>
                                        </p:tav>
                                        <p:tav tm="100000">
                                          <p:val>
                                            <p:strVal val="#ppt_x"/>
                                          </p:val>
                                        </p:tav>
                                      </p:tavLst>
                                    </p:anim>
                                    <p:anim calcmode="lin" valueType="num">
                                      <p:cBhvr>
                                        <p:cTn id="71" dur="2000" fill="hold"/>
                                        <p:tgtEl>
                                          <p:spTgt spid="18"/>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9"/>
                                        </p:tgtEl>
                                        <p:attrNameLst>
                                          <p:attrName>style.visibility</p:attrName>
                                        </p:attrNameLst>
                                      </p:cBhvr>
                                      <p:to>
                                        <p:strVal val="visible"/>
                                      </p:to>
                                    </p:set>
                                    <p:animEffect transition="in" filter="fade">
                                      <p:cBhvr>
                                        <p:cTn id="74" dur="2000"/>
                                        <p:tgtEl>
                                          <p:spTgt spid="19"/>
                                        </p:tgtEl>
                                      </p:cBhvr>
                                    </p:animEffect>
                                    <p:anim calcmode="lin" valueType="num">
                                      <p:cBhvr>
                                        <p:cTn id="75" dur="2000" fill="hold"/>
                                        <p:tgtEl>
                                          <p:spTgt spid="19"/>
                                        </p:tgtEl>
                                        <p:attrNameLst>
                                          <p:attrName>ppt_x</p:attrName>
                                        </p:attrNameLst>
                                      </p:cBhvr>
                                      <p:tavLst>
                                        <p:tav tm="0">
                                          <p:val>
                                            <p:strVal val="#ppt_x"/>
                                          </p:val>
                                        </p:tav>
                                        <p:tav tm="100000">
                                          <p:val>
                                            <p:strVal val="#ppt_x"/>
                                          </p:val>
                                        </p:tav>
                                      </p:tavLst>
                                    </p:anim>
                                    <p:anim calcmode="lin" valueType="num">
                                      <p:cBhvr>
                                        <p:cTn id="76" dur="2000" fill="hold"/>
                                        <p:tgtEl>
                                          <p:spTgt spid="19"/>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20"/>
                                        </p:tgtEl>
                                        <p:attrNameLst>
                                          <p:attrName>style.visibility</p:attrName>
                                        </p:attrNameLst>
                                      </p:cBhvr>
                                      <p:to>
                                        <p:strVal val="visible"/>
                                      </p:to>
                                    </p:set>
                                    <p:animEffect transition="in" filter="fade">
                                      <p:cBhvr>
                                        <p:cTn id="79" dur="2000"/>
                                        <p:tgtEl>
                                          <p:spTgt spid="20"/>
                                        </p:tgtEl>
                                      </p:cBhvr>
                                    </p:animEffect>
                                    <p:anim calcmode="lin" valueType="num">
                                      <p:cBhvr>
                                        <p:cTn id="80" dur="2000" fill="hold"/>
                                        <p:tgtEl>
                                          <p:spTgt spid="20"/>
                                        </p:tgtEl>
                                        <p:attrNameLst>
                                          <p:attrName>ppt_x</p:attrName>
                                        </p:attrNameLst>
                                      </p:cBhvr>
                                      <p:tavLst>
                                        <p:tav tm="0">
                                          <p:val>
                                            <p:strVal val="#ppt_x"/>
                                          </p:val>
                                        </p:tav>
                                        <p:tav tm="100000">
                                          <p:val>
                                            <p:strVal val="#ppt_x"/>
                                          </p:val>
                                        </p:tav>
                                      </p:tavLst>
                                    </p:anim>
                                    <p:anim calcmode="lin" valueType="num">
                                      <p:cBhvr>
                                        <p:cTn id="81" dur="2000" fill="hold"/>
                                        <p:tgtEl>
                                          <p:spTgt spid="20"/>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2000"/>
                                        <p:tgtEl>
                                          <p:spTgt spid="21"/>
                                        </p:tgtEl>
                                      </p:cBhvr>
                                    </p:animEffect>
                                    <p:anim calcmode="lin" valueType="num">
                                      <p:cBhvr>
                                        <p:cTn id="85" dur="2000" fill="hold"/>
                                        <p:tgtEl>
                                          <p:spTgt spid="21"/>
                                        </p:tgtEl>
                                        <p:attrNameLst>
                                          <p:attrName>ppt_x</p:attrName>
                                        </p:attrNameLst>
                                      </p:cBhvr>
                                      <p:tavLst>
                                        <p:tav tm="0">
                                          <p:val>
                                            <p:strVal val="#ppt_x"/>
                                          </p:val>
                                        </p:tav>
                                        <p:tav tm="100000">
                                          <p:val>
                                            <p:strVal val="#ppt_x"/>
                                          </p:val>
                                        </p:tav>
                                      </p:tavLst>
                                    </p:anim>
                                    <p:anim calcmode="lin" valueType="num">
                                      <p:cBhvr>
                                        <p:cTn id="86" dur="2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P spid="10" grpId="0"/>
      <p:bldP spid="11" grpId="0"/>
      <p:bldP spid="12" grpId="0"/>
      <p:bldP spid="13" grpId="0"/>
      <p:bldP spid="14" grpId="0"/>
      <p:bldP spid="15" grpId="0"/>
      <p:bldP spid="16" grpId="0" animBg="1"/>
      <p:bldP spid="17" grpId="0" animBg="1"/>
      <p:bldP spid="18" grpId="0" animBg="1"/>
      <p:bldP spid="19" grpId="0" animBg="1"/>
      <p:bldP spid="20" grpId="0" animBg="1"/>
      <p:bldP spid="21" grpId="0" animBg="1"/>
    </p:bldLst>
  </p:timing>
</p:sld>
</file>

<file path=ppt/slides/slide6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4363910" y="167293"/>
            <a:ext cx="3464180" cy="664633"/>
          </a:xfrm>
          <a:ln w="25400">
            <a:solidFill>
              <a:srgbClr val="990000"/>
            </a:solidFill>
            <a:prstDash val="dashDot"/>
          </a:ln>
        </p:spPr>
        <p:txBody>
          <a:bodyPr/>
          <a:lstStyle/>
          <a:p>
            <a:pPr algn="dist"/>
            <a:r>
              <a:rPr lang="en-US" altLang="zh-CN" dirty="0">
                <a:solidFill>
                  <a:srgbClr val="990000"/>
                </a:solidFill>
                <a:effectLst>
                  <a:outerShdw blurRad="38100" dist="38100" dir="2700000" algn="tl">
                    <a:srgbClr val="000000">
                      <a:alpha val="43137"/>
                    </a:srgbClr>
                  </a:outerShdw>
                </a:effectLst>
              </a:rPr>
              <a:t>2017</a:t>
            </a:r>
            <a:r>
              <a:rPr lang="zh-CN" altLang="en-US" dirty="0">
                <a:solidFill>
                  <a:srgbClr val="990000"/>
                </a:solidFill>
                <a:effectLst>
                  <a:outerShdw blurRad="38100" dist="38100" dir="2700000" algn="tl">
                    <a:srgbClr val="000000">
                      <a:alpha val="43137"/>
                    </a:srgbClr>
                  </a:outerShdw>
                </a:effectLst>
              </a:rPr>
              <a:t>年重点工作任务</a:t>
            </a:r>
            <a:endParaRPr lang="zh-CN" altLang="en-US" dirty="0">
              <a:solidFill>
                <a:srgbClr val="990000"/>
              </a:solidFill>
              <a:effectLst>
                <a:outerShdw blurRad="38100" dist="38100" dir="2700000" algn="tl">
                  <a:srgbClr val="000000">
                    <a:alpha val="43137"/>
                  </a:srgbClr>
                </a:outerShdw>
              </a:effectLst>
            </a:endParaRPr>
          </a:p>
        </p:txBody>
      </p:sp>
      <p:sp>
        <p:nvSpPr>
          <p:cNvPr id="5" name="圆角矩形 22"/>
          <p:cNvSpPr/>
          <p:nvPr/>
        </p:nvSpPr>
        <p:spPr>
          <a:xfrm>
            <a:off x="642221" y="1541953"/>
            <a:ext cx="2400000" cy="720000"/>
          </a:xfrm>
          <a:prstGeom prst="roundRect">
            <a:avLst>
              <a:gd name="adj" fmla="val 50000"/>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rPr>
              <a:t>2017</a:t>
            </a:r>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重点任务</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6" name="TextBox 5"/>
          <p:cNvSpPr txBox="1"/>
          <p:nvPr/>
        </p:nvSpPr>
        <p:spPr>
          <a:xfrm>
            <a:off x="4307490" y="1617318"/>
            <a:ext cx="6579341" cy="502766"/>
          </a:xfrm>
          <a:prstGeom prst="rect">
            <a:avLst/>
          </a:prstGeom>
          <a:noFill/>
        </p:spPr>
        <p:txBody>
          <a:bodyPr wrap="square" rtlCol="0">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推进以保障和改善民生为重点的社会建设</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sp>
        <p:nvSpPr>
          <p:cNvPr id="7" name="矩形 6"/>
          <p:cNvSpPr/>
          <p:nvPr/>
        </p:nvSpPr>
        <p:spPr>
          <a:xfrm>
            <a:off x="642222" y="2522922"/>
            <a:ext cx="10798289" cy="60959"/>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8" name="TextBox 1"/>
          <p:cNvSpPr txBox="1"/>
          <p:nvPr/>
        </p:nvSpPr>
        <p:spPr>
          <a:xfrm>
            <a:off x="3434521" y="1541954"/>
            <a:ext cx="872968" cy="666786"/>
          </a:xfrm>
          <a:prstGeom prst="rect">
            <a:avLst/>
          </a:prstGeom>
          <a:noFill/>
        </p:spPr>
        <p:txBody>
          <a:bodyPr wrap="square" rtlCol="0">
            <a:spAutoFit/>
          </a:bodyPr>
          <a:lstStyle/>
          <a:p>
            <a:pPr defTabSz="913765"/>
            <a:r>
              <a:rPr lang="en-US" altLang="zh-CN" sz="3735" dirty="0">
                <a:solidFill>
                  <a:srgbClr val="990000"/>
                </a:solidFill>
                <a:latin typeface="Impact" panose="020B0806030902050204" pitchFamily="34" charset="0"/>
                <a:ea typeface="宋体" panose="02010600030101010101" pitchFamily="2" charset="-122"/>
              </a:rPr>
              <a:t>08</a:t>
            </a:r>
            <a:endParaRPr lang="zh-CN" altLang="en-US" sz="3735" dirty="0">
              <a:solidFill>
                <a:srgbClr val="990000"/>
              </a:solidFill>
              <a:latin typeface="Impact" panose="020B0806030902050204" pitchFamily="34" charset="0"/>
              <a:ea typeface="宋体" panose="02010600030101010101" pitchFamily="2" charset="-122"/>
            </a:endParaRPr>
          </a:p>
        </p:txBody>
      </p:sp>
      <p:sp>
        <p:nvSpPr>
          <p:cNvPr id="9" name="矩形 8"/>
          <p:cNvSpPr/>
          <p:nvPr/>
        </p:nvSpPr>
        <p:spPr>
          <a:xfrm>
            <a:off x="642221" y="2877967"/>
            <a:ext cx="10798289" cy="666977"/>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民生是为政之要，必须时刻放在心头、扛在肩上。在当前国内外形势严峻复杂的情况下，更要优先保障和改善民生，该办能办的实事要竭力办好，基本民生的底线要坚决兜牢。</a:t>
            </a:r>
            <a:endParaRPr lang="zh-CN" altLang="en-US" sz="1865" dirty="0">
              <a:solidFill>
                <a:prstClr val="black"/>
              </a:solidFill>
              <a:latin typeface="微软雅黑" panose="020B0503020204020204" pitchFamily="34" charset="-122"/>
              <a:ea typeface="微软雅黑" panose="020B0503020204020204" pitchFamily="34" charset="-122"/>
            </a:endParaRPr>
          </a:p>
        </p:txBody>
      </p:sp>
      <p:grpSp>
        <p:nvGrpSpPr>
          <p:cNvPr id="10" name="组合 9"/>
          <p:cNvGrpSpPr/>
          <p:nvPr/>
        </p:nvGrpSpPr>
        <p:grpSpPr>
          <a:xfrm>
            <a:off x="898769" y="3967283"/>
            <a:ext cx="2160001" cy="1524000"/>
            <a:chOff x="712176" y="3385038"/>
            <a:chExt cx="1620001" cy="1143000"/>
          </a:xfrm>
        </p:grpSpPr>
        <p:sp>
          <p:nvSpPr>
            <p:cNvPr id="11" name="矩形 10"/>
            <p:cNvSpPr/>
            <p:nvPr/>
          </p:nvSpPr>
          <p:spPr>
            <a:xfrm>
              <a:off x="712177" y="3385038"/>
              <a:ext cx="1620000" cy="1143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2" name="矩形 11"/>
            <p:cNvSpPr/>
            <p:nvPr/>
          </p:nvSpPr>
          <p:spPr>
            <a:xfrm>
              <a:off x="712176" y="3598748"/>
              <a:ext cx="1607589" cy="715725"/>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今年高校毕业生</a:t>
              </a:r>
              <a:r>
                <a:rPr lang="en-US" altLang="zh-CN" sz="1865" dirty="0">
                  <a:solidFill>
                    <a:srgbClr val="FFC000">
                      <a:lumMod val="20000"/>
                      <a:lumOff val="80000"/>
                    </a:srgbClr>
                  </a:solidFill>
                  <a:latin typeface="微软雅黑" panose="020B0503020204020204" pitchFamily="34" charset="-122"/>
                  <a:ea typeface="微软雅黑" panose="020B0503020204020204" pitchFamily="34" charset="-122"/>
                </a:rPr>
                <a:t>795</a:t>
              </a:r>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万人</a:t>
              </a:r>
              <a:r>
                <a:rPr lang="en-US" altLang="zh-CN" sz="1865" dirty="0">
                  <a:solidFill>
                    <a:srgbClr val="FFC000">
                      <a:lumMod val="20000"/>
                      <a:lumOff val="80000"/>
                    </a:srgbClr>
                  </a:solidFill>
                  <a:latin typeface="微软雅黑" panose="020B0503020204020204" pitchFamily="34" charset="-122"/>
                  <a:ea typeface="微软雅黑" panose="020B0503020204020204" pitchFamily="34" charset="-122"/>
                </a:rPr>
                <a:t>,</a:t>
              </a:r>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促进多渠道就业创业</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grpSp>
        <p:nvGrpSpPr>
          <p:cNvPr id="13" name="组合 12"/>
          <p:cNvGrpSpPr/>
          <p:nvPr/>
        </p:nvGrpSpPr>
        <p:grpSpPr>
          <a:xfrm>
            <a:off x="6189785" y="3967283"/>
            <a:ext cx="2160001" cy="1526568"/>
            <a:chOff x="4680438" y="3385038"/>
            <a:chExt cx="1620001" cy="1144926"/>
          </a:xfrm>
        </p:grpSpPr>
        <p:sp>
          <p:nvSpPr>
            <p:cNvPr id="14" name="矩形 13"/>
            <p:cNvSpPr/>
            <p:nvPr/>
          </p:nvSpPr>
          <p:spPr>
            <a:xfrm>
              <a:off x="4680439" y="3385038"/>
              <a:ext cx="1620000" cy="1143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5" name="矩形 14"/>
            <p:cNvSpPr/>
            <p:nvPr/>
          </p:nvSpPr>
          <p:spPr>
            <a:xfrm>
              <a:off x="4680438" y="3598748"/>
              <a:ext cx="1620001" cy="931216"/>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城乡居民医保财政补助由每人每年</a:t>
              </a:r>
              <a:r>
                <a:rPr lang="en-US" altLang="zh-CN" sz="1865" dirty="0">
                  <a:solidFill>
                    <a:srgbClr val="FFC000">
                      <a:lumMod val="20000"/>
                      <a:lumOff val="80000"/>
                    </a:srgbClr>
                  </a:solidFill>
                  <a:latin typeface="微软雅黑" panose="020B0503020204020204" pitchFamily="34" charset="-122"/>
                  <a:ea typeface="微软雅黑" panose="020B0503020204020204" pitchFamily="34" charset="-122"/>
                </a:rPr>
                <a:t>420</a:t>
              </a:r>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元提高到</a:t>
              </a:r>
              <a:r>
                <a:rPr lang="en-US" altLang="zh-CN" sz="1865" dirty="0">
                  <a:solidFill>
                    <a:srgbClr val="FFC000">
                      <a:lumMod val="20000"/>
                      <a:lumOff val="80000"/>
                    </a:srgbClr>
                  </a:solidFill>
                  <a:latin typeface="微软雅黑" panose="020B0503020204020204" pitchFamily="34" charset="-122"/>
                  <a:ea typeface="微软雅黑" panose="020B0503020204020204" pitchFamily="34" charset="-122"/>
                </a:rPr>
                <a:t>450</a:t>
              </a:r>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元</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3544277" y="3967283"/>
            <a:ext cx="2160001" cy="1524000"/>
            <a:chOff x="2696307" y="3385038"/>
            <a:chExt cx="1620001" cy="1143000"/>
          </a:xfrm>
        </p:grpSpPr>
        <p:sp>
          <p:nvSpPr>
            <p:cNvPr id="17" name="矩形 16"/>
            <p:cNvSpPr/>
            <p:nvPr/>
          </p:nvSpPr>
          <p:spPr>
            <a:xfrm>
              <a:off x="2696308" y="3385038"/>
              <a:ext cx="1620000" cy="1143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18" name="矩形 17"/>
            <p:cNvSpPr/>
            <p:nvPr/>
          </p:nvSpPr>
          <p:spPr>
            <a:xfrm>
              <a:off x="2696307" y="3598748"/>
              <a:ext cx="1620001" cy="500233"/>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确保零就业家庭至少有一人稳定就业</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grpSp>
        <p:nvGrpSpPr>
          <p:cNvPr id="19" name="组合 18"/>
          <p:cNvGrpSpPr/>
          <p:nvPr/>
        </p:nvGrpSpPr>
        <p:grpSpPr>
          <a:xfrm>
            <a:off x="8835293" y="3967283"/>
            <a:ext cx="2160001" cy="1524000"/>
            <a:chOff x="6664569" y="3385038"/>
            <a:chExt cx="1620001" cy="1143000"/>
          </a:xfrm>
        </p:grpSpPr>
        <p:sp>
          <p:nvSpPr>
            <p:cNvPr id="20" name="矩形 19"/>
            <p:cNvSpPr/>
            <p:nvPr/>
          </p:nvSpPr>
          <p:spPr>
            <a:xfrm>
              <a:off x="6664569" y="3385038"/>
              <a:ext cx="1620000" cy="1143000"/>
            </a:xfrm>
            <a:prstGeom prst="rect">
              <a:avLst/>
            </a:prstGeom>
            <a:solidFill>
              <a:srgbClr val="990000"/>
            </a:solidFill>
            <a:ln w="190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865">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1" name="矩形 20"/>
            <p:cNvSpPr/>
            <p:nvPr/>
          </p:nvSpPr>
          <p:spPr>
            <a:xfrm>
              <a:off x="6664570" y="3598748"/>
              <a:ext cx="1620000" cy="715725"/>
            </a:xfrm>
            <a:prstGeom prst="rect">
              <a:avLst/>
            </a:prstGeom>
          </p:spPr>
          <p:txBody>
            <a:bodyPr wrap="square">
              <a:spAutoFit/>
            </a:bodyPr>
            <a:lstStyle/>
            <a:p>
              <a:pP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分级诊疗试点和家庭签约服务扩大到</a:t>
              </a:r>
              <a:r>
                <a:rPr lang="en-US" altLang="zh-CN" sz="1865" dirty="0">
                  <a:solidFill>
                    <a:srgbClr val="FFC000">
                      <a:lumMod val="20000"/>
                      <a:lumOff val="80000"/>
                    </a:srgbClr>
                  </a:solidFill>
                  <a:latin typeface="微软雅黑" panose="020B0503020204020204" pitchFamily="34" charset="-122"/>
                  <a:ea typeface="微软雅黑" panose="020B0503020204020204" pitchFamily="34" charset="-122"/>
                </a:rPr>
                <a:t>85%</a:t>
              </a:r>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以上地市</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2000" fill="hold"/>
                                        <p:tgtEl>
                                          <p:spTgt spid="5"/>
                                        </p:tgtEl>
                                        <p:attrNameLst>
                                          <p:attrName>ppt_w</p:attrName>
                                        </p:attrNameLst>
                                      </p:cBhvr>
                                      <p:tavLst>
                                        <p:tav tm="0">
                                          <p:val>
                                            <p:fltVal val="0"/>
                                          </p:val>
                                        </p:tav>
                                        <p:tav tm="100000">
                                          <p:val>
                                            <p:strVal val="#ppt_w"/>
                                          </p:val>
                                        </p:tav>
                                      </p:tavLst>
                                    </p:anim>
                                    <p:anim calcmode="lin" valueType="num">
                                      <p:cBhvr>
                                        <p:cTn id="8" dur="2000" fill="hold"/>
                                        <p:tgtEl>
                                          <p:spTgt spid="5"/>
                                        </p:tgtEl>
                                        <p:attrNameLst>
                                          <p:attrName>ppt_h</p:attrName>
                                        </p:attrNameLst>
                                      </p:cBhvr>
                                      <p:tavLst>
                                        <p:tav tm="0">
                                          <p:val>
                                            <p:fltVal val="0"/>
                                          </p:val>
                                        </p:tav>
                                        <p:tav tm="100000">
                                          <p:val>
                                            <p:strVal val="#ppt_h"/>
                                          </p:val>
                                        </p:tav>
                                      </p:tavLst>
                                    </p:anim>
                                    <p:anim calcmode="lin" valueType="num">
                                      <p:cBhvr>
                                        <p:cTn id="9" dur="2000" fill="hold"/>
                                        <p:tgtEl>
                                          <p:spTgt spid="5"/>
                                        </p:tgtEl>
                                        <p:attrNameLst>
                                          <p:attrName>style.rotation</p:attrName>
                                        </p:attrNameLst>
                                      </p:cBhvr>
                                      <p:tavLst>
                                        <p:tav tm="0">
                                          <p:val>
                                            <p:fltVal val="90"/>
                                          </p:val>
                                        </p:tav>
                                        <p:tav tm="100000">
                                          <p:val>
                                            <p:fltVal val="0"/>
                                          </p:val>
                                        </p:tav>
                                      </p:tavLst>
                                    </p:anim>
                                    <p:animEffect transition="in" filter="fade">
                                      <p:cBhvr>
                                        <p:cTn id="10" dur="2000"/>
                                        <p:tgtEl>
                                          <p:spTgt spid="5"/>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randombar(horizontal)">
                                      <p:cBhvr>
                                        <p:cTn id="14" dur="1000"/>
                                        <p:tgtEl>
                                          <p:spTgt spid="8"/>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wipe(left)">
                                      <p:cBhvr>
                                        <p:cTn id="18" dur="2000"/>
                                        <p:tgtEl>
                                          <p:spTgt spid="6"/>
                                        </p:tgtEl>
                                      </p:cBhvr>
                                    </p:animEffect>
                                  </p:childTnLst>
                                </p:cTn>
                              </p:par>
                            </p:childTnLst>
                          </p:cTn>
                        </p:par>
                        <p:par>
                          <p:cTn id="19" fill="hold">
                            <p:stCondLst>
                              <p:cond delay="5000"/>
                            </p:stCondLst>
                            <p:childTnLst>
                              <p:par>
                                <p:cTn id="20" presetID="16" presetClass="entr" presetSubtype="21" fill="hold" grpId="0" nodeType="after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barn(inVertical)">
                                      <p:cBhvr>
                                        <p:cTn id="22" dur="2000"/>
                                        <p:tgtEl>
                                          <p:spTgt spid="7"/>
                                        </p:tgtEl>
                                      </p:cBhvr>
                                    </p:animEffect>
                                  </p:childTnLst>
                                </p:cTn>
                              </p:par>
                            </p:childTnLst>
                          </p:cTn>
                        </p:par>
                        <p:par>
                          <p:cTn id="23" fill="hold">
                            <p:stCondLst>
                              <p:cond delay="7000"/>
                            </p:stCondLst>
                            <p:childTnLst>
                              <p:par>
                                <p:cTn id="24" presetID="1" presetClass="entr" presetSubtype="0" fill="hold" grpId="0" nodeType="afterEffect">
                                  <p:stCondLst>
                                    <p:cond delay="0"/>
                                  </p:stCondLst>
                                  <p:iterate type="lt">
                                    <p:tmAbs val="80"/>
                                  </p:iterate>
                                  <p:childTnLst>
                                    <p:set>
                                      <p:cBhvr>
                                        <p:cTn id="25" dur="1" fill="hold">
                                          <p:stCondLst>
                                            <p:cond delay="0"/>
                                          </p:stCondLst>
                                        </p:cTn>
                                        <p:tgtEl>
                                          <p:spTgt spid="9"/>
                                        </p:tgtEl>
                                        <p:attrNameLst>
                                          <p:attrName>style.visibility</p:attrName>
                                        </p:attrNameLst>
                                      </p:cBhvr>
                                      <p:to>
                                        <p:strVal val="visible"/>
                                      </p:to>
                                    </p:set>
                                  </p:childTnLst>
                                </p:cTn>
                              </p:par>
                            </p:childTnLst>
                          </p:cTn>
                        </p:par>
                        <p:par>
                          <p:cTn id="26" fill="hold">
                            <p:stCondLst>
                              <p:cond delay="13159"/>
                            </p:stCondLst>
                            <p:childTnLst>
                              <p:par>
                                <p:cTn id="27" presetID="31"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p:cTn id="29" dur="1750" fill="hold"/>
                                        <p:tgtEl>
                                          <p:spTgt spid="10"/>
                                        </p:tgtEl>
                                        <p:attrNameLst>
                                          <p:attrName>ppt_w</p:attrName>
                                        </p:attrNameLst>
                                      </p:cBhvr>
                                      <p:tavLst>
                                        <p:tav tm="0">
                                          <p:val>
                                            <p:fltVal val="0"/>
                                          </p:val>
                                        </p:tav>
                                        <p:tav tm="100000">
                                          <p:val>
                                            <p:strVal val="#ppt_w"/>
                                          </p:val>
                                        </p:tav>
                                      </p:tavLst>
                                    </p:anim>
                                    <p:anim calcmode="lin" valueType="num">
                                      <p:cBhvr>
                                        <p:cTn id="30" dur="1750" fill="hold"/>
                                        <p:tgtEl>
                                          <p:spTgt spid="10"/>
                                        </p:tgtEl>
                                        <p:attrNameLst>
                                          <p:attrName>ppt_h</p:attrName>
                                        </p:attrNameLst>
                                      </p:cBhvr>
                                      <p:tavLst>
                                        <p:tav tm="0">
                                          <p:val>
                                            <p:fltVal val="0"/>
                                          </p:val>
                                        </p:tav>
                                        <p:tav tm="100000">
                                          <p:val>
                                            <p:strVal val="#ppt_h"/>
                                          </p:val>
                                        </p:tav>
                                      </p:tavLst>
                                    </p:anim>
                                    <p:anim calcmode="lin" valueType="num">
                                      <p:cBhvr>
                                        <p:cTn id="31" dur="1750" fill="hold"/>
                                        <p:tgtEl>
                                          <p:spTgt spid="10"/>
                                        </p:tgtEl>
                                        <p:attrNameLst>
                                          <p:attrName>style.rotation</p:attrName>
                                        </p:attrNameLst>
                                      </p:cBhvr>
                                      <p:tavLst>
                                        <p:tav tm="0">
                                          <p:val>
                                            <p:fltVal val="90"/>
                                          </p:val>
                                        </p:tav>
                                        <p:tav tm="100000">
                                          <p:val>
                                            <p:fltVal val="0"/>
                                          </p:val>
                                        </p:tav>
                                      </p:tavLst>
                                    </p:anim>
                                    <p:animEffect transition="in" filter="fade">
                                      <p:cBhvr>
                                        <p:cTn id="32" dur="1750"/>
                                        <p:tgtEl>
                                          <p:spTgt spid="10"/>
                                        </p:tgtEl>
                                      </p:cBhvr>
                                    </p:animEffect>
                                  </p:childTnLst>
                                </p:cTn>
                              </p:par>
                            </p:childTnLst>
                          </p:cTn>
                        </p:par>
                        <p:par>
                          <p:cTn id="33" fill="hold">
                            <p:stCondLst>
                              <p:cond delay="15159"/>
                            </p:stCondLst>
                            <p:childTnLst>
                              <p:par>
                                <p:cTn id="34" presetID="31" presetClass="entr" presetSubtype="0" fill="hold"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1750" fill="hold"/>
                                        <p:tgtEl>
                                          <p:spTgt spid="13"/>
                                        </p:tgtEl>
                                        <p:attrNameLst>
                                          <p:attrName>ppt_w</p:attrName>
                                        </p:attrNameLst>
                                      </p:cBhvr>
                                      <p:tavLst>
                                        <p:tav tm="0">
                                          <p:val>
                                            <p:fltVal val="0"/>
                                          </p:val>
                                        </p:tav>
                                        <p:tav tm="100000">
                                          <p:val>
                                            <p:strVal val="#ppt_w"/>
                                          </p:val>
                                        </p:tav>
                                      </p:tavLst>
                                    </p:anim>
                                    <p:anim calcmode="lin" valueType="num">
                                      <p:cBhvr>
                                        <p:cTn id="37" dur="1750" fill="hold"/>
                                        <p:tgtEl>
                                          <p:spTgt spid="13"/>
                                        </p:tgtEl>
                                        <p:attrNameLst>
                                          <p:attrName>ppt_h</p:attrName>
                                        </p:attrNameLst>
                                      </p:cBhvr>
                                      <p:tavLst>
                                        <p:tav tm="0">
                                          <p:val>
                                            <p:fltVal val="0"/>
                                          </p:val>
                                        </p:tav>
                                        <p:tav tm="100000">
                                          <p:val>
                                            <p:strVal val="#ppt_h"/>
                                          </p:val>
                                        </p:tav>
                                      </p:tavLst>
                                    </p:anim>
                                    <p:anim calcmode="lin" valueType="num">
                                      <p:cBhvr>
                                        <p:cTn id="38" dur="1750" fill="hold"/>
                                        <p:tgtEl>
                                          <p:spTgt spid="13"/>
                                        </p:tgtEl>
                                        <p:attrNameLst>
                                          <p:attrName>style.rotation</p:attrName>
                                        </p:attrNameLst>
                                      </p:cBhvr>
                                      <p:tavLst>
                                        <p:tav tm="0">
                                          <p:val>
                                            <p:fltVal val="90"/>
                                          </p:val>
                                        </p:tav>
                                        <p:tav tm="100000">
                                          <p:val>
                                            <p:fltVal val="0"/>
                                          </p:val>
                                        </p:tav>
                                      </p:tavLst>
                                    </p:anim>
                                    <p:animEffect transition="in" filter="fade">
                                      <p:cBhvr>
                                        <p:cTn id="39" dur="1750"/>
                                        <p:tgtEl>
                                          <p:spTgt spid="13"/>
                                        </p:tgtEl>
                                      </p:cBhvr>
                                    </p:animEffect>
                                  </p:childTnLst>
                                </p:cTn>
                              </p:par>
                            </p:childTnLst>
                          </p:cTn>
                        </p:par>
                        <p:par>
                          <p:cTn id="40" fill="hold">
                            <p:stCondLst>
                              <p:cond delay="17159"/>
                            </p:stCondLst>
                            <p:childTnLst>
                              <p:par>
                                <p:cTn id="41" presetID="31" presetClass="entr" presetSubtype="0" fill="hold" nodeType="afterEffect">
                                  <p:stCondLst>
                                    <p:cond delay="0"/>
                                  </p:stCondLst>
                                  <p:childTnLst>
                                    <p:set>
                                      <p:cBhvr>
                                        <p:cTn id="42" dur="1" fill="hold">
                                          <p:stCondLst>
                                            <p:cond delay="0"/>
                                          </p:stCondLst>
                                        </p:cTn>
                                        <p:tgtEl>
                                          <p:spTgt spid="16"/>
                                        </p:tgtEl>
                                        <p:attrNameLst>
                                          <p:attrName>style.visibility</p:attrName>
                                        </p:attrNameLst>
                                      </p:cBhvr>
                                      <p:to>
                                        <p:strVal val="visible"/>
                                      </p:to>
                                    </p:set>
                                    <p:anim calcmode="lin" valueType="num">
                                      <p:cBhvr>
                                        <p:cTn id="43" dur="1750" fill="hold"/>
                                        <p:tgtEl>
                                          <p:spTgt spid="16"/>
                                        </p:tgtEl>
                                        <p:attrNameLst>
                                          <p:attrName>ppt_w</p:attrName>
                                        </p:attrNameLst>
                                      </p:cBhvr>
                                      <p:tavLst>
                                        <p:tav tm="0">
                                          <p:val>
                                            <p:fltVal val="0"/>
                                          </p:val>
                                        </p:tav>
                                        <p:tav tm="100000">
                                          <p:val>
                                            <p:strVal val="#ppt_w"/>
                                          </p:val>
                                        </p:tav>
                                      </p:tavLst>
                                    </p:anim>
                                    <p:anim calcmode="lin" valueType="num">
                                      <p:cBhvr>
                                        <p:cTn id="44" dur="1750" fill="hold"/>
                                        <p:tgtEl>
                                          <p:spTgt spid="16"/>
                                        </p:tgtEl>
                                        <p:attrNameLst>
                                          <p:attrName>ppt_h</p:attrName>
                                        </p:attrNameLst>
                                      </p:cBhvr>
                                      <p:tavLst>
                                        <p:tav tm="0">
                                          <p:val>
                                            <p:fltVal val="0"/>
                                          </p:val>
                                        </p:tav>
                                        <p:tav tm="100000">
                                          <p:val>
                                            <p:strVal val="#ppt_h"/>
                                          </p:val>
                                        </p:tav>
                                      </p:tavLst>
                                    </p:anim>
                                    <p:anim calcmode="lin" valueType="num">
                                      <p:cBhvr>
                                        <p:cTn id="45" dur="1750" fill="hold"/>
                                        <p:tgtEl>
                                          <p:spTgt spid="16"/>
                                        </p:tgtEl>
                                        <p:attrNameLst>
                                          <p:attrName>style.rotation</p:attrName>
                                        </p:attrNameLst>
                                      </p:cBhvr>
                                      <p:tavLst>
                                        <p:tav tm="0">
                                          <p:val>
                                            <p:fltVal val="90"/>
                                          </p:val>
                                        </p:tav>
                                        <p:tav tm="100000">
                                          <p:val>
                                            <p:fltVal val="0"/>
                                          </p:val>
                                        </p:tav>
                                      </p:tavLst>
                                    </p:anim>
                                    <p:animEffect transition="in" filter="fade">
                                      <p:cBhvr>
                                        <p:cTn id="46" dur="1750"/>
                                        <p:tgtEl>
                                          <p:spTgt spid="16"/>
                                        </p:tgtEl>
                                      </p:cBhvr>
                                    </p:animEffect>
                                  </p:childTnLst>
                                </p:cTn>
                              </p:par>
                            </p:childTnLst>
                          </p:cTn>
                        </p:par>
                        <p:par>
                          <p:cTn id="47" fill="hold">
                            <p:stCondLst>
                              <p:cond delay="19159"/>
                            </p:stCondLst>
                            <p:childTnLst>
                              <p:par>
                                <p:cTn id="48" presetID="31" presetClass="entr" presetSubtype="0" fill="hold" nodeType="afterEffect">
                                  <p:stCondLst>
                                    <p:cond delay="0"/>
                                  </p:stCondLst>
                                  <p:childTnLst>
                                    <p:set>
                                      <p:cBhvr>
                                        <p:cTn id="49" dur="1" fill="hold">
                                          <p:stCondLst>
                                            <p:cond delay="0"/>
                                          </p:stCondLst>
                                        </p:cTn>
                                        <p:tgtEl>
                                          <p:spTgt spid="19"/>
                                        </p:tgtEl>
                                        <p:attrNameLst>
                                          <p:attrName>style.visibility</p:attrName>
                                        </p:attrNameLst>
                                      </p:cBhvr>
                                      <p:to>
                                        <p:strVal val="visible"/>
                                      </p:to>
                                    </p:set>
                                    <p:anim calcmode="lin" valueType="num">
                                      <p:cBhvr>
                                        <p:cTn id="50" dur="1750" fill="hold"/>
                                        <p:tgtEl>
                                          <p:spTgt spid="19"/>
                                        </p:tgtEl>
                                        <p:attrNameLst>
                                          <p:attrName>ppt_w</p:attrName>
                                        </p:attrNameLst>
                                      </p:cBhvr>
                                      <p:tavLst>
                                        <p:tav tm="0">
                                          <p:val>
                                            <p:fltVal val="0"/>
                                          </p:val>
                                        </p:tav>
                                        <p:tav tm="100000">
                                          <p:val>
                                            <p:strVal val="#ppt_w"/>
                                          </p:val>
                                        </p:tav>
                                      </p:tavLst>
                                    </p:anim>
                                    <p:anim calcmode="lin" valueType="num">
                                      <p:cBhvr>
                                        <p:cTn id="51" dur="1750" fill="hold"/>
                                        <p:tgtEl>
                                          <p:spTgt spid="19"/>
                                        </p:tgtEl>
                                        <p:attrNameLst>
                                          <p:attrName>ppt_h</p:attrName>
                                        </p:attrNameLst>
                                      </p:cBhvr>
                                      <p:tavLst>
                                        <p:tav tm="0">
                                          <p:val>
                                            <p:fltVal val="0"/>
                                          </p:val>
                                        </p:tav>
                                        <p:tav tm="100000">
                                          <p:val>
                                            <p:strVal val="#ppt_h"/>
                                          </p:val>
                                        </p:tav>
                                      </p:tavLst>
                                    </p:anim>
                                    <p:anim calcmode="lin" valueType="num">
                                      <p:cBhvr>
                                        <p:cTn id="52" dur="1750" fill="hold"/>
                                        <p:tgtEl>
                                          <p:spTgt spid="19"/>
                                        </p:tgtEl>
                                        <p:attrNameLst>
                                          <p:attrName>style.rotation</p:attrName>
                                        </p:attrNameLst>
                                      </p:cBhvr>
                                      <p:tavLst>
                                        <p:tav tm="0">
                                          <p:val>
                                            <p:fltVal val="90"/>
                                          </p:val>
                                        </p:tav>
                                        <p:tav tm="100000">
                                          <p:val>
                                            <p:fltVal val="0"/>
                                          </p:val>
                                        </p:tav>
                                      </p:tavLst>
                                    </p:anim>
                                    <p:animEffect transition="in" filter="fade">
                                      <p:cBhvr>
                                        <p:cTn id="53" dur="1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animBg="1"/>
      <p:bldP spid="8"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499609"/>
            <a:ext cx="11766550" cy="5988050"/>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10245" y="4092819"/>
            <a:ext cx="3408000" cy="541248"/>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坚持依法全面履职</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2" name="矩形 21"/>
          <p:cNvSpPr/>
          <p:nvPr/>
        </p:nvSpPr>
        <p:spPr>
          <a:xfrm>
            <a:off x="4395834" y="4092819"/>
            <a:ext cx="3408000" cy="541248"/>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始终保持廉洁本色</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30" name="矩形 29"/>
          <p:cNvSpPr/>
          <p:nvPr/>
        </p:nvSpPr>
        <p:spPr>
          <a:xfrm>
            <a:off x="7881422" y="4092819"/>
            <a:ext cx="3408000" cy="541248"/>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rPr>
              <a:t>勤勉尽责干事创业</a:t>
            </a:r>
            <a:endParaRPr lang="zh-CN" altLang="en-US" sz="1865"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useBgFill="1">
        <p:nvSpPr>
          <p:cNvPr id="3" name="文本占位符 2"/>
          <p:cNvSpPr>
            <a:spLocks noGrp="1"/>
          </p:cNvSpPr>
          <p:nvPr>
            <p:ph type="body" sz="quarter" idx="10"/>
          </p:nvPr>
        </p:nvSpPr>
        <p:spPr>
          <a:xfrm>
            <a:off x="4363910" y="167293"/>
            <a:ext cx="3464180" cy="664633"/>
          </a:xfrm>
          <a:ln w="25400">
            <a:solidFill>
              <a:srgbClr val="990000"/>
            </a:solidFill>
            <a:prstDash val="dashDot"/>
          </a:ln>
        </p:spPr>
        <p:txBody>
          <a:bodyPr/>
          <a:lstStyle/>
          <a:p>
            <a:pPr algn="dist"/>
            <a:r>
              <a:rPr lang="en-US" altLang="zh-CN" dirty="0">
                <a:solidFill>
                  <a:srgbClr val="990000"/>
                </a:solidFill>
                <a:effectLst>
                  <a:outerShdw blurRad="38100" dist="38100" dir="2700000" algn="tl">
                    <a:srgbClr val="000000">
                      <a:alpha val="43137"/>
                    </a:srgbClr>
                  </a:outerShdw>
                </a:effectLst>
              </a:rPr>
              <a:t>2017</a:t>
            </a:r>
            <a:r>
              <a:rPr lang="zh-CN" altLang="en-US" dirty="0">
                <a:solidFill>
                  <a:srgbClr val="990000"/>
                </a:solidFill>
                <a:effectLst>
                  <a:outerShdw blurRad="38100" dist="38100" dir="2700000" algn="tl">
                    <a:srgbClr val="000000">
                      <a:alpha val="43137"/>
                    </a:srgbClr>
                  </a:outerShdw>
                </a:effectLst>
              </a:rPr>
              <a:t>年重点工作任务</a:t>
            </a:r>
            <a:endParaRPr lang="zh-CN" altLang="en-US" dirty="0">
              <a:solidFill>
                <a:srgbClr val="990000"/>
              </a:solidFill>
              <a:effectLst>
                <a:outerShdw blurRad="38100" dist="38100" dir="2700000" algn="tl">
                  <a:srgbClr val="000000">
                    <a:alpha val="43137"/>
                  </a:srgbClr>
                </a:outerShdw>
              </a:effectLst>
            </a:endParaRPr>
          </a:p>
        </p:txBody>
      </p:sp>
      <p:sp>
        <p:nvSpPr>
          <p:cNvPr id="23" name="圆角矩形 22"/>
          <p:cNvSpPr/>
          <p:nvPr/>
        </p:nvSpPr>
        <p:spPr>
          <a:xfrm>
            <a:off x="696854" y="1726103"/>
            <a:ext cx="2400000" cy="720000"/>
          </a:xfrm>
          <a:prstGeom prst="roundRect">
            <a:avLst>
              <a:gd name="adj" fmla="val 50000"/>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2135" b="1" dirty="0">
                <a:solidFill>
                  <a:srgbClr val="FFC000">
                    <a:lumMod val="20000"/>
                    <a:lumOff val="80000"/>
                  </a:srgbClr>
                </a:solidFill>
                <a:latin typeface="微软雅黑" panose="020B0503020204020204" pitchFamily="34" charset="-122"/>
                <a:ea typeface="微软雅黑" panose="020B0503020204020204" pitchFamily="34" charset="-122"/>
              </a:rPr>
              <a:t>2017</a:t>
            </a:r>
            <a:r>
              <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rPr>
              <a:t>重点任务</a:t>
            </a:r>
            <a:endParaRPr lang="zh-CN" altLang="en-US" sz="2135"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4" name="TextBox 5"/>
          <p:cNvSpPr txBox="1"/>
          <p:nvPr/>
        </p:nvSpPr>
        <p:spPr>
          <a:xfrm>
            <a:off x="4362123" y="1801467"/>
            <a:ext cx="6579341" cy="502766"/>
          </a:xfrm>
          <a:prstGeom prst="rect">
            <a:avLst/>
          </a:prstGeom>
          <a:noFill/>
        </p:spPr>
        <p:txBody>
          <a:bodyPr wrap="square" rtlCol="0">
            <a:spAutoFit/>
          </a:bodyPr>
          <a:lstStyle/>
          <a:p>
            <a:pPr defTabSz="913765"/>
            <a:r>
              <a:rPr lang="zh-CN" altLang="en-US" sz="2665" b="1" dirty="0">
                <a:solidFill>
                  <a:srgbClr val="990000"/>
                </a:solidFill>
                <a:latin typeface="微软雅黑" panose="020B0503020204020204" pitchFamily="34" charset="-122"/>
                <a:ea typeface="微软雅黑" panose="020B0503020204020204" pitchFamily="34" charset="-122"/>
              </a:rPr>
              <a:t>全面加强政府自身建设</a:t>
            </a:r>
            <a:endParaRPr lang="zh-CN" altLang="en-US" sz="2665" b="1" dirty="0">
              <a:solidFill>
                <a:srgbClr val="990000"/>
              </a:solidFill>
              <a:latin typeface="微软雅黑" panose="020B0503020204020204" pitchFamily="34" charset="-122"/>
              <a:ea typeface="微软雅黑" panose="020B0503020204020204" pitchFamily="34" charset="-122"/>
            </a:endParaRPr>
          </a:p>
        </p:txBody>
      </p:sp>
      <p:sp>
        <p:nvSpPr>
          <p:cNvPr id="25" name="矩形 24"/>
          <p:cNvSpPr/>
          <p:nvPr/>
        </p:nvSpPr>
        <p:spPr>
          <a:xfrm>
            <a:off x="696855" y="2707072"/>
            <a:ext cx="10798289" cy="60959"/>
          </a:xfrm>
          <a:prstGeom prst="rect">
            <a:avLst/>
          </a:prstGeom>
          <a:solidFill>
            <a:srgbClr val="990000"/>
          </a:solidFill>
          <a:ln>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b="1">
              <a:solidFill>
                <a:prstClr val="white"/>
              </a:solidFill>
              <a:latin typeface="微软雅黑" panose="020B0503020204020204" pitchFamily="34" charset="-122"/>
              <a:ea typeface="微软雅黑" panose="020B0503020204020204" pitchFamily="34" charset="-122"/>
            </a:endParaRPr>
          </a:p>
        </p:txBody>
      </p:sp>
      <p:sp>
        <p:nvSpPr>
          <p:cNvPr id="26" name="TextBox 1"/>
          <p:cNvSpPr txBox="1"/>
          <p:nvPr/>
        </p:nvSpPr>
        <p:spPr>
          <a:xfrm>
            <a:off x="3489154" y="1726104"/>
            <a:ext cx="872968" cy="666786"/>
          </a:xfrm>
          <a:prstGeom prst="rect">
            <a:avLst/>
          </a:prstGeom>
          <a:noFill/>
        </p:spPr>
        <p:txBody>
          <a:bodyPr wrap="square" rtlCol="0">
            <a:spAutoFit/>
          </a:bodyPr>
          <a:lstStyle/>
          <a:p>
            <a:pPr defTabSz="913765"/>
            <a:r>
              <a:rPr lang="en-US" altLang="zh-CN" sz="3735" dirty="0">
                <a:solidFill>
                  <a:srgbClr val="990000"/>
                </a:solidFill>
                <a:latin typeface="Impact" panose="020B0806030902050204" pitchFamily="34" charset="0"/>
                <a:ea typeface="宋体" panose="02010600030101010101" pitchFamily="2" charset="-122"/>
              </a:rPr>
              <a:t>09</a:t>
            </a:r>
            <a:endParaRPr lang="zh-CN" altLang="en-US" sz="3735" dirty="0">
              <a:solidFill>
                <a:srgbClr val="990000"/>
              </a:solidFill>
              <a:latin typeface="Impact" panose="020B0806030902050204" pitchFamily="34" charset="0"/>
              <a:ea typeface="宋体" panose="02010600030101010101" pitchFamily="2" charset="-122"/>
            </a:endParaRPr>
          </a:p>
        </p:txBody>
      </p:sp>
      <p:sp>
        <p:nvSpPr>
          <p:cNvPr id="2" name="矩形 1"/>
          <p:cNvSpPr/>
          <p:nvPr/>
        </p:nvSpPr>
        <p:spPr>
          <a:xfrm>
            <a:off x="696854" y="3062117"/>
            <a:ext cx="10798289" cy="666977"/>
          </a:xfrm>
          <a:prstGeom prst="rect">
            <a:avLst/>
          </a:prstGeom>
        </p:spPr>
        <p:txBody>
          <a:bodyPr wrap="square">
            <a:spAutoFit/>
          </a:bodyPr>
          <a:lstStyle/>
          <a:p>
            <a:pPr defTabSz="913765"/>
            <a:r>
              <a:rPr lang="zh-CN" altLang="en-US" sz="1865" dirty="0">
                <a:solidFill>
                  <a:prstClr val="black"/>
                </a:solidFill>
                <a:latin typeface="微软雅黑" panose="020B0503020204020204" pitchFamily="34" charset="-122"/>
                <a:ea typeface="微软雅黑" panose="020B0503020204020204" pitchFamily="34" charset="-122"/>
              </a:rPr>
              <a:t>要坚持党的领导，牢固树立“四个意识”，坚决维护以习近平同志为核心的党中央权威，自觉在思想上政治上行动上同党中央保持高度一致，加快转变政府职能、提高行政效能，更好为人民服务。</a:t>
            </a:r>
            <a:endParaRPr lang="zh-CN" altLang="en-US" sz="1865" dirty="0">
              <a:solidFill>
                <a:prstClr val="black"/>
              </a:solidFill>
              <a:latin typeface="微软雅黑" panose="020B0503020204020204" pitchFamily="34" charset="-122"/>
              <a:ea typeface="微软雅黑" panose="020B0503020204020204" pitchFamily="34" charset="-122"/>
            </a:endParaRPr>
          </a:p>
        </p:txBody>
      </p:sp>
      <p:sp>
        <p:nvSpPr>
          <p:cNvPr id="5" name="矩形 4"/>
          <p:cNvSpPr/>
          <p:nvPr/>
        </p:nvSpPr>
        <p:spPr>
          <a:xfrm>
            <a:off x="696854" y="5108283"/>
            <a:ext cx="10798289" cy="420564"/>
          </a:xfrm>
          <a:prstGeom prst="rect">
            <a:avLst/>
          </a:prstGeom>
        </p:spPr>
        <p:txBody>
          <a:bodyPr wrap="square">
            <a:spAutoFit/>
          </a:bodyPr>
          <a:lstStyle/>
          <a:p>
            <a:pPr defTabSz="913765"/>
            <a:r>
              <a:rPr lang="zh-CN" altLang="en-US" sz="2135" b="1" dirty="0">
                <a:solidFill>
                  <a:prstClr val="black"/>
                </a:solidFill>
                <a:latin typeface="微软雅黑" panose="020B0503020204020204" pitchFamily="34" charset="-122"/>
                <a:ea typeface="微软雅黑" panose="020B0503020204020204" pitchFamily="34" charset="-122"/>
              </a:rPr>
              <a:t>保持惩治腐败高压态势，聚焦重点领域，严肃查处侵害群众利益的不正之风和腐败问题</a:t>
            </a:r>
            <a:endParaRPr lang="zh-CN" altLang="en-US" sz="2135" b="1" dirty="0">
              <a:solidFill>
                <a:prstClr val="black"/>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000" fill="hold"/>
                                        <p:tgtEl>
                                          <p:spTgt spid="23"/>
                                        </p:tgtEl>
                                        <p:attrNameLst>
                                          <p:attrName>ppt_w</p:attrName>
                                        </p:attrNameLst>
                                      </p:cBhvr>
                                      <p:tavLst>
                                        <p:tav tm="0">
                                          <p:val>
                                            <p:fltVal val="0"/>
                                          </p:val>
                                        </p:tav>
                                        <p:tav tm="100000">
                                          <p:val>
                                            <p:strVal val="#ppt_w"/>
                                          </p:val>
                                        </p:tav>
                                      </p:tavLst>
                                    </p:anim>
                                    <p:anim calcmode="lin" valueType="num">
                                      <p:cBhvr>
                                        <p:cTn id="8" dur="2000" fill="hold"/>
                                        <p:tgtEl>
                                          <p:spTgt spid="23"/>
                                        </p:tgtEl>
                                        <p:attrNameLst>
                                          <p:attrName>ppt_h</p:attrName>
                                        </p:attrNameLst>
                                      </p:cBhvr>
                                      <p:tavLst>
                                        <p:tav tm="0">
                                          <p:val>
                                            <p:fltVal val="0"/>
                                          </p:val>
                                        </p:tav>
                                        <p:tav tm="100000">
                                          <p:val>
                                            <p:strVal val="#ppt_h"/>
                                          </p:val>
                                        </p:tav>
                                      </p:tavLst>
                                    </p:anim>
                                    <p:anim calcmode="lin" valueType="num">
                                      <p:cBhvr>
                                        <p:cTn id="9" dur="2000" fill="hold"/>
                                        <p:tgtEl>
                                          <p:spTgt spid="23"/>
                                        </p:tgtEl>
                                        <p:attrNameLst>
                                          <p:attrName>style.rotation</p:attrName>
                                        </p:attrNameLst>
                                      </p:cBhvr>
                                      <p:tavLst>
                                        <p:tav tm="0">
                                          <p:val>
                                            <p:fltVal val="90"/>
                                          </p:val>
                                        </p:tav>
                                        <p:tav tm="100000">
                                          <p:val>
                                            <p:fltVal val="0"/>
                                          </p:val>
                                        </p:tav>
                                      </p:tavLst>
                                    </p:anim>
                                    <p:animEffect transition="in" filter="fade">
                                      <p:cBhvr>
                                        <p:cTn id="10" dur="2000"/>
                                        <p:tgtEl>
                                          <p:spTgt spid="23"/>
                                        </p:tgtEl>
                                      </p:cBhvr>
                                    </p:animEffect>
                                  </p:childTnLst>
                                </p:cTn>
                              </p:par>
                            </p:childTnLst>
                          </p:cTn>
                        </p:par>
                        <p:par>
                          <p:cTn id="11" fill="hold">
                            <p:stCondLst>
                              <p:cond delay="2000"/>
                            </p:stCondLst>
                            <p:childTnLst>
                              <p:par>
                                <p:cTn id="12" presetID="14" presetClass="entr" presetSubtype="10" fill="hold" grpId="0" nodeType="afterEffect">
                                  <p:stCondLst>
                                    <p:cond delay="0"/>
                                  </p:stCondLst>
                                  <p:childTnLst>
                                    <p:set>
                                      <p:cBhvr>
                                        <p:cTn id="13" dur="1" fill="hold">
                                          <p:stCondLst>
                                            <p:cond delay="0"/>
                                          </p:stCondLst>
                                        </p:cTn>
                                        <p:tgtEl>
                                          <p:spTgt spid="26"/>
                                        </p:tgtEl>
                                        <p:attrNameLst>
                                          <p:attrName>style.visibility</p:attrName>
                                        </p:attrNameLst>
                                      </p:cBhvr>
                                      <p:to>
                                        <p:strVal val="visible"/>
                                      </p:to>
                                    </p:set>
                                    <p:animEffect transition="in" filter="randombar(horizontal)">
                                      <p:cBhvr>
                                        <p:cTn id="14" dur="1000"/>
                                        <p:tgtEl>
                                          <p:spTgt spid="26"/>
                                        </p:tgtEl>
                                      </p:cBhvr>
                                    </p:animEffect>
                                  </p:childTnLst>
                                </p:cTn>
                              </p:par>
                            </p:childTnLst>
                          </p:cTn>
                        </p:par>
                        <p:par>
                          <p:cTn id="15" fill="hold">
                            <p:stCondLst>
                              <p:cond delay="3000"/>
                            </p:stCondLst>
                            <p:childTnLst>
                              <p:par>
                                <p:cTn id="16" presetID="22" presetClass="entr" presetSubtype="8" fill="hold" grpId="0" nodeType="after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left)">
                                      <p:cBhvr>
                                        <p:cTn id="18" dur="2000"/>
                                        <p:tgtEl>
                                          <p:spTgt spid="24"/>
                                        </p:tgtEl>
                                      </p:cBhvr>
                                    </p:animEffect>
                                  </p:childTnLst>
                                </p:cTn>
                              </p:par>
                            </p:childTnLst>
                          </p:cTn>
                        </p:par>
                        <p:par>
                          <p:cTn id="19" fill="hold">
                            <p:stCondLst>
                              <p:cond delay="5000"/>
                            </p:stCondLst>
                            <p:childTnLst>
                              <p:par>
                                <p:cTn id="20" presetID="16" presetClass="entr" presetSubtype="21" fill="hold" grpId="0"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barn(inVertical)">
                                      <p:cBhvr>
                                        <p:cTn id="22" dur="2000"/>
                                        <p:tgtEl>
                                          <p:spTgt spid="25"/>
                                        </p:tgtEl>
                                      </p:cBhvr>
                                    </p:animEffect>
                                  </p:childTnLst>
                                </p:cTn>
                              </p:par>
                            </p:childTnLst>
                          </p:cTn>
                        </p:par>
                        <p:par>
                          <p:cTn id="23" fill="hold">
                            <p:stCondLst>
                              <p:cond delay="7000"/>
                            </p:stCondLst>
                            <p:childTnLst>
                              <p:par>
                                <p:cTn id="24" presetID="1" presetClass="entr" presetSubtype="0" fill="hold" grpId="0" nodeType="afterEffect">
                                  <p:stCondLst>
                                    <p:cond delay="0"/>
                                  </p:stCondLst>
                                  <p:iterate type="lt">
                                    <p:tmAbs val="80"/>
                                  </p:iterate>
                                  <p:childTnLst>
                                    <p:set>
                                      <p:cBhvr>
                                        <p:cTn id="25" dur="1" fill="hold">
                                          <p:stCondLst>
                                            <p:cond delay="0"/>
                                          </p:stCondLst>
                                        </p:cTn>
                                        <p:tgtEl>
                                          <p:spTgt spid="2"/>
                                        </p:tgtEl>
                                        <p:attrNameLst>
                                          <p:attrName>style.visibility</p:attrName>
                                        </p:attrNameLst>
                                      </p:cBhvr>
                                      <p:to>
                                        <p:strVal val="visible"/>
                                      </p:to>
                                    </p:set>
                                  </p:childTnLst>
                                </p:cTn>
                              </p:par>
                            </p:childTnLst>
                          </p:cTn>
                        </p:par>
                        <p:par>
                          <p:cTn id="26" fill="hold">
                            <p:stCondLst>
                              <p:cond delay="13879"/>
                            </p:stCondLst>
                            <p:childTnLst>
                              <p:par>
                                <p:cTn id="27" presetID="42" presetClass="entr" presetSubtype="0"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750"/>
                                        <p:tgtEl>
                                          <p:spTgt spid="8"/>
                                        </p:tgtEl>
                                      </p:cBhvr>
                                    </p:animEffect>
                                    <p:anim calcmode="lin" valueType="num">
                                      <p:cBhvr>
                                        <p:cTn id="30" dur="1750" fill="hold"/>
                                        <p:tgtEl>
                                          <p:spTgt spid="8"/>
                                        </p:tgtEl>
                                        <p:attrNameLst>
                                          <p:attrName>ppt_x</p:attrName>
                                        </p:attrNameLst>
                                      </p:cBhvr>
                                      <p:tavLst>
                                        <p:tav tm="0">
                                          <p:val>
                                            <p:strVal val="#ppt_x"/>
                                          </p:val>
                                        </p:tav>
                                        <p:tav tm="100000">
                                          <p:val>
                                            <p:strVal val="#ppt_x"/>
                                          </p:val>
                                        </p:tav>
                                      </p:tavLst>
                                    </p:anim>
                                    <p:anim calcmode="lin" valueType="num">
                                      <p:cBhvr>
                                        <p:cTn id="31" dur="1750" fill="hold"/>
                                        <p:tgtEl>
                                          <p:spTgt spid="8"/>
                                        </p:tgtEl>
                                        <p:attrNameLst>
                                          <p:attrName>ppt_y</p:attrName>
                                        </p:attrNameLst>
                                      </p:cBhvr>
                                      <p:tavLst>
                                        <p:tav tm="0">
                                          <p:val>
                                            <p:strVal val="#ppt_y+.1"/>
                                          </p:val>
                                        </p:tav>
                                        <p:tav tm="100000">
                                          <p:val>
                                            <p:strVal val="#ppt_y"/>
                                          </p:val>
                                        </p:tav>
                                      </p:tavLst>
                                    </p:anim>
                                  </p:childTnLst>
                                </p:cTn>
                              </p:par>
                            </p:childTnLst>
                          </p:cTn>
                        </p:par>
                        <p:par>
                          <p:cTn id="32" fill="hold">
                            <p:stCondLst>
                              <p:cond delay="15879"/>
                            </p:stCondLst>
                            <p:childTnLst>
                              <p:par>
                                <p:cTn id="33" presetID="42" presetClass="entr" presetSubtype="0" fill="hold" grpId="0" nodeType="afterEffect">
                                  <p:stCondLst>
                                    <p:cond delay="0"/>
                                  </p:stCondLst>
                                  <p:childTnLst>
                                    <p:set>
                                      <p:cBhvr>
                                        <p:cTn id="34" dur="1" fill="hold">
                                          <p:stCondLst>
                                            <p:cond delay="0"/>
                                          </p:stCondLst>
                                        </p:cTn>
                                        <p:tgtEl>
                                          <p:spTgt spid="22"/>
                                        </p:tgtEl>
                                        <p:attrNameLst>
                                          <p:attrName>style.visibility</p:attrName>
                                        </p:attrNameLst>
                                      </p:cBhvr>
                                      <p:to>
                                        <p:strVal val="visible"/>
                                      </p:to>
                                    </p:set>
                                    <p:animEffect transition="in" filter="fade">
                                      <p:cBhvr>
                                        <p:cTn id="35" dur="1750"/>
                                        <p:tgtEl>
                                          <p:spTgt spid="22"/>
                                        </p:tgtEl>
                                      </p:cBhvr>
                                    </p:animEffect>
                                    <p:anim calcmode="lin" valueType="num">
                                      <p:cBhvr>
                                        <p:cTn id="36" dur="1750" fill="hold"/>
                                        <p:tgtEl>
                                          <p:spTgt spid="22"/>
                                        </p:tgtEl>
                                        <p:attrNameLst>
                                          <p:attrName>ppt_x</p:attrName>
                                        </p:attrNameLst>
                                      </p:cBhvr>
                                      <p:tavLst>
                                        <p:tav tm="0">
                                          <p:val>
                                            <p:strVal val="#ppt_x"/>
                                          </p:val>
                                        </p:tav>
                                        <p:tav tm="100000">
                                          <p:val>
                                            <p:strVal val="#ppt_x"/>
                                          </p:val>
                                        </p:tav>
                                      </p:tavLst>
                                    </p:anim>
                                    <p:anim calcmode="lin" valueType="num">
                                      <p:cBhvr>
                                        <p:cTn id="37" dur="1750" fill="hold"/>
                                        <p:tgtEl>
                                          <p:spTgt spid="22"/>
                                        </p:tgtEl>
                                        <p:attrNameLst>
                                          <p:attrName>ppt_y</p:attrName>
                                        </p:attrNameLst>
                                      </p:cBhvr>
                                      <p:tavLst>
                                        <p:tav tm="0">
                                          <p:val>
                                            <p:strVal val="#ppt_y+.1"/>
                                          </p:val>
                                        </p:tav>
                                        <p:tav tm="100000">
                                          <p:val>
                                            <p:strVal val="#ppt_y"/>
                                          </p:val>
                                        </p:tav>
                                      </p:tavLst>
                                    </p:anim>
                                  </p:childTnLst>
                                </p:cTn>
                              </p:par>
                            </p:childTnLst>
                          </p:cTn>
                        </p:par>
                        <p:par>
                          <p:cTn id="38" fill="hold">
                            <p:stCondLst>
                              <p:cond delay="17879"/>
                            </p:stCondLst>
                            <p:childTnLst>
                              <p:par>
                                <p:cTn id="39" presetID="42" presetClass="entr" presetSubtype="0"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fade">
                                      <p:cBhvr>
                                        <p:cTn id="41" dur="1750"/>
                                        <p:tgtEl>
                                          <p:spTgt spid="30"/>
                                        </p:tgtEl>
                                      </p:cBhvr>
                                    </p:animEffect>
                                    <p:anim calcmode="lin" valueType="num">
                                      <p:cBhvr>
                                        <p:cTn id="42" dur="1750" fill="hold"/>
                                        <p:tgtEl>
                                          <p:spTgt spid="30"/>
                                        </p:tgtEl>
                                        <p:attrNameLst>
                                          <p:attrName>ppt_x</p:attrName>
                                        </p:attrNameLst>
                                      </p:cBhvr>
                                      <p:tavLst>
                                        <p:tav tm="0">
                                          <p:val>
                                            <p:strVal val="#ppt_x"/>
                                          </p:val>
                                        </p:tav>
                                        <p:tav tm="100000">
                                          <p:val>
                                            <p:strVal val="#ppt_x"/>
                                          </p:val>
                                        </p:tav>
                                      </p:tavLst>
                                    </p:anim>
                                    <p:anim calcmode="lin" valueType="num">
                                      <p:cBhvr>
                                        <p:cTn id="43" dur="1750" fill="hold"/>
                                        <p:tgtEl>
                                          <p:spTgt spid="30"/>
                                        </p:tgtEl>
                                        <p:attrNameLst>
                                          <p:attrName>ppt_y</p:attrName>
                                        </p:attrNameLst>
                                      </p:cBhvr>
                                      <p:tavLst>
                                        <p:tav tm="0">
                                          <p:val>
                                            <p:strVal val="#ppt_y+.1"/>
                                          </p:val>
                                        </p:tav>
                                        <p:tav tm="100000">
                                          <p:val>
                                            <p:strVal val="#ppt_y"/>
                                          </p:val>
                                        </p:tav>
                                      </p:tavLst>
                                    </p:anim>
                                  </p:childTnLst>
                                </p:cTn>
                              </p:par>
                            </p:childTnLst>
                          </p:cTn>
                        </p:par>
                        <p:par>
                          <p:cTn id="44" fill="hold">
                            <p:stCondLst>
                              <p:cond delay="19879"/>
                            </p:stCondLst>
                            <p:childTnLst>
                              <p:par>
                                <p:cTn id="45" presetID="22" presetClass="entr" presetSubtype="8"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left)">
                                      <p:cBhvr>
                                        <p:cTn id="4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2" grpId="0" animBg="1"/>
      <p:bldP spid="30" grpId="0" animBg="1"/>
      <p:bldP spid="23" grpId="0" animBg="1"/>
      <p:bldP spid="24" grpId="0"/>
      <p:bldP spid="25" grpId="0" animBg="1"/>
      <p:bldP spid="26" grpId="0"/>
      <p:bldP spid="2" grpId="0"/>
      <p:bldP spid="5"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矩形 3"/>
          <p:cNvSpPr/>
          <p:nvPr/>
        </p:nvSpPr>
        <p:spPr>
          <a:xfrm>
            <a:off x="472931" y="362674"/>
            <a:ext cx="11246138" cy="6132651"/>
          </a:xfrm>
          <a:prstGeom prst="roundRect">
            <a:avLst>
              <a:gd name="adj" fmla="val 2909"/>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1735" dirty="0">
              <a:solidFill>
                <a:srgbClr val="FFC000">
                  <a:lumMod val="20000"/>
                  <a:lumOff val="80000"/>
                </a:srgbClr>
              </a:solidFill>
              <a:latin typeface="Impact" panose="020B0806030902050204" pitchFamily="34" charset="0"/>
              <a:ea typeface="宋体" panose="02010600030101010101" pitchFamily="2" charset="-122"/>
            </a:endParaRPr>
          </a:p>
        </p:txBody>
      </p:sp>
      <p:grpSp>
        <p:nvGrpSpPr>
          <p:cNvPr id="10" name="组合 9"/>
          <p:cNvGrpSpPr/>
          <p:nvPr/>
        </p:nvGrpSpPr>
        <p:grpSpPr>
          <a:xfrm>
            <a:off x="4453968" y="1009991"/>
            <a:ext cx="3284064" cy="1549540"/>
            <a:chOff x="3133710" y="1043732"/>
            <a:chExt cx="3051906" cy="144000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783003" y="1043732"/>
              <a:ext cx="1402613" cy="1440000"/>
            </a:xfrm>
            <a:prstGeom prst="rect">
              <a:avLst/>
            </a:prstGeom>
          </p:spPr>
        </p:pic>
        <p:pic>
          <p:nvPicPr>
            <p:cNvPr id="13" name="图片 1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133710" y="1043732"/>
              <a:ext cx="1384282" cy="1440000"/>
            </a:xfrm>
            <a:prstGeom prst="rect">
              <a:avLst/>
            </a:prstGeom>
          </p:spPr>
        </p:pic>
      </p:grpSp>
      <p:pic>
        <p:nvPicPr>
          <p:cNvPr id="14" name="图片 13" descr="图片包含 文字, 标牌&#10;&#10;已生成极高可信度的说明"/>
          <p:cNvPicPr>
            <a:picLocks noChangeAspect="1"/>
          </p:cNvPicPr>
          <p:nvPr/>
        </p:nvPicPr>
        <p:blipFill rotWithShape="1">
          <a:blip r:embed="rId3">
            <a:lum bright="70000" contrast="-70000"/>
            <a:extLst>
              <a:ext uri="{28A0092B-C50C-407E-A947-70E740481C1C}">
                <a14:useLocalDpi xmlns:a14="http://schemas.microsoft.com/office/drawing/2010/main" val="0"/>
              </a:ext>
            </a:extLst>
          </a:blip>
          <a:srcRect l="18109" t="61954" r="13336" b="20119"/>
          <a:stretch>
            <a:fillRect/>
          </a:stretch>
        </p:blipFill>
        <p:spPr>
          <a:xfrm>
            <a:off x="722812" y="4806951"/>
            <a:ext cx="10883900" cy="1422992"/>
          </a:xfrm>
          <a:prstGeom prst="rect">
            <a:avLst/>
          </a:prstGeom>
        </p:spPr>
      </p:pic>
      <p:sp>
        <p:nvSpPr>
          <p:cNvPr id="16" name="TextBox 59"/>
          <p:cNvSpPr txBox="1"/>
          <p:nvPr/>
        </p:nvSpPr>
        <p:spPr>
          <a:xfrm>
            <a:off x="1195459" y="2559531"/>
            <a:ext cx="9801081" cy="1738938"/>
          </a:xfrm>
          <a:prstGeom prst="rect">
            <a:avLst/>
          </a:prstGeom>
          <a:noFill/>
        </p:spPr>
        <p:txBody>
          <a:bodyPr wrap="none" rtlCol="0">
            <a:spAutoFit/>
          </a:bodyPr>
          <a:lstStyle/>
          <a:p>
            <a:pPr algn="ctr" defTabSz="913765"/>
            <a:r>
              <a:rPr lang="zh-CN" altLang="en-US" sz="10700" b="1" dirty="0">
                <a:solidFill>
                  <a:srgbClr val="FFC000">
                    <a:lumMod val="20000"/>
                    <a:lumOff val="80000"/>
                  </a:srgbClr>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rPr>
              <a:t>撸起袖子加油干</a:t>
            </a:r>
            <a:endParaRPr lang="zh-CN" altLang="en-US" sz="10700" b="1" dirty="0">
              <a:solidFill>
                <a:srgbClr val="FFC000">
                  <a:lumMod val="20000"/>
                  <a:lumOff val="80000"/>
                </a:srgbClr>
              </a:solidFill>
              <a:effectLst>
                <a:outerShdw blurRad="38100" dist="38100" dir="2700000" algn="tl">
                  <a:srgbClr val="000000">
                    <a:alpha val="43137"/>
                  </a:srgbClr>
                </a:outerShdw>
              </a:effectLst>
              <a:latin typeface="华康俪金黑W8(P)" panose="020B0800000000000000" pitchFamily="34" charset="-122"/>
              <a:ea typeface="华康俪金黑W8(P)" panose="020B0800000000000000"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400" advClick="0" advTm="3000">
        <p14:ripple/>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“两会”的重要报告</a:t>
            </a:r>
            <a:endParaRPr lang="zh-CN" altLang="en-US" dirty="0">
              <a:effectLst>
                <a:outerShdw blurRad="38100" dist="38100" dir="2700000" algn="tl">
                  <a:srgbClr val="000000">
                    <a:alpha val="43137"/>
                  </a:srgbClr>
                </a:outerShdw>
              </a:effectLst>
            </a:endParaRPr>
          </a:p>
        </p:txBody>
      </p:sp>
      <p:sp>
        <p:nvSpPr>
          <p:cNvPr id="232" name="TextBox 5"/>
          <p:cNvSpPr txBox="1"/>
          <p:nvPr/>
        </p:nvSpPr>
        <p:spPr>
          <a:xfrm>
            <a:off x="1318175" y="2991552"/>
            <a:ext cx="2933580" cy="420564"/>
          </a:xfrm>
          <a:prstGeom prst="rect">
            <a:avLst/>
          </a:prstGeom>
          <a:noFill/>
        </p:spPr>
        <p:txBody>
          <a:bodyPr wrap="square" rtlCol="0">
            <a:spAutoFit/>
          </a:bodyPr>
          <a:lstStyle/>
          <a:p>
            <a:pPr algn="ct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政协常委会工作报告</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3" name="TextBox 28"/>
          <p:cNvSpPr txBox="1"/>
          <p:nvPr/>
        </p:nvSpPr>
        <p:spPr>
          <a:xfrm>
            <a:off x="1319769" y="4813620"/>
            <a:ext cx="2933580" cy="420564"/>
          </a:xfrm>
          <a:prstGeom prst="rect">
            <a:avLst/>
          </a:prstGeom>
          <a:noFill/>
        </p:spPr>
        <p:txBody>
          <a:bodyPr wrap="square" rtlCol="0">
            <a:spAutoFit/>
          </a:bodyPr>
          <a:lstStyle/>
          <a:p>
            <a:pPr algn="ct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政府工作报告</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4" name="TextBox 36"/>
          <p:cNvSpPr txBox="1"/>
          <p:nvPr/>
        </p:nvSpPr>
        <p:spPr>
          <a:xfrm>
            <a:off x="1319770" y="3902392"/>
            <a:ext cx="2933580" cy="420564"/>
          </a:xfrm>
          <a:prstGeom prst="rect">
            <a:avLst/>
          </a:prstGeom>
          <a:noFill/>
        </p:spPr>
        <p:txBody>
          <a:bodyPr wrap="square" rtlCol="0">
            <a:spAutoFit/>
          </a:bodyPr>
          <a:lstStyle/>
          <a:p>
            <a:pPr algn="ct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人大常委会工作报告</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5" name="TextBox 50"/>
          <p:cNvSpPr txBox="1"/>
          <p:nvPr/>
        </p:nvSpPr>
        <p:spPr>
          <a:xfrm flipH="1">
            <a:off x="8186822" y="2991551"/>
            <a:ext cx="2933580" cy="420564"/>
          </a:xfrm>
          <a:prstGeom prst="rect">
            <a:avLst/>
          </a:prstGeom>
          <a:noFill/>
        </p:spPr>
        <p:txBody>
          <a:bodyPr wrap="square" rtlCol="0">
            <a:spAutoFit/>
          </a:bodyPr>
          <a:lstStyle/>
          <a:p>
            <a:pPr algn="ct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最高法工作报告</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6" name="TextBox 46"/>
          <p:cNvSpPr txBox="1"/>
          <p:nvPr/>
        </p:nvSpPr>
        <p:spPr>
          <a:xfrm flipH="1">
            <a:off x="8186822" y="4813620"/>
            <a:ext cx="2933580" cy="420564"/>
          </a:xfrm>
          <a:prstGeom prst="rect">
            <a:avLst/>
          </a:prstGeom>
          <a:noFill/>
        </p:spPr>
        <p:txBody>
          <a:bodyPr wrap="square" rtlCol="0">
            <a:spAutoFit/>
          </a:bodyPr>
          <a:lstStyle/>
          <a:p>
            <a:pPr algn="ct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计划和预算报告</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237" name="TextBox 43"/>
          <p:cNvSpPr txBox="1"/>
          <p:nvPr/>
        </p:nvSpPr>
        <p:spPr>
          <a:xfrm flipH="1">
            <a:off x="8186822" y="3902391"/>
            <a:ext cx="2933580" cy="420564"/>
          </a:xfrm>
          <a:prstGeom prst="rect">
            <a:avLst/>
          </a:prstGeom>
          <a:noFill/>
        </p:spPr>
        <p:txBody>
          <a:bodyPr wrap="square" rtlCol="0">
            <a:spAutoFit/>
          </a:bodyPr>
          <a:lstStyle/>
          <a:p>
            <a:pPr algn="ctr" defTabSz="913765"/>
            <a:r>
              <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rPr>
              <a:t>最高检工作报告</a:t>
            </a:r>
            <a:endParaRPr lang="zh-CN" altLang="en-US" sz="213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238" name="组合 237"/>
          <p:cNvGrpSpPr/>
          <p:nvPr/>
        </p:nvGrpSpPr>
        <p:grpSpPr>
          <a:xfrm>
            <a:off x="5361205" y="3219048"/>
            <a:ext cx="1821680" cy="1821677"/>
            <a:chOff x="4020904" y="2414286"/>
            <a:chExt cx="1366260" cy="1366258"/>
          </a:xfrm>
        </p:grpSpPr>
        <p:sp>
          <p:nvSpPr>
            <p:cNvPr id="239" name="椭圆 238"/>
            <p:cNvSpPr/>
            <p:nvPr/>
          </p:nvSpPr>
          <p:spPr>
            <a:xfrm>
              <a:off x="4020904" y="2414286"/>
              <a:ext cx="1366260" cy="1366258"/>
            </a:xfrm>
            <a:prstGeom prst="ellipse">
              <a:avLst/>
            </a:prstGeom>
            <a:solidFill>
              <a:srgbClr val="990000"/>
            </a:solidFill>
            <a:ln w="12700">
              <a:noFill/>
              <a:prstDash val="sysDot"/>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dirty="0">
                <a:solidFill>
                  <a:prstClr val="white"/>
                </a:solidFill>
                <a:latin typeface="Calibri" panose="020F0502020204030204"/>
                <a:ea typeface="宋体" panose="02010600030101010101" pitchFamily="2" charset="-122"/>
              </a:endParaRPr>
            </a:p>
          </p:txBody>
        </p:sp>
        <p:sp>
          <p:nvSpPr>
            <p:cNvPr id="240" name="矩形 239"/>
            <p:cNvSpPr/>
            <p:nvPr/>
          </p:nvSpPr>
          <p:spPr>
            <a:xfrm>
              <a:off x="4358622" y="2716352"/>
              <a:ext cx="754052" cy="807914"/>
            </a:xfrm>
            <a:prstGeom prst="rect">
              <a:avLst/>
            </a:prstGeom>
          </p:spPr>
          <p:txBody>
            <a:bodyPr wrap="none">
              <a:spAutoFit/>
            </a:bodyPr>
            <a:lstStyle/>
            <a:p>
              <a:pPr algn="ctr" defTabSz="913765"/>
              <a:r>
                <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rPr>
                <a:t>六大</a:t>
              </a:r>
              <a:endParaRPr lang="en-US" altLang="zh-CN" sz="32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rPr>
                <a:t>报告</a:t>
              </a:r>
              <a:endParaRPr lang="zh-CN" altLang="en-US" sz="32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sp>
        <p:nvSpPr>
          <p:cNvPr id="241" name="椭圆 240"/>
          <p:cNvSpPr/>
          <p:nvPr/>
        </p:nvSpPr>
        <p:spPr>
          <a:xfrm>
            <a:off x="4934640" y="2802464"/>
            <a:ext cx="2654849" cy="2654848"/>
          </a:xfrm>
          <a:prstGeom prst="ellipse">
            <a:avLst/>
          </a:prstGeom>
          <a:noFill/>
          <a:ln w="28575">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3200" dirty="0">
              <a:solidFill>
                <a:prstClr val="white"/>
              </a:solidFill>
              <a:latin typeface="Calibri" panose="020F0502020204030204"/>
              <a:ea typeface="宋体" panose="02010600030101010101" pitchFamily="2" charset="-122"/>
            </a:endParaRPr>
          </a:p>
        </p:txBody>
      </p:sp>
      <p:grpSp>
        <p:nvGrpSpPr>
          <p:cNvPr id="242" name="组合 241"/>
          <p:cNvGrpSpPr/>
          <p:nvPr/>
        </p:nvGrpSpPr>
        <p:grpSpPr>
          <a:xfrm>
            <a:off x="4471914" y="3144374"/>
            <a:ext cx="893447" cy="169849"/>
            <a:chOff x="2890138" y="1712498"/>
            <a:chExt cx="757475" cy="144000"/>
          </a:xfrm>
        </p:grpSpPr>
        <p:sp>
          <p:nvSpPr>
            <p:cNvPr id="243" name="椭圆 242"/>
            <p:cNvSpPr/>
            <p:nvPr/>
          </p:nvSpPr>
          <p:spPr>
            <a:xfrm>
              <a:off x="3503613" y="1712498"/>
              <a:ext cx="144000" cy="144000"/>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cxnSp>
          <p:nvCxnSpPr>
            <p:cNvPr id="244" name="直接连接符 243"/>
            <p:cNvCxnSpPr/>
            <p:nvPr/>
          </p:nvCxnSpPr>
          <p:spPr>
            <a:xfrm>
              <a:off x="2890138" y="1784498"/>
              <a:ext cx="685475"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grpSp>
      <p:grpSp>
        <p:nvGrpSpPr>
          <p:cNvPr id="245" name="组合 244"/>
          <p:cNvGrpSpPr/>
          <p:nvPr/>
        </p:nvGrpSpPr>
        <p:grpSpPr>
          <a:xfrm>
            <a:off x="4489331" y="4974624"/>
            <a:ext cx="893447" cy="169849"/>
            <a:chOff x="2890138" y="1712498"/>
            <a:chExt cx="757475" cy="144000"/>
          </a:xfrm>
        </p:grpSpPr>
        <p:sp>
          <p:nvSpPr>
            <p:cNvPr id="246" name="椭圆 245"/>
            <p:cNvSpPr/>
            <p:nvPr/>
          </p:nvSpPr>
          <p:spPr>
            <a:xfrm>
              <a:off x="3503613" y="1712498"/>
              <a:ext cx="144000" cy="144000"/>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cxnSp>
          <p:nvCxnSpPr>
            <p:cNvPr id="247" name="直接连接符 246"/>
            <p:cNvCxnSpPr/>
            <p:nvPr/>
          </p:nvCxnSpPr>
          <p:spPr>
            <a:xfrm>
              <a:off x="2890138" y="1784498"/>
              <a:ext cx="685475"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grpSp>
      <p:grpSp>
        <p:nvGrpSpPr>
          <p:cNvPr id="248" name="组合 247"/>
          <p:cNvGrpSpPr/>
          <p:nvPr/>
        </p:nvGrpSpPr>
        <p:grpSpPr>
          <a:xfrm>
            <a:off x="4471914" y="4059501"/>
            <a:ext cx="550263" cy="169849"/>
            <a:chOff x="3353935" y="3044625"/>
            <a:chExt cx="412697" cy="127387"/>
          </a:xfrm>
        </p:grpSpPr>
        <p:sp>
          <p:nvSpPr>
            <p:cNvPr id="249" name="椭圆 248"/>
            <p:cNvSpPr/>
            <p:nvPr/>
          </p:nvSpPr>
          <p:spPr>
            <a:xfrm>
              <a:off x="3639245" y="3044625"/>
              <a:ext cx="127387" cy="127387"/>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cxnSp>
          <p:nvCxnSpPr>
            <p:cNvPr id="250" name="直接连接符 249"/>
            <p:cNvCxnSpPr/>
            <p:nvPr/>
          </p:nvCxnSpPr>
          <p:spPr>
            <a:xfrm>
              <a:off x="3353935" y="3108317"/>
              <a:ext cx="350314"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grpSp>
      <p:grpSp>
        <p:nvGrpSpPr>
          <p:cNvPr id="251" name="组合 250"/>
          <p:cNvGrpSpPr/>
          <p:nvPr/>
        </p:nvGrpSpPr>
        <p:grpSpPr>
          <a:xfrm flipH="1">
            <a:off x="7169323" y="3144374"/>
            <a:ext cx="893447" cy="169849"/>
            <a:chOff x="2890138" y="1712498"/>
            <a:chExt cx="757475" cy="144000"/>
          </a:xfrm>
        </p:grpSpPr>
        <p:sp>
          <p:nvSpPr>
            <p:cNvPr id="252" name="椭圆 251"/>
            <p:cNvSpPr/>
            <p:nvPr/>
          </p:nvSpPr>
          <p:spPr>
            <a:xfrm>
              <a:off x="3503613" y="1712498"/>
              <a:ext cx="144000" cy="144000"/>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cxnSp>
          <p:nvCxnSpPr>
            <p:cNvPr id="253" name="直接连接符 252"/>
            <p:cNvCxnSpPr/>
            <p:nvPr/>
          </p:nvCxnSpPr>
          <p:spPr>
            <a:xfrm>
              <a:off x="2890138" y="1784498"/>
              <a:ext cx="685475"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grpSp>
      <p:grpSp>
        <p:nvGrpSpPr>
          <p:cNvPr id="254" name="组合 253"/>
          <p:cNvGrpSpPr/>
          <p:nvPr/>
        </p:nvGrpSpPr>
        <p:grpSpPr>
          <a:xfrm flipH="1">
            <a:off x="7151906" y="4974624"/>
            <a:ext cx="893447" cy="169849"/>
            <a:chOff x="2890138" y="1712498"/>
            <a:chExt cx="757475" cy="144000"/>
          </a:xfrm>
        </p:grpSpPr>
        <p:sp>
          <p:nvSpPr>
            <p:cNvPr id="255" name="椭圆 254"/>
            <p:cNvSpPr/>
            <p:nvPr/>
          </p:nvSpPr>
          <p:spPr>
            <a:xfrm>
              <a:off x="3503613" y="1712498"/>
              <a:ext cx="144000" cy="144000"/>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cxnSp>
          <p:nvCxnSpPr>
            <p:cNvPr id="256" name="直接连接符 255"/>
            <p:cNvCxnSpPr/>
            <p:nvPr/>
          </p:nvCxnSpPr>
          <p:spPr>
            <a:xfrm>
              <a:off x="2890138" y="1784498"/>
              <a:ext cx="685475"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grpSp>
      <p:grpSp>
        <p:nvGrpSpPr>
          <p:cNvPr id="257" name="组合 256"/>
          <p:cNvGrpSpPr/>
          <p:nvPr/>
        </p:nvGrpSpPr>
        <p:grpSpPr>
          <a:xfrm>
            <a:off x="7512507" y="4059501"/>
            <a:ext cx="550263" cy="169849"/>
            <a:chOff x="5634380" y="3044625"/>
            <a:chExt cx="412697" cy="127387"/>
          </a:xfrm>
        </p:grpSpPr>
        <p:sp>
          <p:nvSpPr>
            <p:cNvPr id="258" name="椭圆 257"/>
            <p:cNvSpPr/>
            <p:nvPr/>
          </p:nvSpPr>
          <p:spPr>
            <a:xfrm flipH="1">
              <a:off x="5634380" y="3044625"/>
              <a:ext cx="127387" cy="127387"/>
            </a:xfrm>
            <a:prstGeom prst="ellipse">
              <a:avLst/>
            </a:prstGeom>
            <a:solidFill>
              <a:srgbClr val="99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a:solidFill>
                  <a:prstClr val="white"/>
                </a:solidFill>
                <a:latin typeface="Calibri" panose="020F0502020204030204"/>
                <a:ea typeface="宋体" panose="02010600030101010101" pitchFamily="2" charset="-122"/>
              </a:endParaRPr>
            </a:p>
          </p:txBody>
        </p:sp>
        <p:cxnSp>
          <p:nvCxnSpPr>
            <p:cNvPr id="259" name="直接连接符 258"/>
            <p:cNvCxnSpPr/>
            <p:nvPr/>
          </p:nvCxnSpPr>
          <p:spPr>
            <a:xfrm flipH="1">
              <a:off x="5696763" y="3108317"/>
              <a:ext cx="350314" cy="0"/>
            </a:xfrm>
            <a:prstGeom prst="line">
              <a:avLst/>
            </a:prstGeom>
            <a:ln w="12700">
              <a:solidFill>
                <a:srgbClr val="990000"/>
              </a:solidFill>
            </a:ln>
          </p:spPr>
          <p:style>
            <a:lnRef idx="1">
              <a:schemeClr val="accent1"/>
            </a:lnRef>
            <a:fillRef idx="0">
              <a:schemeClr val="accent1"/>
            </a:fillRef>
            <a:effectRef idx="0">
              <a:schemeClr val="accent1"/>
            </a:effectRef>
            <a:fontRef idx="minor">
              <a:schemeClr val="tx1"/>
            </a:fontRef>
          </p:style>
        </p:cxnSp>
      </p:grpSp>
      <p:sp>
        <p:nvSpPr>
          <p:cNvPr id="260" name="文本框 259"/>
          <p:cNvSpPr txBox="1"/>
          <p:nvPr/>
        </p:nvSpPr>
        <p:spPr>
          <a:xfrm>
            <a:off x="1108799" y="1869001"/>
            <a:ext cx="4012387" cy="420564"/>
          </a:xfrm>
          <a:prstGeom prst="rect">
            <a:avLst/>
          </a:prstGeom>
          <a:noFill/>
        </p:spPr>
        <p:txBody>
          <a:bodyPr wrap="square" rtlCol="0">
            <a:spAutoFit/>
          </a:bodyPr>
          <a:lstStyle/>
          <a:p>
            <a:pPr defTabSz="913765"/>
            <a:r>
              <a:rPr lang="zh-CN" altLang="en-US" sz="2135" b="1" dirty="0">
                <a:solidFill>
                  <a:srgbClr val="990000"/>
                </a:solidFill>
                <a:latin typeface="微软雅黑" panose="020B0503020204020204" pitchFamily="34" charset="-122"/>
                <a:ea typeface="微软雅黑" panose="020B0503020204020204" pitchFamily="34" charset="-122"/>
              </a:rPr>
              <a:t>听取和审议（讨论）报告</a:t>
            </a:r>
            <a:endParaRPr lang="zh-CN" altLang="en-US" sz="2135" b="1" dirty="0">
              <a:solidFill>
                <a:srgbClr val="990000"/>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grpId="0" nodeType="afterEffect">
                                  <p:stCondLst>
                                    <p:cond delay="0"/>
                                  </p:stCondLst>
                                  <p:iterate type="lt">
                                    <p:tmAbs val="100"/>
                                  </p:iterate>
                                  <p:childTnLst>
                                    <p:set>
                                      <p:cBhvr>
                                        <p:cTn id="6" dur="1" fill="hold">
                                          <p:stCondLst>
                                            <p:cond delay="0"/>
                                          </p:stCondLst>
                                        </p:cTn>
                                        <p:tgtEl>
                                          <p:spTgt spid="260"/>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31" presetClass="entr" presetSubtype="0" fill="hold" nodeType="clickEffect">
                                  <p:stCondLst>
                                    <p:cond delay="0"/>
                                  </p:stCondLst>
                                  <p:childTnLst>
                                    <p:set>
                                      <p:cBhvr>
                                        <p:cTn id="10" dur="1" fill="hold">
                                          <p:stCondLst>
                                            <p:cond delay="0"/>
                                          </p:stCondLst>
                                        </p:cTn>
                                        <p:tgtEl>
                                          <p:spTgt spid="238"/>
                                        </p:tgtEl>
                                        <p:attrNameLst>
                                          <p:attrName>style.visibility</p:attrName>
                                        </p:attrNameLst>
                                      </p:cBhvr>
                                      <p:to>
                                        <p:strVal val="visible"/>
                                      </p:to>
                                    </p:set>
                                    <p:anim calcmode="lin" valueType="num">
                                      <p:cBhvr>
                                        <p:cTn id="11" dur="1250" fill="hold"/>
                                        <p:tgtEl>
                                          <p:spTgt spid="238"/>
                                        </p:tgtEl>
                                        <p:attrNameLst>
                                          <p:attrName>ppt_w</p:attrName>
                                        </p:attrNameLst>
                                      </p:cBhvr>
                                      <p:tavLst>
                                        <p:tav tm="0">
                                          <p:val>
                                            <p:fltVal val="0"/>
                                          </p:val>
                                        </p:tav>
                                        <p:tav tm="100000">
                                          <p:val>
                                            <p:strVal val="#ppt_w"/>
                                          </p:val>
                                        </p:tav>
                                      </p:tavLst>
                                    </p:anim>
                                    <p:anim calcmode="lin" valueType="num">
                                      <p:cBhvr>
                                        <p:cTn id="12" dur="1250" fill="hold"/>
                                        <p:tgtEl>
                                          <p:spTgt spid="238"/>
                                        </p:tgtEl>
                                        <p:attrNameLst>
                                          <p:attrName>ppt_h</p:attrName>
                                        </p:attrNameLst>
                                      </p:cBhvr>
                                      <p:tavLst>
                                        <p:tav tm="0">
                                          <p:val>
                                            <p:fltVal val="0"/>
                                          </p:val>
                                        </p:tav>
                                        <p:tav tm="100000">
                                          <p:val>
                                            <p:strVal val="#ppt_h"/>
                                          </p:val>
                                        </p:tav>
                                      </p:tavLst>
                                    </p:anim>
                                    <p:anim calcmode="lin" valueType="num">
                                      <p:cBhvr>
                                        <p:cTn id="13" dur="1250" fill="hold"/>
                                        <p:tgtEl>
                                          <p:spTgt spid="238"/>
                                        </p:tgtEl>
                                        <p:attrNameLst>
                                          <p:attrName>style.rotation</p:attrName>
                                        </p:attrNameLst>
                                      </p:cBhvr>
                                      <p:tavLst>
                                        <p:tav tm="0">
                                          <p:val>
                                            <p:fltVal val="90"/>
                                          </p:val>
                                        </p:tav>
                                        <p:tav tm="100000">
                                          <p:val>
                                            <p:fltVal val="0"/>
                                          </p:val>
                                        </p:tav>
                                      </p:tavLst>
                                    </p:anim>
                                    <p:animEffect transition="in" filter="fade">
                                      <p:cBhvr>
                                        <p:cTn id="14" dur="1250"/>
                                        <p:tgtEl>
                                          <p:spTgt spid="238"/>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41"/>
                                        </p:tgtEl>
                                        <p:attrNameLst>
                                          <p:attrName>style.visibility</p:attrName>
                                        </p:attrNameLst>
                                      </p:cBhvr>
                                      <p:to>
                                        <p:strVal val="visible"/>
                                      </p:to>
                                    </p:set>
                                    <p:anim calcmode="lin" valueType="num">
                                      <p:cBhvr>
                                        <p:cTn id="17" dur="1250" fill="hold"/>
                                        <p:tgtEl>
                                          <p:spTgt spid="241"/>
                                        </p:tgtEl>
                                        <p:attrNameLst>
                                          <p:attrName>ppt_w</p:attrName>
                                        </p:attrNameLst>
                                      </p:cBhvr>
                                      <p:tavLst>
                                        <p:tav tm="0">
                                          <p:val>
                                            <p:fltVal val="0"/>
                                          </p:val>
                                        </p:tav>
                                        <p:tav tm="100000">
                                          <p:val>
                                            <p:strVal val="#ppt_w"/>
                                          </p:val>
                                        </p:tav>
                                      </p:tavLst>
                                    </p:anim>
                                    <p:anim calcmode="lin" valueType="num">
                                      <p:cBhvr>
                                        <p:cTn id="18" dur="1250" fill="hold"/>
                                        <p:tgtEl>
                                          <p:spTgt spid="241"/>
                                        </p:tgtEl>
                                        <p:attrNameLst>
                                          <p:attrName>ppt_h</p:attrName>
                                        </p:attrNameLst>
                                      </p:cBhvr>
                                      <p:tavLst>
                                        <p:tav tm="0">
                                          <p:val>
                                            <p:fltVal val="0"/>
                                          </p:val>
                                        </p:tav>
                                        <p:tav tm="100000">
                                          <p:val>
                                            <p:strVal val="#ppt_h"/>
                                          </p:val>
                                        </p:tav>
                                      </p:tavLst>
                                    </p:anim>
                                    <p:animEffect transition="in" filter="fade">
                                      <p:cBhvr>
                                        <p:cTn id="19" dur="1250"/>
                                        <p:tgtEl>
                                          <p:spTgt spid="241"/>
                                        </p:tgtEl>
                                      </p:cBhvr>
                                    </p:animEffect>
                                  </p:childTnLst>
                                </p:cTn>
                              </p:par>
                            </p:childTnLst>
                          </p:cTn>
                        </p:par>
                        <p:par>
                          <p:cTn id="20" fill="hold">
                            <p:stCondLst>
                              <p:cond delay="1500"/>
                            </p:stCondLst>
                            <p:childTnLst>
                              <p:par>
                                <p:cTn id="21" presetID="22" presetClass="entr" presetSubtype="2" fill="hold" nodeType="afterEffect">
                                  <p:stCondLst>
                                    <p:cond delay="0"/>
                                  </p:stCondLst>
                                  <p:childTnLst>
                                    <p:set>
                                      <p:cBhvr>
                                        <p:cTn id="22" dur="1" fill="hold">
                                          <p:stCondLst>
                                            <p:cond delay="0"/>
                                          </p:stCondLst>
                                        </p:cTn>
                                        <p:tgtEl>
                                          <p:spTgt spid="242"/>
                                        </p:tgtEl>
                                        <p:attrNameLst>
                                          <p:attrName>style.visibility</p:attrName>
                                        </p:attrNameLst>
                                      </p:cBhvr>
                                      <p:to>
                                        <p:strVal val="visible"/>
                                      </p:to>
                                    </p:set>
                                    <p:animEffect transition="in" filter="wipe(right)">
                                      <p:cBhvr>
                                        <p:cTn id="23" dur="1250"/>
                                        <p:tgtEl>
                                          <p:spTgt spid="242"/>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232"/>
                                        </p:tgtEl>
                                        <p:attrNameLst>
                                          <p:attrName>style.visibility</p:attrName>
                                        </p:attrNameLst>
                                      </p:cBhvr>
                                      <p:to>
                                        <p:strVal val="visible"/>
                                      </p:to>
                                    </p:set>
                                    <p:animEffect transition="in" filter="fade">
                                      <p:cBhvr>
                                        <p:cTn id="27" dur="1500"/>
                                        <p:tgtEl>
                                          <p:spTgt spid="232"/>
                                        </p:tgtEl>
                                      </p:cBhvr>
                                    </p:animEffect>
                                    <p:anim calcmode="lin" valueType="num">
                                      <p:cBhvr>
                                        <p:cTn id="28" dur="1500" fill="hold"/>
                                        <p:tgtEl>
                                          <p:spTgt spid="232"/>
                                        </p:tgtEl>
                                        <p:attrNameLst>
                                          <p:attrName>ppt_x</p:attrName>
                                        </p:attrNameLst>
                                      </p:cBhvr>
                                      <p:tavLst>
                                        <p:tav tm="0">
                                          <p:val>
                                            <p:strVal val="#ppt_x"/>
                                          </p:val>
                                        </p:tav>
                                        <p:tav tm="100000">
                                          <p:val>
                                            <p:strVal val="#ppt_x"/>
                                          </p:val>
                                        </p:tav>
                                      </p:tavLst>
                                    </p:anim>
                                    <p:anim calcmode="lin" valueType="num">
                                      <p:cBhvr>
                                        <p:cTn id="29" dur="1500" fill="hold"/>
                                        <p:tgtEl>
                                          <p:spTgt spid="232"/>
                                        </p:tgtEl>
                                        <p:attrNameLst>
                                          <p:attrName>ppt_y</p:attrName>
                                        </p:attrNameLst>
                                      </p:cBhvr>
                                      <p:tavLst>
                                        <p:tav tm="0">
                                          <p:val>
                                            <p:strVal val="#ppt_y+.1"/>
                                          </p:val>
                                        </p:tav>
                                        <p:tav tm="100000">
                                          <p:val>
                                            <p:strVal val="#ppt_y"/>
                                          </p:val>
                                        </p:tav>
                                      </p:tavLst>
                                    </p:anim>
                                  </p:childTnLst>
                                </p:cTn>
                              </p:par>
                            </p:childTnLst>
                          </p:cTn>
                        </p:par>
                        <p:par>
                          <p:cTn id="30" fill="hold">
                            <p:stCondLst>
                              <p:cond delay="4500"/>
                            </p:stCondLst>
                            <p:childTnLst>
                              <p:par>
                                <p:cTn id="31" presetID="22" presetClass="entr" presetSubtype="2" fill="hold" nodeType="afterEffect">
                                  <p:stCondLst>
                                    <p:cond delay="0"/>
                                  </p:stCondLst>
                                  <p:childTnLst>
                                    <p:set>
                                      <p:cBhvr>
                                        <p:cTn id="32" dur="1" fill="hold">
                                          <p:stCondLst>
                                            <p:cond delay="0"/>
                                          </p:stCondLst>
                                        </p:cTn>
                                        <p:tgtEl>
                                          <p:spTgt spid="248"/>
                                        </p:tgtEl>
                                        <p:attrNameLst>
                                          <p:attrName>style.visibility</p:attrName>
                                        </p:attrNameLst>
                                      </p:cBhvr>
                                      <p:to>
                                        <p:strVal val="visible"/>
                                      </p:to>
                                    </p:set>
                                    <p:animEffect transition="in" filter="wipe(right)">
                                      <p:cBhvr>
                                        <p:cTn id="33" dur="1250"/>
                                        <p:tgtEl>
                                          <p:spTgt spid="248"/>
                                        </p:tgtEl>
                                      </p:cBhvr>
                                    </p:animEffect>
                                  </p:childTnLst>
                                </p:cTn>
                              </p:par>
                            </p:childTnLst>
                          </p:cTn>
                        </p:par>
                        <p:par>
                          <p:cTn id="34" fill="hold">
                            <p:stCondLst>
                              <p:cond delay="6000"/>
                            </p:stCondLst>
                            <p:childTnLst>
                              <p:par>
                                <p:cTn id="35" presetID="42" presetClass="entr" presetSubtype="0" fill="hold" grpId="0" nodeType="afterEffect">
                                  <p:stCondLst>
                                    <p:cond delay="0"/>
                                  </p:stCondLst>
                                  <p:childTnLst>
                                    <p:set>
                                      <p:cBhvr>
                                        <p:cTn id="36" dur="1" fill="hold">
                                          <p:stCondLst>
                                            <p:cond delay="0"/>
                                          </p:stCondLst>
                                        </p:cTn>
                                        <p:tgtEl>
                                          <p:spTgt spid="234"/>
                                        </p:tgtEl>
                                        <p:attrNameLst>
                                          <p:attrName>style.visibility</p:attrName>
                                        </p:attrNameLst>
                                      </p:cBhvr>
                                      <p:to>
                                        <p:strVal val="visible"/>
                                      </p:to>
                                    </p:set>
                                    <p:animEffect transition="in" filter="fade">
                                      <p:cBhvr>
                                        <p:cTn id="37" dur="1500"/>
                                        <p:tgtEl>
                                          <p:spTgt spid="234"/>
                                        </p:tgtEl>
                                      </p:cBhvr>
                                    </p:animEffect>
                                    <p:anim calcmode="lin" valueType="num">
                                      <p:cBhvr>
                                        <p:cTn id="38" dur="1500" fill="hold"/>
                                        <p:tgtEl>
                                          <p:spTgt spid="234"/>
                                        </p:tgtEl>
                                        <p:attrNameLst>
                                          <p:attrName>ppt_x</p:attrName>
                                        </p:attrNameLst>
                                      </p:cBhvr>
                                      <p:tavLst>
                                        <p:tav tm="0">
                                          <p:val>
                                            <p:strVal val="#ppt_x"/>
                                          </p:val>
                                        </p:tav>
                                        <p:tav tm="100000">
                                          <p:val>
                                            <p:strVal val="#ppt_x"/>
                                          </p:val>
                                        </p:tav>
                                      </p:tavLst>
                                    </p:anim>
                                    <p:anim calcmode="lin" valueType="num">
                                      <p:cBhvr>
                                        <p:cTn id="39" dur="1500" fill="hold"/>
                                        <p:tgtEl>
                                          <p:spTgt spid="234"/>
                                        </p:tgtEl>
                                        <p:attrNameLst>
                                          <p:attrName>ppt_y</p:attrName>
                                        </p:attrNameLst>
                                      </p:cBhvr>
                                      <p:tavLst>
                                        <p:tav tm="0">
                                          <p:val>
                                            <p:strVal val="#ppt_y+.1"/>
                                          </p:val>
                                        </p:tav>
                                        <p:tav tm="100000">
                                          <p:val>
                                            <p:strVal val="#ppt_y"/>
                                          </p:val>
                                        </p:tav>
                                      </p:tavLst>
                                    </p:anim>
                                  </p:childTnLst>
                                </p:cTn>
                              </p:par>
                            </p:childTnLst>
                          </p:cTn>
                        </p:par>
                        <p:par>
                          <p:cTn id="40" fill="hold">
                            <p:stCondLst>
                              <p:cond delay="7500"/>
                            </p:stCondLst>
                            <p:childTnLst>
                              <p:par>
                                <p:cTn id="41" presetID="22" presetClass="entr" presetSubtype="2" fill="hold" nodeType="afterEffect">
                                  <p:stCondLst>
                                    <p:cond delay="0"/>
                                  </p:stCondLst>
                                  <p:childTnLst>
                                    <p:set>
                                      <p:cBhvr>
                                        <p:cTn id="42" dur="1" fill="hold">
                                          <p:stCondLst>
                                            <p:cond delay="0"/>
                                          </p:stCondLst>
                                        </p:cTn>
                                        <p:tgtEl>
                                          <p:spTgt spid="245"/>
                                        </p:tgtEl>
                                        <p:attrNameLst>
                                          <p:attrName>style.visibility</p:attrName>
                                        </p:attrNameLst>
                                      </p:cBhvr>
                                      <p:to>
                                        <p:strVal val="visible"/>
                                      </p:to>
                                    </p:set>
                                    <p:animEffect transition="in" filter="wipe(right)">
                                      <p:cBhvr>
                                        <p:cTn id="43" dur="1250"/>
                                        <p:tgtEl>
                                          <p:spTgt spid="245"/>
                                        </p:tgtEl>
                                      </p:cBhvr>
                                    </p:animEffect>
                                  </p:childTnLst>
                                </p:cTn>
                              </p:par>
                            </p:childTnLst>
                          </p:cTn>
                        </p:par>
                        <p:par>
                          <p:cTn id="44" fill="hold">
                            <p:stCondLst>
                              <p:cond delay="9000"/>
                            </p:stCondLst>
                            <p:childTnLst>
                              <p:par>
                                <p:cTn id="45" presetID="42" presetClass="entr" presetSubtype="0" fill="hold" grpId="0" nodeType="afterEffect">
                                  <p:stCondLst>
                                    <p:cond delay="0"/>
                                  </p:stCondLst>
                                  <p:childTnLst>
                                    <p:set>
                                      <p:cBhvr>
                                        <p:cTn id="46" dur="1" fill="hold">
                                          <p:stCondLst>
                                            <p:cond delay="0"/>
                                          </p:stCondLst>
                                        </p:cTn>
                                        <p:tgtEl>
                                          <p:spTgt spid="233"/>
                                        </p:tgtEl>
                                        <p:attrNameLst>
                                          <p:attrName>style.visibility</p:attrName>
                                        </p:attrNameLst>
                                      </p:cBhvr>
                                      <p:to>
                                        <p:strVal val="visible"/>
                                      </p:to>
                                    </p:set>
                                    <p:animEffect transition="in" filter="fade">
                                      <p:cBhvr>
                                        <p:cTn id="47" dur="1500"/>
                                        <p:tgtEl>
                                          <p:spTgt spid="233"/>
                                        </p:tgtEl>
                                      </p:cBhvr>
                                    </p:animEffect>
                                    <p:anim calcmode="lin" valueType="num">
                                      <p:cBhvr>
                                        <p:cTn id="48" dur="1500" fill="hold"/>
                                        <p:tgtEl>
                                          <p:spTgt spid="233"/>
                                        </p:tgtEl>
                                        <p:attrNameLst>
                                          <p:attrName>ppt_x</p:attrName>
                                        </p:attrNameLst>
                                      </p:cBhvr>
                                      <p:tavLst>
                                        <p:tav tm="0">
                                          <p:val>
                                            <p:strVal val="#ppt_x"/>
                                          </p:val>
                                        </p:tav>
                                        <p:tav tm="100000">
                                          <p:val>
                                            <p:strVal val="#ppt_x"/>
                                          </p:val>
                                        </p:tav>
                                      </p:tavLst>
                                    </p:anim>
                                    <p:anim calcmode="lin" valueType="num">
                                      <p:cBhvr>
                                        <p:cTn id="49" dur="1500" fill="hold"/>
                                        <p:tgtEl>
                                          <p:spTgt spid="233"/>
                                        </p:tgtEl>
                                        <p:attrNameLst>
                                          <p:attrName>ppt_y</p:attrName>
                                        </p:attrNameLst>
                                      </p:cBhvr>
                                      <p:tavLst>
                                        <p:tav tm="0">
                                          <p:val>
                                            <p:strVal val="#ppt_y+.1"/>
                                          </p:val>
                                        </p:tav>
                                        <p:tav tm="100000">
                                          <p:val>
                                            <p:strVal val="#ppt_y"/>
                                          </p:val>
                                        </p:tav>
                                      </p:tavLst>
                                    </p:anim>
                                  </p:childTnLst>
                                </p:cTn>
                              </p:par>
                            </p:childTnLst>
                          </p:cTn>
                        </p:par>
                        <p:par>
                          <p:cTn id="50" fill="hold">
                            <p:stCondLst>
                              <p:cond delay="10500"/>
                            </p:stCondLst>
                            <p:childTnLst>
                              <p:par>
                                <p:cTn id="51" presetID="22" presetClass="entr" presetSubtype="8" fill="hold" nodeType="afterEffect">
                                  <p:stCondLst>
                                    <p:cond delay="0"/>
                                  </p:stCondLst>
                                  <p:childTnLst>
                                    <p:set>
                                      <p:cBhvr>
                                        <p:cTn id="52" dur="1" fill="hold">
                                          <p:stCondLst>
                                            <p:cond delay="0"/>
                                          </p:stCondLst>
                                        </p:cTn>
                                        <p:tgtEl>
                                          <p:spTgt spid="251"/>
                                        </p:tgtEl>
                                        <p:attrNameLst>
                                          <p:attrName>style.visibility</p:attrName>
                                        </p:attrNameLst>
                                      </p:cBhvr>
                                      <p:to>
                                        <p:strVal val="visible"/>
                                      </p:to>
                                    </p:set>
                                    <p:animEffect transition="in" filter="wipe(left)">
                                      <p:cBhvr>
                                        <p:cTn id="53" dur="1250"/>
                                        <p:tgtEl>
                                          <p:spTgt spid="251"/>
                                        </p:tgtEl>
                                      </p:cBhvr>
                                    </p:animEffect>
                                  </p:childTnLst>
                                </p:cTn>
                              </p:par>
                            </p:childTnLst>
                          </p:cTn>
                        </p:par>
                        <p:par>
                          <p:cTn id="54" fill="hold">
                            <p:stCondLst>
                              <p:cond delay="12000"/>
                            </p:stCondLst>
                            <p:childTnLst>
                              <p:par>
                                <p:cTn id="55" presetID="42" presetClass="entr" presetSubtype="0" fill="hold" grpId="0" nodeType="afterEffect">
                                  <p:stCondLst>
                                    <p:cond delay="0"/>
                                  </p:stCondLst>
                                  <p:childTnLst>
                                    <p:set>
                                      <p:cBhvr>
                                        <p:cTn id="56" dur="1" fill="hold">
                                          <p:stCondLst>
                                            <p:cond delay="0"/>
                                          </p:stCondLst>
                                        </p:cTn>
                                        <p:tgtEl>
                                          <p:spTgt spid="235"/>
                                        </p:tgtEl>
                                        <p:attrNameLst>
                                          <p:attrName>style.visibility</p:attrName>
                                        </p:attrNameLst>
                                      </p:cBhvr>
                                      <p:to>
                                        <p:strVal val="visible"/>
                                      </p:to>
                                    </p:set>
                                    <p:animEffect transition="in" filter="fade">
                                      <p:cBhvr>
                                        <p:cTn id="57" dur="1500"/>
                                        <p:tgtEl>
                                          <p:spTgt spid="235"/>
                                        </p:tgtEl>
                                      </p:cBhvr>
                                    </p:animEffect>
                                    <p:anim calcmode="lin" valueType="num">
                                      <p:cBhvr>
                                        <p:cTn id="58" dur="1500" fill="hold"/>
                                        <p:tgtEl>
                                          <p:spTgt spid="235"/>
                                        </p:tgtEl>
                                        <p:attrNameLst>
                                          <p:attrName>ppt_x</p:attrName>
                                        </p:attrNameLst>
                                      </p:cBhvr>
                                      <p:tavLst>
                                        <p:tav tm="0">
                                          <p:val>
                                            <p:strVal val="#ppt_x"/>
                                          </p:val>
                                        </p:tav>
                                        <p:tav tm="100000">
                                          <p:val>
                                            <p:strVal val="#ppt_x"/>
                                          </p:val>
                                        </p:tav>
                                      </p:tavLst>
                                    </p:anim>
                                    <p:anim calcmode="lin" valueType="num">
                                      <p:cBhvr>
                                        <p:cTn id="59" dur="1500" fill="hold"/>
                                        <p:tgtEl>
                                          <p:spTgt spid="235"/>
                                        </p:tgtEl>
                                        <p:attrNameLst>
                                          <p:attrName>ppt_y</p:attrName>
                                        </p:attrNameLst>
                                      </p:cBhvr>
                                      <p:tavLst>
                                        <p:tav tm="0">
                                          <p:val>
                                            <p:strVal val="#ppt_y+.1"/>
                                          </p:val>
                                        </p:tav>
                                        <p:tav tm="100000">
                                          <p:val>
                                            <p:strVal val="#ppt_y"/>
                                          </p:val>
                                        </p:tav>
                                      </p:tavLst>
                                    </p:anim>
                                  </p:childTnLst>
                                </p:cTn>
                              </p:par>
                            </p:childTnLst>
                          </p:cTn>
                        </p:par>
                        <p:par>
                          <p:cTn id="60" fill="hold">
                            <p:stCondLst>
                              <p:cond delay="13500"/>
                            </p:stCondLst>
                            <p:childTnLst>
                              <p:par>
                                <p:cTn id="61" presetID="22" presetClass="entr" presetSubtype="8" fill="hold" nodeType="afterEffect">
                                  <p:stCondLst>
                                    <p:cond delay="0"/>
                                  </p:stCondLst>
                                  <p:childTnLst>
                                    <p:set>
                                      <p:cBhvr>
                                        <p:cTn id="62" dur="1" fill="hold">
                                          <p:stCondLst>
                                            <p:cond delay="0"/>
                                          </p:stCondLst>
                                        </p:cTn>
                                        <p:tgtEl>
                                          <p:spTgt spid="257"/>
                                        </p:tgtEl>
                                        <p:attrNameLst>
                                          <p:attrName>style.visibility</p:attrName>
                                        </p:attrNameLst>
                                      </p:cBhvr>
                                      <p:to>
                                        <p:strVal val="visible"/>
                                      </p:to>
                                    </p:set>
                                    <p:animEffect transition="in" filter="wipe(left)">
                                      <p:cBhvr>
                                        <p:cTn id="63" dur="1250"/>
                                        <p:tgtEl>
                                          <p:spTgt spid="257"/>
                                        </p:tgtEl>
                                      </p:cBhvr>
                                    </p:animEffect>
                                  </p:childTnLst>
                                </p:cTn>
                              </p:par>
                            </p:childTnLst>
                          </p:cTn>
                        </p:par>
                        <p:par>
                          <p:cTn id="64" fill="hold">
                            <p:stCondLst>
                              <p:cond delay="15000"/>
                            </p:stCondLst>
                            <p:childTnLst>
                              <p:par>
                                <p:cTn id="65" presetID="42" presetClass="entr" presetSubtype="0" fill="hold" grpId="0" nodeType="afterEffect">
                                  <p:stCondLst>
                                    <p:cond delay="0"/>
                                  </p:stCondLst>
                                  <p:childTnLst>
                                    <p:set>
                                      <p:cBhvr>
                                        <p:cTn id="66" dur="1" fill="hold">
                                          <p:stCondLst>
                                            <p:cond delay="0"/>
                                          </p:stCondLst>
                                        </p:cTn>
                                        <p:tgtEl>
                                          <p:spTgt spid="237"/>
                                        </p:tgtEl>
                                        <p:attrNameLst>
                                          <p:attrName>style.visibility</p:attrName>
                                        </p:attrNameLst>
                                      </p:cBhvr>
                                      <p:to>
                                        <p:strVal val="visible"/>
                                      </p:to>
                                    </p:set>
                                    <p:animEffect transition="in" filter="fade">
                                      <p:cBhvr>
                                        <p:cTn id="67" dur="1500"/>
                                        <p:tgtEl>
                                          <p:spTgt spid="237"/>
                                        </p:tgtEl>
                                      </p:cBhvr>
                                    </p:animEffect>
                                    <p:anim calcmode="lin" valueType="num">
                                      <p:cBhvr>
                                        <p:cTn id="68" dur="1500" fill="hold"/>
                                        <p:tgtEl>
                                          <p:spTgt spid="237"/>
                                        </p:tgtEl>
                                        <p:attrNameLst>
                                          <p:attrName>ppt_x</p:attrName>
                                        </p:attrNameLst>
                                      </p:cBhvr>
                                      <p:tavLst>
                                        <p:tav tm="0">
                                          <p:val>
                                            <p:strVal val="#ppt_x"/>
                                          </p:val>
                                        </p:tav>
                                        <p:tav tm="100000">
                                          <p:val>
                                            <p:strVal val="#ppt_x"/>
                                          </p:val>
                                        </p:tav>
                                      </p:tavLst>
                                    </p:anim>
                                    <p:anim calcmode="lin" valueType="num">
                                      <p:cBhvr>
                                        <p:cTn id="69" dur="1500" fill="hold"/>
                                        <p:tgtEl>
                                          <p:spTgt spid="237"/>
                                        </p:tgtEl>
                                        <p:attrNameLst>
                                          <p:attrName>ppt_y</p:attrName>
                                        </p:attrNameLst>
                                      </p:cBhvr>
                                      <p:tavLst>
                                        <p:tav tm="0">
                                          <p:val>
                                            <p:strVal val="#ppt_y+.1"/>
                                          </p:val>
                                        </p:tav>
                                        <p:tav tm="100000">
                                          <p:val>
                                            <p:strVal val="#ppt_y"/>
                                          </p:val>
                                        </p:tav>
                                      </p:tavLst>
                                    </p:anim>
                                  </p:childTnLst>
                                </p:cTn>
                              </p:par>
                            </p:childTnLst>
                          </p:cTn>
                        </p:par>
                        <p:par>
                          <p:cTn id="70" fill="hold">
                            <p:stCondLst>
                              <p:cond delay="16500"/>
                            </p:stCondLst>
                            <p:childTnLst>
                              <p:par>
                                <p:cTn id="71" presetID="22" presetClass="entr" presetSubtype="8" fill="hold" nodeType="afterEffect">
                                  <p:stCondLst>
                                    <p:cond delay="0"/>
                                  </p:stCondLst>
                                  <p:childTnLst>
                                    <p:set>
                                      <p:cBhvr>
                                        <p:cTn id="72" dur="1" fill="hold">
                                          <p:stCondLst>
                                            <p:cond delay="0"/>
                                          </p:stCondLst>
                                        </p:cTn>
                                        <p:tgtEl>
                                          <p:spTgt spid="254"/>
                                        </p:tgtEl>
                                        <p:attrNameLst>
                                          <p:attrName>style.visibility</p:attrName>
                                        </p:attrNameLst>
                                      </p:cBhvr>
                                      <p:to>
                                        <p:strVal val="visible"/>
                                      </p:to>
                                    </p:set>
                                    <p:animEffect transition="in" filter="wipe(left)">
                                      <p:cBhvr>
                                        <p:cTn id="73" dur="1250"/>
                                        <p:tgtEl>
                                          <p:spTgt spid="254"/>
                                        </p:tgtEl>
                                      </p:cBhvr>
                                    </p:animEffect>
                                  </p:childTnLst>
                                </p:cTn>
                              </p:par>
                            </p:childTnLst>
                          </p:cTn>
                        </p:par>
                        <p:par>
                          <p:cTn id="74" fill="hold">
                            <p:stCondLst>
                              <p:cond delay="18000"/>
                            </p:stCondLst>
                            <p:childTnLst>
                              <p:par>
                                <p:cTn id="75" presetID="42" presetClass="entr" presetSubtype="0" fill="hold" grpId="0" nodeType="afterEffect">
                                  <p:stCondLst>
                                    <p:cond delay="0"/>
                                  </p:stCondLst>
                                  <p:childTnLst>
                                    <p:set>
                                      <p:cBhvr>
                                        <p:cTn id="76" dur="1" fill="hold">
                                          <p:stCondLst>
                                            <p:cond delay="0"/>
                                          </p:stCondLst>
                                        </p:cTn>
                                        <p:tgtEl>
                                          <p:spTgt spid="236"/>
                                        </p:tgtEl>
                                        <p:attrNameLst>
                                          <p:attrName>style.visibility</p:attrName>
                                        </p:attrNameLst>
                                      </p:cBhvr>
                                      <p:to>
                                        <p:strVal val="visible"/>
                                      </p:to>
                                    </p:set>
                                    <p:animEffect transition="in" filter="fade">
                                      <p:cBhvr>
                                        <p:cTn id="77" dur="1500"/>
                                        <p:tgtEl>
                                          <p:spTgt spid="236"/>
                                        </p:tgtEl>
                                      </p:cBhvr>
                                    </p:animEffect>
                                    <p:anim calcmode="lin" valueType="num">
                                      <p:cBhvr>
                                        <p:cTn id="78" dur="1500" fill="hold"/>
                                        <p:tgtEl>
                                          <p:spTgt spid="236"/>
                                        </p:tgtEl>
                                        <p:attrNameLst>
                                          <p:attrName>ppt_x</p:attrName>
                                        </p:attrNameLst>
                                      </p:cBhvr>
                                      <p:tavLst>
                                        <p:tav tm="0">
                                          <p:val>
                                            <p:strVal val="#ppt_x"/>
                                          </p:val>
                                        </p:tav>
                                        <p:tav tm="100000">
                                          <p:val>
                                            <p:strVal val="#ppt_x"/>
                                          </p:val>
                                        </p:tav>
                                      </p:tavLst>
                                    </p:anim>
                                    <p:anim calcmode="lin" valueType="num">
                                      <p:cBhvr>
                                        <p:cTn id="79" dur="1500" fill="hold"/>
                                        <p:tgtEl>
                                          <p:spTgt spid="2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p:bldP spid="233" grpId="0"/>
      <p:bldP spid="234" grpId="0"/>
      <p:bldP spid="235" grpId="0"/>
      <p:bldP spid="236" grpId="0"/>
      <p:bldP spid="237" grpId="0"/>
      <p:bldP spid="241" grpId="0" animBg="1"/>
      <p:bldP spid="260"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矩形: 圆角 16"/>
          <p:cNvSpPr/>
          <p:nvPr/>
        </p:nvSpPr>
        <p:spPr>
          <a:xfrm>
            <a:off x="1733262" y="1989000"/>
            <a:ext cx="9036338" cy="2880000"/>
          </a:xfrm>
          <a:prstGeom prst="roundRect">
            <a:avLst>
              <a:gd name="adj" fmla="val 8730"/>
            </a:avLst>
          </a:prstGeom>
          <a:solidFill>
            <a:schemeClr val="bg1"/>
          </a:solidFill>
          <a:ln>
            <a:solidFill>
              <a:srgbClr val="990000"/>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3765" rtl="0" eaLnBrk="1" fontAlgn="auto" latinLnBrk="0" hangingPunct="1">
              <a:lnSpc>
                <a:spcPct val="100000"/>
              </a:lnSpc>
              <a:spcBef>
                <a:spcPts val="0"/>
              </a:spcBef>
              <a:spcAft>
                <a:spcPts val="0"/>
              </a:spcAft>
              <a:buClrTx/>
              <a:buSzTx/>
              <a:buFontTx/>
              <a:buNone/>
              <a:defRPr/>
            </a:pPr>
            <a:endParaRPr kumimoji="0" lang="zh-CN" altLang="en-US" sz="6400" b="0" i="0" u="none" strike="noStrike" kern="1200" cap="none" spc="0" normalizeH="0" baseline="0" noProof="0" dirty="0">
              <a:ln>
                <a:noFill/>
              </a:ln>
              <a:solidFill>
                <a:srgbClr val="C00000"/>
              </a:solidFill>
              <a:effectLst/>
              <a:uLnTx/>
              <a:uFillTx/>
              <a:latin typeface="Impact" panose="020B0806030902050204" pitchFamily="34" charset="0"/>
              <a:ea typeface="宋体" panose="02010600030101010101" pitchFamily="2" charset="-122"/>
              <a:cs typeface="+mn-cs"/>
            </a:endParaRPr>
          </a:p>
        </p:txBody>
      </p:sp>
      <p:sp>
        <p:nvSpPr>
          <p:cNvPr id="58" name="TextBox 57"/>
          <p:cNvSpPr txBox="1"/>
          <p:nvPr/>
        </p:nvSpPr>
        <p:spPr>
          <a:xfrm>
            <a:off x="5022318" y="2252730"/>
            <a:ext cx="4727465" cy="1200329"/>
          </a:xfrm>
          <a:prstGeom prst="rect">
            <a:avLst/>
          </a:prstGeom>
          <a:noFill/>
        </p:spPr>
        <p:txBody>
          <a:bodyPr wrap="square" rtlCol="0">
            <a:spAutoFit/>
          </a:bodyPr>
          <a:lstStyle/>
          <a:p>
            <a:pPr defTabSz="913765"/>
            <a:r>
              <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两会概况</a:t>
            </a:r>
            <a:endParaRPr lang="zh-CN" altLang="en-US" sz="7200" b="1" dirty="0">
              <a:solidFill>
                <a:srgbClr val="99000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59" name="TextBox 58"/>
          <p:cNvSpPr txBox="1"/>
          <p:nvPr/>
        </p:nvSpPr>
        <p:spPr>
          <a:xfrm>
            <a:off x="5022318" y="3699474"/>
            <a:ext cx="5389357" cy="666786"/>
          </a:xfrm>
          <a:prstGeom prst="rect">
            <a:avLst/>
          </a:prstGeom>
          <a:noFill/>
        </p:spPr>
        <p:txBody>
          <a:bodyPr wrap="square" rtlCol="0">
            <a:spAutoFit/>
          </a:bodyPr>
          <a:lstStyle/>
          <a:p>
            <a:pPr defTabSz="913765"/>
            <a:r>
              <a:rPr lang="en-US" altLang="zh-CN"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2017</a:t>
            </a:r>
            <a:r>
              <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年两会的基本情况</a:t>
            </a:r>
            <a:endParaRPr lang="zh-CN" altLang="en-US" sz="3735" b="1" dirty="0">
              <a:solidFill>
                <a:prstClr val="black">
                  <a:lumMod val="85000"/>
                  <a:lumOff val="15000"/>
                </a:prstClr>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nvGrpSpPr>
          <p:cNvPr id="3" name="组合 2"/>
          <p:cNvGrpSpPr/>
          <p:nvPr/>
        </p:nvGrpSpPr>
        <p:grpSpPr>
          <a:xfrm>
            <a:off x="1733262" y="1988999"/>
            <a:ext cx="2880000" cy="2880000"/>
            <a:chOff x="1276134" y="2014659"/>
            <a:chExt cx="2160000" cy="2160000"/>
          </a:xfrm>
        </p:grpSpPr>
        <p:grpSp>
          <p:nvGrpSpPr>
            <p:cNvPr id="55" name="组合 54"/>
            <p:cNvGrpSpPr/>
            <p:nvPr/>
          </p:nvGrpSpPr>
          <p:grpSpPr>
            <a:xfrm>
              <a:off x="1276134" y="2014659"/>
              <a:ext cx="2160000" cy="2160000"/>
              <a:chOff x="1085222" y="2014659"/>
              <a:chExt cx="2334731" cy="2115212"/>
            </a:xfrm>
            <a:effectLst>
              <a:outerShdw blurRad="50800" dist="101600" dir="2700000" algn="tl" rotWithShape="0">
                <a:prstClr val="black">
                  <a:alpha val="40000"/>
                </a:prstClr>
              </a:outerShdw>
            </a:effectLst>
          </p:grpSpPr>
          <p:sp>
            <p:nvSpPr>
              <p:cNvPr id="56" name="矩形 3"/>
              <p:cNvSpPr/>
              <p:nvPr/>
            </p:nvSpPr>
            <p:spPr>
              <a:xfrm>
                <a:off x="1085222" y="2014659"/>
                <a:ext cx="2334731" cy="2115212"/>
              </a:xfrm>
              <a:prstGeom prst="roundRect">
                <a:avLst>
                  <a:gd name="adj" fmla="val 8293"/>
                </a:avLst>
              </a:prstGeom>
              <a:solidFill>
                <a:srgbClr val="99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endParaRPr lang="zh-CN" altLang="en-US" sz="11735" dirty="0">
                  <a:solidFill>
                    <a:srgbClr val="FFC000">
                      <a:lumMod val="20000"/>
                      <a:lumOff val="80000"/>
                    </a:srgbClr>
                  </a:solidFill>
                  <a:latin typeface="Impact" panose="020B0806030902050204" pitchFamily="34" charset="0"/>
                  <a:ea typeface="宋体" panose="02010600030101010101" pitchFamily="2" charset="-122"/>
                </a:endParaRPr>
              </a:p>
            </p:txBody>
          </p:sp>
          <p:pic>
            <p:nvPicPr>
              <p:cNvPr id="57" name="Picture 2" descr="H:\ppt小图 (0-00-14-05)_1.png"/>
              <p:cNvPicPr>
                <a:picLocks noChangeAspect="1" noChangeArrowheads="1"/>
              </p:cNvPicPr>
              <p:nvPr/>
            </p:nvPicPr>
            <p:blipFill rotWithShape="1">
              <a:blip r:embed="rId1" cstate="print">
                <a:extLst>
                  <a:ext uri="{28A0092B-C50C-407E-A947-70E740481C1C}">
                    <a14:useLocalDpi xmlns:a14="http://schemas.microsoft.com/office/drawing/2010/main" val="0"/>
                  </a:ext>
                </a:extLst>
              </a:blip>
              <a:srcRect/>
              <a:stretch>
                <a:fillRect/>
              </a:stretch>
            </p:blipFill>
            <p:spPr bwMode="auto">
              <a:xfrm>
                <a:off x="1085222" y="2854987"/>
                <a:ext cx="1161736" cy="1274884"/>
              </a:xfrm>
              <a:prstGeom prst="round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60" name="TextBox 59"/>
            <p:cNvSpPr txBox="1"/>
            <p:nvPr/>
          </p:nvSpPr>
          <p:spPr>
            <a:xfrm>
              <a:off x="1582926" y="2163635"/>
              <a:ext cx="1670169" cy="1838918"/>
            </a:xfrm>
            <a:prstGeom prst="rect">
              <a:avLst/>
            </a:prstGeom>
            <a:noFill/>
          </p:spPr>
          <p:txBody>
            <a:bodyPr wrap="none" rtlCol="0">
              <a:spAutoFit/>
            </a:bodyPr>
            <a:lstStyle/>
            <a:p>
              <a:pPr defTabSz="913765"/>
              <a:r>
                <a:rPr lang="en-US" altLang="zh-CN"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rPr>
                <a:t>02</a:t>
              </a:r>
              <a:endParaRPr lang="zh-CN" altLang="en-US" sz="15335" dirty="0">
                <a:solidFill>
                  <a:srgbClr val="FFC000">
                    <a:lumMod val="20000"/>
                    <a:lumOff val="80000"/>
                  </a:srgbClr>
                </a:solidFill>
                <a:effectLst>
                  <a:outerShdw blurRad="38100" dist="38100" dir="2700000" algn="tl">
                    <a:srgbClr val="000000">
                      <a:alpha val="43137"/>
                    </a:srgbClr>
                  </a:outerShdw>
                </a:effectLst>
                <a:latin typeface="Impact" panose="020B0806030902050204" pitchFamily="34" charset="0"/>
                <a:ea typeface="宋体" panose="02010600030101010101" pitchFamily="2"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2000" fill="hold"/>
                                        <p:tgtEl>
                                          <p:spTgt spid="3"/>
                                        </p:tgtEl>
                                        <p:attrNameLst>
                                          <p:attrName>ppt_w</p:attrName>
                                        </p:attrNameLst>
                                      </p:cBhvr>
                                      <p:tavLst>
                                        <p:tav tm="0">
                                          <p:val>
                                            <p:fltVal val="0"/>
                                          </p:val>
                                        </p:tav>
                                        <p:tav tm="100000">
                                          <p:val>
                                            <p:strVal val="#ppt_w"/>
                                          </p:val>
                                        </p:tav>
                                      </p:tavLst>
                                    </p:anim>
                                    <p:anim calcmode="lin" valueType="num">
                                      <p:cBhvr>
                                        <p:cTn id="8" dur="2000" fill="hold"/>
                                        <p:tgtEl>
                                          <p:spTgt spid="3"/>
                                        </p:tgtEl>
                                        <p:attrNameLst>
                                          <p:attrName>ppt_h</p:attrName>
                                        </p:attrNameLst>
                                      </p:cBhvr>
                                      <p:tavLst>
                                        <p:tav tm="0">
                                          <p:val>
                                            <p:fltVal val="0"/>
                                          </p:val>
                                        </p:tav>
                                        <p:tav tm="100000">
                                          <p:val>
                                            <p:strVal val="#ppt_h"/>
                                          </p:val>
                                        </p:tav>
                                      </p:tavLst>
                                    </p:anim>
                                    <p:anim calcmode="lin" valueType="num">
                                      <p:cBhvr>
                                        <p:cTn id="9" dur="2000" fill="hold"/>
                                        <p:tgtEl>
                                          <p:spTgt spid="3"/>
                                        </p:tgtEl>
                                        <p:attrNameLst>
                                          <p:attrName>style.rotation</p:attrName>
                                        </p:attrNameLst>
                                      </p:cBhvr>
                                      <p:tavLst>
                                        <p:tav tm="0">
                                          <p:val>
                                            <p:fltVal val="90"/>
                                          </p:val>
                                        </p:tav>
                                        <p:tav tm="100000">
                                          <p:val>
                                            <p:fltVal val="0"/>
                                          </p:val>
                                        </p:tav>
                                      </p:tavLst>
                                    </p:anim>
                                    <p:animEffect transition="in" filter="fade">
                                      <p:cBhvr>
                                        <p:cTn id="10" dur="2000"/>
                                        <p:tgtEl>
                                          <p:spTgt spid="3"/>
                                        </p:tgtEl>
                                      </p:cBhvr>
                                    </p:animEffect>
                                  </p:childTnLst>
                                </p:cTn>
                              </p:par>
                            </p:childTnLst>
                          </p:cTn>
                        </p:par>
                        <p:par>
                          <p:cTn id="11" fill="hold">
                            <p:stCondLst>
                              <p:cond delay="2000"/>
                            </p:stCondLst>
                            <p:childTnLst>
                              <p:par>
                                <p:cTn id="12" presetID="22" presetClass="entr" presetSubtype="8" fill="hold" grpId="0" nodeType="afterEffect">
                                  <p:stCondLst>
                                    <p:cond delay="0"/>
                                  </p:stCondLst>
                                  <p:childTnLst>
                                    <p:set>
                                      <p:cBhvr>
                                        <p:cTn id="13" dur="1" fill="hold">
                                          <p:stCondLst>
                                            <p:cond delay="0"/>
                                          </p:stCondLst>
                                        </p:cTn>
                                        <p:tgtEl>
                                          <p:spTgt spid="58"/>
                                        </p:tgtEl>
                                        <p:attrNameLst>
                                          <p:attrName>style.visibility</p:attrName>
                                        </p:attrNameLst>
                                      </p:cBhvr>
                                      <p:to>
                                        <p:strVal val="visible"/>
                                      </p:to>
                                    </p:set>
                                    <p:animEffect transition="in" filter="wipe(left)">
                                      <p:cBhvr>
                                        <p:cTn id="14" dur="2000"/>
                                        <p:tgtEl>
                                          <p:spTgt spid="58"/>
                                        </p:tgtEl>
                                      </p:cBhvr>
                                    </p:animEffect>
                                  </p:childTnLst>
                                </p:cTn>
                              </p:par>
                            </p:childTnLst>
                          </p:cTn>
                        </p:par>
                        <p:par>
                          <p:cTn id="15" fill="hold">
                            <p:stCondLst>
                              <p:cond delay="4000"/>
                            </p:stCondLst>
                            <p:childTnLst>
                              <p:par>
                                <p:cTn id="16" presetID="42" presetClass="entr" presetSubtype="0" fill="hold" grpId="0" nodeType="afterEffect">
                                  <p:stCondLst>
                                    <p:cond delay="0"/>
                                  </p:stCondLst>
                                  <p:childTnLst>
                                    <p:set>
                                      <p:cBhvr>
                                        <p:cTn id="17" dur="1" fill="hold">
                                          <p:stCondLst>
                                            <p:cond delay="0"/>
                                          </p:stCondLst>
                                        </p:cTn>
                                        <p:tgtEl>
                                          <p:spTgt spid="59"/>
                                        </p:tgtEl>
                                        <p:attrNameLst>
                                          <p:attrName>style.visibility</p:attrName>
                                        </p:attrNameLst>
                                      </p:cBhvr>
                                      <p:to>
                                        <p:strVal val="visible"/>
                                      </p:to>
                                    </p:set>
                                    <p:animEffect transition="in" filter="fade">
                                      <p:cBhvr>
                                        <p:cTn id="18" dur="1500"/>
                                        <p:tgtEl>
                                          <p:spTgt spid="59"/>
                                        </p:tgtEl>
                                      </p:cBhvr>
                                    </p:animEffect>
                                    <p:anim calcmode="lin" valueType="num">
                                      <p:cBhvr>
                                        <p:cTn id="19" dur="1500" fill="hold"/>
                                        <p:tgtEl>
                                          <p:spTgt spid="59"/>
                                        </p:tgtEl>
                                        <p:attrNameLst>
                                          <p:attrName>ppt_x</p:attrName>
                                        </p:attrNameLst>
                                      </p:cBhvr>
                                      <p:tavLst>
                                        <p:tav tm="0">
                                          <p:val>
                                            <p:strVal val="#ppt_x"/>
                                          </p:val>
                                        </p:tav>
                                        <p:tav tm="100000">
                                          <p:val>
                                            <p:strVal val="#ppt_x"/>
                                          </p:val>
                                        </p:tav>
                                      </p:tavLst>
                                    </p:anim>
                                    <p:anim calcmode="lin" valueType="num">
                                      <p:cBhvr>
                                        <p:cTn id="20" dur="1500" fill="hold"/>
                                        <p:tgtEl>
                                          <p:spTgt spid="5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9"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a:xfrm>
            <a:off x="212725" y="1198108"/>
            <a:ext cx="11766550" cy="4967742"/>
          </a:xfrm>
          <a:prstGeom prst="rect">
            <a:avLst/>
          </a:prstGeom>
          <a:noFill/>
          <a:ln w="4445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useBgFill="1">
        <p:nvSpPr>
          <p:cNvPr id="3" name="文本占位符 2"/>
          <p:cNvSpPr>
            <a:spLocks noGrp="1"/>
          </p:cNvSpPr>
          <p:nvPr>
            <p:ph type="body" sz="quarter" idx="10"/>
          </p:nvPr>
        </p:nvSpPr>
        <p:spPr>
          <a:xfrm>
            <a:off x="3921341" y="910243"/>
            <a:ext cx="4349317" cy="664633"/>
          </a:xfrm>
          <a:ln w="25400">
            <a:solidFill>
              <a:srgbClr val="990000"/>
            </a:solidFill>
            <a:prstDash val="dashDot"/>
          </a:ln>
        </p:spPr>
        <p:txBody>
          <a:bodyPr>
            <a:normAutofit/>
          </a:bodyPr>
          <a:lstStyle/>
          <a:p>
            <a:pPr algn="ctr"/>
            <a:r>
              <a:rPr lang="zh-CN" altLang="en-US" dirty="0">
                <a:effectLst>
                  <a:outerShdw blurRad="38100" dist="38100" dir="2700000" algn="tl">
                    <a:srgbClr val="000000">
                      <a:alpha val="43137"/>
                    </a:srgbClr>
                  </a:outerShdw>
                </a:effectLst>
              </a:rPr>
              <a:t>全国两会会议日程</a:t>
            </a:r>
            <a:endParaRPr lang="zh-CN" altLang="en-US" dirty="0">
              <a:effectLst>
                <a:outerShdw blurRad="38100" dist="38100" dir="2700000" algn="tl">
                  <a:srgbClr val="000000">
                    <a:alpha val="43137"/>
                  </a:srgbClr>
                </a:outerShdw>
              </a:effectLst>
            </a:endParaRPr>
          </a:p>
        </p:txBody>
      </p:sp>
      <p:cxnSp>
        <p:nvCxnSpPr>
          <p:cNvPr id="197" name="直接连接符 196"/>
          <p:cNvCxnSpPr/>
          <p:nvPr/>
        </p:nvCxnSpPr>
        <p:spPr>
          <a:xfrm flipH="1">
            <a:off x="8648253" y="4316156"/>
            <a:ext cx="2112000" cy="0"/>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cxnSp>
        <p:nvCxnSpPr>
          <p:cNvPr id="198" name="直接连接符 197"/>
          <p:cNvCxnSpPr/>
          <p:nvPr/>
        </p:nvCxnSpPr>
        <p:spPr>
          <a:xfrm>
            <a:off x="7083463" y="3262321"/>
            <a:ext cx="1903300" cy="0"/>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grpSp>
        <p:nvGrpSpPr>
          <p:cNvPr id="199" name="组合 198"/>
          <p:cNvGrpSpPr/>
          <p:nvPr/>
        </p:nvGrpSpPr>
        <p:grpSpPr>
          <a:xfrm>
            <a:off x="1107436" y="4528996"/>
            <a:ext cx="2965590" cy="1152000"/>
            <a:chOff x="582927" y="3439259"/>
            <a:chExt cx="2224192" cy="864000"/>
          </a:xfrm>
        </p:grpSpPr>
        <p:pic>
          <p:nvPicPr>
            <p:cNvPr id="200" name="图片 19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76549" y="3439259"/>
              <a:ext cx="830570" cy="864000"/>
            </a:xfrm>
            <a:prstGeom prst="rect">
              <a:avLst/>
            </a:prstGeom>
          </p:spPr>
        </p:pic>
        <p:sp>
          <p:nvSpPr>
            <p:cNvPr id="201" name="文本框 14"/>
            <p:cNvSpPr txBox="1"/>
            <p:nvPr/>
          </p:nvSpPr>
          <p:spPr>
            <a:xfrm>
              <a:off x="582927" y="3609649"/>
              <a:ext cx="1392448" cy="500233"/>
            </a:xfrm>
            <a:prstGeom prst="rect">
              <a:avLst/>
            </a:prstGeom>
            <a:noFill/>
          </p:spPr>
          <p:txBody>
            <a:bodyPr wrap="none" rtlCol="0">
              <a:spAutoFit/>
            </a:bodyPr>
            <a:lstStyle/>
            <a:p>
              <a:pPr algn="ctr" defTabSz="913765"/>
              <a:r>
                <a:rPr lang="zh-CN" altLang="en-US" sz="1865" b="1" dirty="0">
                  <a:solidFill>
                    <a:srgbClr val="990000"/>
                  </a:solidFill>
                  <a:latin typeface="微软雅黑" panose="020B0503020204020204" pitchFamily="34" charset="-122"/>
                  <a:ea typeface="微软雅黑" panose="020B0503020204020204" pitchFamily="34" charset="-122"/>
                </a:rPr>
                <a:t>十二届全国人大</a:t>
              </a:r>
              <a:endParaRPr lang="en-US" altLang="zh-CN" sz="1865" b="1" dirty="0">
                <a:solidFill>
                  <a:srgbClr val="990000"/>
                </a:solidFill>
                <a:latin typeface="微软雅黑" panose="020B0503020204020204" pitchFamily="34" charset="-122"/>
                <a:ea typeface="微软雅黑" panose="020B0503020204020204" pitchFamily="34" charset="-122"/>
              </a:endParaRPr>
            </a:p>
            <a:p>
              <a:pPr algn="ctr" defTabSz="913765"/>
              <a:r>
                <a:rPr lang="zh-CN" altLang="en-US" sz="1865" b="1" dirty="0">
                  <a:solidFill>
                    <a:srgbClr val="990000"/>
                  </a:solidFill>
                  <a:latin typeface="微软雅黑" panose="020B0503020204020204" pitchFamily="34" charset="-122"/>
                  <a:ea typeface="微软雅黑" panose="020B0503020204020204" pitchFamily="34" charset="-122"/>
                </a:rPr>
                <a:t>五次会议</a:t>
              </a:r>
              <a:endParaRPr lang="zh-CN" altLang="en-US" sz="1865" b="1" dirty="0">
                <a:solidFill>
                  <a:srgbClr val="990000"/>
                </a:solidFill>
                <a:latin typeface="微软雅黑" panose="020B0503020204020204" pitchFamily="34" charset="-122"/>
                <a:ea typeface="微软雅黑" panose="020B0503020204020204" pitchFamily="34" charset="-122"/>
              </a:endParaRPr>
            </a:p>
          </p:txBody>
        </p:sp>
      </p:grpSp>
      <p:grpSp>
        <p:nvGrpSpPr>
          <p:cNvPr id="202" name="组合 201"/>
          <p:cNvGrpSpPr/>
          <p:nvPr/>
        </p:nvGrpSpPr>
        <p:grpSpPr>
          <a:xfrm>
            <a:off x="1210493" y="1867729"/>
            <a:ext cx="3153417" cy="1152000"/>
            <a:chOff x="660219" y="1443309"/>
            <a:chExt cx="2365063" cy="864000"/>
          </a:xfrm>
        </p:grpSpPr>
        <p:pic>
          <p:nvPicPr>
            <p:cNvPr id="203" name="图片 20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60219" y="1443309"/>
              <a:ext cx="841569" cy="864000"/>
            </a:xfrm>
            <a:prstGeom prst="rect">
              <a:avLst/>
            </a:prstGeom>
          </p:spPr>
        </p:pic>
        <p:sp>
          <p:nvSpPr>
            <p:cNvPr id="204" name="文本框 15"/>
            <p:cNvSpPr txBox="1"/>
            <p:nvPr/>
          </p:nvSpPr>
          <p:spPr>
            <a:xfrm>
              <a:off x="1496469" y="1613699"/>
              <a:ext cx="1528813" cy="500233"/>
            </a:xfrm>
            <a:prstGeom prst="rect">
              <a:avLst/>
            </a:prstGeom>
            <a:noFill/>
          </p:spPr>
          <p:txBody>
            <a:bodyPr wrap="square" rtlCol="0">
              <a:spAutoFit/>
            </a:bodyPr>
            <a:lstStyle/>
            <a:p>
              <a:pPr algn="ctr" defTabSz="913765"/>
              <a:r>
                <a:rPr lang="zh-CN" altLang="en-US" sz="1865" b="1" dirty="0">
                  <a:solidFill>
                    <a:prstClr val="black">
                      <a:lumMod val="85000"/>
                      <a:lumOff val="15000"/>
                    </a:prstClr>
                  </a:solidFill>
                  <a:latin typeface="微软雅黑" panose="020B0503020204020204" pitchFamily="34" charset="-122"/>
                  <a:ea typeface="微软雅黑" panose="020B0503020204020204" pitchFamily="34" charset="-122"/>
                </a:rPr>
                <a:t>全国政协十二届</a:t>
              </a:r>
              <a:endParaRPr lang="en-US" altLang="zh-CN" sz="1865" b="1" dirty="0">
                <a:solidFill>
                  <a:prstClr val="black">
                    <a:lumMod val="85000"/>
                    <a:lumOff val="15000"/>
                  </a:prstClr>
                </a:solidFill>
                <a:latin typeface="微软雅黑" panose="020B0503020204020204" pitchFamily="34" charset="-122"/>
                <a:ea typeface="微软雅黑" panose="020B0503020204020204" pitchFamily="34" charset="-122"/>
              </a:endParaRPr>
            </a:p>
            <a:p>
              <a:pPr algn="ctr" defTabSz="913765"/>
              <a:r>
                <a:rPr lang="zh-CN" altLang="en-US" sz="1865" b="1" dirty="0">
                  <a:solidFill>
                    <a:prstClr val="black">
                      <a:lumMod val="85000"/>
                      <a:lumOff val="15000"/>
                    </a:prstClr>
                  </a:solidFill>
                  <a:latin typeface="微软雅黑" panose="020B0503020204020204" pitchFamily="34" charset="-122"/>
                  <a:ea typeface="微软雅黑" panose="020B0503020204020204" pitchFamily="34" charset="-122"/>
                </a:rPr>
                <a:t>五次会议</a:t>
              </a:r>
              <a:endParaRPr lang="zh-CN" altLang="en-US" sz="1865" b="1"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grpSp>
        <p:nvGrpSpPr>
          <p:cNvPr id="205" name="组合 204"/>
          <p:cNvGrpSpPr/>
          <p:nvPr/>
        </p:nvGrpSpPr>
        <p:grpSpPr>
          <a:xfrm>
            <a:off x="1252536" y="3600917"/>
            <a:ext cx="10025699" cy="406400"/>
            <a:chOff x="691752" y="2743200"/>
            <a:chExt cx="7519274" cy="304800"/>
          </a:xfrm>
        </p:grpSpPr>
        <p:sp>
          <p:nvSpPr>
            <p:cNvPr id="206" name="矩形 205"/>
            <p:cNvSpPr/>
            <p:nvPr/>
          </p:nvSpPr>
          <p:spPr>
            <a:xfrm>
              <a:off x="691752" y="2743200"/>
              <a:ext cx="792000" cy="304800"/>
            </a:xfrm>
            <a:prstGeom prst="rect">
              <a:avLst/>
            </a:prstGeom>
            <a:solidFill>
              <a:schemeClr val="tx1">
                <a:lumMod val="75000"/>
                <a:lumOff val="25000"/>
              </a:schemeClr>
            </a:solid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endPar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7" name="矩形 206"/>
            <p:cNvSpPr/>
            <p:nvPr/>
          </p:nvSpPr>
          <p:spPr>
            <a:xfrm>
              <a:off x="1549019" y="2743200"/>
              <a:ext cx="396000" cy="3048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990000"/>
                  </a:solidFill>
                  <a:latin typeface="微软雅黑" panose="020B0503020204020204" pitchFamily="34" charset="-122"/>
                  <a:ea typeface="微软雅黑" panose="020B0503020204020204" pitchFamily="34" charset="-122"/>
                </a:rPr>
                <a:t>4</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08" name="矩形 207"/>
            <p:cNvSpPr/>
            <p:nvPr/>
          </p:nvSpPr>
          <p:spPr>
            <a:xfrm>
              <a:off x="2010286" y="2743200"/>
              <a:ext cx="792000" cy="304800"/>
            </a:xfrm>
            <a:prstGeom prst="rect">
              <a:avLst/>
            </a:prstGeom>
            <a:solidFill>
              <a:srgbClr val="990000"/>
            </a:solid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5</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endPar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09" name="矩形 208"/>
            <p:cNvSpPr/>
            <p:nvPr/>
          </p:nvSpPr>
          <p:spPr>
            <a:xfrm>
              <a:off x="3328820" y="2743200"/>
              <a:ext cx="396000" cy="3048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990000"/>
                  </a:solidFill>
                  <a:latin typeface="微软雅黑" panose="020B0503020204020204" pitchFamily="34" charset="-122"/>
                  <a:ea typeface="微软雅黑" panose="020B0503020204020204" pitchFamily="34" charset="-122"/>
                </a:rPr>
                <a:t>6</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10" name="矩形 209"/>
            <p:cNvSpPr/>
            <p:nvPr/>
          </p:nvSpPr>
          <p:spPr>
            <a:xfrm>
              <a:off x="2867553" y="2743200"/>
              <a:ext cx="396000" cy="3048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990000"/>
                  </a:solidFill>
                  <a:latin typeface="微软雅黑" panose="020B0503020204020204" pitchFamily="34" charset="-122"/>
                  <a:ea typeface="微软雅黑" panose="020B0503020204020204" pitchFamily="34" charset="-122"/>
                </a:rPr>
                <a:t>7</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11" name="矩形 210"/>
            <p:cNvSpPr/>
            <p:nvPr/>
          </p:nvSpPr>
          <p:spPr>
            <a:xfrm>
              <a:off x="3790087" y="2743200"/>
              <a:ext cx="396000" cy="3048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990000"/>
                  </a:solidFill>
                  <a:latin typeface="微软雅黑" panose="020B0503020204020204" pitchFamily="34" charset="-122"/>
                  <a:ea typeface="微软雅黑" panose="020B0503020204020204" pitchFamily="34" charset="-122"/>
                </a:rPr>
                <a:t>8</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12" name="矩形 211"/>
            <p:cNvSpPr/>
            <p:nvPr/>
          </p:nvSpPr>
          <p:spPr>
            <a:xfrm>
              <a:off x="4251354" y="2743200"/>
              <a:ext cx="396000" cy="3048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990000"/>
                  </a:solidFill>
                  <a:latin typeface="微软雅黑" panose="020B0503020204020204" pitchFamily="34" charset="-122"/>
                  <a:ea typeface="微软雅黑" panose="020B0503020204020204" pitchFamily="34" charset="-122"/>
                </a:rPr>
                <a:t>9</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13" name="矩形 212"/>
            <p:cNvSpPr/>
            <p:nvPr/>
          </p:nvSpPr>
          <p:spPr>
            <a:xfrm>
              <a:off x="4712621" y="2743200"/>
              <a:ext cx="396000" cy="3048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990000"/>
                  </a:solidFill>
                  <a:latin typeface="微软雅黑" panose="020B0503020204020204" pitchFamily="34" charset="-122"/>
                  <a:ea typeface="微软雅黑" panose="020B0503020204020204" pitchFamily="34" charset="-122"/>
                </a:rPr>
                <a:t>10</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14" name="矩形 213"/>
            <p:cNvSpPr/>
            <p:nvPr/>
          </p:nvSpPr>
          <p:spPr>
            <a:xfrm>
              <a:off x="5173888" y="2743200"/>
              <a:ext cx="396000" cy="3048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990000"/>
                  </a:solidFill>
                  <a:latin typeface="微软雅黑" panose="020B0503020204020204" pitchFamily="34" charset="-122"/>
                  <a:ea typeface="微软雅黑" panose="020B0503020204020204" pitchFamily="34" charset="-122"/>
                </a:rPr>
                <a:t>11</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15" name="矩形 214"/>
            <p:cNvSpPr/>
            <p:nvPr/>
          </p:nvSpPr>
          <p:spPr>
            <a:xfrm>
              <a:off x="5635155" y="2743200"/>
              <a:ext cx="396000" cy="3048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990000"/>
                  </a:solidFill>
                  <a:latin typeface="微软雅黑" panose="020B0503020204020204" pitchFamily="34" charset="-122"/>
                  <a:ea typeface="微软雅黑" panose="020B0503020204020204" pitchFamily="34" charset="-122"/>
                </a:rPr>
                <a:t>12</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16" name="矩形 215"/>
            <p:cNvSpPr/>
            <p:nvPr/>
          </p:nvSpPr>
          <p:spPr>
            <a:xfrm>
              <a:off x="6953689" y="2743200"/>
              <a:ext cx="396000" cy="304800"/>
            </a:xfrm>
            <a:prstGeom prst="rect">
              <a:avLst/>
            </a:prstGeom>
            <a:no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990000"/>
                  </a:solidFill>
                  <a:latin typeface="微软雅黑" panose="020B0503020204020204" pitchFamily="34" charset="-122"/>
                  <a:ea typeface="微软雅黑" panose="020B0503020204020204" pitchFamily="34" charset="-122"/>
                </a:rPr>
                <a:t>14</a:t>
              </a:r>
              <a:endParaRPr lang="zh-CN" altLang="en-US" sz="1600" b="1" dirty="0">
                <a:solidFill>
                  <a:srgbClr val="990000"/>
                </a:solidFill>
                <a:latin typeface="微软雅黑" panose="020B0503020204020204" pitchFamily="34" charset="-122"/>
                <a:ea typeface="微软雅黑" panose="020B0503020204020204" pitchFamily="34" charset="-122"/>
              </a:endParaRPr>
            </a:p>
          </p:txBody>
        </p:sp>
        <p:sp>
          <p:nvSpPr>
            <p:cNvPr id="217" name="矩形 216"/>
            <p:cNvSpPr/>
            <p:nvPr/>
          </p:nvSpPr>
          <p:spPr>
            <a:xfrm>
              <a:off x="6096422" y="2743200"/>
              <a:ext cx="792000" cy="304800"/>
            </a:xfrm>
            <a:prstGeom prst="rect">
              <a:avLst/>
            </a:prstGeom>
            <a:solidFill>
              <a:schemeClr val="tx1">
                <a:lumMod val="75000"/>
                <a:lumOff val="25000"/>
              </a:schemeClr>
            </a:solid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endPar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18" name="矩形 217"/>
            <p:cNvSpPr/>
            <p:nvPr/>
          </p:nvSpPr>
          <p:spPr>
            <a:xfrm>
              <a:off x="7419026" y="2743200"/>
              <a:ext cx="792000" cy="304800"/>
            </a:xfrm>
            <a:prstGeom prst="rect">
              <a:avLst/>
            </a:prstGeom>
            <a:solidFill>
              <a:srgbClr val="990000"/>
            </a:solid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15</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endPar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grpSp>
      <p:cxnSp>
        <p:nvCxnSpPr>
          <p:cNvPr id="219" name="直接连接符 218"/>
          <p:cNvCxnSpPr/>
          <p:nvPr/>
        </p:nvCxnSpPr>
        <p:spPr>
          <a:xfrm>
            <a:off x="1780536" y="3166488"/>
            <a:ext cx="0" cy="432000"/>
          </a:xfrm>
          <a:prstGeom prst="line">
            <a:avLst/>
          </a:prstGeom>
          <a:ln w="12700">
            <a:solidFill>
              <a:schemeClr val="tx1">
                <a:lumMod val="75000"/>
                <a:lumOff val="25000"/>
              </a:schemeClr>
            </a:solidFill>
            <a:prstDash val="sysDash"/>
            <a:headEnd type="oval" w="sm" len="sm"/>
          </a:ln>
        </p:spPr>
        <p:style>
          <a:lnRef idx="1">
            <a:schemeClr val="accent1"/>
          </a:lnRef>
          <a:fillRef idx="0">
            <a:schemeClr val="accent1"/>
          </a:fillRef>
          <a:effectRef idx="0">
            <a:schemeClr val="accent1"/>
          </a:effectRef>
          <a:fontRef idx="minor">
            <a:schemeClr val="tx1"/>
          </a:fontRef>
        </p:style>
      </p:cxnSp>
      <p:cxnSp>
        <p:nvCxnSpPr>
          <p:cNvPr id="220" name="直接连接符 219"/>
          <p:cNvCxnSpPr/>
          <p:nvPr/>
        </p:nvCxnSpPr>
        <p:spPr>
          <a:xfrm flipV="1">
            <a:off x="3517469" y="4021301"/>
            <a:ext cx="0" cy="432000"/>
          </a:xfrm>
          <a:prstGeom prst="line">
            <a:avLst/>
          </a:prstGeom>
          <a:ln w="12700">
            <a:solidFill>
              <a:schemeClr val="tx1">
                <a:lumMod val="75000"/>
                <a:lumOff val="25000"/>
              </a:schemeClr>
            </a:solidFill>
            <a:prstDash val="sysDash"/>
            <a:headEnd type="oval" w="sm" len="sm"/>
          </a:ln>
        </p:spPr>
        <p:style>
          <a:lnRef idx="1">
            <a:schemeClr val="accent1"/>
          </a:lnRef>
          <a:fillRef idx="0">
            <a:schemeClr val="accent1"/>
          </a:fillRef>
          <a:effectRef idx="0">
            <a:schemeClr val="accent1"/>
          </a:effectRef>
          <a:fontRef idx="minor">
            <a:schemeClr val="tx1"/>
          </a:fontRef>
        </p:style>
      </p:cxnSp>
      <p:sp>
        <p:nvSpPr>
          <p:cNvPr id="221" name="圆角矩形 35"/>
          <p:cNvSpPr/>
          <p:nvPr/>
        </p:nvSpPr>
        <p:spPr>
          <a:xfrm>
            <a:off x="4774672" y="1963729"/>
            <a:ext cx="1488000" cy="960000"/>
          </a:xfrm>
          <a:prstGeom prst="roundRect">
            <a:avLst>
              <a:gd name="adj" fmla="val 0"/>
            </a:avLst>
          </a:prstGeom>
          <a:solidFill>
            <a:schemeClr val="tx1">
              <a:lumMod val="75000"/>
              <a:lumOff val="25000"/>
            </a:schemeClr>
          </a:solid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开幕</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endPar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22" name="圆角矩形 39"/>
          <p:cNvSpPr/>
          <p:nvPr/>
        </p:nvSpPr>
        <p:spPr>
          <a:xfrm>
            <a:off x="6339463" y="1963729"/>
            <a:ext cx="1488000" cy="960000"/>
          </a:xfrm>
          <a:prstGeom prst="roundRect">
            <a:avLst>
              <a:gd name="adj" fmla="val 0"/>
            </a:avLst>
          </a:prstGeom>
          <a:solidFill>
            <a:schemeClr val="tx1">
              <a:lumMod val="75000"/>
              <a:lumOff val="25000"/>
            </a:schemeClr>
          </a:solid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闭幕</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endPar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23" name="圆角矩形 42"/>
          <p:cNvSpPr/>
          <p:nvPr/>
        </p:nvSpPr>
        <p:spPr>
          <a:xfrm>
            <a:off x="7904253" y="1963729"/>
            <a:ext cx="1488000" cy="960000"/>
          </a:xfrm>
          <a:prstGeom prst="roundRect">
            <a:avLst>
              <a:gd name="adj" fmla="val 0"/>
            </a:avLst>
          </a:prstGeom>
          <a:solidFill>
            <a:schemeClr val="tx1">
              <a:lumMod val="75000"/>
              <a:lumOff val="25000"/>
            </a:schemeClr>
          </a:solid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会期</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11</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天</a:t>
            </a:r>
            <a:endPar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24" name="圆角矩形 43"/>
          <p:cNvSpPr/>
          <p:nvPr/>
        </p:nvSpPr>
        <p:spPr>
          <a:xfrm>
            <a:off x="9469044" y="1963729"/>
            <a:ext cx="1488000" cy="960000"/>
          </a:xfrm>
          <a:prstGeom prst="roundRect">
            <a:avLst>
              <a:gd name="adj" fmla="val 0"/>
            </a:avLst>
          </a:prstGeom>
          <a:solidFill>
            <a:schemeClr val="tx1">
              <a:lumMod val="75000"/>
              <a:lumOff val="25000"/>
            </a:schemeClr>
          </a:solid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委员</a:t>
            </a:r>
            <a:endParaRPr lang="en-US" altLang="zh-CN" sz="2665"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列席人大会</a:t>
            </a:r>
            <a:endPar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25" name="圆角矩形 44"/>
          <p:cNvSpPr/>
          <p:nvPr/>
        </p:nvSpPr>
        <p:spPr>
          <a:xfrm>
            <a:off x="6339463" y="4624996"/>
            <a:ext cx="1488000" cy="960000"/>
          </a:xfrm>
          <a:prstGeom prst="roundRect">
            <a:avLst>
              <a:gd name="adj" fmla="val 0"/>
            </a:avLst>
          </a:prstGeom>
          <a:solidFill>
            <a:srgbClr val="990000"/>
          </a:solid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开幕</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5</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endPar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26" name="圆角矩形 45"/>
          <p:cNvSpPr/>
          <p:nvPr/>
        </p:nvSpPr>
        <p:spPr>
          <a:xfrm>
            <a:off x="7904253" y="4624996"/>
            <a:ext cx="1488000" cy="960000"/>
          </a:xfrm>
          <a:prstGeom prst="roundRect">
            <a:avLst>
              <a:gd name="adj" fmla="val 0"/>
            </a:avLst>
          </a:prstGeom>
          <a:solidFill>
            <a:srgbClr val="990000"/>
          </a:solid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闭幕</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3</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月</a:t>
            </a:r>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15</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日</a:t>
            </a:r>
            <a:endPar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sp>
        <p:nvSpPr>
          <p:cNvPr id="227" name="圆角矩形 46"/>
          <p:cNvSpPr/>
          <p:nvPr/>
        </p:nvSpPr>
        <p:spPr>
          <a:xfrm>
            <a:off x="9469044" y="4624996"/>
            <a:ext cx="1488000" cy="960000"/>
          </a:xfrm>
          <a:prstGeom prst="roundRect">
            <a:avLst>
              <a:gd name="adj" fmla="val 0"/>
            </a:avLst>
          </a:prstGeom>
          <a:solidFill>
            <a:srgbClr val="990000"/>
          </a:solidFill>
          <a:ln w="12700">
            <a:solidFill>
              <a:srgbClr val="99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3765"/>
            <a:r>
              <a:rPr lang="zh-CN" altLang="en-US" sz="2665" b="1" dirty="0">
                <a:solidFill>
                  <a:srgbClr val="FFC000">
                    <a:lumMod val="20000"/>
                    <a:lumOff val="80000"/>
                  </a:srgbClr>
                </a:solidFill>
                <a:latin typeface="微软雅黑" panose="020B0503020204020204" pitchFamily="34" charset="-122"/>
                <a:ea typeface="微软雅黑" panose="020B0503020204020204" pitchFamily="34" charset="-122"/>
              </a:rPr>
              <a:t>会期</a:t>
            </a:r>
            <a:endPar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endParaRPr>
          </a:p>
          <a:p>
            <a:pPr algn="ctr" defTabSz="913765"/>
            <a:r>
              <a:rPr lang="en-US" altLang="zh-CN" sz="1600" b="1" dirty="0">
                <a:solidFill>
                  <a:srgbClr val="FFC000">
                    <a:lumMod val="20000"/>
                    <a:lumOff val="80000"/>
                  </a:srgbClr>
                </a:solidFill>
                <a:latin typeface="微软雅黑" panose="020B0503020204020204" pitchFamily="34" charset="-122"/>
                <a:ea typeface="微软雅黑" panose="020B0503020204020204" pitchFamily="34" charset="-122"/>
              </a:rPr>
              <a:t>11</a:t>
            </a:r>
            <a:r>
              <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rPr>
              <a:t>天</a:t>
            </a:r>
            <a:endParaRPr lang="zh-CN" altLang="en-US" sz="1600" b="1" dirty="0">
              <a:solidFill>
                <a:srgbClr val="FFC000">
                  <a:lumMod val="20000"/>
                  <a:lumOff val="80000"/>
                </a:srgbClr>
              </a:solidFill>
              <a:latin typeface="微软雅黑" panose="020B0503020204020204" pitchFamily="34" charset="-122"/>
              <a:ea typeface="微软雅黑" panose="020B0503020204020204" pitchFamily="34" charset="-122"/>
            </a:endParaRPr>
          </a:p>
        </p:txBody>
      </p:sp>
      <p:cxnSp>
        <p:nvCxnSpPr>
          <p:cNvPr id="228" name="直接连接符 227"/>
          <p:cNvCxnSpPr>
            <a:stCxn id="222" idx="2"/>
          </p:cNvCxnSpPr>
          <p:nvPr/>
        </p:nvCxnSpPr>
        <p:spPr>
          <a:xfrm>
            <a:off x="7083463" y="2923729"/>
            <a:ext cx="0" cy="338592"/>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cxnSp>
        <p:nvCxnSpPr>
          <p:cNvPr id="229" name="直接连接符 228"/>
          <p:cNvCxnSpPr>
            <a:endCxn id="217" idx="0"/>
          </p:cNvCxnSpPr>
          <p:nvPr/>
        </p:nvCxnSpPr>
        <p:spPr>
          <a:xfrm>
            <a:off x="8986763" y="3262322"/>
            <a:ext cx="0" cy="338596"/>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cxnSp>
        <p:nvCxnSpPr>
          <p:cNvPr id="230" name="直接连接符 229"/>
          <p:cNvCxnSpPr>
            <a:stCxn id="218" idx="2"/>
          </p:cNvCxnSpPr>
          <p:nvPr/>
        </p:nvCxnSpPr>
        <p:spPr>
          <a:xfrm>
            <a:off x="10750235" y="4007318"/>
            <a:ext cx="0" cy="308839"/>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cxnSp>
        <p:nvCxnSpPr>
          <p:cNvPr id="231" name="直接连接符 230"/>
          <p:cNvCxnSpPr>
            <a:endCxn id="226" idx="0"/>
          </p:cNvCxnSpPr>
          <p:nvPr/>
        </p:nvCxnSpPr>
        <p:spPr>
          <a:xfrm>
            <a:off x="8648253" y="4316156"/>
            <a:ext cx="0" cy="308840"/>
          </a:xfrm>
          <a:prstGeom prst="line">
            <a:avLst/>
          </a:prstGeom>
          <a:ln w="12700">
            <a:solidFill>
              <a:schemeClr val="tx1">
                <a:lumMod val="75000"/>
                <a:lumOff val="25000"/>
              </a:schemeClr>
            </a:solidFill>
            <a:prstDash val="sysDash"/>
            <a:headEnd type="none" w="sm" len="sm"/>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advClick="0" advTm="3000">
        <p:random/>
      </p:transition>
    </mc:Choice>
    <mc:Fallback>
      <p:transition spd="slow" advClick="0" advTm="300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05"/>
                                        </p:tgtEl>
                                        <p:attrNameLst>
                                          <p:attrName>style.visibility</p:attrName>
                                        </p:attrNameLst>
                                      </p:cBhvr>
                                      <p:to>
                                        <p:strVal val="visible"/>
                                      </p:to>
                                    </p:set>
                                    <p:animEffect transition="in" filter="wipe(left)">
                                      <p:cBhvr>
                                        <p:cTn id="7" dur="2000"/>
                                        <p:tgtEl>
                                          <p:spTgt spid="205"/>
                                        </p:tgtEl>
                                      </p:cBhvr>
                                    </p:animEffect>
                                  </p:childTnLst>
                                </p:cTn>
                              </p:par>
                            </p:childTnLst>
                          </p:cTn>
                        </p:par>
                        <p:par>
                          <p:cTn id="8" fill="hold">
                            <p:stCondLst>
                              <p:cond delay="2000"/>
                            </p:stCondLst>
                            <p:childTnLst>
                              <p:par>
                                <p:cTn id="9" presetID="22" presetClass="entr" presetSubtype="4" fill="hold" nodeType="afterEffect">
                                  <p:stCondLst>
                                    <p:cond delay="0"/>
                                  </p:stCondLst>
                                  <p:childTnLst>
                                    <p:set>
                                      <p:cBhvr>
                                        <p:cTn id="10" dur="1" fill="hold">
                                          <p:stCondLst>
                                            <p:cond delay="0"/>
                                          </p:stCondLst>
                                        </p:cTn>
                                        <p:tgtEl>
                                          <p:spTgt spid="219"/>
                                        </p:tgtEl>
                                        <p:attrNameLst>
                                          <p:attrName>style.visibility</p:attrName>
                                        </p:attrNameLst>
                                      </p:cBhvr>
                                      <p:to>
                                        <p:strVal val="visible"/>
                                      </p:to>
                                    </p:set>
                                    <p:animEffect transition="in" filter="wipe(down)">
                                      <p:cBhvr>
                                        <p:cTn id="11" dur="1000"/>
                                        <p:tgtEl>
                                          <p:spTgt spid="219"/>
                                        </p:tgtEl>
                                      </p:cBhvr>
                                    </p:animEffect>
                                  </p:childTnLst>
                                </p:cTn>
                              </p:par>
                            </p:childTnLst>
                          </p:cTn>
                        </p:par>
                        <p:par>
                          <p:cTn id="12" fill="hold">
                            <p:stCondLst>
                              <p:cond delay="3000"/>
                            </p:stCondLst>
                            <p:childTnLst>
                              <p:par>
                                <p:cTn id="13" presetID="31" presetClass="entr" presetSubtype="0" fill="hold" nodeType="afterEffect">
                                  <p:stCondLst>
                                    <p:cond delay="0"/>
                                  </p:stCondLst>
                                  <p:childTnLst>
                                    <p:set>
                                      <p:cBhvr>
                                        <p:cTn id="14" dur="1" fill="hold">
                                          <p:stCondLst>
                                            <p:cond delay="0"/>
                                          </p:stCondLst>
                                        </p:cTn>
                                        <p:tgtEl>
                                          <p:spTgt spid="202"/>
                                        </p:tgtEl>
                                        <p:attrNameLst>
                                          <p:attrName>style.visibility</p:attrName>
                                        </p:attrNameLst>
                                      </p:cBhvr>
                                      <p:to>
                                        <p:strVal val="visible"/>
                                      </p:to>
                                    </p:set>
                                    <p:anim calcmode="lin" valueType="num">
                                      <p:cBhvr>
                                        <p:cTn id="15" dur="1750" fill="hold"/>
                                        <p:tgtEl>
                                          <p:spTgt spid="202"/>
                                        </p:tgtEl>
                                        <p:attrNameLst>
                                          <p:attrName>ppt_w</p:attrName>
                                        </p:attrNameLst>
                                      </p:cBhvr>
                                      <p:tavLst>
                                        <p:tav tm="0">
                                          <p:val>
                                            <p:fltVal val="0"/>
                                          </p:val>
                                        </p:tav>
                                        <p:tav tm="100000">
                                          <p:val>
                                            <p:strVal val="#ppt_w"/>
                                          </p:val>
                                        </p:tav>
                                      </p:tavLst>
                                    </p:anim>
                                    <p:anim calcmode="lin" valueType="num">
                                      <p:cBhvr>
                                        <p:cTn id="16" dur="1750" fill="hold"/>
                                        <p:tgtEl>
                                          <p:spTgt spid="202"/>
                                        </p:tgtEl>
                                        <p:attrNameLst>
                                          <p:attrName>ppt_h</p:attrName>
                                        </p:attrNameLst>
                                      </p:cBhvr>
                                      <p:tavLst>
                                        <p:tav tm="0">
                                          <p:val>
                                            <p:fltVal val="0"/>
                                          </p:val>
                                        </p:tav>
                                        <p:tav tm="100000">
                                          <p:val>
                                            <p:strVal val="#ppt_h"/>
                                          </p:val>
                                        </p:tav>
                                      </p:tavLst>
                                    </p:anim>
                                    <p:anim calcmode="lin" valueType="num">
                                      <p:cBhvr>
                                        <p:cTn id="17" dur="1750" fill="hold"/>
                                        <p:tgtEl>
                                          <p:spTgt spid="202"/>
                                        </p:tgtEl>
                                        <p:attrNameLst>
                                          <p:attrName>style.rotation</p:attrName>
                                        </p:attrNameLst>
                                      </p:cBhvr>
                                      <p:tavLst>
                                        <p:tav tm="0">
                                          <p:val>
                                            <p:fltVal val="90"/>
                                          </p:val>
                                        </p:tav>
                                        <p:tav tm="100000">
                                          <p:val>
                                            <p:fltVal val="0"/>
                                          </p:val>
                                        </p:tav>
                                      </p:tavLst>
                                    </p:anim>
                                    <p:animEffect transition="in" filter="fade">
                                      <p:cBhvr>
                                        <p:cTn id="18" dur="1750"/>
                                        <p:tgtEl>
                                          <p:spTgt spid="202"/>
                                        </p:tgtEl>
                                      </p:cBhvr>
                                    </p:animEffect>
                                  </p:childTnLst>
                                </p:cTn>
                              </p:par>
                            </p:childTnLst>
                          </p:cTn>
                        </p:par>
                        <p:par>
                          <p:cTn id="19" fill="hold">
                            <p:stCondLst>
                              <p:cond delay="5000"/>
                            </p:stCondLst>
                            <p:childTnLst>
                              <p:par>
                                <p:cTn id="20" presetID="47" presetClass="entr" presetSubtype="0" fill="hold" grpId="0" nodeType="afterEffect">
                                  <p:stCondLst>
                                    <p:cond delay="0"/>
                                  </p:stCondLst>
                                  <p:childTnLst>
                                    <p:set>
                                      <p:cBhvr>
                                        <p:cTn id="21" dur="1" fill="hold">
                                          <p:stCondLst>
                                            <p:cond delay="0"/>
                                          </p:stCondLst>
                                        </p:cTn>
                                        <p:tgtEl>
                                          <p:spTgt spid="221"/>
                                        </p:tgtEl>
                                        <p:attrNameLst>
                                          <p:attrName>style.visibility</p:attrName>
                                        </p:attrNameLst>
                                      </p:cBhvr>
                                      <p:to>
                                        <p:strVal val="visible"/>
                                      </p:to>
                                    </p:set>
                                    <p:animEffect transition="in" filter="fade">
                                      <p:cBhvr>
                                        <p:cTn id="22" dur="1750"/>
                                        <p:tgtEl>
                                          <p:spTgt spid="221"/>
                                        </p:tgtEl>
                                      </p:cBhvr>
                                    </p:animEffect>
                                    <p:anim calcmode="lin" valueType="num">
                                      <p:cBhvr>
                                        <p:cTn id="23" dur="1750" fill="hold"/>
                                        <p:tgtEl>
                                          <p:spTgt spid="221"/>
                                        </p:tgtEl>
                                        <p:attrNameLst>
                                          <p:attrName>ppt_x</p:attrName>
                                        </p:attrNameLst>
                                      </p:cBhvr>
                                      <p:tavLst>
                                        <p:tav tm="0">
                                          <p:val>
                                            <p:strVal val="#ppt_x"/>
                                          </p:val>
                                        </p:tav>
                                        <p:tav tm="100000">
                                          <p:val>
                                            <p:strVal val="#ppt_x"/>
                                          </p:val>
                                        </p:tav>
                                      </p:tavLst>
                                    </p:anim>
                                    <p:anim calcmode="lin" valueType="num">
                                      <p:cBhvr>
                                        <p:cTn id="24" dur="1750" fill="hold"/>
                                        <p:tgtEl>
                                          <p:spTgt spid="221"/>
                                        </p:tgtEl>
                                        <p:attrNameLst>
                                          <p:attrName>ppt_y</p:attrName>
                                        </p:attrNameLst>
                                      </p:cBhvr>
                                      <p:tavLst>
                                        <p:tav tm="0">
                                          <p:val>
                                            <p:strVal val="#ppt_y-.1"/>
                                          </p:val>
                                        </p:tav>
                                        <p:tav tm="100000">
                                          <p:val>
                                            <p:strVal val="#ppt_y"/>
                                          </p:val>
                                        </p:tav>
                                      </p:tavLst>
                                    </p:anim>
                                  </p:childTnLst>
                                </p:cTn>
                              </p:par>
                            </p:childTnLst>
                          </p:cTn>
                        </p:par>
                        <p:par>
                          <p:cTn id="25" fill="hold">
                            <p:stCondLst>
                              <p:cond delay="7000"/>
                            </p:stCondLst>
                            <p:childTnLst>
                              <p:par>
                                <p:cTn id="26" presetID="47" presetClass="entr" presetSubtype="0" fill="hold" grpId="0" nodeType="afterEffect">
                                  <p:stCondLst>
                                    <p:cond delay="0"/>
                                  </p:stCondLst>
                                  <p:childTnLst>
                                    <p:set>
                                      <p:cBhvr>
                                        <p:cTn id="27" dur="1" fill="hold">
                                          <p:stCondLst>
                                            <p:cond delay="0"/>
                                          </p:stCondLst>
                                        </p:cTn>
                                        <p:tgtEl>
                                          <p:spTgt spid="222"/>
                                        </p:tgtEl>
                                        <p:attrNameLst>
                                          <p:attrName>style.visibility</p:attrName>
                                        </p:attrNameLst>
                                      </p:cBhvr>
                                      <p:to>
                                        <p:strVal val="visible"/>
                                      </p:to>
                                    </p:set>
                                    <p:animEffect transition="in" filter="fade">
                                      <p:cBhvr>
                                        <p:cTn id="28" dur="1750"/>
                                        <p:tgtEl>
                                          <p:spTgt spid="222"/>
                                        </p:tgtEl>
                                      </p:cBhvr>
                                    </p:animEffect>
                                    <p:anim calcmode="lin" valueType="num">
                                      <p:cBhvr>
                                        <p:cTn id="29" dur="1750" fill="hold"/>
                                        <p:tgtEl>
                                          <p:spTgt spid="222"/>
                                        </p:tgtEl>
                                        <p:attrNameLst>
                                          <p:attrName>ppt_x</p:attrName>
                                        </p:attrNameLst>
                                      </p:cBhvr>
                                      <p:tavLst>
                                        <p:tav tm="0">
                                          <p:val>
                                            <p:strVal val="#ppt_x"/>
                                          </p:val>
                                        </p:tav>
                                        <p:tav tm="100000">
                                          <p:val>
                                            <p:strVal val="#ppt_x"/>
                                          </p:val>
                                        </p:tav>
                                      </p:tavLst>
                                    </p:anim>
                                    <p:anim calcmode="lin" valueType="num">
                                      <p:cBhvr>
                                        <p:cTn id="30" dur="1750" fill="hold"/>
                                        <p:tgtEl>
                                          <p:spTgt spid="222"/>
                                        </p:tgtEl>
                                        <p:attrNameLst>
                                          <p:attrName>ppt_y</p:attrName>
                                        </p:attrNameLst>
                                      </p:cBhvr>
                                      <p:tavLst>
                                        <p:tav tm="0">
                                          <p:val>
                                            <p:strVal val="#ppt_y-.1"/>
                                          </p:val>
                                        </p:tav>
                                        <p:tav tm="100000">
                                          <p:val>
                                            <p:strVal val="#ppt_y"/>
                                          </p:val>
                                        </p:tav>
                                      </p:tavLst>
                                    </p:anim>
                                  </p:childTnLst>
                                </p:cTn>
                              </p:par>
                            </p:childTnLst>
                          </p:cTn>
                        </p:par>
                        <p:par>
                          <p:cTn id="31" fill="hold">
                            <p:stCondLst>
                              <p:cond delay="9000"/>
                            </p:stCondLst>
                            <p:childTnLst>
                              <p:par>
                                <p:cTn id="32" presetID="22" presetClass="entr" presetSubtype="1" fill="hold" nodeType="afterEffect">
                                  <p:stCondLst>
                                    <p:cond delay="0"/>
                                  </p:stCondLst>
                                  <p:childTnLst>
                                    <p:set>
                                      <p:cBhvr>
                                        <p:cTn id="33" dur="1" fill="hold">
                                          <p:stCondLst>
                                            <p:cond delay="0"/>
                                          </p:stCondLst>
                                        </p:cTn>
                                        <p:tgtEl>
                                          <p:spTgt spid="228"/>
                                        </p:tgtEl>
                                        <p:attrNameLst>
                                          <p:attrName>style.visibility</p:attrName>
                                        </p:attrNameLst>
                                      </p:cBhvr>
                                      <p:to>
                                        <p:strVal val="visible"/>
                                      </p:to>
                                    </p:set>
                                    <p:animEffect transition="in" filter="wipe(up)">
                                      <p:cBhvr>
                                        <p:cTn id="34" dur="1000"/>
                                        <p:tgtEl>
                                          <p:spTgt spid="228"/>
                                        </p:tgtEl>
                                      </p:cBhvr>
                                    </p:animEffect>
                                  </p:childTnLst>
                                </p:cTn>
                              </p:par>
                            </p:childTnLst>
                          </p:cTn>
                        </p:par>
                        <p:par>
                          <p:cTn id="35" fill="hold">
                            <p:stCondLst>
                              <p:cond delay="10000"/>
                            </p:stCondLst>
                            <p:childTnLst>
                              <p:par>
                                <p:cTn id="36" presetID="22" presetClass="entr" presetSubtype="8" fill="hold" nodeType="afterEffect">
                                  <p:stCondLst>
                                    <p:cond delay="0"/>
                                  </p:stCondLst>
                                  <p:childTnLst>
                                    <p:set>
                                      <p:cBhvr>
                                        <p:cTn id="37" dur="1" fill="hold">
                                          <p:stCondLst>
                                            <p:cond delay="0"/>
                                          </p:stCondLst>
                                        </p:cTn>
                                        <p:tgtEl>
                                          <p:spTgt spid="198"/>
                                        </p:tgtEl>
                                        <p:attrNameLst>
                                          <p:attrName>style.visibility</p:attrName>
                                        </p:attrNameLst>
                                      </p:cBhvr>
                                      <p:to>
                                        <p:strVal val="visible"/>
                                      </p:to>
                                    </p:set>
                                    <p:animEffect transition="in" filter="wipe(left)">
                                      <p:cBhvr>
                                        <p:cTn id="38" dur="1750"/>
                                        <p:tgtEl>
                                          <p:spTgt spid="198"/>
                                        </p:tgtEl>
                                      </p:cBhvr>
                                    </p:animEffect>
                                  </p:childTnLst>
                                </p:cTn>
                              </p:par>
                            </p:childTnLst>
                          </p:cTn>
                        </p:par>
                        <p:par>
                          <p:cTn id="39" fill="hold">
                            <p:stCondLst>
                              <p:cond delay="12000"/>
                            </p:stCondLst>
                            <p:childTnLst>
                              <p:par>
                                <p:cTn id="40" presetID="22" presetClass="entr" presetSubtype="1" fill="hold" nodeType="afterEffect">
                                  <p:stCondLst>
                                    <p:cond delay="0"/>
                                  </p:stCondLst>
                                  <p:childTnLst>
                                    <p:set>
                                      <p:cBhvr>
                                        <p:cTn id="41" dur="1" fill="hold">
                                          <p:stCondLst>
                                            <p:cond delay="0"/>
                                          </p:stCondLst>
                                        </p:cTn>
                                        <p:tgtEl>
                                          <p:spTgt spid="229"/>
                                        </p:tgtEl>
                                        <p:attrNameLst>
                                          <p:attrName>style.visibility</p:attrName>
                                        </p:attrNameLst>
                                      </p:cBhvr>
                                      <p:to>
                                        <p:strVal val="visible"/>
                                      </p:to>
                                    </p:set>
                                    <p:animEffect transition="in" filter="wipe(up)">
                                      <p:cBhvr>
                                        <p:cTn id="42" dur="1000"/>
                                        <p:tgtEl>
                                          <p:spTgt spid="229"/>
                                        </p:tgtEl>
                                      </p:cBhvr>
                                    </p:animEffect>
                                  </p:childTnLst>
                                </p:cTn>
                              </p:par>
                            </p:childTnLst>
                          </p:cTn>
                        </p:par>
                        <p:par>
                          <p:cTn id="43" fill="hold">
                            <p:stCondLst>
                              <p:cond delay="13000"/>
                            </p:stCondLst>
                            <p:childTnLst>
                              <p:par>
                                <p:cTn id="44" presetID="47" presetClass="entr" presetSubtype="0" fill="hold" grpId="0" nodeType="afterEffect">
                                  <p:stCondLst>
                                    <p:cond delay="0"/>
                                  </p:stCondLst>
                                  <p:childTnLst>
                                    <p:set>
                                      <p:cBhvr>
                                        <p:cTn id="45" dur="1" fill="hold">
                                          <p:stCondLst>
                                            <p:cond delay="0"/>
                                          </p:stCondLst>
                                        </p:cTn>
                                        <p:tgtEl>
                                          <p:spTgt spid="223"/>
                                        </p:tgtEl>
                                        <p:attrNameLst>
                                          <p:attrName>style.visibility</p:attrName>
                                        </p:attrNameLst>
                                      </p:cBhvr>
                                      <p:to>
                                        <p:strVal val="visible"/>
                                      </p:to>
                                    </p:set>
                                    <p:animEffect transition="in" filter="fade">
                                      <p:cBhvr>
                                        <p:cTn id="46" dur="1750"/>
                                        <p:tgtEl>
                                          <p:spTgt spid="223"/>
                                        </p:tgtEl>
                                      </p:cBhvr>
                                    </p:animEffect>
                                    <p:anim calcmode="lin" valueType="num">
                                      <p:cBhvr>
                                        <p:cTn id="47" dur="1750" fill="hold"/>
                                        <p:tgtEl>
                                          <p:spTgt spid="223"/>
                                        </p:tgtEl>
                                        <p:attrNameLst>
                                          <p:attrName>ppt_x</p:attrName>
                                        </p:attrNameLst>
                                      </p:cBhvr>
                                      <p:tavLst>
                                        <p:tav tm="0">
                                          <p:val>
                                            <p:strVal val="#ppt_x"/>
                                          </p:val>
                                        </p:tav>
                                        <p:tav tm="100000">
                                          <p:val>
                                            <p:strVal val="#ppt_x"/>
                                          </p:val>
                                        </p:tav>
                                      </p:tavLst>
                                    </p:anim>
                                    <p:anim calcmode="lin" valueType="num">
                                      <p:cBhvr>
                                        <p:cTn id="48" dur="1750" fill="hold"/>
                                        <p:tgtEl>
                                          <p:spTgt spid="223"/>
                                        </p:tgtEl>
                                        <p:attrNameLst>
                                          <p:attrName>ppt_y</p:attrName>
                                        </p:attrNameLst>
                                      </p:cBhvr>
                                      <p:tavLst>
                                        <p:tav tm="0">
                                          <p:val>
                                            <p:strVal val="#ppt_y-.1"/>
                                          </p:val>
                                        </p:tav>
                                        <p:tav tm="100000">
                                          <p:val>
                                            <p:strVal val="#ppt_y"/>
                                          </p:val>
                                        </p:tav>
                                      </p:tavLst>
                                    </p:anim>
                                  </p:childTnLst>
                                </p:cTn>
                              </p:par>
                            </p:childTnLst>
                          </p:cTn>
                        </p:par>
                        <p:par>
                          <p:cTn id="49" fill="hold">
                            <p:stCondLst>
                              <p:cond delay="15000"/>
                            </p:stCondLst>
                            <p:childTnLst>
                              <p:par>
                                <p:cTn id="50" presetID="47" presetClass="entr" presetSubtype="0" fill="hold" grpId="0" nodeType="afterEffect">
                                  <p:stCondLst>
                                    <p:cond delay="0"/>
                                  </p:stCondLst>
                                  <p:childTnLst>
                                    <p:set>
                                      <p:cBhvr>
                                        <p:cTn id="51" dur="1" fill="hold">
                                          <p:stCondLst>
                                            <p:cond delay="0"/>
                                          </p:stCondLst>
                                        </p:cTn>
                                        <p:tgtEl>
                                          <p:spTgt spid="224"/>
                                        </p:tgtEl>
                                        <p:attrNameLst>
                                          <p:attrName>style.visibility</p:attrName>
                                        </p:attrNameLst>
                                      </p:cBhvr>
                                      <p:to>
                                        <p:strVal val="visible"/>
                                      </p:to>
                                    </p:set>
                                    <p:animEffect transition="in" filter="fade">
                                      <p:cBhvr>
                                        <p:cTn id="52" dur="1750"/>
                                        <p:tgtEl>
                                          <p:spTgt spid="224"/>
                                        </p:tgtEl>
                                      </p:cBhvr>
                                    </p:animEffect>
                                    <p:anim calcmode="lin" valueType="num">
                                      <p:cBhvr>
                                        <p:cTn id="53" dur="1750" fill="hold"/>
                                        <p:tgtEl>
                                          <p:spTgt spid="224"/>
                                        </p:tgtEl>
                                        <p:attrNameLst>
                                          <p:attrName>ppt_x</p:attrName>
                                        </p:attrNameLst>
                                      </p:cBhvr>
                                      <p:tavLst>
                                        <p:tav tm="0">
                                          <p:val>
                                            <p:strVal val="#ppt_x"/>
                                          </p:val>
                                        </p:tav>
                                        <p:tav tm="100000">
                                          <p:val>
                                            <p:strVal val="#ppt_x"/>
                                          </p:val>
                                        </p:tav>
                                      </p:tavLst>
                                    </p:anim>
                                    <p:anim calcmode="lin" valueType="num">
                                      <p:cBhvr>
                                        <p:cTn id="54" dur="1750" fill="hold"/>
                                        <p:tgtEl>
                                          <p:spTgt spid="224"/>
                                        </p:tgtEl>
                                        <p:attrNameLst>
                                          <p:attrName>ppt_y</p:attrName>
                                        </p:attrNameLst>
                                      </p:cBhvr>
                                      <p:tavLst>
                                        <p:tav tm="0">
                                          <p:val>
                                            <p:strVal val="#ppt_y-.1"/>
                                          </p:val>
                                        </p:tav>
                                        <p:tav tm="100000">
                                          <p:val>
                                            <p:strVal val="#ppt_y"/>
                                          </p:val>
                                        </p:tav>
                                      </p:tavLst>
                                    </p:anim>
                                  </p:childTnLst>
                                </p:cTn>
                              </p:par>
                            </p:childTnLst>
                          </p:cTn>
                        </p:par>
                        <p:par>
                          <p:cTn id="55" fill="hold">
                            <p:stCondLst>
                              <p:cond delay="17000"/>
                            </p:stCondLst>
                            <p:childTnLst>
                              <p:par>
                                <p:cTn id="56" presetID="22" presetClass="entr" presetSubtype="1" fill="hold" nodeType="afterEffect">
                                  <p:stCondLst>
                                    <p:cond delay="0"/>
                                  </p:stCondLst>
                                  <p:childTnLst>
                                    <p:set>
                                      <p:cBhvr>
                                        <p:cTn id="57" dur="1" fill="hold">
                                          <p:stCondLst>
                                            <p:cond delay="0"/>
                                          </p:stCondLst>
                                        </p:cTn>
                                        <p:tgtEl>
                                          <p:spTgt spid="220"/>
                                        </p:tgtEl>
                                        <p:attrNameLst>
                                          <p:attrName>style.visibility</p:attrName>
                                        </p:attrNameLst>
                                      </p:cBhvr>
                                      <p:to>
                                        <p:strVal val="visible"/>
                                      </p:to>
                                    </p:set>
                                    <p:animEffect transition="in" filter="wipe(up)">
                                      <p:cBhvr>
                                        <p:cTn id="58" dur="1000"/>
                                        <p:tgtEl>
                                          <p:spTgt spid="220"/>
                                        </p:tgtEl>
                                      </p:cBhvr>
                                    </p:animEffect>
                                  </p:childTnLst>
                                </p:cTn>
                              </p:par>
                            </p:childTnLst>
                          </p:cTn>
                        </p:par>
                        <p:par>
                          <p:cTn id="59" fill="hold">
                            <p:stCondLst>
                              <p:cond delay="18000"/>
                            </p:stCondLst>
                            <p:childTnLst>
                              <p:par>
                                <p:cTn id="60" presetID="31" presetClass="entr" presetSubtype="0" fill="hold" nodeType="afterEffect">
                                  <p:stCondLst>
                                    <p:cond delay="0"/>
                                  </p:stCondLst>
                                  <p:childTnLst>
                                    <p:set>
                                      <p:cBhvr>
                                        <p:cTn id="61" dur="1" fill="hold">
                                          <p:stCondLst>
                                            <p:cond delay="0"/>
                                          </p:stCondLst>
                                        </p:cTn>
                                        <p:tgtEl>
                                          <p:spTgt spid="199"/>
                                        </p:tgtEl>
                                        <p:attrNameLst>
                                          <p:attrName>style.visibility</p:attrName>
                                        </p:attrNameLst>
                                      </p:cBhvr>
                                      <p:to>
                                        <p:strVal val="visible"/>
                                      </p:to>
                                    </p:set>
                                    <p:anim calcmode="lin" valueType="num">
                                      <p:cBhvr>
                                        <p:cTn id="62" dur="1750" fill="hold"/>
                                        <p:tgtEl>
                                          <p:spTgt spid="199"/>
                                        </p:tgtEl>
                                        <p:attrNameLst>
                                          <p:attrName>ppt_w</p:attrName>
                                        </p:attrNameLst>
                                      </p:cBhvr>
                                      <p:tavLst>
                                        <p:tav tm="0">
                                          <p:val>
                                            <p:fltVal val="0"/>
                                          </p:val>
                                        </p:tav>
                                        <p:tav tm="100000">
                                          <p:val>
                                            <p:strVal val="#ppt_w"/>
                                          </p:val>
                                        </p:tav>
                                      </p:tavLst>
                                    </p:anim>
                                    <p:anim calcmode="lin" valueType="num">
                                      <p:cBhvr>
                                        <p:cTn id="63" dur="1750" fill="hold"/>
                                        <p:tgtEl>
                                          <p:spTgt spid="199"/>
                                        </p:tgtEl>
                                        <p:attrNameLst>
                                          <p:attrName>ppt_h</p:attrName>
                                        </p:attrNameLst>
                                      </p:cBhvr>
                                      <p:tavLst>
                                        <p:tav tm="0">
                                          <p:val>
                                            <p:fltVal val="0"/>
                                          </p:val>
                                        </p:tav>
                                        <p:tav tm="100000">
                                          <p:val>
                                            <p:strVal val="#ppt_h"/>
                                          </p:val>
                                        </p:tav>
                                      </p:tavLst>
                                    </p:anim>
                                    <p:anim calcmode="lin" valueType="num">
                                      <p:cBhvr>
                                        <p:cTn id="64" dur="1750" fill="hold"/>
                                        <p:tgtEl>
                                          <p:spTgt spid="199"/>
                                        </p:tgtEl>
                                        <p:attrNameLst>
                                          <p:attrName>style.rotation</p:attrName>
                                        </p:attrNameLst>
                                      </p:cBhvr>
                                      <p:tavLst>
                                        <p:tav tm="0">
                                          <p:val>
                                            <p:fltVal val="90"/>
                                          </p:val>
                                        </p:tav>
                                        <p:tav tm="100000">
                                          <p:val>
                                            <p:fltVal val="0"/>
                                          </p:val>
                                        </p:tav>
                                      </p:tavLst>
                                    </p:anim>
                                    <p:animEffect transition="in" filter="fade">
                                      <p:cBhvr>
                                        <p:cTn id="65" dur="1750"/>
                                        <p:tgtEl>
                                          <p:spTgt spid="199"/>
                                        </p:tgtEl>
                                      </p:cBhvr>
                                    </p:animEffect>
                                  </p:childTnLst>
                                </p:cTn>
                              </p:par>
                            </p:childTnLst>
                          </p:cTn>
                        </p:par>
                        <p:par>
                          <p:cTn id="66" fill="hold">
                            <p:stCondLst>
                              <p:cond delay="20000"/>
                            </p:stCondLst>
                            <p:childTnLst>
                              <p:par>
                                <p:cTn id="67" presetID="42" presetClass="entr" presetSubtype="0" fill="hold" grpId="0" nodeType="afterEffect">
                                  <p:stCondLst>
                                    <p:cond delay="0"/>
                                  </p:stCondLst>
                                  <p:childTnLst>
                                    <p:set>
                                      <p:cBhvr>
                                        <p:cTn id="68" dur="1" fill="hold">
                                          <p:stCondLst>
                                            <p:cond delay="0"/>
                                          </p:stCondLst>
                                        </p:cTn>
                                        <p:tgtEl>
                                          <p:spTgt spid="225"/>
                                        </p:tgtEl>
                                        <p:attrNameLst>
                                          <p:attrName>style.visibility</p:attrName>
                                        </p:attrNameLst>
                                      </p:cBhvr>
                                      <p:to>
                                        <p:strVal val="visible"/>
                                      </p:to>
                                    </p:set>
                                    <p:animEffect transition="in" filter="fade">
                                      <p:cBhvr>
                                        <p:cTn id="69" dur="1750"/>
                                        <p:tgtEl>
                                          <p:spTgt spid="225"/>
                                        </p:tgtEl>
                                      </p:cBhvr>
                                    </p:animEffect>
                                    <p:anim calcmode="lin" valueType="num">
                                      <p:cBhvr>
                                        <p:cTn id="70" dur="1750" fill="hold"/>
                                        <p:tgtEl>
                                          <p:spTgt spid="225"/>
                                        </p:tgtEl>
                                        <p:attrNameLst>
                                          <p:attrName>ppt_x</p:attrName>
                                        </p:attrNameLst>
                                      </p:cBhvr>
                                      <p:tavLst>
                                        <p:tav tm="0">
                                          <p:val>
                                            <p:strVal val="#ppt_x"/>
                                          </p:val>
                                        </p:tav>
                                        <p:tav tm="100000">
                                          <p:val>
                                            <p:strVal val="#ppt_x"/>
                                          </p:val>
                                        </p:tav>
                                      </p:tavLst>
                                    </p:anim>
                                    <p:anim calcmode="lin" valueType="num">
                                      <p:cBhvr>
                                        <p:cTn id="71" dur="1750" fill="hold"/>
                                        <p:tgtEl>
                                          <p:spTgt spid="225"/>
                                        </p:tgtEl>
                                        <p:attrNameLst>
                                          <p:attrName>ppt_y</p:attrName>
                                        </p:attrNameLst>
                                      </p:cBhvr>
                                      <p:tavLst>
                                        <p:tav tm="0">
                                          <p:val>
                                            <p:strVal val="#ppt_y+.1"/>
                                          </p:val>
                                        </p:tav>
                                        <p:tav tm="100000">
                                          <p:val>
                                            <p:strVal val="#ppt_y"/>
                                          </p:val>
                                        </p:tav>
                                      </p:tavLst>
                                    </p:anim>
                                  </p:childTnLst>
                                </p:cTn>
                              </p:par>
                            </p:childTnLst>
                          </p:cTn>
                        </p:par>
                        <p:par>
                          <p:cTn id="72" fill="hold">
                            <p:stCondLst>
                              <p:cond delay="22000"/>
                            </p:stCondLst>
                            <p:childTnLst>
                              <p:par>
                                <p:cTn id="73" presetID="42" presetClass="entr" presetSubtype="0" fill="hold" grpId="0" nodeType="afterEffect">
                                  <p:stCondLst>
                                    <p:cond delay="0"/>
                                  </p:stCondLst>
                                  <p:childTnLst>
                                    <p:set>
                                      <p:cBhvr>
                                        <p:cTn id="74" dur="1" fill="hold">
                                          <p:stCondLst>
                                            <p:cond delay="0"/>
                                          </p:stCondLst>
                                        </p:cTn>
                                        <p:tgtEl>
                                          <p:spTgt spid="226"/>
                                        </p:tgtEl>
                                        <p:attrNameLst>
                                          <p:attrName>style.visibility</p:attrName>
                                        </p:attrNameLst>
                                      </p:cBhvr>
                                      <p:to>
                                        <p:strVal val="visible"/>
                                      </p:to>
                                    </p:set>
                                    <p:animEffect transition="in" filter="fade">
                                      <p:cBhvr>
                                        <p:cTn id="75" dur="1750"/>
                                        <p:tgtEl>
                                          <p:spTgt spid="226"/>
                                        </p:tgtEl>
                                      </p:cBhvr>
                                    </p:animEffect>
                                    <p:anim calcmode="lin" valueType="num">
                                      <p:cBhvr>
                                        <p:cTn id="76" dur="1750" fill="hold"/>
                                        <p:tgtEl>
                                          <p:spTgt spid="226"/>
                                        </p:tgtEl>
                                        <p:attrNameLst>
                                          <p:attrName>ppt_x</p:attrName>
                                        </p:attrNameLst>
                                      </p:cBhvr>
                                      <p:tavLst>
                                        <p:tav tm="0">
                                          <p:val>
                                            <p:strVal val="#ppt_x"/>
                                          </p:val>
                                        </p:tav>
                                        <p:tav tm="100000">
                                          <p:val>
                                            <p:strVal val="#ppt_x"/>
                                          </p:val>
                                        </p:tav>
                                      </p:tavLst>
                                    </p:anim>
                                    <p:anim calcmode="lin" valueType="num">
                                      <p:cBhvr>
                                        <p:cTn id="77" dur="1750" fill="hold"/>
                                        <p:tgtEl>
                                          <p:spTgt spid="226"/>
                                        </p:tgtEl>
                                        <p:attrNameLst>
                                          <p:attrName>ppt_y</p:attrName>
                                        </p:attrNameLst>
                                      </p:cBhvr>
                                      <p:tavLst>
                                        <p:tav tm="0">
                                          <p:val>
                                            <p:strVal val="#ppt_y+.1"/>
                                          </p:val>
                                        </p:tav>
                                        <p:tav tm="100000">
                                          <p:val>
                                            <p:strVal val="#ppt_y"/>
                                          </p:val>
                                        </p:tav>
                                      </p:tavLst>
                                    </p:anim>
                                  </p:childTnLst>
                                </p:cTn>
                              </p:par>
                            </p:childTnLst>
                          </p:cTn>
                        </p:par>
                        <p:par>
                          <p:cTn id="78" fill="hold">
                            <p:stCondLst>
                              <p:cond delay="24000"/>
                            </p:stCondLst>
                            <p:childTnLst>
                              <p:par>
                                <p:cTn id="79" presetID="22" presetClass="entr" presetSubtype="4" fill="hold" nodeType="afterEffect">
                                  <p:stCondLst>
                                    <p:cond delay="0"/>
                                  </p:stCondLst>
                                  <p:childTnLst>
                                    <p:set>
                                      <p:cBhvr>
                                        <p:cTn id="80" dur="1" fill="hold">
                                          <p:stCondLst>
                                            <p:cond delay="0"/>
                                          </p:stCondLst>
                                        </p:cTn>
                                        <p:tgtEl>
                                          <p:spTgt spid="231"/>
                                        </p:tgtEl>
                                        <p:attrNameLst>
                                          <p:attrName>style.visibility</p:attrName>
                                        </p:attrNameLst>
                                      </p:cBhvr>
                                      <p:to>
                                        <p:strVal val="visible"/>
                                      </p:to>
                                    </p:set>
                                    <p:animEffect transition="in" filter="wipe(down)">
                                      <p:cBhvr>
                                        <p:cTn id="81" dur="1000"/>
                                        <p:tgtEl>
                                          <p:spTgt spid="231"/>
                                        </p:tgtEl>
                                      </p:cBhvr>
                                    </p:animEffect>
                                  </p:childTnLst>
                                </p:cTn>
                              </p:par>
                            </p:childTnLst>
                          </p:cTn>
                        </p:par>
                        <p:par>
                          <p:cTn id="82" fill="hold">
                            <p:stCondLst>
                              <p:cond delay="25000"/>
                            </p:stCondLst>
                            <p:childTnLst>
                              <p:par>
                                <p:cTn id="83" presetID="22" presetClass="entr" presetSubtype="8" fill="hold" nodeType="afterEffect">
                                  <p:stCondLst>
                                    <p:cond delay="0"/>
                                  </p:stCondLst>
                                  <p:childTnLst>
                                    <p:set>
                                      <p:cBhvr>
                                        <p:cTn id="84" dur="1" fill="hold">
                                          <p:stCondLst>
                                            <p:cond delay="0"/>
                                          </p:stCondLst>
                                        </p:cTn>
                                        <p:tgtEl>
                                          <p:spTgt spid="197"/>
                                        </p:tgtEl>
                                        <p:attrNameLst>
                                          <p:attrName>style.visibility</p:attrName>
                                        </p:attrNameLst>
                                      </p:cBhvr>
                                      <p:to>
                                        <p:strVal val="visible"/>
                                      </p:to>
                                    </p:set>
                                    <p:animEffect transition="in" filter="wipe(left)">
                                      <p:cBhvr>
                                        <p:cTn id="85" dur="1750"/>
                                        <p:tgtEl>
                                          <p:spTgt spid="197"/>
                                        </p:tgtEl>
                                      </p:cBhvr>
                                    </p:animEffect>
                                  </p:childTnLst>
                                </p:cTn>
                              </p:par>
                            </p:childTnLst>
                          </p:cTn>
                        </p:par>
                        <p:par>
                          <p:cTn id="86" fill="hold">
                            <p:stCondLst>
                              <p:cond delay="27000"/>
                            </p:stCondLst>
                            <p:childTnLst>
                              <p:par>
                                <p:cTn id="87" presetID="22" presetClass="entr" presetSubtype="4" fill="hold" nodeType="afterEffect">
                                  <p:stCondLst>
                                    <p:cond delay="0"/>
                                  </p:stCondLst>
                                  <p:childTnLst>
                                    <p:set>
                                      <p:cBhvr>
                                        <p:cTn id="88" dur="1" fill="hold">
                                          <p:stCondLst>
                                            <p:cond delay="0"/>
                                          </p:stCondLst>
                                        </p:cTn>
                                        <p:tgtEl>
                                          <p:spTgt spid="230"/>
                                        </p:tgtEl>
                                        <p:attrNameLst>
                                          <p:attrName>style.visibility</p:attrName>
                                        </p:attrNameLst>
                                      </p:cBhvr>
                                      <p:to>
                                        <p:strVal val="visible"/>
                                      </p:to>
                                    </p:set>
                                    <p:animEffect transition="in" filter="wipe(down)">
                                      <p:cBhvr>
                                        <p:cTn id="89" dur="1000"/>
                                        <p:tgtEl>
                                          <p:spTgt spid="230"/>
                                        </p:tgtEl>
                                      </p:cBhvr>
                                    </p:animEffect>
                                  </p:childTnLst>
                                </p:cTn>
                              </p:par>
                            </p:childTnLst>
                          </p:cTn>
                        </p:par>
                        <p:par>
                          <p:cTn id="90" fill="hold">
                            <p:stCondLst>
                              <p:cond delay="28000"/>
                            </p:stCondLst>
                            <p:childTnLst>
                              <p:par>
                                <p:cTn id="91" presetID="42" presetClass="entr" presetSubtype="0" fill="hold" grpId="0" nodeType="afterEffect">
                                  <p:stCondLst>
                                    <p:cond delay="0"/>
                                  </p:stCondLst>
                                  <p:childTnLst>
                                    <p:set>
                                      <p:cBhvr>
                                        <p:cTn id="92" dur="1" fill="hold">
                                          <p:stCondLst>
                                            <p:cond delay="0"/>
                                          </p:stCondLst>
                                        </p:cTn>
                                        <p:tgtEl>
                                          <p:spTgt spid="227"/>
                                        </p:tgtEl>
                                        <p:attrNameLst>
                                          <p:attrName>style.visibility</p:attrName>
                                        </p:attrNameLst>
                                      </p:cBhvr>
                                      <p:to>
                                        <p:strVal val="visible"/>
                                      </p:to>
                                    </p:set>
                                    <p:animEffect transition="in" filter="fade">
                                      <p:cBhvr>
                                        <p:cTn id="93" dur="1750"/>
                                        <p:tgtEl>
                                          <p:spTgt spid="227"/>
                                        </p:tgtEl>
                                      </p:cBhvr>
                                    </p:animEffect>
                                    <p:anim calcmode="lin" valueType="num">
                                      <p:cBhvr>
                                        <p:cTn id="94" dur="1750" fill="hold"/>
                                        <p:tgtEl>
                                          <p:spTgt spid="227"/>
                                        </p:tgtEl>
                                        <p:attrNameLst>
                                          <p:attrName>ppt_x</p:attrName>
                                        </p:attrNameLst>
                                      </p:cBhvr>
                                      <p:tavLst>
                                        <p:tav tm="0">
                                          <p:val>
                                            <p:strVal val="#ppt_x"/>
                                          </p:val>
                                        </p:tav>
                                        <p:tav tm="100000">
                                          <p:val>
                                            <p:strVal val="#ppt_x"/>
                                          </p:val>
                                        </p:tav>
                                      </p:tavLst>
                                    </p:anim>
                                    <p:anim calcmode="lin" valueType="num">
                                      <p:cBhvr>
                                        <p:cTn id="95" dur="1750" fill="hold"/>
                                        <p:tgtEl>
                                          <p:spTgt spid="2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animBg="1"/>
      <p:bldP spid="222" grpId="0" animBg="1"/>
      <p:bldP spid="223" grpId="0" animBg="1"/>
      <p:bldP spid="224" grpId="0" animBg="1"/>
      <p:bldP spid="225" grpId="0" animBg="1"/>
      <p:bldP spid="226" grpId="0" animBg="1"/>
      <p:bldP spid="227" grpId="0" animBg="1"/>
    </p:bldLst>
  </p:timing>
</p:sld>
</file>

<file path=ppt/theme/theme1.xml><?xml version="1.0" encoding="utf-8"?>
<a:theme xmlns:a="http://schemas.openxmlformats.org/drawingml/2006/main" name="Office 主题">
  <a:themeElements>
    <a:clrScheme name="自定义 129">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00000"/>
      </a:hlink>
      <a:folHlink>
        <a:srgbClr val="000000"/>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10415</Words>
  <Application>WPS 演示</Application>
  <PresentationFormat>宽屏</PresentationFormat>
  <Paragraphs>1442</Paragraphs>
  <Slides>63</Slides>
  <Notes>64</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63</vt:i4>
      </vt:variant>
    </vt:vector>
  </HeadingPairs>
  <TitlesOfParts>
    <vt:vector size="75" baseType="lpstr">
      <vt:lpstr>Arial</vt:lpstr>
      <vt:lpstr>宋体</vt:lpstr>
      <vt:lpstr>Wingdings</vt:lpstr>
      <vt:lpstr>微软雅黑</vt:lpstr>
      <vt:lpstr>Impact</vt:lpstr>
      <vt:lpstr>华康俪金黑W8(P)</vt:lpstr>
      <vt:lpstr>Calibri</vt:lpstr>
      <vt:lpstr>Arial Unicode MS</vt:lpstr>
      <vt:lpstr>等线</vt:lpstr>
      <vt:lpstr>HelveticaNeue MediumCond</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关注民生聚焦2018全国两会PPT模板</dc:title>
  <dc:creator>歉然安可</dc:creator>
  <cp:lastModifiedBy>Administrator</cp:lastModifiedBy>
  <cp:revision>18</cp:revision>
  <dcterms:created xsi:type="dcterms:W3CDTF">2017-12-17T12:58:00Z</dcterms:created>
  <dcterms:modified xsi:type="dcterms:W3CDTF">2018-03-03T09:25:30Z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2052-10.1.0.7022</vt:lpwstr>
  </property>
</Properties>
</file>