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a" ContentType="audio/x-ms-wma"/>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8" r:id="rId3"/>
    <p:sldId id="257" r:id="rId4"/>
    <p:sldId id="279" r:id="rId5"/>
    <p:sldId id="269" r:id="rId6"/>
    <p:sldId id="280" r:id="rId7"/>
    <p:sldId id="259" r:id="rId8"/>
    <p:sldId id="282" r:id="rId9"/>
    <p:sldId id="299" r:id="rId10"/>
    <p:sldId id="283" r:id="rId11"/>
    <p:sldId id="284" r:id="rId12"/>
    <p:sldId id="285" r:id="rId13"/>
    <p:sldId id="286" r:id="rId14"/>
    <p:sldId id="287" r:id="rId15"/>
    <p:sldId id="289" r:id="rId16"/>
    <p:sldId id="288" r:id="rId17"/>
    <p:sldId id="290" r:id="rId18"/>
    <p:sldId id="291" r:id="rId19"/>
    <p:sldId id="292" r:id="rId20"/>
    <p:sldId id="293" r:id="rId21"/>
    <p:sldId id="295" r:id="rId22"/>
    <p:sldId id="294" r:id="rId23"/>
    <p:sldId id="278" r:id="rId24"/>
    <p:sldId id="264" r:id="rId25"/>
    <p:sldId id="265" r:id="rId26"/>
    <p:sldId id="266" r:id="rId27"/>
    <p:sldId id="267" r:id="rId28"/>
    <p:sldId id="268" r:id="rId29"/>
    <p:sldId id="277" r:id="rId30"/>
    <p:sldId id="272" r:id="rId31"/>
    <p:sldId id="274" r:id="rId32"/>
    <p:sldId id="300" r:id="rId33"/>
    <p:sldId id="301" r:id="rId34"/>
    <p:sldId id="302" r:id="rId35"/>
    <p:sldId id="27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6856" autoAdjust="0"/>
  </p:normalViewPr>
  <p:slideViewPr>
    <p:cSldViewPr snapToGrid="0">
      <p:cViewPr>
        <p:scale>
          <a:sx n="69" d="100"/>
          <a:sy n="69" d="100"/>
        </p:scale>
        <p:origin x="-702" y="-12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pPr/>
              <a:t>‹#›</a:t>
            </a:fld>
            <a:endParaRPr lang="zh-CN" altLang="en-US"/>
          </a:p>
        </p:txBody>
      </p:sp>
    </p:spTree>
    <p:extLst>
      <p:ext uri="{BB962C8B-B14F-4D97-AF65-F5344CB8AC3E}">
        <p14:creationId xmlns:p14="http://schemas.microsoft.com/office/powerpoint/2010/main" xmlns=""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a:t>
            </a:fld>
            <a:endParaRPr lang="zh-CN" altLang="en-US"/>
          </a:p>
        </p:txBody>
      </p:sp>
    </p:spTree>
    <p:extLst>
      <p:ext uri="{BB962C8B-B14F-4D97-AF65-F5344CB8AC3E}">
        <p14:creationId xmlns:p14="http://schemas.microsoft.com/office/powerpoint/2010/main" xmlns="" val="1327008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10</a:t>
            </a:fld>
            <a:endParaRPr lang="zh-CN" altLang="en-US"/>
          </a:p>
        </p:txBody>
      </p:sp>
    </p:spTree>
    <p:extLst>
      <p:ext uri="{BB962C8B-B14F-4D97-AF65-F5344CB8AC3E}">
        <p14:creationId xmlns:p14="http://schemas.microsoft.com/office/powerpoint/2010/main" xmlns="" val="2683518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11</a:t>
            </a:fld>
            <a:endParaRPr lang="zh-CN" altLang="en-US"/>
          </a:p>
        </p:txBody>
      </p:sp>
    </p:spTree>
    <p:extLst>
      <p:ext uri="{BB962C8B-B14F-4D97-AF65-F5344CB8AC3E}">
        <p14:creationId xmlns:p14="http://schemas.microsoft.com/office/powerpoint/2010/main" xmlns="" val="307171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12</a:t>
            </a:fld>
            <a:endParaRPr lang="zh-CN" altLang="en-US"/>
          </a:p>
        </p:txBody>
      </p:sp>
    </p:spTree>
    <p:extLst>
      <p:ext uri="{BB962C8B-B14F-4D97-AF65-F5344CB8AC3E}">
        <p14:creationId xmlns:p14="http://schemas.microsoft.com/office/powerpoint/2010/main" xmlns="" val="283804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13</a:t>
            </a:fld>
            <a:endParaRPr lang="zh-CN" altLang="en-US"/>
          </a:p>
        </p:txBody>
      </p:sp>
    </p:spTree>
    <p:extLst>
      <p:ext uri="{BB962C8B-B14F-4D97-AF65-F5344CB8AC3E}">
        <p14:creationId xmlns:p14="http://schemas.microsoft.com/office/powerpoint/2010/main" xmlns="" val="94436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14</a:t>
            </a:fld>
            <a:endParaRPr lang="zh-CN" altLang="en-US"/>
          </a:p>
        </p:txBody>
      </p:sp>
    </p:spTree>
    <p:extLst>
      <p:ext uri="{BB962C8B-B14F-4D97-AF65-F5344CB8AC3E}">
        <p14:creationId xmlns:p14="http://schemas.microsoft.com/office/powerpoint/2010/main" xmlns="" val="416298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15</a:t>
            </a:fld>
            <a:endParaRPr lang="zh-CN" altLang="en-US"/>
          </a:p>
        </p:txBody>
      </p:sp>
    </p:spTree>
    <p:extLst>
      <p:ext uri="{BB962C8B-B14F-4D97-AF65-F5344CB8AC3E}">
        <p14:creationId xmlns:p14="http://schemas.microsoft.com/office/powerpoint/2010/main" xmlns="" val="1066602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16</a:t>
            </a:fld>
            <a:endParaRPr lang="zh-CN" altLang="en-US"/>
          </a:p>
        </p:txBody>
      </p:sp>
    </p:spTree>
    <p:extLst>
      <p:ext uri="{BB962C8B-B14F-4D97-AF65-F5344CB8AC3E}">
        <p14:creationId xmlns:p14="http://schemas.microsoft.com/office/powerpoint/2010/main" xmlns="" val="242560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17</a:t>
            </a:fld>
            <a:endParaRPr lang="zh-CN" altLang="en-US"/>
          </a:p>
        </p:txBody>
      </p:sp>
    </p:spTree>
    <p:extLst>
      <p:ext uri="{BB962C8B-B14F-4D97-AF65-F5344CB8AC3E}">
        <p14:creationId xmlns:p14="http://schemas.microsoft.com/office/powerpoint/2010/main" xmlns="" val="1884109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18</a:t>
            </a:fld>
            <a:endParaRPr lang="zh-CN" altLang="en-US"/>
          </a:p>
        </p:txBody>
      </p:sp>
    </p:spTree>
    <p:extLst>
      <p:ext uri="{BB962C8B-B14F-4D97-AF65-F5344CB8AC3E}">
        <p14:creationId xmlns:p14="http://schemas.microsoft.com/office/powerpoint/2010/main" xmlns="" val="2407361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19</a:t>
            </a:fld>
            <a:endParaRPr lang="zh-CN" altLang="en-US"/>
          </a:p>
        </p:txBody>
      </p:sp>
    </p:spTree>
    <p:extLst>
      <p:ext uri="{BB962C8B-B14F-4D97-AF65-F5344CB8AC3E}">
        <p14:creationId xmlns:p14="http://schemas.microsoft.com/office/powerpoint/2010/main" xmlns="" val="328112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a:t>
            </a:fld>
            <a:endParaRPr lang="zh-CN" altLang="en-US"/>
          </a:p>
        </p:txBody>
      </p:sp>
    </p:spTree>
    <p:extLst>
      <p:ext uri="{BB962C8B-B14F-4D97-AF65-F5344CB8AC3E}">
        <p14:creationId xmlns:p14="http://schemas.microsoft.com/office/powerpoint/2010/main" xmlns=""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20</a:t>
            </a:fld>
            <a:endParaRPr lang="zh-CN" altLang="en-US"/>
          </a:p>
        </p:txBody>
      </p:sp>
    </p:spTree>
    <p:extLst>
      <p:ext uri="{BB962C8B-B14F-4D97-AF65-F5344CB8AC3E}">
        <p14:creationId xmlns:p14="http://schemas.microsoft.com/office/powerpoint/2010/main" xmlns="" val="35928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21</a:t>
            </a:fld>
            <a:endParaRPr lang="zh-CN" altLang="en-US"/>
          </a:p>
        </p:txBody>
      </p:sp>
    </p:spTree>
    <p:extLst>
      <p:ext uri="{BB962C8B-B14F-4D97-AF65-F5344CB8AC3E}">
        <p14:creationId xmlns:p14="http://schemas.microsoft.com/office/powerpoint/2010/main" xmlns="" val="21370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22</a:t>
            </a:fld>
            <a:endParaRPr lang="zh-CN" altLang="en-US"/>
          </a:p>
        </p:txBody>
      </p:sp>
    </p:spTree>
    <p:extLst>
      <p:ext uri="{BB962C8B-B14F-4D97-AF65-F5344CB8AC3E}">
        <p14:creationId xmlns:p14="http://schemas.microsoft.com/office/powerpoint/2010/main" xmlns="" val="271181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23</a:t>
            </a:fld>
            <a:endParaRPr lang="zh-CN" altLang="en-US"/>
          </a:p>
        </p:txBody>
      </p:sp>
    </p:spTree>
    <p:extLst>
      <p:ext uri="{BB962C8B-B14F-4D97-AF65-F5344CB8AC3E}">
        <p14:creationId xmlns:p14="http://schemas.microsoft.com/office/powerpoint/2010/main" xmlns="" val="1988621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24</a:t>
            </a:fld>
            <a:endParaRPr lang="zh-CN" altLang="en-US"/>
          </a:p>
        </p:txBody>
      </p:sp>
    </p:spTree>
    <p:extLst>
      <p:ext uri="{BB962C8B-B14F-4D97-AF65-F5344CB8AC3E}">
        <p14:creationId xmlns:p14="http://schemas.microsoft.com/office/powerpoint/2010/main" xmlns="" val="3587495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25</a:t>
            </a:fld>
            <a:endParaRPr lang="zh-CN" altLang="en-US"/>
          </a:p>
        </p:txBody>
      </p:sp>
    </p:spTree>
    <p:extLst>
      <p:ext uri="{BB962C8B-B14F-4D97-AF65-F5344CB8AC3E}">
        <p14:creationId xmlns:p14="http://schemas.microsoft.com/office/powerpoint/2010/main" xmlns="" val="1208144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26</a:t>
            </a:fld>
            <a:endParaRPr lang="zh-CN" altLang="en-US"/>
          </a:p>
        </p:txBody>
      </p:sp>
    </p:spTree>
    <p:extLst>
      <p:ext uri="{BB962C8B-B14F-4D97-AF65-F5344CB8AC3E}">
        <p14:creationId xmlns:p14="http://schemas.microsoft.com/office/powerpoint/2010/main" xmlns="" val="3795158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27</a:t>
            </a:fld>
            <a:endParaRPr lang="zh-CN" altLang="en-US"/>
          </a:p>
        </p:txBody>
      </p:sp>
    </p:spTree>
    <p:extLst>
      <p:ext uri="{BB962C8B-B14F-4D97-AF65-F5344CB8AC3E}">
        <p14:creationId xmlns:p14="http://schemas.microsoft.com/office/powerpoint/2010/main" xmlns="" val="15468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28</a:t>
            </a:fld>
            <a:endParaRPr lang="zh-CN" altLang="en-US"/>
          </a:p>
        </p:txBody>
      </p:sp>
    </p:spTree>
    <p:extLst>
      <p:ext uri="{BB962C8B-B14F-4D97-AF65-F5344CB8AC3E}">
        <p14:creationId xmlns:p14="http://schemas.microsoft.com/office/powerpoint/2010/main" xmlns="" val="477904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29</a:t>
            </a:fld>
            <a:endParaRPr lang="zh-CN" altLang="en-US"/>
          </a:p>
        </p:txBody>
      </p:sp>
    </p:spTree>
    <p:extLst>
      <p:ext uri="{BB962C8B-B14F-4D97-AF65-F5344CB8AC3E}">
        <p14:creationId xmlns:p14="http://schemas.microsoft.com/office/powerpoint/2010/main" xmlns="" val="41685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a:t>
            </a:fld>
            <a:endParaRPr lang="zh-CN" altLang="en-US"/>
          </a:p>
        </p:txBody>
      </p:sp>
    </p:spTree>
    <p:extLst>
      <p:ext uri="{BB962C8B-B14F-4D97-AF65-F5344CB8AC3E}">
        <p14:creationId xmlns:p14="http://schemas.microsoft.com/office/powerpoint/2010/main" xmlns="" val="751996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30</a:t>
            </a:fld>
            <a:endParaRPr lang="zh-CN" altLang="en-US"/>
          </a:p>
        </p:txBody>
      </p:sp>
    </p:spTree>
    <p:extLst>
      <p:ext uri="{BB962C8B-B14F-4D97-AF65-F5344CB8AC3E}">
        <p14:creationId xmlns:p14="http://schemas.microsoft.com/office/powerpoint/2010/main" xmlns="" val="1673865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31</a:t>
            </a:fld>
            <a:endParaRPr lang="zh-CN" altLang="en-US"/>
          </a:p>
        </p:txBody>
      </p:sp>
    </p:spTree>
    <p:extLst>
      <p:ext uri="{BB962C8B-B14F-4D97-AF65-F5344CB8AC3E}">
        <p14:creationId xmlns:p14="http://schemas.microsoft.com/office/powerpoint/2010/main" xmlns="" val="3320347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32</a:t>
            </a:fld>
            <a:endParaRPr lang="zh-CN" altLang="en-US"/>
          </a:p>
        </p:txBody>
      </p:sp>
    </p:spTree>
    <p:extLst>
      <p:ext uri="{BB962C8B-B14F-4D97-AF65-F5344CB8AC3E}">
        <p14:creationId xmlns:p14="http://schemas.microsoft.com/office/powerpoint/2010/main" xmlns="" val="3951386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33</a:t>
            </a:fld>
            <a:endParaRPr lang="zh-CN" altLang="en-US"/>
          </a:p>
        </p:txBody>
      </p:sp>
    </p:spTree>
    <p:extLst>
      <p:ext uri="{BB962C8B-B14F-4D97-AF65-F5344CB8AC3E}">
        <p14:creationId xmlns:p14="http://schemas.microsoft.com/office/powerpoint/2010/main" xmlns="" val="3805278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34</a:t>
            </a:fld>
            <a:endParaRPr lang="zh-CN" altLang="en-US"/>
          </a:p>
        </p:txBody>
      </p:sp>
    </p:spTree>
    <p:extLst>
      <p:ext uri="{BB962C8B-B14F-4D97-AF65-F5344CB8AC3E}">
        <p14:creationId xmlns:p14="http://schemas.microsoft.com/office/powerpoint/2010/main" xmlns="" val="2694171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35</a:t>
            </a:fld>
            <a:endParaRPr lang="zh-CN" altLang="en-US"/>
          </a:p>
        </p:txBody>
      </p:sp>
    </p:spTree>
    <p:extLst>
      <p:ext uri="{BB962C8B-B14F-4D97-AF65-F5344CB8AC3E}">
        <p14:creationId xmlns:p14="http://schemas.microsoft.com/office/powerpoint/2010/main" xmlns="" val="301363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4</a:t>
            </a:fld>
            <a:endParaRPr lang="zh-CN" altLang="en-US"/>
          </a:p>
        </p:txBody>
      </p:sp>
    </p:spTree>
    <p:extLst>
      <p:ext uri="{BB962C8B-B14F-4D97-AF65-F5344CB8AC3E}">
        <p14:creationId xmlns:p14="http://schemas.microsoft.com/office/powerpoint/2010/main" xmlns="" val="1426718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5</a:t>
            </a:fld>
            <a:endParaRPr lang="zh-CN" altLang="en-US"/>
          </a:p>
        </p:txBody>
      </p:sp>
    </p:spTree>
    <p:extLst>
      <p:ext uri="{BB962C8B-B14F-4D97-AF65-F5344CB8AC3E}">
        <p14:creationId xmlns:p14="http://schemas.microsoft.com/office/powerpoint/2010/main" xmlns="" val="4029949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6</a:t>
            </a:fld>
            <a:endParaRPr lang="zh-CN" altLang="en-US"/>
          </a:p>
        </p:txBody>
      </p:sp>
    </p:spTree>
    <p:extLst>
      <p:ext uri="{BB962C8B-B14F-4D97-AF65-F5344CB8AC3E}">
        <p14:creationId xmlns:p14="http://schemas.microsoft.com/office/powerpoint/2010/main" xmlns="" val="12856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7</a:t>
            </a:fld>
            <a:endParaRPr lang="zh-CN" altLang="en-US"/>
          </a:p>
        </p:txBody>
      </p:sp>
    </p:spTree>
    <p:extLst>
      <p:ext uri="{BB962C8B-B14F-4D97-AF65-F5344CB8AC3E}">
        <p14:creationId xmlns:p14="http://schemas.microsoft.com/office/powerpoint/2010/main" xmlns="" val="110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8</a:t>
            </a:fld>
            <a:endParaRPr lang="zh-CN" altLang="en-US"/>
          </a:p>
        </p:txBody>
      </p:sp>
    </p:spTree>
    <p:extLst>
      <p:ext uri="{BB962C8B-B14F-4D97-AF65-F5344CB8AC3E}">
        <p14:creationId xmlns:p14="http://schemas.microsoft.com/office/powerpoint/2010/main" xmlns="" val="214277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9</a:t>
            </a:fld>
            <a:endParaRPr lang="zh-CN" altLang="en-US"/>
          </a:p>
        </p:txBody>
      </p:sp>
    </p:spTree>
    <p:extLst>
      <p:ext uri="{BB962C8B-B14F-4D97-AF65-F5344CB8AC3E}">
        <p14:creationId xmlns:p14="http://schemas.microsoft.com/office/powerpoint/2010/main" xmlns="" val="280145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29"/>
          <p:cNvSpPr/>
          <p:nvPr userDrawn="1"/>
        </p:nvSpPr>
        <p:spPr bwMode="auto">
          <a:xfrm>
            <a:off x="235901" y="78506"/>
            <a:ext cx="1024863" cy="915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任意多边形 7"/>
          <p:cNvSpPr/>
          <p:nvPr userDrawn="1"/>
        </p:nvSpPr>
        <p:spPr>
          <a:xfrm>
            <a:off x="-1" y="0"/>
            <a:ext cx="12192001" cy="1191491"/>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858612" y="270334"/>
            <a:ext cx="5211683" cy="769441"/>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践行“</a:t>
            </a:r>
            <a:r>
              <a:rPr lang="zh-CN" altLang="en-US" sz="4400" dirty="0">
                <a:solidFill>
                  <a:schemeClr val="bg1"/>
                </a:solidFill>
                <a:latin typeface="微软雅黑" panose="020B0503020204020204" pitchFamily="82" charset="2"/>
                <a:ea typeface="微软雅黑" panose="020B0503020204020204" pitchFamily="82" charset="2"/>
              </a:rPr>
              <a:t>四讲四有</a:t>
            </a:r>
            <a:r>
              <a:rPr lang="zh-CN" altLang="en-US" sz="2400" dirty="0">
                <a:solidFill>
                  <a:schemeClr val="bg1"/>
                </a:solidFill>
                <a:latin typeface="微软雅黑" panose="020B0503020204020204" pitchFamily="82" charset="2"/>
                <a:ea typeface="微软雅黑" panose="020B0503020204020204" pitchFamily="82" charset="2"/>
              </a:rPr>
              <a:t>”做合格党员</a:t>
            </a:r>
          </a:p>
        </p:txBody>
      </p:sp>
      <p:sp>
        <p:nvSpPr>
          <p:cNvPr id="10" name="矩形 9"/>
          <p:cNvSpPr/>
          <p:nvPr userDrawn="1"/>
        </p:nvSpPr>
        <p:spPr>
          <a:xfrm>
            <a:off x="0" y="6677890"/>
            <a:ext cx="12192000" cy="180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43150250"/>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396606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531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340454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481221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31029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79360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microsoft.com/office/2007/relationships/media" Target="../media/media1.wma"/></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8389" y="272681"/>
            <a:ext cx="8413610" cy="31718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11268" y="1034768"/>
            <a:ext cx="3138521" cy="1803935"/>
          </a:xfrm>
          <a:prstGeom prst="rect">
            <a:avLst/>
          </a:prstGeom>
        </p:spPr>
      </p:pic>
      <p:sp>
        <p:nvSpPr>
          <p:cNvPr id="11" name="文本框 10"/>
          <p:cNvSpPr txBox="1"/>
          <p:nvPr/>
        </p:nvSpPr>
        <p:spPr>
          <a:xfrm>
            <a:off x="432723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cs typeface="+mn-ea"/>
                <a:sym typeface="+mn-lt"/>
              </a:rPr>
              <a:t>●讲政治、有信念</a:t>
            </a:r>
          </a:p>
        </p:txBody>
      </p:sp>
      <p:sp>
        <p:nvSpPr>
          <p:cNvPr id="12" name="文本框 11"/>
          <p:cNvSpPr txBox="1"/>
          <p:nvPr/>
        </p:nvSpPr>
        <p:spPr>
          <a:xfrm>
            <a:off x="6216783"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cs typeface="+mn-ea"/>
                <a:sym typeface="+mn-lt"/>
              </a:rPr>
              <a:t>●讲规矩、有纪律</a:t>
            </a:r>
          </a:p>
        </p:txBody>
      </p:sp>
      <p:sp>
        <p:nvSpPr>
          <p:cNvPr id="13" name="文本框 12"/>
          <p:cNvSpPr txBox="1"/>
          <p:nvPr/>
        </p:nvSpPr>
        <p:spPr>
          <a:xfrm>
            <a:off x="8106330"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cs typeface="+mn-ea"/>
                <a:sym typeface="+mn-lt"/>
              </a:rPr>
              <a:t>●讲道德、有品行</a:t>
            </a:r>
          </a:p>
        </p:txBody>
      </p:sp>
      <p:sp>
        <p:nvSpPr>
          <p:cNvPr id="14" name="文本框 13"/>
          <p:cNvSpPr txBox="1"/>
          <p:nvPr/>
        </p:nvSpPr>
        <p:spPr>
          <a:xfrm>
            <a:off x="999587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cs typeface="+mn-ea"/>
                <a:sym typeface="+mn-lt"/>
              </a:rPr>
              <a:t>●讲奉献、有作为</a:t>
            </a:r>
          </a:p>
        </p:txBody>
      </p:sp>
      <p:sp>
        <p:nvSpPr>
          <p:cNvPr id="20" name="TextBox 20"/>
          <p:cNvSpPr txBox="1"/>
          <p:nvPr/>
        </p:nvSpPr>
        <p:spPr>
          <a:xfrm>
            <a:off x="75545" y="1360004"/>
            <a:ext cx="3139697" cy="523220"/>
          </a:xfrm>
          <a:prstGeom prst="rect">
            <a:avLst/>
          </a:prstGeom>
          <a:noFill/>
          <a:effectLst/>
        </p:spPr>
        <p:txBody>
          <a:bodyPr wrap="square" rtlCol="0">
            <a:spAutoFit/>
          </a:bodyPr>
          <a:lstStyle/>
          <a:p>
            <a:pPr algn="ctr"/>
            <a:r>
              <a:rPr lang="zh-CN" altLang="en-US" sz="2800" dirty="0">
                <a:solidFill>
                  <a:srgbClr val="C00000"/>
                </a:solidFill>
                <a:cs typeface="+mn-ea"/>
                <a:sym typeface="+mn-lt"/>
              </a:rPr>
              <a:t>中国共产党</a:t>
            </a:r>
            <a:endParaRPr lang="en-US" altLang="zh-CN" sz="2800" dirty="0">
              <a:solidFill>
                <a:srgbClr val="C00000"/>
              </a:solidFill>
              <a:cs typeface="+mn-ea"/>
              <a:sym typeface="+mn-lt"/>
            </a:endParaRPr>
          </a:p>
        </p:txBody>
      </p:sp>
      <p:sp>
        <p:nvSpPr>
          <p:cNvPr id="21" name="TextBox 19"/>
          <p:cNvSpPr txBox="1"/>
          <p:nvPr/>
        </p:nvSpPr>
        <p:spPr>
          <a:xfrm>
            <a:off x="771809" y="1781574"/>
            <a:ext cx="2650084" cy="346249"/>
          </a:xfrm>
          <a:prstGeom prst="rect">
            <a:avLst/>
          </a:prstGeom>
          <a:noFill/>
          <a:effectLst/>
        </p:spPr>
        <p:txBody>
          <a:bodyPr wrap="none" rtlCol="0">
            <a:spAutoFit/>
          </a:bodyPr>
          <a:lstStyle/>
          <a:p>
            <a:pPr algn="ctr"/>
            <a:r>
              <a:rPr lang="en-US" altLang="zh-CN" sz="1650" dirty="0">
                <a:solidFill>
                  <a:srgbClr val="C00000"/>
                </a:solidFill>
                <a:cs typeface="+mn-ea"/>
                <a:sym typeface="+mn-lt"/>
              </a:rPr>
              <a:t>Communist Party of China</a:t>
            </a:r>
            <a:endParaRPr lang="zh-CN" altLang="en-US" sz="1650" dirty="0">
              <a:solidFill>
                <a:srgbClr val="C00000"/>
              </a:solidFill>
              <a:cs typeface="+mn-ea"/>
              <a:sym typeface="+mn-lt"/>
            </a:endParaRPr>
          </a:p>
        </p:txBody>
      </p:sp>
      <p:grpSp>
        <p:nvGrpSpPr>
          <p:cNvPr id="27" name="组合 26"/>
          <p:cNvGrpSpPr/>
          <p:nvPr/>
        </p:nvGrpSpPr>
        <p:grpSpPr>
          <a:xfrm>
            <a:off x="0" y="2993237"/>
            <a:ext cx="12192000" cy="2591136"/>
            <a:chOff x="0" y="2993237"/>
            <a:chExt cx="12192000" cy="2591136"/>
          </a:xfrm>
        </p:grpSpPr>
        <p:sp>
          <p:nvSpPr>
            <p:cNvPr id="19" name="任意多边形 18"/>
            <p:cNvSpPr/>
            <p:nvPr/>
          </p:nvSpPr>
          <p:spPr>
            <a:xfrm>
              <a:off x="3651202" y="3411892"/>
              <a:ext cx="8540798" cy="2172481"/>
            </a:xfrm>
            <a:custGeom>
              <a:avLst/>
              <a:gdLst>
                <a:gd name="connsiteX0" fmla="*/ 631953 w 8540798"/>
                <a:gd name="connsiteY0" fmla="*/ 0 h 2172481"/>
                <a:gd name="connsiteX1" fmla="*/ 8540798 w 8540798"/>
                <a:gd name="connsiteY1" fmla="*/ 0 h 2172481"/>
                <a:gd name="connsiteX2" fmla="*/ 8540798 w 8540798"/>
                <a:gd name="connsiteY2" fmla="*/ 2172481 h 2172481"/>
                <a:gd name="connsiteX3" fmla="*/ 631953 w 8540798"/>
                <a:gd name="connsiteY3" fmla="*/ 2172481 h 2172481"/>
                <a:gd name="connsiteX4" fmla="*/ 0 w 8540798"/>
                <a:gd name="connsiteY4" fmla="*/ 1540528 h 2172481"/>
                <a:gd name="connsiteX5" fmla="*/ 0 w 8540798"/>
                <a:gd name="connsiteY5" fmla="*/ 631953 h 2172481"/>
                <a:gd name="connsiteX6" fmla="*/ 631953 w 8540798"/>
                <a:gd name="connsiteY6" fmla="*/ 0 h 217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0798" h="2172481">
                  <a:moveTo>
                    <a:pt x="631953" y="0"/>
                  </a:moveTo>
                  <a:lnTo>
                    <a:pt x="8540798" y="0"/>
                  </a:lnTo>
                  <a:lnTo>
                    <a:pt x="8540798" y="2172481"/>
                  </a:lnTo>
                  <a:lnTo>
                    <a:pt x="631953" y="2172481"/>
                  </a:lnTo>
                  <a:cubicBezTo>
                    <a:pt x="282935" y="2172481"/>
                    <a:pt x="0" y="1889546"/>
                    <a:pt x="0" y="1540528"/>
                  </a:cubicBezTo>
                  <a:lnTo>
                    <a:pt x="0" y="631953"/>
                  </a:lnTo>
                  <a:cubicBezTo>
                    <a:pt x="0" y="282935"/>
                    <a:pt x="282935" y="0"/>
                    <a:pt x="63195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0" y="5355923"/>
              <a:ext cx="4653643" cy="2284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3070088" y="4792816"/>
              <a:ext cx="1126355" cy="595766"/>
            </a:xfrm>
            <a:custGeom>
              <a:avLst/>
              <a:gdLst>
                <a:gd name="connsiteX0" fmla="*/ 0 w 545241"/>
                <a:gd name="connsiteY0" fmla="*/ 0 h 800103"/>
                <a:gd name="connsiteX1" fmla="*/ 545241 w 545241"/>
                <a:gd name="connsiteY1" fmla="*/ 0 h 800103"/>
                <a:gd name="connsiteX2" fmla="*/ 545241 w 545241"/>
                <a:gd name="connsiteY2" fmla="*/ 800103 h 800103"/>
                <a:gd name="connsiteX3" fmla="*/ 0 w 545241"/>
                <a:gd name="connsiteY3" fmla="*/ 800103 h 800103"/>
                <a:gd name="connsiteX4" fmla="*/ 0 w 545241"/>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765920"/>
                <a:gd name="connsiteX1" fmla="*/ 1126355 w 1126355"/>
                <a:gd name="connsiteY1" fmla="*/ 0 h 765920"/>
                <a:gd name="connsiteX2" fmla="*/ 1117809 w 1126355"/>
                <a:gd name="connsiteY2" fmla="*/ 748828 h 765920"/>
                <a:gd name="connsiteX3" fmla="*/ 0 w 1126355"/>
                <a:gd name="connsiteY3" fmla="*/ 765920 h 765920"/>
                <a:gd name="connsiteX4" fmla="*/ 581114 w 1126355"/>
                <a:gd name="connsiteY4" fmla="*/ 0 h 765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355" h="765920">
                  <a:moveTo>
                    <a:pt x="581114" y="0"/>
                  </a:moveTo>
                  <a:lnTo>
                    <a:pt x="1126355" y="0"/>
                  </a:lnTo>
                  <a:cubicBezTo>
                    <a:pt x="1123506" y="249609"/>
                    <a:pt x="1120658" y="499219"/>
                    <a:pt x="1117809" y="748828"/>
                  </a:cubicBezTo>
                  <a:lnTo>
                    <a:pt x="0" y="765920"/>
                  </a:lnTo>
                  <a:cubicBezTo>
                    <a:pt x="646632" y="724258"/>
                    <a:pt x="592508" y="298037"/>
                    <a:pt x="58111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4327236" y="3990300"/>
              <a:ext cx="7417415" cy="1015663"/>
            </a:xfrm>
            <a:prstGeom prst="rect">
              <a:avLst/>
            </a:prstGeom>
            <a:noFill/>
          </p:spPr>
          <p:txBody>
            <a:bodyPr wrap="none" rtlCol="0">
              <a:spAutoFit/>
            </a:bodyPr>
            <a:lstStyle/>
            <a:p>
              <a:r>
                <a:rPr lang="zh-CN" altLang="en-US" sz="3600" dirty="0">
                  <a:solidFill>
                    <a:schemeClr val="bg1"/>
                  </a:solidFill>
                  <a:cs typeface="+mn-ea"/>
                  <a:sym typeface="+mn-lt"/>
                </a:rPr>
                <a:t>践行“</a:t>
              </a:r>
              <a:r>
                <a:rPr lang="zh-CN" altLang="en-US" sz="6000" dirty="0">
                  <a:solidFill>
                    <a:schemeClr val="bg1"/>
                  </a:solidFill>
                  <a:cs typeface="+mn-ea"/>
                  <a:sym typeface="+mn-lt"/>
                </a:rPr>
                <a:t>四讲四有</a:t>
              </a:r>
              <a:r>
                <a:rPr lang="zh-CN" altLang="en-US" sz="3600" dirty="0">
                  <a:solidFill>
                    <a:schemeClr val="bg1"/>
                  </a:solidFill>
                  <a:cs typeface="+mn-ea"/>
                  <a:sym typeface="+mn-lt"/>
                </a:rPr>
                <a:t>”做合格党员</a:t>
              </a:r>
            </a:p>
          </p:txBody>
        </p:sp>
        <p:sp>
          <p:nvSpPr>
            <p:cNvPr id="24" name="Freeform 29"/>
            <p:cNvSpPr/>
            <p:nvPr/>
          </p:nvSpPr>
          <p:spPr bwMode="auto">
            <a:xfrm>
              <a:off x="903564" y="2993237"/>
              <a:ext cx="2417625" cy="21603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991050" y="559928"/>
            <a:ext cx="514691" cy="279049"/>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499935" y="323888"/>
            <a:ext cx="229441" cy="198435"/>
          </a:xfrm>
          <a:prstGeom prst="rect">
            <a:avLst/>
          </a:prstGeom>
        </p:spPr>
      </p:pic>
      <p:pic>
        <p:nvPicPr>
          <p:cNvPr id="31" name="图片 3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518221" y="218469"/>
            <a:ext cx="328658" cy="210837"/>
          </a:xfrm>
          <a:prstGeom prst="rect">
            <a:avLst/>
          </a:prstGeom>
        </p:spPr>
      </p:pic>
      <p:pic>
        <p:nvPicPr>
          <p:cNvPr id="2" name="纯音乐-红旗颂">
            <a:hlinkClick r:id="" action="ppaction://media"/>
          </p:cNvPr>
          <p:cNvPicPr>
            <a:picLocks noChangeAspect="1"/>
          </p:cNvPicPr>
          <p:nvPr>
            <a:videoFile r:link="rId1"/>
            <p:extLst>
              <p:ext uri="{DAA4B4D4-6D71-4841-9C94-3DE7FCFB9230}">
                <p14:media xmlns:p14="http://schemas.microsoft.com/office/powerpoint/2010/main" xmlns="" r:embed="rId9">
                  <p14:trim st="57609" end="298867"/>
                </p14:media>
              </p:ext>
            </p:extLst>
          </p:nvPr>
        </p:nvPicPr>
        <p:blipFill>
          <a:blip r:embed="rId10" cstate="print"/>
          <a:stretch>
            <a:fillRect/>
          </a:stretch>
        </p:blipFill>
        <p:spPr>
          <a:xfrm>
            <a:off x="5621737" y="-1476903"/>
            <a:ext cx="609600" cy="609600"/>
          </a:xfrm>
          <a:prstGeom prst="rect">
            <a:avLst/>
          </a:prstGeom>
        </p:spPr>
      </p:pic>
      <p:sp>
        <p:nvSpPr>
          <p:cNvPr id="22" name="TextBox 21"/>
          <p:cNvSpPr txBox="1"/>
          <p:nvPr/>
        </p:nvSpPr>
        <p:spPr>
          <a:xfrm>
            <a:off x="337760" y="6016863"/>
            <a:ext cx="2693366" cy="707886"/>
          </a:xfrm>
          <a:prstGeom prst="rect">
            <a:avLst/>
          </a:prstGeom>
          <a:noFill/>
        </p:spPr>
        <p:txBody>
          <a:bodyPr wrap="none">
            <a:spAutoFit/>
          </a:bodyPr>
          <a:lstStyle/>
          <a:p>
            <a:pPr>
              <a:defRPr/>
            </a:pPr>
            <a:r>
              <a:rPr lang="zh-CN" altLang="en-US" sz="2000" dirty="0">
                <a:cs typeface="+mn-ea"/>
                <a:sym typeface="+mn-lt"/>
              </a:rPr>
              <a:t>汇报人</a:t>
            </a:r>
            <a:r>
              <a:rPr lang="zh-CN" altLang="en-US" sz="2000" dirty="0" smtClean="0">
                <a:cs typeface="+mn-ea"/>
                <a:sym typeface="+mn-lt"/>
              </a:rPr>
              <a:t>：</a:t>
            </a:r>
            <a:r>
              <a:rPr lang="en-US" altLang="zh-CN" sz="2000" dirty="0" smtClean="0">
                <a:cs typeface="+mn-ea"/>
                <a:sym typeface="+mn-lt"/>
              </a:rPr>
              <a:t>XXX</a:t>
            </a:r>
            <a:endParaRPr lang="en-US" altLang="zh-CN" sz="2000" dirty="0">
              <a:cs typeface="+mn-ea"/>
              <a:sym typeface="+mn-lt"/>
            </a:endParaRPr>
          </a:p>
          <a:p>
            <a:pPr>
              <a:defRPr/>
            </a:pPr>
            <a:r>
              <a:rPr lang="zh-CN" altLang="en-US" sz="2000" dirty="0">
                <a:cs typeface="+mn-ea"/>
                <a:sym typeface="+mn-lt"/>
              </a:rPr>
              <a:t>汇报时间：</a:t>
            </a:r>
            <a:r>
              <a:rPr lang="en-US" altLang="zh-CN" sz="2000" dirty="0">
                <a:cs typeface="+mn-ea"/>
                <a:sym typeface="+mn-lt"/>
              </a:rPr>
              <a:t>2017</a:t>
            </a:r>
            <a:r>
              <a:rPr lang="zh-CN" altLang="en-US" sz="2000" dirty="0" smtClean="0">
                <a:cs typeface="+mn-ea"/>
                <a:sym typeface="+mn-lt"/>
              </a:rPr>
              <a:t>年</a:t>
            </a:r>
            <a:r>
              <a:rPr lang="en-US" altLang="zh-CN" sz="2000" dirty="0">
                <a:cs typeface="+mn-ea"/>
                <a:sym typeface="+mn-lt"/>
              </a:rPr>
              <a:t>9</a:t>
            </a:r>
            <a:r>
              <a:rPr lang="zh-CN" altLang="en-US" sz="2000" dirty="0" smtClean="0">
                <a:cs typeface="+mn-ea"/>
                <a:sym typeface="+mn-lt"/>
              </a:rPr>
              <a:t>月</a:t>
            </a:r>
            <a:endParaRPr lang="zh-CN" altLang="en-US" sz="2000" dirty="0">
              <a:cs typeface="+mn-ea"/>
              <a:sym typeface="+mn-lt"/>
            </a:endParaRPr>
          </a:p>
        </p:txBody>
      </p:sp>
    </p:spTree>
    <p:extLst>
      <p:ext uri="{BB962C8B-B14F-4D97-AF65-F5344CB8AC3E}">
        <p14:creationId xmlns:p14="http://schemas.microsoft.com/office/powerpoint/2010/main" xmlns="" val="28452806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path" presetSubtype="0" accel="50000" decel="50000" fill="hold" nodeType="withEffect">
                                  <p:stCondLst>
                                    <p:cond delay="0"/>
                                  </p:stCondLst>
                                  <p:childTnLst>
                                    <p:animMotion origin="layout" path="M -0.00104 -0.16898 L 0 -2.96296E-6 " pathEditMode="relative" rAng="0" ptsTypes="AA">
                                      <p:cBhvr>
                                        <p:cTn id="8" dur="2000" fill="hold"/>
                                        <p:tgtEl>
                                          <p:spTgt spid="27"/>
                                        </p:tgtEl>
                                        <p:attrNameLst>
                                          <p:attrName>ppt_x</p:attrName>
                                          <p:attrName>ppt_y</p:attrName>
                                        </p:attrNameLst>
                                      </p:cBhvr>
                                      <p:rCtr x="52" y="8449"/>
                                    </p:animMotion>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3000"/>
                            </p:stCondLst>
                            <p:childTnLst>
                              <p:par>
                                <p:cTn id="26" presetID="2" presetClass="entr" presetSubtype="9"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 presetClass="entr" presetSubtype="9"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0-#ppt_h/2"/>
                                          </p:val>
                                        </p:tav>
                                        <p:tav tm="100000">
                                          <p:val>
                                            <p:strVal val="#ppt_y"/>
                                          </p:val>
                                        </p:tav>
                                      </p:tavLst>
                                    </p:anim>
                                  </p:childTnLst>
                                </p:cTn>
                              </p:par>
                              <p:par>
                                <p:cTn id="35" presetID="2" presetClass="entr" presetSubtype="9"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47"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7"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3" repeatCount="indefinite" fill="hold" display="0">
                  <p:stCondLst>
                    <p:cond delay="indefinite"/>
                  </p:stCondLst>
                  <p:endCondLst>
                    <p:cond evt="onStopAudio" delay="0">
                      <p:tgtEl>
                        <p:sldTgt/>
                      </p:tgtEl>
                    </p:cond>
                  </p:endCondLst>
                </p:cTn>
                <p:tgtEl>
                  <p:spTgt spid="2"/>
                </p:tgtEl>
              </p:cMediaNode>
            </p:video>
          </p:childTnLst>
        </p:cTn>
      </p:par>
    </p:tnLst>
    <p:bldLst>
      <p:bldP spid="11" grpId="0"/>
      <p:bldP spid="12" grpId="0"/>
      <p:bldP spid="13" grpId="0"/>
      <p:bldP spid="14"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581907" y="2119717"/>
            <a:ext cx="5312496" cy="2684287"/>
            <a:chOff x="4535413" y="2104219"/>
            <a:chExt cx="5312496" cy="2684287"/>
          </a:xfrm>
        </p:grpSpPr>
        <p:cxnSp>
          <p:nvCxnSpPr>
            <p:cNvPr id="21" name="直接连接符 20"/>
            <p:cNvCxnSpPr/>
            <p:nvPr/>
          </p:nvCxnSpPr>
          <p:spPr>
            <a:xfrm flipH="1" flipV="1">
              <a:off x="8375073" y="3687107"/>
              <a:ext cx="1472836" cy="65867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860672" y="2104219"/>
              <a:ext cx="1909496" cy="112767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0377" y="2214587"/>
              <a:ext cx="1756582" cy="1042654"/>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41933" y="3781587"/>
              <a:ext cx="1135398" cy="1006919"/>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535413" y="3485379"/>
              <a:ext cx="2698742" cy="185403"/>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2946431" y="5501285"/>
            <a:ext cx="8661800" cy="1058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坚决拥护党的主张，贯彻党的决议，执行党的部署，遵守党的纪律和规矩，紧跟党走，不走歪路，不走邪路，做政治上的明白人，成为党的忠诚卫士。</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589811" y="2181714"/>
            <a:ext cx="2340771" cy="2324746"/>
            <a:chOff x="6589811" y="2181714"/>
            <a:chExt cx="2340771" cy="2324746"/>
          </a:xfrm>
        </p:grpSpPr>
        <p:sp>
          <p:nvSpPr>
            <p:cNvPr id="11" name="椭圆 10"/>
            <p:cNvSpPr/>
            <p:nvPr/>
          </p:nvSpPr>
          <p:spPr>
            <a:xfrm>
              <a:off x="6589811" y="2181714"/>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6589811" y="2838834"/>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cs typeface="+mn-ea"/>
                  <a:sym typeface="+mn-lt"/>
                </a:rPr>
                <a:t>强化</a:t>
              </a:r>
              <a:endParaRPr lang="en-US" altLang="zh-CN" sz="5400" b="1" dirty="0">
                <a:solidFill>
                  <a:schemeClr val="bg1"/>
                </a:solidFill>
                <a:cs typeface="+mn-ea"/>
                <a:sym typeface="+mn-lt"/>
              </a:endParaRPr>
            </a:p>
            <a:p>
              <a:pPr algn="ctr"/>
              <a:r>
                <a:rPr lang="zh-CN" altLang="en-US" sz="2800" b="1" dirty="0">
                  <a:solidFill>
                    <a:schemeClr val="bg1"/>
                  </a:solidFill>
                  <a:cs typeface="+mn-ea"/>
                  <a:sym typeface="+mn-lt"/>
                </a:rPr>
                <a:t>看齐意识</a:t>
              </a:r>
            </a:p>
          </p:txBody>
        </p:sp>
        <p:cxnSp>
          <p:nvCxnSpPr>
            <p:cNvPr id="13" name="直接连接符 12"/>
            <p:cNvCxnSpPr/>
            <p:nvPr/>
          </p:nvCxnSpPr>
          <p:spPr>
            <a:xfrm>
              <a:off x="6961770" y="3477014"/>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4871072" y="1545342"/>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以党的意志为意志</a:t>
            </a:r>
          </a:p>
        </p:txBody>
      </p:sp>
      <p:sp>
        <p:nvSpPr>
          <p:cNvPr id="16" name="椭圆 15"/>
          <p:cNvSpPr/>
          <p:nvPr/>
        </p:nvSpPr>
        <p:spPr>
          <a:xfrm>
            <a:off x="3811011" y="305127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以党的旗帜为旗帜</a:t>
            </a:r>
          </a:p>
        </p:txBody>
      </p:sp>
      <p:sp>
        <p:nvSpPr>
          <p:cNvPr id="17" name="椭圆 16"/>
          <p:cNvSpPr/>
          <p:nvPr/>
        </p:nvSpPr>
        <p:spPr>
          <a:xfrm>
            <a:off x="5464785" y="418968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以党的方向为方向</a:t>
            </a:r>
          </a:p>
        </p:txBody>
      </p:sp>
      <p:sp>
        <p:nvSpPr>
          <p:cNvPr id="18" name="椭圆 17"/>
          <p:cNvSpPr/>
          <p:nvPr/>
        </p:nvSpPr>
        <p:spPr>
          <a:xfrm>
            <a:off x="9560941" y="3792433"/>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向党中央看齐</a:t>
            </a:r>
          </a:p>
        </p:txBody>
      </p:sp>
      <p:sp>
        <p:nvSpPr>
          <p:cNvPr id="19" name="椭圆 18"/>
          <p:cNvSpPr/>
          <p:nvPr/>
        </p:nvSpPr>
        <p:spPr>
          <a:xfrm>
            <a:off x="9157985" y="1523037"/>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向党的路线方针政策看齐</a:t>
            </a:r>
          </a:p>
        </p:txBody>
      </p:sp>
    </p:spTree>
    <p:extLst>
      <p:ext uri="{BB962C8B-B14F-4D97-AF65-F5344CB8AC3E}">
        <p14:creationId xmlns:p14="http://schemas.microsoft.com/office/powerpoint/2010/main" xmlns="" val="195320104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7500"/>
                            </p:stCondLst>
                            <p:childTnLst>
                              <p:par>
                                <p:cTn id="59" presetID="14" presetClass="entr" presetSubtype="1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randombar(horizont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2" name="图片 1"/>
          <p:cNvPicPr>
            <a:picLocks noChangeAspect="1"/>
          </p:cNvPicPr>
          <p:nvPr/>
        </p:nvPicPr>
        <p:blipFill>
          <a:blip r:embed="rId4" cstate="print"/>
          <a:stretch>
            <a:fillRect/>
          </a:stretch>
        </p:blipFill>
        <p:spPr>
          <a:xfrm>
            <a:off x="2393850" y="1932959"/>
            <a:ext cx="1133954" cy="2420322"/>
          </a:xfrm>
          <a:prstGeom prst="rect">
            <a:avLst/>
          </a:prstGeom>
        </p:spPr>
      </p:pic>
      <p:sp>
        <p:nvSpPr>
          <p:cNvPr id="16" name="矩形 1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遵守政治纪律</a:t>
            </a:r>
          </a:p>
        </p:txBody>
      </p:sp>
      <p:sp>
        <p:nvSpPr>
          <p:cNvPr id="18" name="矩形 17"/>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遵守群众纪律</a:t>
            </a:r>
          </a:p>
        </p:txBody>
      </p:sp>
      <p:sp>
        <p:nvSpPr>
          <p:cNvPr id="19" name="矩形 18"/>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遵守工作纪律</a:t>
            </a:r>
          </a:p>
        </p:txBody>
      </p:sp>
      <p:grpSp>
        <p:nvGrpSpPr>
          <p:cNvPr id="5" name="组合 4"/>
          <p:cNvGrpSpPr/>
          <p:nvPr/>
        </p:nvGrpSpPr>
        <p:grpSpPr>
          <a:xfrm>
            <a:off x="4172571" y="4348847"/>
            <a:ext cx="1879885" cy="1711754"/>
            <a:chOff x="4172571" y="4348847"/>
            <a:chExt cx="1879885" cy="1711754"/>
          </a:xfrm>
        </p:grpSpPr>
        <p:sp>
          <p:nvSpPr>
            <p:cNvPr id="20" name="矩形 19"/>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cs typeface="+mn-ea"/>
                  <a:sym typeface="+mn-lt"/>
                </a:rPr>
                <a:t>遵守</a:t>
              </a:r>
              <a:endParaRPr lang="en-US" altLang="zh-CN" sz="5400" b="1" dirty="0">
                <a:solidFill>
                  <a:schemeClr val="bg1"/>
                </a:solidFill>
                <a:cs typeface="+mn-ea"/>
                <a:sym typeface="+mn-lt"/>
              </a:endParaRPr>
            </a:p>
            <a:p>
              <a:r>
                <a:rPr lang="zh-CN" altLang="en-US" sz="2800" b="1" dirty="0">
                  <a:solidFill>
                    <a:schemeClr val="bg1"/>
                  </a:solidFill>
                  <a:cs typeface="+mn-ea"/>
                  <a:sym typeface="+mn-lt"/>
                </a:rPr>
                <a:t>三种纪律</a:t>
              </a:r>
            </a:p>
          </p:txBody>
        </p:sp>
      </p:grpSp>
      <p:sp>
        <p:nvSpPr>
          <p:cNvPr id="22" name="燕尾形 2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23" name="直接连接符 22"/>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4" name="矩形 23"/>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cs typeface="+mn-ea"/>
                  <a:sym typeface="+mn-lt"/>
                </a:rPr>
                <a:t>讲规矩、有纪律</a:t>
              </a:r>
              <a:endParaRPr lang="zh-CN" altLang="en-US" sz="2800" dirty="0">
                <a:solidFill>
                  <a:schemeClr val="bg1"/>
                </a:solidFill>
                <a:cs typeface="+mn-ea"/>
                <a:sym typeface="+mn-lt"/>
              </a:endParaRPr>
            </a:p>
          </p:txBody>
        </p:sp>
      </p:grpSp>
      <p:sp>
        <p:nvSpPr>
          <p:cNvPr id="26" name="矩形 25"/>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cs typeface="+mn-ea"/>
                <a:sym typeface="+mn-lt"/>
              </a:rPr>
              <a:t>是护党之要</a:t>
            </a:r>
            <a:endParaRPr lang="zh-CN" altLang="en-US" sz="3200" dirty="0">
              <a:solidFill>
                <a:srgbClr val="C00000"/>
              </a:solidFill>
              <a:cs typeface="+mn-ea"/>
              <a:sym typeface="+mn-lt"/>
            </a:endParaRPr>
          </a:p>
        </p:txBody>
      </p:sp>
    </p:spTree>
    <p:extLst>
      <p:ext uri="{BB962C8B-B14F-4D97-AF65-F5344CB8AC3E}">
        <p14:creationId xmlns:p14="http://schemas.microsoft.com/office/powerpoint/2010/main" xmlns="" val="66729468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19406" y="5139338"/>
            <a:ext cx="8140851"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坚决不允许妄议中央，不充许搞当面一套、背后一套，不允许搞山头主义和分裂主义，不允许“吃共产党的饭，砸共产党的锅”。</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6255116" y="2713869"/>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cs typeface="+mn-ea"/>
                <a:sym typeface="+mn-lt"/>
              </a:rPr>
              <a:t>遵守</a:t>
            </a:r>
            <a:endParaRPr lang="en-US" altLang="zh-CN" sz="6000" b="1" dirty="0">
              <a:solidFill>
                <a:schemeClr val="bg1"/>
              </a:solidFill>
              <a:cs typeface="+mn-ea"/>
              <a:sym typeface="+mn-lt"/>
            </a:endParaRPr>
          </a:p>
          <a:p>
            <a:pPr algn="ctr"/>
            <a:r>
              <a:rPr lang="zh-CN" altLang="en-US" sz="2800" b="1" dirty="0">
                <a:solidFill>
                  <a:schemeClr val="bg1"/>
                </a:solidFill>
                <a:cs typeface="+mn-ea"/>
                <a:sym typeface="+mn-lt"/>
              </a:rPr>
              <a:t>政治纪律</a:t>
            </a:r>
            <a:endParaRPr lang="zh-CN" altLang="en-US" sz="2800" dirty="0">
              <a:solidFill>
                <a:schemeClr val="bg1"/>
              </a:solidFill>
              <a:cs typeface="+mn-ea"/>
              <a:sym typeface="+mn-lt"/>
            </a:endParaRPr>
          </a:p>
        </p:txBody>
      </p:sp>
      <p:sp>
        <p:nvSpPr>
          <p:cNvPr id="8" name="圆角矩形 7"/>
          <p:cNvSpPr/>
          <p:nvPr/>
        </p:nvSpPr>
        <p:spPr>
          <a:xfrm>
            <a:off x="8493070"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坚持</a:t>
            </a:r>
            <a:r>
              <a:rPr lang="zh-CN" altLang="en-US" dirty="0">
                <a:solidFill>
                  <a:schemeClr val="bg1"/>
                </a:solidFill>
                <a:cs typeface="+mn-ea"/>
                <a:sym typeface="+mn-lt"/>
              </a:rPr>
              <a:t>理论自信、道路自信、制度自信</a:t>
            </a:r>
          </a:p>
        </p:txBody>
      </p:sp>
      <p:sp>
        <p:nvSpPr>
          <p:cNvPr id="9" name="圆角矩形 8"/>
          <p:cNvSpPr/>
          <p:nvPr/>
        </p:nvSpPr>
        <p:spPr>
          <a:xfrm>
            <a:off x="8493070"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坚定</a:t>
            </a:r>
            <a:r>
              <a:rPr lang="zh-CN" altLang="en-US" dirty="0">
                <a:solidFill>
                  <a:schemeClr val="bg1"/>
                </a:solidFill>
                <a:cs typeface="+mn-ea"/>
                <a:sym typeface="+mn-lt"/>
              </a:rPr>
              <a:t>自己的理想信念，自觉抵制各种社会思潮的侵蚀</a:t>
            </a:r>
          </a:p>
        </p:txBody>
      </p:sp>
      <p:sp>
        <p:nvSpPr>
          <p:cNvPr id="10" name="圆角矩形 9"/>
          <p:cNvSpPr/>
          <p:nvPr/>
        </p:nvSpPr>
        <p:spPr>
          <a:xfrm>
            <a:off x="3219406"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树牢</a:t>
            </a:r>
            <a:r>
              <a:rPr lang="zh-CN" altLang="en-US" dirty="0">
                <a:solidFill>
                  <a:schemeClr val="bg1"/>
                </a:solidFill>
                <a:cs typeface="+mn-ea"/>
                <a:sym typeface="+mn-lt"/>
              </a:rPr>
              <a:t>对马克思主义的信仰，对共产主义和中国特色社会主义的信念</a:t>
            </a:r>
          </a:p>
        </p:txBody>
      </p:sp>
      <p:sp>
        <p:nvSpPr>
          <p:cNvPr id="11" name="圆角矩形 10"/>
          <p:cNvSpPr/>
          <p:nvPr/>
        </p:nvSpPr>
        <p:spPr>
          <a:xfrm>
            <a:off x="3219406"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树牢</a:t>
            </a:r>
            <a:r>
              <a:rPr lang="zh-CN" altLang="en-US" dirty="0">
                <a:solidFill>
                  <a:schemeClr val="bg1"/>
                </a:solidFill>
                <a:cs typeface="+mn-ea"/>
                <a:sym typeface="+mn-lt"/>
              </a:rPr>
              <a:t>对中国共产党的信心</a:t>
            </a:r>
          </a:p>
        </p:txBody>
      </p:sp>
      <p:sp>
        <p:nvSpPr>
          <p:cNvPr id="12" name="燕尾形 11"/>
          <p:cNvSpPr/>
          <p:nvPr/>
        </p:nvSpPr>
        <p:spPr>
          <a:xfrm>
            <a:off x="810619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燕尾形 12"/>
          <p:cNvSpPr/>
          <p:nvPr/>
        </p:nvSpPr>
        <p:spPr>
          <a:xfrm flipH="1">
            <a:off x="582794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xmlns="" val="24915657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5500"/>
                            </p:stCondLst>
                            <p:childTnLst>
                              <p:par>
                                <p:cTn id="55" presetID="25"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0" dur="1000" fill="hold"/>
                                        <p:tgtEl>
                                          <p:spTgt spid="8"/>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591364" y="2220395"/>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cs typeface="+mn-ea"/>
                <a:sym typeface="+mn-lt"/>
              </a:rPr>
              <a:t>遵守</a:t>
            </a:r>
            <a:endParaRPr lang="en-US" altLang="zh-CN" sz="6000" b="1" dirty="0">
              <a:solidFill>
                <a:schemeClr val="bg1"/>
              </a:solidFill>
              <a:cs typeface="+mn-ea"/>
              <a:sym typeface="+mn-lt"/>
            </a:endParaRPr>
          </a:p>
          <a:p>
            <a:pPr algn="ctr"/>
            <a:r>
              <a:rPr lang="zh-CN" altLang="en-US" sz="2800" b="1" dirty="0">
                <a:solidFill>
                  <a:schemeClr val="bg1"/>
                </a:solidFill>
                <a:cs typeface="+mn-ea"/>
                <a:sym typeface="+mn-lt"/>
              </a:rPr>
              <a:t>群众纪律</a:t>
            </a:r>
            <a:endParaRPr lang="zh-CN" altLang="en-US" sz="2800" dirty="0">
              <a:solidFill>
                <a:schemeClr val="bg1"/>
              </a:solidFill>
              <a:cs typeface="+mn-ea"/>
              <a:sym typeface="+mn-lt"/>
            </a:endParaRPr>
          </a:p>
        </p:txBody>
      </p:sp>
      <p:sp>
        <p:nvSpPr>
          <p:cNvPr id="8" name="圆角矩形 7"/>
          <p:cNvSpPr/>
          <p:nvPr/>
        </p:nvSpPr>
        <p:spPr>
          <a:xfrm>
            <a:off x="3591364" y="5279154"/>
            <a:ext cx="7195455" cy="681922"/>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cs typeface="+mn-ea"/>
                <a:sym typeface="+mn-lt"/>
              </a:rPr>
              <a:t>      要坚决查处群众身边的腐败分子，杜绝与民争利现象，防止伤害群众感情、损害群众的不作为、乱作为行为发生。</a:t>
            </a:r>
          </a:p>
        </p:txBody>
      </p:sp>
      <p:sp>
        <p:nvSpPr>
          <p:cNvPr id="9" name="圆角矩形 8"/>
          <p:cNvSpPr/>
          <p:nvPr/>
        </p:nvSpPr>
        <p:spPr>
          <a:xfrm>
            <a:off x="5641383" y="2220395"/>
            <a:ext cx="5145436"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cs typeface="+mn-ea"/>
                <a:sym typeface="+mn-lt"/>
              </a:rPr>
              <a:t>      要强化党员就是服务的思想，继承和发扬党的优良传统，切实实现好、发展好、维护好群众的利益。</a:t>
            </a:r>
          </a:p>
        </p:txBody>
      </p:sp>
      <p:sp>
        <p:nvSpPr>
          <p:cNvPr id="10" name="圆角矩形 9"/>
          <p:cNvSpPr/>
          <p:nvPr/>
        </p:nvSpPr>
        <p:spPr>
          <a:xfrm>
            <a:off x="3591364" y="4262031"/>
            <a:ext cx="7195455" cy="843439"/>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cs typeface="+mn-ea"/>
                <a:sym typeface="+mn-lt"/>
              </a:rPr>
              <a:t>       要保持公仆情怀，牢记共产党员永远是劳动人民的普通一员，自觉融入群众的生产生活当中</a:t>
            </a:r>
            <a:r>
              <a:rPr lang="en-US" altLang="zh-CN" dirty="0">
                <a:solidFill>
                  <a:schemeClr val="bg1"/>
                </a:solidFill>
                <a:cs typeface="+mn-ea"/>
                <a:sym typeface="+mn-lt"/>
              </a:rPr>
              <a:t>;</a:t>
            </a:r>
            <a:endParaRPr lang="zh-CN" altLang="en-US" dirty="0">
              <a:solidFill>
                <a:schemeClr val="bg1"/>
              </a:solidFill>
              <a:cs typeface="+mn-ea"/>
              <a:sym typeface="+mn-lt"/>
            </a:endParaRPr>
          </a:p>
        </p:txBody>
      </p:sp>
    </p:spTree>
    <p:extLst>
      <p:ext uri="{BB962C8B-B14F-4D97-AF65-F5344CB8AC3E}">
        <p14:creationId xmlns:p14="http://schemas.microsoft.com/office/powerpoint/2010/main" xmlns="" val="1387916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par>
                          <p:cTn id="24" fill="hold">
                            <p:stCondLst>
                              <p:cond delay="3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0290" y="4580539"/>
            <a:ext cx="8233289"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要增强纪律意识和底线意识，对法纪心存敬畏，手握戒尺，以</a:t>
            </a:r>
            <a:r>
              <a:rPr lang="en-US" altLang="zh-CN" dirty="0">
                <a:solidFill>
                  <a:schemeClr val="tx1"/>
                </a:solidFill>
                <a:cs typeface="+mn-ea"/>
                <a:sym typeface="+mn-lt"/>
              </a:rPr>
              <a:t>《</a:t>
            </a:r>
            <a:r>
              <a:rPr lang="zh-CN" altLang="en-US" dirty="0">
                <a:solidFill>
                  <a:schemeClr val="tx1"/>
                </a:solidFill>
                <a:cs typeface="+mn-ea"/>
                <a:sym typeface="+mn-lt"/>
              </a:rPr>
              <a:t>廉洁自律准则</a:t>
            </a:r>
            <a:r>
              <a:rPr lang="en-US" altLang="zh-CN" dirty="0">
                <a:solidFill>
                  <a:schemeClr val="tx1"/>
                </a:solidFill>
                <a:cs typeface="+mn-ea"/>
                <a:sym typeface="+mn-lt"/>
              </a:rPr>
              <a:t>》</a:t>
            </a:r>
            <a:r>
              <a:rPr lang="zh-CN" altLang="en-US" dirty="0">
                <a:solidFill>
                  <a:schemeClr val="tx1"/>
                </a:solidFill>
                <a:cs typeface="+mn-ea"/>
                <a:sym typeface="+mn-lt"/>
              </a:rPr>
              <a:t>为道德“高线”，以</a:t>
            </a:r>
            <a:r>
              <a:rPr lang="en-US" altLang="zh-CN" dirty="0">
                <a:solidFill>
                  <a:schemeClr val="tx1"/>
                </a:solidFill>
                <a:cs typeface="+mn-ea"/>
                <a:sym typeface="+mn-lt"/>
              </a:rPr>
              <a:t>《</a:t>
            </a:r>
            <a:r>
              <a:rPr lang="zh-CN" altLang="en-US" dirty="0">
                <a:solidFill>
                  <a:schemeClr val="tx1"/>
                </a:solidFill>
                <a:cs typeface="+mn-ea"/>
                <a:sym typeface="+mn-lt"/>
              </a:rPr>
              <a:t>纪律处分条件</a:t>
            </a:r>
            <a:r>
              <a:rPr lang="en-US" altLang="zh-CN" dirty="0">
                <a:solidFill>
                  <a:schemeClr val="tx1"/>
                </a:solidFill>
                <a:cs typeface="+mn-ea"/>
                <a:sym typeface="+mn-lt"/>
              </a:rPr>
              <a:t>》</a:t>
            </a:r>
            <a:r>
              <a:rPr lang="zh-CN" altLang="en-US" dirty="0">
                <a:solidFill>
                  <a:schemeClr val="tx1"/>
                </a:solidFill>
                <a:cs typeface="+mn-ea"/>
                <a:sym typeface="+mn-lt"/>
              </a:rPr>
              <a:t>为行为底线，不越界线，不破底线，不趟“雷区”，不触带电的高压线，自觉遵守各项工作规章制度，大力改进工作作风，积极在各种岗位上尽职尽责，切实发挥好党员的先锋模范作用。</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230291" y="2405197"/>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cs typeface="+mn-ea"/>
                <a:sym typeface="+mn-lt"/>
              </a:rPr>
              <a:t>遵守</a:t>
            </a:r>
            <a:endParaRPr lang="en-US" altLang="zh-CN" sz="6000" b="1" dirty="0">
              <a:solidFill>
                <a:schemeClr val="bg1"/>
              </a:solidFill>
              <a:cs typeface="+mn-ea"/>
              <a:sym typeface="+mn-lt"/>
            </a:endParaRPr>
          </a:p>
          <a:p>
            <a:pPr algn="ctr"/>
            <a:r>
              <a:rPr lang="zh-CN" altLang="en-US" sz="2800" b="1" dirty="0">
                <a:solidFill>
                  <a:schemeClr val="bg1"/>
                </a:solidFill>
                <a:cs typeface="+mn-ea"/>
                <a:sym typeface="+mn-lt"/>
              </a:rPr>
              <a:t>工作纪律</a:t>
            </a:r>
            <a:endParaRPr lang="zh-CN" altLang="en-US" sz="2800" dirty="0">
              <a:solidFill>
                <a:schemeClr val="bg1"/>
              </a:solidFill>
              <a:cs typeface="+mn-ea"/>
              <a:sym typeface="+mn-lt"/>
            </a:endParaRPr>
          </a:p>
        </p:txBody>
      </p:sp>
      <p:sp>
        <p:nvSpPr>
          <p:cNvPr id="8" name="矩形 7"/>
          <p:cNvSpPr/>
          <p:nvPr/>
        </p:nvSpPr>
        <p:spPr>
          <a:xfrm>
            <a:off x="5669643" y="3056484"/>
            <a:ext cx="5188423" cy="138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a:solidFill>
                  <a:srgbClr val="C00000"/>
                </a:solidFill>
                <a:cs typeface="+mn-ea"/>
                <a:sym typeface="+mn-lt"/>
              </a:rPr>
              <a:t>以</a:t>
            </a:r>
            <a:r>
              <a:rPr lang="en-US" altLang="zh-CN" sz="2800" b="1" dirty="0">
                <a:solidFill>
                  <a:srgbClr val="C00000"/>
                </a:solidFill>
                <a:cs typeface="+mn-ea"/>
                <a:sym typeface="+mn-lt"/>
              </a:rPr>
              <a:t>《</a:t>
            </a:r>
            <a:r>
              <a:rPr lang="zh-CN" altLang="en-US" sz="2800" b="1" dirty="0">
                <a:solidFill>
                  <a:srgbClr val="C00000"/>
                </a:solidFill>
                <a:cs typeface="+mn-ea"/>
                <a:sym typeface="+mn-lt"/>
              </a:rPr>
              <a:t>廉洁自律准则</a:t>
            </a:r>
            <a:r>
              <a:rPr lang="en-US" altLang="zh-CN" sz="2800" b="1" dirty="0">
                <a:solidFill>
                  <a:srgbClr val="C00000"/>
                </a:solidFill>
                <a:cs typeface="+mn-ea"/>
                <a:sym typeface="+mn-lt"/>
              </a:rPr>
              <a:t>》</a:t>
            </a:r>
            <a:r>
              <a:rPr lang="zh-CN" altLang="en-US" sz="2800" b="1" dirty="0">
                <a:solidFill>
                  <a:srgbClr val="C00000"/>
                </a:solidFill>
                <a:cs typeface="+mn-ea"/>
                <a:sym typeface="+mn-lt"/>
              </a:rPr>
              <a:t>为道德高线</a:t>
            </a:r>
            <a:endParaRPr lang="en-US" altLang="zh-CN" sz="2800" b="1" dirty="0">
              <a:solidFill>
                <a:srgbClr val="C00000"/>
              </a:solidFill>
              <a:cs typeface="+mn-ea"/>
              <a:sym typeface="+mn-lt"/>
            </a:endParaRPr>
          </a:p>
          <a:p>
            <a:pPr>
              <a:lnSpc>
                <a:spcPct val="150000"/>
              </a:lnSpc>
            </a:pPr>
            <a:r>
              <a:rPr lang="zh-CN" altLang="en-US" sz="2800" b="1" dirty="0">
                <a:solidFill>
                  <a:srgbClr val="C00000"/>
                </a:solidFill>
                <a:cs typeface="+mn-ea"/>
                <a:sym typeface="+mn-lt"/>
              </a:rPr>
              <a:t>以</a:t>
            </a:r>
            <a:r>
              <a:rPr lang="en-US" altLang="zh-CN" sz="2800" b="1" dirty="0">
                <a:solidFill>
                  <a:srgbClr val="C00000"/>
                </a:solidFill>
                <a:cs typeface="+mn-ea"/>
                <a:sym typeface="+mn-lt"/>
              </a:rPr>
              <a:t>《</a:t>
            </a:r>
            <a:r>
              <a:rPr lang="zh-CN" altLang="en-US" sz="2800" b="1" dirty="0">
                <a:solidFill>
                  <a:srgbClr val="C00000"/>
                </a:solidFill>
                <a:cs typeface="+mn-ea"/>
                <a:sym typeface="+mn-lt"/>
              </a:rPr>
              <a:t>纪律处分条件</a:t>
            </a:r>
            <a:r>
              <a:rPr lang="en-US" altLang="zh-CN" sz="2800" b="1" dirty="0">
                <a:solidFill>
                  <a:srgbClr val="C00000"/>
                </a:solidFill>
                <a:cs typeface="+mn-ea"/>
                <a:sym typeface="+mn-lt"/>
              </a:rPr>
              <a:t>》</a:t>
            </a:r>
            <a:r>
              <a:rPr lang="zh-CN" altLang="en-US" sz="2800" b="1" dirty="0">
                <a:solidFill>
                  <a:srgbClr val="C00000"/>
                </a:solidFill>
                <a:cs typeface="+mn-ea"/>
                <a:sym typeface="+mn-lt"/>
              </a:rPr>
              <a:t>为行为底线</a:t>
            </a:r>
          </a:p>
        </p:txBody>
      </p:sp>
      <p:sp>
        <p:nvSpPr>
          <p:cNvPr id="9" name="矩形 8"/>
          <p:cNvSpPr/>
          <p:nvPr/>
        </p:nvSpPr>
        <p:spPr>
          <a:xfrm>
            <a:off x="5250111" y="2410525"/>
            <a:ext cx="6027489" cy="6175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cs typeface="+mn-ea"/>
                <a:sym typeface="+mn-lt"/>
              </a:rPr>
              <a:t>增强纪律意识和底线意识，对法纪心存敬畏</a:t>
            </a:r>
          </a:p>
        </p:txBody>
      </p:sp>
      <p:cxnSp>
        <p:nvCxnSpPr>
          <p:cNvPr id="10" name="直接连接符 9"/>
          <p:cNvCxnSpPr/>
          <p:nvPr/>
        </p:nvCxnSpPr>
        <p:spPr>
          <a:xfrm flipH="1">
            <a:off x="5250111" y="3781586"/>
            <a:ext cx="602748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1151029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5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435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485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1" name="矩形 10"/>
          <p:cNvSpPr/>
          <p:nvPr/>
        </p:nvSpPr>
        <p:spPr>
          <a:xfrm>
            <a:off x="4405769" y="5127519"/>
            <a:ext cx="3866034" cy="459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cs typeface="+mn-ea"/>
                <a:sym typeface="+mn-lt"/>
              </a:rPr>
              <a:t>一个有道德高尚的人</a:t>
            </a:r>
          </a:p>
        </p:txBody>
      </p:sp>
      <p:sp>
        <p:nvSpPr>
          <p:cNvPr id="12" name="矩形 11"/>
          <p:cNvSpPr/>
          <p:nvPr/>
        </p:nvSpPr>
        <p:spPr>
          <a:xfrm>
            <a:off x="4405769" y="5586714"/>
            <a:ext cx="3866034" cy="493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cs typeface="+mn-ea"/>
                <a:sym typeface="+mn-lt"/>
              </a:rPr>
              <a:t>一个品行端正的人</a:t>
            </a:r>
          </a:p>
        </p:txBody>
      </p:sp>
      <p:pic>
        <p:nvPicPr>
          <p:cNvPr id="2" name="图片 1"/>
          <p:cNvPicPr>
            <a:picLocks noChangeAspect="1"/>
          </p:cNvPicPr>
          <p:nvPr/>
        </p:nvPicPr>
        <p:blipFill>
          <a:blip r:embed="rId4" cstate="print"/>
          <a:stretch>
            <a:fillRect/>
          </a:stretch>
        </p:blipFill>
        <p:spPr>
          <a:xfrm>
            <a:off x="2395283" y="1926564"/>
            <a:ext cx="1140051" cy="2420322"/>
          </a:xfrm>
          <a:prstGeom prst="rect">
            <a:avLst/>
          </a:prstGeom>
        </p:spPr>
      </p:pic>
      <p:sp>
        <p:nvSpPr>
          <p:cNvPr id="18" name="矩形 17"/>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9" name="矩形 18"/>
          <p:cNvSpPr/>
          <p:nvPr/>
        </p:nvSpPr>
        <p:spPr>
          <a:xfrm>
            <a:off x="7832036" y="4372737"/>
            <a:ext cx="3445564"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一个正直正派的人</a:t>
            </a:r>
          </a:p>
        </p:txBody>
      </p:sp>
      <p:sp>
        <p:nvSpPr>
          <p:cNvPr id="20" name="矩形 19"/>
          <p:cNvSpPr/>
          <p:nvPr/>
        </p:nvSpPr>
        <p:spPr>
          <a:xfrm>
            <a:off x="7832036" y="4940476"/>
            <a:ext cx="3445564"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一个诚实守信的人</a:t>
            </a:r>
          </a:p>
        </p:txBody>
      </p:sp>
      <p:sp>
        <p:nvSpPr>
          <p:cNvPr id="21" name="矩形 20"/>
          <p:cNvSpPr/>
          <p:nvPr/>
        </p:nvSpPr>
        <p:spPr>
          <a:xfrm>
            <a:off x="7832036" y="5542030"/>
            <a:ext cx="3445564"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一个忠诚担当的人</a:t>
            </a:r>
          </a:p>
        </p:txBody>
      </p:sp>
      <p:sp>
        <p:nvSpPr>
          <p:cNvPr id="23" name="矩形 22"/>
          <p:cNvSpPr/>
          <p:nvPr/>
        </p:nvSpPr>
        <p:spPr>
          <a:xfrm>
            <a:off x="4309736" y="4009483"/>
            <a:ext cx="3962066"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rgbClr val="C00000"/>
                </a:solidFill>
                <a:cs typeface="+mn-ea"/>
                <a:sym typeface="+mn-lt"/>
              </a:rPr>
              <a:t>做到五个一</a:t>
            </a:r>
          </a:p>
        </p:txBody>
      </p:sp>
      <p:cxnSp>
        <p:nvCxnSpPr>
          <p:cNvPr id="25" name="直接连接符 24"/>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6" name="矩形 25"/>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cs typeface="+mn-ea"/>
                  <a:sym typeface="+mn-lt"/>
                </a:rPr>
                <a:t>讲道德、有品行</a:t>
              </a:r>
              <a:endParaRPr lang="zh-CN" altLang="en-US" sz="2800" dirty="0">
                <a:solidFill>
                  <a:schemeClr val="bg1"/>
                </a:solidFill>
                <a:cs typeface="+mn-ea"/>
                <a:sym typeface="+mn-lt"/>
              </a:endParaRPr>
            </a:p>
          </p:txBody>
        </p:sp>
      </p:grpSp>
      <p:sp>
        <p:nvSpPr>
          <p:cNvPr id="28" name="矩形 27"/>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cs typeface="+mn-ea"/>
                <a:sym typeface="+mn-lt"/>
              </a:rPr>
              <a:t>是兴党之本</a:t>
            </a:r>
            <a:endParaRPr lang="zh-CN" altLang="en-US" sz="3200" dirty="0">
              <a:solidFill>
                <a:srgbClr val="C00000"/>
              </a:solidFill>
              <a:cs typeface="+mn-ea"/>
              <a:sym typeface="+mn-lt"/>
            </a:endParaRPr>
          </a:p>
        </p:txBody>
      </p:sp>
    </p:spTree>
    <p:extLst>
      <p:ext uri="{BB962C8B-B14F-4D97-AF65-F5344CB8AC3E}">
        <p14:creationId xmlns:p14="http://schemas.microsoft.com/office/powerpoint/2010/main" xmlns="" val="36273109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animBg="1"/>
      <p:bldP spid="21" grpId="0" animBg="1"/>
      <p:bldP spid="23"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7353" y="2984930"/>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2" name="矩形 1"/>
          <p:cNvSpPr/>
          <p:nvPr/>
        </p:nvSpPr>
        <p:spPr>
          <a:xfrm>
            <a:off x="3789092" y="2558758"/>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cs typeface="+mn-ea"/>
                <a:sym typeface="+mn-lt"/>
              </a:rPr>
              <a:t>正直正派</a:t>
            </a:r>
          </a:p>
        </p:txBody>
      </p:sp>
      <p:sp>
        <p:nvSpPr>
          <p:cNvPr id="7" name="矩形 6"/>
          <p:cNvSpPr/>
          <p:nvPr/>
        </p:nvSpPr>
        <p:spPr>
          <a:xfrm>
            <a:off x="6187353" y="4971378"/>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cs typeface="+mn-ea"/>
                <a:sym typeface="+mn-lt"/>
              </a:rPr>
              <a:t>做到于公对得起党、于人对得起良心</a:t>
            </a:r>
          </a:p>
        </p:txBody>
      </p:sp>
      <p:sp>
        <p:nvSpPr>
          <p:cNvPr id="8" name="矩形 7"/>
          <p:cNvSpPr/>
          <p:nvPr/>
        </p:nvSpPr>
        <p:spPr>
          <a:xfrm>
            <a:off x="6233847" y="2269526"/>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cs typeface="+mn-ea"/>
                <a:sym typeface="+mn-lt"/>
              </a:rPr>
              <a:t>坐得直、行得端、挺得住</a:t>
            </a:r>
          </a:p>
        </p:txBody>
      </p:sp>
    </p:spTree>
    <p:extLst>
      <p:ext uri="{BB962C8B-B14F-4D97-AF65-F5344CB8AC3E}">
        <p14:creationId xmlns:p14="http://schemas.microsoft.com/office/powerpoint/2010/main" xmlns="" val="126632957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1" presetClass="entr" presetSubtype="0" fill="hold" grpId="0" nodeType="afterEffect">
                                  <p:stCondLst>
                                    <p:cond delay="0"/>
                                  </p:stCondLst>
                                  <p:iterate type="lt">
                                    <p:tmAbs val="200"/>
                                  </p:iterate>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4001"/>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4501"/>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6048744"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cs typeface="+mn-ea"/>
                <a:sym typeface="+mn-lt"/>
              </a:rPr>
              <a:t>诚实守信</a:t>
            </a:r>
          </a:p>
        </p:txBody>
      </p:sp>
      <p:sp>
        <p:nvSpPr>
          <p:cNvPr id="8" name="矩形 7"/>
          <p:cNvSpPr/>
          <p:nvPr/>
        </p:nvSpPr>
        <p:spPr>
          <a:xfrm>
            <a:off x="3234367" y="3204275"/>
            <a:ext cx="2561997"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8551488" y="3204275"/>
            <a:ext cx="2405811"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说到做到，要求别人做到的，自己首先做到，要求别人的不做的，自己首先不做，不失信于人，不出尔反尔，不阳俸阴违。</a:t>
            </a:r>
          </a:p>
        </p:txBody>
      </p:sp>
      <p:sp>
        <p:nvSpPr>
          <p:cNvPr id="10" name="矩形 9"/>
          <p:cNvSpPr/>
          <p:nvPr/>
        </p:nvSpPr>
        <p:spPr>
          <a:xfrm>
            <a:off x="8551488" y="2696929"/>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cs typeface="+mn-ea"/>
                <a:sym typeface="+mn-lt"/>
              </a:rPr>
              <a:t>说到做到</a:t>
            </a:r>
          </a:p>
        </p:txBody>
      </p:sp>
      <p:sp>
        <p:nvSpPr>
          <p:cNvPr id="12" name="矩形 11"/>
          <p:cNvSpPr/>
          <p:nvPr/>
        </p:nvSpPr>
        <p:spPr>
          <a:xfrm>
            <a:off x="3234366" y="2613514"/>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cs typeface="+mn-ea"/>
                <a:sym typeface="+mn-lt"/>
              </a:rPr>
              <a:t>尽到党员责任</a:t>
            </a:r>
          </a:p>
        </p:txBody>
      </p:sp>
      <p:cxnSp>
        <p:nvCxnSpPr>
          <p:cNvPr id="13" name="直接连接符 12"/>
          <p:cNvCxnSpPr/>
          <p:nvPr/>
        </p:nvCxnSpPr>
        <p:spPr>
          <a:xfrm flipH="1">
            <a:off x="3265362"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612277"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7796441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90888" y="2523110"/>
            <a:ext cx="5444682" cy="2777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cs typeface="+mn-ea"/>
                <a:sym typeface="+mn-lt"/>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8857038"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cs typeface="+mn-ea"/>
                <a:sym typeface="+mn-lt"/>
              </a:rPr>
              <a:t>忠诚担当</a:t>
            </a:r>
          </a:p>
        </p:txBody>
      </p:sp>
    </p:spTree>
    <p:extLst>
      <p:ext uri="{BB962C8B-B14F-4D97-AF65-F5344CB8AC3E}">
        <p14:creationId xmlns:p14="http://schemas.microsoft.com/office/powerpoint/2010/main" xmlns="" val="211837999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4" name="图片 3"/>
          <p:cNvPicPr>
            <a:picLocks noChangeAspect="1"/>
          </p:cNvPicPr>
          <p:nvPr/>
        </p:nvPicPr>
        <p:blipFill>
          <a:blip r:embed="rId4" cstate="print"/>
          <a:stretch>
            <a:fillRect/>
          </a:stretch>
        </p:blipFill>
        <p:spPr>
          <a:xfrm>
            <a:off x="2393266" y="1919010"/>
            <a:ext cx="1115665" cy="2420322"/>
          </a:xfrm>
          <a:prstGeom prst="rect">
            <a:avLst/>
          </a:prstGeom>
        </p:spPr>
      </p:pic>
      <p:sp>
        <p:nvSpPr>
          <p:cNvPr id="19" name="矩形 18"/>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20" name="矩形 19"/>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一心为党</a:t>
            </a:r>
          </a:p>
        </p:txBody>
      </p:sp>
      <p:sp>
        <p:nvSpPr>
          <p:cNvPr id="21" name="矩形 20"/>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一心为公</a:t>
            </a:r>
          </a:p>
        </p:txBody>
      </p:sp>
      <p:sp>
        <p:nvSpPr>
          <p:cNvPr id="22" name="矩形 21"/>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一心为民</a:t>
            </a:r>
          </a:p>
        </p:txBody>
      </p:sp>
      <p:grpSp>
        <p:nvGrpSpPr>
          <p:cNvPr id="5" name="组合 4"/>
          <p:cNvGrpSpPr/>
          <p:nvPr/>
        </p:nvGrpSpPr>
        <p:grpSpPr>
          <a:xfrm>
            <a:off x="4172571" y="4348847"/>
            <a:ext cx="1879885" cy="1711754"/>
            <a:chOff x="4172571" y="4348847"/>
            <a:chExt cx="1879885" cy="1711754"/>
          </a:xfrm>
        </p:grpSpPr>
        <p:sp>
          <p:nvSpPr>
            <p:cNvPr id="23" name="矩形 22"/>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cs typeface="+mn-ea"/>
                  <a:sym typeface="+mn-lt"/>
                </a:rPr>
                <a:t>做到</a:t>
              </a:r>
              <a:endParaRPr lang="en-US" altLang="zh-CN" sz="5400" b="1" dirty="0">
                <a:solidFill>
                  <a:schemeClr val="bg1"/>
                </a:solidFill>
                <a:cs typeface="+mn-ea"/>
                <a:sym typeface="+mn-lt"/>
              </a:endParaRPr>
            </a:p>
            <a:p>
              <a:r>
                <a:rPr lang="zh-CN" altLang="en-US" sz="2800" b="1" dirty="0">
                  <a:solidFill>
                    <a:schemeClr val="bg1"/>
                  </a:solidFill>
                  <a:cs typeface="+mn-ea"/>
                  <a:sym typeface="+mn-lt"/>
                </a:rPr>
                <a:t>三个一心</a:t>
              </a:r>
            </a:p>
          </p:txBody>
        </p:sp>
      </p:grpSp>
      <p:sp>
        <p:nvSpPr>
          <p:cNvPr id="25" name="燕尾形 24"/>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26" name="直接连接符 25"/>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172571" y="1948895"/>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cs typeface="+mn-ea"/>
                  <a:sym typeface="+mn-lt"/>
                </a:rPr>
                <a:t>讲奉献、有作为</a:t>
              </a:r>
              <a:endParaRPr lang="zh-CN" altLang="en-US" sz="2800" dirty="0">
                <a:solidFill>
                  <a:schemeClr val="bg1"/>
                </a:solidFill>
                <a:cs typeface="+mn-ea"/>
                <a:sym typeface="+mn-lt"/>
              </a:endParaRPr>
            </a:p>
          </p:txBody>
        </p:sp>
      </p:grpSp>
      <p:sp>
        <p:nvSpPr>
          <p:cNvPr id="29" name="矩形 28"/>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cs typeface="+mn-ea"/>
                <a:sym typeface="+mn-lt"/>
              </a:rPr>
              <a:t>是为党之基</a:t>
            </a:r>
            <a:endParaRPr lang="zh-CN" altLang="en-US" sz="3200" dirty="0">
              <a:solidFill>
                <a:srgbClr val="C00000"/>
              </a:solidFill>
              <a:cs typeface="+mn-ea"/>
              <a:sym typeface="+mn-lt"/>
            </a:endParaRPr>
          </a:p>
        </p:txBody>
      </p:sp>
    </p:spTree>
    <p:extLst>
      <p:ext uri="{BB962C8B-B14F-4D97-AF65-F5344CB8AC3E}">
        <p14:creationId xmlns:p14="http://schemas.microsoft.com/office/powerpoint/2010/main" xmlns="" val="221947614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5"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cs typeface="+mn-ea"/>
                <a:sym typeface="+mn-lt"/>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124695" y="2125049"/>
            <a:ext cx="2441694" cy="1446550"/>
          </a:xfrm>
          <a:prstGeom prst="rect">
            <a:avLst/>
          </a:prstGeom>
          <a:noFill/>
        </p:spPr>
        <p:txBody>
          <a:bodyPr wrap="none" rtlCol="0">
            <a:spAutoFit/>
          </a:bodyPr>
          <a:lstStyle/>
          <a:p>
            <a:r>
              <a:rPr lang="zh-CN" altLang="en-US" sz="8800" dirty="0">
                <a:solidFill>
                  <a:srgbClr val="C00000"/>
                </a:solidFill>
                <a:cs typeface="+mn-ea"/>
                <a:sym typeface="+mn-lt"/>
              </a:rPr>
              <a:t>前言</a:t>
            </a:r>
          </a:p>
        </p:txBody>
      </p:sp>
      <p:sp>
        <p:nvSpPr>
          <p:cNvPr id="15" name="矩形 14"/>
          <p:cNvSpPr/>
          <p:nvPr/>
        </p:nvSpPr>
        <p:spPr>
          <a:xfrm>
            <a:off x="-1" y="3411892"/>
            <a:ext cx="2299855" cy="21724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xmlns="" val="0"/>
              </a:ext>
            </a:extLst>
          </a:blip>
          <a:srcRect l="51567"/>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90509270"/>
      </p:ext>
    </p:extLst>
  </p:cSld>
  <p:clrMapOvr>
    <a:masterClrMapping/>
  </p:clrMapOvr>
  <p:transition spd="slow" advClick="0" advTm="0">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2" name="椭圆 11"/>
          <p:cNvSpPr/>
          <p:nvPr/>
        </p:nvSpPr>
        <p:spPr>
          <a:xfrm>
            <a:off x="2944679" y="2738272"/>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cs typeface="+mn-ea"/>
                <a:sym typeface="+mn-lt"/>
              </a:rPr>
              <a:t>一心</a:t>
            </a:r>
            <a:endParaRPr lang="en-US" altLang="zh-CN" sz="5400" b="1" dirty="0">
              <a:solidFill>
                <a:srgbClr val="C00000"/>
              </a:solidFill>
              <a:cs typeface="+mn-ea"/>
              <a:sym typeface="+mn-lt"/>
            </a:endParaRPr>
          </a:p>
          <a:p>
            <a:r>
              <a:rPr lang="zh-CN" altLang="en-US" sz="5400" b="1" dirty="0">
                <a:solidFill>
                  <a:srgbClr val="C00000"/>
                </a:solidFill>
                <a:cs typeface="+mn-ea"/>
                <a:sym typeface="+mn-lt"/>
              </a:rPr>
              <a:t>为党</a:t>
            </a:r>
          </a:p>
        </p:txBody>
      </p:sp>
      <p:sp>
        <p:nvSpPr>
          <p:cNvPr id="13" name="圆角矩形 12"/>
          <p:cNvSpPr/>
          <p:nvPr/>
        </p:nvSpPr>
        <p:spPr>
          <a:xfrm>
            <a:off x="5125164" y="208872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cs typeface="+mn-ea"/>
                <a:sym typeface="+mn-lt"/>
              </a:rPr>
              <a:t>党员要牢固树立在党为党意识，将自己所有的言行举止以是否符乎党员条件、是否符乎党员标准为参照</a:t>
            </a:r>
          </a:p>
        </p:txBody>
      </p:sp>
      <p:sp>
        <p:nvSpPr>
          <p:cNvPr id="14" name="圆角矩形 13"/>
          <p:cNvSpPr/>
          <p:nvPr/>
        </p:nvSpPr>
        <p:spPr>
          <a:xfrm>
            <a:off x="5698601" y="337508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cs typeface="+mn-ea"/>
                <a:sym typeface="+mn-lt"/>
              </a:rPr>
              <a:t>凡不符合党员身份的话不说，凡影响党的形象的事不做，</a:t>
            </a:r>
          </a:p>
        </p:txBody>
      </p:sp>
      <p:sp>
        <p:nvSpPr>
          <p:cNvPr id="15" name="圆角矩形 14"/>
          <p:cNvSpPr/>
          <p:nvPr/>
        </p:nvSpPr>
        <p:spPr>
          <a:xfrm>
            <a:off x="5125164" y="4645947"/>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cs typeface="+mn-ea"/>
                <a:sym typeface="+mn-lt"/>
              </a:rPr>
              <a:t>立足岗位，扎根基层，一心一意为党工作，聚精会神为党发展，把自己毕生的精力和生命都奉献给党，鞠躬尽瘁，死而后已。</a:t>
            </a:r>
          </a:p>
        </p:txBody>
      </p:sp>
    </p:spTree>
    <p:extLst>
      <p:ext uri="{BB962C8B-B14F-4D97-AF65-F5344CB8AC3E}">
        <p14:creationId xmlns:p14="http://schemas.microsoft.com/office/powerpoint/2010/main" xmlns="" val="307768762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2"/>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9" name="椭圆 8"/>
          <p:cNvSpPr/>
          <p:nvPr/>
        </p:nvSpPr>
        <p:spPr>
          <a:xfrm>
            <a:off x="5831133" y="27041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cs typeface="+mn-ea"/>
                <a:sym typeface="+mn-lt"/>
              </a:rPr>
              <a:t>一心</a:t>
            </a:r>
            <a:endParaRPr lang="en-US" altLang="zh-CN" sz="5400" b="1" dirty="0">
              <a:solidFill>
                <a:srgbClr val="C00000"/>
              </a:solidFill>
              <a:cs typeface="+mn-ea"/>
              <a:sym typeface="+mn-lt"/>
            </a:endParaRPr>
          </a:p>
          <a:p>
            <a:r>
              <a:rPr lang="zh-CN" altLang="en-US" sz="5400" b="1" dirty="0">
                <a:solidFill>
                  <a:srgbClr val="C00000"/>
                </a:solidFill>
                <a:cs typeface="+mn-ea"/>
                <a:sym typeface="+mn-lt"/>
              </a:rPr>
              <a:t>为公</a:t>
            </a:r>
          </a:p>
        </p:txBody>
      </p:sp>
      <p:sp>
        <p:nvSpPr>
          <p:cNvPr id="10" name="圆角矩形 9"/>
          <p:cNvSpPr/>
          <p:nvPr/>
        </p:nvSpPr>
        <p:spPr>
          <a:xfrm>
            <a:off x="2664706" y="21529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cs typeface="+mn-ea"/>
                <a:sym typeface="+mn-lt"/>
              </a:rPr>
              <a:t>党员要满怀天下为公的思想，培育公而忘私的牺牲精神，</a:t>
            </a:r>
            <a:endParaRPr lang="zh-CN" altLang="en-US" dirty="0">
              <a:solidFill>
                <a:srgbClr val="C00000"/>
              </a:solidFill>
              <a:cs typeface="+mn-ea"/>
              <a:sym typeface="+mn-lt"/>
            </a:endParaRPr>
          </a:p>
        </p:txBody>
      </p:sp>
      <p:sp>
        <p:nvSpPr>
          <p:cNvPr id="11" name="圆角矩形 10"/>
          <p:cNvSpPr/>
          <p:nvPr/>
        </p:nvSpPr>
        <p:spPr>
          <a:xfrm>
            <a:off x="2629938" y="35001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cs typeface="+mn-ea"/>
                <a:sym typeface="+mn-lt"/>
              </a:rPr>
              <a:t>要舍得牺牲自己的业余时间，舍得牺牲自己的爱好兴趣，静得下心，俯得下身，无私无畏、默默无闻地勤奋工作，</a:t>
            </a:r>
            <a:endParaRPr lang="zh-CN" altLang="en-US" dirty="0">
              <a:solidFill>
                <a:srgbClr val="C00000"/>
              </a:solidFill>
              <a:cs typeface="+mn-ea"/>
              <a:sym typeface="+mn-lt"/>
            </a:endParaRPr>
          </a:p>
        </p:txBody>
      </p:sp>
      <p:sp>
        <p:nvSpPr>
          <p:cNvPr id="12" name="圆角矩形 11"/>
          <p:cNvSpPr/>
          <p:nvPr/>
        </p:nvSpPr>
        <p:spPr>
          <a:xfrm>
            <a:off x="8321586" y="21529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cs typeface="+mn-ea"/>
                <a:sym typeface="+mn-lt"/>
              </a:rPr>
              <a:t>始终保持干事创业、开拓进取的精气神，平常时候看得出来，关键时刻冲得上去</a:t>
            </a:r>
            <a:endParaRPr lang="zh-CN" altLang="en-US" dirty="0">
              <a:solidFill>
                <a:srgbClr val="C00000"/>
              </a:solidFill>
              <a:cs typeface="+mn-ea"/>
              <a:sym typeface="+mn-lt"/>
            </a:endParaRPr>
          </a:p>
        </p:txBody>
      </p:sp>
      <p:sp>
        <p:nvSpPr>
          <p:cNvPr id="13" name="圆角矩形 12"/>
          <p:cNvSpPr/>
          <p:nvPr/>
        </p:nvSpPr>
        <p:spPr>
          <a:xfrm>
            <a:off x="8321586" y="46547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cs typeface="+mn-ea"/>
                <a:sym typeface="+mn-lt"/>
              </a:rPr>
              <a:t>发扬不干好、不干出成绩就誓不罢休的韧劲，将事业进行到底。</a:t>
            </a:r>
            <a:endParaRPr lang="zh-CN" altLang="en-US" dirty="0">
              <a:solidFill>
                <a:srgbClr val="C00000"/>
              </a:solidFill>
              <a:cs typeface="+mn-ea"/>
              <a:sym typeface="+mn-lt"/>
            </a:endParaRPr>
          </a:p>
        </p:txBody>
      </p:sp>
    </p:spTree>
    <p:extLst>
      <p:ext uri="{BB962C8B-B14F-4D97-AF65-F5344CB8AC3E}">
        <p14:creationId xmlns:p14="http://schemas.microsoft.com/office/powerpoint/2010/main" xmlns="" val="9053331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87119" y="2065247"/>
            <a:ext cx="560177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3690929" y="2229069"/>
            <a:ext cx="4723456"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cs typeface="+mn-ea"/>
                <a:sym typeface="+mn-lt"/>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8414386" y="2410182"/>
            <a:ext cx="2832218" cy="2832218"/>
            <a:chOff x="8414386" y="2410182"/>
            <a:chExt cx="2832218" cy="2832218"/>
          </a:xfrm>
        </p:grpSpPr>
        <p:sp>
          <p:nvSpPr>
            <p:cNvPr id="2" name="椭圆 1"/>
            <p:cNvSpPr/>
            <p:nvPr/>
          </p:nvSpPr>
          <p:spPr>
            <a:xfrm>
              <a:off x="8414386" y="2410182"/>
              <a:ext cx="2832218" cy="2832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8682237" y="2678033"/>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cs typeface="+mn-ea"/>
                  <a:sym typeface="+mn-lt"/>
                </a:rPr>
                <a:t>一心</a:t>
              </a:r>
              <a:endParaRPr lang="en-US" altLang="zh-CN" sz="5400" b="1" dirty="0">
                <a:solidFill>
                  <a:srgbClr val="C00000"/>
                </a:solidFill>
                <a:cs typeface="+mn-ea"/>
                <a:sym typeface="+mn-lt"/>
              </a:endParaRPr>
            </a:p>
            <a:p>
              <a:r>
                <a:rPr lang="zh-CN" altLang="en-US" sz="5400" b="1" dirty="0">
                  <a:solidFill>
                    <a:srgbClr val="C00000"/>
                  </a:solidFill>
                  <a:cs typeface="+mn-ea"/>
                  <a:sym typeface="+mn-lt"/>
                </a:rPr>
                <a:t>为民</a:t>
              </a:r>
            </a:p>
          </p:txBody>
        </p:sp>
      </p:grpSp>
    </p:spTree>
    <p:extLst>
      <p:ext uri="{BB962C8B-B14F-4D97-AF65-F5344CB8AC3E}">
        <p14:creationId xmlns:p14="http://schemas.microsoft.com/office/powerpoint/2010/main" xmlns="" val="263336989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2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5226956" y="2863947"/>
            <a:ext cx="3057247" cy="523220"/>
          </a:xfrm>
          <a:prstGeom prst="rect">
            <a:avLst/>
          </a:prstGeom>
          <a:noFill/>
          <a:ln>
            <a:noFill/>
          </a:ln>
        </p:spPr>
        <p:txBody>
          <a:bodyPr wrap="none" rtlCol="0">
            <a:spAutoFit/>
          </a:bodyPr>
          <a:lstStyle/>
          <a:p>
            <a:r>
              <a:rPr lang="zh-CN" altLang="en-US" sz="2800" dirty="0">
                <a:solidFill>
                  <a:srgbClr val="C00000"/>
                </a:solidFill>
                <a:cs typeface="+mn-ea"/>
                <a:sym typeface="+mn-lt"/>
              </a:rPr>
              <a:t>怎样做到四讲四有</a:t>
            </a:r>
          </a:p>
        </p:txBody>
      </p:sp>
      <p:sp>
        <p:nvSpPr>
          <p:cNvPr id="26" name="矩形 25"/>
          <p:cNvSpPr/>
          <p:nvPr/>
        </p:nvSpPr>
        <p:spPr>
          <a:xfrm>
            <a:off x="4175445"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02</a:t>
            </a:r>
            <a:endParaRPr lang="zh-CN" altLang="en-US" sz="3600" b="1" dirty="0">
              <a:cs typeface="+mn-ea"/>
              <a:sym typeface="+mn-lt"/>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84548061"/>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14:bounceEnd="80000">
                                          <p:cBhvr additive="base">
                                            <p:cTn id="38"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14:bounceEnd="80000">
                                          <p:cBhvr additive="base">
                                            <p:cTn id="43"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23646" y="2793898"/>
            <a:ext cx="7701585" cy="3017967"/>
            <a:chOff x="2913681" y="2824894"/>
            <a:chExt cx="7701585" cy="3017967"/>
          </a:xfrm>
        </p:grpSpPr>
        <p:sp>
          <p:nvSpPr>
            <p:cNvPr id="2" name="矩形 1"/>
            <p:cNvSpPr/>
            <p:nvPr/>
          </p:nvSpPr>
          <p:spPr>
            <a:xfrm>
              <a:off x="2913681" y="3208149"/>
              <a:ext cx="7701585" cy="26347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4289632" y="2824894"/>
              <a:ext cx="4949682" cy="63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矩形 2"/>
          <p:cNvSpPr/>
          <p:nvPr/>
        </p:nvSpPr>
        <p:spPr>
          <a:xfrm>
            <a:off x="3361961" y="3706138"/>
            <a:ext cx="7280694"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3945817" y="2069705"/>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cs typeface="+mn-ea"/>
                <a:sym typeface="+mn-lt"/>
              </a:rPr>
              <a:t>怎样践行四讲四有 做一名合格党员</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8" name="矩形 7"/>
          <p:cNvSpPr/>
          <p:nvPr/>
        </p:nvSpPr>
        <p:spPr>
          <a:xfrm>
            <a:off x="4396840" y="2654303"/>
            <a:ext cx="5675890" cy="925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dirty="0">
                <a:solidFill>
                  <a:srgbClr val="C00000"/>
                </a:solidFill>
                <a:cs typeface="+mn-ea"/>
                <a:sym typeface="+mn-lt"/>
              </a:rPr>
              <a:t>【</a:t>
            </a:r>
            <a:r>
              <a:rPr lang="zh-CN" altLang="en-US" sz="4000" b="1" dirty="0">
                <a:solidFill>
                  <a:srgbClr val="C00000"/>
                </a:solidFill>
                <a:cs typeface="+mn-ea"/>
                <a:sym typeface="+mn-lt"/>
              </a:rPr>
              <a:t>基础在学 关键在做</a:t>
            </a:r>
            <a:r>
              <a:rPr lang="en-US" altLang="zh-CN" sz="4000" b="1" dirty="0">
                <a:solidFill>
                  <a:srgbClr val="C00000"/>
                </a:solidFill>
                <a:cs typeface="+mn-ea"/>
                <a:sym typeface="+mn-lt"/>
              </a:rPr>
              <a:t>】</a:t>
            </a:r>
            <a:endParaRPr lang="zh-CN" altLang="en-US" sz="4000" b="1" dirty="0">
              <a:solidFill>
                <a:srgbClr val="C00000"/>
              </a:solidFill>
              <a:cs typeface="+mn-ea"/>
              <a:sym typeface="+mn-lt"/>
            </a:endParaRPr>
          </a:p>
        </p:txBody>
      </p:sp>
    </p:spTree>
    <p:extLst>
      <p:ext uri="{BB962C8B-B14F-4D97-AF65-F5344CB8AC3E}">
        <p14:creationId xmlns:p14="http://schemas.microsoft.com/office/powerpoint/2010/main" xmlns="" val="209446797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par>
                          <p:cTn id="24" fill="hold">
                            <p:stCondLst>
                              <p:cond delay="50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62679" y="4784187"/>
            <a:ext cx="7280694"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3105829" y="1783456"/>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cs typeface="+mn-ea"/>
                <a:sym typeface="+mn-lt"/>
              </a:rPr>
              <a:t>进一步坚定“三个自信”，做到</a:t>
            </a: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377826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cs typeface="+mn-ea"/>
                <a:sym typeface="+mn-lt"/>
              </a:rPr>
              <a:t>在党爱党</a:t>
            </a:r>
          </a:p>
        </p:txBody>
      </p:sp>
      <p:sp>
        <p:nvSpPr>
          <p:cNvPr id="7" name="矩形 6"/>
          <p:cNvSpPr/>
          <p:nvPr/>
        </p:nvSpPr>
        <p:spPr>
          <a:xfrm>
            <a:off x="613105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cs typeface="+mn-ea"/>
                <a:sym typeface="+mn-lt"/>
              </a:rPr>
              <a:t>在党为党</a:t>
            </a:r>
          </a:p>
        </p:txBody>
      </p:sp>
      <p:sp>
        <p:nvSpPr>
          <p:cNvPr id="8" name="矩形 7"/>
          <p:cNvSpPr/>
          <p:nvPr/>
        </p:nvSpPr>
        <p:spPr>
          <a:xfrm>
            <a:off x="8470829"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cs typeface="+mn-ea"/>
                <a:sym typeface="+mn-lt"/>
              </a:rPr>
              <a:t>在党护党</a:t>
            </a:r>
          </a:p>
        </p:txBody>
      </p:sp>
      <p:sp>
        <p:nvSpPr>
          <p:cNvPr id="9" name="燕尾形 8"/>
          <p:cNvSpPr/>
          <p:nvPr/>
        </p:nvSpPr>
        <p:spPr>
          <a:xfrm>
            <a:off x="5433193"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燕尾形 9"/>
          <p:cNvSpPr/>
          <p:nvPr/>
        </p:nvSpPr>
        <p:spPr>
          <a:xfrm>
            <a:off x="7757939"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11" name="直接连接符 10"/>
          <p:cNvCxnSpPr/>
          <p:nvPr/>
        </p:nvCxnSpPr>
        <p:spPr>
          <a:xfrm>
            <a:off x="3254644" y="4442747"/>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783484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9420" y="2898475"/>
            <a:ext cx="3681391" cy="2751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594822" y="2824894"/>
            <a:ext cx="4355024" cy="291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2552199" y="2068623"/>
            <a:ext cx="5864911" cy="640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cs typeface="+mn-ea"/>
                <a:sym typeface="+mn-lt"/>
              </a:rPr>
              <a:t>不越雷池一步，不碰红线一下</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9875"/>
          <a:stretch/>
        </p:blipFill>
        <p:spPr>
          <a:xfrm>
            <a:off x="2913431" y="3026006"/>
            <a:ext cx="3393369" cy="2510117"/>
          </a:xfrm>
          <a:prstGeom prst="rect">
            <a:avLst/>
          </a:prstGeom>
          <a:ln>
            <a:noFill/>
          </a:ln>
        </p:spPr>
      </p:pic>
    </p:spTree>
    <p:extLst>
      <p:ext uri="{BB962C8B-B14F-4D97-AF65-F5344CB8AC3E}">
        <p14:creationId xmlns:p14="http://schemas.microsoft.com/office/powerpoint/2010/main" xmlns="" val="306462000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7376" y="5125651"/>
            <a:ext cx="7082286"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cs typeface="+mn-ea"/>
                <a:sym typeface="+mn-lt"/>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椭圆 5"/>
          <p:cNvSpPr/>
          <p:nvPr/>
        </p:nvSpPr>
        <p:spPr>
          <a:xfrm>
            <a:off x="4361124" y="16432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7008519" y="19494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4989366"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自觉践行</a:t>
            </a:r>
            <a:endParaRPr lang="en-US" altLang="zh-CN" sz="2800" b="1" dirty="0">
              <a:solidFill>
                <a:schemeClr val="bg1"/>
              </a:solidFill>
              <a:cs typeface="+mn-ea"/>
              <a:sym typeface="+mn-lt"/>
            </a:endParaRPr>
          </a:p>
          <a:p>
            <a:pPr algn="ctr"/>
            <a:r>
              <a:rPr lang="zh-CN" altLang="en-US" sz="2800" b="1" dirty="0">
                <a:solidFill>
                  <a:schemeClr val="bg1"/>
                </a:solidFill>
                <a:cs typeface="+mn-ea"/>
                <a:sym typeface="+mn-lt"/>
              </a:rPr>
              <a:t>社会主义</a:t>
            </a:r>
            <a:endParaRPr lang="en-US" altLang="zh-CN" sz="2800" b="1" dirty="0">
              <a:solidFill>
                <a:schemeClr val="bg1"/>
              </a:solidFill>
              <a:cs typeface="+mn-ea"/>
              <a:sym typeface="+mn-lt"/>
            </a:endParaRPr>
          </a:p>
          <a:p>
            <a:pPr algn="ctr"/>
            <a:r>
              <a:rPr lang="zh-CN" altLang="en-US" sz="2800" b="1" dirty="0">
                <a:solidFill>
                  <a:schemeClr val="bg1"/>
                </a:solidFill>
                <a:cs typeface="+mn-ea"/>
                <a:sym typeface="+mn-lt"/>
              </a:rPr>
              <a:t>核心价值观</a:t>
            </a:r>
          </a:p>
        </p:txBody>
      </p:sp>
      <p:sp>
        <p:nvSpPr>
          <p:cNvPr id="9" name="矩形 8"/>
          <p:cNvSpPr/>
          <p:nvPr/>
        </p:nvSpPr>
        <p:spPr>
          <a:xfrm>
            <a:off x="7802723"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cs typeface="+mn-ea"/>
                <a:sym typeface="+mn-lt"/>
              </a:rPr>
              <a:t>自觉投身</a:t>
            </a:r>
            <a:endParaRPr lang="en-US" altLang="zh-CN" sz="2800" b="1" dirty="0">
              <a:solidFill>
                <a:schemeClr val="bg1"/>
              </a:solidFill>
              <a:cs typeface="+mn-ea"/>
              <a:sym typeface="+mn-lt"/>
            </a:endParaRPr>
          </a:p>
          <a:p>
            <a:r>
              <a:rPr lang="zh-CN" altLang="en-US" sz="2800" b="1" dirty="0">
                <a:solidFill>
                  <a:schemeClr val="bg1"/>
                </a:solidFill>
                <a:cs typeface="+mn-ea"/>
                <a:sym typeface="+mn-lt"/>
              </a:rPr>
              <a:t>工作一线</a:t>
            </a:r>
          </a:p>
        </p:txBody>
      </p:sp>
      <p:sp>
        <p:nvSpPr>
          <p:cNvPr id="13" name="任意多边形 12"/>
          <p:cNvSpPr/>
          <p:nvPr/>
        </p:nvSpPr>
        <p:spPr>
          <a:xfrm>
            <a:off x="7008519" y="23506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0625859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3" presetClass="entr" presetSubtype="3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6*min(max(#ppt_w*#ppt_h,.3),1)-7.4)/-.7*#ppt_w"/>
                                          </p:val>
                                        </p:tav>
                                        <p:tav tm="100000">
                                          <p:val>
                                            <p:strVal val="#ppt_w"/>
                                          </p:val>
                                        </p:tav>
                                      </p:tavLst>
                                    </p:anim>
                                    <p:anim calcmode="lin" valueType="num">
                                      <p:cBhvr>
                                        <p:cTn id="21" dur="500" fill="hold"/>
                                        <p:tgtEl>
                                          <p:spTgt spid="7"/>
                                        </p:tgtEl>
                                        <p:attrNameLst>
                                          <p:attrName>ppt_h</p:attrName>
                                        </p:attrNameLst>
                                      </p:cBhvr>
                                      <p:tavLst>
                                        <p:tav tm="0">
                                          <p:val>
                                            <p:strVal val="(6*min(max(#ppt_w*#ppt_h,.3),1)-7.4)/-.7*#ppt_h"/>
                                          </p:val>
                                        </p:tav>
                                        <p:tav tm="100000">
                                          <p:val>
                                            <p:strVal val="#ppt_h"/>
                                          </p:val>
                                        </p:tav>
                                      </p:tavLst>
                                    </p:anim>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cs typeface="+mn-ea"/>
                <a:sym typeface="+mn-lt"/>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cs typeface="+mn-ea"/>
                <a:sym typeface="+mn-lt"/>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r>
              <a:rPr lang="zh-CN" altLang="en-US" dirty="0">
                <a:solidFill>
                  <a:schemeClr val="bg1"/>
                </a:solidFill>
                <a:cs typeface="+mn-ea"/>
                <a:sym typeface="+mn-lt"/>
              </a:rPr>
              <a:t/>
            </a:r>
            <a:br>
              <a:rPr lang="zh-CN" altLang="en-US" dirty="0">
                <a:solidFill>
                  <a:schemeClr val="bg1"/>
                </a:solidFill>
                <a:cs typeface="+mn-ea"/>
                <a:sym typeface="+mn-lt"/>
              </a:rPr>
            </a:br>
            <a:endParaRPr lang="zh-CN" altLang="en-US" dirty="0">
              <a:solidFill>
                <a:schemeClr val="bg1"/>
              </a:solidFill>
              <a:cs typeface="+mn-ea"/>
              <a:sym typeface="+mn-lt"/>
            </a:endParaRP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l="23912"/>
          <a:stretch/>
        </p:blipFill>
        <p:spPr>
          <a:xfrm>
            <a:off x="3398808" y="3062712"/>
            <a:ext cx="3006248" cy="2579297"/>
          </a:xfrm>
          <a:prstGeom prst="rect">
            <a:avLst/>
          </a:prstGeom>
        </p:spPr>
      </p:pic>
    </p:spTree>
    <p:extLst>
      <p:ext uri="{BB962C8B-B14F-4D97-AF65-F5344CB8AC3E}">
        <p14:creationId xmlns:p14="http://schemas.microsoft.com/office/powerpoint/2010/main" xmlns="" val="84187950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4037889" y="2863947"/>
            <a:ext cx="4852610" cy="523220"/>
          </a:xfrm>
          <a:prstGeom prst="rect">
            <a:avLst/>
          </a:prstGeom>
          <a:noFill/>
          <a:ln>
            <a:noFill/>
          </a:ln>
        </p:spPr>
        <p:txBody>
          <a:bodyPr wrap="none" rtlCol="0">
            <a:spAutoFit/>
          </a:bodyPr>
          <a:lstStyle/>
          <a:p>
            <a:r>
              <a:rPr lang="zh-CN" altLang="en-US" sz="2800" dirty="0">
                <a:solidFill>
                  <a:srgbClr val="C00000"/>
                </a:solidFill>
                <a:cs typeface="+mn-ea"/>
                <a:sym typeface="+mn-lt"/>
              </a:rPr>
              <a:t>总书记论如何做一个合格党员</a:t>
            </a:r>
          </a:p>
        </p:txBody>
      </p:sp>
      <p:sp>
        <p:nvSpPr>
          <p:cNvPr id="26" name="矩形 25"/>
          <p:cNvSpPr/>
          <p:nvPr/>
        </p:nvSpPr>
        <p:spPr>
          <a:xfrm>
            <a:off x="2986378"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03</a:t>
            </a:r>
            <a:endParaRPr lang="zh-CN" altLang="en-US" sz="3600" b="1" dirty="0">
              <a:cs typeface="+mn-ea"/>
              <a:sym typeface="+mn-lt"/>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cxnSp>
        <p:nvCxnSpPr>
          <p:cNvPr id="41" name="直接连接符 40"/>
          <p:cNvCxnSpPr/>
          <p:nvPr/>
        </p:nvCxnSpPr>
        <p:spPr>
          <a:xfrm>
            <a:off x="2986378" y="2536091"/>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986378" y="3675574"/>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24267623"/>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14:bounceEnd="80000">
                                          <p:cBhvr additive="base">
                                            <p:cTn id="38"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14:bounceEnd="80000">
                                          <p:cBhvr additive="base">
                                            <p:cTn id="43"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cs typeface="+mn-ea"/>
                <a:sym typeface="+mn-lt"/>
              </a:rPr>
              <a:t>四讲四有详细阐述</a:t>
            </a:r>
          </a:p>
        </p:txBody>
      </p:sp>
      <p:sp>
        <p:nvSpPr>
          <p:cNvPr id="6" name="矩形 5"/>
          <p:cNvSpPr/>
          <p:nvPr/>
        </p:nvSpPr>
        <p:spPr>
          <a:xfrm>
            <a:off x="4378036" y="1891238"/>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01</a:t>
            </a:r>
            <a:endParaRPr lang="zh-CN" altLang="en-US" sz="3600" b="1" dirty="0">
              <a:cs typeface="+mn-ea"/>
              <a:sym typeface="+mn-lt"/>
            </a:endParaRPr>
          </a:p>
        </p:txBody>
      </p:sp>
      <p:sp>
        <p:nvSpPr>
          <p:cNvPr id="7" name="矩形 6"/>
          <p:cNvSpPr/>
          <p:nvPr/>
        </p:nvSpPr>
        <p:spPr>
          <a:xfrm>
            <a:off x="4378036" y="3096583"/>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02</a:t>
            </a:r>
            <a:endParaRPr lang="zh-CN" altLang="en-US" sz="3600" b="1" dirty="0">
              <a:cs typeface="+mn-ea"/>
              <a:sym typeface="+mn-lt"/>
            </a:endParaRPr>
          </a:p>
        </p:txBody>
      </p:sp>
      <p:sp>
        <p:nvSpPr>
          <p:cNvPr id="8" name="矩形 7"/>
          <p:cNvSpPr/>
          <p:nvPr/>
        </p:nvSpPr>
        <p:spPr>
          <a:xfrm>
            <a:off x="4378036" y="4288074"/>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03</a:t>
            </a:r>
            <a:endParaRPr lang="zh-CN" altLang="en-US" sz="3600" b="1" dirty="0">
              <a:cs typeface="+mn-ea"/>
              <a:sym typeface="+mn-lt"/>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cs typeface="+mn-ea"/>
                <a:sym typeface="+mn-lt"/>
              </a:rPr>
              <a:t>怎样做到四讲四有</a:t>
            </a:r>
          </a:p>
        </p:txBody>
      </p:sp>
      <p:sp>
        <p:nvSpPr>
          <p:cNvPr id="10" name="文本框 9"/>
          <p:cNvSpPr txBox="1"/>
          <p:nvPr/>
        </p:nvSpPr>
        <p:spPr>
          <a:xfrm>
            <a:off x="5327948" y="4417808"/>
            <a:ext cx="4852610" cy="523220"/>
          </a:xfrm>
          <a:prstGeom prst="rect">
            <a:avLst/>
          </a:prstGeom>
          <a:noFill/>
          <a:ln>
            <a:noFill/>
          </a:ln>
        </p:spPr>
        <p:txBody>
          <a:bodyPr wrap="none" rtlCol="0">
            <a:spAutoFit/>
          </a:bodyPr>
          <a:lstStyle/>
          <a:p>
            <a:r>
              <a:rPr lang="zh-CN" altLang="en-US" sz="2800" dirty="0">
                <a:cs typeface="+mn-ea"/>
                <a:sym typeface="+mn-lt"/>
              </a:rPr>
              <a:t>总书记论如何做一个合格党员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859089" y="3694533"/>
            <a:ext cx="2441694" cy="1446550"/>
          </a:xfrm>
          <a:prstGeom prst="rect">
            <a:avLst/>
          </a:prstGeom>
          <a:noFill/>
        </p:spPr>
        <p:txBody>
          <a:bodyPr wrap="none" rtlCol="0">
            <a:spAutoFit/>
          </a:bodyPr>
          <a:lstStyle/>
          <a:p>
            <a:r>
              <a:rPr lang="zh-CN" altLang="en-US" sz="8800" dirty="0">
                <a:solidFill>
                  <a:schemeClr val="bg1"/>
                </a:solidFill>
                <a:cs typeface="+mn-ea"/>
                <a:sym typeface="+mn-lt"/>
              </a:rPr>
              <a:t>目录</a:t>
            </a:r>
          </a:p>
        </p:txBody>
      </p:sp>
      <p:grpSp>
        <p:nvGrpSpPr>
          <p:cNvPr id="16" name="组合 15"/>
          <p:cNvGrpSpPr/>
          <p:nvPr/>
        </p:nvGrpSpPr>
        <p:grpSpPr>
          <a:xfrm>
            <a:off x="9476161" y="1189841"/>
            <a:ext cx="2026068" cy="2026070"/>
            <a:chOff x="3851920" y="107991"/>
            <a:chExt cx="1792566" cy="1792567"/>
          </a:xfrm>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任意多边形 17"/>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7142" y="1116991"/>
            <a:ext cx="4056388" cy="1529228"/>
          </a:xfrm>
          <a:prstGeom prst="rect">
            <a:avLst/>
          </a:prstGeom>
        </p:spPr>
      </p:pic>
    </p:spTree>
    <p:extLst>
      <p:ext uri="{BB962C8B-B14F-4D97-AF65-F5344CB8AC3E}">
        <p14:creationId xmlns:p14="http://schemas.microsoft.com/office/powerpoint/2010/main" xmlns="" val="2985458674"/>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6782" y="4024397"/>
            <a:ext cx="4568329" cy="2077492"/>
          </a:xfrm>
          <a:prstGeom prst="rect">
            <a:avLst/>
          </a:prstGeom>
        </p:spPr>
        <p:txBody>
          <a:bodyPr wrap="square" lIns="0" tIns="0" rIns="0" bIns="0">
            <a:spAutoFit/>
          </a:bodyPr>
          <a:lstStyle/>
          <a:p>
            <a:pPr algn="just">
              <a:lnSpc>
                <a:spcPts val="2667"/>
              </a:lnSpc>
            </a:pPr>
            <a:r>
              <a:rPr lang="zh-CN" altLang="en-US" dirty="0">
                <a:cs typeface="+mn-ea"/>
                <a:sym typeface="+mn-lt"/>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5921233" y="5454137"/>
            <a:ext cx="5609088" cy="576000"/>
          </a:xfrm>
          <a:prstGeom prst="rect">
            <a:avLst/>
          </a:prstGeom>
          <a:noFill/>
          <a:ln w="12700">
            <a:solidFill>
              <a:srgbClr val="C00000"/>
            </a:solidFill>
          </a:ln>
          <a:effectLst/>
        </p:spPr>
        <p:txBody>
          <a:bodyPr wrap="square" anchor="ctr">
            <a:noAutofit/>
          </a:bodyPr>
          <a:lstStyle/>
          <a:p>
            <a:pPr marL="719982" algn="ctr"/>
            <a:r>
              <a:rPr lang="zh-CN" altLang="en-US" sz="2667" b="1" dirty="0">
                <a:solidFill>
                  <a:srgbClr val="C00000"/>
                </a:solidFill>
                <a:cs typeface="+mn-ea"/>
                <a:sym typeface="+mn-lt"/>
              </a:rPr>
              <a:t>向榜样学习、向群众学习</a:t>
            </a:r>
          </a:p>
        </p:txBody>
      </p:sp>
      <p:sp>
        <p:nvSpPr>
          <p:cNvPr id="24" name="矩形 23"/>
          <p:cNvSpPr/>
          <p:nvPr/>
        </p:nvSpPr>
        <p:spPr>
          <a:xfrm>
            <a:off x="5921233" y="2946984"/>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cs typeface="+mn-ea"/>
                <a:sym typeface="+mn-lt"/>
              </a:rPr>
              <a:t>遵守党章、加强党性</a:t>
            </a:r>
          </a:p>
        </p:txBody>
      </p:sp>
      <p:sp>
        <p:nvSpPr>
          <p:cNvPr id="25" name="矩形 24"/>
          <p:cNvSpPr/>
          <p:nvPr/>
        </p:nvSpPr>
        <p:spPr>
          <a:xfrm>
            <a:off x="5921233" y="3782701"/>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cs typeface="+mn-ea"/>
                <a:sym typeface="+mn-lt"/>
              </a:rPr>
              <a:t>坚定信念、加强学习</a:t>
            </a:r>
          </a:p>
        </p:txBody>
      </p:sp>
      <p:sp>
        <p:nvSpPr>
          <p:cNvPr id="26" name="矩形 25"/>
          <p:cNvSpPr/>
          <p:nvPr/>
        </p:nvSpPr>
        <p:spPr>
          <a:xfrm>
            <a:off x="5921233" y="4618418"/>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cs typeface="+mn-ea"/>
                <a:sym typeface="+mn-lt"/>
              </a:rPr>
              <a:t>遵纪守法、廉洁正派</a:t>
            </a:r>
          </a:p>
        </p:txBody>
      </p:sp>
      <p:sp>
        <p:nvSpPr>
          <p:cNvPr id="27" name="TextBox 11"/>
          <p:cNvSpPr txBox="1"/>
          <p:nvPr/>
        </p:nvSpPr>
        <p:spPr>
          <a:xfrm>
            <a:off x="6069855" y="2852318"/>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cs typeface="+mn-ea"/>
                <a:sym typeface="+mn-lt"/>
              </a:rPr>
              <a:t>要</a:t>
            </a:r>
          </a:p>
        </p:txBody>
      </p:sp>
      <p:sp>
        <p:nvSpPr>
          <p:cNvPr id="35" name="TextBox 11"/>
          <p:cNvSpPr txBox="1"/>
          <p:nvPr/>
        </p:nvSpPr>
        <p:spPr>
          <a:xfrm>
            <a:off x="6069855" y="3688036"/>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cs typeface="+mn-ea"/>
                <a:sym typeface="+mn-lt"/>
              </a:rPr>
              <a:t>要</a:t>
            </a:r>
          </a:p>
        </p:txBody>
      </p:sp>
      <p:sp>
        <p:nvSpPr>
          <p:cNvPr id="36" name="TextBox 11"/>
          <p:cNvSpPr txBox="1"/>
          <p:nvPr/>
        </p:nvSpPr>
        <p:spPr>
          <a:xfrm>
            <a:off x="6069855" y="452375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cs typeface="+mn-ea"/>
                <a:sym typeface="+mn-lt"/>
              </a:rPr>
              <a:t>要</a:t>
            </a:r>
          </a:p>
        </p:txBody>
      </p:sp>
      <p:sp>
        <p:nvSpPr>
          <p:cNvPr id="37" name="TextBox 11"/>
          <p:cNvSpPr txBox="1"/>
          <p:nvPr/>
        </p:nvSpPr>
        <p:spPr>
          <a:xfrm>
            <a:off x="6069855" y="5359472"/>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cs typeface="+mn-ea"/>
                <a:sym typeface="+mn-lt"/>
              </a:rPr>
              <a:t>要</a:t>
            </a:r>
          </a:p>
        </p:txBody>
      </p:sp>
      <p:sp>
        <p:nvSpPr>
          <p:cNvPr id="38" name="文本框 37"/>
          <p:cNvSpPr txBox="1"/>
          <p:nvPr/>
        </p:nvSpPr>
        <p:spPr>
          <a:xfrm>
            <a:off x="989873" y="3423663"/>
            <a:ext cx="4852610" cy="523220"/>
          </a:xfrm>
          <a:prstGeom prst="rect">
            <a:avLst/>
          </a:prstGeom>
          <a:noFill/>
          <a:ln>
            <a:noFill/>
          </a:ln>
        </p:spPr>
        <p:txBody>
          <a:bodyPr wrap="none" rtlCol="0">
            <a:spAutoFit/>
          </a:bodyPr>
          <a:lstStyle/>
          <a:p>
            <a:r>
              <a:rPr lang="zh-CN" altLang="en-US" sz="2800" dirty="0">
                <a:cs typeface="+mn-ea"/>
                <a:sym typeface="+mn-lt"/>
              </a:rPr>
              <a:t>总书记对一个合格党员的要求</a:t>
            </a:r>
          </a:p>
        </p:txBody>
      </p:sp>
      <p:sp>
        <p:nvSpPr>
          <p:cNvPr id="39" name="文本框 38"/>
          <p:cNvSpPr txBox="1"/>
          <p:nvPr/>
        </p:nvSpPr>
        <p:spPr>
          <a:xfrm>
            <a:off x="5921233" y="2154318"/>
            <a:ext cx="5609088" cy="523220"/>
          </a:xfrm>
          <a:prstGeom prst="rect">
            <a:avLst/>
          </a:prstGeom>
          <a:solidFill>
            <a:srgbClr val="C00000"/>
          </a:solidFill>
          <a:ln>
            <a:noFill/>
          </a:ln>
        </p:spPr>
        <p:txBody>
          <a:bodyPr wrap="square" rtlCol="0">
            <a:spAutoFit/>
          </a:bodyPr>
          <a:lstStyle/>
          <a:p>
            <a:pPr algn="ctr"/>
            <a:r>
              <a:rPr lang="zh-CN" altLang="en-US" sz="2800" dirty="0">
                <a:solidFill>
                  <a:schemeClr val="bg1"/>
                </a:solidFill>
                <a:cs typeface="+mn-ea"/>
                <a:sym typeface="+mn-lt"/>
              </a:rPr>
              <a:t>要求一个合格党员做到四个方面</a:t>
            </a:r>
          </a:p>
        </p:txBody>
      </p:sp>
      <p:grpSp>
        <p:nvGrpSpPr>
          <p:cNvPr id="40" name="组合 39"/>
          <p:cNvGrpSpPr/>
          <p:nvPr/>
        </p:nvGrpSpPr>
        <p:grpSpPr>
          <a:xfrm rot="1366486">
            <a:off x="4260077" y="1870182"/>
            <a:ext cx="1100984" cy="1337468"/>
            <a:chOff x="6625799" y="1230923"/>
            <a:chExt cx="1392785" cy="1691946"/>
          </a:xfrm>
        </p:grpSpPr>
        <p:sp>
          <p:nvSpPr>
            <p:cNvPr id="41" name="波形 40"/>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2" name="直接连接符 41"/>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46" name="组合 45"/>
          <p:cNvGrpSpPr/>
          <p:nvPr/>
        </p:nvGrpSpPr>
        <p:grpSpPr>
          <a:xfrm rot="20233514" flipH="1">
            <a:off x="1223963" y="1870182"/>
            <a:ext cx="1100984" cy="1337468"/>
            <a:chOff x="6625799" y="1230923"/>
            <a:chExt cx="1392785" cy="1691946"/>
          </a:xfrm>
        </p:grpSpPr>
        <p:sp>
          <p:nvSpPr>
            <p:cNvPr id="47" name="波形 46"/>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8" name="直接连接符 47"/>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Freeform 29"/>
            <p:cNvSpPr/>
            <p:nvPr/>
          </p:nvSpPr>
          <p:spPr bwMode="auto">
            <a:xfrm rot="18867028" flipH="1">
              <a:off x="6732986" y="1469773"/>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50" name="组合 49"/>
          <p:cNvGrpSpPr/>
          <p:nvPr/>
        </p:nvGrpSpPr>
        <p:grpSpPr>
          <a:xfrm>
            <a:off x="2362722" y="1500502"/>
            <a:ext cx="1868814" cy="1868814"/>
            <a:chOff x="1472280" y="1353541"/>
            <a:chExt cx="1868814" cy="1868814"/>
          </a:xfrm>
        </p:grpSpPr>
        <p:sp>
          <p:nvSpPr>
            <p:cNvPr id="51" name="椭圆 50"/>
            <p:cNvSpPr/>
            <p:nvPr/>
          </p:nvSpPr>
          <p:spPr>
            <a:xfrm>
              <a:off x="1472280" y="1353541"/>
              <a:ext cx="1868814" cy="1868814"/>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1613431" y="1494692"/>
              <a:ext cx="1586512" cy="1586512"/>
            </a:xfrm>
            <a:prstGeom prst="ellipse">
              <a:avLst/>
            </a:prstGeom>
            <a:blipFill dpi="0" rotWithShape="1">
              <a:blip r:embed="rId3"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spTree>
    <p:extLst>
      <p:ext uri="{BB962C8B-B14F-4D97-AF65-F5344CB8AC3E}">
        <p14:creationId xmlns:p14="http://schemas.microsoft.com/office/powerpoint/2010/main" xmlns="" val="1092472539"/>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14:presetBounceEnd="33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33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14:presetBounceEnd="33000">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14:bounceEnd="33000">
                                          <p:cBhvr additive="base">
                                            <p:cTn id="53" dur="10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14:presetBounceEnd="33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3000">
                                          <p:cBhvr additive="base">
                                            <p:cTn id="64"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14:presetBounceEnd="33000">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14:bounceEnd="33000">
                                          <p:cBhvr additive="base">
                                            <p:cTn id="75" dur="10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1+#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1000" fill="hold"/>
                                            <p:tgtEl>
                                              <p:spTgt spid="26"/>
                                            </p:tgtEl>
                                            <p:attrNameLst>
                                              <p:attrName>ppt_x</p:attrName>
                                            </p:attrNameLst>
                                          </p:cBhvr>
                                          <p:tavLst>
                                            <p:tav tm="0">
                                              <p:val>
                                                <p:strVal val="1+#ppt_w/2"/>
                                              </p:val>
                                            </p:tav>
                                            <p:tav tm="100000">
                                              <p:val>
                                                <p:strVal val="#ppt_x"/>
                                              </p:val>
                                            </p:tav>
                                          </p:tavLst>
                                        </p:anim>
                                        <p:anim calcmode="lin" valueType="num">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1000" fill="hold"/>
                                            <p:tgtEl>
                                              <p:spTgt spid="23"/>
                                            </p:tgtEl>
                                            <p:attrNameLst>
                                              <p:attrName>ppt_x</p:attrName>
                                            </p:attrNameLst>
                                          </p:cBhvr>
                                          <p:tavLst>
                                            <p:tav tm="0">
                                              <p:val>
                                                <p:strVal val="1+#ppt_w/2"/>
                                              </p:val>
                                            </p:tav>
                                            <p:tav tm="100000">
                                              <p:val>
                                                <p:strVal val="#ppt_x"/>
                                              </p:val>
                                            </p:tav>
                                          </p:tavLst>
                                        </p:anim>
                                        <p:anim calcmode="lin" valueType="num">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cs typeface="+mn-ea"/>
                <a:sym typeface="+mn-lt"/>
              </a:rPr>
              <a:t>要遵守党章  加强党性</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cs typeface="+mn-ea"/>
                <a:sym typeface="+mn-lt"/>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cs typeface="+mn-ea"/>
                <a:sym typeface="+mn-lt"/>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cs typeface="+mn-ea"/>
                <a:sym typeface="+mn-lt"/>
              </a:rPr>
              <a:t>——2012</a:t>
            </a:r>
            <a:r>
              <a:rPr lang="zh-CN" altLang="en-US" sz="1867" dirty="0">
                <a:cs typeface="+mn-ea"/>
                <a:sym typeface="+mn-lt"/>
              </a:rPr>
              <a:t>年</a:t>
            </a:r>
            <a:r>
              <a:rPr lang="en-US" altLang="zh-CN" sz="1867" dirty="0">
                <a:cs typeface="+mn-ea"/>
                <a:sym typeface="+mn-lt"/>
              </a:rPr>
              <a:t>11</a:t>
            </a:r>
            <a:r>
              <a:rPr lang="zh-CN" altLang="en-US" sz="1867" dirty="0">
                <a:cs typeface="+mn-ea"/>
                <a:sym typeface="+mn-lt"/>
              </a:rPr>
              <a:t>月</a:t>
            </a:r>
            <a:r>
              <a:rPr lang="en-US" altLang="zh-CN" sz="1867" dirty="0">
                <a:cs typeface="+mn-ea"/>
                <a:sym typeface="+mn-lt"/>
              </a:rPr>
              <a:t>16</a:t>
            </a:r>
            <a:r>
              <a:rPr lang="zh-CN" altLang="en-US" sz="1867" dirty="0">
                <a:cs typeface="+mn-ea"/>
                <a:sym typeface="+mn-lt"/>
              </a:rPr>
              <a:t>日</a:t>
            </a:r>
            <a:r>
              <a:rPr lang="en-US" altLang="zh-CN" sz="1867" dirty="0">
                <a:cs typeface="+mn-ea"/>
                <a:sym typeface="+mn-lt"/>
              </a:rPr>
              <a:t>《</a:t>
            </a:r>
            <a:r>
              <a:rPr lang="zh-CN" altLang="en-US" sz="1867" dirty="0">
                <a:cs typeface="+mn-ea"/>
                <a:sym typeface="+mn-lt"/>
              </a:rPr>
              <a:t>认真学习党章，严格遵守党章</a:t>
            </a:r>
            <a:r>
              <a:rPr lang="en-US" altLang="zh-CN" sz="1867" dirty="0">
                <a:cs typeface="+mn-ea"/>
                <a:sym typeface="+mn-lt"/>
              </a:rPr>
              <a:t>》</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cs typeface="+mn-ea"/>
                <a:sym typeface="+mn-lt"/>
              </a:rPr>
              <a:t>习进平 </a:t>
            </a:r>
            <a:r>
              <a:rPr lang="zh-CN" altLang="en-US" sz="5067" dirty="0">
                <a:solidFill>
                  <a:schemeClr val="accent1"/>
                </a:solidFill>
                <a:cs typeface="+mn-ea"/>
                <a:sym typeface="+mn-lt"/>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cs typeface="+mn-ea"/>
                <a:sym typeface="+mn-lt"/>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n-lt"/>
                <a:ea typeface="+mn-ea"/>
                <a:cs typeface="+mn-ea"/>
                <a:sym typeface="+mn-lt"/>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cs typeface="+mn-ea"/>
                <a:sym typeface="+mn-lt"/>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9528445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cs typeface="+mn-ea"/>
                <a:sym typeface="+mn-lt"/>
              </a:rPr>
              <a:t>要坚定信念  加强学习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cs typeface="+mn-ea"/>
                <a:sym typeface="+mn-lt"/>
              </a:rPr>
              <a:t>合格党员</a:t>
            </a:r>
          </a:p>
        </p:txBody>
      </p:sp>
      <p:sp>
        <p:nvSpPr>
          <p:cNvPr id="6" name="矩形 5"/>
          <p:cNvSpPr/>
          <p:nvPr/>
        </p:nvSpPr>
        <p:spPr>
          <a:xfrm>
            <a:off x="5035545" y="2995893"/>
            <a:ext cx="6257774" cy="2215991"/>
          </a:xfrm>
          <a:prstGeom prst="rect">
            <a:avLst/>
          </a:prstGeom>
        </p:spPr>
        <p:txBody>
          <a:bodyPr wrap="square" lIns="0" tIns="0" rIns="0" bIns="0">
            <a:spAutoFit/>
          </a:bodyPr>
          <a:lstStyle/>
          <a:p>
            <a:pPr algn="just"/>
            <a:r>
              <a:rPr lang="zh-CN" altLang="en-US" dirty="0">
                <a:cs typeface="+mn-ea"/>
                <a:sym typeface="+mn-lt"/>
              </a:rPr>
              <a:t>我们党在中国这样一个有着</a:t>
            </a:r>
            <a:r>
              <a:rPr lang="en-US" altLang="zh-CN" dirty="0">
                <a:cs typeface="+mn-ea"/>
                <a:sym typeface="+mn-lt"/>
              </a:rPr>
              <a:t>13</a:t>
            </a:r>
            <a:r>
              <a:rPr lang="zh-CN" altLang="en-US" dirty="0">
                <a:cs typeface="+mn-ea"/>
                <a:sym typeface="+mn-lt"/>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cs typeface="+mn-ea"/>
                <a:sym typeface="+mn-lt"/>
              </a:rPr>
              <a:t>——2013</a:t>
            </a:r>
            <a:r>
              <a:rPr lang="zh-CN" altLang="en-US" sz="1867" dirty="0">
                <a:cs typeface="+mn-ea"/>
                <a:sym typeface="+mn-lt"/>
              </a:rPr>
              <a:t>年</a:t>
            </a:r>
            <a:r>
              <a:rPr lang="en-US" altLang="zh-CN" sz="1867" dirty="0">
                <a:cs typeface="+mn-ea"/>
                <a:sym typeface="+mn-lt"/>
              </a:rPr>
              <a:t>12</a:t>
            </a:r>
            <a:r>
              <a:rPr lang="zh-CN" altLang="en-US" sz="1867" dirty="0">
                <a:cs typeface="+mn-ea"/>
                <a:sym typeface="+mn-lt"/>
              </a:rPr>
              <a:t>月</a:t>
            </a:r>
            <a:r>
              <a:rPr lang="en-US" altLang="zh-CN" sz="1867" dirty="0">
                <a:cs typeface="+mn-ea"/>
                <a:sym typeface="+mn-lt"/>
              </a:rPr>
              <a:t>3</a:t>
            </a:r>
            <a:r>
              <a:rPr lang="zh-CN" altLang="en-US" sz="1867" dirty="0">
                <a:cs typeface="+mn-ea"/>
                <a:sym typeface="+mn-lt"/>
              </a:rPr>
              <a:t>日在中央政治局集体学习时的讲话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cs typeface="+mn-ea"/>
                <a:sym typeface="+mn-lt"/>
              </a:rPr>
              <a:t>习进平 </a:t>
            </a:r>
            <a:r>
              <a:rPr lang="zh-CN" altLang="en-US" sz="5067" dirty="0">
                <a:solidFill>
                  <a:schemeClr val="accent1"/>
                </a:solidFill>
                <a:cs typeface="+mn-ea"/>
                <a:sym typeface="+mn-lt"/>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cs typeface="+mn-ea"/>
                <a:sym typeface="+mn-lt"/>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n-lt"/>
                <a:ea typeface="+mn-ea"/>
                <a:cs typeface="+mn-ea"/>
                <a:sym typeface="+mn-lt"/>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cs typeface="+mn-ea"/>
                <a:sym typeface="+mn-lt"/>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828315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cs typeface="+mn-ea"/>
                <a:sym typeface="+mn-lt"/>
              </a:rPr>
              <a:t>要遵纪守法  廉洁正派</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cs typeface="+mn-ea"/>
                <a:sym typeface="+mn-lt"/>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cs typeface="+mn-ea"/>
                <a:sym typeface="+mn-lt"/>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cs typeface="+mn-ea"/>
                <a:sym typeface="+mn-lt"/>
              </a:rPr>
              <a:t>——2015</a:t>
            </a:r>
            <a:r>
              <a:rPr lang="zh-CN" altLang="en-US" sz="1867" dirty="0">
                <a:cs typeface="+mn-ea"/>
                <a:sym typeface="+mn-lt"/>
              </a:rPr>
              <a:t>年</a:t>
            </a:r>
            <a:r>
              <a:rPr lang="en-US" altLang="zh-CN" sz="1867" dirty="0">
                <a:cs typeface="+mn-ea"/>
                <a:sym typeface="+mn-lt"/>
              </a:rPr>
              <a:t>1</a:t>
            </a:r>
            <a:r>
              <a:rPr lang="zh-CN" altLang="en-US" sz="1867" dirty="0">
                <a:cs typeface="+mn-ea"/>
                <a:sym typeface="+mn-lt"/>
              </a:rPr>
              <a:t>月</a:t>
            </a:r>
            <a:r>
              <a:rPr lang="en-US" altLang="zh-CN" sz="1867" dirty="0">
                <a:cs typeface="+mn-ea"/>
                <a:sym typeface="+mn-lt"/>
              </a:rPr>
              <a:t>12</a:t>
            </a:r>
            <a:r>
              <a:rPr lang="zh-CN" altLang="en-US" sz="1867" dirty="0">
                <a:cs typeface="+mn-ea"/>
                <a:sym typeface="+mn-lt"/>
              </a:rPr>
              <a:t>日，同中央党校第一期县委书记研修班学员</a:t>
            </a:r>
            <a:endParaRPr lang="en-US" altLang="zh-CN" sz="1867" dirty="0">
              <a:cs typeface="+mn-ea"/>
              <a:sym typeface="+mn-lt"/>
            </a:endParaRPr>
          </a:p>
          <a:p>
            <a:pPr algn="r"/>
            <a:r>
              <a:rPr lang="zh-CN" altLang="en-US" sz="1867" dirty="0">
                <a:cs typeface="+mn-ea"/>
                <a:sym typeface="+mn-lt"/>
              </a:rPr>
              <a:t>座谈时的讲话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cs typeface="+mn-ea"/>
                <a:sym typeface="+mn-lt"/>
              </a:rPr>
              <a:t>习进平 </a:t>
            </a:r>
            <a:r>
              <a:rPr lang="zh-CN" altLang="en-US" sz="5067" dirty="0">
                <a:solidFill>
                  <a:schemeClr val="accent1"/>
                </a:solidFill>
                <a:cs typeface="+mn-ea"/>
                <a:sym typeface="+mn-lt"/>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cs typeface="+mn-ea"/>
                <a:sym typeface="+mn-lt"/>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n-lt"/>
                <a:ea typeface="+mn-ea"/>
                <a:cs typeface="+mn-ea"/>
                <a:sym typeface="+mn-lt"/>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cs typeface="+mn-ea"/>
                <a:sym typeface="+mn-lt"/>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266113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54177" y="2191519"/>
            <a:ext cx="4285584" cy="523220"/>
          </a:xfrm>
          <a:prstGeom prst="rect">
            <a:avLst/>
          </a:prstGeom>
          <a:noFill/>
          <a:ln>
            <a:noFill/>
          </a:ln>
          <a:effectLst/>
        </p:spPr>
        <p:txBody>
          <a:bodyPr wrap="square">
            <a:spAutoFit/>
          </a:bodyPr>
          <a:lstStyle/>
          <a:p>
            <a:pPr algn="ctr"/>
            <a:r>
              <a:rPr lang="zh-CN" altLang="en-US" sz="2800" b="1" dirty="0">
                <a:cs typeface="+mn-ea"/>
                <a:sym typeface="+mn-lt"/>
              </a:rPr>
              <a:t>要向榜样学习 向群众学习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cs typeface="+mn-ea"/>
                <a:sym typeface="+mn-lt"/>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cs typeface="+mn-ea"/>
                <a:sym typeface="+mn-lt"/>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cs typeface="+mn-ea"/>
                <a:sym typeface="+mn-lt"/>
              </a:rPr>
              <a:t>——2014</a:t>
            </a:r>
            <a:r>
              <a:rPr lang="zh-CN" altLang="en-US" sz="1867" dirty="0">
                <a:cs typeface="+mn-ea"/>
                <a:sym typeface="+mn-lt"/>
              </a:rPr>
              <a:t>年</a:t>
            </a:r>
            <a:r>
              <a:rPr lang="en-US" altLang="zh-CN" sz="1867" dirty="0">
                <a:cs typeface="+mn-ea"/>
                <a:sym typeface="+mn-lt"/>
              </a:rPr>
              <a:t>5</a:t>
            </a:r>
            <a:r>
              <a:rPr lang="zh-CN" altLang="en-US" sz="1867" dirty="0">
                <a:cs typeface="+mn-ea"/>
                <a:sym typeface="+mn-lt"/>
              </a:rPr>
              <a:t>月</a:t>
            </a:r>
            <a:r>
              <a:rPr lang="en-US" altLang="zh-CN" sz="1867" dirty="0">
                <a:cs typeface="+mn-ea"/>
                <a:sym typeface="+mn-lt"/>
              </a:rPr>
              <a:t>9</a:t>
            </a:r>
            <a:r>
              <a:rPr lang="zh-CN" altLang="en-US" sz="1867" dirty="0">
                <a:cs typeface="+mn-ea"/>
                <a:sym typeface="+mn-lt"/>
              </a:rPr>
              <a:t>日至</a:t>
            </a:r>
            <a:r>
              <a:rPr lang="en-US" altLang="zh-CN" sz="1867" dirty="0">
                <a:cs typeface="+mn-ea"/>
                <a:sym typeface="+mn-lt"/>
              </a:rPr>
              <a:t>10</a:t>
            </a:r>
            <a:r>
              <a:rPr lang="zh-CN" altLang="en-US" sz="1867" dirty="0">
                <a:cs typeface="+mn-ea"/>
                <a:sym typeface="+mn-lt"/>
              </a:rPr>
              <a:t>日在河南省考察调研时的讲话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cs typeface="+mn-ea"/>
                <a:sym typeface="+mn-lt"/>
              </a:rPr>
              <a:t>习进平 </a:t>
            </a:r>
            <a:r>
              <a:rPr lang="zh-CN" altLang="en-US" sz="5067" dirty="0">
                <a:solidFill>
                  <a:schemeClr val="accent1"/>
                </a:solidFill>
                <a:cs typeface="+mn-ea"/>
                <a:sym typeface="+mn-lt"/>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cs typeface="+mn-ea"/>
                <a:sym typeface="+mn-lt"/>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n-lt"/>
                <a:ea typeface="+mn-ea"/>
                <a:cs typeface="+mn-ea"/>
                <a:sym typeface="+mn-lt"/>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cs typeface="+mn-ea"/>
                <a:sym typeface="+mn-lt"/>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128676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0108" y="2446878"/>
            <a:ext cx="3940059" cy="110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902036" y="3001556"/>
            <a:ext cx="387927" cy="358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86"/>
          <p:cNvSpPr txBox="1"/>
          <p:nvPr/>
        </p:nvSpPr>
        <p:spPr>
          <a:xfrm>
            <a:off x="5037067" y="7030133"/>
            <a:ext cx="1415772" cy="584775"/>
          </a:xfrm>
          <a:prstGeom prst="rect">
            <a:avLst/>
          </a:prstGeom>
          <a:noFill/>
        </p:spPr>
        <p:txBody>
          <a:bodyPr wrap="none" rtlCol="0">
            <a:spAutoFit/>
          </a:bodyPr>
          <a:lstStyle/>
          <a:p>
            <a:r>
              <a:rPr lang="zh-CN" altLang="en-US" sz="3200" dirty="0">
                <a:cs typeface="+mn-ea"/>
                <a:sym typeface="+mn-lt"/>
              </a:rPr>
              <a:t>延时符</a:t>
            </a:r>
          </a:p>
        </p:txBody>
      </p:sp>
      <p:sp>
        <p:nvSpPr>
          <p:cNvPr id="9" name="Freeform 29"/>
          <p:cNvSpPr/>
          <p:nvPr/>
        </p:nvSpPr>
        <p:spPr bwMode="auto">
          <a:xfrm>
            <a:off x="5244027" y="932260"/>
            <a:ext cx="1516992" cy="135557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文本框 9"/>
          <p:cNvSpPr txBox="1"/>
          <p:nvPr/>
        </p:nvSpPr>
        <p:spPr>
          <a:xfrm>
            <a:off x="4052182" y="2385832"/>
            <a:ext cx="3877985" cy="1200329"/>
          </a:xfrm>
          <a:prstGeom prst="rect">
            <a:avLst/>
          </a:prstGeom>
          <a:noFill/>
        </p:spPr>
        <p:txBody>
          <a:bodyPr wrap="none" rtlCol="0">
            <a:spAutoFit/>
          </a:bodyPr>
          <a:lstStyle/>
          <a:p>
            <a:r>
              <a:rPr lang="zh-CN" altLang="en-US" sz="7200" dirty="0">
                <a:solidFill>
                  <a:schemeClr val="bg1"/>
                </a:solidFill>
                <a:cs typeface="+mn-ea"/>
                <a:sym typeface="+mn-lt"/>
              </a:rPr>
              <a:t>感谢聆听</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3631820"/>
            <a:ext cx="12192000" cy="3229836"/>
          </a:xfrm>
          <a:prstGeom prst="rect">
            <a:avLst/>
          </a:prstGeom>
        </p:spPr>
      </p:pic>
    </p:spTree>
    <p:extLst>
      <p:ext uri="{BB962C8B-B14F-4D97-AF65-F5344CB8AC3E}">
        <p14:creationId xmlns:p14="http://schemas.microsoft.com/office/powerpoint/2010/main" xmlns="" val="1538617592"/>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14:presetBounceEnd="8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80000">
                                          <p:cBhvr additive="base">
                                            <p:cTn id="13" dur="5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14:presetBounceEnd="8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8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4867883" y="2863947"/>
            <a:ext cx="3057247" cy="523220"/>
          </a:xfrm>
          <a:prstGeom prst="rect">
            <a:avLst/>
          </a:prstGeom>
          <a:noFill/>
          <a:ln>
            <a:noFill/>
          </a:ln>
        </p:spPr>
        <p:txBody>
          <a:bodyPr wrap="none" rtlCol="0">
            <a:spAutoFit/>
          </a:bodyPr>
          <a:lstStyle/>
          <a:p>
            <a:r>
              <a:rPr lang="zh-CN" altLang="en-US" sz="2800" dirty="0">
                <a:solidFill>
                  <a:srgbClr val="C00000"/>
                </a:solidFill>
                <a:cs typeface="+mn-ea"/>
                <a:sym typeface="+mn-lt"/>
              </a:rPr>
              <a:t>四讲四有详细阐述</a:t>
            </a:r>
          </a:p>
        </p:txBody>
      </p:sp>
      <p:sp>
        <p:nvSpPr>
          <p:cNvPr id="26" name="矩形 25"/>
          <p:cNvSpPr/>
          <p:nvPr/>
        </p:nvSpPr>
        <p:spPr>
          <a:xfrm>
            <a:off x="3816372"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01</a:t>
            </a:r>
            <a:endParaRPr lang="zh-CN" altLang="en-US" sz="3600" b="1" dirty="0">
              <a:cs typeface="+mn-ea"/>
              <a:sym typeface="+mn-lt"/>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cs typeface="+mn-ea"/>
                <a:sym typeface="+mn-lt"/>
              </a:endParaRPr>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36557725"/>
      </p:ext>
    </p:extLst>
  </p:cSld>
  <p:clrMapOvr>
    <a:masterClrMapping/>
  </p:clrMapOvr>
  <p:transition spd="slow" advClick="0" advTm="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14:presetBounceEnd="80000">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14:bounceEnd="80000">
                                          <p:cBhvr additive="base">
                                            <p:cTn id="32"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14:presetBounceEnd="80000">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14:bounceEnd="8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14:presetBounceEnd="8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80000">
                                          <p:cBhvr additive="base">
                                            <p:cTn id="42"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7381" y="1966914"/>
            <a:ext cx="3775393" cy="523220"/>
          </a:xfrm>
          <a:prstGeom prst="rect">
            <a:avLst/>
          </a:prstGeom>
          <a:noFill/>
        </p:spPr>
        <p:txBody>
          <a:bodyPr wrap="none" rtlCol="0">
            <a:spAutoFit/>
          </a:bodyPr>
          <a:lstStyle/>
          <a:p>
            <a:r>
              <a:rPr lang="zh-CN" altLang="en-US" sz="2800" b="1" dirty="0">
                <a:cs typeface="+mn-ea"/>
                <a:sym typeface="+mn-lt"/>
              </a:rPr>
              <a:t>四讲四有要求是什么</a:t>
            </a:r>
            <a:r>
              <a:rPr lang="zh-CN" altLang="en-US" sz="2800" b="1" dirty="0">
                <a:solidFill>
                  <a:srgbClr val="C00000"/>
                </a:solidFill>
                <a:cs typeface="+mn-ea"/>
                <a:sym typeface="+mn-lt"/>
              </a:rPr>
              <a:t>？</a:t>
            </a:r>
          </a:p>
        </p:txBody>
      </p:sp>
      <p:sp>
        <p:nvSpPr>
          <p:cNvPr id="15" name="矩形 14"/>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cs typeface="+mn-ea"/>
                <a:sym typeface="+mn-lt"/>
              </a:rPr>
              <a:t>四讲</a:t>
            </a:r>
            <a:endParaRPr lang="en-US" altLang="zh-CN" sz="2800" b="1" dirty="0">
              <a:cs typeface="+mn-ea"/>
              <a:sym typeface="+mn-lt"/>
            </a:endParaRPr>
          </a:p>
          <a:p>
            <a:pPr algn="ctr"/>
            <a:r>
              <a:rPr lang="zh-CN" altLang="en-US" sz="2800" b="1" dirty="0">
                <a:cs typeface="+mn-ea"/>
                <a:sym typeface="+mn-lt"/>
              </a:rPr>
              <a:t>四有</a:t>
            </a:r>
          </a:p>
        </p:txBody>
      </p:sp>
      <p:grpSp>
        <p:nvGrpSpPr>
          <p:cNvPr id="3" name="组合 2"/>
          <p:cNvGrpSpPr/>
          <p:nvPr/>
        </p:nvGrpSpPr>
        <p:grpSpPr>
          <a:xfrm>
            <a:off x="2955012" y="2752111"/>
            <a:ext cx="2021118" cy="432072"/>
            <a:chOff x="2955012" y="2752111"/>
            <a:chExt cx="2021118" cy="432072"/>
          </a:xfrm>
        </p:grpSpPr>
        <p:sp>
          <p:nvSpPr>
            <p:cNvPr id="17" name="圆角矩形 16"/>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cs typeface="+mn-ea"/>
                  <a:sym typeface="+mn-lt"/>
                </a:rPr>
                <a:t>政治</a:t>
              </a:r>
            </a:p>
          </p:txBody>
        </p:sp>
        <p:sp>
          <p:nvSpPr>
            <p:cNvPr id="20" name="TextBox 14"/>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cs typeface="+mn-ea"/>
                  <a:sym typeface="+mn-lt"/>
                </a:rPr>
                <a:t>讲</a:t>
              </a:r>
            </a:p>
          </p:txBody>
        </p:sp>
        <p:sp>
          <p:nvSpPr>
            <p:cNvPr id="21" name="矩形 20"/>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cs typeface="+mn-ea"/>
                  <a:sym typeface="+mn-lt"/>
                </a:rPr>
                <a:t>信念</a:t>
              </a:r>
            </a:p>
          </p:txBody>
        </p:sp>
        <p:sp>
          <p:nvSpPr>
            <p:cNvPr id="22" name="TextBox 14"/>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cs typeface="+mn-ea"/>
                  <a:sym typeface="+mn-lt"/>
                </a:rPr>
                <a:t>有</a:t>
              </a:r>
            </a:p>
          </p:txBody>
        </p:sp>
      </p:grpSp>
      <p:grpSp>
        <p:nvGrpSpPr>
          <p:cNvPr id="2" name="组合 1"/>
          <p:cNvGrpSpPr/>
          <p:nvPr/>
        </p:nvGrpSpPr>
        <p:grpSpPr>
          <a:xfrm>
            <a:off x="5061466" y="2752111"/>
            <a:ext cx="2021118" cy="432072"/>
            <a:chOff x="5061466" y="2752111"/>
            <a:chExt cx="2021118" cy="432072"/>
          </a:xfrm>
        </p:grpSpPr>
        <p:sp>
          <p:nvSpPr>
            <p:cNvPr id="24" name="圆角矩形 23"/>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cs typeface="+mn-ea"/>
                  <a:sym typeface="+mn-lt"/>
                </a:rPr>
                <a:t>规矩</a:t>
              </a:r>
            </a:p>
          </p:txBody>
        </p:sp>
        <p:sp>
          <p:nvSpPr>
            <p:cNvPr id="27" name="TextBox 14"/>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cs typeface="+mn-ea"/>
                  <a:sym typeface="+mn-lt"/>
                </a:rPr>
                <a:t>讲</a:t>
              </a:r>
            </a:p>
          </p:txBody>
        </p:sp>
        <p:sp>
          <p:nvSpPr>
            <p:cNvPr id="28" name="矩形 27"/>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cs typeface="+mn-ea"/>
                  <a:sym typeface="+mn-lt"/>
                </a:rPr>
                <a:t>纪律</a:t>
              </a:r>
            </a:p>
          </p:txBody>
        </p:sp>
        <p:sp>
          <p:nvSpPr>
            <p:cNvPr id="29" name="TextBox 14"/>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cs typeface="+mn-ea"/>
                  <a:sym typeface="+mn-lt"/>
                </a:rPr>
                <a:t>有</a:t>
              </a:r>
            </a:p>
          </p:txBody>
        </p:sp>
      </p:grpSp>
      <p:grpSp>
        <p:nvGrpSpPr>
          <p:cNvPr id="6" name="组合 5"/>
          <p:cNvGrpSpPr/>
          <p:nvPr/>
        </p:nvGrpSpPr>
        <p:grpSpPr>
          <a:xfrm>
            <a:off x="2955012" y="3314086"/>
            <a:ext cx="2021118" cy="432072"/>
            <a:chOff x="2955012" y="3314086"/>
            <a:chExt cx="2021118" cy="432072"/>
          </a:xfrm>
        </p:grpSpPr>
        <p:sp>
          <p:nvSpPr>
            <p:cNvPr id="31" name="圆角矩形 30"/>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圆角矩形 31"/>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cs typeface="+mn-ea"/>
                  <a:sym typeface="+mn-lt"/>
                </a:rPr>
                <a:t>道德</a:t>
              </a:r>
            </a:p>
          </p:txBody>
        </p:sp>
        <p:sp>
          <p:nvSpPr>
            <p:cNvPr id="34" name="TextBox 14"/>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cs typeface="+mn-ea"/>
                  <a:sym typeface="+mn-lt"/>
                </a:rPr>
                <a:t>讲</a:t>
              </a:r>
            </a:p>
          </p:txBody>
        </p:sp>
        <p:sp>
          <p:nvSpPr>
            <p:cNvPr id="35" name="矩形 34"/>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cs typeface="+mn-ea"/>
                  <a:sym typeface="+mn-lt"/>
                </a:rPr>
                <a:t>品行</a:t>
              </a:r>
            </a:p>
          </p:txBody>
        </p:sp>
        <p:sp>
          <p:nvSpPr>
            <p:cNvPr id="36" name="TextBox 14"/>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cs typeface="+mn-ea"/>
                  <a:sym typeface="+mn-lt"/>
                </a:rPr>
                <a:t>有</a:t>
              </a:r>
            </a:p>
          </p:txBody>
        </p:sp>
      </p:grpSp>
      <p:grpSp>
        <p:nvGrpSpPr>
          <p:cNvPr id="5" name="组合 4"/>
          <p:cNvGrpSpPr/>
          <p:nvPr/>
        </p:nvGrpSpPr>
        <p:grpSpPr>
          <a:xfrm>
            <a:off x="5061466" y="3314086"/>
            <a:ext cx="2021118" cy="432072"/>
            <a:chOff x="5061466" y="3314086"/>
            <a:chExt cx="2021118" cy="432072"/>
          </a:xfrm>
        </p:grpSpPr>
        <p:sp>
          <p:nvSpPr>
            <p:cNvPr id="38" name="圆角矩形 37"/>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圆角矩形 38"/>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cs typeface="+mn-ea"/>
                  <a:sym typeface="+mn-lt"/>
                </a:rPr>
                <a:t>奉献</a:t>
              </a:r>
            </a:p>
          </p:txBody>
        </p:sp>
        <p:sp>
          <p:nvSpPr>
            <p:cNvPr id="41" name="TextBox 14"/>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cs typeface="+mn-ea"/>
                  <a:sym typeface="+mn-lt"/>
                </a:rPr>
                <a:t>讲</a:t>
              </a:r>
            </a:p>
          </p:txBody>
        </p:sp>
        <p:sp>
          <p:nvSpPr>
            <p:cNvPr id="42" name="矩形 41"/>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cs typeface="+mn-ea"/>
                  <a:sym typeface="+mn-lt"/>
                </a:rPr>
                <a:t>作为</a:t>
              </a:r>
            </a:p>
          </p:txBody>
        </p:sp>
        <p:sp>
          <p:nvSpPr>
            <p:cNvPr id="43" name="TextBox 14"/>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cs typeface="+mn-ea"/>
                  <a:sym typeface="+mn-lt"/>
                </a:rPr>
                <a:t>有</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xmlns="" val="0"/>
              </a:ext>
            </a:extLst>
          </a:blip>
          <a:srcRect t="11081"/>
          <a:stretch>
            <a:fillRect/>
          </a:stretch>
        </p:blipFill>
        <p:spPr>
          <a:xfrm>
            <a:off x="7428492" y="2086779"/>
            <a:ext cx="3090350" cy="3419021"/>
          </a:xfrm>
          <a:prstGeom prst="rect">
            <a:avLst/>
          </a:prstGeom>
        </p:spPr>
      </p:pic>
      <p:sp>
        <p:nvSpPr>
          <p:cNvPr id="46" name="矩形 45"/>
          <p:cNvSpPr/>
          <p:nvPr/>
        </p:nvSpPr>
        <p:spPr>
          <a:xfrm>
            <a:off x="1783870" y="3956576"/>
            <a:ext cx="5644622"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xmlns="" val="64384549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 calcmode="lin" valueType="num">
                                      <p:cBhvr>
                                        <p:cTn id="13" dur="1500" fill="hold"/>
                                        <p:tgtEl>
                                          <p:spTgt spid="15"/>
                                        </p:tgtEl>
                                        <p:attrNameLst>
                                          <p:attrName>style.rotation</p:attrName>
                                        </p:attrNameLst>
                                      </p:cBhvr>
                                      <p:tavLst>
                                        <p:tav tm="0">
                                          <p:val>
                                            <p:fltVal val="90"/>
                                          </p:val>
                                        </p:tav>
                                        <p:tav tm="100000">
                                          <p:val>
                                            <p:fltVal val="0"/>
                                          </p:val>
                                        </p:tav>
                                      </p:tavLst>
                                    </p:anim>
                                    <p:animEffect transition="in" filter="fade">
                                      <p:cBhvr>
                                        <p:cTn id="14" dur="1500"/>
                                        <p:tgtEl>
                                          <p:spTgt spid="15"/>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53" presetClass="entr" presetSubtype="16"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6500"/>
                            </p:stCondLst>
                            <p:childTnLst>
                              <p:par>
                                <p:cTn id="46" presetID="14" presetClass="entr" presetSubtype="1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randombar(horizontal)">
                                      <p:cBhvr>
                                        <p:cTn id="4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8" name="矩形 7"/>
          <p:cNvSpPr/>
          <p:nvPr/>
        </p:nvSpPr>
        <p:spPr>
          <a:xfrm>
            <a:off x="6642532" y="4002759"/>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政治意识</a:t>
            </a:r>
          </a:p>
        </p:txBody>
      </p:sp>
      <p:sp>
        <p:nvSpPr>
          <p:cNvPr id="9" name="矩形 8"/>
          <p:cNvSpPr/>
          <p:nvPr/>
        </p:nvSpPr>
        <p:spPr>
          <a:xfrm>
            <a:off x="6642532" y="4570498"/>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大局意识</a:t>
            </a:r>
          </a:p>
        </p:txBody>
      </p:sp>
      <p:sp>
        <p:nvSpPr>
          <p:cNvPr id="10" name="矩形 9"/>
          <p:cNvSpPr/>
          <p:nvPr/>
        </p:nvSpPr>
        <p:spPr>
          <a:xfrm>
            <a:off x="6642532" y="5172052"/>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核心意识</a:t>
            </a:r>
          </a:p>
        </p:txBody>
      </p:sp>
      <p:grpSp>
        <p:nvGrpSpPr>
          <p:cNvPr id="5" name="组合 4"/>
          <p:cNvGrpSpPr/>
          <p:nvPr/>
        </p:nvGrpSpPr>
        <p:grpSpPr>
          <a:xfrm>
            <a:off x="4172571" y="4348847"/>
            <a:ext cx="1879885" cy="1711754"/>
            <a:chOff x="4172571" y="4348847"/>
            <a:chExt cx="1879885" cy="1711754"/>
          </a:xfrm>
        </p:grpSpPr>
        <p:sp>
          <p:nvSpPr>
            <p:cNvPr id="2" name="矩形 1"/>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cs typeface="+mn-ea"/>
                  <a:sym typeface="+mn-lt"/>
                </a:rPr>
                <a:t>强化</a:t>
              </a:r>
              <a:endParaRPr lang="en-US" altLang="zh-CN" sz="5400" b="1" dirty="0">
                <a:solidFill>
                  <a:schemeClr val="bg1"/>
                </a:solidFill>
                <a:cs typeface="+mn-ea"/>
                <a:sym typeface="+mn-lt"/>
              </a:endParaRPr>
            </a:p>
            <a:p>
              <a:r>
                <a:rPr lang="zh-CN" altLang="en-US" sz="2800" b="1" dirty="0">
                  <a:solidFill>
                    <a:schemeClr val="bg1"/>
                  </a:solidFill>
                  <a:cs typeface="+mn-ea"/>
                  <a:sym typeface="+mn-lt"/>
                </a:rPr>
                <a:t>四种意识</a:t>
              </a:r>
            </a:p>
          </p:txBody>
        </p:sp>
      </p:grpSp>
      <p:sp>
        <p:nvSpPr>
          <p:cNvPr id="12" name="燕尾形 1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14" name="直接连接符 13"/>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15" name="矩形 14"/>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cs typeface="+mn-ea"/>
                  <a:sym typeface="+mn-lt"/>
                </a:rPr>
                <a:t>讲政治、有信念</a:t>
              </a:r>
              <a:endParaRPr lang="zh-CN" altLang="en-US" sz="2800" dirty="0">
                <a:solidFill>
                  <a:schemeClr val="bg1"/>
                </a:solidFill>
                <a:cs typeface="+mn-ea"/>
                <a:sym typeface="+mn-lt"/>
              </a:endParaRPr>
            </a:p>
          </p:txBody>
        </p:sp>
      </p:grpSp>
      <p:sp>
        <p:nvSpPr>
          <p:cNvPr id="17" name="矩形 16"/>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cs typeface="+mn-ea"/>
                <a:sym typeface="+mn-lt"/>
              </a:rPr>
              <a:t>是爱党之源</a:t>
            </a:r>
            <a:endParaRPr lang="zh-CN" altLang="en-US" sz="3200" dirty="0">
              <a:solidFill>
                <a:srgbClr val="C00000"/>
              </a:solidFill>
              <a:cs typeface="+mn-ea"/>
              <a:sym typeface="+mn-lt"/>
            </a:endParaRPr>
          </a:p>
        </p:txBody>
      </p:sp>
      <p:pic>
        <p:nvPicPr>
          <p:cNvPr id="27" name="图片 26"/>
          <p:cNvPicPr>
            <a:picLocks noChangeAspect="1"/>
          </p:cNvPicPr>
          <p:nvPr/>
        </p:nvPicPr>
        <p:blipFill>
          <a:blip r:embed="rId4" cstate="print"/>
          <a:stretch>
            <a:fillRect/>
          </a:stretch>
        </p:blipFill>
        <p:spPr>
          <a:xfrm>
            <a:off x="2393911" y="1928525"/>
            <a:ext cx="1140051" cy="2420322"/>
          </a:xfrm>
          <a:prstGeom prst="rect">
            <a:avLst/>
          </a:prstGeom>
        </p:spPr>
      </p:pic>
      <p:sp>
        <p:nvSpPr>
          <p:cNvPr id="32" name="矩形 31"/>
          <p:cNvSpPr/>
          <p:nvPr/>
        </p:nvSpPr>
        <p:spPr>
          <a:xfrm>
            <a:off x="6642532" y="5822981"/>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看齐意识</a:t>
            </a:r>
          </a:p>
        </p:txBody>
      </p:sp>
    </p:spTree>
    <p:extLst>
      <p:ext uri="{BB962C8B-B14F-4D97-AF65-F5344CB8AC3E}">
        <p14:creationId xmlns:p14="http://schemas.microsoft.com/office/powerpoint/2010/main" xmlns="" val="8532544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animBg="1"/>
      <p:bldP spid="17" grpId="0"/>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6603" y="4901066"/>
            <a:ext cx="7808029"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cs typeface="+mn-ea"/>
                <a:sym typeface="+mn-lt"/>
              </a:rPr>
              <a:t>在大是大非问题上态度鲜明，立场坚定，不左顾右盼，自觉地在思想上政治上行动上同以习近平同志为总书记的党中央保持高度一致。</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3519613" y="2160821"/>
            <a:ext cx="2340771" cy="2324746"/>
            <a:chOff x="3519613" y="2160821"/>
            <a:chExt cx="2340771" cy="2324746"/>
          </a:xfrm>
        </p:grpSpPr>
        <p:sp>
          <p:nvSpPr>
            <p:cNvPr id="2" name="椭圆 1"/>
            <p:cNvSpPr/>
            <p:nvPr/>
          </p:nvSpPr>
          <p:spPr>
            <a:xfrm>
              <a:off x="3519613" y="2160821"/>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519613" y="2817941"/>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cs typeface="+mn-ea"/>
                  <a:sym typeface="+mn-lt"/>
                </a:rPr>
                <a:t>强化</a:t>
              </a:r>
              <a:endParaRPr lang="en-US" altLang="zh-CN" sz="5400" b="1" dirty="0">
                <a:solidFill>
                  <a:schemeClr val="bg1"/>
                </a:solidFill>
                <a:cs typeface="+mn-ea"/>
                <a:sym typeface="+mn-lt"/>
              </a:endParaRPr>
            </a:p>
            <a:p>
              <a:pPr algn="ctr"/>
              <a:r>
                <a:rPr lang="zh-CN" altLang="en-US" sz="2800" b="1" dirty="0">
                  <a:solidFill>
                    <a:schemeClr val="bg1"/>
                  </a:solidFill>
                  <a:cs typeface="+mn-ea"/>
                  <a:sym typeface="+mn-lt"/>
                </a:rPr>
                <a:t>政治意识</a:t>
              </a:r>
            </a:p>
          </p:txBody>
        </p:sp>
        <p:cxnSp>
          <p:nvCxnSpPr>
            <p:cNvPr id="17" name="直接连接符 16"/>
            <p:cNvCxnSpPr/>
            <p:nvPr/>
          </p:nvCxnSpPr>
          <p:spPr>
            <a:xfrm>
              <a:off x="3891572" y="3456121"/>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888732" y="1923339"/>
            <a:ext cx="4529876"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运用</a:t>
            </a:r>
            <a:r>
              <a:rPr lang="zh-CN" altLang="en-US" sz="2400" dirty="0">
                <a:solidFill>
                  <a:schemeClr val="bg1"/>
                </a:solidFill>
                <a:cs typeface="+mn-ea"/>
                <a:sym typeface="+mn-lt"/>
              </a:rPr>
              <a:t>政治思维</a:t>
            </a:r>
          </a:p>
        </p:txBody>
      </p:sp>
      <p:sp>
        <p:nvSpPr>
          <p:cNvPr id="20" name="矩形 19"/>
          <p:cNvSpPr/>
          <p:nvPr/>
        </p:nvSpPr>
        <p:spPr>
          <a:xfrm>
            <a:off x="6888732" y="2423667"/>
            <a:ext cx="4529875"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增强</a:t>
            </a:r>
            <a:r>
              <a:rPr lang="zh-CN" altLang="en-US" sz="2400" dirty="0">
                <a:solidFill>
                  <a:schemeClr val="bg1"/>
                </a:solidFill>
                <a:cs typeface="+mn-ea"/>
                <a:sym typeface="+mn-lt"/>
              </a:rPr>
              <a:t>政治定力、政治敏感性和政治洞察力</a:t>
            </a:r>
          </a:p>
        </p:txBody>
      </p:sp>
      <p:sp>
        <p:nvSpPr>
          <p:cNvPr id="21" name="矩形 20"/>
          <p:cNvSpPr/>
          <p:nvPr/>
        </p:nvSpPr>
        <p:spPr>
          <a:xfrm>
            <a:off x="6888732" y="3313458"/>
            <a:ext cx="454903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坚定</a:t>
            </a:r>
            <a:r>
              <a:rPr lang="zh-CN" altLang="en-US" sz="2400" dirty="0">
                <a:solidFill>
                  <a:schemeClr val="bg1"/>
                </a:solidFill>
                <a:cs typeface="+mn-ea"/>
                <a:sym typeface="+mn-lt"/>
              </a:rPr>
              <a:t>正确的政治观点、政治立场</a:t>
            </a:r>
          </a:p>
        </p:txBody>
      </p:sp>
      <p:sp>
        <p:nvSpPr>
          <p:cNvPr id="22" name="矩形 21"/>
          <p:cNvSpPr/>
          <p:nvPr/>
        </p:nvSpPr>
        <p:spPr>
          <a:xfrm>
            <a:off x="6888732" y="4141742"/>
            <a:ext cx="454903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明辨</a:t>
            </a:r>
            <a:r>
              <a:rPr lang="zh-CN" altLang="en-US" sz="2400" dirty="0">
                <a:solidFill>
                  <a:schemeClr val="bg1"/>
                </a:solidFill>
                <a:cs typeface="+mn-ea"/>
                <a:sym typeface="+mn-lt"/>
              </a:rPr>
              <a:t>政治方向</a:t>
            </a:r>
          </a:p>
        </p:txBody>
      </p:sp>
      <p:grpSp>
        <p:nvGrpSpPr>
          <p:cNvPr id="32" name="组合 31"/>
          <p:cNvGrpSpPr/>
          <p:nvPr/>
        </p:nvGrpSpPr>
        <p:grpSpPr>
          <a:xfrm>
            <a:off x="5453372" y="2146880"/>
            <a:ext cx="1435360" cy="2198432"/>
            <a:chOff x="5453372" y="2146880"/>
            <a:chExt cx="1435360" cy="2198432"/>
          </a:xfrm>
        </p:grpSpPr>
        <p:cxnSp>
          <p:nvCxnSpPr>
            <p:cNvPr id="24" name="直接连接符 23"/>
            <p:cNvCxnSpPr>
              <a:stCxn id="18" idx="1"/>
            </p:cNvCxnSpPr>
            <p:nvPr/>
          </p:nvCxnSpPr>
          <p:spPr>
            <a:xfrm flipH="1">
              <a:off x="5720375" y="214688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1"/>
            </p:cNvCxnSpPr>
            <p:nvPr/>
          </p:nvCxnSpPr>
          <p:spPr>
            <a:xfrm flipH="1">
              <a:off x="5453372" y="2849943"/>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p:cNvCxnSpPr>
            <p:nvPr/>
          </p:nvCxnSpPr>
          <p:spPr>
            <a:xfrm flipH="1" flipV="1">
              <a:off x="5736400" y="3595607"/>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1"/>
            </p:cNvCxnSpPr>
            <p:nvPr/>
          </p:nvCxnSpPr>
          <p:spPr>
            <a:xfrm flipH="1" flipV="1">
              <a:off x="5720375" y="376645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4999368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8488" y="5461848"/>
            <a:ext cx="728069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cs typeface="+mn-ea"/>
                <a:sym typeface="+mn-lt"/>
              </a:rPr>
              <a:t>着眼于整个国家、整个民族，服从服务于中心工作，将个人理想与民族复兴的宏愿结合起来，志存高远，凝心聚力，奋发有为。</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397656" y="2362549"/>
            <a:ext cx="2340771" cy="2324746"/>
            <a:chOff x="6397656" y="2362549"/>
            <a:chExt cx="2340771" cy="2324746"/>
          </a:xfrm>
        </p:grpSpPr>
        <p:sp>
          <p:nvSpPr>
            <p:cNvPr id="11" name="椭圆 10"/>
            <p:cNvSpPr/>
            <p:nvPr/>
          </p:nvSpPr>
          <p:spPr>
            <a:xfrm>
              <a:off x="6397656" y="2362549"/>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6397656" y="3019669"/>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cs typeface="+mn-ea"/>
                  <a:sym typeface="+mn-lt"/>
                </a:rPr>
                <a:t>强化</a:t>
              </a:r>
              <a:endParaRPr lang="en-US" altLang="zh-CN" sz="5400" b="1" dirty="0">
                <a:solidFill>
                  <a:schemeClr val="bg1"/>
                </a:solidFill>
                <a:cs typeface="+mn-ea"/>
                <a:sym typeface="+mn-lt"/>
              </a:endParaRPr>
            </a:p>
            <a:p>
              <a:pPr algn="ctr"/>
              <a:r>
                <a:rPr lang="zh-CN" altLang="en-US" sz="2800" b="1" dirty="0">
                  <a:solidFill>
                    <a:schemeClr val="bg1"/>
                  </a:solidFill>
                  <a:cs typeface="+mn-ea"/>
                  <a:sym typeface="+mn-lt"/>
                </a:rPr>
                <a:t>大局意识</a:t>
              </a:r>
            </a:p>
          </p:txBody>
        </p:sp>
        <p:cxnSp>
          <p:nvCxnSpPr>
            <p:cNvPr id="13" name="直接连接符 12"/>
            <p:cNvCxnSpPr/>
            <p:nvPr/>
          </p:nvCxnSpPr>
          <p:spPr>
            <a:xfrm>
              <a:off x="6769615" y="3657849"/>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611102"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以“四个全面”战略布局为</a:t>
            </a:r>
            <a:r>
              <a:rPr lang="zh-CN" altLang="en-US" sz="2000" b="1" dirty="0">
                <a:solidFill>
                  <a:schemeClr val="bg1"/>
                </a:solidFill>
                <a:cs typeface="+mn-ea"/>
                <a:sym typeface="+mn-lt"/>
              </a:rPr>
              <a:t>总揽</a:t>
            </a:r>
            <a:r>
              <a:rPr lang="zh-CN" altLang="en-US" sz="2000" dirty="0">
                <a:solidFill>
                  <a:schemeClr val="bg1"/>
                </a:solidFill>
                <a:cs typeface="+mn-ea"/>
                <a:sym typeface="+mn-lt"/>
              </a:rPr>
              <a:t>，</a:t>
            </a:r>
          </a:p>
        </p:txBody>
      </p:sp>
      <p:sp>
        <p:nvSpPr>
          <p:cNvPr id="14" name="圆角矩形 13"/>
          <p:cNvSpPr/>
          <p:nvPr/>
        </p:nvSpPr>
        <p:spPr>
          <a:xfrm>
            <a:off x="3611102"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以实现中国梦</a:t>
            </a:r>
            <a:endParaRPr lang="en-US" altLang="zh-CN" sz="2000" dirty="0">
              <a:solidFill>
                <a:schemeClr val="bg1"/>
              </a:solidFill>
              <a:cs typeface="+mn-ea"/>
              <a:sym typeface="+mn-lt"/>
            </a:endParaRPr>
          </a:p>
          <a:p>
            <a:pPr algn="ctr"/>
            <a:r>
              <a:rPr lang="zh-CN" altLang="en-US" sz="2000" dirty="0">
                <a:solidFill>
                  <a:schemeClr val="bg1"/>
                </a:solidFill>
                <a:cs typeface="+mn-ea"/>
                <a:sym typeface="+mn-lt"/>
              </a:rPr>
              <a:t>为奋斗</a:t>
            </a:r>
            <a:r>
              <a:rPr lang="zh-CN" altLang="en-US" sz="2000" b="1" dirty="0">
                <a:solidFill>
                  <a:schemeClr val="bg1"/>
                </a:solidFill>
                <a:cs typeface="+mn-ea"/>
                <a:sym typeface="+mn-lt"/>
              </a:rPr>
              <a:t>目标</a:t>
            </a:r>
            <a:r>
              <a:rPr lang="zh-CN" altLang="en-US" sz="2000" dirty="0">
                <a:solidFill>
                  <a:schemeClr val="bg1"/>
                </a:solidFill>
                <a:cs typeface="+mn-ea"/>
                <a:sym typeface="+mn-lt"/>
              </a:rPr>
              <a:t>，</a:t>
            </a:r>
          </a:p>
        </p:txBody>
      </p:sp>
      <p:sp>
        <p:nvSpPr>
          <p:cNvPr id="15" name="圆角矩形 14"/>
          <p:cNvSpPr/>
          <p:nvPr/>
        </p:nvSpPr>
        <p:spPr>
          <a:xfrm>
            <a:off x="8942519"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以十三五规划</a:t>
            </a:r>
            <a:endParaRPr lang="en-US" altLang="zh-CN" sz="2000" dirty="0">
              <a:solidFill>
                <a:schemeClr val="bg1"/>
              </a:solidFill>
              <a:cs typeface="+mn-ea"/>
              <a:sym typeface="+mn-lt"/>
            </a:endParaRPr>
          </a:p>
          <a:p>
            <a:pPr algn="ctr"/>
            <a:r>
              <a:rPr lang="zh-CN" altLang="en-US" sz="2000" dirty="0">
                <a:solidFill>
                  <a:schemeClr val="bg1"/>
                </a:solidFill>
                <a:cs typeface="+mn-ea"/>
                <a:sym typeface="+mn-lt"/>
              </a:rPr>
              <a:t>为</a:t>
            </a:r>
            <a:r>
              <a:rPr lang="zh-CN" altLang="en-US" sz="2000" b="1" dirty="0">
                <a:solidFill>
                  <a:schemeClr val="bg1"/>
                </a:solidFill>
                <a:cs typeface="+mn-ea"/>
                <a:sym typeface="+mn-lt"/>
              </a:rPr>
              <a:t>主线</a:t>
            </a:r>
            <a:r>
              <a:rPr lang="zh-CN" altLang="en-US" sz="2000" dirty="0">
                <a:solidFill>
                  <a:schemeClr val="bg1"/>
                </a:solidFill>
                <a:cs typeface="+mn-ea"/>
                <a:sym typeface="+mn-lt"/>
              </a:rPr>
              <a:t>，</a:t>
            </a:r>
          </a:p>
        </p:txBody>
      </p:sp>
      <p:sp>
        <p:nvSpPr>
          <p:cNvPr id="16" name="圆角矩形 15"/>
          <p:cNvSpPr/>
          <p:nvPr/>
        </p:nvSpPr>
        <p:spPr>
          <a:xfrm>
            <a:off x="8942519"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以各级党委的决定部署为</a:t>
            </a:r>
            <a:r>
              <a:rPr lang="zh-CN" altLang="en-US" sz="2000" b="1" dirty="0">
                <a:solidFill>
                  <a:schemeClr val="bg1"/>
                </a:solidFill>
                <a:cs typeface="+mn-ea"/>
                <a:sym typeface="+mn-lt"/>
              </a:rPr>
              <a:t>推手</a:t>
            </a:r>
            <a:r>
              <a:rPr lang="zh-CN" altLang="en-US" sz="2000" dirty="0">
                <a:solidFill>
                  <a:schemeClr val="bg1"/>
                </a:solidFill>
                <a:cs typeface="+mn-ea"/>
                <a:sym typeface="+mn-lt"/>
              </a:rPr>
              <a:t>，</a:t>
            </a:r>
          </a:p>
        </p:txBody>
      </p:sp>
      <p:sp>
        <p:nvSpPr>
          <p:cNvPr id="17" name="椭圆 16"/>
          <p:cNvSpPr/>
          <p:nvPr/>
        </p:nvSpPr>
        <p:spPr>
          <a:xfrm>
            <a:off x="5649129" y="1595380"/>
            <a:ext cx="3797085" cy="379708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8924714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84416" y="2185262"/>
            <a:ext cx="711372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992729" y="3860926"/>
            <a:ext cx="5949073" cy="1546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cs typeface="+mn-ea"/>
                <a:sym typeface="+mn-lt"/>
              </a:rPr>
              <a:t>不断加强党的领导，尤其强化党的政治领导，对各级党组织作出的指示、决定不怀疑、不深究、不琢磨、不议论，积极践行党的宗旨，维护党的权威，爱护党的形象，巩固党长期执政的地位。</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6" name="组合 5"/>
          <p:cNvGrpSpPr/>
          <p:nvPr/>
        </p:nvGrpSpPr>
        <p:grpSpPr>
          <a:xfrm>
            <a:off x="2490025" y="2729552"/>
            <a:ext cx="2340771" cy="2324746"/>
            <a:chOff x="2490025" y="2729552"/>
            <a:chExt cx="2340771" cy="2324746"/>
          </a:xfrm>
        </p:grpSpPr>
        <p:sp>
          <p:nvSpPr>
            <p:cNvPr id="5" name="椭圆 4"/>
            <p:cNvSpPr/>
            <p:nvPr/>
          </p:nvSpPr>
          <p:spPr>
            <a:xfrm>
              <a:off x="2490025" y="2729552"/>
              <a:ext cx="2324746" cy="2324746"/>
            </a:xfrm>
            <a:prstGeom prst="ellipse">
              <a:avLst/>
            </a:prstGeom>
            <a:solidFill>
              <a:srgbClr val="C0000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2490025" y="3386672"/>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cs typeface="+mn-ea"/>
                  <a:sym typeface="+mn-lt"/>
                </a:rPr>
                <a:t>强化</a:t>
              </a:r>
              <a:endParaRPr lang="en-US" altLang="zh-CN" sz="5400" b="1" dirty="0">
                <a:solidFill>
                  <a:schemeClr val="bg1"/>
                </a:solidFill>
                <a:cs typeface="+mn-ea"/>
                <a:sym typeface="+mn-lt"/>
              </a:endParaRPr>
            </a:p>
            <a:p>
              <a:pPr algn="ctr"/>
              <a:r>
                <a:rPr lang="zh-CN" altLang="en-US" sz="2800" b="1" dirty="0">
                  <a:solidFill>
                    <a:schemeClr val="bg1"/>
                  </a:solidFill>
                  <a:cs typeface="+mn-ea"/>
                  <a:sym typeface="+mn-lt"/>
                </a:rPr>
                <a:t>核心意识</a:t>
              </a:r>
            </a:p>
          </p:txBody>
        </p:sp>
        <p:cxnSp>
          <p:nvCxnSpPr>
            <p:cNvPr id="8" name="直接连接符 7"/>
            <p:cNvCxnSpPr/>
            <p:nvPr/>
          </p:nvCxnSpPr>
          <p:spPr>
            <a:xfrm>
              <a:off x="2861984" y="4024852"/>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668439" y="2526084"/>
            <a:ext cx="6610489" cy="1100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以</a:t>
            </a:r>
            <a:r>
              <a:rPr lang="zh-CN" altLang="en-US" sz="6000" b="1" dirty="0">
                <a:solidFill>
                  <a:schemeClr val="bg1"/>
                </a:solidFill>
                <a:cs typeface="+mn-ea"/>
                <a:sym typeface="+mn-lt"/>
              </a:rPr>
              <a:t>党中央</a:t>
            </a:r>
            <a:r>
              <a:rPr lang="zh-CN" altLang="en-US" sz="2800" b="1" dirty="0">
                <a:solidFill>
                  <a:schemeClr val="bg1"/>
                </a:solidFill>
                <a:cs typeface="+mn-ea"/>
                <a:sym typeface="+mn-lt"/>
              </a:rPr>
              <a:t>和各级党组织为核心</a:t>
            </a:r>
          </a:p>
        </p:txBody>
      </p:sp>
    </p:spTree>
    <p:extLst>
      <p:ext uri="{BB962C8B-B14F-4D97-AF65-F5344CB8AC3E}">
        <p14:creationId xmlns:p14="http://schemas.microsoft.com/office/powerpoint/2010/main" xmlns="" val="427692644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2500"/>
                            </p:stCondLst>
                            <p:childTnLst>
                              <p:par>
                                <p:cTn id="22" presetID="1" presetClass="entr" presetSubtype="0" fill="hold" grpId="0" nodeType="afterEffect">
                                  <p:stCondLst>
                                    <p:cond delay="0"/>
                                  </p:stCondLst>
                                  <p:iterate type="lt">
                                    <p:tmAbs val="200"/>
                                  </p:iterate>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901"/>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1cnrlkb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730</TotalTime>
  <Words>2835</Words>
  <Application>Microsoft Office PowerPoint</Application>
  <PresentationFormat>自定义</PresentationFormat>
  <Paragraphs>251</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四讲四有01</dc:title>
  <dc:creator>Administrator</dc:creator>
  <cp:lastModifiedBy>hlf</cp:lastModifiedBy>
  <cp:revision>139</cp:revision>
  <dcterms:created xsi:type="dcterms:W3CDTF">2016-06-07T02:00:30Z</dcterms:created>
  <dcterms:modified xsi:type="dcterms:W3CDTF">2018-02-26T08:35:30Z</dcterms:modified>
</cp:coreProperties>
</file>