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3" r:id="rId5"/>
    <p:sldId id="262" r:id="rId6"/>
    <p:sldId id="267" r:id="rId7"/>
    <p:sldId id="268" r:id="rId8"/>
    <p:sldId id="269" r:id="rId9"/>
    <p:sldId id="264" r:id="rId10"/>
    <p:sldId id="270" r:id="rId11"/>
    <p:sldId id="271" r:id="rId12"/>
    <p:sldId id="272" r:id="rId13"/>
    <p:sldId id="273" r:id="rId14"/>
    <p:sldId id="265" r:id="rId15"/>
    <p:sldId id="274" r:id="rId16"/>
    <p:sldId id="275" r:id="rId17"/>
    <p:sldId id="276" r:id="rId18"/>
    <p:sldId id="277" r:id="rId19"/>
    <p:sldId id="266" r:id="rId20"/>
    <p:sldId id="278" r:id="rId21"/>
    <p:sldId id="279" r:id="rId22"/>
    <p:sldId id="280" r:id="rId23"/>
    <p:sldId id="281" r:id="rId24"/>
    <p:sldId id="282"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5692"/>
    <a:srgbClr val="17C0D4"/>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115" d="100"/>
          <a:sy n="115" d="100"/>
        </p:scale>
        <p:origin x="43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677"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677" cy="6858000"/>
          </a:xfrm>
          <a:prstGeom prst="rect">
            <a:avLst/>
          </a:prstGeom>
        </p:spPr>
      </p:pic>
    </p:spTree>
    <p:extLst>
      <p:ext uri="{BB962C8B-B14F-4D97-AF65-F5344CB8AC3E}">
        <p14:creationId xmlns:p14="http://schemas.microsoft.com/office/powerpoint/2010/main" val="20341462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r="50658"/>
          <a:stretch/>
        </p:blipFill>
        <p:spPr>
          <a:xfrm>
            <a:off x="954076" y="962119"/>
            <a:ext cx="4704602" cy="1705800"/>
          </a:xfrm>
          <a:prstGeom prst="rect">
            <a:avLst/>
          </a:prstGeom>
          <a:effectLst>
            <a:outerShdw blurRad="50800" dist="76200" dir="2700000" algn="tl" rotWithShape="0">
              <a:prstClr val="black">
                <a:alpha val="40000"/>
              </a:prstClr>
            </a:outerShdw>
            <a:reflection blurRad="6350" stA="50000" endA="300" endPos="55000" dir="5400000" sy="-100000" algn="bl" rotWithShape="0"/>
          </a:effectLst>
          <a:scene3d>
            <a:camera prst="perspectiveFront"/>
            <a:lightRig rig="threePt" dir="t"/>
          </a:scene3d>
        </p:spPr>
      </p:pic>
      <p:sp>
        <p:nvSpPr>
          <p:cNvPr id="4" name="文本框 3"/>
          <p:cNvSpPr txBox="1"/>
          <p:nvPr/>
        </p:nvSpPr>
        <p:spPr>
          <a:xfrm>
            <a:off x="2345467" y="3803274"/>
            <a:ext cx="8079130" cy="1661993"/>
          </a:xfrm>
          <a:prstGeom prst="rect">
            <a:avLst/>
          </a:prstGeom>
          <a:noFill/>
        </p:spPr>
        <p:txBody>
          <a:bodyPr wrap="square" rtlCol="0">
            <a:spAutoFit/>
          </a:bodyPr>
          <a:lstStyle/>
          <a:p>
            <a:pPr algn="ctr"/>
            <a:r>
              <a:rPr kumimoji="1" lang="en-US" altLang="zh-CN" sz="2400" b="1" dirty="0" smtClean="0">
                <a:solidFill>
                  <a:srgbClr val="C00000"/>
                </a:solidFill>
                <a:latin typeface="Microsoft YaHei" charset="-122"/>
                <a:ea typeface="Microsoft YaHei" charset="-122"/>
                <a:cs typeface="Microsoft YaHei" charset="-122"/>
              </a:rPr>
              <a:t>-</a:t>
            </a:r>
            <a:r>
              <a:rPr kumimoji="1" lang="zh-CN" altLang="en-US" sz="2400" b="1" dirty="0" smtClean="0">
                <a:solidFill>
                  <a:srgbClr val="C00000"/>
                </a:solidFill>
                <a:latin typeface="Microsoft YaHei" charset="-122"/>
                <a:ea typeface="Microsoft YaHei" charset="-122"/>
                <a:cs typeface="Microsoft YaHei" charset="-122"/>
              </a:rPr>
              <a:t>凝聚中国力量共建美好中国实现名族的伟大复兴</a:t>
            </a:r>
            <a:r>
              <a:rPr kumimoji="1" lang="en-US" altLang="zh-CN" sz="2400" b="1" dirty="0" smtClean="0">
                <a:solidFill>
                  <a:srgbClr val="C00000"/>
                </a:solidFill>
                <a:latin typeface="Microsoft YaHei" charset="-122"/>
                <a:ea typeface="Microsoft YaHei" charset="-122"/>
                <a:cs typeface="Microsoft YaHei" charset="-122"/>
              </a:rPr>
              <a:t>-</a:t>
            </a:r>
          </a:p>
          <a:p>
            <a:pPr algn="ctr"/>
            <a:endParaRPr kumimoji="1" lang="en-US" altLang="zh-CN" dirty="0"/>
          </a:p>
          <a:p>
            <a:pPr algn="ctr"/>
            <a:endParaRPr kumimoji="1" lang="en-US" altLang="zh-CN" dirty="0" smtClean="0"/>
          </a:p>
          <a:p>
            <a:pPr algn="ctr"/>
            <a:endParaRPr kumimoji="1" lang="en-US" altLang="zh-CN" dirty="0" smtClean="0"/>
          </a:p>
          <a:p>
            <a:pPr algn="ctr"/>
            <a:r>
              <a:rPr kumimoji="1" lang="en-US" altLang="zh-CN" sz="1200" dirty="0">
                <a:latin typeface="+mj-lt"/>
              </a:rPr>
              <a:t>concentrate the power of china to build healthy </a:t>
            </a:r>
            <a:r>
              <a:rPr kumimoji="1" lang="en-US" altLang="zh-CN" sz="1200" dirty="0" err="1">
                <a:latin typeface="+mj-lt"/>
              </a:rPr>
              <a:t>chinese</a:t>
            </a:r>
            <a:r>
              <a:rPr kumimoji="1" lang="en-US" altLang="zh-CN" sz="1200" dirty="0">
                <a:latin typeface="+mj-lt"/>
              </a:rPr>
              <a:t> </a:t>
            </a:r>
          </a:p>
          <a:p>
            <a:pPr algn="ctr"/>
            <a:r>
              <a:rPr kumimoji="1" lang="en-US" altLang="zh-CN" sz="1200" dirty="0">
                <a:latin typeface="+mj-lt"/>
              </a:rPr>
              <a:t>dream realize great rejuvenation</a:t>
            </a:r>
            <a:endParaRPr kumimoji="1" lang="zh-CN" altLang="en-US" sz="1200" dirty="0">
              <a:latin typeface="+mj-lt"/>
            </a:endParaRPr>
          </a:p>
        </p:txBody>
      </p:sp>
      <p:sp>
        <p:nvSpPr>
          <p:cNvPr id="5" name="圆角矩形 4"/>
          <p:cNvSpPr/>
          <p:nvPr/>
        </p:nvSpPr>
        <p:spPr>
          <a:xfrm>
            <a:off x="3450850" y="4368185"/>
            <a:ext cx="5868364" cy="439838"/>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smtClean="0">
                <a:latin typeface="Microsoft YaHei" charset="-122"/>
                <a:ea typeface="Microsoft YaHei" charset="-122"/>
                <a:cs typeface="Microsoft YaHei" charset="-122"/>
              </a:rPr>
              <a:t>不 </a:t>
            </a:r>
            <a:r>
              <a:rPr kumimoji="1" lang="en-US" altLang="zh-CN" b="1" dirty="0" smtClean="0">
                <a:latin typeface="Microsoft YaHei" charset="-122"/>
                <a:ea typeface="Microsoft YaHei" charset="-122"/>
                <a:cs typeface="Microsoft YaHei" charset="-122"/>
              </a:rPr>
              <a:t>/</a:t>
            </a:r>
            <a:r>
              <a:rPr kumimoji="1" lang="zh-CN" altLang="en-US" b="1" dirty="0" smtClean="0">
                <a:latin typeface="Microsoft YaHei" charset="-122"/>
                <a:ea typeface="Microsoft YaHei" charset="-122"/>
                <a:cs typeface="Microsoft YaHei" charset="-122"/>
              </a:rPr>
              <a:t> 忘 </a:t>
            </a:r>
            <a:r>
              <a:rPr kumimoji="1" lang="en-US" altLang="zh-CN" b="1" dirty="0" smtClean="0">
                <a:latin typeface="Microsoft YaHei" charset="-122"/>
                <a:ea typeface="Microsoft YaHei" charset="-122"/>
                <a:cs typeface="Microsoft YaHei" charset="-122"/>
              </a:rPr>
              <a:t>/</a:t>
            </a:r>
            <a:r>
              <a:rPr kumimoji="1" lang="zh-CN" altLang="en-US" b="1" dirty="0" smtClean="0">
                <a:latin typeface="Microsoft YaHei" charset="-122"/>
                <a:ea typeface="Microsoft YaHei" charset="-122"/>
                <a:cs typeface="Microsoft YaHei" charset="-122"/>
              </a:rPr>
              <a:t> 初 </a:t>
            </a:r>
            <a:r>
              <a:rPr kumimoji="1" lang="en-US" altLang="zh-CN" b="1" dirty="0" smtClean="0">
                <a:latin typeface="Microsoft YaHei" charset="-122"/>
                <a:ea typeface="Microsoft YaHei" charset="-122"/>
                <a:cs typeface="Microsoft YaHei" charset="-122"/>
              </a:rPr>
              <a:t>/</a:t>
            </a:r>
            <a:r>
              <a:rPr kumimoji="1" lang="zh-CN" altLang="en-US" b="1" dirty="0" smtClean="0">
                <a:latin typeface="Microsoft YaHei" charset="-122"/>
                <a:ea typeface="Microsoft YaHei" charset="-122"/>
                <a:cs typeface="Microsoft YaHei" charset="-122"/>
              </a:rPr>
              <a:t> 心   筑 </a:t>
            </a:r>
            <a:r>
              <a:rPr kumimoji="1" lang="en-US" altLang="zh-CN" b="1" dirty="0" smtClean="0">
                <a:latin typeface="Microsoft YaHei" charset="-122"/>
                <a:ea typeface="Microsoft YaHei" charset="-122"/>
                <a:cs typeface="Microsoft YaHei" charset="-122"/>
              </a:rPr>
              <a:t>/</a:t>
            </a:r>
            <a:r>
              <a:rPr kumimoji="1" lang="zh-CN" altLang="en-US" b="1" dirty="0" smtClean="0">
                <a:latin typeface="Microsoft YaHei" charset="-122"/>
                <a:ea typeface="Microsoft YaHei" charset="-122"/>
                <a:cs typeface="Microsoft YaHei" charset="-122"/>
              </a:rPr>
              <a:t> 梦 </a:t>
            </a:r>
            <a:r>
              <a:rPr kumimoji="1" lang="en-US" altLang="zh-CN" b="1" dirty="0" smtClean="0">
                <a:latin typeface="Microsoft YaHei" charset="-122"/>
                <a:ea typeface="Microsoft YaHei" charset="-122"/>
                <a:cs typeface="Microsoft YaHei" charset="-122"/>
              </a:rPr>
              <a:t>/</a:t>
            </a:r>
            <a:r>
              <a:rPr kumimoji="1" lang="zh-CN" altLang="en-US" b="1" dirty="0" smtClean="0">
                <a:latin typeface="Microsoft YaHei" charset="-122"/>
                <a:ea typeface="Microsoft YaHei" charset="-122"/>
                <a:cs typeface="Microsoft YaHei" charset="-122"/>
              </a:rPr>
              <a:t> 前 </a:t>
            </a:r>
            <a:r>
              <a:rPr kumimoji="1" lang="en-US" altLang="zh-CN" b="1" dirty="0" smtClean="0">
                <a:latin typeface="Microsoft YaHei" charset="-122"/>
                <a:ea typeface="Microsoft YaHei" charset="-122"/>
                <a:cs typeface="Microsoft YaHei" charset="-122"/>
              </a:rPr>
              <a:t>/</a:t>
            </a:r>
            <a:r>
              <a:rPr kumimoji="1" lang="zh-CN" altLang="en-US" b="1" dirty="0" smtClean="0">
                <a:latin typeface="Microsoft YaHei" charset="-122"/>
                <a:ea typeface="Microsoft YaHei" charset="-122"/>
                <a:cs typeface="Microsoft YaHei" charset="-122"/>
              </a:rPr>
              <a:t> 行</a:t>
            </a:r>
            <a:endParaRPr kumimoji="1" lang="zh-CN" altLang="en-US" b="1" dirty="0">
              <a:latin typeface="Microsoft YaHei" charset="-122"/>
              <a:ea typeface="Microsoft YaHei" charset="-122"/>
              <a:cs typeface="Microsoft YaHei" charset="-122"/>
            </a:endParaRPr>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50199"/>
          <a:stretch/>
        </p:blipFill>
        <p:spPr>
          <a:xfrm>
            <a:off x="5097223" y="1609598"/>
            <a:ext cx="5035826" cy="1809049"/>
          </a:xfrm>
          <a:prstGeom prst="rect">
            <a:avLst/>
          </a:prstGeom>
          <a:effectLst>
            <a:outerShdw blurRad="50800" dist="76200" dir="2700000" algn="tl" rotWithShape="0">
              <a:prstClr val="black">
                <a:alpha val="40000"/>
              </a:prstClr>
            </a:outerShdw>
            <a:reflection blurRad="6350" stA="50000" endA="300" endPos="55000" dir="5400000" sy="-100000" algn="bl" rotWithShape="0"/>
          </a:effectLst>
          <a:scene3d>
            <a:camera prst="perspectiveFront"/>
            <a:lightRig rig="threePt" dir="t"/>
          </a:scene3d>
        </p:spPr>
      </p:pic>
      <p:pic>
        <p:nvPicPr>
          <p:cNvPr id="7" name="5a1d64bbc591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46484" y="-406400"/>
            <a:ext cx="812800" cy="812800"/>
          </a:xfrm>
          <a:prstGeom prst="rect">
            <a:avLst/>
          </a:prstGeom>
        </p:spPr>
      </p:pic>
    </p:spTree>
    <p:extLst>
      <p:ext uri="{BB962C8B-B14F-4D97-AF65-F5344CB8AC3E}">
        <p14:creationId xmlns:p14="http://schemas.microsoft.com/office/powerpoint/2010/main" val="1343298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7"/>
                </p:tgtEl>
              </p:cMediaNode>
            </p:audio>
          </p:childTnLst>
        </p:cTn>
      </p:par>
    </p:tnLst>
    <p:bldLst>
      <p:bldP spid="4" grpId="0"/>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中国军队和军人</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8" name="矩形 7">
            <a:extLst>
              <a:ext uri="{FF2B5EF4-FFF2-40B4-BE49-F238E27FC236}">
                <a16:creationId xmlns:a16="http://schemas.microsoft.com/office/drawing/2014/main" id="{379CF0D0-0392-40B1-BFEF-E4D00787921B}"/>
              </a:ext>
            </a:extLst>
          </p:cNvPr>
          <p:cNvSpPr/>
          <p:nvPr/>
        </p:nvSpPr>
        <p:spPr>
          <a:xfrm>
            <a:off x="350609" y="1456462"/>
            <a:ext cx="10574065" cy="390160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r>
              <a:rPr lang="zh-CN" altLang="en-US" sz="4000" b="1" dirty="0"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rPr>
              <a:t>犯我中华者虽远必</a:t>
            </a:r>
            <a:r>
              <a:rPr lang="zh-CN" altLang="en-US" sz="4000" b="1"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rPr>
              <a:t>诛，保家卫国，</a:t>
            </a:r>
            <a:r>
              <a:rPr lang="zh-CN" altLang="en-US" sz="4000" b="1" dirty="0"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rPr>
              <a:t>他们绝不含糊，属于我们的领土，一寸都不能少！界限就是底线！</a:t>
            </a:r>
            <a:endParaRPr lang="en-US" altLang="zh-CN" sz="4000" b="1" dirty="0"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endParaRPr>
          </a:p>
          <a:p>
            <a:pPr algn="ctr" defTabSz="914400">
              <a:lnSpc>
                <a:spcPct val="150000"/>
              </a:lnSpc>
            </a:pPr>
            <a:r>
              <a:rPr lang="zh-CN" altLang="en-US" sz="4000" b="1" dirty="0"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rPr>
              <a:t>                                          </a:t>
            </a:r>
            <a:r>
              <a:rPr lang="en-US" altLang="zh-CN" sz="4000" b="1" dirty="0"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rPr>
              <a:t>——</a:t>
            </a:r>
            <a:r>
              <a:rPr lang="zh-CN" altLang="en-US" sz="4000" b="1" dirty="0" smtClean="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rPr>
              <a:t>中国军人</a:t>
            </a:r>
            <a:endParaRPr lang="zh-CN" altLang="en-US" sz="4000" b="1" dirty="0">
              <a:gradFill>
                <a:gsLst>
                  <a:gs pos="0">
                    <a:srgbClr val="FF3200"/>
                  </a:gs>
                  <a:gs pos="100000">
                    <a:srgbClr val="C40200"/>
                  </a:gs>
                </a:gsLst>
                <a:lin ang="1080000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54329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0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60000">
                                          <p:cBhvr additive="base">
                                            <p:cTn id="12" dur="10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中国军队和军人</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7" name="文本框 6">
            <a:extLst>
              <a:ext uri="{FF2B5EF4-FFF2-40B4-BE49-F238E27FC236}">
                <a16:creationId xmlns:a16="http://schemas.microsoft.com/office/drawing/2014/main" id="{64228D2F-54CD-4A8E-8F88-D81AA61822E4}"/>
              </a:ext>
            </a:extLst>
          </p:cNvPr>
          <p:cNvSpPr txBox="1"/>
          <p:nvPr/>
        </p:nvSpPr>
        <p:spPr>
          <a:xfrm>
            <a:off x="3704636" y="2566570"/>
            <a:ext cx="6711840" cy="3046988"/>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纪念中国人民抗日战争暨世界反法西斯战争胜利</a:t>
            </a:r>
            <a:r>
              <a:rPr lang="en-US" altLang="zh-CN" sz="1600" dirty="0">
                <a:solidFill>
                  <a:srgbClr val="C00000"/>
                </a:solidFill>
                <a:latin typeface="微软雅黑" panose="020B0503020204020204" pitchFamily="34" charset="-122"/>
                <a:ea typeface="微软雅黑" panose="020B0503020204020204" pitchFamily="34" charset="-122"/>
              </a:rPr>
              <a:t>70</a:t>
            </a:r>
            <a:r>
              <a:rPr lang="zh-CN" altLang="en-US" sz="1600" dirty="0">
                <a:solidFill>
                  <a:srgbClr val="C00000"/>
                </a:solidFill>
                <a:latin typeface="微软雅黑" panose="020B0503020204020204" pitchFamily="34" charset="-122"/>
                <a:ea typeface="微软雅黑" panose="020B0503020204020204" pitchFamily="34" charset="-122"/>
              </a:rPr>
              <a:t>周年阅兵式（简称</a:t>
            </a:r>
            <a:r>
              <a:rPr lang="en-US" altLang="zh-CN" sz="1600" dirty="0">
                <a:solidFill>
                  <a:srgbClr val="C00000"/>
                </a:solidFill>
                <a:latin typeface="微软雅黑" panose="020B0503020204020204" pitchFamily="34" charset="-122"/>
                <a:ea typeface="微软雅黑" panose="020B0503020204020204" pitchFamily="34" charset="-122"/>
              </a:rPr>
              <a:t>9·3</a:t>
            </a:r>
            <a:r>
              <a:rPr lang="zh-CN" altLang="en-US" sz="1600" dirty="0">
                <a:solidFill>
                  <a:srgbClr val="C00000"/>
                </a:solidFill>
                <a:latin typeface="微软雅黑" panose="020B0503020204020204" pitchFamily="34" charset="-122"/>
                <a:ea typeface="微软雅黑" panose="020B0503020204020204" pitchFamily="34" charset="-122"/>
              </a:rPr>
              <a:t>阅兵，或抗战胜利日阅兵），是中华人民共和国政府为纪念中国人民抗日战争暨世界反法西斯战争胜利</a:t>
            </a:r>
            <a:r>
              <a:rPr lang="en-US" altLang="zh-CN" sz="1600" dirty="0">
                <a:solidFill>
                  <a:srgbClr val="C00000"/>
                </a:solidFill>
                <a:latin typeface="微软雅黑" panose="020B0503020204020204" pitchFamily="34" charset="-122"/>
                <a:ea typeface="微软雅黑" panose="020B0503020204020204" pitchFamily="34" charset="-122"/>
              </a:rPr>
              <a:t>70</a:t>
            </a:r>
            <a:r>
              <a:rPr lang="zh-CN" altLang="en-US" sz="1600" dirty="0">
                <a:solidFill>
                  <a:srgbClr val="C00000"/>
                </a:solidFill>
                <a:latin typeface="微软雅黑" panose="020B0503020204020204" pitchFamily="34" charset="-122"/>
                <a:ea typeface="微软雅黑" panose="020B0503020204020204" pitchFamily="34" charset="-122"/>
              </a:rPr>
              <a:t>周年而开展的众多纪念活动中的一项重要活动。阅兵于</a:t>
            </a:r>
            <a:r>
              <a:rPr lang="en-US" altLang="zh-CN" sz="1600" dirty="0">
                <a:solidFill>
                  <a:srgbClr val="C00000"/>
                </a:solidFill>
                <a:latin typeface="微软雅黑" panose="020B0503020204020204" pitchFamily="34" charset="-122"/>
                <a:ea typeface="微软雅黑" panose="020B0503020204020204" pitchFamily="34" charset="-122"/>
              </a:rPr>
              <a:t>2015</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月</a:t>
            </a:r>
            <a:r>
              <a:rPr lang="en-US" altLang="zh-CN" sz="1600" dirty="0">
                <a:solidFill>
                  <a:srgbClr val="C00000"/>
                </a:solidFill>
                <a:latin typeface="微软雅黑" panose="020B0503020204020204" pitchFamily="34" charset="-122"/>
                <a:ea typeface="微软雅黑" panose="020B0503020204020204" pitchFamily="34" charset="-122"/>
              </a:rPr>
              <a:t>3</a:t>
            </a:r>
            <a:r>
              <a:rPr lang="zh-CN" altLang="en-US" sz="1600" dirty="0">
                <a:solidFill>
                  <a:srgbClr val="C00000"/>
                </a:solidFill>
                <a:latin typeface="微软雅黑" panose="020B0503020204020204" pitchFamily="34" charset="-122"/>
                <a:ea typeface="微软雅黑" panose="020B0503020204020204" pitchFamily="34" charset="-122"/>
              </a:rPr>
              <a:t>日在北京天安门地区组织实施，这是新中国历史上第</a:t>
            </a:r>
            <a:r>
              <a:rPr lang="en-US" altLang="zh-CN" sz="1600" dirty="0">
                <a:solidFill>
                  <a:srgbClr val="C00000"/>
                </a:solidFill>
                <a:latin typeface="微软雅黑" panose="020B0503020204020204" pitchFamily="34" charset="-122"/>
                <a:ea typeface="微软雅黑" panose="020B0503020204020204" pitchFamily="34" charset="-122"/>
              </a:rPr>
              <a:t>15</a:t>
            </a:r>
            <a:r>
              <a:rPr lang="zh-CN" altLang="en-US" sz="1600" dirty="0">
                <a:solidFill>
                  <a:srgbClr val="C00000"/>
                </a:solidFill>
                <a:latin typeface="微软雅黑" panose="020B0503020204020204" pitchFamily="34" charset="-122"/>
                <a:ea typeface="微软雅黑" panose="020B0503020204020204" pitchFamily="34" charset="-122"/>
              </a:rPr>
              <a:t>次大阅兵，是进入</a:t>
            </a:r>
            <a:r>
              <a:rPr lang="en-US" altLang="zh-CN" sz="1600" dirty="0">
                <a:solidFill>
                  <a:srgbClr val="C00000"/>
                </a:solidFill>
                <a:latin typeface="微软雅黑" panose="020B0503020204020204" pitchFamily="34" charset="-122"/>
                <a:ea typeface="微软雅黑" panose="020B0503020204020204" pitchFamily="34" charset="-122"/>
              </a:rPr>
              <a:t>21</a:t>
            </a:r>
            <a:r>
              <a:rPr lang="zh-CN" altLang="en-US" sz="1600" dirty="0">
                <a:solidFill>
                  <a:srgbClr val="C00000"/>
                </a:solidFill>
                <a:latin typeface="微软雅黑" panose="020B0503020204020204" pitchFamily="34" charset="-122"/>
                <a:ea typeface="微软雅黑" panose="020B0503020204020204" pitchFamily="34" charset="-122"/>
              </a:rPr>
              <a:t>世纪以来第</a:t>
            </a:r>
            <a:r>
              <a:rPr lang="en-US" altLang="zh-CN" sz="1600" dirty="0">
                <a:solidFill>
                  <a:srgbClr val="C00000"/>
                </a:solidFill>
                <a:latin typeface="微软雅黑" panose="020B0503020204020204" pitchFamily="34" charset="-122"/>
                <a:ea typeface="微软雅黑" panose="020B0503020204020204" pitchFamily="34" charset="-122"/>
              </a:rPr>
              <a:t>2</a:t>
            </a:r>
            <a:r>
              <a:rPr lang="zh-CN" altLang="en-US" sz="1600" dirty="0">
                <a:solidFill>
                  <a:srgbClr val="C00000"/>
                </a:solidFill>
                <a:latin typeface="微软雅黑" panose="020B0503020204020204" pitchFamily="34" charset="-122"/>
                <a:ea typeface="微软雅黑" panose="020B0503020204020204" pitchFamily="34" charset="-122"/>
              </a:rPr>
              <a:t>次大阅兵，同时也是第一次在非国庆节举行的大阅兵。参阅部队从中国</a:t>
            </a:r>
            <a:r>
              <a:rPr lang="en-US" altLang="zh-CN" sz="1600" dirty="0">
                <a:solidFill>
                  <a:srgbClr val="C00000"/>
                </a:solidFill>
                <a:latin typeface="微软雅黑" panose="020B0503020204020204" pitchFamily="34" charset="-122"/>
                <a:ea typeface="微软雅黑" panose="020B0503020204020204" pitchFamily="34" charset="-122"/>
              </a:rPr>
              <a:t>7</a:t>
            </a:r>
            <a:r>
              <a:rPr lang="zh-CN" altLang="en-US" sz="1600" dirty="0">
                <a:solidFill>
                  <a:srgbClr val="C00000"/>
                </a:solidFill>
                <a:latin typeface="微软雅黑" panose="020B0503020204020204" pitchFamily="34" charset="-122"/>
                <a:ea typeface="微软雅黑" panose="020B0503020204020204" pitchFamily="34" charset="-122"/>
              </a:rPr>
              <a:t>大军区，海军、空军、第二炮兵、武警部队，解放军四总部直属单位抽组。阅兵装备方队展示的装备为国产现役主战装备，</a:t>
            </a:r>
            <a:r>
              <a:rPr lang="en-US" altLang="zh-CN" sz="1600" dirty="0">
                <a:solidFill>
                  <a:srgbClr val="C00000"/>
                </a:solidFill>
                <a:latin typeface="微软雅黑" panose="020B0503020204020204" pitchFamily="34" charset="-122"/>
                <a:ea typeface="微软雅黑" panose="020B0503020204020204" pitchFamily="34" charset="-122"/>
              </a:rPr>
              <a:t>84%</a:t>
            </a:r>
            <a:r>
              <a:rPr lang="zh-CN" altLang="en-US" sz="1600" dirty="0">
                <a:solidFill>
                  <a:srgbClr val="C00000"/>
                </a:solidFill>
                <a:latin typeface="微软雅黑" panose="020B0503020204020204" pitchFamily="34" charset="-122"/>
                <a:ea typeface="微软雅黑" panose="020B0503020204020204" pitchFamily="34" charset="-122"/>
              </a:rPr>
              <a:t>为首次展示</a:t>
            </a:r>
            <a:r>
              <a:rPr lang="zh-CN" altLang="en-US" sz="1600" dirty="0" smtClean="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83FC3B3-6215-4678-A8CF-AC82792F1E88}"/>
              </a:ext>
            </a:extLst>
          </p:cNvPr>
          <p:cNvSpPr txBox="1"/>
          <p:nvPr/>
        </p:nvSpPr>
        <p:spPr>
          <a:xfrm>
            <a:off x="3998544" y="1508479"/>
            <a:ext cx="6124024"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抗战胜利</a:t>
            </a:r>
            <a:r>
              <a:rPr lang="en-US" altLang="zh-CN" sz="4400" b="1" dirty="0" smtClean="0">
                <a:solidFill>
                  <a:srgbClr val="C00000"/>
                </a:solidFill>
                <a:latin typeface="微软雅黑" panose="020B0503020204020204" pitchFamily="34" charset="-122"/>
                <a:ea typeface="微软雅黑" panose="020B0503020204020204" pitchFamily="34" charset="-122"/>
              </a:rPr>
              <a:t>70</a:t>
            </a:r>
            <a:r>
              <a:rPr lang="zh-CN" altLang="en-US" sz="4400" b="1" dirty="0" smtClean="0">
                <a:solidFill>
                  <a:srgbClr val="C00000"/>
                </a:solidFill>
                <a:latin typeface="微软雅黑" panose="020B0503020204020204" pitchFamily="34" charset="-122"/>
                <a:ea typeface="微软雅黑" panose="020B0503020204020204" pitchFamily="34" charset="-122"/>
              </a:rPr>
              <a:t>周年大阅兵</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cxnSp>
        <p:nvCxnSpPr>
          <p:cNvPr id="10" name="直接连接符 18">
            <a:extLst>
              <a:ext uri="{FF2B5EF4-FFF2-40B4-BE49-F238E27FC236}">
                <a16:creationId xmlns:a16="http://schemas.microsoft.com/office/drawing/2014/main" id="{E9629AB2-5372-4FE1-9CD6-B301A089B847}"/>
              </a:ext>
            </a:extLst>
          </p:cNvPr>
          <p:cNvCxnSpPr>
            <a:cxnSpLocks/>
          </p:cNvCxnSpPr>
          <p:nvPr/>
        </p:nvCxnSpPr>
        <p:spPr>
          <a:xfrm>
            <a:off x="442930" y="1447287"/>
            <a:ext cx="10264188"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1" name="直接连接符 20">
            <a:extLst>
              <a:ext uri="{FF2B5EF4-FFF2-40B4-BE49-F238E27FC236}">
                <a16:creationId xmlns:a16="http://schemas.microsoft.com/office/drawing/2014/main" id="{BC49D7B0-F0D2-495C-AC87-A103EDE3807B}"/>
              </a:ext>
            </a:extLst>
          </p:cNvPr>
          <p:cNvCxnSpPr>
            <a:cxnSpLocks/>
          </p:cNvCxnSpPr>
          <p:nvPr/>
        </p:nvCxnSpPr>
        <p:spPr>
          <a:xfrm>
            <a:off x="442930" y="5763319"/>
            <a:ext cx="10264188"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2" name="直接连接符 22">
            <a:extLst>
              <a:ext uri="{FF2B5EF4-FFF2-40B4-BE49-F238E27FC236}">
                <a16:creationId xmlns:a16="http://schemas.microsoft.com/office/drawing/2014/main" id="{E86D73A7-7E5B-4C7B-B7A6-570CAC8BE767}"/>
              </a:ext>
            </a:extLst>
          </p:cNvPr>
          <p:cNvCxnSpPr>
            <a:cxnSpLocks/>
          </p:cNvCxnSpPr>
          <p:nvPr/>
        </p:nvCxnSpPr>
        <p:spPr>
          <a:xfrm>
            <a:off x="10707118" y="1437762"/>
            <a:ext cx="0" cy="4325557"/>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3" name="直接连接符 26">
            <a:extLst>
              <a:ext uri="{FF2B5EF4-FFF2-40B4-BE49-F238E27FC236}">
                <a16:creationId xmlns:a16="http://schemas.microsoft.com/office/drawing/2014/main" id="{BD4B4073-A5E3-4824-8801-59F7E579C23D}"/>
              </a:ext>
            </a:extLst>
          </p:cNvPr>
          <p:cNvCxnSpPr>
            <a:cxnSpLocks/>
          </p:cNvCxnSpPr>
          <p:nvPr/>
        </p:nvCxnSpPr>
        <p:spPr>
          <a:xfrm>
            <a:off x="461980" y="1437762"/>
            <a:ext cx="0" cy="4325557"/>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623" y="1825810"/>
            <a:ext cx="2737733" cy="3749060"/>
          </a:xfrm>
          <a:prstGeom prst="rect">
            <a:avLst/>
          </a:prstGeom>
        </p:spPr>
      </p:pic>
    </p:spTree>
    <p:extLst>
      <p:ext uri="{BB962C8B-B14F-4D97-AF65-F5344CB8AC3E}">
        <p14:creationId xmlns:p14="http://schemas.microsoft.com/office/powerpoint/2010/main" val="22910815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中国军队和军人</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64228D2F-54CD-4A8E-8F88-D81AA61822E4}"/>
              </a:ext>
            </a:extLst>
          </p:cNvPr>
          <p:cNvSpPr txBox="1"/>
          <p:nvPr/>
        </p:nvSpPr>
        <p:spPr>
          <a:xfrm>
            <a:off x="3704636" y="2566570"/>
            <a:ext cx="6711840" cy="2308324"/>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中国建造航母是中国几代海军人的梦想，是大国的象征。中国深受苏联航母的影响。苏联解体后，中国先后从俄罗斯购买了“基辅”、“明斯克”、“瓦良格”号等退役航母，并正式开始对航母的研发。中国将购买的“瓦良格”号航母修理好后作为练习用航母；然后根据修理经验再建造两艘排水量在</a:t>
            </a:r>
            <a:r>
              <a:rPr lang="en-US" altLang="zh-CN" sz="1600" dirty="0">
                <a:solidFill>
                  <a:srgbClr val="C00000"/>
                </a:solidFill>
                <a:latin typeface="微软雅黑" panose="020B0503020204020204" pitchFamily="34" charset="-122"/>
                <a:ea typeface="微软雅黑" panose="020B0503020204020204" pitchFamily="34" charset="-122"/>
              </a:rPr>
              <a:t>4</a:t>
            </a:r>
            <a:r>
              <a:rPr lang="zh-CN" altLang="en-US" sz="1600" dirty="0">
                <a:solidFill>
                  <a:srgbClr val="C00000"/>
                </a:solidFill>
                <a:latin typeface="微软雅黑" panose="020B0503020204020204" pitchFamily="34" charset="-122"/>
                <a:ea typeface="微软雅黑" panose="020B0503020204020204" pitchFamily="34" charset="-122"/>
              </a:rPr>
              <a:t>万－</a:t>
            </a:r>
            <a:r>
              <a:rPr lang="en-US" altLang="zh-CN" sz="1600" dirty="0">
                <a:solidFill>
                  <a:srgbClr val="C00000"/>
                </a:solidFill>
                <a:latin typeface="微软雅黑" panose="020B0503020204020204" pitchFamily="34" charset="-122"/>
                <a:ea typeface="微软雅黑" panose="020B0503020204020204" pitchFamily="34" charset="-122"/>
              </a:rPr>
              <a:t>6</a:t>
            </a:r>
            <a:r>
              <a:rPr lang="zh-CN" altLang="en-US" sz="1600" dirty="0">
                <a:solidFill>
                  <a:srgbClr val="C00000"/>
                </a:solidFill>
                <a:latin typeface="微软雅黑" panose="020B0503020204020204" pitchFamily="34" charset="-122"/>
                <a:ea typeface="微软雅黑" panose="020B0503020204020204" pitchFamily="34" charset="-122"/>
              </a:rPr>
              <a:t>万吨的中型航母，从而形成</a:t>
            </a:r>
            <a:r>
              <a:rPr lang="en-US" altLang="zh-CN" sz="1600" dirty="0">
                <a:solidFill>
                  <a:srgbClr val="C00000"/>
                </a:solidFill>
                <a:latin typeface="微软雅黑" panose="020B0503020204020204" pitchFamily="34" charset="-122"/>
                <a:ea typeface="微软雅黑" panose="020B0503020204020204" pitchFamily="34" charset="-122"/>
              </a:rPr>
              <a:t>3</a:t>
            </a:r>
            <a:r>
              <a:rPr lang="zh-CN" altLang="en-US" sz="1600" dirty="0">
                <a:solidFill>
                  <a:srgbClr val="C00000"/>
                </a:solidFill>
                <a:latin typeface="微软雅黑" panose="020B0503020204020204" pitchFamily="34" charset="-122"/>
                <a:ea typeface="微软雅黑" panose="020B0503020204020204" pitchFamily="34" charset="-122"/>
              </a:rPr>
              <a:t>艘航母的体制。现在中国的“瓦良格”号航母只是用于科研训练，尚未形成战斗力。</a:t>
            </a:r>
          </a:p>
        </p:txBody>
      </p:sp>
      <p:sp>
        <p:nvSpPr>
          <p:cNvPr id="7" name="文本框 6">
            <a:extLst>
              <a:ext uri="{FF2B5EF4-FFF2-40B4-BE49-F238E27FC236}">
                <a16:creationId xmlns:a16="http://schemas.microsoft.com/office/drawing/2014/main" id="{C83FC3B3-6215-4678-A8CF-AC82792F1E88}"/>
              </a:ext>
            </a:extLst>
          </p:cNvPr>
          <p:cNvSpPr txBox="1"/>
          <p:nvPr/>
        </p:nvSpPr>
        <p:spPr>
          <a:xfrm>
            <a:off x="3998544" y="1508479"/>
            <a:ext cx="6124024"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中国航母</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18">
            <a:extLst>
              <a:ext uri="{FF2B5EF4-FFF2-40B4-BE49-F238E27FC236}">
                <a16:creationId xmlns:a16="http://schemas.microsoft.com/office/drawing/2014/main" id="{E9629AB2-5372-4FE1-9CD6-B301A089B847}"/>
              </a:ext>
            </a:extLst>
          </p:cNvPr>
          <p:cNvCxnSpPr>
            <a:cxnSpLocks/>
          </p:cNvCxnSpPr>
          <p:nvPr/>
        </p:nvCxnSpPr>
        <p:spPr>
          <a:xfrm>
            <a:off x="442930" y="1447287"/>
            <a:ext cx="10264188"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9" name="直接连接符 20">
            <a:extLst>
              <a:ext uri="{FF2B5EF4-FFF2-40B4-BE49-F238E27FC236}">
                <a16:creationId xmlns:a16="http://schemas.microsoft.com/office/drawing/2014/main" id="{BC49D7B0-F0D2-495C-AC87-A103EDE3807B}"/>
              </a:ext>
            </a:extLst>
          </p:cNvPr>
          <p:cNvCxnSpPr>
            <a:cxnSpLocks/>
          </p:cNvCxnSpPr>
          <p:nvPr/>
        </p:nvCxnSpPr>
        <p:spPr>
          <a:xfrm>
            <a:off x="442930" y="5763319"/>
            <a:ext cx="10264188"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0" name="直接连接符 22">
            <a:extLst>
              <a:ext uri="{FF2B5EF4-FFF2-40B4-BE49-F238E27FC236}">
                <a16:creationId xmlns:a16="http://schemas.microsoft.com/office/drawing/2014/main" id="{E86D73A7-7E5B-4C7B-B7A6-570CAC8BE767}"/>
              </a:ext>
            </a:extLst>
          </p:cNvPr>
          <p:cNvCxnSpPr>
            <a:cxnSpLocks/>
          </p:cNvCxnSpPr>
          <p:nvPr/>
        </p:nvCxnSpPr>
        <p:spPr>
          <a:xfrm>
            <a:off x="10707118" y="1437762"/>
            <a:ext cx="0" cy="4325557"/>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1" name="直接连接符 26">
            <a:extLst>
              <a:ext uri="{FF2B5EF4-FFF2-40B4-BE49-F238E27FC236}">
                <a16:creationId xmlns:a16="http://schemas.microsoft.com/office/drawing/2014/main" id="{BD4B4073-A5E3-4824-8801-59F7E579C23D}"/>
              </a:ext>
            </a:extLst>
          </p:cNvPr>
          <p:cNvCxnSpPr>
            <a:cxnSpLocks/>
          </p:cNvCxnSpPr>
          <p:nvPr/>
        </p:nvCxnSpPr>
        <p:spPr>
          <a:xfrm>
            <a:off x="461980" y="1437762"/>
            <a:ext cx="0" cy="4325557"/>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22469" r="34178"/>
          <a:stretch/>
        </p:blipFill>
        <p:spPr>
          <a:xfrm>
            <a:off x="771211" y="1659014"/>
            <a:ext cx="2639517" cy="3725781"/>
          </a:xfrm>
          <a:prstGeom prst="rect">
            <a:avLst/>
          </a:prstGeom>
        </p:spPr>
      </p:pic>
    </p:spTree>
    <p:extLst>
      <p:ext uri="{BB962C8B-B14F-4D97-AF65-F5344CB8AC3E}">
        <p14:creationId xmlns:p14="http://schemas.microsoft.com/office/powerpoint/2010/main" val="24947859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中国军队和军人</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64228D2F-54CD-4A8E-8F88-D81AA61822E4}"/>
              </a:ext>
            </a:extLst>
          </p:cNvPr>
          <p:cNvSpPr txBox="1"/>
          <p:nvPr/>
        </p:nvSpPr>
        <p:spPr>
          <a:xfrm>
            <a:off x="3704636" y="2566570"/>
            <a:ext cx="6711840" cy="3046988"/>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中国维和部队，中国维和部队中国维和部队是联合国维持和平部队的一个分支机构。联合国维持和平部队是根据有关联合国决议建立的跨国界的特种部队。第一支联合国维持和平部队，成立于</a:t>
            </a:r>
            <a:r>
              <a:rPr lang="en-US" altLang="zh-CN" sz="1600" dirty="0">
                <a:solidFill>
                  <a:srgbClr val="C00000"/>
                </a:solidFill>
                <a:latin typeface="微软雅黑" panose="020B0503020204020204" pitchFamily="34" charset="-122"/>
                <a:ea typeface="微软雅黑" panose="020B0503020204020204" pitchFamily="34" charset="-122"/>
              </a:rPr>
              <a:t>1956</a:t>
            </a:r>
            <a:r>
              <a:rPr lang="zh-CN" altLang="en-US" sz="1600" dirty="0">
                <a:solidFill>
                  <a:srgbClr val="C00000"/>
                </a:solidFill>
                <a:latin typeface="微软雅黑" panose="020B0503020204020204" pitchFamily="34" charset="-122"/>
                <a:ea typeface="微软雅黑" panose="020B0503020204020204" pitchFamily="34" charset="-122"/>
              </a:rPr>
              <a:t>年苏伊士危机之际。它受联合国大会或安全理事会的委派，活跃于国际上有冲突的地区。维和部队士兵头戴天蓝色钢盔或蓝色贝雷帽，上有联合国英文缩写“</a:t>
            </a:r>
            <a:r>
              <a:rPr lang="en-US" altLang="zh-CN" sz="1600" dirty="0">
                <a:solidFill>
                  <a:srgbClr val="C00000"/>
                </a:solidFill>
                <a:latin typeface="微软雅黑" panose="020B0503020204020204" pitchFamily="34" charset="-122"/>
                <a:ea typeface="微软雅黑" panose="020B0503020204020204" pitchFamily="34" charset="-122"/>
              </a:rPr>
              <a:t>UN”</a:t>
            </a:r>
            <a:r>
              <a:rPr lang="zh-CN" altLang="en-US" sz="1600" dirty="0">
                <a:solidFill>
                  <a:srgbClr val="C00000"/>
                </a:solidFill>
                <a:latin typeface="微软雅黑" panose="020B0503020204020204" pitchFamily="34" charset="-122"/>
                <a:ea typeface="微软雅黑" panose="020B0503020204020204" pitchFamily="34" charset="-122"/>
              </a:rPr>
              <a:t>，臂章缀有“地球与橄榄枝”图案。凡参加联合国维持和平部队的人员，必须在设于北欧</a:t>
            </a:r>
            <a:r>
              <a:rPr lang="en-US" altLang="zh-CN" sz="1600" dirty="0">
                <a:solidFill>
                  <a:srgbClr val="C00000"/>
                </a:solidFill>
                <a:latin typeface="微软雅黑" panose="020B0503020204020204" pitchFamily="34" charset="-122"/>
                <a:ea typeface="微软雅黑" panose="020B0503020204020204" pitchFamily="34" charset="-122"/>
              </a:rPr>
              <a:t>4</a:t>
            </a:r>
            <a:r>
              <a:rPr lang="zh-CN" altLang="en-US" sz="1600" dirty="0">
                <a:solidFill>
                  <a:srgbClr val="C00000"/>
                </a:solidFill>
                <a:latin typeface="微软雅黑" panose="020B0503020204020204" pitchFamily="34" charset="-122"/>
                <a:ea typeface="微软雅黑" panose="020B0503020204020204" pitchFamily="34" charset="-122"/>
              </a:rPr>
              <a:t>国的训练中心接受特种训练，以熟悉维和部队的职能、宗旨、任务和进行特种军事训练。</a:t>
            </a:r>
          </a:p>
        </p:txBody>
      </p:sp>
      <p:sp>
        <p:nvSpPr>
          <p:cNvPr id="7" name="文本框 6">
            <a:extLst>
              <a:ext uri="{FF2B5EF4-FFF2-40B4-BE49-F238E27FC236}">
                <a16:creationId xmlns:a16="http://schemas.microsoft.com/office/drawing/2014/main" id="{C83FC3B3-6215-4678-A8CF-AC82792F1E88}"/>
              </a:ext>
            </a:extLst>
          </p:cNvPr>
          <p:cNvSpPr txBox="1"/>
          <p:nvPr/>
        </p:nvSpPr>
        <p:spPr>
          <a:xfrm>
            <a:off x="3998544" y="1508479"/>
            <a:ext cx="6124024"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中国维护部队</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18">
            <a:extLst>
              <a:ext uri="{FF2B5EF4-FFF2-40B4-BE49-F238E27FC236}">
                <a16:creationId xmlns:a16="http://schemas.microsoft.com/office/drawing/2014/main" id="{E9629AB2-5372-4FE1-9CD6-B301A089B847}"/>
              </a:ext>
            </a:extLst>
          </p:cNvPr>
          <p:cNvCxnSpPr>
            <a:cxnSpLocks/>
          </p:cNvCxnSpPr>
          <p:nvPr/>
        </p:nvCxnSpPr>
        <p:spPr>
          <a:xfrm>
            <a:off x="442930" y="1447287"/>
            <a:ext cx="10264188"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9" name="直接连接符 20">
            <a:extLst>
              <a:ext uri="{FF2B5EF4-FFF2-40B4-BE49-F238E27FC236}">
                <a16:creationId xmlns:a16="http://schemas.microsoft.com/office/drawing/2014/main" id="{BC49D7B0-F0D2-495C-AC87-A103EDE3807B}"/>
              </a:ext>
            </a:extLst>
          </p:cNvPr>
          <p:cNvCxnSpPr>
            <a:cxnSpLocks/>
          </p:cNvCxnSpPr>
          <p:nvPr/>
        </p:nvCxnSpPr>
        <p:spPr>
          <a:xfrm>
            <a:off x="442930" y="5763319"/>
            <a:ext cx="10264188"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0" name="直接连接符 22">
            <a:extLst>
              <a:ext uri="{FF2B5EF4-FFF2-40B4-BE49-F238E27FC236}">
                <a16:creationId xmlns:a16="http://schemas.microsoft.com/office/drawing/2014/main" id="{E86D73A7-7E5B-4C7B-B7A6-570CAC8BE767}"/>
              </a:ext>
            </a:extLst>
          </p:cNvPr>
          <p:cNvCxnSpPr>
            <a:cxnSpLocks/>
          </p:cNvCxnSpPr>
          <p:nvPr/>
        </p:nvCxnSpPr>
        <p:spPr>
          <a:xfrm>
            <a:off x="10707118" y="1437762"/>
            <a:ext cx="0" cy="4325557"/>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1" name="直接连接符 26">
            <a:extLst>
              <a:ext uri="{FF2B5EF4-FFF2-40B4-BE49-F238E27FC236}">
                <a16:creationId xmlns:a16="http://schemas.microsoft.com/office/drawing/2014/main" id="{BD4B4073-A5E3-4824-8801-59F7E579C23D}"/>
              </a:ext>
            </a:extLst>
          </p:cNvPr>
          <p:cNvCxnSpPr>
            <a:cxnSpLocks/>
          </p:cNvCxnSpPr>
          <p:nvPr/>
        </p:nvCxnSpPr>
        <p:spPr>
          <a:xfrm>
            <a:off x="461980" y="1437762"/>
            <a:ext cx="0" cy="4325557"/>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0234" r="9357"/>
          <a:stretch/>
        </p:blipFill>
        <p:spPr>
          <a:xfrm>
            <a:off x="752623" y="1726010"/>
            <a:ext cx="2737734" cy="3749060"/>
          </a:xfrm>
          <a:prstGeom prst="rect">
            <a:avLst/>
          </a:prstGeom>
        </p:spPr>
      </p:pic>
    </p:spTree>
    <p:extLst>
      <p:ext uri="{BB962C8B-B14F-4D97-AF65-F5344CB8AC3E}">
        <p14:creationId xmlns:p14="http://schemas.microsoft.com/office/powerpoint/2010/main" val="8035589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 8"/>
          <p:cNvGrpSpPr/>
          <p:nvPr/>
        </p:nvGrpSpPr>
        <p:grpSpPr>
          <a:xfrm>
            <a:off x="1002250" y="1480203"/>
            <a:ext cx="9208417" cy="3218652"/>
            <a:chOff x="1002250" y="1480203"/>
            <a:chExt cx="9208417" cy="3218652"/>
          </a:xfrm>
        </p:grpSpPr>
        <p:sp>
          <p:nvSpPr>
            <p:cNvPr id="10" name="文本框 9">
              <a:extLst>
                <a:ext uri="{FF2B5EF4-FFF2-40B4-BE49-F238E27FC236}">
                  <a16:creationId xmlns:a16="http://schemas.microsoft.com/office/drawing/2014/main" id="{64228D2F-54CD-4A8E-8F88-D81AA61822E4}"/>
                </a:ext>
              </a:extLst>
            </p:cNvPr>
            <p:cNvSpPr txBox="1"/>
            <p:nvPr/>
          </p:nvSpPr>
          <p:spPr>
            <a:xfrm>
              <a:off x="3301429" y="2889207"/>
              <a:ext cx="6711840" cy="1015663"/>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厉害的中国综合国力</a:t>
              </a:r>
            </a:p>
          </p:txBody>
        </p:sp>
        <p:sp>
          <p:nvSpPr>
            <p:cNvPr id="11" name="文本框 10">
              <a:extLst>
                <a:ext uri="{FF2B5EF4-FFF2-40B4-BE49-F238E27FC236}">
                  <a16:creationId xmlns:a16="http://schemas.microsoft.com/office/drawing/2014/main" id="{C83FC3B3-6215-4678-A8CF-AC82792F1E88}"/>
                </a:ext>
              </a:extLst>
            </p:cNvPr>
            <p:cNvSpPr txBox="1"/>
            <p:nvPr/>
          </p:nvSpPr>
          <p:spPr>
            <a:xfrm>
              <a:off x="4362121" y="2039217"/>
              <a:ext cx="4590456"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第三章</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pic>
          <p:nvPicPr>
            <p:cNvPr id="12" name="Picture 1">
              <a:extLst>
                <a:ext uri="{FF2B5EF4-FFF2-40B4-BE49-F238E27FC236}">
                  <a16:creationId xmlns:a16="http://schemas.microsoft.com/office/drawing/2014/main" id="{556A0CE6-54E3-4608-8B60-9C9D371E422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47040" y="1759021"/>
              <a:ext cx="1949409" cy="2667182"/>
            </a:xfrm>
            <a:prstGeom prst="rect">
              <a:avLst/>
            </a:prstGeom>
            <a:ln>
              <a:noFill/>
            </a:ln>
            <a:effectLst/>
          </p:spPr>
        </p:pic>
        <p:cxnSp>
          <p:nvCxnSpPr>
            <p:cNvPr id="13" name="直接连接符 18">
              <a:extLst>
                <a:ext uri="{FF2B5EF4-FFF2-40B4-BE49-F238E27FC236}">
                  <a16:creationId xmlns:a16="http://schemas.microsoft.com/office/drawing/2014/main" id="{E9629AB2-5372-4FE1-9CD6-B301A089B847}"/>
                </a:ext>
              </a:extLst>
            </p:cNvPr>
            <p:cNvCxnSpPr>
              <a:cxnSpLocks/>
            </p:cNvCxnSpPr>
            <p:nvPr/>
          </p:nvCxnSpPr>
          <p:spPr>
            <a:xfrm>
              <a:off x="1002250" y="1489728"/>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4" name="直接连接符 20">
              <a:extLst>
                <a:ext uri="{FF2B5EF4-FFF2-40B4-BE49-F238E27FC236}">
                  <a16:creationId xmlns:a16="http://schemas.microsoft.com/office/drawing/2014/main" id="{BC49D7B0-F0D2-495C-AC87-A103EDE3807B}"/>
                </a:ext>
              </a:extLst>
            </p:cNvPr>
            <p:cNvCxnSpPr>
              <a:cxnSpLocks/>
            </p:cNvCxnSpPr>
            <p:nvPr/>
          </p:nvCxnSpPr>
          <p:spPr>
            <a:xfrm>
              <a:off x="1002250" y="4698855"/>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E86D73A7-7E5B-4C7B-B7A6-570CAC8BE767}"/>
                </a:ext>
              </a:extLst>
            </p:cNvPr>
            <p:cNvCxnSpPr>
              <a:cxnSpLocks/>
            </p:cNvCxnSpPr>
            <p:nvPr/>
          </p:nvCxnSpPr>
          <p:spPr>
            <a:xfrm>
              <a:off x="10191617"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6" name="直接连接符 26">
              <a:extLst>
                <a:ext uri="{FF2B5EF4-FFF2-40B4-BE49-F238E27FC236}">
                  <a16:creationId xmlns:a16="http://schemas.microsoft.com/office/drawing/2014/main" id="{BD4B4073-A5E3-4824-8801-59F7E579C23D}"/>
                </a:ext>
              </a:extLst>
            </p:cNvPr>
            <p:cNvCxnSpPr>
              <a:cxnSpLocks/>
            </p:cNvCxnSpPr>
            <p:nvPr/>
          </p:nvCxnSpPr>
          <p:spPr>
            <a:xfrm>
              <a:off x="1021300"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44946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厉害的中国综合国力</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7" name="圆角矩形 6"/>
          <p:cNvSpPr/>
          <p:nvPr/>
        </p:nvSpPr>
        <p:spPr>
          <a:xfrm>
            <a:off x="737937" y="1443789"/>
            <a:ext cx="9111916" cy="6096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smtClean="0">
                <a:latin typeface="Microsoft YaHei" charset="-122"/>
                <a:ea typeface="Microsoft YaHei" charset="-122"/>
                <a:cs typeface="Microsoft YaHei" charset="-122"/>
              </a:rPr>
              <a:t>——</a:t>
            </a:r>
            <a:r>
              <a:rPr kumimoji="1" lang="zh-CN" altLang="en-US" sz="2800" b="1" dirty="0" smtClean="0">
                <a:latin typeface="Microsoft YaHei" charset="-122"/>
                <a:ea typeface="Microsoft YaHei" charset="-122"/>
                <a:cs typeface="Microsoft YaHei" charset="-122"/>
              </a:rPr>
              <a:t> 中国经济总量世界第二 </a:t>
            </a:r>
            <a:r>
              <a:rPr kumimoji="1" lang="en-US" altLang="zh-CN" sz="2800" b="1" dirty="0" smtClean="0">
                <a:latin typeface="Microsoft YaHei" charset="-122"/>
                <a:ea typeface="Microsoft YaHei" charset="-122"/>
                <a:cs typeface="Microsoft YaHei" charset="-122"/>
              </a:rPr>
              <a:t>——</a:t>
            </a:r>
            <a:endParaRPr kumimoji="1" lang="zh-CN" altLang="en-US" sz="2800" b="1" dirty="0">
              <a:latin typeface="Microsoft YaHei" charset="-122"/>
              <a:ea typeface="Microsoft YaHei" charset="-122"/>
              <a:cs typeface="Microsoft YaHei"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37" y="2428413"/>
            <a:ext cx="4539916" cy="2909130"/>
          </a:xfrm>
          <a:prstGeom prst="roundRect">
            <a:avLst/>
          </a:prstGeom>
        </p:spPr>
      </p:pic>
      <p:grpSp>
        <p:nvGrpSpPr>
          <p:cNvPr id="11" name="组 10"/>
          <p:cNvGrpSpPr/>
          <p:nvPr/>
        </p:nvGrpSpPr>
        <p:grpSpPr>
          <a:xfrm>
            <a:off x="5470358" y="2428413"/>
            <a:ext cx="4379495" cy="2909130"/>
            <a:chOff x="5470358" y="2428413"/>
            <a:chExt cx="4379495" cy="2909130"/>
          </a:xfrm>
        </p:grpSpPr>
        <p:sp>
          <p:nvSpPr>
            <p:cNvPr id="9" name="圆角矩形 8"/>
            <p:cNvSpPr/>
            <p:nvPr/>
          </p:nvSpPr>
          <p:spPr>
            <a:xfrm>
              <a:off x="5470358" y="2428413"/>
              <a:ext cx="4379495" cy="2909130"/>
            </a:xfrm>
            <a:prstGeom prst="round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64228D2F-54CD-4A8E-8F88-D81AA61822E4}"/>
                </a:ext>
              </a:extLst>
            </p:cNvPr>
            <p:cNvSpPr txBox="1"/>
            <p:nvPr/>
          </p:nvSpPr>
          <p:spPr>
            <a:xfrm>
              <a:off x="5741984" y="2665579"/>
              <a:ext cx="3924175" cy="2308324"/>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中国</a:t>
              </a:r>
              <a:r>
                <a:rPr lang="en-US" altLang="zh-CN" sz="1600" dirty="0">
                  <a:solidFill>
                    <a:srgbClr val="C00000"/>
                  </a:solidFill>
                  <a:latin typeface="微软雅黑" panose="020B0503020204020204" pitchFamily="34" charset="-122"/>
                  <a:ea typeface="微软雅黑" panose="020B0503020204020204" pitchFamily="34" charset="-122"/>
                </a:rPr>
                <a:t>GDP</a:t>
              </a:r>
              <a:r>
                <a:rPr lang="zh-CN" altLang="en-US" sz="1600" dirty="0">
                  <a:solidFill>
                    <a:srgbClr val="C00000"/>
                  </a:solidFill>
                  <a:latin typeface="微软雅黑" panose="020B0503020204020204" pitchFamily="34" charset="-122"/>
                  <a:ea typeface="微软雅黑" panose="020B0503020204020204" pitchFamily="34" charset="-122"/>
                </a:rPr>
                <a:t>是指中国的国内生产总值。</a:t>
              </a:r>
              <a:r>
                <a:rPr lang="en-US" altLang="zh-CN" sz="1600" dirty="0">
                  <a:solidFill>
                    <a:srgbClr val="C00000"/>
                  </a:solidFill>
                  <a:latin typeface="微软雅黑" panose="020B0503020204020204" pitchFamily="34" charset="-122"/>
                  <a:ea typeface="微软雅黑" panose="020B0503020204020204" pitchFamily="34" charset="-122"/>
                </a:rPr>
                <a:t>1985</a:t>
              </a:r>
              <a:r>
                <a:rPr lang="zh-CN" altLang="en-US" sz="1600" dirty="0">
                  <a:solidFill>
                    <a:srgbClr val="C00000"/>
                  </a:solidFill>
                  <a:latin typeface="微软雅黑" panose="020B0503020204020204" pitchFamily="34" charset="-122"/>
                  <a:ea typeface="微软雅黑" panose="020B0503020204020204" pitchFamily="34" charset="-122"/>
                </a:rPr>
                <a:t>年之前，中国大陆对国民经济核算源于前苏联与计划经济相配套的物质平衡表体系（</a:t>
              </a:r>
              <a:r>
                <a:rPr lang="en-US" altLang="zh-CN" sz="1600" dirty="0">
                  <a:solidFill>
                    <a:srgbClr val="C00000"/>
                  </a:solidFill>
                  <a:latin typeface="微软雅黑" panose="020B0503020204020204" pitchFamily="34" charset="-122"/>
                  <a:ea typeface="微软雅黑" panose="020B0503020204020204" pitchFamily="34" charset="-122"/>
                </a:rPr>
                <a:t>MPS</a:t>
              </a:r>
              <a:r>
                <a:rPr lang="zh-CN" altLang="en-US" sz="1600" dirty="0">
                  <a:solidFill>
                    <a:srgbClr val="C00000"/>
                  </a:solidFill>
                  <a:latin typeface="微软雅黑" panose="020B0503020204020204" pitchFamily="34" charset="-122"/>
                  <a:ea typeface="微软雅黑" panose="020B0503020204020204" pitchFamily="34" charset="-122"/>
                </a:rPr>
                <a:t>），</a:t>
              </a:r>
              <a:r>
                <a:rPr lang="en-US" altLang="zh-CN" sz="1600" dirty="0">
                  <a:solidFill>
                    <a:srgbClr val="C00000"/>
                  </a:solidFill>
                  <a:latin typeface="微软雅黑" panose="020B0503020204020204" pitchFamily="34" charset="-122"/>
                  <a:ea typeface="微软雅黑" panose="020B0503020204020204" pitchFamily="34" charset="-122"/>
                </a:rPr>
                <a:t>1985</a:t>
              </a:r>
              <a:r>
                <a:rPr lang="zh-CN" altLang="en-US" sz="1600" dirty="0">
                  <a:solidFill>
                    <a:srgbClr val="C00000"/>
                  </a:solidFill>
                  <a:latin typeface="微软雅黑" panose="020B0503020204020204" pitchFamily="34" charset="-122"/>
                  <a:ea typeface="微软雅黑" panose="020B0503020204020204" pitchFamily="34" charset="-122"/>
                </a:rPr>
                <a:t>－</a:t>
              </a:r>
              <a:r>
                <a:rPr lang="en-US" altLang="zh-CN" sz="1600" dirty="0">
                  <a:solidFill>
                    <a:srgbClr val="C00000"/>
                  </a:solidFill>
                  <a:latin typeface="微软雅黑" panose="020B0503020204020204" pitchFamily="34" charset="-122"/>
                  <a:ea typeface="微软雅黑" panose="020B0503020204020204" pitchFamily="34" charset="-122"/>
                </a:rPr>
                <a:t>1992</a:t>
              </a:r>
              <a:r>
                <a:rPr lang="zh-CN" altLang="en-US" sz="1600" dirty="0">
                  <a:solidFill>
                    <a:srgbClr val="C00000"/>
                  </a:solidFill>
                  <a:latin typeface="微软雅黑" panose="020B0503020204020204" pitchFamily="34" charset="-122"/>
                  <a:ea typeface="微软雅黑" panose="020B0503020204020204" pitchFamily="34" charset="-122"/>
                </a:rPr>
                <a:t>年逐步与联合国推荐的源于市场经济的国民经济核算体系（</a:t>
              </a:r>
              <a:r>
                <a:rPr lang="en-US" altLang="zh-CN" sz="1600" dirty="0">
                  <a:solidFill>
                    <a:srgbClr val="C00000"/>
                  </a:solidFill>
                  <a:latin typeface="微软雅黑" panose="020B0503020204020204" pitchFamily="34" charset="-122"/>
                  <a:ea typeface="微软雅黑" panose="020B0503020204020204" pitchFamily="34" charset="-122"/>
                </a:rPr>
                <a:t>SNA</a:t>
              </a:r>
              <a:r>
                <a:rPr lang="zh-CN" altLang="en-US" sz="1600" dirty="0">
                  <a:solidFill>
                    <a:srgbClr val="C00000"/>
                  </a:solidFill>
                  <a:latin typeface="微软雅黑" panose="020B0503020204020204" pitchFamily="34" charset="-122"/>
                  <a:ea typeface="微软雅黑" panose="020B0503020204020204" pitchFamily="34" charset="-122"/>
                </a:rPr>
                <a:t>）接轨。</a:t>
              </a:r>
            </a:p>
          </p:txBody>
        </p:sp>
      </p:grpSp>
    </p:spTree>
    <p:extLst>
      <p:ext uri="{BB962C8B-B14F-4D97-AF65-F5344CB8AC3E}">
        <p14:creationId xmlns:p14="http://schemas.microsoft.com/office/powerpoint/2010/main" val="9450003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厉害的中国综合国力</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圆角矩形 5"/>
          <p:cNvSpPr/>
          <p:nvPr/>
        </p:nvSpPr>
        <p:spPr>
          <a:xfrm>
            <a:off x="737937" y="1443789"/>
            <a:ext cx="9111916" cy="6096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smtClean="0">
                <a:latin typeface="Microsoft YaHei" charset="-122"/>
                <a:ea typeface="Microsoft YaHei" charset="-122"/>
                <a:cs typeface="Microsoft YaHei" charset="-122"/>
              </a:rPr>
              <a:t>——</a:t>
            </a:r>
            <a:r>
              <a:rPr kumimoji="1" lang="zh-CN" altLang="en-US" sz="2800" b="1" dirty="0" smtClean="0">
                <a:latin typeface="Microsoft YaHei" charset="-122"/>
                <a:ea typeface="Microsoft YaHei" charset="-122"/>
                <a:cs typeface="Microsoft YaHei" charset="-122"/>
              </a:rPr>
              <a:t> </a:t>
            </a:r>
            <a:r>
              <a:rPr kumimoji="1" lang="en-US" altLang="zh-CN" sz="2800" b="1" dirty="0" smtClean="0">
                <a:latin typeface="Microsoft YaHei" charset="-122"/>
                <a:ea typeface="Microsoft YaHei" charset="-122"/>
                <a:cs typeface="Microsoft YaHei" charset="-122"/>
              </a:rPr>
              <a:t>G20</a:t>
            </a:r>
            <a:r>
              <a:rPr kumimoji="1" lang="zh-CN" altLang="en-US" sz="2800" b="1" dirty="0" smtClean="0">
                <a:latin typeface="Microsoft YaHei" charset="-122"/>
                <a:ea typeface="Microsoft YaHei" charset="-122"/>
                <a:cs typeface="Microsoft YaHei" charset="-122"/>
              </a:rPr>
              <a:t>杭州峰会</a:t>
            </a:r>
            <a:r>
              <a:rPr kumimoji="1" lang="en-US" altLang="zh-CN" sz="2800" b="1" dirty="0" smtClean="0">
                <a:latin typeface="Microsoft YaHei" charset="-122"/>
                <a:ea typeface="Microsoft YaHei" charset="-122"/>
                <a:cs typeface="Microsoft YaHei" charset="-122"/>
              </a:rPr>
              <a:t>——</a:t>
            </a:r>
            <a:endParaRPr kumimoji="1" lang="zh-CN" altLang="en-US" sz="2800" b="1" dirty="0">
              <a:latin typeface="Microsoft YaHei" charset="-122"/>
              <a:ea typeface="Microsoft YaHei" charset="-122"/>
              <a:cs typeface="Microsoft YaHei" charset="-122"/>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22692" r="13909"/>
          <a:stretch/>
        </p:blipFill>
        <p:spPr>
          <a:xfrm>
            <a:off x="737936" y="2428413"/>
            <a:ext cx="4539917" cy="2909130"/>
          </a:xfrm>
          <a:prstGeom prst="roundRect">
            <a:avLst/>
          </a:prstGeom>
        </p:spPr>
      </p:pic>
      <p:grpSp>
        <p:nvGrpSpPr>
          <p:cNvPr id="8" name="组 7"/>
          <p:cNvGrpSpPr/>
          <p:nvPr/>
        </p:nvGrpSpPr>
        <p:grpSpPr>
          <a:xfrm>
            <a:off x="5470358" y="2428413"/>
            <a:ext cx="4379495" cy="2914822"/>
            <a:chOff x="5470358" y="2428413"/>
            <a:chExt cx="4379495" cy="2914822"/>
          </a:xfrm>
        </p:grpSpPr>
        <p:sp>
          <p:nvSpPr>
            <p:cNvPr id="9" name="圆角矩形 8"/>
            <p:cNvSpPr/>
            <p:nvPr/>
          </p:nvSpPr>
          <p:spPr>
            <a:xfrm>
              <a:off x="5470358" y="2428413"/>
              <a:ext cx="4379495" cy="2909130"/>
            </a:xfrm>
            <a:prstGeom prst="round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64228D2F-54CD-4A8E-8F88-D81AA61822E4}"/>
                </a:ext>
              </a:extLst>
            </p:cNvPr>
            <p:cNvSpPr txBox="1"/>
            <p:nvPr/>
          </p:nvSpPr>
          <p:spPr>
            <a:xfrm>
              <a:off x="5741984" y="2665579"/>
              <a:ext cx="3924175" cy="2677656"/>
            </a:xfrm>
            <a:prstGeom prst="rect">
              <a:avLst/>
            </a:prstGeom>
            <a:noFill/>
          </p:spPr>
          <p:txBody>
            <a:bodyPr wrap="square" rtlCol="0">
              <a:spAutoFit/>
            </a:bodyPr>
            <a:lstStyle/>
            <a:p>
              <a:pPr defTabSz="914400">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2016</a:t>
              </a:r>
              <a:r>
                <a:rPr lang="zh-CN" altLang="en-US" sz="1400" dirty="0">
                  <a:solidFill>
                    <a:srgbClr val="C00000"/>
                  </a:solidFill>
                  <a:latin typeface="微软雅黑" panose="020B0503020204020204" pitchFamily="34" charset="-122"/>
                  <a:ea typeface="微软雅黑" panose="020B0503020204020204" pitchFamily="34" charset="-122"/>
                </a:rPr>
                <a:t>中国杭州</a:t>
              </a:r>
              <a:r>
                <a:rPr lang="en-US" altLang="zh-CN" sz="1400" dirty="0">
                  <a:solidFill>
                    <a:srgbClr val="C00000"/>
                  </a:solidFill>
                  <a:latin typeface="微软雅黑" panose="020B0503020204020204" pitchFamily="34" charset="-122"/>
                  <a:ea typeface="微软雅黑" panose="020B0503020204020204" pitchFamily="34" charset="-122"/>
                </a:rPr>
                <a:t>G20</a:t>
              </a:r>
              <a:r>
                <a:rPr lang="zh-CN" altLang="en-US" sz="1400" dirty="0">
                  <a:solidFill>
                    <a:srgbClr val="C00000"/>
                  </a:solidFill>
                  <a:latin typeface="微软雅黑" panose="020B0503020204020204" pitchFamily="34" charset="-122"/>
                  <a:ea typeface="微软雅黑" panose="020B0503020204020204" pitchFamily="34" charset="-122"/>
                </a:rPr>
                <a:t>峰会是指</a:t>
              </a:r>
              <a:r>
                <a:rPr lang="en-US" altLang="zh-CN" sz="1400" dirty="0">
                  <a:solidFill>
                    <a:srgbClr val="C00000"/>
                  </a:solidFill>
                  <a:latin typeface="微软雅黑" panose="020B0503020204020204" pitchFamily="34" charset="-122"/>
                  <a:ea typeface="微软雅黑" panose="020B0503020204020204" pitchFamily="34" charset="-122"/>
                </a:rPr>
                <a:t>2016</a:t>
              </a:r>
              <a:r>
                <a:rPr lang="zh-CN" altLang="en-US" sz="1400" dirty="0">
                  <a:solidFill>
                    <a:srgbClr val="C00000"/>
                  </a:solidFill>
                  <a:latin typeface="微软雅黑" panose="020B0503020204020204" pitchFamily="34" charset="-122"/>
                  <a:ea typeface="微软雅黑" panose="020B0503020204020204" pitchFamily="34" charset="-122"/>
                </a:rPr>
                <a:t>年</a:t>
              </a:r>
              <a:r>
                <a:rPr lang="en-US" altLang="zh-CN" sz="1400" dirty="0">
                  <a:solidFill>
                    <a:srgbClr val="C00000"/>
                  </a:solidFill>
                  <a:latin typeface="微软雅黑" panose="020B0503020204020204" pitchFamily="34" charset="-122"/>
                  <a:ea typeface="微软雅黑" panose="020B0503020204020204" pitchFamily="34" charset="-122"/>
                </a:rPr>
                <a:t>9</a:t>
              </a:r>
              <a:r>
                <a:rPr lang="zh-CN" altLang="en-US" sz="1400" dirty="0">
                  <a:solidFill>
                    <a:srgbClr val="C00000"/>
                  </a:solidFill>
                  <a:latin typeface="微软雅黑" panose="020B0503020204020204" pitchFamily="34" charset="-122"/>
                  <a:ea typeface="微软雅黑" panose="020B0503020204020204" pitchFamily="34" charset="-122"/>
                </a:rPr>
                <a:t>月</a:t>
              </a:r>
              <a:r>
                <a:rPr lang="en-US" altLang="zh-CN" sz="1400" dirty="0">
                  <a:solidFill>
                    <a:srgbClr val="C00000"/>
                  </a:solidFill>
                  <a:latin typeface="微软雅黑" panose="020B0503020204020204" pitchFamily="34" charset="-122"/>
                  <a:ea typeface="微软雅黑" panose="020B0503020204020204" pitchFamily="34" charset="-122"/>
                </a:rPr>
                <a:t>4</a:t>
              </a:r>
              <a:r>
                <a:rPr lang="zh-CN" altLang="en-US" sz="1400" dirty="0">
                  <a:solidFill>
                    <a:srgbClr val="C00000"/>
                  </a:solidFill>
                  <a:latin typeface="微软雅黑" panose="020B0503020204020204" pitchFamily="34" charset="-122"/>
                  <a:ea typeface="微软雅黑" panose="020B0503020204020204" pitchFamily="34" charset="-122"/>
                </a:rPr>
                <a:t>日</a:t>
              </a:r>
              <a:r>
                <a:rPr lang="en-US" altLang="zh-CN" sz="1400" dirty="0">
                  <a:solidFill>
                    <a:srgbClr val="C00000"/>
                  </a:solidFill>
                  <a:latin typeface="微软雅黑" panose="020B0503020204020204" pitchFamily="34" charset="-122"/>
                  <a:ea typeface="微软雅黑" panose="020B0503020204020204" pitchFamily="34" charset="-122"/>
                </a:rPr>
                <a:t>-5</a:t>
              </a:r>
              <a:r>
                <a:rPr lang="zh-CN" altLang="en-US" sz="1400" dirty="0">
                  <a:solidFill>
                    <a:srgbClr val="C00000"/>
                  </a:solidFill>
                  <a:latin typeface="微软雅黑" panose="020B0503020204020204" pitchFamily="34" charset="-122"/>
                  <a:ea typeface="微软雅黑" panose="020B0503020204020204" pitchFamily="34" charset="-122"/>
                </a:rPr>
                <a:t>日在中国杭州召开的</a:t>
              </a:r>
              <a:r>
                <a:rPr lang="en-US" altLang="zh-CN" sz="1400" dirty="0">
                  <a:solidFill>
                    <a:srgbClr val="C00000"/>
                  </a:solidFill>
                  <a:latin typeface="微软雅黑" panose="020B0503020204020204" pitchFamily="34" charset="-122"/>
                  <a:ea typeface="微软雅黑" panose="020B0503020204020204" pitchFamily="34" charset="-122"/>
                </a:rPr>
                <a:t>G20</a:t>
              </a:r>
              <a:r>
                <a:rPr lang="zh-CN" altLang="en-US" sz="1400" dirty="0">
                  <a:solidFill>
                    <a:srgbClr val="C00000"/>
                  </a:solidFill>
                  <a:latin typeface="微软雅黑" panose="020B0503020204020204" pitchFamily="34" charset="-122"/>
                  <a:ea typeface="微软雅黑" panose="020B0503020204020204" pitchFamily="34" charset="-122"/>
                </a:rPr>
                <a:t>峰会。</a:t>
              </a:r>
              <a:r>
                <a:rPr lang="en-US" altLang="zh-CN" sz="1400" dirty="0">
                  <a:solidFill>
                    <a:srgbClr val="C00000"/>
                  </a:solidFill>
                  <a:latin typeface="微软雅黑" panose="020B0503020204020204" pitchFamily="34" charset="-122"/>
                  <a:ea typeface="微软雅黑" panose="020B0503020204020204" pitchFamily="34" charset="-122"/>
                </a:rPr>
                <a:t>20</a:t>
              </a:r>
              <a:r>
                <a:rPr lang="zh-CN" altLang="en-US" sz="1400" dirty="0">
                  <a:solidFill>
                    <a:srgbClr val="C00000"/>
                  </a:solidFill>
                  <a:latin typeface="微软雅黑" panose="020B0503020204020204" pitchFamily="34" charset="-122"/>
                  <a:ea typeface="微软雅黑" panose="020B0503020204020204" pitchFamily="34" charset="-122"/>
                </a:rPr>
                <a:t>国集团（</a:t>
              </a:r>
              <a:r>
                <a:rPr lang="en-US" altLang="zh-CN" sz="1400" dirty="0">
                  <a:solidFill>
                    <a:srgbClr val="C00000"/>
                  </a:solidFill>
                  <a:latin typeface="微软雅黑" panose="020B0503020204020204" pitchFamily="34" charset="-122"/>
                  <a:ea typeface="微软雅黑" panose="020B0503020204020204" pitchFamily="34" charset="-122"/>
                </a:rPr>
                <a:t>G20</a:t>
              </a:r>
              <a:r>
                <a:rPr lang="zh-CN" altLang="en-US" sz="1400" dirty="0">
                  <a:solidFill>
                    <a:srgbClr val="C00000"/>
                  </a:solidFill>
                  <a:latin typeface="微软雅黑" panose="020B0503020204020204" pitchFamily="34" charset="-122"/>
                  <a:ea typeface="微软雅黑" panose="020B0503020204020204" pitchFamily="34" charset="-122"/>
                </a:rPr>
                <a:t>）是一个国际经济合作论坛，于</a:t>
              </a:r>
              <a:r>
                <a:rPr lang="en-US" altLang="zh-CN" sz="1400" dirty="0">
                  <a:solidFill>
                    <a:srgbClr val="C00000"/>
                  </a:solidFill>
                  <a:latin typeface="微软雅黑" panose="020B0503020204020204" pitchFamily="34" charset="-122"/>
                  <a:ea typeface="微软雅黑" panose="020B0503020204020204" pitchFamily="34" charset="-122"/>
                </a:rPr>
                <a:t>1999</a:t>
              </a:r>
              <a:r>
                <a:rPr lang="zh-CN" altLang="en-US" sz="1400" dirty="0">
                  <a:solidFill>
                    <a:srgbClr val="C00000"/>
                  </a:solidFill>
                  <a:latin typeface="微软雅黑" panose="020B0503020204020204" pitchFamily="34" charset="-122"/>
                  <a:ea typeface="微软雅黑" panose="020B0503020204020204" pitchFamily="34" charset="-122"/>
                </a:rPr>
                <a:t>年</a:t>
              </a:r>
              <a:r>
                <a:rPr lang="en-US" altLang="zh-CN" sz="1400" dirty="0">
                  <a:solidFill>
                    <a:srgbClr val="C00000"/>
                  </a:solidFill>
                  <a:latin typeface="微软雅黑" panose="020B0503020204020204" pitchFamily="34" charset="-122"/>
                  <a:ea typeface="微软雅黑" panose="020B0503020204020204" pitchFamily="34" charset="-122"/>
                </a:rPr>
                <a:t>9</a:t>
              </a:r>
              <a:r>
                <a:rPr lang="zh-CN" altLang="en-US" sz="1400" dirty="0">
                  <a:solidFill>
                    <a:srgbClr val="C00000"/>
                  </a:solidFill>
                  <a:latin typeface="微软雅黑" panose="020B0503020204020204" pitchFamily="34" charset="-122"/>
                  <a:ea typeface="微软雅黑" panose="020B0503020204020204" pitchFamily="34" charset="-122"/>
                </a:rPr>
                <a:t>月</a:t>
              </a:r>
              <a:r>
                <a:rPr lang="en-US" altLang="zh-CN" sz="1400" dirty="0">
                  <a:solidFill>
                    <a:srgbClr val="C00000"/>
                  </a:solidFill>
                  <a:latin typeface="微软雅黑" panose="020B0503020204020204" pitchFamily="34" charset="-122"/>
                  <a:ea typeface="微软雅黑" panose="020B0503020204020204" pitchFamily="34" charset="-122"/>
                </a:rPr>
                <a:t>25</a:t>
              </a:r>
              <a:r>
                <a:rPr lang="zh-CN" altLang="en-US" sz="1400" dirty="0">
                  <a:solidFill>
                    <a:srgbClr val="C00000"/>
                  </a:solidFill>
                  <a:latin typeface="微软雅黑" panose="020B0503020204020204" pitchFamily="34" charset="-122"/>
                  <a:ea typeface="微软雅黑" panose="020B0503020204020204" pitchFamily="34" charset="-122"/>
                </a:rPr>
                <a:t>日由八国集团（</a:t>
              </a:r>
              <a:r>
                <a:rPr lang="en-US" altLang="zh-CN" sz="1400" dirty="0">
                  <a:solidFill>
                    <a:srgbClr val="C00000"/>
                  </a:solidFill>
                  <a:latin typeface="微软雅黑" panose="020B0503020204020204" pitchFamily="34" charset="-122"/>
                  <a:ea typeface="微软雅黑" panose="020B0503020204020204" pitchFamily="34" charset="-122"/>
                </a:rPr>
                <a:t>G8</a:t>
              </a:r>
              <a:r>
                <a:rPr lang="zh-CN" altLang="en-US" sz="1400" dirty="0">
                  <a:solidFill>
                    <a:srgbClr val="C00000"/>
                  </a:solidFill>
                  <a:latin typeface="微软雅黑" panose="020B0503020204020204" pitchFamily="34" charset="-122"/>
                  <a:ea typeface="微软雅黑" panose="020B0503020204020204" pitchFamily="34" charset="-122"/>
                </a:rPr>
                <a:t>）的财长在德国柏林成立，于华盛顿举办了第一届</a:t>
              </a:r>
              <a:r>
                <a:rPr lang="en-US" altLang="zh-CN" sz="1400" dirty="0">
                  <a:solidFill>
                    <a:srgbClr val="C00000"/>
                  </a:solidFill>
                  <a:latin typeface="微软雅黑" panose="020B0503020204020204" pitchFamily="34" charset="-122"/>
                  <a:ea typeface="微软雅黑" panose="020B0503020204020204" pitchFamily="34" charset="-122"/>
                </a:rPr>
                <a:t>G20</a:t>
              </a:r>
              <a:r>
                <a:rPr lang="zh-CN" altLang="en-US" sz="1400" dirty="0">
                  <a:solidFill>
                    <a:srgbClr val="C00000"/>
                  </a:solidFill>
                  <a:latin typeface="微软雅黑" panose="020B0503020204020204" pitchFamily="34" charset="-122"/>
                  <a:ea typeface="微软雅黑" panose="020B0503020204020204" pitchFamily="34" charset="-122"/>
                </a:rPr>
                <a:t>峰会，属于非正式对话的一种机制，由原八国集团以及其余</a:t>
              </a:r>
              <a:r>
                <a:rPr lang="en-US" altLang="zh-CN" sz="1400" dirty="0">
                  <a:solidFill>
                    <a:srgbClr val="C00000"/>
                  </a:solidFill>
                  <a:latin typeface="微软雅黑" panose="020B0503020204020204" pitchFamily="34" charset="-122"/>
                  <a:ea typeface="微软雅黑" panose="020B0503020204020204" pitchFamily="34" charset="-122"/>
                </a:rPr>
                <a:t>12</a:t>
              </a:r>
              <a:r>
                <a:rPr lang="zh-CN" altLang="en-US" sz="1400" dirty="0">
                  <a:solidFill>
                    <a:srgbClr val="C00000"/>
                  </a:solidFill>
                  <a:latin typeface="微软雅黑" panose="020B0503020204020204" pitchFamily="34" charset="-122"/>
                  <a:ea typeface="微软雅黑" panose="020B0503020204020204" pitchFamily="34" charset="-122"/>
                </a:rPr>
                <a:t>个重要经济体组成。 峰会主题确定为“构建创新、活力、联动、包容的世界经济”</a:t>
              </a:r>
              <a:r>
                <a:rPr lang="zh-CN" altLang="en-US"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505916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厉害的中国综合国力</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圆角矩形 5"/>
          <p:cNvSpPr/>
          <p:nvPr/>
        </p:nvSpPr>
        <p:spPr>
          <a:xfrm>
            <a:off x="737937" y="1443789"/>
            <a:ext cx="9111916" cy="6096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smtClean="0">
                <a:latin typeface="Microsoft YaHei" charset="-122"/>
                <a:ea typeface="Microsoft YaHei" charset="-122"/>
                <a:cs typeface="Microsoft YaHei" charset="-122"/>
              </a:rPr>
              <a:t>——</a:t>
            </a:r>
            <a:r>
              <a:rPr kumimoji="1" lang="zh-CN" altLang="en-US" sz="2800" b="1" dirty="0" smtClean="0">
                <a:latin typeface="Microsoft YaHei" charset="-122"/>
                <a:ea typeface="Microsoft YaHei" charset="-122"/>
                <a:cs typeface="Microsoft YaHei" charset="-122"/>
              </a:rPr>
              <a:t> “一带一路”国家顶级战略</a:t>
            </a:r>
            <a:r>
              <a:rPr kumimoji="1" lang="en-US" altLang="zh-CN" sz="2800" b="1" dirty="0" smtClean="0">
                <a:latin typeface="Microsoft YaHei" charset="-122"/>
                <a:ea typeface="Microsoft YaHei" charset="-122"/>
                <a:cs typeface="Microsoft YaHei" charset="-122"/>
              </a:rPr>
              <a:t>——</a:t>
            </a:r>
            <a:endParaRPr kumimoji="1" lang="zh-CN" altLang="en-US" sz="2800" b="1" dirty="0">
              <a:latin typeface="Microsoft YaHei" charset="-122"/>
              <a:ea typeface="Microsoft YaHei" charset="-122"/>
              <a:cs typeface="Microsoft YaHei"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37" y="2586780"/>
            <a:ext cx="4539916" cy="2592395"/>
          </a:xfrm>
          <a:prstGeom prst="roundRect">
            <a:avLst/>
          </a:prstGeom>
        </p:spPr>
      </p:pic>
      <p:grpSp>
        <p:nvGrpSpPr>
          <p:cNvPr id="8" name="组 7"/>
          <p:cNvGrpSpPr/>
          <p:nvPr/>
        </p:nvGrpSpPr>
        <p:grpSpPr>
          <a:xfrm>
            <a:off x="5470358" y="2428413"/>
            <a:ext cx="4379495" cy="2909130"/>
            <a:chOff x="5470358" y="2428413"/>
            <a:chExt cx="4379495" cy="2909130"/>
          </a:xfrm>
        </p:grpSpPr>
        <p:sp>
          <p:nvSpPr>
            <p:cNvPr id="9" name="圆角矩形 8"/>
            <p:cNvSpPr/>
            <p:nvPr/>
          </p:nvSpPr>
          <p:spPr>
            <a:xfrm>
              <a:off x="5470358" y="2428413"/>
              <a:ext cx="4379495" cy="2909130"/>
            </a:xfrm>
            <a:prstGeom prst="round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64228D2F-54CD-4A8E-8F88-D81AA61822E4}"/>
                </a:ext>
              </a:extLst>
            </p:cNvPr>
            <p:cNvSpPr txBox="1"/>
            <p:nvPr/>
          </p:nvSpPr>
          <p:spPr>
            <a:xfrm>
              <a:off x="5741984" y="2665579"/>
              <a:ext cx="3924175" cy="2308324"/>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一带一路”（</a:t>
              </a:r>
              <a:r>
                <a:rPr lang="en-US" altLang="zh-CN" sz="1600" dirty="0">
                  <a:solidFill>
                    <a:srgbClr val="C00000"/>
                  </a:solidFill>
                  <a:latin typeface="微软雅黑" panose="020B0503020204020204" pitchFamily="34" charset="-122"/>
                  <a:ea typeface="微软雅黑" panose="020B0503020204020204" pitchFamily="34" charset="-122"/>
                </a:rPr>
                <a:t>The Belt and Road</a:t>
              </a:r>
              <a:r>
                <a:rPr lang="zh-CN" altLang="en-US" sz="1600" dirty="0">
                  <a:solidFill>
                    <a:srgbClr val="C00000"/>
                  </a:solidFill>
                  <a:latin typeface="微软雅黑" panose="020B0503020204020204" pitchFamily="34" charset="-122"/>
                  <a:ea typeface="微软雅黑" panose="020B0503020204020204" pitchFamily="34" charset="-122"/>
                </a:rPr>
                <a:t>，缩写</a:t>
              </a:r>
              <a:r>
                <a:rPr lang="en-US" altLang="zh-CN" sz="1600" dirty="0">
                  <a:solidFill>
                    <a:srgbClr val="C00000"/>
                  </a:solidFill>
                  <a:latin typeface="微软雅黑" panose="020B0503020204020204" pitchFamily="34" charset="-122"/>
                  <a:ea typeface="微软雅黑" panose="020B0503020204020204" pitchFamily="34" charset="-122"/>
                </a:rPr>
                <a:t>B&amp;R</a:t>
              </a:r>
              <a:r>
                <a:rPr lang="zh-CN" altLang="en-US" sz="1600" dirty="0">
                  <a:solidFill>
                    <a:srgbClr val="C00000"/>
                  </a:solidFill>
                  <a:latin typeface="微软雅黑" panose="020B0503020204020204" pitchFamily="34" charset="-122"/>
                  <a:ea typeface="微软雅黑" panose="020B0503020204020204" pitchFamily="34" charset="-122"/>
                </a:rPr>
                <a:t>）是“丝绸之路经济带”和“</a:t>
              </a:r>
              <a:r>
                <a:rPr lang="en-US" altLang="zh-CN" sz="1600" dirty="0">
                  <a:solidFill>
                    <a:srgbClr val="C00000"/>
                  </a:solidFill>
                  <a:latin typeface="微软雅黑" panose="020B0503020204020204" pitchFamily="34" charset="-122"/>
                  <a:ea typeface="微软雅黑" panose="020B0503020204020204" pitchFamily="34" charset="-122"/>
                </a:rPr>
                <a:t>21</a:t>
              </a:r>
              <a:r>
                <a:rPr lang="zh-CN" altLang="en-US" sz="1600" dirty="0">
                  <a:solidFill>
                    <a:srgbClr val="C00000"/>
                  </a:solidFill>
                  <a:latin typeface="微软雅黑" panose="020B0503020204020204" pitchFamily="34" charset="-122"/>
                  <a:ea typeface="微软雅黑" panose="020B0503020204020204" pitchFamily="34" charset="-122"/>
                </a:rPr>
                <a:t>世纪海上丝绸之路”的简称，</a:t>
              </a:r>
              <a:r>
                <a:rPr lang="en-US" altLang="zh-CN" sz="1600" dirty="0">
                  <a:solidFill>
                    <a:srgbClr val="C00000"/>
                  </a:solidFill>
                  <a:latin typeface="微软雅黑" panose="020B0503020204020204" pitchFamily="34" charset="-122"/>
                  <a:ea typeface="微软雅黑" panose="020B0503020204020204" pitchFamily="34" charset="-122"/>
                </a:rPr>
                <a:t>2013</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月和</a:t>
              </a:r>
              <a:r>
                <a:rPr lang="en-US" altLang="zh-CN" sz="1600" dirty="0">
                  <a:solidFill>
                    <a:srgbClr val="C00000"/>
                  </a:solidFill>
                  <a:latin typeface="微软雅黑" panose="020B0503020204020204" pitchFamily="34" charset="-122"/>
                  <a:ea typeface="微软雅黑" panose="020B0503020204020204" pitchFamily="34" charset="-122"/>
                </a:rPr>
                <a:t>10</a:t>
              </a:r>
              <a:r>
                <a:rPr lang="zh-CN" altLang="en-US" sz="1600" dirty="0">
                  <a:solidFill>
                    <a:srgbClr val="C00000"/>
                  </a:solidFill>
                  <a:latin typeface="微软雅黑" panose="020B0503020204020204" pitchFamily="34" charset="-122"/>
                  <a:ea typeface="微软雅黑" panose="020B0503020204020204" pitchFamily="34" charset="-122"/>
                </a:rPr>
                <a:t>月由中国国家主席习近平分别提出建设“新丝绸之路经济带”和“</a:t>
              </a:r>
              <a:r>
                <a:rPr lang="en-US" altLang="zh-CN" sz="1600" dirty="0">
                  <a:solidFill>
                    <a:srgbClr val="C00000"/>
                  </a:solidFill>
                  <a:latin typeface="微软雅黑" panose="020B0503020204020204" pitchFamily="34" charset="-122"/>
                  <a:ea typeface="微软雅黑" panose="020B0503020204020204" pitchFamily="34" charset="-122"/>
                </a:rPr>
                <a:t>21</a:t>
              </a:r>
              <a:r>
                <a:rPr lang="zh-CN" altLang="en-US" sz="1600" dirty="0">
                  <a:solidFill>
                    <a:srgbClr val="C00000"/>
                  </a:solidFill>
                  <a:latin typeface="微软雅黑" panose="020B0503020204020204" pitchFamily="34" charset="-122"/>
                  <a:ea typeface="微软雅黑" panose="020B0503020204020204" pitchFamily="34" charset="-122"/>
                </a:rPr>
                <a:t>世纪海上丝绸之路”的合作倡议</a:t>
              </a:r>
              <a:r>
                <a:rPr lang="zh-CN" altLang="en-US" sz="1600" dirty="0" smtClean="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343198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厉害的中国综合国力</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圆角矩形 5"/>
          <p:cNvSpPr/>
          <p:nvPr/>
        </p:nvSpPr>
        <p:spPr>
          <a:xfrm>
            <a:off x="737937" y="1443789"/>
            <a:ext cx="9111916" cy="6096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smtClean="0">
                <a:latin typeface="Microsoft YaHei" charset="-122"/>
                <a:ea typeface="Microsoft YaHei" charset="-122"/>
                <a:cs typeface="Microsoft YaHei" charset="-122"/>
              </a:rPr>
              <a:t>——</a:t>
            </a:r>
            <a:r>
              <a:rPr kumimoji="1" lang="zh-CN" altLang="en-US" sz="2800" b="1" dirty="0" smtClean="0">
                <a:latin typeface="Microsoft YaHei" charset="-122"/>
                <a:ea typeface="Microsoft YaHei" charset="-122"/>
                <a:cs typeface="Microsoft YaHei" charset="-122"/>
              </a:rPr>
              <a:t> 构建“人类命运共同体”</a:t>
            </a:r>
            <a:r>
              <a:rPr kumimoji="1" lang="en-US" altLang="zh-CN" sz="2800" b="1" dirty="0" smtClean="0">
                <a:latin typeface="Microsoft YaHei" charset="-122"/>
                <a:ea typeface="Microsoft YaHei" charset="-122"/>
                <a:cs typeface="Microsoft YaHei" charset="-122"/>
              </a:rPr>
              <a:t>——</a:t>
            </a:r>
            <a:endParaRPr kumimoji="1" lang="zh-CN" altLang="en-US" sz="2800" b="1" dirty="0">
              <a:latin typeface="Microsoft YaHei" charset="-122"/>
              <a:ea typeface="Microsoft YaHei" charset="-122"/>
              <a:cs typeface="Microsoft YaHei"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37" y="2592686"/>
            <a:ext cx="4539916" cy="2580583"/>
          </a:xfrm>
          <a:prstGeom prst="roundRect">
            <a:avLst/>
          </a:prstGeom>
        </p:spPr>
      </p:pic>
      <p:grpSp>
        <p:nvGrpSpPr>
          <p:cNvPr id="8" name="组 7"/>
          <p:cNvGrpSpPr/>
          <p:nvPr/>
        </p:nvGrpSpPr>
        <p:grpSpPr>
          <a:xfrm>
            <a:off x="5470358" y="2428413"/>
            <a:ext cx="4379495" cy="2909130"/>
            <a:chOff x="5470358" y="2428413"/>
            <a:chExt cx="4379495" cy="2909130"/>
          </a:xfrm>
        </p:grpSpPr>
        <p:sp>
          <p:nvSpPr>
            <p:cNvPr id="9" name="圆角矩形 8"/>
            <p:cNvSpPr/>
            <p:nvPr/>
          </p:nvSpPr>
          <p:spPr>
            <a:xfrm>
              <a:off x="5470358" y="2428413"/>
              <a:ext cx="4379495" cy="2909130"/>
            </a:xfrm>
            <a:prstGeom prst="round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64228D2F-54CD-4A8E-8F88-D81AA61822E4}"/>
                </a:ext>
              </a:extLst>
            </p:cNvPr>
            <p:cNvSpPr txBox="1"/>
            <p:nvPr/>
          </p:nvSpPr>
          <p:spPr>
            <a:xfrm>
              <a:off x="5741984" y="2665579"/>
              <a:ext cx="3924175" cy="2308324"/>
            </a:xfrm>
            <a:prstGeom prst="rect">
              <a:avLst/>
            </a:prstGeom>
            <a:noFill/>
          </p:spPr>
          <p:txBody>
            <a:bodyPr wrap="square" rtlCol="0">
              <a:spAutoFit/>
            </a:bodyPr>
            <a:lstStyle/>
            <a:p>
              <a:pP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党的十八大以来，习近平总书记亲自运筹外交工作的顶层设计和战略谋划，提出了一系列新思想新理念新战略，形成了具有鲜明特色的外交思想体系，开创了中国特色大国外交的崭新局面。本书围绕人类命运共同体这一习近平外交思想的</a:t>
              </a:r>
              <a:r>
                <a:rPr lang="zh-CN" altLang="en-US" sz="1600" dirty="0" smtClean="0">
                  <a:solidFill>
                    <a:srgbClr val="C00000"/>
                  </a:solidFill>
                  <a:latin typeface="微软雅黑" panose="020B0503020204020204" pitchFamily="34" charset="-122"/>
                  <a:ea typeface="微软雅黑" panose="020B0503020204020204" pitchFamily="34" charset="-122"/>
                </a:rPr>
                <a:t>核心。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253850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 8"/>
          <p:cNvGrpSpPr/>
          <p:nvPr/>
        </p:nvGrpSpPr>
        <p:grpSpPr>
          <a:xfrm>
            <a:off x="1002250" y="1480203"/>
            <a:ext cx="9208417" cy="3218652"/>
            <a:chOff x="1002250" y="1480203"/>
            <a:chExt cx="9208417" cy="3218652"/>
          </a:xfrm>
        </p:grpSpPr>
        <p:sp>
          <p:nvSpPr>
            <p:cNvPr id="10" name="文本框 9">
              <a:extLst>
                <a:ext uri="{FF2B5EF4-FFF2-40B4-BE49-F238E27FC236}">
                  <a16:creationId xmlns:a16="http://schemas.microsoft.com/office/drawing/2014/main" id="{64228D2F-54CD-4A8E-8F88-D81AA61822E4}"/>
                </a:ext>
              </a:extLst>
            </p:cNvPr>
            <p:cNvSpPr txBox="1"/>
            <p:nvPr/>
          </p:nvSpPr>
          <p:spPr>
            <a:xfrm>
              <a:off x="3301429" y="2889207"/>
              <a:ext cx="6711840" cy="1015663"/>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影片观后感</a:t>
              </a:r>
            </a:p>
          </p:txBody>
        </p:sp>
        <p:sp>
          <p:nvSpPr>
            <p:cNvPr id="11" name="文本框 10">
              <a:extLst>
                <a:ext uri="{FF2B5EF4-FFF2-40B4-BE49-F238E27FC236}">
                  <a16:creationId xmlns:a16="http://schemas.microsoft.com/office/drawing/2014/main" id="{C83FC3B3-6215-4678-A8CF-AC82792F1E88}"/>
                </a:ext>
              </a:extLst>
            </p:cNvPr>
            <p:cNvSpPr txBox="1"/>
            <p:nvPr/>
          </p:nvSpPr>
          <p:spPr>
            <a:xfrm>
              <a:off x="4362121" y="2039217"/>
              <a:ext cx="4590456"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第四章</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pic>
          <p:nvPicPr>
            <p:cNvPr id="12" name="Picture 1">
              <a:extLst>
                <a:ext uri="{FF2B5EF4-FFF2-40B4-BE49-F238E27FC236}">
                  <a16:creationId xmlns:a16="http://schemas.microsoft.com/office/drawing/2014/main" id="{556A0CE6-54E3-4608-8B60-9C9D371E422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47040" y="1759021"/>
              <a:ext cx="1949409" cy="2667182"/>
            </a:xfrm>
            <a:prstGeom prst="rect">
              <a:avLst/>
            </a:prstGeom>
            <a:ln>
              <a:noFill/>
            </a:ln>
            <a:effectLst/>
          </p:spPr>
        </p:pic>
        <p:cxnSp>
          <p:nvCxnSpPr>
            <p:cNvPr id="13" name="直接连接符 18">
              <a:extLst>
                <a:ext uri="{FF2B5EF4-FFF2-40B4-BE49-F238E27FC236}">
                  <a16:creationId xmlns:a16="http://schemas.microsoft.com/office/drawing/2014/main" id="{E9629AB2-5372-4FE1-9CD6-B301A089B847}"/>
                </a:ext>
              </a:extLst>
            </p:cNvPr>
            <p:cNvCxnSpPr>
              <a:cxnSpLocks/>
            </p:cNvCxnSpPr>
            <p:nvPr/>
          </p:nvCxnSpPr>
          <p:spPr>
            <a:xfrm>
              <a:off x="1002250" y="1489728"/>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4" name="直接连接符 20">
              <a:extLst>
                <a:ext uri="{FF2B5EF4-FFF2-40B4-BE49-F238E27FC236}">
                  <a16:creationId xmlns:a16="http://schemas.microsoft.com/office/drawing/2014/main" id="{BC49D7B0-F0D2-495C-AC87-A103EDE3807B}"/>
                </a:ext>
              </a:extLst>
            </p:cNvPr>
            <p:cNvCxnSpPr>
              <a:cxnSpLocks/>
            </p:cNvCxnSpPr>
            <p:nvPr/>
          </p:nvCxnSpPr>
          <p:spPr>
            <a:xfrm>
              <a:off x="1002250" y="4698855"/>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E86D73A7-7E5B-4C7B-B7A6-570CAC8BE767}"/>
                </a:ext>
              </a:extLst>
            </p:cNvPr>
            <p:cNvCxnSpPr>
              <a:cxnSpLocks/>
            </p:cNvCxnSpPr>
            <p:nvPr/>
          </p:nvCxnSpPr>
          <p:spPr>
            <a:xfrm>
              <a:off x="10191617"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6" name="直接连接符 26">
              <a:extLst>
                <a:ext uri="{FF2B5EF4-FFF2-40B4-BE49-F238E27FC236}">
                  <a16:creationId xmlns:a16="http://schemas.microsoft.com/office/drawing/2014/main" id="{BD4B4073-A5E3-4824-8801-59F7E579C23D}"/>
                </a:ext>
              </a:extLst>
            </p:cNvPr>
            <p:cNvCxnSpPr>
              <a:cxnSpLocks/>
            </p:cNvCxnSpPr>
            <p:nvPr/>
          </p:nvCxnSpPr>
          <p:spPr>
            <a:xfrm>
              <a:off x="1021300"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2686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79CF0D0-0392-40B1-BFEF-E4D00787921B}"/>
              </a:ext>
            </a:extLst>
          </p:cNvPr>
          <p:cNvSpPr/>
          <p:nvPr/>
        </p:nvSpPr>
        <p:spPr>
          <a:xfrm>
            <a:off x="663354" y="1490042"/>
            <a:ext cx="1598059" cy="3198949"/>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ln>
                <a:solidFill>
                  <a:srgbClr val="C00000"/>
                </a:solidFill>
              </a:ln>
              <a:solidFill>
                <a:prstClr val="white"/>
              </a:solidFill>
            </a:endParaRPr>
          </a:p>
        </p:txBody>
      </p:sp>
      <p:sp>
        <p:nvSpPr>
          <p:cNvPr id="3" name="文本框 2">
            <a:extLst>
              <a:ext uri="{FF2B5EF4-FFF2-40B4-BE49-F238E27FC236}">
                <a16:creationId xmlns:a16="http://schemas.microsoft.com/office/drawing/2014/main" id="{64228D2F-54CD-4A8E-8F88-D81AA61822E4}"/>
              </a:ext>
            </a:extLst>
          </p:cNvPr>
          <p:cNvSpPr txBox="1"/>
          <p:nvPr/>
        </p:nvSpPr>
        <p:spPr>
          <a:xfrm>
            <a:off x="2321712" y="1719228"/>
            <a:ext cx="8201909" cy="2862322"/>
          </a:xfrm>
          <a:prstGeom prst="rect">
            <a:avLst/>
          </a:prstGeom>
          <a:noFill/>
        </p:spPr>
        <p:txBody>
          <a:bodyPr wrap="square" rtlCol="0">
            <a:spAutoFit/>
          </a:bodyPr>
          <a:lstStyle/>
          <a:p>
            <a:pPr algn="ctr" defTabSz="914400">
              <a:lnSpc>
                <a:spcPct val="150000"/>
              </a:lnSpc>
            </a:pPr>
            <a:r>
              <a:rPr lang="zh-CN" altLang="en-US" sz="2400" b="1" dirty="0" smtClean="0">
                <a:solidFill>
                  <a:srgbClr val="C00000"/>
                </a:solidFill>
                <a:latin typeface="Microsoft YaHei" charset="-122"/>
                <a:ea typeface="Microsoft YaHei" charset="-122"/>
                <a:cs typeface="Microsoft YaHei" charset="-122"/>
              </a:rPr>
              <a:t>电影</a:t>
            </a:r>
            <a:r>
              <a:rPr lang="en-US" altLang="zh-CN" sz="2400" b="1" dirty="0" smtClean="0">
                <a:solidFill>
                  <a:srgbClr val="C00000"/>
                </a:solidFill>
                <a:latin typeface="Microsoft YaHei" charset="-122"/>
                <a:ea typeface="Microsoft YaHei" charset="-122"/>
                <a:cs typeface="Microsoft YaHei" charset="-122"/>
              </a:rPr>
              <a:t>《</a:t>
            </a:r>
            <a:r>
              <a:rPr lang="zh-CN" altLang="en-US" sz="2400" b="1" dirty="0" smtClean="0">
                <a:solidFill>
                  <a:srgbClr val="C00000"/>
                </a:solidFill>
                <a:latin typeface="Microsoft YaHei" charset="-122"/>
                <a:ea typeface="Microsoft YaHei" charset="-122"/>
                <a:cs typeface="Microsoft YaHei" charset="-122"/>
              </a:rPr>
              <a:t>厉害了我的国</a:t>
            </a:r>
            <a:r>
              <a:rPr lang="en-US" altLang="zh-CN" sz="2400" b="1" dirty="0" smtClean="0">
                <a:solidFill>
                  <a:srgbClr val="C00000"/>
                </a:solidFill>
                <a:latin typeface="Microsoft YaHei" charset="-122"/>
                <a:ea typeface="Microsoft YaHei" charset="-122"/>
                <a:cs typeface="Microsoft YaHei" charset="-122"/>
              </a:rPr>
              <a:t>》</a:t>
            </a:r>
            <a:r>
              <a:rPr lang="zh-CN" altLang="en-US" sz="2400" b="1" dirty="0" smtClean="0">
                <a:solidFill>
                  <a:srgbClr val="C00000"/>
                </a:solidFill>
                <a:latin typeface="Microsoft YaHei" charset="-122"/>
                <a:ea typeface="Microsoft YaHei" charset="-122"/>
                <a:cs typeface="Microsoft YaHei" charset="-122"/>
              </a:rPr>
              <a:t>于各大院线上映，西部开发，东北振兴、中部崛起；中国桥、中国路、中欧港</a:t>
            </a:r>
            <a:r>
              <a:rPr lang="en-US" altLang="zh-CN" sz="2400" b="1" dirty="0" smtClean="0">
                <a:solidFill>
                  <a:srgbClr val="C00000"/>
                </a:solidFill>
                <a:latin typeface="Microsoft YaHei" charset="-122"/>
                <a:ea typeface="Microsoft YaHei" charset="-122"/>
                <a:cs typeface="Microsoft YaHei" charset="-122"/>
              </a:rPr>
              <a:t>……</a:t>
            </a:r>
            <a:r>
              <a:rPr lang="zh-CN" altLang="en-US" sz="2400" b="1" dirty="0" smtClean="0">
                <a:solidFill>
                  <a:srgbClr val="C00000"/>
                </a:solidFill>
                <a:latin typeface="Microsoft YaHei" charset="-122"/>
                <a:ea typeface="Microsoft YaHei" charset="-122"/>
                <a:cs typeface="Microsoft YaHei" charset="-122"/>
              </a:rPr>
              <a:t>科技驱动和创新的傲人成绩让中国科技走在世界前列，日新月异的发展缩影映证着中国不断前行的脚步。这部纪律片的上映，尽展大国雄姿，展现中国制造，尽显家国情怀</a:t>
            </a:r>
            <a:endParaRPr lang="en-US" altLang="zh-CN" sz="2400" b="1" dirty="0" smtClean="0">
              <a:solidFill>
                <a:srgbClr val="C00000"/>
              </a:solidFill>
              <a:latin typeface="Microsoft YaHei" charset="-122"/>
              <a:ea typeface="Microsoft YaHei" charset="-122"/>
              <a:cs typeface="Microsoft YaHei" charset="-122"/>
            </a:endParaRPr>
          </a:p>
        </p:txBody>
      </p:sp>
      <p:sp>
        <p:nvSpPr>
          <p:cNvPr id="4" name="文本框 3">
            <a:extLst>
              <a:ext uri="{FF2B5EF4-FFF2-40B4-BE49-F238E27FC236}">
                <a16:creationId xmlns:a16="http://schemas.microsoft.com/office/drawing/2014/main" id="{C83FC3B3-6215-4678-A8CF-AC82792F1E88}"/>
              </a:ext>
            </a:extLst>
          </p:cNvPr>
          <p:cNvSpPr txBox="1"/>
          <p:nvPr/>
        </p:nvSpPr>
        <p:spPr>
          <a:xfrm>
            <a:off x="906157" y="1414523"/>
            <a:ext cx="1191237" cy="3416320"/>
          </a:xfrm>
          <a:prstGeom prst="rect">
            <a:avLst/>
          </a:prstGeom>
          <a:noFill/>
        </p:spPr>
        <p:txBody>
          <a:bodyPr wrap="square" rtlCol="0">
            <a:spAutoFit/>
          </a:bodyPr>
          <a:lstStyle/>
          <a:p>
            <a:pPr algn="just" defTabSz="914400">
              <a:lnSpc>
                <a:spcPct val="150000"/>
              </a:lnSpc>
            </a:pPr>
            <a:r>
              <a:rPr lang="zh-CN" altLang="en-US" sz="7200" b="1" dirty="0" smtClean="0">
                <a:solidFill>
                  <a:prstClr val="white"/>
                </a:solidFill>
                <a:latin typeface="微软雅黑" panose="020B0503020204020204" pitchFamily="34" charset="-122"/>
                <a:ea typeface="微软雅黑" panose="020B0503020204020204" pitchFamily="34" charset="-122"/>
              </a:rPr>
              <a:t>前言</a:t>
            </a:r>
            <a:endParaRPr lang="zh-CN" altLang="en-US" sz="7200" b="1" dirty="0">
              <a:solidFill>
                <a:prstClr val="white"/>
              </a:solidFill>
              <a:latin typeface="微软雅黑" panose="020B0503020204020204" pitchFamily="34" charset="-122"/>
              <a:ea typeface="微软雅黑" panose="020B0503020204020204" pitchFamily="34" charset="-122"/>
            </a:endParaRPr>
          </a:p>
        </p:txBody>
      </p:sp>
      <p:cxnSp>
        <p:nvCxnSpPr>
          <p:cNvPr id="6" name="直接连接符 4">
            <a:extLst>
              <a:ext uri="{FF2B5EF4-FFF2-40B4-BE49-F238E27FC236}">
                <a16:creationId xmlns:a16="http://schemas.microsoft.com/office/drawing/2014/main" id="{39754966-7DC6-45EB-A9F1-759C7924E873}"/>
              </a:ext>
            </a:extLst>
          </p:cNvPr>
          <p:cNvCxnSpPr/>
          <p:nvPr/>
        </p:nvCxnSpPr>
        <p:spPr>
          <a:xfrm>
            <a:off x="663354" y="1475999"/>
            <a:ext cx="10350052"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直接连接符 19">
            <a:extLst>
              <a:ext uri="{FF2B5EF4-FFF2-40B4-BE49-F238E27FC236}">
                <a16:creationId xmlns:a16="http://schemas.microsoft.com/office/drawing/2014/main" id="{F7B61EC9-EDCD-4D53-B7AC-48D58FC7E302}"/>
              </a:ext>
            </a:extLst>
          </p:cNvPr>
          <p:cNvCxnSpPr/>
          <p:nvPr/>
        </p:nvCxnSpPr>
        <p:spPr>
          <a:xfrm>
            <a:off x="663354" y="4704176"/>
            <a:ext cx="10350052"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90591C0D-748B-4C9A-894C-30D837114AE2}"/>
              </a:ext>
            </a:extLst>
          </p:cNvPr>
          <p:cNvCxnSpPr>
            <a:cxnSpLocks/>
          </p:cNvCxnSpPr>
          <p:nvPr/>
        </p:nvCxnSpPr>
        <p:spPr>
          <a:xfrm>
            <a:off x="10995721" y="1475999"/>
            <a:ext cx="0" cy="321188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71181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4308"/>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22"/>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022"/>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522"/>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500"/>
                                            <p:tgtEl>
                                              <p:spTgt spid="7"/>
                                            </p:tgtEl>
                                          </p:cBhvr>
                                        </p:animEffect>
                                      </p:childTnLst>
                                    </p:cTn>
                                  </p:par>
                                </p:childTnLst>
                              </p:cTn>
                            </p:par>
                            <p:par>
                              <p:cTn id="27" fill="hold">
                                <p:stCondLst>
                                  <p:cond delay="3022"/>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4308"/>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22"/>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022"/>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522"/>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500"/>
                                            <p:tgtEl>
                                              <p:spTgt spid="7"/>
                                            </p:tgtEl>
                                          </p:cBhvr>
                                        </p:animEffect>
                                      </p:childTnLst>
                                    </p:cTn>
                                  </p:par>
                                </p:childTnLst>
                              </p:cTn>
                            </p:par>
                            <p:par>
                              <p:cTn id="27" fill="hold">
                                <p:stCondLst>
                                  <p:cond delay="3022"/>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影片观后感</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 14"/>
          <p:cNvGrpSpPr/>
          <p:nvPr/>
        </p:nvGrpSpPr>
        <p:grpSpPr>
          <a:xfrm>
            <a:off x="590226" y="1493084"/>
            <a:ext cx="9953623" cy="4057484"/>
            <a:chOff x="590226" y="1493084"/>
            <a:chExt cx="9953623" cy="4057484"/>
          </a:xfrm>
        </p:grpSpPr>
        <p:sp>
          <p:nvSpPr>
            <p:cNvPr id="7" name="矩形 6">
              <a:extLst>
                <a:ext uri="{FF2B5EF4-FFF2-40B4-BE49-F238E27FC236}">
                  <a16:creationId xmlns:a16="http://schemas.microsoft.com/office/drawing/2014/main" id="{F7675D0D-95F4-40D1-B4E6-1FABBB163F46}"/>
                </a:ext>
              </a:extLst>
            </p:cNvPr>
            <p:cNvSpPr/>
            <p:nvPr/>
          </p:nvSpPr>
          <p:spPr>
            <a:xfrm>
              <a:off x="590226" y="1540146"/>
              <a:ext cx="9724848" cy="4010422"/>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ln>
                  <a:solidFill>
                    <a:srgbClr val="C00000"/>
                  </a:solidFill>
                </a:ln>
                <a:solidFill>
                  <a:prstClr val="white"/>
                </a:solidFill>
              </a:endParaRPr>
            </a:p>
          </p:txBody>
        </p:sp>
        <p:sp>
          <p:nvSpPr>
            <p:cNvPr id="8" name="矩形 7">
              <a:extLst>
                <a:ext uri="{FF2B5EF4-FFF2-40B4-BE49-F238E27FC236}">
                  <a16:creationId xmlns:a16="http://schemas.microsoft.com/office/drawing/2014/main" id="{BD63E300-61D8-43CC-802B-44BAB8C5C1E4}"/>
                </a:ext>
              </a:extLst>
            </p:cNvPr>
            <p:cNvSpPr/>
            <p:nvPr/>
          </p:nvSpPr>
          <p:spPr>
            <a:xfrm>
              <a:off x="1811993" y="1493084"/>
              <a:ext cx="8731856" cy="1200329"/>
            </a:xfrm>
            <a:prstGeom prst="rect">
              <a:avLst/>
            </a:prstGeom>
          </p:spPr>
          <p:txBody>
            <a:bodyPr wrap="square">
              <a:spAutoFit/>
            </a:bodyPr>
            <a:lstStyle/>
            <a:p>
              <a:pPr defTabSz="914400">
                <a:lnSpc>
                  <a:spcPct val="150000"/>
                </a:lnSpc>
              </a:pPr>
              <a:r>
                <a:rPr lang="zh-CN" altLang="en-US" sz="4800" b="1" dirty="0" smtClean="0">
                  <a:solidFill>
                    <a:prstClr val="white"/>
                  </a:solidFill>
                  <a:latin typeface="微软雅黑" panose="020B0503020204020204" pitchFamily="34" charset="-122"/>
                  <a:ea typeface="微软雅黑" panose="020B0503020204020204" pitchFamily="34" charset="-122"/>
                </a:rPr>
                <a:t>大国重器尽现中国智造</a:t>
              </a:r>
              <a:endParaRPr lang="en-US" altLang="zh-CN" sz="4800" b="1" dirty="0">
                <a:solidFill>
                  <a:prstClr val="white"/>
                </a:solidFill>
                <a:latin typeface="微软雅黑" panose="020B0503020204020204" pitchFamily="34" charset="-122"/>
                <a:ea typeface="微软雅黑" panose="020B0503020204020204" pitchFamily="34" charset="-122"/>
              </a:endParaRPr>
            </a:p>
          </p:txBody>
        </p:sp>
        <p:grpSp>
          <p:nvGrpSpPr>
            <p:cNvPr id="11" name="组 10"/>
            <p:cNvGrpSpPr/>
            <p:nvPr/>
          </p:nvGrpSpPr>
          <p:grpSpPr>
            <a:xfrm>
              <a:off x="844011" y="1702845"/>
              <a:ext cx="714197" cy="753241"/>
              <a:chOff x="346706" y="1925665"/>
              <a:chExt cx="714197" cy="753241"/>
            </a:xfrm>
          </p:grpSpPr>
          <p:sp>
            <p:nvSpPr>
              <p:cNvPr id="9" name="椭圆 8">
                <a:extLst>
                  <a:ext uri="{FF2B5EF4-FFF2-40B4-BE49-F238E27FC236}">
                    <a16:creationId xmlns:a16="http://schemas.microsoft.com/office/drawing/2014/main" id="{5595C572-8542-406F-A70B-FBE5A13F160F}"/>
                  </a:ext>
                </a:extLst>
              </p:cNvPr>
              <p:cNvSpPr/>
              <p:nvPr/>
            </p:nvSpPr>
            <p:spPr>
              <a:xfrm>
                <a:off x="346706" y="1925665"/>
                <a:ext cx="714197" cy="753241"/>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sp>
            <p:nvSpPr>
              <p:cNvPr id="10" name="文本框 9">
                <a:extLst>
                  <a:ext uri="{FF2B5EF4-FFF2-40B4-BE49-F238E27FC236}">
                    <a16:creationId xmlns:a16="http://schemas.microsoft.com/office/drawing/2014/main" id="{76096B7B-0295-402C-9C3F-0947CAABDA0F}"/>
                  </a:ext>
                </a:extLst>
              </p:cNvPr>
              <p:cNvSpPr txBox="1"/>
              <p:nvPr/>
            </p:nvSpPr>
            <p:spPr>
              <a:xfrm>
                <a:off x="362209" y="1943894"/>
                <a:ext cx="697628" cy="707886"/>
              </a:xfrm>
              <a:prstGeom prst="rect">
                <a:avLst/>
              </a:prstGeom>
              <a:noFill/>
            </p:spPr>
            <p:txBody>
              <a:bodyPr wrap="none" rtlCol="0">
                <a:spAutoFit/>
              </a:bodyPr>
              <a:lstStyle/>
              <a:p>
                <a:pPr algn="ctr" defTabSz="914400"/>
                <a:r>
                  <a:rPr lang="en-US" altLang="zh-CN" sz="4000" dirty="0" smtClean="0">
                    <a:solidFill>
                      <a:schemeClr val="bg1"/>
                    </a:solidFill>
                    <a:latin typeface="DFKaiSUBold-B5" panose="03000E09000000000000" pitchFamily="65" charset="-120"/>
                    <a:ea typeface="DFKaiSUBold-B5" panose="03000E09000000000000" pitchFamily="65" charset="-120"/>
                  </a:rPr>
                  <a:t>01</a:t>
                </a:r>
                <a:endParaRPr lang="zh-CN" altLang="en-US" sz="4000" dirty="0">
                  <a:solidFill>
                    <a:schemeClr val="bg1"/>
                  </a:solidFill>
                  <a:latin typeface="DFKaiSUBold-B5" panose="03000E09000000000000" pitchFamily="65" charset="-120"/>
                  <a:ea typeface="DFKaiSUBold-B5" panose="03000E09000000000000" pitchFamily="65" charset="-120"/>
                </a:endParaRPr>
              </a:p>
            </p:txBody>
          </p:sp>
        </p:grpSp>
        <p:sp>
          <p:nvSpPr>
            <p:cNvPr id="12" name="矩形 11">
              <a:extLst>
                <a:ext uri="{FF2B5EF4-FFF2-40B4-BE49-F238E27FC236}">
                  <a16:creationId xmlns:a16="http://schemas.microsoft.com/office/drawing/2014/main" id="{BD63E300-61D8-43CC-802B-44BAB8C5C1E4}"/>
                </a:ext>
              </a:extLst>
            </p:cNvPr>
            <p:cNvSpPr/>
            <p:nvPr/>
          </p:nvSpPr>
          <p:spPr>
            <a:xfrm>
              <a:off x="934303" y="2740475"/>
              <a:ext cx="8731856" cy="2585323"/>
            </a:xfrm>
            <a:prstGeom prst="rect">
              <a:avLst/>
            </a:prstGeom>
          </p:spPr>
          <p:txBody>
            <a:bodyPr wrap="square">
              <a:spAutoFit/>
            </a:bodyPr>
            <a:lstStyle/>
            <a:p>
              <a:pPr defTabSz="914400">
                <a:lnSpc>
                  <a:spcPct val="150000"/>
                </a:lnSpc>
              </a:pPr>
              <a:r>
                <a:rPr lang="zh-CN" altLang="en-US" dirty="0" smtClean="0">
                  <a:solidFill>
                    <a:prstClr val="white"/>
                  </a:solidFill>
                  <a:latin typeface="微软雅黑" panose="020B0503020204020204" pitchFamily="34" charset="-122"/>
                  <a:ea typeface="微软雅黑" panose="020B0503020204020204" pitchFamily="34" charset="-122"/>
                </a:rPr>
                <a:t>从“中国制造”到“中国智造”我们期待已久，然而</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厉害了我的国</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中哪一个大国重器不是“中国智造”？飞驰的复兴号列车、独创的深海利器、“蓝鲸</a:t>
              </a:r>
              <a:r>
                <a:rPr lang="en-US" altLang="zh-CN" dirty="0" smtClean="0">
                  <a:solidFill>
                    <a:prstClr val="white"/>
                  </a:solidFill>
                  <a:latin typeface="微软雅黑" panose="020B0503020204020204" pitchFamily="34" charset="-122"/>
                  <a:ea typeface="微软雅黑" panose="020B0503020204020204" pitchFamily="34" charset="-122"/>
                </a:rPr>
                <a:t>2</a:t>
              </a:r>
              <a:r>
                <a:rPr lang="zh-CN" altLang="en-US" dirty="0" smtClean="0">
                  <a:solidFill>
                    <a:prstClr val="white"/>
                  </a:solidFill>
                  <a:latin typeface="微软雅黑" panose="020B0503020204020204" pitchFamily="34" charset="-122"/>
                  <a:ea typeface="微软雅黑" panose="020B0503020204020204" pitchFamily="34" charset="-122"/>
                </a:rPr>
                <a:t>号”、自行设计的载人潜水器“蛟龙号”、国产的</a:t>
              </a:r>
              <a:r>
                <a:rPr lang="en-US" altLang="zh-CN" dirty="0" smtClean="0">
                  <a:solidFill>
                    <a:prstClr val="white"/>
                  </a:solidFill>
                  <a:latin typeface="微软雅黑" panose="020B0503020204020204" pitchFamily="34" charset="-122"/>
                  <a:ea typeface="微软雅黑" panose="020B0503020204020204" pitchFamily="34" charset="-122"/>
                </a:rPr>
                <a:t>C1919</a:t>
              </a:r>
              <a:r>
                <a:rPr lang="zh-CN" altLang="en-US" dirty="0" smtClean="0">
                  <a:solidFill>
                    <a:prstClr val="white"/>
                  </a:solidFill>
                  <a:latin typeface="微软雅黑" panose="020B0503020204020204" pitchFamily="34" charset="-122"/>
                  <a:ea typeface="微软雅黑" panose="020B0503020204020204" pitchFamily="34" charset="-122"/>
                </a:rPr>
                <a:t>大飞</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自党的十八大以来，中国国内生产总值年均增速在世界主要经济体中位居第一，中国对世界经济的贡献率超过</a:t>
              </a:r>
              <a:r>
                <a:rPr lang="en-US" altLang="zh-CN" dirty="0" smtClean="0">
                  <a:solidFill>
                    <a:prstClr val="white"/>
                  </a:solidFill>
                  <a:latin typeface="微软雅黑" panose="020B0503020204020204" pitchFamily="34" charset="-122"/>
                  <a:ea typeface="微软雅黑" panose="020B0503020204020204" pitchFamily="34" charset="-122"/>
                </a:rPr>
                <a:t>30%</a:t>
              </a:r>
              <a:r>
                <a:rPr lang="zh-CN" altLang="en-US" dirty="0" smtClean="0">
                  <a:solidFill>
                    <a:prstClr val="white"/>
                  </a:solidFill>
                  <a:latin typeface="微软雅黑" panose="020B0503020204020204" pitchFamily="34" charset="-122"/>
                  <a:ea typeface="微软雅黑" panose="020B0503020204020204" pitchFamily="34" charset="-122"/>
                </a:rPr>
                <a:t>，成为拉动全球经济的第一引擎。中国用行动向世界证明，也在用大国责任和大国担当为直接提供“中国智慧”</a:t>
              </a:r>
              <a:endParaRPr lang="en-US" altLang="zh-CN" dirty="0">
                <a:solidFill>
                  <a:prstClr val="white"/>
                </a:solidFill>
                <a:latin typeface="微软雅黑" panose="020B0503020204020204" pitchFamily="34" charset="-122"/>
                <a:ea typeface="微软雅黑" panose="020B0503020204020204" pitchFamily="34" charset="-122"/>
              </a:endParaRPr>
            </a:p>
          </p:txBody>
        </p:sp>
        <p:cxnSp>
          <p:nvCxnSpPr>
            <p:cNvPr id="14" name="直线连接符 13"/>
            <p:cNvCxnSpPr/>
            <p:nvPr/>
          </p:nvCxnSpPr>
          <p:spPr>
            <a:xfrm>
              <a:off x="844011" y="2676769"/>
              <a:ext cx="90539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07449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影片观后感</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6" name="组 5"/>
          <p:cNvGrpSpPr/>
          <p:nvPr/>
        </p:nvGrpSpPr>
        <p:grpSpPr>
          <a:xfrm>
            <a:off x="590226" y="1493084"/>
            <a:ext cx="9953623" cy="4057484"/>
            <a:chOff x="590226" y="1493084"/>
            <a:chExt cx="9953623" cy="4057484"/>
          </a:xfrm>
        </p:grpSpPr>
        <p:sp>
          <p:nvSpPr>
            <p:cNvPr id="7" name="矩形 6">
              <a:extLst>
                <a:ext uri="{FF2B5EF4-FFF2-40B4-BE49-F238E27FC236}">
                  <a16:creationId xmlns:a16="http://schemas.microsoft.com/office/drawing/2014/main" id="{F7675D0D-95F4-40D1-B4E6-1FABBB163F46}"/>
                </a:ext>
              </a:extLst>
            </p:cNvPr>
            <p:cNvSpPr/>
            <p:nvPr/>
          </p:nvSpPr>
          <p:spPr>
            <a:xfrm>
              <a:off x="590226" y="1540146"/>
              <a:ext cx="9724848" cy="4010422"/>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ln>
                  <a:solidFill>
                    <a:srgbClr val="C00000"/>
                  </a:solidFill>
                </a:ln>
                <a:solidFill>
                  <a:prstClr val="white"/>
                </a:solidFill>
              </a:endParaRPr>
            </a:p>
          </p:txBody>
        </p:sp>
        <p:sp>
          <p:nvSpPr>
            <p:cNvPr id="8" name="矩形 7">
              <a:extLst>
                <a:ext uri="{FF2B5EF4-FFF2-40B4-BE49-F238E27FC236}">
                  <a16:creationId xmlns:a16="http://schemas.microsoft.com/office/drawing/2014/main" id="{BD63E300-61D8-43CC-802B-44BAB8C5C1E4}"/>
                </a:ext>
              </a:extLst>
            </p:cNvPr>
            <p:cNvSpPr/>
            <p:nvPr/>
          </p:nvSpPr>
          <p:spPr>
            <a:xfrm>
              <a:off x="1811993" y="1493084"/>
              <a:ext cx="8731856" cy="1200329"/>
            </a:xfrm>
            <a:prstGeom prst="rect">
              <a:avLst/>
            </a:prstGeom>
          </p:spPr>
          <p:txBody>
            <a:bodyPr wrap="square">
              <a:spAutoFit/>
            </a:bodyPr>
            <a:lstStyle/>
            <a:p>
              <a:pPr defTabSz="914400">
                <a:lnSpc>
                  <a:spcPct val="150000"/>
                </a:lnSpc>
              </a:pPr>
              <a:r>
                <a:rPr lang="zh-CN" altLang="en-US" sz="4800" b="1" dirty="0" smtClean="0">
                  <a:solidFill>
                    <a:prstClr val="white"/>
                  </a:solidFill>
                  <a:latin typeface="微软雅黑" panose="020B0503020204020204" pitchFamily="34" charset="-122"/>
                  <a:ea typeface="微软雅黑" panose="020B0503020204020204" pitchFamily="34" charset="-122"/>
                </a:rPr>
                <a:t>真实写照尽显家国情怀</a:t>
              </a:r>
              <a:endParaRPr lang="en-US" altLang="zh-CN" sz="4800" b="1" dirty="0">
                <a:solidFill>
                  <a:prstClr val="white"/>
                </a:solidFill>
                <a:latin typeface="微软雅黑" panose="020B0503020204020204" pitchFamily="34" charset="-122"/>
                <a:ea typeface="微软雅黑" panose="020B0503020204020204" pitchFamily="34" charset="-122"/>
              </a:endParaRPr>
            </a:p>
          </p:txBody>
        </p:sp>
        <p:grpSp>
          <p:nvGrpSpPr>
            <p:cNvPr id="9" name="组 8"/>
            <p:cNvGrpSpPr/>
            <p:nvPr/>
          </p:nvGrpSpPr>
          <p:grpSpPr>
            <a:xfrm>
              <a:off x="844011" y="1702845"/>
              <a:ext cx="714197" cy="753241"/>
              <a:chOff x="346706" y="1925665"/>
              <a:chExt cx="714197" cy="753241"/>
            </a:xfrm>
          </p:grpSpPr>
          <p:sp>
            <p:nvSpPr>
              <p:cNvPr id="12" name="椭圆 11">
                <a:extLst>
                  <a:ext uri="{FF2B5EF4-FFF2-40B4-BE49-F238E27FC236}">
                    <a16:creationId xmlns:a16="http://schemas.microsoft.com/office/drawing/2014/main" id="{5595C572-8542-406F-A70B-FBE5A13F160F}"/>
                  </a:ext>
                </a:extLst>
              </p:cNvPr>
              <p:cNvSpPr/>
              <p:nvPr/>
            </p:nvSpPr>
            <p:spPr>
              <a:xfrm>
                <a:off x="346706" y="1925665"/>
                <a:ext cx="714197" cy="753241"/>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sp>
            <p:nvSpPr>
              <p:cNvPr id="13" name="文本框 12">
                <a:extLst>
                  <a:ext uri="{FF2B5EF4-FFF2-40B4-BE49-F238E27FC236}">
                    <a16:creationId xmlns:a16="http://schemas.microsoft.com/office/drawing/2014/main" id="{76096B7B-0295-402C-9C3F-0947CAABDA0F}"/>
                  </a:ext>
                </a:extLst>
              </p:cNvPr>
              <p:cNvSpPr txBox="1"/>
              <p:nvPr/>
            </p:nvSpPr>
            <p:spPr>
              <a:xfrm>
                <a:off x="362209" y="1943894"/>
                <a:ext cx="697628" cy="707886"/>
              </a:xfrm>
              <a:prstGeom prst="rect">
                <a:avLst/>
              </a:prstGeom>
              <a:noFill/>
            </p:spPr>
            <p:txBody>
              <a:bodyPr wrap="none" rtlCol="0">
                <a:spAutoFit/>
              </a:bodyPr>
              <a:lstStyle/>
              <a:p>
                <a:pPr algn="ctr" defTabSz="914400"/>
                <a:r>
                  <a:rPr lang="en-US" altLang="zh-CN" sz="4000" dirty="0" smtClean="0">
                    <a:solidFill>
                      <a:schemeClr val="bg1"/>
                    </a:solidFill>
                    <a:latin typeface="DFKaiSUBold-B5" panose="03000E09000000000000" pitchFamily="65" charset="-120"/>
                    <a:ea typeface="DFKaiSUBold-B5" panose="03000E09000000000000" pitchFamily="65" charset="-120"/>
                  </a:rPr>
                  <a:t>02</a:t>
                </a:r>
                <a:endParaRPr lang="zh-CN" altLang="en-US" sz="4000" dirty="0">
                  <a:solidFill>
                    <a:schemeClr val="bg1"/>
                  </a:solidFill>
                  <a:latin typeface="DFKaiSUBold-B5" panose="03000E09000000000000" pitchFamily="65" charset="-120"/>
                  <a:ea typeface="DFKaiSUBold-B5" panose="03000E09000000000000" pitchFamily="65" charset="-120"/>
                </a:endParaRPr>
              </a:p>
            </p:txBody>
          </p:sp>
        </p:grpSp>
        <p:sp>
          <p:nvSpPr>
            <p:cNvPr id="10" name="矩形 9">
              <a:extLst>
                <a:ext uri="{FF2B5EF4-FFF2-40B4-BE49-F238E27FC236}">
                  <a16:creationId xmlns:a16="http://schemas.microsoft.com/office/drawing/2014/main" id="{BD63E300-61D8-43CC-802B-44BAB8C5C1E4}"/>
                </a:ext>
              </a:extLst>
            </p:cNvPr>
            <p:cNvSpPr/>
            <p:nvPr/>
          </p:nvSpPr>
          <p:spPr>
            <a:xfrm>
              <a:off x="934303" y="2740475"/>
              <a:ext cx="8731856" cy="2585323"/>
            </a:xfrm>
            <a:prstGeom prst="rect">
              <a:avLst/>
            </a:prstGeom>
          </p:spPr>
          <p:txBody>
            <a:bodyPr wrap="square">
              <a:spAutoFit/>
            </a:bodyPr>
            <a:lstStyle/>
            <a:p>
              <a:pPr defTabSz="914400">
                <a:lnSpc>
                  <a:spcPct val="150000"/>
                </a:lnSpc>
              </a:pPr>
              <a:r>
                <a:rPr lang="zh-CN" altLang="en-US" dirty="0" smtClean="0">
                  <a:solidFill>
                    <a:prstClr val="white"/>
                  </a:solidFill>
                  <a:latin typeface="微软雅黑" panose="020B0503020204020204" pitchFamily="34" charset="-122"/>
                  <a:ea typeface="微软雅黑" panose="020B0503020204020204" pitchFamily="34" charset="-122"/>
                </a:rPr>
                <a:t>影片聚焦百姓生活，用镜头记录了个人在工作岗位上的 贡献，也同样显示了时代人对于新时代的责任担当和使命，影片中既有走进田间地头札更即成的扶贫干部，也有筑起了全世界最大人工林的坝上三代人，有享受到家庭医生签约服务制度的剧名，也有科研的拓荒者在追求技术突破路上的一次次实验</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中国故事，就这样在一个个扎实，这部纪律，观众既是看客，也是这部影片的“主角”，更是共享改革开展成果的个体，带给每个人的除了对国家的自豪和骄傲，更有挥之不去的获得感、满足感、幸福感。</a:t>
              </a:r>
              <a:endParaRPr lang="en-US" altLang="zh-CN" dirty="0">
                <a:solidFill>
                  <a:prstClr val="white"/>
                </a:solidFill>
                <a:latin typeface="微软雅黑" panose="020B0503020204020204" pitchFamily="34" charset="-122"/>
                <a:ea typeface="微软雅黑" panose="020B0503020204020204" pitchFamily="34" charset="-122"/>
              </a:endParaRPr>
            </a:p>
          </p:txBody>
        </p:sp>
        <p:cxnSp>
          <p:nvCxnSpPr>
            <p:cNvPr id="11" name="直线连接符 10"/>
            <p:cNvCxnSpPr/>
            <p:nvPr/>
          </p:nvCxnSpPr>
          <p:spPr>
            <a:xfrm>
              <a:off x="844011" y="2676769"/>
              <a:ext cx="90539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93835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影片观后感</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6" name="组 5"/>
          <p:cNvGrpSpPr/>
          <p:nvPr/>
        </p:nvGrpSpPr>
        <p:grpSpPr>
          <a:xfrm>
            <a:off x="590226" y="1493084"/>
            <a:ext cx="9953623" cy="4057484"/>
            <a:chOff x="590226" y="1493084"/>
            <a:chExt cx="9953623" cy="4057484"/>
          </a:xfrm>
        </p:grpSpPr>
        <p:sp>
          <p:nvSpPr>
            <p:cNvPr id="7" name="矩形 6">
              <a:extLst>
                <a:ext uri="{FF2B5EF4-FFF2-40B4-BE49-F238E27FC236}">
                  <a16:creationId xmlns:a16="http://schemas.microsoft.com/office/drawing/2014/main" id="{F7675D0D-95F4-40D1-B4E6-1FABBB163F46}"/>
                </a:ext>
              </a:extLst>
            </p:cNvPr>
            <p:cNvSpPr/>
            <p:nvPr/>
          </p:nvSpPr>
          <p:spPr>
            <a:xfrm>
              <a:off x="590226" y="1540146"/>
              <a:ext cx="9724848" cy="4010422"/>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ln>
                  <a:solidFill>
                    <a:srgbClr val="C00000"/>
                  </a:solidFill>
                </a:ln>
                <a:solidFill>
                  <a:prstClr val="white"/>
                </a:solidFill>
              </a:endParaRPr>
            </a:p>
          </p:txBody>
        </p:sp>
        <p:sp>
          <p:nvSpPr>
            <p:cNvPr id="8" name="矩形 7">
              <a:extLst>
                <a:ext uri="{FF2B5EF4-FFF2-40B4-BE49-F238E27FC236}">
                  <a16:creationId xmlns:a16="http://schemas.microsoft.com/office/drawing/2014/main" id="{BD63E300-61D8-43CC-802B-44BAB8C5C1E4}"/>
                </a:ext>
              </a:extLst>
            </p:cNvPr>
            <p:cNvSpPr/>
            <p:nvPr/>
          </p:nvSpPr>
          <p:spPr>
            <a:xfrm>
              <a:off x="1811993" y="1493084"/>
              <a:ext cx="8731856" cy="1200329"/>
            </a:xfrm>
            <a:prstGeom prst="rect">
              <a:avLst/>
            </a:prstGeom>
          </p:spPr>
          <p:txBody>
            <a:bodyPr wrap="square">
              <a:spAutoFit/>
            </a:bodyPr>
            <a:lstStyle/>
            <a:p>
              <a:pPr defTabSz="914400">
                <a:lnSpc>
                  <a:spcPct val="150000"/>
                </a:lnSpc>
              </a:pPr>
              <a:r>
                <a:rPr lang="zh-CN" altLang="en-US" sz="4800" b="1" dirty="0" smtClean="0">
                  <a:solidFill>
                    <a:prstClr val="white"/>
                  </a:solidFill>
                  <a:latin typeface="微软雅黑" panose="020B0503020204020204" pitchFamily="34" charset="-122"/>
                  <a:ea typeface="微软雅黑" panose="020B0503020204020204" pitchFamily="34" charset="-122"/>
                </a:rPr>
                <a:t>精准视角尽展大国雄姿</a:t>
              </a:r>
              <a:endParaRPr lang="en-US" altLang="zh-CN" sz="4800" b="1" dirty="0">
                <a:solidFill>
                  <a:prstClr val="white"/>
                </a:solidFill>
                <a:latin typeface="微软雅黑" panose="020B0503020204020204" pitchFamily="34" charset="-122"/>
                <a:ea typeface="微软雅黑" panose="020B0503020204020204" pitchFamily="34" charset="-122"/>
              </a:endParaRPr>
            </a:p>
          </p:txBody>
        </p:sp>
        <p:grpSp>
          <p:nvGrpSpPr>
            <p:cNvPr id="9" name="组 8"/>
            <p:cNvGrpSpPr/>
            <p:nvPr/>
          </p:nvGrpSpPr>
          <p:grpSpPr>
            <a:xfrm>
              <a:off x="844011" y="1702845"/>
              <a:ext cx="714197" cy="753241"/>
              <a:chOff x="346706" y="1925665"/>
              <a:chExt cx="714197" cy="753241"/>
            </a:xfrm>
          </p:grpSpPr>
          <p:sp>
            <p:nvSpPr>
              <p:cNvPr id="12" name="椭圆 11">
                <a:extLst>
                  <a:ext uri="{FF2B5EF4-FFF2-40B4-BE49-F238E27FC236}">
                    <a16:creationId xmlns:a16="http://schemas.microsoft.com/office/drawing/2014/main" id="{5595C572-8542-406F-A70B-FBE5A13F160F}"/>
                  </a:ext>
                </a:extLst>
              </p:cNvPr>
              <p:cNvSpPr/>
              <p:nvPr/>
            </p:nvSpPr>
            <p:spPr>
              <a:xfrm>
                <a:off x="346706" y="1925665"/>
                <a:ext cx="714197" cy="753241"/>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sp>
            <p:nvSpPr>
              <p:cNvPr id="13" name="文本框 12">
                <a:extLst>
                  <a:ext uri="{FF2B5EF4-FFF2-40B4-BE49-F238E27FC236}">
                    <a16:creationId xmlns:a16="http://schemas.microsoft.com/office/drawing/2014/main" id="{76096B7B-0295-402C-9C3F-0947CAABDA0F}"/>
                  </a:ext>
                </a:extLst>
              </p:cNvPr>
              <p:cNvSpPr txBox="1"/>
              <p:nvPr/>
            </p:nvSpPr>
            <p:spPr>
              <a:xfrm>
                <a:off x="362209" y="1943894"/>
                <a:ext cx="697628" cy="707886"/>
              </a:xfrm>
              <a:prstGeom prst="rect">
                <a:avLst/>
              </a:prstGeom>
              <a:noFill/>
            </p:spPr>
            <p:txBody>
              <a:bodyPr wrap="none" rtlCol="0">
                <a:spAutoFit/>
              </a:bodyPr>
              <a:lstStyle/>
              <a:p>
                <a:pPr algn="ctr" defTabSz="914400"/>
                <a:r>
                  <a:rPr lang="en-US" altLang="zh-CN" sz="4000" dirty="0" smtClean="0">
                    <a:solidFill>
                      <a:schemeClr val="bg1"/>
                    </a:solidFill>
                    <a:latin typeface="DFKaiSUBold-B5" panose="03000E09000000000000" pitchFamily="65" charset="-120"/>
                    <a:ea typeface="DFKaiSUBold-B5" panose="03000E09000000000000" pitchFamily="65" charset="-120"/>
                  </a:rPr>
                  <a:t>03</a:t>
                </a:r>
                <a:endParaRPr lang="zh-CN" altLang="en-US" sz="4000" dirty="0">
                  <a:solidFill>
                    <a:schemeClr val="bg1"/>
                  </a:solidFill>
                  <a:latin typeface="DFKaiSUBold-B5" panose="03000E09000000000000" pitchFamily="65" charset="-120"/>
                  <a:ea typeface="DFKaiSUBold-B5" panose="03000E09000000000000" pitchFamily="65" charset="-120"/>
                </a:endParaRPr>
              </a:p>
            </p:txBody>
          </p:sp>
        </p:grpSp>
        <p:sp>
          <p:nvSpPr>
            <p:cNvPr id="10" name="矩形 9">
              <a:extLst>
                <a:ext uri="{FF2B5EF4-FFF2-40B4-BE49-F238E27FC236}">
                  <a16:creationId xmlns:a16="http://schemas.microsoft.com/office/drawing/2014/main" id="{BD63E300-61D8-43CC-802B-44BAB8C5C1E4}"/>
                </a:ext>
              </a:extLst>
            </p:cNvPr>
            <p:cNvSpPr/>
            <p:nvPr/>
          </p:nvSpPr>
          <p:spPr>
            <a:xfrm>
              <a:off x="934303" y="2740475"/>
              <a:ext cx="8731856" cy="2585323"/>
            </a:xfrm>
            <a:prstGeom prst="rect">
              <a:avLst/>
            </a:prstGeom>
          </p:spPr>
          <p:txBody>
            <a:bodyPr wrap="square">
              <a:spAutoFit/>
            </a:bodyPr>
            <a:lstStyle/>
            <a:p>
              <a:pPr defTabSz="914400">
                <a:lnSpc>
                  <a:spcPct val="150000"/>
                </a:lnSpc>
              </a:pPr>
              <a:r>
                <a:rPr lang="zh-CN" altLang="en-US" dirty="0" smtClean="0">
                  <a:solidFill>
                    <a:prstClr val="white"/>
                  </a:solidFill>
                  <a:latin typeface="微软雅黑" panose="020B0503020204020204" pitchFamily="34" charset="-122"/>
                  <a:ea typeface="微软雅黑" panose="020B0503020204020204" pitchFamily="34" charset="-122"/>
                </a:rPr>
                <a:t>从壮观恢宏的大规模航拍镜头拉开序幕到凝聚着匠心精神的中国智造闪亮银屏，国家科技实力的真实写照与科研领域的累累硕果都在通过影像的方式表达，无论是科研前线和奋斗一线的拓荒者，还是一个个大国重器的傲人成就，镜头下的大国雄姿，以带给观众视觉和心灵的双重震撼，传递中国力量。该影片以精准的视角，恢弘的表达，将自党的十八大以来中国的发展和现代化建设的成就，首次以纪律片的形式呈现在大荧幕上。</a:t>
              </a:r>
              <a:endParaRPr lang="en-US" altLang="zh-CN" dirty="0">
                <a:solidFill>
                  <a:prstClr val="white"/>
                </a:solidFill>
                <a:latin typeface="微软雅黑" panose="020B0503020204020204" pitchFamily="34" charset="-122"/>
                <a:ea typeface="微软雅黑" panose="020B0503020204020204" pitchFamily="34" charset="-122"/>
              </a:endParaRPr>
            </a:p>
          </p:txBody>
        </p:sp>
        <p:cxnSp>
          <p:nvCxnSpPr>
            <p:cNvPr id="11" name="直线连接符 10"/>
            <p:cNvCxnSpPr/>
            <p:nvPr/>
          </p:nvCxnSpPr>
          <p:spPr>
            <a:xfrm>
              <a:off x="844011" y="2676769"/>
              <a:ext cx="90539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94791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影片观后感</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6" name="组 5"/>
          <p:cNvGrpSpPr/>
          <p:nvPr/>
        </p:nvGrpSpPr>
        <p:grpSpPr>
          <a:xfrm>
            <a:off x="590226" y="1493084"/>
            <a:ext cx="9953623" cy="4663711"/>
            <a:chOff x="590226" y="1493084"/>
            <a:chExt cx="9953623" cy="4663711"/>
          </a:xfrm>
        </p:grpSpPr>
        <p:sp>
          <p:nvSpPr>
            <p:cNvPr id="7" name="矩形 6">
              <a:extLst>
                <a:ext uri="{FF2B5EF4-FFF2-40B4-BE49-F238E27FC236}">
                  <a16:creationId xmlns:a16="http://schemas.microsoft.com/office/drawing/2014/main" id="{F7675D0D-95F4-40D1-B4E6-1FABBB163F46}"/>
                </a:ext>
              </a:extLst>
            </p:cNvPr>
            <p:cNvSpPr/>
            <p:nvPr/>
          </p:nvSpPr>
          <p:spPr>
            <a:xfrm>
              <a:off x="590226" y="1540145"/>
              <a:ext cx="9724848" cy="4427517"/>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ln>
                  <a:solidFill>
                    <a:srgbClr val="C00000"/>
                  </a:solidFill>
                </a:ln>
                <a:solidFill>
                  <a:prstClr val="white"/>
                </a:solidFill>
              </a:endParaRPr>
            </a:p>
          </p:txBody>
        </p:sp>
        <p:sp>
          <p:nvSpPr>
            <p:cNvPr id="8" name="矩形 7">
              <a:extLst>
                <a:ext uri="{FF2B5EF4-FFF2-40B4-BE49-F238E27FC236}">
                  <a16:creationId xmlns:a16="http://schemas.microsoft.com/office/drawing/2014/main" id="{BD63E300-61D8-43CC-802B-44BAB8C5C1E4}"/>
                </a:ext>
              </a:extLst>
            </p:cNvPr>
            <p:cNvSpPr/>
            <p:nvPr/>
          </p:nvSpPr>
          <p:spPr>
            <a:xfrm>
              <a:off x="1811993" y="1493084"/>
              <a:ext cx="8731856" cy="1200329"/>
            </a:xfrm>
            <a:prstGeom prst="rect">
              <a:avLst/>
            </a:prstGeom>
          </p:spPr>
          <p:txBody>
            <a:bodyPr wrap="square">
              <a:spAutoFit/>
            </a:bodyPr>
            <a:lstStyle/>
            <a:p>
              <a:pPr defTabSz="914400">
                <a:lnSpc>
                  <a:spcPct val="150000"/>
                </a:lnSpc>
              </a:pPr>
              <a:r>
                <a:rPr lang="en-US" altLang="zh-CN" sz="4800" b="1" dirty="0" smtClean="0">
                  <a:solidFill>
                    <a:prstClr val="white"/>
                  </a:solidFill>
                  <a:latin typeface="微软雅黑" panose="020B0503020204020204" pitchFamily="34" charset="-122"/>
                  <a:ea typeface="微软雅黑" panose="020B0503020204020204" pitchFamily="34" charset="-122"/>
                </a:rPr>
                <a:t>“</a:t>
              </a:r>
              <a:r>
                <a:rPr lang="zh-CN" altLang="en-US" sz="4800" b="1" dirty="0" smtClean="0">
                  <a:solidFill>
                    <a:prstClr val="white"/>
                  </a:solidFill>
                  <a:latin typeface="微软雅黑" panose="020B0503020204020204" pitchFamily="34" charset="-122"/>
                  <a:ea typeface="微软雅黑" panose="020B0503020204020204" pitchFamily="34" charset="-122"/>
                </a:rPr>
                <a:t>大国”和“小家”让观众感动</a:t>
              </a:r>
              <a:endParaRPr lang="en-US" altLang="zh-CN" sz="4800" b="1" dirty="0">
                <a:solidFill>
                  <a:prstClr val="white"/>
                </a:solidFill>
                <a:latin typeface="微软雅黑" panose="020B0503020204020204" pitchFamily="34" charset="-122"/>
                <a:ea typeface="微软雅黑" panose="020B0503020204020204" pitchFamily="34" charset="-122"/>
              </a:endParaRPr>
            </a:p>
          </p:txBody>
        </p:sp>
        <p:grpSp>
          <p:nvGrpSpPr>
            <p:cNvPr id="9" name="组 8"/>
            <p:cNvGrpSpPr/>
            <p:nvPr/>
          </p:nvGrpSpPr>
          <p:grpSpPr>
            <a:xfrm>
              <a:off x="844011" y="1702845"/>
              <a:ext cx="714197" cy="753241"/>
              <a:chOff x="346706" y="1925665"/>
              <a:chExt cx="714197" cy="753241"/>
            </a:xfrm>
          </p:grpSpPr>
          <p:sp>
            <p:nvSpPr>
              <p:cNvPr id="12" name="椭圆 11">
                <a:extLst>
                  <a:ext uri="{FF2B5EF4-FFF2-40B4-BE49-F238E27FC236}">
                    <a16:creationId xmlns:a16="http://schemas.microsoft.com/office/drawing/2014/main" id="{5595C572-8542-406F-A70B-FBE5A13F160F}"/>
                  </a:ext>
                </a:extLst>
              </p:cNvPr>
              <p:cNvSpPr/>
              <p:nvPr/>
            </p:nvSpPr>
            <p:spPr>
              <a:xfrm>
                <a:off x="346706" y="1925665"/>
                <a:ext cx="714197" cy="753241"/>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sp>
            <p:nvSpPr>
              <p:cNvPr id="13" name="文本框 12">
                <a:extLst>
                  <a:ext uri="{FF2B5EF4-FFF2-40B4-BE49-F238E27FC236}">
                    <a16:creationId xmlns:a16="http://schemas.microsoft.com/office/drawing/2014/main" id="{76096B7B-0295-402C-9C3F-0947CAABDA0F}"/>
                  </a:ext>
                </a:extLst>
              </p:cNvPr>
              <p:cNvSpPr txBox="1"/>
              <p:nvPr/>
            </p:nvSpPr>
            <p:spPr>
              <a:xfrm>
                <a:off x="362209" y="1943894"/>
                <a:ext cx="697628" cy="707886"/>
              </a:xfrm>
              <a:prstGeom prst="rect">
                <a:avLst/>
              </a:prstGeom>
              <a:noFill/>
            </p:spPr>
            <p:txBody>
              <a:bodyPr wrap="none" rtlCol="0">
                <a:spAutoFit/>
              </a:bodyPr>
              <a:lstStyle/>
              <a:p>
                <a:pPr algn="ctr" defTabSz="914400"/>
                <a:r>
                  <a:rPr lang="en-US" altLang="zh-CN" sz="4000" dirty="0" smtClean="0">
                    <a:solidFill>
                      <a:schemeClr val="bg1"/>
                    </a:solidFill>
                    <a:latin typeface="DFKaiSUBold-B5" panose="03000E09000000000000" pitchFamily="65" charset="-120"/>
                    <a:ea typeface="DFKaiSUBold-B5" panose="03000E09000000000000" pitchFamily="65" charset="-120"/>
                  </a:rPr>
                  <a:t>04</a:t>
                </a:r>
                <a:endParaRPr lang="zh-CN" altLang="en-US" sz="4000" dirty="0">
                  <a:solidFill>
                    <a:schemeClr val="bg1"/>
                  </a:solidFill>
                  <a:latin typeface="DFKaiSUBold-B5" panose="03000E09000000000000" pitchFamily="65" charset="-120"/>
                  <a:ea typeface="DFKaiSUBold-B5" panose="03000E09000000000000" pitchFamily="65" charset="-120"/>
                </a:endParaRPr>
              </a:p>
            </p:txBody>
          </p:sp>
        </p:grpSp>
        <p:sp>
          <p:nvSpPr>
            <p:cNvPr id="10" name="矩形 9">
              <a:extLst>
                <a:ext uri="{FF2B5EF4-FFF2-40B4-BE49-F238E27FC236}">
                  <a16:creationId xmlns:a16="http://schemas.microsoft.com/office/drawing/2014/main" id="{BD63E300-61D8-43CC-802B-44BAB8C5C1E4}"/>
                </a:ext>
              </a:extLst>
            </p:cNvPr>
            <p:cNvSpPr/>
            <p:nvPr/>
          </p:nvSpPr>
          <p:spPr>
            <a:xfrm>
              <a:off x="934303" y="2740475"/>
              <a:ext cx="8731856" cy="3416320"/>
            </a:xfrm>
            <a:prstGeom prst="rect">
              <a:avLst/>
            </a:prstGeom>
          </p:spPr>
          <p:txBody>
            <a:bodyPr wrap="square">
              <a:spAutoFit/>
            </a:bodyPr>
            <a:lstStyle/>
            <a:p>
              <a:pPr defTabSz="914400">
                <a:lnSpc>
                  <a:spcPct val="150000"/>
                </a:lnSpc>
              </a:pPr>
              <a:r>
                <a:rPr lang="zh-CN" altLang="en-US" dirty="0" smtClean="0">
                  <a:solidFill>
                    <a:prstClr val="white"/>
                  </a:solidFill>
                  <a:latin typeface="微软雅黑" panose="020B0503020204020204" pitchFamily="34" charset="-122"/>
                  <a:ea typeface="微软雅黑" panose="020B0503020204020204" pitchFamily="34" charset="-122"/>
                </a:rPr>
                <a:t>该影片在关照“大国” 的同时，也把“小家”作为重点加以展现，平凡百姓的社会生活变迁最能直观有力的回应新时代的火热之姿，片中生动几率了中国在精准扶贫、生态文明建设、医疗保障、国家安全等各个方面取得的卓越成就，展现中国人民在全面建成小康社会征程上的诸多努力。对于这样的好电影，观众们纷纷点赞，观众代表说“影片后半部分则从”小家“的角度切入，讲述平凡百姓上三代人，再到细致做好入户工作的健康管理员和保家卫国的威武之师，记录了我国在扶贫、生态文明建设</a:t>
              </a:r>
              <a:r>
                <a:rPr lang="zh-CN" altLang="en-US" dirty="0">
                  <a:solidFill>
                    <a:prstClr val="white"/>
                  </a:solidFill>
                  <a:latin typeface="微软雅黑" panose="020B0503020204020204" pitchFamily="34" charset="-122"/>
                  <a:ea typeface="微软雅黑" panose="020B0503020204020204" pitchFamily="34" charset="-122"/>
                </a:rPr>
                <a:t>医疗保障、国家安全等各个方面取得的卓越</a:t>
              </a:r>
              <a:r>
                <a:rPr lang="zh-CN" altLang="en-US" dirty="0" smtClean="0">
                  <a:solidFill>
                    <a:prstClr val="white"/>
                  </a:solidFill>
                  <a:latin typeface="微软雅黑" panose="020B0503020204020204" pitchFamily="34" charset="-122"/>
                  <a:ea typeface="微软雅黑" panose="020B0503020204020204" pitchFamily="34" charset="-122"/>
                </a:rPr>
                <a:t>成就。看完整部电影。我最想说的一句话就是”我的祖国，真厉害。</a:t>
              </a:r>
              <a:r>
                <a:rPr lang="zh-CN" altLang="en-US" dirty="0">
                  <a:solidFill>
                    <a:prstClr val="white"/>
                  </a:solidFill>
                  <a:latin typeface="微软雅黑" panose="020B0503020204020204" pitchFamily="34" charset="-122"/>
                  <a:ea typeface="微软雅黑" panose="020B0503020204020204" pitchFamily="34" charset="-122"/>
                </a:rPr>
                <a:t>”</a:t>
              </a:r>
              <a:endParaRPr lang="en-US" altLang="zh-CN" dirty="0">
                <a:solidFill>
                  <a:prstClr val="white"/>
                </a:solidFill>
                <a:latin typeface="微软雅黑" panose="020B0503020204020204" pitchFamily="34" charset="-122"/>
                <a:ea typeface="微软雅黑" panose="020B0503020204020204" pitchFamily="34" charset="-122"/>
              </a:endParaRPr>
            </a:p>
          </p:txBody>
        </p:sp>
        <p:cxnSp>
          <p:nvCxnSpPr>
            <p:cNvPr id="11" name="直线连接符 10"/>
            <p:cNvCxnSpPr/>
            <p:nvPr/>
          </p:nvCxnSpPr>
          <p:spPr>
            <a:xfrm>
              <a:off x="844011" y="2676769"/>
              <a:ext cx="90539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16024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658"/>
          <a:stretch/>
        </p:blipFill>
        <p:spPr>
          <a:xfrm>
            <a:off x="954076" y="1427340"/>
            <a:ext cx="4704602" cy="1705800"/>
          </a:xfrm>
          <a:prstGeom prst="rect">
            <a:avLst/>
          </a:prstGeom>
          <a:effectLst>
            <a:outerShdw blurRad="50800" dist="76200" dir="2700000" algn="tl" rotWithShape="0">
              <a:prstClr val="black">
                <a:alpha val="40000"/>
              </a:prstClr>
            </a:outerShdw>
            <a:reflection blurRad="6350" stA="50000" endA="300" endPos="55000" dir="5400000" sy="-100000" algn="bl" rotWithShape="0"/>
          </a:effectLst>
          <a:scene3d>
            <a:camera prst="perspectiveFront"/>
            <a:lightRig rig="threePt" dir="t"/>
          </a:scene3d>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50199"/>
          <a:stretch/>
        </p:blipFill>
        <p:spPr>
          <a:xfrm>
            <a:off x="5097223" y="2074819"/>
            <a:ext cx="5035826" cy="1809049"/>
          </a:xfrm>
          <a:prstGeom prst="rect">
            <a:avLst/>
          </a:prstGeom>
          <a:effectLst>
            <a:outerShdw blurRad="50800" dist="76200" dir="2700000" algn="tl" rotWithShape="0">
              <a:prstClr val="black">
                <a:alpha val="40000"/>
              </a:prstClr>
            </a:outerShdw>
            <a:reflection blurRad="6350" stA="50000" endA="300" endPos="55000" dir="5400000" sy="-100000" algn="bl" rotWithShape="0"/>
          </a:effectLst>
          <a:scene3d>
            <a:camera prst="perspectiveFront"/>
            <a:lightRig rig="threePt" dir="t"/>
          </a:scene3d>
        </p:spPr>
      </p:pic>
    </p:spTree>
    <p:extLst>
      <p:ext uri="{BB962C8B-B14F-4D97-AF65-F5344CB8AC3E}">
        <p14:creationId xmlns:p14="http://schemas.microsoft.com/office/powerpoint/2010/main" val="597887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3053279" y="393589"/>
            <a:ext cx="5878457" cy="1075573"/>
            <a:chOff x="2261413" y="749003"/>
            <a:chExt cx="8270076" cy="1406560"/>
          </a:xfrm>
        </p:grpSpPr>
        <p:sp>
          <p:nvSpPr>
            <p:cNvPr id="2" name="矩形 1">
              <a:extLst>
                <a:ext uri="{FF2B5EF4-FFF2-40B4-BE49-F238E27FC236}">
                  <a16:creationId xmlns:a16="http://schemas.microsoft.com/office/drawing/2014/main" id="{379CF0D0-0392-40B1-BFEF-E4D00787921B}"/>
                </a:ext>
              </a:extLst>
            </p:cNvPr>
            <p:cNvSpPr/>
            <p:nvPr/>
          </p:nvSpPr>
          <p:spPr>
            <a:xfrm>
              <a:off x="2261413" y="749003"/>
              <a:ext cx="1417541" cy="1399119"/>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4000" b="1" dirty="0" smtClean="0">
                  <a:solidFill>
                    <a:prstClr val="white"/>
                  </a:solidFill>
                  <a:latin typeface="微软雅黑" panose="020B0503020204020204" pitchFamily="34" charset="-122"/>
                  <a:ea typeface="微软雅黑" panose="020B0503020204020204" pitchFamily="34" charset="-122"/>
                </a:rPr>
                <a:t>01</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64228D2F-54CD-4A8E-8F88-D81AA61822E4}"/>
                </a:ext>
              </a:extLst>
            </p:cNvPr>
            <p:cNvSpPr txBox="1"/>
            <p:nvPr/>
          </p:nvSpPr>
          <p:spPr>
            <a:xfrm>
              <a:off x="3707336" y="749003"/>
              <a:ext cx="6824153" cy="1015664"/>
            </a:xfrm>
            <a:prstGeom prst="rect">
              <a:avLst/>
            </a:prstGeom>
            <a:noFill/>
          </p:spPr>
          <p:txBody>
            <a:bodyPr wrap="square" rtlCol="0">
              <a:spAutoFit/>
            </a:bodyPr>
            <a:lstStyle/>
            <a:p>
              <a:pPr algn="ctr" defTabSz="914400">
                <a:lnSpc>
                  <a:spcPct val="150000"/>
                </a:lnSpc>
              </a:pPr>
              <a:r>
                <a:rPr lang="zh-CN" altLang="en-US" sz="4000" b="1" dirty="0" smtClean="0">
                  <a:solidFill>
                    <a:srgbClr val="C00000"/>
                  </a:solidFill>
                  <a:latin typeface="微软雅黑" panose="020B0503020204020204" pitchFamily="34" charset="-122"/>
                  <a:ea typeface="微软雅黑" panose="020B0503020204020204" pitchFamily="34" charset="-122"/>
                </a:rPr>
                <a:t>展现的中国高科技</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cxnSp>
          <p:nvCxnSpPr>
            <p:cNvPr id="5" name="直接连接符 22">
              <a:extLst>
                <a:ext uri="{FF2B5EF4-FFF2-40B4-BE49-F238E27FC236}">
                  <a16:creationId xmlns:a16="http://schemas.microsoft.com/office/drawing/2014/main" id="{82C01740-7FA6-4179-9B9C-757CB9A80297}"/>
                </a:ext>
              </a:extLst>
            </p:cNvPr>
            <p:cNvCxnSpPr>
              <a:cxnSpLocks/>
            </p:cNvCxnSpPr>
            <p:nvPr/>
          </p:nvCxnSpPr>
          <p:spPr>
            <a:xfrm>
              <a:off x="2514003" y="749006"/>
              <a:ext cx="8017485"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23">
              <a:extLst>
                <a:ext uri="{FF2B5EF4-FFF2-40B4-BE49-F238E27FC236}">
                  <a16:creationId xmlns:a16="http://schemas.microsoft.com/office/drawing/2014/main" id="{FBEA9071-7B49-4B08-8246-813C6ECDDC0F}"/>
                </a:ext>
              </a:extLst>
            </p:cNvPr>
            <p:cNvCxnSpPr>
              <a:cxnSpLocks/>
            </p:cNvCxnSpPr>
            <p:nvPr/>
          </p:nvCxnSpPr>
          <p:spPr>
            <a:xfrm>
              <a:off x="2504216" y="2135336"/>
              <a:ext cx="8027273" cy="1278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直接连接符 24">
              <a:extLst>
                <a:ext uri="{FF2B5EF4-FFF2-40B4-BE49-F238E27FC236}">
                  <a16:creationId xmlns:a16="http://schemas.microsoft.com/office/drawing/2014/main" id="{49B55030-ACB3-4CFE-988C-C701BE5D7AAF}"/>
                </a:ext>
              </a:extLst>
            </p:cNvPr>
            <p:cNvCxnSpPr>
              <a:cxnSpLocks/>
            </p:cNvCxnSpPr>
            <p:nvPr/>
          </p:nvCxnSpPr>
          <p:spPr>
            <a:xfrm>
              <a:off x="10531489" y="749006"/>
              <a:ext cx="0" cy="140655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矩形 7">
            <a:extLst>
              <a:ext uri="{FF2B5EF4-FFF2-40B4-BE49-F238E27FC236}">
                <a16:creationId xmlns:a16="http://schemas.microsoft.com/office/drawing/2014/main" id="{379CF0D0-0392-40B1-BFEF-E4D00787921B}"/>
              </a:ext>
            </a:extLst>
          </p:cNvPr>
          <p:cNvSpPr/>
          <p:nvPr/>
        </p:nvSpPr>
        <p:spPr>
          <a:xfrm>
            <a:off x="663354" y="1153157"/>
            <a:ext cx="1598059" cy="3198949"/>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ln>
                <a:solidFill>
                  <a:srgbClr val="C00000"/>
                </a:solidFill>
              </a:ln>
              <a:solidFill>
                <a:prstClr val="white"/>
              </a:solidFill>
            </a:endParaRPr>
          </a:p>
        </p:txBody>
      </p:sp>
      <p:sp>
        <p:nvSpPr>
          <p:cNvPr id="9" name="文本框 8">
            <a:extLst>
              <a:ext uri="{FF2B5EF4-FFF2-40B4-BE49-F238E27FC236}">
                <a16:creationId xmlns:a16="http://schemas.microsoft.com/office/drawing/2014/main" id="{C83FC3B3-6215-4678-A8CF-AC82792F1E88}"/>
              </a:ext>
            </a:extLst>
          </p:cNvPr>
          <p:cNvSpPr txBox="1"/>
          <p:nvPr/>
        </p:nvSpPr>
        <p:spPr>
          <a:xfrm>
            <a:off x="906157" y="1077638"/>
            <a:ext cx="1191237" cy="3416320"/>
          </a:xfrm>
          <a:prstGeom prst="rect">
            <a:avLst/>
          </a:prstGeom>
          <a:noFill/>
        </p:spPr>
        <p:txBody>
          <a:bodyPr wrap="square" rtlCol="0">
            <a:spAutoFit/>
          </a:bodyPr>
          <a:lstStyle/>
          <a:p>
            <a:pPr algn="just" defTabSz="914400">
              <a:lnSpc>
                <a:spcPct val="150000"/>
              </a:lnSpc>
            </a:pPr>
            <a:r>
              <a:rPr lang="zh-CN" altLang="en-US" sz="7200" b="1" dirty="0" smtClean="0">
                <a:solidFill>
                  <a:prstClr val="white"/>
                </a:solidFill>
                <a:latin typeface="微软雅黑" panose="020B0503020204020204" pitchFamily="34" charset="-122"/>
                <a:ea typeface="微软雅黑" panose="020B0503020204020204" pitchFamily="34" charset="-122"/>
              </a:rPr>
              <a:t>前言</a:t>
            </a:r>
            <a:endParaRPr lang="zh-CN" altLang="en-US" sz="7200" b="1" dirty="0">
              <a:solidFill>
                <a:prstClr val="white"/>
              </a:solidFill>
              <a:latin typeface="微软雅黑" panose="020B0503020204020204" pitchFamily="34" charset="-122"/>
              <a:ea typeface="微软雅黑" panose="020B0503020204020204" pitchFamily="34" charset="-122"/>
            </a:endParaRPr>
          </a:p>
        </p:txBody>
      </p:sp>
      <p:grpSp>
        <p:nvGrpSpPr>
          <p:cNvPr id="34" name="组 33"/>
          <p:cNvGrpSpPr/>
          <p:nvPr/>
        </p:nvGrpSpPr>
        <p:grpSpPr>
          <a:xfrm>
            <a:off x="3053279" y="1722819"/>
            <a:ext cx="5878457" cy="1075573"/>
            <a:chOff x="2261413" y="749003"/>
            <a:chExt cx="8270076" cy="1406560"/>
          </a:xfrm>
        </p:grpSpPr>
        <p:sp>
          <p:nvSpPr>
            <p:cNvPr id="35" name="矩形 34">
              <a:extLst>
                <a:ext uri="{FF2B5EF4-FFF2-40B4-BE49-F238E27FC236}">
                  <a16:creationId xmlns:a16="http://schemas.microsoft.com/office/drawing/2014/main" id="{379CF0D0-0392-40B1-BFEF-E4D00787921B}"/>
                </a:ext>
              </a:extLst>
            </p:cNvPr>
            <p:cNvSpPr/>
            <p:nvPr/>
          </p:nvSpPr>
          <p:spPr>
            <a:xfrm>
              <a:off x="2261413" y="749003"/>
              <a:ext cx="1417541" cy="1399119"/>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4000" b="1" dirty="0" smtClean="0">
                  <a:solidFill>
                    <a:prstClr val="white"/>
                  </a:solidFill>
                  <a:latin typeface="微软雅黑" panose="020B0503020204020204" pitchFamily="34" charset="-122"/>
                  <a:ea typeface="微软雅黑" panose="020B0503020204020204" pitchFamily="34" charset="-122"/>
                </a:rPr>
                <a:t>01</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64228D2F-54CD-4A8E-8F88-D81AA61822E4}"/>
                </a:ext>
              </a:extLst>
            </p:cNvPr>
            <p:cNvSpPr txBox="1"/>
            <p:nvPr/>
          </p:nvSpPr>
          <p:spPr>
            <a:xfrm>
              <a:off x="3707336" y="749003"/>
              <a:ext cx="6824153" cy="1328214"/>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中国军队和军人</a:t>
              </a:r>
            </a:p>
          </p:txBody>
        </p:sp>
        <p:cxnSp>
          <p:nvCxnSpPr>
            <p:cNvPr id="37" name="直接连接符 22">
              <a:extLst>
                <a:ext uri="{FF2B5EF4-FFF2-40B4-BE49-F238E27FC236}">
                  <a16:creationId xmlns:a16="http://schemas.microsoft.com/office/drawing/2014/main" id="{82C01740-7FA6-4179-9B9C-757CB9A80297}"/>
                </a:ext>
              </a:extLst>
            </p:cNvPr>
            <p:cNvCxnSpPr>
              <a:cxnSpLocks/>
            </p:cNvCxnSpPr>
            <p:nvPr/>
          </p:nvCxnSpPr>
          <p:spPr>
            <a:xfrm>
              <a:off x="2514003" y="749006"/>
              <a:ext cx="8017485"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直接连接符 23">
              <a:extLst>
                <a:ext uri="{FF2B5EF4-FFF2-40B4-BE49-F238E27FC236}">
                  <a16:creationId xmlns:a16="http://schemas.microsoft.com/office/drawing/2014/main" id="{FBEA9071-7B49-4B08-8246-813C6ECDDC0F}"/>
                </a:ext>
              </a:extLst>
            </p:cNvPr>
            <p:cNvCxnSpPr>
              <a:cxnSpLocks/>
            </p:cNvCxnSpPr>
            <p:nvPr/>
          </p:nvCxnSpPr>
          <p:spPr>
            <a:xfrm>
              <a:off x="2504216" y="2135336"/>
              <a:ext cx="8027273" cy="1278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直接连接符 24">
              <a:extLst>
                <a:ext uri="{FF2B5EF4-FFF2-40B4-BE49-F238E27FC236}">
                  <a16:creationId xmlns:a16="http://schemas.microsoft.com/office/drawing/2014/main" id="{49B55030-ACB3-4CFE-988C-C701BE5D7AAF}"/>
                </a:ext>
              </a:extLst>
            </p:cNvPr>
            <p:cNvCxnSpPr>
              <a:cxnSpLocks/>
            </p:cNvCxnSpPr>
            <p:nvPr/>
          </p:nvCxnSpPr>
          <p:spPr>
            <a:xfrm>
              <a:off x="10531489" y="749006"/>
              <a:ext cx="0" cy="140655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0" name="组 39"/>
          <p:cNvGrpSpPr/>
          <p:nvPr/>
        </p:nvGrpSpPr>
        <p:grpSpPr>
          <a:xfrm>
            <a:off x="3053279" y="3021796"/>
            <a:ext cx="5878457" cy="1075573"/>
            <a:chOff x="2261413" y="749003"/>
            <a:chExt cx="8270076" cy="1406560"/>
          </a:xfrm>
        </p:grpSpPr>
        <p:sp>
          <p:nvSpPr>
            <p:cNvPr id="41" name="矩形 40">
              <a:extLst>
                <a:ext uri="{FF2B5EF4-FFF2-40B4-BE49-F238E27FC236}">
                  <a16:creationId xmlns:a16="http://schemas.microsoft.com/office/drawing/2014/main" id="{379CF0D0-0392-40B1-BFEF-E4D00787921B}"/>
                </a:ext>
              </a:extLst>
            </p:cNvPr>
            <p:cNvSpPr/>
            <p:nvPr/>
          </p:nvSpPr>
          <p:spPr>
            <a:xfrm>
              <a:off x="2261413" y="749003"/>
              <a:ext cx="1417541" cy="1399119"/>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4000" b="1" dirty="0" smtClean="0">
                  <a:solidFill>
                    <a:prstClr val="white"/>
                  </a:solidFill>
                  <a:latin typeface="微软雅黑" panose="020B0503020204020204" pitchFamily="34" charset="-122"/>
                  <a:ea typeface="微软雅黑" panose="020B0503020204020204" pitchFamily="34" charset="-122"/>
                </a:rPr>
                <a:t>01</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id="{64228D2F-54CD-4A8E-8F88-D81AA61822E4}"/>
                </a:ext>
              </a:extLst>
            </p:cNvPr>
            <p:cNvSpPr txBox="1"/>
            <p:nvPr/>
          </p:nvSpPr>
          <p:spPr>
            <a:xfrm>
              <a:off x="3707336" y="749003"/>
              <a:ext cx="6824153" cy="1328214"/>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厉害的中国综合国力</a:t>
              </a:r>
            </a:p>
          </p:txBody>
        </p:sp>
        <p:cxnSp>
          <p:nvCxnSpPr>
            <p:cNvPr id="43" name="直接连接符 22">
              <a:extLst>
                <a:ext uri="{FF2B5EF4-FFF2-40B4-BE49-F238E27FC236}">
                  <a16:creationId xmlns:a16="http://schemas.microsoft.com/office/drawing/2014/main" id="{82C01740-7FA6-4179-9B9C-757CB9A80297}"/>
                </a:ext>
              </a:extLst>
            </p:cNvPr>
            <p:cNvCxnSpPr>
              <a:cxnSpLocks/>
            </p:cNvCxnSpPr>
            <p:nvPr/>
          </p:nvCxnSpPr>
          <p:spPr>
            <a:xfrm>
              <a:off x="2514003" y="749006"/>
              <a:ext cx="8017485"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直接连接符 23">
              <a:extLst>
                <a:ext uri="{FF2B5EF4-FFF2-40B4-BE49-F238E27FC236}">
                  <a16:creationId xmlns:a16="http://schemas.microsoft.com/office/drawing/2014/main" id="{FBEA9071-7B49-4B08-8246-813C6ECDDC0F}"/>
                </a:ext>
              </a:extLst>
            </p:cNvPr>
            <p:cNvCxnSpPr>
              <a:cxnSpLocks/>
            </p:cNvCxnSpPr>
            <p:nvPr/>
          </p:nvCxnSpPr>
          <p:spPr>
            <a:xfrm>
              <a:off x="2504216" y="2135336"/>
              <a:ext cx="8027273" cy="1278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直接连接符 24">
              <a:extLst>
                <a:ext uri="{FF2B5EF4-FFF2-40B4-BE49-F238E27FC236}">
                  <a16:creationId xmlns:a16="http://schemas.microsoft.com/office/drawing/2014/main" id="{49B55030-ACB3-4CFE-988C-C701BE5D7AAF}"/>
                </a:ext>
              </a:extLst>
            </p:cNvPr>
            <p:cNvCxnSpPr>
              <a:cxnSpLocks/>
            </p:cNvCxnSpPr>
            <p:nvPr/>
          </p:nvCxnSpPr>
          <p:spPr>
            <a:xfrm>
              <a:off x="10531489" y="749006"/>
              <a:ext cx="0" cy="140655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6" name="组 45"/>
          <p:cNvGrpSpPr/>
          <p:nvPr/>
        </p:nvGrpSpPr>
        <p:grpSpPr>
          <a:xfrm>
            <a:off x="3053279" y="4375124"/>
            <a:ext cx="5878457" cy="1075573"/>
            <a:chOff x="2261413" y="749003"/>
            <a:chExt cx="8270076" cy="1406560"/>
          </a:xfrm>
        </p:grpSpPr>
        <p:sp>
          <p:nvSpPr>
            <p:cNvPr id="47" name="矩形 46">
              <a:extLst>
                <a:ext uri="{FF2B5EF4-FFF2-40B4-BE49-F238E27FC236}">
                  <a16:creationId xmlns:a16="http://schemas.microsoft.com/office/drawing/2014/main" id="{379CF0D0-0392-40B1-BFEF-E4D00787921B}"/>
                </a:ext>
              </a:extLst>
            </p:cNvPr>
            <p:cNvSpPr/>
            <p:nvPr/>
          </p:nvSpPr>
          <p:spPr>
            <a:xfrm>
              <a:off x="2261413" y="749003"/>
              <a:ext cx="1417541" cy="1399119"/>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4000" b="1" dirty="0" smtClean="0">
                  <a:solidFill>
                    <a:prstClr val="white"/>
                  </a:solidFill>
                  <a:latin typeface="微软雅黑" panose="020B0503020204020204" pitchFamily="34" charset="-122"/>
                  <a:ea typeface="微软雅黑" panose="020B0503020204020204" pitchFamily="34" charset="-122"/>
                </a:rPr>
                <a:t>01</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id="{64228D2F-54CD-4A8E-8F88-D81AA61822E4}"/>
                </a:ext>
              </a:extLst>
            </p:cNvPr>
            <p:cNvSpPr txBox="1"/>
            <p:nvPr/>
          </p:nvSpPr>
          <p:spPr>
            <a:xfrm>
              <a:off x="3707336" y="749003"/>
              <a:ext cx="6824153" cy="1328214"/>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影片观后感</a:t>
              </a:r>
            </a:p>
          </p:txBody>
        </p:sp>
        <p:cxnSp>
          <p:nvCxnSpPr>
            <p:cNvPr id="49" name="直接连接符 22">
              <a:extLst>
                <a:ext uri="{FF2B5EF4-FFF2-40B4-BE49-F238E27FC236}">
                  <a16:creationId xmlns:a16="http://schemas.microsoft.com/office/drawing/2014/main" id="{82C01740-7FA6-4179-9B9C-757CB9A80297}"/>
                </a:ext>
              </a:extLst>
            </p:cNvPr>
            <p:cNvCxnSpPr>
              <a:cxnSpLocks/>
            </p:cNvCxnSpPr>
            <p:nvPr/>
          </p:nvCxnSpPr>
          <p:spPr>
            <a:xfrm>
              <a:off x="2514003" y="749006"/>
              <a:ext cx="8017485"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0" name="直接连接符 23">
              <a:extLst>
                <a:ext uri="{FF2B5EF4-FFF2-40B4-BE49-F238E27FC236}">
                  <a16:creationId xmlns:a16="http://schemas.microsoft.com/office/drawing/2014/main" id="{FBEA9071-7B49-4B08-8246-813C6ECDDC0F}"/>
                </a:ext>
              </a:extLst>
            </p:cNvPr>
            <p:cNvCxnSpPr>
              <a:cxnSpLocks/>
            </p:cNvCxnSpPr>
            <p:nvPr/>
          </p:nvCxnSpPr>
          <p:spPr>
            <a:xfrm>
              <a:off x="2504216" y="2135336"/>
              <a:ext cx="8027273" cy="1278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直接连接符 24">
              <a:extLst>
                <a:ext uri="{FF2B5EF4-FFF2-40B4-BE49-F238E27FC236}">
                  <a16:creationId xmlns:a16="http://schemas.microsoft.com/office/drawing/2014/main" id="{49B55030-ACB3-4CFE-988C-C701BE5D7AAF}"/>
                </a:ext>
              </a:extLst>
            </p:cNvPr>
            <p:cNvCxnSpPr>
              <a:cxnSpLocks/>
            </p:cNvCxnSpPr>
            <p:nvPr/>
          </p:nvCxnSpPr>
          <p:spPr>
            <a:xfrm>
              <a:off x="10531489" y="749006"/>
              <a:ext cx="0" cy="140655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57250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10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4308"/>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1+#ppt_w/2"/>
                                              </p:val>
                                            </p:tav>
                                            <p:tav tm="100000">
                                              <p:val>
                                                <p:strVal val="#ppt_x"/>
                                              </p:val>
                                            </p:tav>
                                          </p:tavLst>
                                        </p:anim>
                                        <p:anim calcmode="lin" valueType="num">
                                          <p:cBhvr additive="base">
                                            <p:cTn id="32"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1+#ppt_w/2"/>
                                              </p:val>
                                            </p:tav>
                                            <p:tav tm="100000">
                                              <p:val>
                                                <p:strVal val="#ppt_x"/>
                                              </p:val>
                                            </p:tav>
                                          </p:tavLst>
                                        </p:anim>
                                        <p:anim calcmode="lin" valueType="num">
                                          <p:cBhvr additive="base">
                                            <p:cTn id="3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4308"/>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1+#ppt_w/2"/>
                                              </p:val>
                                            </p:tav>
                                            <p:tav tm="100000">
                                              <p:val>
                                                <p:strVal val="#ppt_x"/>
                                              </p:val>
                                            </p:tav>
                                          </p:tavLst>
                                        </p:anim>
                                        <p:anim calcmode="lin" valueType="num">
                                          <p:cBhvr additive="base">
                                            <p:cTn id="32"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1+#ppt_w/2"/>
                                              </p:val>
                                            </p:tav>
                                            <p:tav tm="100000">
                                              <p:val>
                                                <p:strVal val="#ppt_x"/>
                                              </p:val>
                                            </p:tav>
                                          </p:tavLst>
                                        </p:anim>
                                        <p:anim calcmode="lin" valueType="num">
                                          <p:cBhvr additive="base">
                                            <p:cTn id="3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 8"/>
          <p:cNvGrpSpPr/>
          <p:nvPr/>
        </p:nvGrpSpPr>
        <p:grpSpPr>
          <a:xfrm>
            <a:off x="1002250" y="1480203"/>
            <a:ext cx="9208417" cy="3218652"/>
            <a:chOff x="1002250" y="1480203"/>
            <a:chExt cx="9208417" cy="3218652"/>
          </a:xfrm>
        </p:grpSpPr>
        <p:sp>
          <p:nvSpPr>
            <p:cNvPr id="2" name="文本框 1">
              <a:extLst>
                <a:ext uri="{FF2B5EF4-FFF2-40B4-BE49-F238E27FC236}">
                  <a16:creationId xmlns:a16="http://schemas.microsoft.com/office/drawing/2014/main" id="{64228D2F-54CD-4A8E-8F88-D81AA61822E4}"/>
                </a:ext>
              </a:extLst>
            </p:cNvPr>
            <p:cNvSpPr txBox="1"/>
            <p:nvPr/>
          </p:nvSpPr>
          <p:spPr>
            <a:xfrm>
              <a:off x="3301429" y="2889207"/>
              <a:ext cx="6711840" cy="1015663"/>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展现的中国高科技</a:t>
              </a:r>
            </a:p>
          </p:txBody>
        </p:sp>
        <p:sp>
          <p:nvSpPr>
            <p:cNvPr id="3" name="文本框 2">
              <a:extLst>
                <a:ext uri="{FF2B5EF4-FFF2-40B4-BE49-F238E27FC236}">
                  <a16:creationId xmlns:a16="http://schemas.microsoft.com/office/drawing/2014/main" id="{C83FC3B3-6215-4678-A8CF-AC82792F1E88}"/>
                </a:ext>
              </a:extLst>
            </p:cNvPr>
            <p:cNvSpPr txBox="1"/>
            <p:nvPr/>
          </p:nvSpPr>
          <p:spPr>
            <a:xfrm>
              <a:off x="4362121" y="2039217"/>
              <a:ext cx="4590456"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第一章</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pic>
          <p:nvPicPr>
            <p:cNvPr id="4" name="Picture 1">
              <a:extLst>
                <a:ext uri="{FF2B5EF4-FFF2-40B4-BE49-F238E27FC236}">
                  <a16:creationId xmlns:a16="http://schemas.microsoft.com/office/drawing/2014/main" id="{556A0CE6-54E3-4608-8B60-9C9D371E422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47040" y="1759021"/>
              <a:ext cx="1949409" cy="2667182"/>
            </a:xfrm>
            <a:prstGeom prst="rect">
              <a:avLst/>
            </a:prstGeom>
            <a:ln>
              <a:noFill/>
            </a:ln>
            <a:effectLst/>
          </p:spPr>
        </p:pic>
        <p:cxnSp>
          <p:nvCxnSpPr>
            <p:cNvPr id="5" name="直接连接符 18">
              <a:extLst>
                <a:ext uri="{FF2B5EF4-FFF2-40B4-BE49-F238E27FC236}">
                  <a16:creationId xmlns:a16="http://schemas.microsoft.com/office/drawing/2014/main" id="{E9629AB2-5372-4FE1-9CD6-B301A089B847}"/>
                </a:ext>
              </a:extLst>
            </p:cNvPr>
            <p:cNvCxnSpPr>
              <a:cxnSpLocks/>
            </p:cNvCxnSpPr>
            <p:nvPr/>
          </p:nvCxnSpPr>
          <p:spPr>
            <a:xfrm>
              <a:off x="1002250" y="1489728"/>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6" name="直接连接符 20">
              <a:extLst>
                <a:ext uri="{FF2B5EF4-FFF2-40B4-BE49-F238E27FC236}">
                  <a16:creationId xmlns:a16="http://schemas.microsoft.com/office/drawing/2014/main" id="{BC49D7B0-F0D2-495C-AC87-A103EDE3807B}"/>
                </a:ext>
              </a:extLst>
            </p:cNvPr>
            <p:cNvCxnSpPr>
              <a:cxnSpLocks/>
            </p:cNvCxnSpPr>
            <p:nvPr/>
          </p:nvCxnSpPr>
          <p:spPr>
            <a:xfrm>
              <a:off x="1002250" y="4698855"/>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7" name="直接连接符 22">
              <a:extLst>
                <a:ext uri="{FF2B5EF4-FFF2-40B4-BE49-F238E27FC236}">
                  <a16:creationId xmlns:a16="http://schemas.microsoft.com/office/drawing/2014/main" id="{E86D73A7-7E5B-4C7B-B7A6-570CAC8BE767}"/>
                </a:ext>
              </a:extLst>
            </p:cNvPr>
            <p:cNvCxnSpPr>
              <a:cxnSpLocks/>
            </p:cNvCxnSpPr>
            <p:nvPr/>
          </p:nvCxnSpPr>
          <p:spPr>
            <a:xfrm>
              <a:off x="10191617"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8" name="直接连接符 26">
              <a:extLst>
                <a:ext uri="{FF2B5EF4-FFF2-40B4-BE49-F238E27FC236}">
                  <a16:creationId xmlns:a16="http://schemas.microsoft.com/office/drawing/2014/main" id="{BD4B4073-A5E3-4824-8801-59F7E579C23D}"/>
                </a:ext>
              </a:extLst>
            </p:cNvPr>
            <p:cNvCxnSpPr>
              <a:cxnSpLocks/>
            </p:cNvCxnSpPr>
            <p:nvPr/>
          </p:nvCxnSpPr>
          <p:spPr>
            <a:xfrm>
              <a:off x="1021300"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958808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 4"/>
          <p:cNvGrpSpPr/>
          <p:nvPr/>
        </p:nvGrpSpPr>
        <p:grpSpPr>
          <a:xfrm>
            <a:off x="0" y="187695"/>
            <a:ext cx="11041919" cy="1071145"/>
            <a:chOff x="0" y="187695"/>
            <a:chExt cx="11041919" cy="1071145"/>
          </a:xfrm>
        </p:grpSpPr>
        <p:sp>
          <p:nvSpPr>
            <p:cNvPr id="2" name="文本框 1">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展现的中国高科技</a:t>
              </a:r>
            </a:p>
          </p:txBody>
        </p:sp>
        <p:pic>
          <p:nvPicPr>
            <p:cNvPr id="3" name="图片 2">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4"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8" name="矩形 7">
            <a:extLst>
              <a:ext uri="{FF2B5EF4-FFF2-40B4-BE49-F238E27FC236}">
                <a16:creationId xmlns:a16="http://schemas.microsoft.com/office/drawing/2014/main" id="{379CF0D0-0392-40B1-BFEF-E4D00787921B}"/>
              </a:ext>
            </a:extLst>
          </p:cNvPr>
          <p:cNvSpPr/>
          <p:nvPr/>
        </p:nvSpPr>
        <p:spPr>
          <a:xfrm>
            <a:off x="206230" y="1380509"/>
            <a:ext cx="1417541" cy="4502687"/>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4000" b="1" dirty="0" smtClean="0">
                <a:solidFill>
                  <a:prstClr val="white"/>
                </a:solidFill>
                <a:latin typeface="微软雅黑" panose="020B0503020204020204" pitchFamily="34" charset="-122"/>
                <a:ea typeface="微软雅黑" panose="020B0503020204020204" pitchFamily="34" charset="-122"/>
              </a:rPr>
              <a:t>中国天眼</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4228D2F-54CD-4A8E-8F88-D81AA61822E4}"/>
              </a:ext>
            </a:extLst>
          </p:cNvPr>
          <p:cNvSpPr txBox="1"/>
          <p:nvPr/>
        </p:nvSpPr>
        <p:spPr>
          <a:xfrm>
            <a:off x="1860701" y="1657403"/>
            <a:ext cx="4989278" cy="3970318"/>
          </a:xfrm>
          <a:prstGeom prst="rect">
            <a:avLst/>
          </a:prstGeom>
          <a:noFill/>
        </p:spPr>
        <p:txBody>
          <a:bodyPr wrap="square" rtlCol="0">
            <a:spAutoFit/>
          </a:bodyPr>
          <a:lstStyle/>
          <a:p>
            <a:pPr algn="ctr" defTabSz="914400">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500</a:t>
            </a:r>
            <a:r>
              <a:rPr lang="zh-CN" altLang="en-US" sz="1400" dirty="0">
                <a:solidFill>
                  <a:srgbClr val="C00000"/>
                </a:solidFill>
                <a:latin typeface="微软雅黑" panose="020B0503020204020204" pitchFamily="34" charset="-122"/>
                <a:ea typeface="微软雅黑" panose="020B0503020204020204" pitchFamily="34" charset="-122"/>
              </a:rPr>
              <a:t>米口径球面射电望远镜（</a:t>
            </a:r>
            <a:r>
              <a:rPr lang="en-US" altLang="zh-CN" sz="1400" dirty="0">
                <a:solidFill>
                  <a:srgbClr val="C00000"/>
                </a:solidFill>
                <a:latin typeface="微软雅黑" panose="020B0503020204020204" pitchFamily="34" charset="-122"/>
                <a:ea typeface="微软雅黑" panose="020B0503020204020204" pitchFamily="34" charset="-122"/>
              </a:rPr>
              <a:t>Five-hundred-meter Aperture Spherical radio Telescope</a:t>
            </a:r>
            <a:r>
              <a:rPr lang="zh-CN" altLang="en-US" sz="1400" dirty="0">
                <a:solidFill>
                  <a:srgbClr val="C00000"/>
                </a:solidFill>
                <a:latin typeface="微软雅黑" panose="020B0503020204020204" pitchFamily="34" charset="-122"/>
                <a:ea typeface="微软雅黑" panose="020B0503020204020204" pitchFamily="34" charset="-122"/>
              </a:rPr>
              <a:t>），简称</a:t>
            </a:r>
            <a:r>
              <a:rPr lang="en-US" altLang="zh-CN" sz="1400" dirty="0">
                <a:solidFill>
                  <a:srgbClr val="C00000"/>
                </a:solidFill>
                <a:latin typeface="微软雅黑" panose="020B0503020204020204" pitchFamily="34" charset="-122"/>
                <a:ea typeface="微软雅黑" panose="020B0503020204020204" pitchFamily="34" charset="-122"/>
              </a:rPr>
              <a:t>FAST</a:t>
            </a:r>
            <a:r>
              <a:rPr lang="zh-CN" altLang="en-US" sz="1400" dirty="0">
                <a:solidFill>
                  <a:srgbClr val="C00000"/>
                </a:solidFill>
                <a:latin typeface="微软雅黑" panose="020B0503020204020204" pitchFamily="34" charset="-122"/>
                <a:ea typeface="微软雅黑" panose="020B0503020204020204" pitchFamily="34" charset="-122"/>
              </a:rPr>
              <a:t>，位于贵州省黔南布依族苗族自治州平塘县克度镇大窝凼的喀斯特洼坑中，工程为国家重大科技基础设施，“天眼”工程由主动反射面系统、馈源支撑系统、测量与控制系统、接收机与终端及观测基地等几大部分构成。 </a:t>
            </a:r>
            <a:r>
              <a:rPr lang="en-US" altLang="zh-CN" sz="1400" dirty="0" smtClean="0">
                <a:solidFill>
                  <a:srgbClr val="C00000"/>
                </a:solidFill>
                <a:latin typeface="微软雅黑" panose="020B0503020204020204" pitchFamily="34" charset="-122"/>
                <a:ea typeface="微软雅黑" panose="020B0503020204020204" pitchFamily="34" charset="-122"/>
              </a:rPr>
              <a:t>500</a:t>
            </a:r>
            <a:r>
              <a:rPr lang="zh-CN" altLang="en-US" sz="1400" dirty="0">
                <a:solidFill>
                  <a:srgbClr val="C00000"/>
                </a:solidFill>
                <a:latin typeface="微软雅黑" panose="020B0503020204020204" pitchFamily="34" charset="-122"/>
                <a:ea typeface="微软雅黑" panose="020B0503020204020204" pitchFamily="34" charset="-122"/>
              </a:rPr>
              <a:t>米口径球面射电望远镜被誉为“中国天眼”，由我国天文学家南仁东于</a:t>
            </a:r>
            <a:r>
              <a:rPr lang="en-US" altLang="zh-CN" sz="1400" dirty="0">
                <a:solidFill>
                  <a:srgbClr val="C00000"/>
                </a:solidFill>
                <a:latin typeface="微软雅黑" panose="020B0503020204020204" pitchFamily="34" charset="-122"/>
                <a:ea typeface="微软雅黑" panose="020B0503020204020204" pitchFamily="34" charset="-122"/>
              </a:rPr>
              <a:t>1994</a:t>
            </a:r>
            <a:r>
              <a:rPr lang="zh-CN" altLang="en-US" sz="1400" dirty="0">
                <a:solidFill>
                  <a:srgbClr val="C00000"/>
                </a:solidFill>
                <a:latin typeface="微软雅黑" panose="020B0503020204020204" pitchFamily="34" charset="-122"/>
                <a:ea typeface="微软雅黑" panose="020B0503020204020204" pitchFamily="34" charset="-122"/>
              </a:rPr>
              <a:t>年提出构想，历时</a:t>
            </a:r>
            <a:r>
              <a:rPr lang="en-US" altLang="zh-CN" sz="1400" dirty="0">
                <a:solidFill>
                  <a:srgbClr val="C00000"/>
                </a:solidFill>
                <a:latin typeface="微软雅黑" panose="020B0503020204020204" pitchFamily="34" charset="-122"/>
                <a:ea typeface="微软雅黑" panose="020B0503020204020204" pitchFamily="34" charset="-122"/>
              </a:rPr>
              <a:t>22</a:t>
            </a:r>
            <a:r>
              <a:rPr lang="zh-CN" altLang="en-US" sz="1400" dirty="0">
                <a:solidFill>
                  <a:srgbClr val="C00000"/>
                </a:solidFill>
                <a:latin typeface="微软雅黑" panose="020B0503020204020204" pitchFamily="34" charset="-122"/>
                <a:ea typeface="微软雅黑" panose="020B0503020204020204" pitchFamily="34" charset="-122"/>
              </a:rPr>
              <a:t>年建成，于</a:t>
            </a:r>
            <a:r>
              <a:rPr lang="en-US" altLang="zh-CN" sz="1400" dirty="0">
                <a:solidFill>
                  <a:srgbClr val="C00000"/>
                </a:solidFill>
                <a:latin typeface="微软雅黑" panose="020B0503020204020204" pitchFamily="34" charset="-122"/>
                <a:ea typeface="微软雅黑" panose="020B0503020204020204" pitchFamily="34" charset="-122"/>
              </a:rPr>
              <a:t>2016</a:t>
            </a:r>
            <a:r>
              <a:rPr lang="zh-CN" altLang="en-US" sz="1400" dirty="0">
                <a:solidFill>
                  <a:srgbClr val="C00000"/>
                </a:solidFill>
                <a:latin typeface="微软雅黑" panose="020B0503020204020204" pitchFamily="34" charset="-122"/>
                <a:ea typeface="微软雅黑" panose="020B0503020204020204" pitchFamily="34" charset="-122"/>
              </a:rPr>
              <a:t>年</a:t>
            </a:r>
            <a:r>
              <a:rPr lang="en-US" altLang="zh-CN" sz="1400" dirty="0">
                <a:solidFill>
                  <a:srgbClr val="C00000"/>
                </a:solidFill>
                <a:latin typeface="微软雅黑" panose="020B0503020204020204" pitchFamily="34" charset="-122"/>
                <a:ea typeface="微软雅黑" panose="020B0503020204020204" pitchFamily="34" charset="-122"/>
              </a:rPr>
              <a:t>9</a:t>
            </a:r>
            <a:r>
              <a:rPr lang="zh-CN" altLang="en-US" sz="1400" dirty="0">
                <a:solidFill>
                  <a:srgbClr val="C00000"/>
                </a:solidFill>
                <a:latin typeface="微软雅黑" panose="020B0503020204020204" pitchFamily="34" charset="-122"/>
                <a:ea typeface="微软雅黑" panose="020B0503020204020204" pitchFamily="34" charset="-122"/>
              </a:rPr>
              <a:t>月</a:t>
            </a:r>
            <a:r>
              <a:rPr lang="en-US" altLang="zh-CN" sz="1400" dirty="0">
                <a:solidFill>
                  <a:srgbClr val="C00000"/>
                </a:solidFill>
                <a:latin typeface="微软雅黑" panose="020B0503020204020204" pitchFamily="34" charset="-122"/>
                <a:ea typeface="微软雅黑" panose="020B0503020204020204" pitchFamily="34" charset="-122"/>
              </a:rPr>
              <a:t>25</a:t>
            </a:r>
            <a:r>
              <a:rPr lang="zh-CN" altLang="en-US" sz="1400" dirty="0">
                <a:solidFill>
                  <a:srgbClr val="C00000"/>
                </a:solidFill>
                <a:latin typeface="微软雅黑" panose="020B0503020204020204" pitchFamily="34" charset="-122"/>
                <a:ea typeface="微软雅黑" panose="020B0503020204020204" pitchFamily="34" charset="-122"/>
              </a:rPr>
              <a:t>日落成启用。是由中国科学院国家天文台主导建设，具有我国自主知识产权、世界最大单口径、最灵敏的射电望远镜。自</a:t>
            </a:r>
            <a:r>
              <a:rPr lang="en-US" altLang="zh-CN" sz="1400" dirty="0">
                <a:solidFill>
                  <a:srgbClr val="C00000"/>
                </a:solidFill>
                <a:latin typeface="微软雅黑" panose="020B0503020204020204" pitchFamily="34" charset="-122"/>
                <a:ea typeface="微软雅黑" panose="020B0503020204020204" pitchFamily="34" charset="-122"/>
              </a:rPr>
              <a:t>2016</a:t>
            </a:r>
            <a:r>
              <a:rPr lang="zh-CN" altLang="en-US" sz="1400" dirty="0">
                <a:solidFill>
                  <a:srgbClr val="C00000"/>
                </a:solidFill>
                <a:latin typeface="微软雅黑" panose="020B0503020204020204" pitchFamily="34" charset="-122"/>
                <a:ea typeface="微软雅黑" panose="020B0503020204020204" pitchFamily="34" charset="-122"/>
              </a:rPr>
              <a:t>年</a:t>
            </a:r>
            <a:r>
              <a:rPr lang="en-US" altLang="zh-CN" sz="1400" dirty="0">
                <a:solidFill>
                  <a:srgbClr val="C00000"/>
                </a:solidFill>
                <a:latin typeface="微软雅黑" panose="020B0503020204020204" pitchFamily="34" charset="-122"/>
                <a:ea typeface="微软雅黑" panose="020B0503020204020204" pitchFamily="34" charset="-122"/>
              </a:rPr>
              <a:t>9</a:t>
            </a:r>
            <a:r>
              <a:rPr lang="zh-CN" altLang="en-US" sz="1400" dirty="0">
                <a:solidFill>
                  <a:srgbClr val="C00000"/>
                </a:solidFill>
                <a:latin typeface="微软雅黑" panose="020B0503020204020204" pitchFamily="34" charset="-122"/>
                <a:ea typeface="微软雅黑" panose="020B0503020204020204" pitchFamily="34" charset="-122"/>
              </a:rPr>
              <a:t>月</a:t>
            </a:r>
            <a:r>
              <a:rPr lang="en-US" altLang="zh-CN" sz="1400" dirty="0">
                <a:solidFill>
                  <a:srgbClr val="C00000"/>
                </a:solidFill>
                <a:latin typeface="微软雅黑" panose="020B0503020204020204" pitchFamily="34" charset="-122"/>
                <a:ea typeface="微软雅黑" panose="020B0503020204020204" pitchFamily="34" charset="-122"/>
              </a:rPr>
              <a:t>25</a:t>
            </a:r>
            <a:r>
              <a:rPr lang="zh-CN" altLang="en-US" sz="1400" dirty="0">
                <a:solidFill>
                  <a:srgbClr val="C00000"/>
                </a:solidFill>
                <a:latin typeface="微软雅黑" panose="020B0503020204020204" pitchFamily="34" charset="-122"/>
                <a:ea typeface="微软雅黑" panose="020B0503020204020204" pitchFamily="34" charset="-122"/>
              </a:rPr>
              <a:t>日落成启用以来，</a:t>
            </a:r>
            <a:r>
              <a:rPr lang="en-US" altLang="zh-CN" sz="1400" dirty="0">
                <a:solidFill>
                  <a:srgbClr val="C00000"/>
                </a:solidFill>
                <a:latin typeface="微软雅黑" panose="020B0503020204020204" pitchFamily="34" charset="-122"/>
                <a:ea typeface="微软雅黑" panose="020B0503020204020204" pitchFamily="34" charset="-122"/>
              </a:rPr>
              <a:t>500</a:t>
            </a:r>
            <a:r>
              <a:rPr lang="zh-CN" altLang="en-US" sz="1400" dirty="0">
                <a:solidFill>
                  <a:srgbClr val="C00000"/>
                </a:solidFill>
                <a:latin typeface="微软雅黑" panose="020B0503020204020204" pitchFamily="34" charset="-122"/>
                <a:ea typeface="微软雅黑" panose="020B0503020204020204" pitchFamily="34" charset="-122"/>
              </a:rPr>
              <a:t>米口径球面射电望远镜</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中国天眼”共发现</a:t>
            </a:r>
            <a:r>
              <a:rPr lang="en-US" altLang="zh-CN" sz="1400" dirty="0">
                <a:solidFill>
                  <a:srgbClr val="C00000"/>
                </a:solidFill>
                <a:latin typeface="微软雅黑" panose="020B0503020204020204" pitchFamily="34" charset="-122"/>
                <a:ea typeface="微软雅黑" panose="020B0503020204020204" pitchFamily="34" charset="-122"/>
              </a:rPr>
              <a:t>51</a:t>
            </a:r>
            <a:r>
              <a:rPr lang="zh-CN" altLang="en-US" sz="1400" dirty="0">
                <a:solidFill>
                  <a:srgbClr val="C00000"/>
                </a:solidFill>
                <a:latin typeface="微软雅黑" panose="020B0503020204020204" pitchFamily="34" charset="-122"/>
                <a:ea typeface="微软雅黑" panose="020B0503020204020204" pitchFamily="34" charset="-122"/>
              </a:rPr>
              <a:t>颗脉冲星候选体，其中有</a:t>
            </a:r>
            <a:r>
              <a:rPr lang="en-US" altLang="zh-CN" sz="1400" dirty="0">
                <a:solidFill>
                  <a:srgbClr val="C00000"/>
                </a:solidFill>
                <a:latin typeface="微软雅黑" panose="020B0503020204020204" pitchFamily="34" charset="-122"/>
                <a:ea typeface="微软雅黑" panose="020B0503020204020204" pitchFamily="34" charset="-122"/>
              </a:rPr>
              <a:t>11</a:t>
            </a:r>
            <a:r>
              <a:rPr lang="zh-CN" altLang="en-US" sz="1400" dirty="0">
                <a:solidFill>
                  <a:srgbClr val="C00000"/>
                </a:solidFill>
                <a:latin typeface="微软雅黑" panose="020B0503020204020204" pitchFamily="34" charset="-122"/>
                <a:ea typeface="微软雅黑" panose="020B0503020204020204" pitchFamily="34" charset="-122"/>
              </a:rPr>
              <a:t>颗已被确认为新</a:t>
            </a:r>
            <a:r>
              <a:rPr lang="zh-CN" altLang="en-US" sz="1400" dirty="0" smtClean="0">
                <a:solidFill>
                  <a:srgbClr val="C00000"/>
                </a:solidFill>
                <a:latin typeface="微软雅黑" panose="020B0503020204020204" pitchFamily="34" charset="-122"/>
                <a:ea typeface="微软雅黑" panose="020B0503020204020204" pitchFamily="34" charset="-122"/>
              </a:rPr>
              <a:t>脉冲星</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22">
            <a:extLst>
              <a:ext uri="{FF2B5EF4-FFF2-40B4-BE49-F238E27FC236}">
                <a16:creationId xmlns:a16="http://schemas.microsoft.com/office/drawing/2014/main" id="{82C01740-7FA6-4179-9B9C-757CB9A80297}"/>
              </a:ext>
            </a:extLst>
          </p:cNvPr>
          <p:cNvCxnSpPr>
            <a:cxnSpLocks/>
          </p:cNvCxnSpPr>
          <p:nvPr/>
        </p:nvCxnSpPr>
        <p:spPr>
          <a:xfrm>
            <a:off x="458820" y="1380512"/>
            <a:ext cx="9912904"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23">
            <a:extLst>
              <a:ext uri="{FF2B5EF4-FFF2-40B4-BE49-F238E27FC236}">
                <a16:creationId xmlns:a16="http://schemas.microsoft.com/office/drawing/2014/main" id="{FBEA9071-7B49-4B08-8246-813C6ECDDC0F}"/>
              </a:ext>
            </a:extLst>
          </p:cNvPr>
          <p:cNvCxnSpPr>
            <a:cxnSpLocks/>
          </p:cNvCxnSpPr>
          <p:nvPr/>
        </p:nvCxnSpPr>
        <p:spPr>
          <a:xfrm>
            <a:off x="449033" y="5862969"/>
            <a:ext cx="9922691" cy="2022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909" y="1506207"/>
            <a:ext cx="3284815" cy="205301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6909" y="3769747"/>
            <a:ext cx="3284815" cy="1857974"/>
          </a:xfrm>
          <a:prstGeom prst="rect">
            <a:avLst/>
          </a:prstGeom>
        </p:spPr>
      </p:pic>
    </p:spTree>
    <p:extLst>
      <p:ext uri="{BB962C8B-B14F-4D97-AF65-F5344CB8AC3E}">
        <p14:creationId xmlns:p14="http://schemas.microsoft.com/office/powerpoint/2010/main" val="31129410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0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60000">
                                          <p:cBhvr additive="base">
                                            <p:cTn id="12" dur="10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par>
                                    <p:cTn id="31" presetID="5" presetClass="entr" presetSubtype="1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par>
                                    <p:cTn id="31" presetID="5" presetClass="entr" presetSubtype="1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5"/>
          <p:cNvGrpSpPr/>
          <p:nvPr/>
        </p:nvGrpSpPr>
        <p:grpSpPr>
          <a:xfrm>
            <a:off x="0" y="187695"/>
            <a:ext cx="11041919" cy="1071145"/>
            <a:chOff x="0" y="187695"/>
            <a:chExt cx="11041919" cy="1071145"/>
          </a:xfrm>
        </p:grpSpPr>
        <p:sp>
          <p:nvSpPr>
            <p:cNvPr id="7" name="文本框 6">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展现的中国高科技</a:t>
              </a:r>
            </a:p>
          </p:txBody>
        </p:sp>
        <p:pic>
          <p:nvPicPr>
            <p:cNvPr id="8" name="图片 7">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9"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10" name="矩形 9">
            <a:extLst>
              <a:ext uri="{FF2B5EF4-FFF2-40B4-BE49-F238E27FC236}">
                <a16:creationId xmlns:a16="http://schemas.microsoft.com/office/drawing/2014/main" id="{379CF0D0-0392-40B1-BFEF-E4D00787921B}"/>
              </a:ext>
            </a:extLst>
          </p:cNvPr>
          <p:cNvSpPr/>
          <p:nvPr/>
        </p:nvSpPr>
        <p:spPr>
          <a:xfrm>
            <a:off x="206230" y="1380509"/>
            <a:ext cx="1417541" cy="4502687"/>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4000" b="1" dirty="0" smtClean="0">
                <a:solidFill>
                  <a:prstClr val="white"/>
                </a:solidFill>
                <a:latin typeface="微软雅黑" panose="020B0503020204020204" pitchFamily="34" charset="-122"/>
                <a:ea typeface="微软雅黑" panose="020B0503020204020204" pitchFamily="34" charset="-122"/>
              </a:rPr>
              <a:t>复兴号动车组列车</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64228D2F-54CD-4A8E-8F88-D81AA61822E4}"/>
              </a:ext>
            </a:extLst>
          </p:cNvPr>
          <p:cNvSpPr txBox="1"/>
          <p:nvPr/>
        </p:nvSpPr>
        <p:spPr>
          <a:xfrm>
            <a:off x="1860701" y="1657403"/>
            <a:ext cx="4989278" cy="4154984"/>
          </a:xfrm>
          <a:prstGeom prst="rect">
            <a:avLst/>
          </a:prstGeom>
          <a:noFill/>
        </p:spPr>
        <p:txBody>
          <a:bodyPr wrap="square" rtlCol="0">
            <a:spAutoFit/>
          </a:bodyPr>
          <a:lstStyle/>
          <a:p>
            <a:pPr algn="ct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复兴号”是由中国铁路总公司牵头组织研制、具有中国完全自主知识产权、达到世界先进水平的中国标准动车组。中国标准动车组的“中国”，意味着高铁从最早的“混血”发展到由内而外都是“纯中国产”的主导地位</a:t>
            </a:r>
            <a:r>
              <a:rPr lang="zh-CN" altLang="en-US" sz="1600" dirty="0" smtClean="0">
                <a:solidFill>
                  <a:srgbClr val="C00000"/>
                </a:solidFill>
                <a:latin typeface="微软雅黑" panose="020B0503020204020204" pitchFamily="34" charset="-122"/>
                <a:ea typeface="微软雅黑" panose="020B0503020204020204" pitchFamily="34" charset="-122"/>
              </a:rPr>
              <a:t>。</a:t>
            </a:r>
            <a:r>
              <a:rPr lang="en-US" altLang="zh-CN" sz="1600" dirty="0" smtClean="0">
                <a:solidFill>
                  <a:srgbClr val="C00000"/>
                </a:solidFill>
                <a:latin typeface="微软雅黑" panose="020B0503020204020204" pitchFamily="34" charset="-122"/>
                <a:ea typeface="微软雅黑" panose="020B0503020204020204" pitchFamily="34" charset="-122"/>
              </a:rPr>
              <a:t>2017</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月中旬，京沪高铁“复兴号”列车将提速至</a:t>
            </a:r>
            <a:r>
              <a:rPr lang="en-US" altLang="zh-CN" sz="1600" dirty="0">
                <a:solidFill>
                  <a:srgbClr val="C00000"/>
                </a:solidFill>
                <a:latin typeface="微软雅黑" panose="020B0503020204020204" pitchFamily="34" charset="-122"/>
                <a:ea typeface="微软雅黑" panose="020B0503020204020204" pitchFamily="34" charset="-122"/>
              </a:rPr>
              <a:t>350</a:t>
            </a:r>
            <a:r>
              <a:rPr lang="zh-CN" altLang="en-US" sz="1600" dirty="0">
                <a:solidFill>
                  <a:srgbClr val="C00000"/>
                </a:solidFill>
                <a:latin typeface="微软雅黑" panose="020B0503020204020204" pitchFamily="34" charset="-122"/>
                <a:ea typeface="微软雅黑" panose="020B0503020204020204" pitchFamily="34" charset="-122"/>
              </a:rPr>
              <a:t>公里每小时，让北京至上海的运行时间缩短至</a:t>
            </a:r>
            <a:r>
              <a:rPr lang="en-US" altLang="zh-CN" sz="1600" dirty="0">
                <a:solidFill>
                  <a:srgbClr val="C00000"/>
                </a:solidFill>
                <a:latin typeface="微软雅黑" panose="020B0503020204020204" pitchFamily="34" charset="-122"/>
                <a:ea typeface="微软雅黑" panose="020B0503020204020204" pitchFamily="34" charset="-122"/>
              </a:rPr>
              <a:t>4</a:t>
            </a:r>
            <a:r>
              <a:rPr lang="zh-CN" altLang="en-US" sz="1600" dirty="0">
                <a:solidFill>
                  <a:srgbClr val="C00000"/>
                </a:solidFill>
                <a:latin typeface="微软雅黑" panose="020B0503020204020204" pitchFamily="34" charset="-122"/>
                <a:ea typeface="微软雅黑" panose="020B0503020204020204" pitchFamily="34" charset="-122"/>
              </a:rPr>
              <a:t>个半小时。中国铁路总公司有关部门负责人表示，铁路部门将坚持优质优价、市场化采购的原则，有计划地安排更多的“复兴号”动车组列车上线运营，提高铁路运输服务品质，不断提升广大旅客群众旅行获得感。</a:t>
            </a:r>
          </a:p>
        </p:txBody>
      </p:sp>
      <p:cxnSp>
        <p:nvCxnSpPr>
          <p:cNvPr id="12" name="直接连接符 22">
            <a:extLst>
              <a:ext uri="{FF2B5EF4-FFF2-40B4-BE49-F238E27FC236}">
                <a16:creationId xmlns:a16="http://schemas.microsoft.com/office/drawing/2014/main" id="{82C01740-7FA6-4179-9B9C-757CB9A80297}"/>
              </a:ext>
            </a:extLst>
          </p:cNvPr>
          <p:cNvCxnSpPr>
            <a:cxnSpLocks/>
          </p:cNvCxnSpPr>
          <p:nvPr/>
        </p:nvCxnSpPr>
        <p:spPr>
          <a:xfrm>
            <a:off x="458820" y="1380512"/>
            <a:ext cx="9912904"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23">
            <a:extLst>
              <a:ext uri="{FF2B5EF4-FFF2-40B4-BE49-F238E27FC236}">
                <a16:creationId xmlns:a16="http://schemas.microsoft.com/office/drawing/2014/main" id="{FBEA9071-7B49-4B08-8246-813C6ECDDC0F}"/>
              </a:ext>
            </a:extLst>
          </p:cNvPr>
          <p:cNvCxnSpPr>
            <a:cxnSpLocks/>
          </p:cNvCxnSpPr>
          <p:nvPr/>
        </p:nvCxnSpPr>
        <p:spPr>
          <a:xfrm>
            <a:off x="449033" y="5862969"/>
            <a:ext cx="9922691" cy="2022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9692" y="1431095"/>
            <a:ext cx="3482031" cy="2032314"/>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6561" y="3644906"/>
            <a:ext cx="3485161" cy="2195651"/>
          </a:xfrm>
          <a:prstGeom prst="rect">
            <a:avLst/>
          </a:prstGeom>
        </p:spPr>
      </p:pic>
    </p:spTree>
    <p:extLst>
      <p:ext uri="{BB962C8B-B14F-4D97-AF65-F5344CB8AC3E}">
        <p14:creationId xmlns:p14="http://schemas.microsoft.com/office/powerpoint/2010/main" val="8299497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0000">
                                          <p:cBhvr additive="base">
                                            <p:cTn id="12" dur="10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heckerboard(across)">
                                          <p:cBhvr>
                                            <p:cTn id="30" dur="500"/>
                                            <p:tgtEl>
                                              <p:spTgt spid="17"/>
                                            </p:tgtEl>
                                          </p:cBhvr>
                                        </p:animEffect>
                                      </p:childTnLst>
                                    </p:cTn>
                                  </p:par>
                                  <p:par>
                                    <p:cTn id="31" presetID="5" presetClass="entr" presetSubtype="1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heckerboard(across)">
                                          <p:cBhvr>
                                            <p:cTn id="30" dur="500"/>
                                            <p:tgtEl>
                                              <p:spTgt spid="17"/>
                                            </p:tgtEl>
                                          </p:cBhvr>
                                        </p:animEffect>
                                      </p:childTnLst>
                                    </p:cTn>
                                  </p:par>
                                  <p:par>
                                    <p:cTn id="31" presetID="5" presetClass="entr" presetSubtype="1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展现的中国高科技</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矩形 5">
            <a:extLst>
              <a:ext uri="{FF2B5EF4-FFF2-40B4-BE49-F238E27FC236}">
                <a16:creationId xmlns:a16="http://schemas.microsoft.com/office/drawing/2014/main" id="{379CF0D0-0392-40B1-BFEF-E4D00787921B}"/>
              </a:ext>
            </a:extLst>
          </p:cNvPr>
          <p:cNvSpPr/>
          <p:nvPr/>
        </p:nvSpPr>
        <p:spPr>
          <a:xfrm>
            <a:off x="206230" y="1380509"/>
            <a:ext cx="1417541" cy="4502687"/>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4000" b="1" dirty="0" smtClean="0">
                <a:solidFill>
                  <a:prstClr val="white"/>
                </a:solidFill>
                <a:latin typeface="微软雅黑" panose="020B0503020204020204" pitchFamily="34" charset="-122"/>
                <a:ea typeface="微软雅黑" panose="020B0503020204020204" pitchFamily="34" charset="-122"/>
              </a:rPr>
              <a:t>神舟飞船与天空一号成功对接</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64228D2F-54CD-4A8E-8F88-D81AA61822E4}"/>
              </a:ext>
            </a:extLst>
          </p:cNvPr>
          <p:cNvSpPr txBox="1"/>
          <p:nvPr/>
        </p:nvSpPr>
        <p:spPr>
          <a:xfrm>
            <a:off x="1860701" y="1657403"/>
            <a:ext cx="5326162" cy="3416320"/>
          </a:xfrm>
          <a:prstGeom prst="rect">
            <a:avLst/>
          </a:prstGeom>
          <a:noFill/>
        </p:spPr>
        <p:txBody>
          <a:bodyPr wrap="square" rtlCol="0">
            <a:spAutoFit/>
          </a:bodyPr>
          <a:lstStyle/>
          <a:p>
            <a:pPr algn="ct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天宫一号是中国第一个目标飞行器，于</a:t>
            </a:r>
            <a:r>
              <a:rPr lang="en-US" altLang="zh-CN" sz="1600" dirty="0">
                <a:solidFill>
                  <a:srgbClr val="C00000"/>
                </a:solidFill>
                <a:latin typeface="微软雅黑" panose="020B0503020204020204" pitchFamily="34" charset="-122"/>
                <a:ea typeface="微软雅黑" panose="020B0503020204020204" pitchFamily="34" charset="-122"/>
              </a:rPr>
              <a:t>2011</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月</a:t>
            </a:r>
            <a:r>
              <a:rPr lang="en-US" altLang="zh-CN" sz="1600" dirty="0">
                <a:solidFill>
                  <a:srgbClr val="C00000"/>
                </a:solidFill>
                <a:latin typeface="微软雅黑" panose="020B0503020204020204" pitchFamily="34" charset="-122"/>
                <a:ea typeface="微软雅黑" panose="020B0503020204020204" pitchFamily="34" charset="-122"/>
              </a:rPr>
              <a:t>29</a:t>
            </a:r>
            <a:r>
              <a:rPr lang="zh-CN" altLang="en-US" sz="1600" dirty="0">
                <a:solidFill>
                  <a:srgbClr val="C00000"/>
                </a:solidFill>
                <a:latin typeface="微软雅黑" panose="020B0503020204020204" pitchFamily="34" charset="-122"/>
                <a:ea typeface="微软雅黑" panose="020B0503020204020204" pitchFamily="34" charset="-122"/>
              </a:rPr>
              <a:t>日</a:t>
            </a:r>
            <a:r>
              <a:rPr lang="en-US" altLang="zh-CN" sz="1600" dirty="0">
                <a:solidFill>
                  <a:srgbClr val="C00000"/>
                </a:solidFill>
                <a:latin typeface="微软雅黑" panose="020B0503020204020204" pitchFamily="34" charset="-122"/>
                <a:ea typeface="微软雅黑" panose="020B0503020204020204" pitchFamily="34" charset="-122"/>
              </a:rPr>
              <a:t>21</a:t>
            </a:r>
            <a:r>
              <a:rPr lang="zh-CN" altLang="en-US" sz="1600" dirty="0">
                <a:solidFill>
                  <a:srgbClr val="C00000"/>
                </a:solidFill>
                <a:latin typeface="微软雅黑" panose="020B0503020204020204" pitchFamily="34" charset="-122"/>
                <a:ea typeface="微软雅黑" panose="020B0503020204020204" pitchFamily="34" charset="-122"/>
              </a:rPr>
              <a:t>时</a:t>
            </a:r>
            <a:r>
              <a:rPr lang="en-US" altLang="zh-CN" sz="1600" dirty="0">
                <a:solidFill>
                  <a:srgbClr val="C00000"/>
                </a:solidFill>
                <a:latin typeface="微软雅黑" panose="020B0503020204020204" pitchFamily="34" charset="-122"/>
                <a:ea typeface="微软雅黑" panose="020B0503020204020204" pitchFamily="34" charset="-122"/>
              </a:rPr>
              <a:t>16</a:t>
            </a:r>
            <a:r>
              <a:rPr lang="zh-CN" altLang="en-US" sz="1600" dirty="0">
                <a:solidFill>
                  <a:srgbClr val="C00000"/>
                </a:solidFill>
                <a:latin typeface="微软雅黑" panose="020B0503020204020204" pitchFamily="34" charset="-122"/>
                <a:ea typeface="微软雅黑" panose="020B0503020204020204" pitchFamily="34" charset="-122"/>
              </a:rPr>
              <a:t>分</a:t>
            </a:r>
            <a:r>
              <a:rPr lang="en-US" altLang="zh-CN" sz="1600" dirty="0">
                <a:solidFill>
                  <a:srgbClr val="C00000"/>
                </a:solidFill>
                <a:latin typeface="微软雅黑" panose="020B0503020204020204" pitchFamily="34" charset="-122"/>
                <a:ea typeface="微软雅黑" panose="020B0503020204020204" pitchFamily="34" charset="-122"/>
              </a:rPr>
              <a:t>03</a:t>
            </a:r>
            <a:r>
              <a:rPr lang="zh-CN" altLang="en-US" sz="1600" dirty="0">
                <a:solidFill>
                  <a:srgbClr val="C00000"/>
                </a:solidFill>
                <a:latin typeface="微软雅黑" panose="020B0503020204020204" pitchFamily="34" charset="-122"/>
                <a:ea typeface="微软雅黑" panose="020B0503020204020204" pitchFamily="34" charset="-122"/>
              </a:rPr>
              <a:t>秒在酒泉卫星发射中心发射，飞行器全长</a:t>
            </a:r>
            <a:r>
              <a:rPr lang="en-US" altLang="zh-CN" sz="1600" dirty="0">
                <a:solidFill>
                  <a:srgbClr val="C00000"/>
                </a:solidFill>
                <a:latin typeface="微软雅黑" panose="020B0503020204020204" pitchFamily="34" charset="-122"/>
                <a:ea typeface="微软雅黑" panose="020B0503020204020204" pitchFamily="34" charset="-122"/>
              </a:rPr>
              <a:t>10.4</a:t>
            </a:r>
            <a:r>
              <a:rPr lang="zh-CN" altLang="en-US" sz="1600" dirty="0">
                <a:solidFill>
                  <a:srgbClr val="C00000"/>
                </a:solidFill>
                <a:latin typeface="微软雅黑" panose="020B0503020204020204" pitchFamily="34" charset="-122"/>
                <a:ea typeface="微软雅黑" panose="020B0503020204020204" pitchFamily="34" charset="-122"/>
              </a:rPr>
              <a:t>米，最大直径</a:t>
            </a:r>
            <a:r>
              <a:rPr lang="en-US" altLang="zh-CN" sz="1600" dirty="0">
                <a:solidFill>
                  <a:srgbClr val="C00000"/>
                </a:solidFill>
                <a:latin typeface="微软雅黑" panose="020B0503020204020204" pitchFamily="34" charset="-122"/>
                <a:ea typeface="微软雅黑" panose="020B0503020204020204" pitchFamily="34" charset="-122"/>
              </a:rPr>
              <a:t>3.35</a:t>
            </a:r>
            <a:r>
              <a:rPr lang="zh-CN" altLang="en-US" sz="1600" dirty="0">
                <a:solidFill>
                  <a:srgbClr val="C00000"/>
                </a:solidFill>
                <a:latin typeface="微软雅黑" panose="020B0503020204020204" pitchFamily="34" charset="-122"/>
                <a:ea typeface="微软雅黑" panose="020B0503020204020204" pitchFamily="34" charset="-122"/>
              </a:rPr>
              <a:t>米，由实验舱和资源舱构成。它的发射标志着中国迈入中国航天“三步走”战略的第二步第二阶段。</a:t>
            </a:r>
            <a:r>
              <a:rPr lang="en-US" altLang="zh-CN" sz="1600" dirty="0">
                <a:solidFill>
                  <a:srgbClr val="C00000"/>
                </a:solidFill>
                <a:latin typeface="微软雅黑" panose="020B0503020204020204" pitchFamily="34" charset="-122"/>
                <a:ea typeface="微软雅黑" panose="020B0503020204020204" pitchFamily="34" charset="-122"/>
              </a:rPr>
              <a:t>2011</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11</a:t>
            </a:r>
            <a:r>
              <a:rPr lang="zh-CN" altLang="en-US" sz="1600" dirty="0">
                <a:solidFill>
                  <a:srgbClr val="C00000"/>
                </a:solidFill>
                <a:latin typeface="微软雅黑" panose="020B0503020204020204" pitchFamily="34" charset="-122"/>
                <a:ea typeface="微软雅黑" panose="020B0503020204020204" pitchFamily="34" charset="-122"/>
              </a:rPr>
              <a:t>月</a:t>
            </a:r>
            <a:r>
              <a:rPr lang="en-US" altLang="zh-CN" sz="1600" dirty="0">
                <a:solidFill>
                  <a:srgbClr val="C00000"/>
                </a:solidFill>
                <a:latin typeface="微软雅黑" panose="020B0503020204020204" pitchFamily="34" charset="-122"/>
                <a:ea typeface="微软雅黑" panose="020B0503020204020204" pitchFamily="34" charset="-122"/>
              </a:rPr>
              <a:t>3</a:t>
            </a:r>
            <a:r>
              <a:rPr lang="zh-CN" altLang="en-US" sz="1600" dirty="0">
                <a:solidFill>
                  <a:srgbClr val="C00000"/>
                </a:solidFill>
                <a:latin typeface="微软雅黑" panose="020B0503020204020204" pitchFamily="34" charset="-122"/>
                <a:ea typeface="微软雅黑" panose="020B0503020204020204" pitchFamily="34" charset="-122"/>
              </a:rPr>
              <a:t>日凌晨实现与神舟八号飞船的对接任务。</a:t>
            </a:r>
            <a:r>
              <a:rPr lang="en-US" altLang="zh-CN" sz="1600" dirty="0">
                <a:solidFill>
                  <a:srgbClr val="C00000"/>
                </a:solidFill>
                <a:latin typeface="微软雅黑" panose="020B0503020204020204" pitchFamily="34" charset="-122"/>
                <a:ea typeface="微软雅黑" panose="020B0503020204020204" pitchFamily="34" charset="-122"/>
              </a:rPr>
              <a:t>2012</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6</a:t>
            </a:r>
            <a:r>
              <a:rPr lang="zh-CN" altLang="en-US" sz="1600" dirty="0">
                <a:solidFill>
                  <a:srgbClr val="C00000"/>
                </a:solidFill>
                <a:latin typeface="微软雅黑" panose="020B0503020204020204" pitchFamily="34" charset="-122"/>
                <a:ea typeface="微软雅黑" panose="020B0503020204020204" pitchFamily="34" charset="-122"/>
              </a:rPr>
              <a:t>月</a:t>
            </a:r>
            <a:r>
              <a:rPr lang="en-US" altLang="zh-CN" sz="1600" dirty="0">
                <a:solidFill>
                  <a:srgbClr val="C00000"/>
                </a:solidFill>
                <a:latin typeface="微软雅黑" panose="020B0503020204020204" pitchFamily="34" charset="-122"/>
                <a:ea typeface="微软雅黑" panose="020B0503020204020204" pitchFamily="34" charset="-122"/>
              </a:rPr>
              <a:t>18</a:t>
            </a:r>
            <a:r>
              <a:rPr lang="zh-CN" altLang="en-US" sz="1600" dirty="0">
                <a:solidFill>
                  <a:srgbClr val="C00000"/>
                </a:solidFill>
                <a:latin typeface="微软雅黑" panose="020B0503020204020204" pitchFamily="34" charset="-122"/>
                <a:ea typeface="微软雅黑" panose="020B0503020204020204" pitchFamily="34" charset="-122"/>
              </a:rPr>
              <a:t>日下午（</a:t>
            </a:r>
            <a:r>
              <a:rPr lang="en-US" altLang="zh-CN" sz="1600" dirty="0">
                <a:solidFill>
                  <a:srgbClr val="C00000"/>
                </a:solidFill>
                <a:latin typeface="微软雅黑" panose="020B0503020204020204" pitchFamily="34" charset="-122"/>
                <a:ea typeface="微软雅黑" panose="020B0503020204020204" pitchFamily="34" charset="-122"/>
              </a:rPr>
              <a:t>14</a:t>
            </a:r>
            <a:r>
              <a:rPr lang="zh-CN" altLang="en-US" sz="1600" dirty="0">
                <a:solidFill>
                  <a:srgbClr val="C00000"/>
                </a:solidFill>
                <a:latin typeface="微软雅黑" panose="020B0503020204020204" pitchFamily="34" charset="-122"/>
                <a:ea typeface="微软雅黑" panose="020B0503020204020204" pitchFamily="34" charset="-122"/>
              </a:rPr>
              <a:t>时</a:t>
            </a:r>
            <a:r>
              <a:rPr lang="en-US" altLang="zh-CN" sz="1600" dirty="0">
                <a:solidFill>
                  <a:srgbClr val="C00000"/>
                </a:solidFill>
                <a:latin typeface="微软雅黑" panose="020B0503020204020204" pitchFamily="34" charset="-122"/>
                <a:ea typeface="微软雅黑" panose="020B0503020204020204" pitchFamily="34" charset="-122"/>
              </a:rPr>
              <a:t>14</a:t>
            </a:r>
            <a:r>
              <a:rPr lang="zh-CN" altLang="en-US" sz="1600" dirty="0">
                <a:solidFill>
                  <a:srgbClr val="C00000"/>
                </a:solidFill>
                <a:latin typeface="微软雅黑" panose="020B0503020204020204" pitchFamily="34" charset="-122"/>
                <a:ea typeface="微软雅黑" panose="020B0503020204020204" pitchFamily="34" charset="-122"/>
              </a:rPr>
              <a:t>分）与神舟九号对接成功。神舟十号飞船也在</a:t>
            </a:r>
            <a:r>
              <a:rPr lang="en-US" altLang="zh-CN" sz="1600" dirty="0">
                <a:solidFill>
                  <a:srgbClr val="C00000"/>
                </a:solidFill>
                <a:latin typeface="微软雅黑" panose="020B0503020204020204" pitchFamily="34" charset="-122"/>
                <a:ea typeface="微软雅黑" panose="020B0503020204020204" pitchFamily="34" charset="-122"/>
              </a:rPr>
              <a:t>2013</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6</a:t>
            </a:r>
            <a:r>
              <a:rPr lang="zh-CN" altLang="en-US" sz="1600" dirty="0">
                <a:solidFill>
                  <a:srgbClr val="C00000"/>
                </a:solidFill>
                <a:latin typeface="微软雅黑" panose="020B0503020204020204" pitchFamily="34" charset="-122"/>
                <a:ea typeface="微软雅黑" panose="020B0503020204020204" pitchFamily="34" charset="-122"/>
              </a:rPr>
              <a:t>月</a:t>
            </a:r>
            <a:r>
              <a:rPr lang="en-US" altLang="zh-CN" sz="1600" dirty="0">
                <a:solidFill>
                  <a:srgbClr val="C00000"/>
                </a:solidFill>
                <a:latin typeface="微软雅黑" panose="020B0503020204020204" pitchFamily="34" charset="-122"/>
                <a:ea typeface="微软雅黑" panose="020B0503020204020204" pitchFamily="34" charset="-122"/>
              </a:rPr>
              <a:t>13</a:t>
            </a:r>
            <a:r>
              <a:rPr lang="zh-CN" altLang="en-US" sz="1600" dirty="0">
                <a:solidFill>
                  <a:srgbClr val="C00000"/>
                </a:solidFill>
                <a:latin typeface="微软雅黑" panose="020B0503020204020204" pitchFamily="34" charset="-122"/>
                <a:ea typeface="微软雅黑" panose="020B0503020204020204" pitchFamily="34" charset="-122"/>
              </a:rPr>
              <a:t>日</a:t>
            </a:r>
            <a:r>
              <a:rPr lang="en-US" altLang="zh-CN" sz="1600" dirty="0">
                <a:solidFill>
                  <a:srgbClr val="C00000"/>
                </a:solidFill>
                <a:latin typeface="微软雅黑" panose="020B0503020204020204" pitchFamily="34" charset="-122"/>
                <a:ea typeface="微软雅黑" panose="020B0503020204020204" pitchFamily="34" charset="-122"/>
              </a:rPr>
              <a:t>13</a:t>
            </a:r>
            <a:r>
              <a:rPr lang="zh-CN" altLang="en-US" sz="1600" dirty="0">
                <a:solidFill>
                  <a:srgbClr val="C00000"/>
                </a:solidFill>
                <a:latin typeface="微软雅黑" panose="020B0503020204020204" pitchFamily="34" charset="-122"/>
                <a:ea typeface="微软雅黑" panose="020B0503020204020204" pitchFamily="34" charset="-122"/>
              </a:rPr>
              <a:t>时</a:t>
            </a:r>
            <a:r>
              <a:rPr lang="en-US" altLang="zh-CN" sz="1600" dirty="0">
                <a:solidFill>
                  <a:srgbClr val="C00000"/>
                </a:solidFill>
                <a:latin typeface="微软雅黑" panose="020B0503020204020204" pitchFamily="34" charset="-122"/>
                <a:ea typeface="微软雅黑" panose="020B0503020204020204" pitchFamily="34" charset="-122"/>
              </a:rPr>
              <a:t>18</a:t>
            </a:r>
            <a:r>
              <a:rPr lang="zh-CN" altLang="en-US" sz="1600" dirty="0">
                <a:solidFill>
                  <a:srgbClr val="C00000"/>
                </a:solidFill>
                <a:latin typeface="微软雅黑" panose="020B0503020204020204" pitchFamily="34" charset="-122"/>
                <a:ea typeface="微软雅黑" panose="020B0503020204020204" pitchFamily="34" charset="-122"/>
              </a:rPr>
              <a:t>分与天宫一号完成自动交会对接。</a:t>
            </a:r>
            <a:r>
              <a:rPr lang="en-US" altLang="zh-CN" sz="1600" dirty="0">
                <a:solidFill>
                  <a:srgbClr val="C00000"/>
                </a:solidFill>
                <a:latin typeface="微软雅黑" panose="020B0503020204020204" pitchFamily="34" charset="-122"/>
                <a:ea typeface="微软雅黑" panose="020B0503020204020204" pitchFamily="34" charset="-122"/>
              </a:rPr>
              <a:t>2016</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3</a:t>
            </a:r>
            <a:r>
              <a:rPr lang="zh-CN" altLang="en-US" sz="1600" dirty="0">
                <a:solidFill>
                  <a:srgbClr val="C00000"/>
                </a:solidFill>
                <a:latin typeface="微软雅黑" panose="020B0503020204020204" pitchFamily="34" charset="-122"/>
                <a:ea typeface="微软雅黑" panose="020B0503020204020204" pitchFamily="34" charset="-122"/>
              </a:rPr>
              <a:t>月</a:t>
            </a:r>
            <a:r>
              <a:rPr lang="en-US" altLang="zh-CN" sz="1600" dirty="0">
                <a:solidFill>
                  <a:srgbClr val="C00000"/>
                </a:solidFill>
                <a:latin typeface="微软雅黑" panose="020B0503020204020204" pitchFamily="34" charset="-122"/>
                <a:ea typeface="微软雅黑" panose="020B0503020204020204" pitchFamily="34" charset="-122"/>
              </a:rPr>
              <a:t>16</a:t>
            </a:r>
            <a:r>
              <a:rPr lang="zh-CN" altLang="en-US" sz="1600" dirty="0">
                <a:solidFill>
                  <a:srgbClr val="C00000"/>
                </a:solidFill>
                <a:latin typeface="微软雅黑" panose="020B0503020204020204" pitchFamily="34" charset="-122"/>
                <a:ea typeface="微软雅黑" panose="020B0503020204020204" pitchFamily="34" charset="-122"/>
              </a:rPr>
              <a:t>日，天宫一号目标飞行器正式终止数据服务，全面完成了其历史使命</a:t>
            </a:r>
            <a:r>
              <a:rPr lang="zh-CN" altLang="en-US" sz="1600" dirty="0" smtClean="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22">
            <a:extLst>
              <a:ext uri="{FF2B5EF4-FFF2-40B4-BE49-F238E27FC236}">
                <a16:creationId xmlns:a16="http://schemas.microsoft.com/office/drawing/2014/main" id="{82C01740-7FA6-4179-9B9C-757CB9A80297}"/>
              </a:ext>
            </a:extLst>
          </p:cNvPr>
          <p:cNvCxnSpPr>
            <a:cxnSpLocks/>
          </p:cNvCxnSpPr>
          <p:nvPr/>
        </p:nvCxnSpPr>
        <p:spPr>
          <a:xfrm>
            <a:off x="458820" y="1380512"/>
            <a:ext cx="9912904"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23">
            <a:extLst>
              <a:ext uri="{FF2B5EF4-FFF2-40B4-BE49-F238E27FC236}">
                <a16:creationId xmlns:a16="http://schemas.microsoft.com/office/drawing/2014/main" id="{FBEA9071-7B49-4B08-8246-813C6ECDDC0F}"/>
              </a:ext>
            </a:extLst>
          </p:cNvPr>
          <p:cNvCxnSpPr>
            <a:cxnSpLocks/>
          </p:cNvCxnSpPr>
          <p:nvPr/>
        </p:nvCxnSpPr>
        <p:spPr>
          <a:xfrm>
            <a:off x="449033" y="5862969"/>
            <a:ext cx="9922691" cy="2022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23973"/>
          <a:stretch/>
        </p:blipFill>
        <p:spPr>
          <a:xfrm>
            <a:off x="7789190" y="1570587"/>
            <a:ext cx="2582534" cy="201124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9189" y="3685121"/>
            <a:ext cx="2582535" cy="1967891"/>
          </a:xfrm>
          <a:prstGeom prst="rect">
            <a:avLst/>
          </a:prstGeom>
        </p:spPr>
      </p:pic>
    </p:spTree>
    <p:extLst>
      <p:ext uri="{BB962C8B-B14F-4D97-AF65-F5344CB8AC3E}">
        <p14:creationId xmlns:p14="http://schemas.microsoft.com/office/powerpoint/2010/main" val="31471336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0000">
                                          <p:cBhvr additive="base">
                                            <p:cTn id="12" dur="10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heckerboard(across)">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heckerboard(across)">
                                          <p:cBhvr>
                                            <p:cTn id="30" dur="500"/>
                                            <p:tgtEl>
                                              <p:spTgt spid="12"/>
                                            </p:tgtEl>
                                          </p:cBhvr>
                                        </p:animEffect>
                                      </p:childTnLst>
                                    </p:cTn>
                                  </p:par>
                                  <p:par>
                                    <p:cTn id="31" presetID="5" presetClass="entr" presetSubtype="1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heckerboard(across)">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0" y="187695"/>
            <a:ext cx="11041919" cy="1071145"/>
            <a:chOff x="0" y="187695"/>
            <a:chExt cx="11041919" cy="1071145"/>
          </a:xfrm>
        </p:grpSpPr>
        <p:sp>
          <p:nvSpPr>
            <p:cNvPr id="3" name="文本框 2">
              <a:extLst>
                <a:ext uri="{FF2B5EF4-FFF2-40B4-BE49-F238E27FC236}">
                  <a16:creationId xmlns:a16="http://schemas.microsoft.com/office/drawing/2014/main" id="{90344301-8E98-4E20-8579-45DE6247985F}"/>
                </a:ext>
              </a:extLst>
            </p:cNvPr>
            <p:cNvSpPr txBox="1"/>
            <p:nvPr/>
          </p:nvSpPr>
          <p:spPr>
            <a:xfrm>
              <a:off x="2643793" y="237767"/>
              <a:ext cx="6810156" cy="830997"/>
            </a:xfrm>
            <a:prstGeom prst="rect">
              <a:avLst/>
            </a:prstGeom>
            <a:noFill/>
          </p:spPr>
          <p:txBody>
            <a:bodyPr wrap="square" rtlCol="0">
              <a:spAutoFit/>
            </a:bodyPr>
            <a:lstStyle/>
            <a:p>
              <a:pPr algn="r" defTabSz="914400">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展现的中国高科技</a:t>
              </a:r>
            </a:p>
          </p:txBody>
        </p:sp>
        <p:pic>
          <p:nvPicPr>
            <p:cNvPr id="4" name="图片 3">
              <a:extLst>
                <a:ext uri="{FF2B5EF4-FFF2-40B4-BE49-F238E27FC236}">
                  <a16:creationId xmlns:a16="http://schemas.microsoft.com/office/drawing/2014/main" id="{25B97740-771C-44A6-9079-1908180316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4" b="14176"/>
            <a:stretch/>
          </p:blipFill>
          <p:spPr>
            <a:xfrm>
              <a:off x="9666159" y="187695"/>
              <a:ext cx="1375760" cy="1071145"/>
            </a:xfrm>
            <a:prstGeom prst="rect">
              <a:avLst/>
            </a:prstGeom>
          </p:spPr>
        </p:pic>
        <p:cxnSp>
          <p:nvCxnSpPr>
            <p:cNvPr id="5" name="直接连接符 46">
              <a:extLst>
                <a:ext uri="{FF2B5EF4-FFF2-40B4-BE49-F238E27FC236}">
                  <a16:creationId xmlns:a16="http://schemas.microsoft.com/office/drawing/2014/main" id="{25033B32-8AF5-4B1E-9CD6-75D9DDF54BC9}"/>
                </a:ext>
              </a:extLst>
            </p:cNvPr>
            <p:cNvCxnSpPr/>
            <p:nvPr/>
          </p:nvCxnSpPr>
          <p:spPr>
            <a:xfrm>
              <a:off x="0" y="1068764"/>
              <a:ext cx="9453949"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 name="矩形 5">
            <a:extLst>
              <a:ext uri="{FF2B5EF4-FFF2-40B4-BE49-F238E27FC236}">
                <a16:creationId xmlns:a16="http://schemas.microsoft.com/office/drawing/2014/main" id="{379CF0D0-0392-40B1-BFEF-E4D00787921B}"/>
              </a:ext>
            </a:extLst>
          </p:cNvPr>
          <p:cNvSpPr/>
          <p:nvPr/>
        </p:nvSpPr>
        <p:spPr>
          <a:xfrm>
            <a:off x="206230" y="1380509"/>
            <a:ext cx="1417541" cy="4502687"/>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4000" b="1" dirty="0" smtClean="0">
                <a:solidFill>
                  <a:prstClr val="white"/>
                </a:solidFill>
                <a:latin typeface="微软雅黑" panose="020B0503020204020204" pitchFamily="34" charset="-122"/>
                <a:ea typeface="微软雅黑" panose="020B0503020204020204" pitchFamily="34" charset="-122"/>
              </a:rPr>
              <a:t>神舟飞船与天空一号成功对接</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64228D2F-54CD-4A8E-8F88-D81AA61822E4}"/>
              </a:ext>
            </a:extLst>
          </p:cNvPr>
          <p:cNvSpPr txBox="1"/>
          <p:nvPr/>
        </p:nvSpPr>
        <p:spPr>
          <a:xfrm>
            <a:off x="1860701" y="1657403"/>
            <a:ext cx="4604267" cy="3785652"/>
          </a:xfrm>
          <a:prstGeom prst="rect">
            <a:avLst/>
          </a:prstGeom>
          <a:noFill/>
        </p:spPr>
        <p:txBody>
          <a:bodyPr wrap="square" rtlCol="0">
            <a:spAutoFit/>
          </a:bodyPr>
          <a:lstStyle/>
          <a:p>
            <a:pPr algn="ctr" defTabSz="914400">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蛟龙号载人潜水器是一艘由中国自行设计、自主集成研制的载人潜水器，也是</a:t>
            </a:r>
            <a:r>
              <a:rPr lang="en-US" altLang="zh-CN" sz="1600" dirty="0">
                <a:solidFill>
                  <a:srgbClr val="C00000"/>
                </a:solidFill>
                <a:latin typeface="微软雅黑" panose="020B0503020204020204" pitchFamily="34" charset="-122"/>
                <a:ea typeface="微软雅黑" panose="020B0503020204020204" pitchFamily="34" charset="-122"/>
              </a:rPr>
              <a:t>863</a:t>
            </a:r>
            <a:r>
              <a:rPr lang="zh-CN" altLang="en-US" sz="1600" dirty="0">
                <a:solidFill>
                  <a:srgbClr val="C00000"/>
                </a:solidFill>
                <a:latin typeface="微软雅黑" panose="020B0503020204020204" pitchFamily="34" charset="-122"/>
                <a:ea typeface="微软雅黑" panose="020B0503020204020204" pitchFamily="34" charset="-122"/>
              </a:rPr>
              <a:t>计划中的一个重大研究专项。</a:t>
            </a:r>
            <a:r>
              <a:rPr lang="en-US" altLang="zh-CN" sz="1600" dirty="0">
                <a:solidFill>
                  <a:srgbClr val="C00000"/>
                </a:solidFill>
                <a:latin typeface="微软雅黑" panose="020B0503020204020204" pitchFamily="34" charset="-122"/>
                <a:ea typeface="微软雅黑" panose="020B0503020204020204" pitchFamily="34" charset="-122"/>
              </a:rPr>
              <a:t>2010</a:t>
            </a:r>
            <a:r>
              <a:rPr lang="zh-CN" altLang="en-US" sz="1600" dirty="0">
                <a:solidFill>
                  <a:srgbClr val="C00000"/>
                </a:solidFill>
                <a:latin typeface="微软雅黑" panose="020B0503020204020204" pitchFamily="34" charset="-122"/>
                <a:ea typeface="微软雅黑" panose="020B0503020204020204" pitchFamily="34" charset="-122"/>
              </a:rPr>
              <a:t>年</a:t>
            </a:r>
            <a:r>
              <a:rPr lang="en-US" altLang="zh-CN" sz="1600" dirty="0">
                <a:solidFill>
                  <a:srgbClr val="C00000"/>
                </a:solidFill>
                <a:latin typeface="微软雅黑" panose="020B0503020204020204" pitchFamily="34" charset="-122"/>
                <a:ea typeface="微软雅黑" panose="020B0503020204020204" pitchFamily="34" charset="-122"/>
              </a:rPr>
              <a:t>5</a:t>
            </a:r>
            <a:r>
              <a:rPr lang="zh-CN" altLang="en-US" sz="1600" dirty="0">
                <a:solidFill>
                  <a:srgbClr val="C00000"/>
                </a:solidFill>
                <a:latin typeface="微软雅黑" panose="020B0503020204020204" pitchFamily="34" charset="-122"/>
                <a:ea typeface="微软雅黑" panose="020B0503020204020204" pitchFamily="34" charset="-122"/>
              </a:rPr>
              <a:t>月至</a:t>
            </a:r>
            <a:r>
              <a:rPr lang="en-US" altLang="zh-CN" sz="1600" dirty="0">
                <a:solidFill>
                  <a:srgbClr val="C00000"/>
                </a:solidFill>
                <a:latin typeface="微软雅黑" panose="020B0503020204020204" pitchFamily="34" charset="-122"/>
                <a:ea typeface="微软雅黑" panose="020B0503020204020204" pitchFamily="34" charset="-122"/>
              </a:rPr>
              <a:t>7</a:t>
            </a:r>
            <a:r>
              <a:rPr lang="zh-CN" altLang="en-US" sz="1600" dirty="0">
                <a:solidFill>
                  <a:srgbClr val="C00000"/>
                </a:solidFill>
                <a:latin typeface="微软雅黑" panose="020B0503020204020204" pitchFamily="34" charset="-122"/>
                <a:ea typeface="微软雅黑" panose="020B0503020204020204" pitchFamily="34" charset="-122"/>
              </a:rPr>
              <a:t>月，蛟龙号载人潜水器在中国南海中进行了多次下潜任务，最大下潜深度达到了</a:t>
            </a:r>
            <a:r>
              <a:rPr lang="en-US" altLang="zh-CN" sz="1600" dirty="0">
                <a:solidFill>
                  <a:srgbClr val="C00000"/>
                </a:solidFill>
                <a:latin typeface="微软雅黑" panose="020B0503020204020204" pitchFamily="34" charset="-122"/>
                <a:ea typeface="微软雅黑" panose="020B0503020204020204" pitchFamily="34" charset="-122"/>
              </a:rPr>
              <a:t>3759</a:t>
            </a:r>
            <a:r>
              <a:rPr lang="zh-CN" altLang="en-US" sz="1600" dirty="0">
                <a:solidFill>
                  <a:srgbClr val="C00000"/>
                </a:solidFill>
                <a:latin typeface="微软雅黑" panose="020B0503020204020204" pitchFamily="34" charset="-122"/>
                <a:ea typeface="微软雅黑" panose="020B0503020204020204" pitchFamily="34" charset="-122"/>
              </a:rPr>
              <a:t>米。</a:t>
            </a:r>
            <a:r>
              <a:rPr lang="en-US" altLang="zh-CN" sz="1600" dirty="0">
                <a:solidFill>
                  <a:srgbClr val="C00000"/>
                </a:solidFill>
                <a:latin typeface="微软雅黑" panose="020B0503020204020204" pitchFamily="34" charset="-122"/>
                <a:ea typeface="微软雅黑" panose="020B0503020204020204" pitchFamily="34" charset="-122"/>
              </a:rPr>
              <a:t>2002</a:t>
            </a:r>
            <a:r>
              <a:rPr lang="zh-CN" altLang="en-US" sz="1600" dirty="0">
                <a:solidFill>
                  <a:srgbClr val="C00000"/>
                </a:solidFill>
                <a:latin typeface="微软雅黑" panose="020B0503020204020204" pitchFamily="34" charset="-122"/>
                <a:ea typeface="微软雅黑" panose="020B0503020204020204" pitchFamily="34" charset="-122"/>
              </a:rPr>
              <a:t>年中国科技部将深海载人潜水器研制列为国家高技术研究发展计划（</a:t>
            </a:r>
            <a:r>
              <a:rPr lang="en-US" altLang="zh-CN" sz="1600" dirty="0">
                <a:solidFill>
                  <a:srgbClr val="C00000"/>
                </a:solidFill>
                <a:latin typeface="微软雅黑" panose="020B0503020204020204" pitchFamily="34" charset="-122"/>
                <a:ea typeface="微软雅黑" panose="020B0503020204020204" pitchFamily="34" charset="-122"/>
              </a:rPr>
              <a:t>863</a:t>
            </a:r>
            <a:r>
              <a:rPr lang="zh-CN" altLang="en-US" sz="1600" dirty="0">
                <a:solidFill>
                  <a:srgbClr val="C00000"/>
                </a:solidFill>
                <a:latin typeface="微软雅黑" panose="020B0503020204020204" pitchFamily="34" charset="-122"/>
                <a:ea typeface="微软雅黑" panose="020B0503020204020204" pitchFamily="34" charset="-122"/>
              </a:rPr>
              <a:t>计划）重大专项，启动“蛟龙号”载人深潜器的自行设计、自主集成研制工作。</a:t>
            </a:r>
            <a:r>
              <a:rPr lang="en-US" altLang="zh-CN" sz="1600" dirty="0">
                <a:solidFill>
                  <a:srgbClr val="C00000"/>
                </a:solidFill>
                <a:latin typeface="微软雅黑" panose="020B0503020204020204" pitchFamily="34" charset="-122"/>
                <a:ea typeface="微软雅黑" panose="020B0503020204020204" pitchFamily="34" charset="-122"/>
              </a:rPr>
              <a:t>2009</a:t>
            </a:r>
            <a:r>
              <a:rPr lang="zh-CN" altLang="en-US" sz="1600" dirty="0">
                <a:solidFill>
                  <a:srgbClr val="C00000"/>
                </a:solidFill>
                <a:latin typeface="微软雅黑" panose="020B0503020204020204" pitchFamily="34" charset="-122"/>
                <a:ea typeface="微软雅黑" panose="020B0503020204020204" pitchFamily="34" charset="-122"/>
              </a:rPr>
              <a:t>年至</a:t>
            </a:r>
            <a:r>
              <a:rPr lang="en-US" altLang="zh-CN" sz="1600" dirty="0">
                <a:solidFill>
                  <a:srgbClr val="C00000"/>
                </a:solidFill>
                <a:latin typeface="微软雅黑" panose="020B0503020204020204" pitchFamily="34" charset="-122"/>
                <a:ea typeface="微软雅黑" panose="020B0503020204020204" pitchFamily="34" charset="-122"/>
              </a:rPr>
              <a:t>2012</a:t>
            </a:r>
            <a:r>
              <a:rPr lang="zh-CN" altLang="en-US" sz="1600" dirty="0">
                <a:solidFill>
                  <a:srgbClr val="C00000"/>
                </a:solidFill>
                <a:latin typeface="微软雅黑" panose="020B0503020204020204" pitchFamily="34" charset="-122"/>
                <a:ea typeface="微软雅黑" panose="020B0503020204020204" pitchFamily="34" charset="-122"/>
              </a:rPr>
              <a:t>年，“接连取得</a:t>
            </a:r>
            <a:r>
              <a:rPr lang="en-US" altLang="zh-CN" sz="1600" dirty="0">
                <a:solidFill>
                  <a:srgbClr val="C00000"/>
                </a:solidFill>
                <a:latin typeface="微软雅黑" panose="020B0503020204020204" pitchFamily="34" charset="-122"/>
                <a:ea typeface="微软雅黑" panose="020B0503020204020204" pitchFamily="34" charset="-122"/>
              </a:rPr>
              <a:t>1000</a:t>
            </a:r>
            <a:r>
              <a:rPr lang="zh-CN" altLang="en-US" sz="1600" dirty="0">
                <a:solidFill>
                  <a:srgbClr val="C00000"/>
                </a:solidFill>
                <a:latin typeface="微软雅黑" panose="020B0503020204020204" pitchFamily="34" charset="-122"/>
                <a:ea typeface="微软雅黑" panose="020B0503020204020204" pitchFamily="34" charset="-122"/>
              </a:rPr>
              <a:t>米级、</a:t>
            </a:r>
            <a:r>
              <a:rPr lang="en-US" altLang="zh-CN" sz="1600" dirty="0">
                <a:solidFill>
                  <a:srgbClr val="C00000"/>
                </a:solidFill>
                <a:latin typeface="微软雅黑" panose="020B0503020204020204" pitchFamily="34" charset="-122"/>
                <a:ea typeface="微软雅黑" panose="020B0503020204020204" pitchFamily="34" charset="-122"/>
              </a:rPr>
              <a:t>3000</a:t>
            </a:r>
            <a:r>
              <a:rPr lang="zh-CN" altLang="en-US" sz="1600" dirty="0">
                <a:solidFill>
                  <a:srgbClr val="C00000"/>
                </a:solidFill>
                <a:latin typeface="微软雅黑" panose="020B0503020204020204" pitchFamily="34" charset="-122"/>
                <a:ea typeface="微软雅黑" panose="020B0503020204020204" pitchFamily="34" charset="-122"/>
              </a:rPr>
              <a:t>米级、</a:t>
            </a:r>
            <a:r>
              <a:rPr lang="en-US" altLang="zh-CN" sz="1600" dirty="0">
                <a:solidFill>
                  <a:srgbClr val="C00000"/>
                </a:solidFill>
                <a:latin typeface="微软雅黑" panose="020B0503020204020204" pitchFamily="34" charset="-122"/>
                <a:ea typeface="微软雅黑" panose="020B0503020204020204" pitchFamily="34" charset="-122"/>
              </a:rPr>
              <a:t>5000</a:t>
            </a:r>
            <a:r>
              <a:rPr lang="zh-CN" altLang="en-US" sz="1600" dirty="0">
                <a:solidFill>
                  <a:srgbClr val="C00000"/>
                </a:solidFill>
                <a:latin typeface="微软雅黑" panose="020B0503020204020204" pitchFamily="34" charset="-122"/>
                <a:ea typeface="微软雅黑" panose="020B0503020204020204" pitchFamily="34" charset="-122"/>
              </a:rPr>
              <a:t>米级和</a:t>
            </a:r>
            <a:r>
              <a:rPr lang="en-US" altLang="zh-CN" sz="1600" dirty="0">
                <a:solidFill>
                  <a:srgbClr val="C00000"/>
                </a:solidFill>
                <a:latin typeface="微软雅黑" panose="020B0503020204020204" pitchFamily="34" charset="-122"/>
                <a:ea typeface="微软雅黑" panose="020B0503020204020204" pitchFamily="34" charset="-122"/>
              </a:rPr>
              <a:t>7000</a:t>
            </a:r>
            <a:r>
              <a:rPr lang="zh-CN" altLang="en-US" sz="1600" dirty="0">
                <a:solidFill>
                  <a:srgbClr val="C00000"/>
                </a:solidFill>
                <a:latin typeface="微软雅黑" panose="020B0503020204020204" pitchFamily="34" charset="-122"/>
                <a:ea typeface="微软雅黑" panose="020B0503020204020204" pitchFamily="34" charset="-122"/>
              </a:rPr>
              <a:t>米级海试成功</a:t>
            </a:r>
            <a:r>
              <a:rPr lang="zh-CN" altLang="en-US" sz="1600" dirty="0" smtClean="0">
                <a:solidFill>
                  <a:srgbClr val="C00000"/>
                </a:solidFill>
                <a:latin typeface="微软雅黑" panose="020B0503020204020204" pitchFamily="34" charset="-122"/>
                <a:ea typeface="微软雅黑" panose="020B0503020204020204" pitchFamily="34" charset="-122"/>
              </a:rPr>
              <a:t>。</a:t>
            </a:r>
            <a:endParaRPr lang="zh-CN" altLang="en-US" sz="16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22">
            <a:extLst>
              <a:ext uri="{FF2B5EF4-FFF2-40B4-BE49-F238E27FC236}">
                <a16:creationId xmlns:a16="http://schemas.microsoft.com/office/drawing/2014/main" id="{82C01740-7FA6-4179-9B9C-757CB9A80297}"/>
              </a:ext>
            </a:extLst>
          </p:cNvPr>
          <p:cNvCxnSpPr>
            <a:cxnSpLocks/>
          </p:cNvCxnSpPr>
          <p:nvPr/>
        </p:nvCxnSpPr>
        <p:spPr>
          <a:xfrm>
            <a:off x="458820" y="1380512"/>
            <a:ext cx="9912904" cy="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23">
            <a:extLst>
              <a:ext uri="{FF2B5EF4-FFF2-40B4-BE49-F238E27FC236}">
                <a16:creationId xmlns:a16="http://schemas.microsoft.com/office/drawing/2014/main" id="{FBEA9071-7B49-4B08-8246-813C6ECDDC0F}"/>
              </a:ext>
            </a:extLst>
          </p:cNvPr>
          <p:cNvCxnSpPr>
            <a:cxnSpLocks/>
          </p:cNvCxnSpPr>
          <p:nvPr/>
        </p:nvCxnSpPr>
        <p:spPr>
          <a:xfrm>
            <a:off x="449033" y="5862969"/>
            <a:ext cx="9922691" cy="20227"/>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6535" y="1385742"/>
            <a:ext cx="3223126" cy="2043462"/>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6534" y="3706095"/>
            <a:ext cx="3223126" cy="2127263"/>
          </a:xfrm>
          <a:prstGeom prst="rect">
            <a:avLst/>
          </a:prstGeom>
        </p:spPr>
      </p:pic>
    </p:spTree>
    <p:extLst>
      <p:ext uri="{BB962C8B-B14F-4D97-AF65-F5344CB8AC3E}">
        <p14:creationId xmlns:p14="http://schemas.microsoft.com/office/powerpoint/2010/main" val="31517243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0000">
                                          <p:cBhvr additive="base">
                                            <p:cTn id="12" dur="10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par>
                                    <p:cTn id="31" presetID="5" presetClass="entr" presetSubtype="1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par>
                                    <p:cTn id="31" presetID="5" presetClass="entr" presetSubtype="1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 8"/>
          <p:cNvGrpSpPr/>
          <p:nvPr/>
        </p:nvGrpSpPr>
        <p:grpSpPr>
          <a:xfrm>
            <a:off x="1002250" y="1480203"/>
            <a:ext cx="9208417" cy="3218652"/>
            <a:chOff x="1002250" y="1480203"/>
            <a:chExt cx="9208417" cy="3218652"/>
          </a:xfrm>
        </p:grpSpPr>
        <p:sp>
          <p:nvSpPr>
            <p:cNvPr id="10" name="文本框 9">
              <a:extLst>
                <a:ext uri="{FF2B5EF4-FFF2-40B4-BE49-F238E27FC236}">
                  <a16:creationId xmlns:a16="http://schemas.microsoft.com/office/drawing/2014/main" id="{64228D2F-54CD-4A8E-8F88-D81AA61822E4}"/>
                </a:ext>
              </a:extLst>
            </p:cNvPr>
            <p:cNvSpPr txBox="1"/>
            <p:nvPr/>
          </p:nvSpPr>
          <p:spPr>
            <a:xfrm>
              <a:off x="3301429" y="2889207"/>
              <a:ext cx="6711840" cy="1015663"/>
            </a:xfrm>
            <a:prstGeom prst="rect">
              <a:avLst/>
            </a:prstGeom>
            <a:noFill/>
          </p:spPr>
          <p:txBody>
            <a:bodyPr wrap="square" rtlCol="0">
              <a:spAutoFit/>
            </a:bodyPr>
            <a:lstStyle/>
            <a:p>
              <a:pPr algn="ctr" defTabSz="914400">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中国军队和军人</a:t>
              </a:r>
            </a:p>
          </p:txBody>
        </p:sp>
        <p:sp>
          <p:nvSpPr>
            <p:cNvPr id="11" name="文本框 10">
              <a:extLst>
                <a:ext uri="{FF2B5EF4-FFF2-40B4-BE49-F238E27FC236}">
                  <a16:creationId xmlns:a16="http://schemas.microsoft.com/office/drawing/2014/main" id="{C83FC3B3-6215-4678-A8CF-AC82792F1E88}"/>
                </a:ext>
              </a:extLst>
            </p:cNvPr>
            <p:cNvSpPr txBox="1"/>
            <p:nvPr/>
          </p:nvSpPr>
          <p:spPr>
            <a:xfrm>
              <a:off x="4362121" y="2039217"/>
              <a:ext cx="4590456" cy="1107996"/>
            </a:xfrm>
            <a:prstGeom prst="rect">
              <a:avLst/>
            </a:prstGeom>
            <a:noFill/>
          </p:spPr>
          <p:txBody>
            <a:bodyPr wrap="square" rtlCol="0">
              <a:spAutoFit/>
            </a:bodyPr>
            <a:lstStyle/>
            <a:p>
              <a:pPr algn="ctr" defTabSz="914400">
                <a:lnSpc>
                  <a:spcPct val="150000"/>
                </a:lnSpc>
              </a:pPr>
              <a:r>
                <a:rPr lang="zh-CN" altLang="en-US" sz="4400" b="1" dirty="0" smtClean="0">
                  <a:solidFill>
                    <a:srgbClr val="C00000"/>
                  </a:solidFill>
                  <a:latin typeface="微软雅黑" panose="020B0503020204020204" pitchFamily="34" charset="-122"/>
                  <a:ea typeface="微软雅黑" panose="020B0503020204020204" pitchFamily="34" charset="-122"/>
                </a:rPr>
                <a:t>第二章</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pic>
          <p:nvPicPr>
            <p:cNvPr id="12" name="Picture 1">
              <a:extLst>
                <a:ext uri="{FF2B5EF4-FFF2-40B4-BE49-F238E27FC236}">
                  <a16:creationId xmlns:a16="http://schemas.microsoft.com/office/drawing/2014/main" id="{556A0CE6-54E3-4608-8B60-9C9D371E422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47040" y="1759021"/>
              <a:ext cx="1949409" cy="2667182"/>
            </a:xfrm>
            <a:prstGeom prst="rect">
              <a:avLst/>
            </a:prstGeom>
            <a:ln>
              <a:noFill/>
            </a:ln>
            <a:effectLst/>
          </p:spPr>
        </p:pic>
        <p:cxnSp>
          <p:nvCxnSpPr>
            <p:cNvPr id="13" name="直接连接符 18">
              <a:extLst>
                <a:ext uri="{FF2B5EF4-FFF2-40B4-BE49-F238E27FC236}">
                  <a16:creationId xmlns:a16="http://schemas.microsoft.com/office/drawing/2014/main" id="{E9629AB2-5372-4FE1-9CD6-B301A089B847}"/>
                </a:ext>
              </a:extLst>
            </p:cNvPr>
            <p:cNvCxnSpPr>
              <a:cxnSpLocks/>
            </p:cNvCxnSpPr>
            <p:nvPr/>
          </p:nvCxnSpPr>
          <p:spPr>
            <a:xfrm>
              <a:off x="1002250" y="1489728"/>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4" name="直接连接符 20">
              <a:extLst>
                <a:ext uri="{FF2B5EF4-FFF2-40B4-BE49-F238E27FC236}">
                  <a16:creationId xmlns:a16="http://schemas.microsoft.com/office/drawing/2014/main" id="{BC49D7B0-F0D2-495C-AC87-A103EDE3807B}"/>
                </a:ext>
              </a:extLst>
            </p:cNvPr>
            <p:cNvCxnSpPr>
              <a:cxnSpLocks/>
            </p:cNvCxnSpPr>
            <p:nvPr/>
          </p:nvCxnSpPr>
          <p:spPr>
            <a:xfrm>
              <a:off x="1002250" y="4698855"/>
              <a:ext cx="9208417" cy="0"/>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E86D73A7-7E5B-4C7B-B7A6-570CAC8BE767}"/>
                </a:ext>
              </a:extLst>
            </p:cNvPr>
            <p:cNvCxnSpPr>
              <a:cxnSpLocks/>
            </p:cNvCxnSpPr>
            <p:nvPr/>
          </p:nvCxnSpPr>
          <p:spPr>
            <a:xfrm>
              <a:off x="10191617"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cxnSp>
          <p:nvCxnSpPr>
            <p:cNvPr id="16" name="直接连接符 26">
              <a:extLst>
                <a:ext uri="{FF2B5EF4-FFF2-40B4-BE49-F238E27FC236}">
                  <a16:creationId xmlns:a16="http://schemas.microsoft.com/office/drawing/2014/main" id="{BD4B4073-A5E3-4824-8801-59F7E579C23D}"/>
                </a:ext>
              </a:extLst>
            </p:cNvPr>
            <p:cNvCxnSpPr>
              <a:cxnSpLocks/>
            </p:cNvCxnSpPr>
            <p:nvPr/>
          </p:nvCxnSpPr>
          <p:spPr>
            <a:xfrm>
              <a:off x="1021300" y="1480203"/>
              <a:ext cx="0" cy="3211886"/>
            </a:xfrm>
            <a:prstGeom prst="line">
              <a:avLst/>
            </a:prstGeom>
            <a:ln w="41275">
              <a:solidFill>
                <a:srgbClr val="D4272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1507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213</TotalTime>
  <Words>3460</Words>
  <Application>Microsoft Office PowerPoint</Application>
  <PresentationFormat>宽屏</PresentationFormat>
  <Paragraphs>78</Paragraphs>
  <Slides>24</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DFKaiSUBold-B5</vt:lpstr>
      <vt:lpstr>等线</vt:lpstr>
      <vt:lpstr>Microsoft YaHei</vt:lpstr>
      <vt:lpstr>Microsoft YaHei</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luanqinbo</cp:lastModifiedBy>
  <cp:revision>57</cp:revision>
  <dcterms:created xsi:type="dcterms:W3CDTF">2017-08-18T03:02:00Z</dcterms:created>
  <dcterms:modified xsi:type="dcterms:W3CDTF">2018-04-09T02:06:48Z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